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7"/>
  </p:notesMasterIdLst>
  <p:sldIdLst>
    <p:sldId id="2132740398" r:id="rId2"/>
    <p:sldId id="2132740394" r:id="rId3"/>
    <p:sldId id="2132740395" r:id="rId4"/>
    <p:sldId id="2132740380" r:id="rId5"/>
    <p:sldId id="2132740379" r:id="rId6"/>
    <p:sldId id="2132740399" r:id="rId7"/>
    <p:sldId id="2132740381" r:id="rId8"/>
    <p:sldId id="2132740382" r:id="rId9"/>
    <p:sldId id="2132740383" r:id="rId10"/>
    <p:sldId id="2132740384" r:id="rId11"/>
    <p:sldId id="2132740385" r:id="rId12"/>
    <p:sldId id="2132740386" r:id="rId13"/>
    <p:sldId id="2132740387" r:id="rId14"/>
    <p:sldId id="2132740388" r:id="rId15"/>
    <p:sldId id="2132740389" r:id="rId16"/>
    <p:sldId id="2132740400" r:id="rId17"/>
    <p:sldId id="2132740393" r:id="rId18"/>
    <p:sldId id="279" r:id="rId19"/>
    <p:sldId id="282" r:id="rId20"/>
    <p:sldId id="283" r:id="rId21"/>
    <p:sldId id="284" r:id="rId22"/>
    <p:sldId id="285" r:id="rId23"/>
    <p:sldId id="286" r:id="rId24"/>
    <p:sldId id="2132740390" r:id="rId25"/>
    <p:sldId id="512"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FF0033"/>
    <a:srgbClr val="0D0C0D"/>
    <a:srgbClr val="00003E"/>
    <a:srgbClr val="FFFFFF"/>
    <a:srgbClr val="252525"/>
    <a:srgbClr val="F2F2F5"/>
    <a:srgbClr val="F5F5F5"/>
    <a:srgbClr val="E9E9E9"/>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21" autoAdjust="0"/>
    <p:restoredTop sz="94660"/>
  </p:normalViewPr>
  <p:slideViewPr>
    <p:cSldViewPr snapToGrid="0">
      <p:cViewPr varScale="1">
        <p:scale>
          <a:sx n="89" d="100"/>
          <a:sy n="89" d="100"/>
        </p:scale>
        <p:origin x="84" y="4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2025/7/15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8925E-DB25-4477-394F-5D536CB0AB9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C26D03-46A3-6CB8-9355-7978F28A0FF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83626C-F0B8-2C66-CD84-28AFAF48912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7B8AAC3-EC02-AAF8-7D88-2BBE9763E5AF}"/>
              </a:ext>
            </a:extLst>
          </p:cNvPr>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2971181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10.png"/><Relationship Id="rId4" Type="http://schemas.openxmlformats.org/officeDocument/2006/relationships/image" Target="../media/image9.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image" Target="../media/image1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545447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32332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3"/>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4" imgW="7772400" imgH="10058400" progId="TCLayout.ActiveDocument.1">
                  <p:embed/>
                </p:oleObj>
              </mc:Choice>
              <mc:Fallback>
                <p:oleObj name="think-cell スライド" r:id="rId14"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09"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3.emf"/><Relationship Id="rId5" Type="http://schemas.openxmlformats.org/officeDocument/2006/relationships/image" Target="../media/image15.jp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3.emf"/><Relationship Id="rId5" Type="http://schemas.openxmlformats.org/officeDocument/2006/relationships/image" Target="../media/image17.jp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0.xml"/><Relationship Id="rId5" Type="http://schemas.openxmlformats.org/officeDocument/2006/relationships/image" Target="../media/image23.emf"/><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4.png"/><Relationship Id="rId1" Type="http://schemas.openxmlformats.org/officeDocument/2006/relationships/slideLayout" Target="../slideLayouts/slideLayout10.xml"/><Relationship Id="rId4" Type="http://schemas.openxmlformats.org/officeDocument/2006/relationships/image" Target="../media/image23.emf"/></Relationships>
</file>

<file path=ppt/slides/_rels/slide23.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21.png"/><Relationship Id="rId7" Type="http://schemas.openxmlformats.org/officeDocument/2006/relationships/image" Target="../media/image30.jp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0.jp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hyperlink" Target="https://news.yahoo.co.jp/newshack/inside/13title.html" TargetMode="External"/><Relationship Id="rId2" Type="http://schemas.openxmlformats.org/officeDocument/2006/relationships/hyperlink" Target="https://news.yahoo.co.jp/newshack/info/yahoonews_topics_heading15.html" TargetMode="External"/><Relationship Id="rId1" Type="http://schemas.openxmlformats.org/officeDocument/2006/relationships/slideLayout" Target="../slideLayouts/slideLayout10.xml"/><Relationship Id="rId4" Type="http://schemas.openxmlformats.org/officeDocument/2006/relationships/hyperlink" Target="https://news.yahoo.co.jp/newshack/inside/yahoonews_topics_heading.html"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https://ads-help.yahoo-net.jp/s/article/H000047173?language=ja" TargetMode="External"/><Relationship Id="rId2" Type="http://schemas.openxmlformats.org/officeDocument/2006/relationships/hyperlink" Target="https://ads-help.yahoo-net.jp/s/article/H000044816?language=ja" TargetMode="Externa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DBEE1-6244-3049-8FFB-792486456A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E7A458D-7D5C-4320-51C0-12BDA0B930E3}"/>
              </a:ext>
            </a:extLst>
          </p:cNvPr>
          <p:cNvSpPr>
            <a:spLocks noGrp="1"/>
          </p:cNvSpPr>
          <p:nvPr>
            <p:ph type="body" sz="quarter" idx="10"/>
          </p:nvPr>
        </p:nvSpPr>
        <p:spPr>
          <a:xfrm>
            <a:off x="587375" y="2023002"/>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28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トピックス</a:t>
            </a:r>
            <a:r>
              <a:rPr kumimoji="1" lang="en-US" altLang="ja-JP" sz="2800" b="1" i="0" dirty="0">
                <a:solidFill>
                  <a:schemeClr val="bg1"/>
                </a:solidFill>
                <a:latin typeface="Meiryo" panose="020B0604030504040204" pitchFamily="34" charset="-128"/>
                <a:ea typeface="Meiryo" panose="020B0604030504040204" pitchFamily="34" charset="-128"/>
                <a:cs typeface="Segoe UI" panose="020B0502040204020203" pitchFamily="34" charset="0"/>
              </a:rPr>
              <a:t>PR</a:t>
            </a:r>
            <a:br>
              <a:rPr kumimoji="1" lang="ja-JP" altLang="en-US" sz="4400" b="1" i="0" dirty="0">
                <a:solidFill>
                  <a:schemeClr val="bg1"/>
                </a:solidFill>
                <a:latin typeface="Meiryo" panose="020B0604030504040204" pitchFamily="34" charset="-128"/>
                <a:ea typeface="Meiryo" panose="020B0604030504040204" pitchFamily="34" charset="-128"/>
                <a:cs typeface="Segoe UI" panose="020B0502040204020203" pitchFamily="34" charset="0"/>
              </a:rPr>
            </a:br>
            <a:r>
              <a:rPr kumimoji="1" lang="ja-JP" altLang="en-US" sz="5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見出し・画像の作成</a:t>
            </a:r>
            <a:r>
              <a:rPr kumimoji="1" lang="en-US" altLang="ja-JP" sz="5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TIPS</a:t>
            </a:r>
            <a:endParaRPr lang="ja-JP" altLang="en-US" sz="4400" dirty="0"/>
          </a:p>
        </p:txBody>
      </p:sp>
      <p:sp>
        <p:nvSpPr>
          <p:cNvPr id="4" name="テキスト プレースホルダー 3">
            <a:extLst>
              <a:ext uri="{FF2B5EF4-FFF2-40B4-BE49-F238E27FC236}">
                <a16:creationId xmlns:a16="http://schemas.microsoft.com/office/drawing/2014/main" id="{A5904A91-D91D-0140-B520-ADB2B37226F2}"/>
              </a:ext>
            </a:extLst>
          </p:cNvPr>
          <p:cNvSpPr>
            <a:spLocks noGrp="1"/>
          </p:cNvSpPr>
          <p:nvPr>
            <p:ph type="body" sz="quarter" idx="11"/>
          </p:nvPr>
        </p:nvSpPr>
        <p:spPr>
          <a:xfrm>
            <a:off x="587375" y="5278295"/>
            <a:ext cx="3768868" cy="793732"/>
          </a:xfrm>
        </p:spPr>
        <p:txBody>
          <a:bodyPr/>
          <a:lstStyle/>
          <a:p>
            <a:r>
              <a:rPr lang="en-US" altLang="ja-JP" sz="1200" dirty="0"/>
              <a:t>2025/7/16</a:t>
            </a:r>
          </a:p>
        </p:txBody>
      </p:sp>
      <p:sp>
        <p:nvSpPr>
          <p:cNvPr id="5" name="テキスト プレースホルダー 4">
            <a:extLst>
              <a:ext uri="{FF2B5EF4-FFF2-40B4-BE49-F238E27FC236}">
                <a16:creationId xmlns:a16="http://schemas.microsoft.com/office/drawing/2014/main" id="{9234E32D-2A0D-024C-AAF5-88FC82FA59A4}"/>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44000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C53527-9D55-E02B-3711-6B65A3E851DD}"/>
              </a:ext>
            </a:extLst>
          </p:cNvPr>
          <p:cNvSpPr>
            <a:spLocks noGrp="1"/>
          </p:cNvSpPr>
          <p:nvPr>
            <p:ph type="ctrTitle"/>
          </p:nvPr>
        </p:nvSpPr>
        <p:spPr/>
        <p:txBody>
          <a:bodyPr/>
          <a:lstStyle/>
          <a:p>
            <a:r>
              <a:rPr lang="en-US" altLang="ja-JP" dirty="0"/>
              <a:t>③ </a:t>
            </a:r>
            <a:r>
              <a:rPr lang="ja-JP" altLang="en-US" dirty="0"/>
              <a:t>閲覧態度を考慮した言葉遣い</a:t>
            </a:r>
            <a:endParaRPr kumimoji="1" lang="ja-JP" altLang="en-US" dirty="0"/>
          </a:p>
        </p:txBody>
      </p:sp>
      <p:sp>
        <p:nvSpPr>
          <p:cNvPr id="3" name="テキスト ボックス 2">
            <a:extLst>
              <a:ext uri="{FF2B5EF4-FFF2-40B4-BE49-F238E27FC236}">
                <a16:creationId xmlns:a16="http://schemas.microsoft.com/office/drawing/2014/main" id="{BD66B148-CE5F-4A38-4BBB-8B49B9F0F457}"/>
              </a:ext>
            </a:extLst>
          </p:cNvPr>
          <p:cNvSpPr txBox="1"/>
          <p:nvPr/>
        </p:nvSpPr>
        <p:spPr>
          <a:xfrm>
            <a:off x="466800" y="1257143"/>
            <a:ext cx="11245776" cy="578620"/>
          </a:xfrm>
          <a:prstGeom prst="rect">
            <a:avLst/>
          </a:prstGeom>
          <a:noFill/>
        </p:spPr>
        <p:txBody>
          <a:bodyPr wrap="square" lIns="0" tIns="0" rIns="0" bIns="0" rtlCol="0">
            <a:spAutoFit/>
          </a:bodyPr>
          <a:lstStyle/>
          <a:p>
            <a:pPr algn="ctr">
              <a:lnSpc>
                <a:spcPct val="120000"/>
              </a:lnSpc>
            </a:pPr>
            <a:r>
              <a:rPr lang="ja-JP" altLang="en-US" sz="1600" dirty="0">
                <a:latin typeface="Meiryo" panose="020B0604030504040204" pitchFamily="34" charset="-128"/>
              </a:rPr>
              <a:t>コンテンツを探している流れで見出しを目にすることを考慮し、</a:t>
            </a:r>
          </a:p>
          <a:p>
            <a:pPr algn="ctr">
              <a:lnSpc>
                <a:spcPct val="120000"/>
              </a:lnSpc>
            </a:pPr>
            <a:r>
              <a:rPr lang="ja-JP" altLang="en-US" sz="1600" dirty="0">
                <a:latin typeface="Meiryo" panose="020B0604030504040204" pitchFamily="34" charset="-128"/>
              </a:rPr>
              <a:t>遷移先に飛ばないと理解できない言葉は使わず、可能な限り平易な言葉遣いができるとベターです。</a:t>
            </a:r>
          </a:p>
        </p:txBody>
      </p:sp>
      <p:sp>
        <p:nvSpPr>
          <p:cNvPr id="4" name="1 つの角を丸めた四角形 10">
            <a:extLst>
              <a:ext uri="{FF2B5EF4-FFF2-40B4-BE49-F238E27FC236}">
                <a16:creationId xmlns:a16="http://schemas.microsoft.com/office/drawing/2014/main" id="{3E5215E6-409B-7649-44B6-87038623BB55}"/>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一般名詞も唐突感がないかチェック</a:t>
            </a:r>
          </a:p>
        </p:txBody>
      </p:sp>
      <p:sp>
        <p:nvSpPr>
          <p:cNvPr id="5" name="1 つの角を丸めた四角形 21">
            <a:extLst>
              <a:ext uri="{FF2B5EF4-FFF2-40B4-BE49-F238E27FC236}">
                <a16:creationId xmlns:a16="http://schemas.microsoft.com/office/drawing/2014/main" id="{571DA9EB-460F-6910-01C5-9468556944E2}"/>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商品と関係ない固有名詞は避ける</a:t>
            </a:r>
          </a:p>
        </p:txBody>
      </p:sp>
      <p:sp>
        <p:nvSpPr>
          <p:cNvPr id="6" name="正方形/長方形 5">
            <a:extLst>
              <a:ext uri="{FF2B5EF4-FFF2-40B4-BE49-F238E27FC236}">
                <a16:creationId xmlns:a16="http://schemas.microsoft.com/office/drawing/2014/main" id="{AD2CFAE6-2EB0-3982-6F80-8F432302CD92}"/>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2B5BB91E-0C12-5C40-E689-F3ADFDA29EA5}"/>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F5EC0483-A23C-D016-72F5-E3E911DACB19}"/>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a:t>
            </a:r>
            <a:r>
              <a:rPr kumimoji="0" lang="ja-JP" altLang="en-US" sz="1400" kern="0" dirty="0">
                <a:solidFill>
                  <a:srgbClr val="545454"/>
                </a:solidFill>
                <a:latin typeface="Meiryo" panose="020B0604030504040204" pitchFamily="34" charset="-128"/>
              </a:rPr>
              <a:t>で爆売れの発泡酒</a:t>
            </a:r>
            <a:endParaRPr kumimoji="0" lang="ja-JP" altLang="en-US" sz="1400" kern="0" dirty="0">
              <a:solidFill>
                <a:srgbClr val="545454"/>
              </a:solidFill>
              <a:highlight>
                <a:srgbClr val="FFFF00"/>
              </a:highlight>
              <a:latin typeface="Meiryo" panose="020B0604030504040204" pitchFamily="34" charset="-128"/>
            </a:endParaRPr>
          </a:p>
        </p:txBody>
      </p:sp>
      <p:sp>
        <p:nvSpPr>
          <p:cNvPr id="9" name="正方形/長方形 8">
            <a:extLst>
              <a:ext uri="{FF2B5EF4-FFF2-40B4-BE49-F238E27FC236}">
                <a16:creationId xmlns:a16="http://schemas.microsoft.com/office/drawing/2014/main" id="{72EF623E-5DCB-AC07-3D81-58E3E5B37FCF}"/>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B5E18FA2-8C09-8FDD-4F50-AF3ECE30B808}"/>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事実であることが前提とはなりますが、固有名詞は</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抽象化することで見出しに近づけることができます</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75BA15AA-36C3-4D2D-207C-CD895D7F58EC}"/>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B78531C4-088B-837E-C68F-7AB977AAD3C4}"/>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ネット販売</a:t>
            </a:r>
            <a:r>
              <a:rPr kumimoji="0" lang="ja-JP" altLang="en-US" sz="1400" kern="0" dirty="0">
                <a:solidFill>
                  <a:srgbClr val="545454"/>
                </a:solidFill>
                <a:latin typeface="Meiryo" panose="020B0604030504040204" pitchFamily="34" charset="-128"/>
              </a:rPr>
              <a:t>で好調</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発泡酒○○</a:t>
            </a:r>
            <a:endParaRPr kumimoji="0" lang="en-US" altLang="ja-JP" sz="1400" kern="0" dirty="0">
              <a:solidFill>
                <a:srgbClr val="545454"/>
              </a:solidFill>
              <a:latin typeface="Meiryo" panose="020B0604030504040204" pitchFamily="34" charset="-128"/>
            </a:endParaRPr>
          </a:p>
        </p:txBody>
      </p:sp>
      <p:sp>
        <p:nvSpPr>
          <p:cNvPr id="13" name="正方形/長方形 12">
            <a:extLst>
              <a:ext uri="{FF2B5EF4-FFF2-40B4-BE49-F238E27FC236}">
                <a16:creationId xmlns:a16="http://schemas.microsoft.com/office/drawing/2014/main" id="{9107079D-2B71-FC51-4909-865F8286A10F}"/>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9E9F25C8-F076-D37E-1298-BF14EAAA2FD8}"/>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802E415C-C458-FB9B-FAAA-DF38FC3EF32C}"/>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ちょっと見て</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この</a:t>
            </a:r>
            <a:r>
              <a:rPr lang="ja-JP" altLang="en-US" sz="1400" b="1" dirty="0">
                <a:solidFill>
                  <a:schemeClr val="accent4"/>
                </a:solidFill>
                <a:latin typeface="Meiryo" panose="020B0604030504040204" pitchFamily="34" charset="-128"/>
                <a:ea typeface="Meiryo" panose="020B0604030504040204" pitchFamily="34" charset="-128"/>
                <a:cs typeface="+mn-lt"/>
              </a:rPr>
              <a:t>肌ツヤ</a:t>
            </a:r>
            <a:endParaRPr lang="en-US" altLang="ja-JP" sz="1400" b="1" dirty="0">
              <a:solidFill>
                <a:schemeClr val="accent4"/>
              </a:solidFill>
              <a:latin typeface="Meiryo" panose="020B0604030504040204" pitchFamily="34" charset="-128"/>
              <a:ea typeface="Meiryo" panose="020B0604030504040204" pitchFamily="34" charset="-128"/>
              <a:cs typeface="+mn-lt"/>
            </a:endParaRPr>
          </a:p>
        </p:txBody>
      </p:sp>
      <p:sp>
        <p:nvSpPr>
          <p:cNvPr id="16" name="正方形/長方形 15">
            <a:extLst>
              <a:ext uri="{FF2B5EF4-FFF2-40B4-BE49-F238E27FC236}">
                <a16:creationId xmlns:a16="http://schemas.microsoft.com/office/drawing/2014/main" id="{EBA112EC-D438-BA90-DCE2-D1720580A06C}"/>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38D2F0FC-B3FD-CB3E-3C1F-BFA9EF6EBEC1}"/>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95FA9F28-397B-879D-A312-E8BAFD2CAB60}"/>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使用後の肌ツヤ</a:t>
            </a:r>
            <a:r>
              <a:rPr kumimoji="0" lang="ja-JP" altLang="en-US" sz="1400" kern="0" dirty="0">
                <a:solidFill>
                  <a:srgbClr val="545454"/>
                </a:solidFill>
                <a:latin typeface="Meiryo" panose="020B0604030504040204" pitchFamily="34" charset="-128"/>
              </a:rPr>
              <a:t>が違う</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○○美容液</a:t>
            </a:r>
            <a:endParaRPr kumimoji="0" lang="en-US" altLang="ja-JP" sz="1400" kern="0" dirty="0">
              <a:solidFill>
                <a:srgbClr val="545454"/>
              </a:solidFill>
              <a:latin typeface="Meiryo" panose="020B0604030504040204" pitchFamily="34" charset="-128"/>
            </a:endParaRPr>
          </a:p>
        </p:txBody>
      </p:sp>
      <p:sp>
        <p:nvSpPr>
          <p:cNvPr id="19" name="正方形/長方形 18">
            <a:extLst>
              <a:ext uri="{FF2B5EF4-FFF2-40B4-BE49-F238E27FC236}">
                <a16:creationId xmlns:a16="http://schemas.microsoft.com/office/drawing/2014/main" id="{F0EB04C2-0ED4-3093-AB59-2BD866F416DC}"/>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BA416F7C-0C79-7E19-CF46-57F1F6D9058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26E8BA6C-F016-3E05-72AB-1BDBAEFD8D14}"/>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特徴的な一般名詞には補足説明を行うことで</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唐突感を和らげることができます</a:t>
            </a:r>
          </a:p>
        </p:txBody>
      </p:sp>
    </p:spTree>
    <p:extLst>
      <p:ext uri="{BB962C8B-B14F-4D97-AF65-F5344CB8AC3E}">
        <p14:creationId xmlns:p14="http://schemas.microsoft.com/office/powerpoint/2010/main" val="2602108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279A99-CE7C-DDE8-C20E-A35CF38789DB}"/>
              </a:ext>
            </a:extLst>
          </p:cNvPr>
          <p:cNvSpPr>
            <a:spLocks noGrp="1"/>
          </p:cNvSpPr>
          <p:nvPr>
            <p:ph type="ctrTitle"/>
          </p:nvPr>
        </p:nvSpPr>
        <p:spPr/>
        <p:txBody>
          <a:bodyPr/>
          <a:lstStyle/>
          <a:p>
            <a:r>
              <a:rPr lang="ja-JP" altLang="en-US" dirty="0"/>
              <a:t>④</a:t>
            </a:r>
            <a:r>
              <a:rPr lang="en-US" altLang="ja-JP" dirty="0"/>
              <a:t> </a:t>
            </a:r>
            <a:r>
              <a:rPr lang="ja-JP" altLang="en-US" dirty="0"/>
              <a:t>語りかけは口語で行う</a:t>
            </a:r>
            <a:endParaRPr kumimoji="1" lang="ja-JP" altLang="en-US" dirty="0"/>
          </a:p>
        </p:txBody>
      </p:sp>
      <p:sp>
        <p:nvSpPr>
          <p:cNvPr id="3" name="テキスト ボックス 2">
            <a:extLst>
              <a:ext uri="{FF2B5EF4-FFF2-40B4-BE49-F238E27FC236}">
                <a16:creationId xmlns:a16="http://schemas.microsoft.com/office/drawing/2014/main" id="{A5DBA788-F403-FBA3-9D2C-005A305E87FD}"/>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ユーザーに向けられた言葉は関心が高く、口語体はクリックされやすい傾向があります。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字数の余裕があれば、ユーザーへの語りかけは口語で行うとニュアンスが伝わりやすくなりそうです。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21">
            <a:extLst>
              <a:ext uri="{FF2B5EF4-FFF2-40B4-BE49-F238E27FC236}">
                <a16:creationId xmlns:a16="http://schemas.microsoft.com/office/drawing/2014/main" id="{C49DF96A-1B17-1F0C-5516-BCA4D75D2430}"/>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漢字の表現を口語に変換</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0333CAC8-B1C2-A79C-3E77-57DBE676F1CD}"/>
              </a:ext>
            </a:extLst>
          </p:cNvPr>
          <p:cNvSpPr/>
          <p:nvPr/>
        </p:nvSpPr>
        <p:spPr>
          <a:xfrm>
            <a:off x="479424" y="2657779"/>
            <a:ext cx="11245776"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正方形/長方形 5">
            <a:extLst>
              <a:ext uri="{FF2B5EF4-FFF2-40B4-BE49-F238E27FC236}">
                <a16:creationId xmlns:a16="http://schemas.microsoft.com/office/drawing/2014/main" id="{CEF5B84D-8148-139A-55BC-685501F5D002}"/>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en-US" altLang="ja-JP" sz="1400" kern="0" dirty="0">
                <a:solidFill>
                  <a:srgbClr val="545454"/>
                </a:solidFill>
                <a:latin typeface="Meiryo" panose="020B0604030504040204" pitchFamily="34" charset="-128"/>
              </a:rPr>
              <a:t>50</a:t>
            </a:r>
            <a:r>
              <a:rPr kumimoji="0" lang="ja-JP" altLang="en-US" sz="1400" kern="0" dirty="0">
                <a:solidFill>
                  <a:srgbClr val="545454"/>
                </a:solidFill>
                <a:latin typeface="Meiryo" panose="020B0604030504040204" pitchFamily="34" charset="-128"/>
              </a:rPr>
              <a:t>周年</a:t>
            </a:r>
            <a:r>
              <a:rPr lang="ja-JP" altLang="en-US" sz="1400" b="1" dirty="0">
                <a:solidFill>
                  <a:schemeClr val="accent4"/>
                </a:solidFill>
                <a:latin typeface="Meiryo" panose="020B0604030504040204" pitchFamily="34" charset="-128"/>
                <a:ea typeface="Meiryo" panose="020B0604030504040204" pitchFamily="34" charset="-128"/>
                <a:cs typeface="+mn-lt"/>
              </a:rPr>
              <a:t>感謝</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○○のサービス</a:t>
            </a:r>
          </a:p>
        </p:txBody>
      </p:sp>
      <p:sp>
        <p:nvSpPr>
          <p:cNvPr id="7" name="正方形/長方形 6">
            <a:extLst>
              <a:ext uri="{FF2B5EF4-FFF2-40B4-BE49-F238E27FC236}">
                <a16:creationId xmlns:a16="http://schemas.microsoft.com/office/drawing/2014/main" id="{7CC2F6C5-85AB-6B6F-3625-53765EF46725}"/>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8" name="正方形/長方形 7">
            <a:extLst>
              <a:ext uri="{FF2B5EF4-FFF2-40B4-BE49-F238E27FC236}">
                <a16:creationId xmlns:a16="http://schemas.microsoft.com/office/drawing/2014/main" id="{DAE9F25E-B50E-71D1-A9A5-5C702943C996}"/>
              </a:ext>
            </a:extLst>
          </p:cNvPr>
          <p:cNvSpPr/>
          <p:nvPr/>
        </p:nvSpPr>
        <p:spPr>
          <a:xfrm>
            <a:off x="739784" y="5346641"/>
            <a:ext cx="10712432"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語りかけの文言は文字数が増えがちですが、伝えたい内容が商品名のみ等のシンプルなものであれば、</a:t>
            </a:r>
            <a:endParaRPr kumimoji="0" lang="en-US" altLang="ja-JP" sz="1400" kern="0" dirty="0">
              <a:solidFill>
                <a:srgbClr val="545454"/>
              </a:solidFill>
              <a:latin typeface="Meiryo" panose="020B0604030504040204" pitchFamily="34" charset="-128"/>
            </a:endParaRPr>
          </a:p>
          <a:p>
            <a:pPr>
              <a:lnSpc>
                <a:spcPct val="120000"/>
              </a:lnSpc>
              <a:defRPr/>
            </a:pPr>
            <a:r>
              <a:rPr kumimoji="0" lang="en-US" altLang="ja-JP" sz="1400" kern="0" dirty="0">
                <a:solidFill>
                  <a:srgbClr val="545454"/>
                </a:solidFill>
                <a:latin typeface="Meiryo" panose="020B0604030504040204" pitchFamily="34" charset="-128"/>
              </a:rPr>
              <a:t>15.5</a:t>
            </a:r>
            <a:r>
              <a:rPr kumimoji="0" lang="ja-JP" altLang="en-US" sz="1400" kern="0" dirty="0">
                <a:solidFill>
                  <a:srgbClr val="545454"/>
                </a:solidFill>
                <a:latin typeface="Meiryo" panose="020B0604030504040204" pitchFamily="34" charset="-128"/>
              </a:rPr>
              <a:t>文字を使い切って口語に変換することも検討できます</a:t>
            </a:r>
            <a:endParaRPr kumimoji="0" lang="en-US" altLang="ja-JP" sz="1400" kern="0" dirty="0">
              <a:solidFill>
                <a:srgbClr val="545454"/>
              </a:solidFill>
              <a:latin typeface="Meiryo" panose="020B0604030504040204" pitchFamily="34" charset="-128"/>
            </a:endParaRPr>
          </a:p>
        </p:txBody>
      </p:sp>
      <p:sp>
        <p:nvSpPr>
          <p:cNvPr id="9" name="1 つの角を丸めた四角形 32">
            <a:extLst>
              <a:ext uri="{FF2B5EF4-FFF2-40B4-BE49-F238E27FC236}">
                <a16:creationId xmlns:a16="http://schemas.microsoft.com/office/drawing/2014/main" id="{30C59FDB-F5A6-7122-EE7C-79D6D1F5CB16}"/>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5203BB66-1DA0-A1B3-AB9B-AE36D28EBD69}"/>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kumimoji="0" lang="ja-JP" altLang="en-US" sz="1400" kern="0" dirty="0">
                <a:solidFill>
                  <a:srgbClr val="545454"/>
                </a:solidFill>
                <a:latin typeface="Meiryo" panose="020B0604030504040204" pitchFamily="34" charset="-128"/>
              </a:rPr>
              <a:t>○○からの</a:t>
            </a:r>
            <a:r>
              <a:rPr lang="ja-JP" altLang="en-US" sz="1400" b="1" dirty="0">
                <a:solidFill>
                  <a:schemeClr val="accent4"/>
                </a:solidFill>
                <a:latin typeface="Meiryo" panose="020B0604030504040204" pitchFamily="34" charset="-128"/>
                <a:ea typeface="Meiryo" panose="020B0604030504040204" pitchFamily="34" charset="-128"/>
                <a:cs typeface="+mn-lt"/>
              </a:rPr>
              <a:t>ありがとう</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特別商品</a:t>
            </a:r>
            <a:endParaRPr kumimoji="0" lang="en-US" altLang="ja-JP" sz="1400" kern="0" dirty="0">
              <a:solidFill>
                <a:srgbClr val="545454"/>
              </a:solidFill>
              <a:latin typeface="Meiryo" panose="020B0604030504040204" pitchFamily="34" charset="-128"/>
            </a:endParaRPr>
          </a:p>
        </p:txBody>
      </p:sp>
      <p:sp>
        <p:nvSpPr>
          <p:cNvPr id="11" name="正方形/長方形 10">
            <a:extLst>
              <a:ext uri="{FF2B5EF4-FFF2-40B4-BE49-F238E27FC236}">
                <a16:creationId xmlns:a16="http://schemas.microsoft.com/office/drawing/2014/main" id="{3651228D-0565-AA0A-9334-36DD724D460A}"/>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2" name="三角形 35">
            <a:extLst>
              <a:ext uri="{FF2B5EF4-FFF2-40B4-BE49-F238E27FC236}">
                <a16:creationId xmlns:a16="http://schemas.microsoft.com/office/drawing/2014/main" id="{F9176320-CBDB-50A7-CDC7-CD45C03D4CF9}"/>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172E87C1-C7A8-20CF-7531-9F922D995433}"/>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誰も知らない</a:t>
            </a:r>
            <a:r>
              <a:rPr kumimoji="0" lang="ja-JP" altLang="en-US" sz="1400" kern="0" dirty="0">
                <a:solidFill>
                  <a:srgbClr val="545454"/>
                </a:solidFill>
                <a:latin typeface="Meiryo" panose="020B0604030504040204" pitchFamily="34" charset="-128"/>
              </a:rPr>
              <a:t>○○の神コスパ</a:t>
            </a:r>
            <a:endParaRPr kumimoji="0" lang="en-US" altLang="ja-JP" sz="1400" kern="0" dirty="0">
              <a:solidFill>
                <a:srgbClr val="545454"/>
              </a:solidFill>
              <a:latin typeface="Meiryo" panose="020B0604030504040204" pitchFamily="34" charset="-128"/>
            </a:endParaRPr>
          </a:p>
        </p:txBody>
      </p:sp>
      <p:sp>
        <p:nvSpPr>
          <p:cNvPr id="14" name="正方形/長方形 13">
            <a:extLst>
              <a:ext uri="{FF2B5EF4-FFF2-40B4-BE49-F238E27FC236}">
                <a16:creationId xmlns:a16="http://schemas.microsoft.com/office/drawing/2014/main" id="{D0010590-9134-07A9-1162-1DE193832238}"/>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5" name="正方形/長方形 14">
            <a:extLst>
              <a:ext uri="{FF2B5EF4-FFF2-40B4-BE49-F238E27FC236}">
                <a16:creationId xmlns:a16="http://schemas.microsoft.com/office/drawing/2014/main" id="{07910741-6466-A908-558B-7B1108198A2B}"/>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こっそり教えます</a:t>
            </a:r>
            <a:r>
              <a:rPr lang="en-US" altLang="ja-JP" sz="1400" b="1" dirty="0">
                <a:solidFill>
                  <a:schemeClr val="accent4"/>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○○がオトク</a:t>
            </a:r>
            <a:endParaRPr kumimoji="0" lang="en-US" altLang="ja-JP" sz="1400" kern="0" dirty="0">
              <a:solidFill>
                <a:srgbClr val="545454"/>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C1D170F7-97E8-0011-39E9-8CFBC581BBC9}"/>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三角形 42">
            <a:extLst>
              <a:ext uri="{FF2B5EF4-FFF2-40B4-BE49-F238E27FC236}">
                <a16:creationId xmlns:a16="http://schemas.microsoft.com/office/drawing/2014/main" id="{92B9870F-F7C2-7F25-828C-FDCC5CCFE102}"/>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2760699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DB0A01-73F5-F488-7E78-39D90914D785}"/>
              </a:ext>
            </a:extLst>
          </p:cNvPr>
          <p:cNvSpPr>
            <a:spLocks noGrp="1"/>
          </p:cNvSpPr>
          <p:nvPr>
            <p:ph type="ctrTitle"/>
          </p:nvPr>
        </p:nvSpPr>
        <p:spPr/>
        <p:txBody>
          <a:bodyPr/>
          <a:lstStyle/>
          <a:p>
            <a:r>
              <a:rPr lang="ja-JP" altLang="en-US" dirty="0"/>
              <a:t>⑤</a:t>
            </a:r>
            <a:r>
              <a:rPr lang="en-US" altLang="ja-JP" dirty="0"/>
              <a:t> </a:t>
            </a:r>
            <a:r>
              <a:rPr lang="ja-JP" altLang="en-US" dirty="0"/>
              <a:t>引きの強い言葉は冒頭に</a:t>
            </a:r>
            <a:endParaRPr kumimoji="1" lang="ja-JP" altLang="en-US" dirty="0"/>
          </a:p>
        </p:txBody>
      </p:sp>
      <p:sp>
        <p:nvSpPr>
          <p:cNvPr id="3" name="テキスト ボックス 2">
            <a:extLst>
              <a:ext uri="{FF2B5EF4-FFF2-40B4-BE49-F238E27FC236}">
                <a16:creationId xmlns:a16="http://schemas.microsoft.com/office/drawing/2014/main" id="{81A46C8B-ED6E-7636-7953-4F2A407075D8}"/>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引きの強い言葉や結論は後ろより前に持ってきた方が、ユーザーの関心を得られやすい傾向にあります。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15.5</a:t>
            </a: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文字見出しの中で最も出したいポイントはできるだけ前に持ってくるよう意識できると良さそうです。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21">
            <a:extLst>
              <a:ext uri="{FF2B5EF4-FFF2-40B4-BE49-F238E27FC236}">
                <a16:creationId xmlns:a16="http://schemas.microsoft.com/office/drawing/2014/main" id="{4E02A235-2ABB-087E-7FBE-B1EC084C2516}"/>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気になる単語を冒頭に配置</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3EBF5E26-C0B2-0FB8-D539-F41656C36CF4}"/>
              </a:ext>
            </a:extLst>
          </p:cNvPr>
          <p:cNvSpPr/>
          <p:nvPr/>
        </p:nvSpPr>
        <p:spPr>
          <a:xfrm>
            <a:off x="479424" y="2657779"/>
            <a:ext cx="11233152"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正方形/長方形 5">
            <a:extLst>
              <a:ext uri="{FF2B5EF4-FFF2-40B4-BE49-F238E27FC236}">
                <a16:creationId xmlns:a16="http://schemas.microsoft.com/office/drawing/2014/main" id="{04A1B36F-7691-15DC-E9A1-45A6743ECBB8}"/>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品薄が続く○○ </a:t>
            </a:r>
            <a:r>
              <a:rPr lang="ja-JP" altLang="en-US" sz="1400" b="1" dirty="0">
                <a:solidFill>
                  <a:schemeClr val="accent4"/>
                </a:solidFill>
                <a:latin typeface="Meiryo" panose="020B0604030504040204" pitchFamily="34" charset="-128"/>
                <a:ea typeface="Meiryo" panose="020B0604030504040204" pitchFamily="34" charset="-128"/>
                <a:cs typeface="+mn-lt"/>
              </a:rPr>
              <a:t>再入荷</a:t>
            </a:r>
            <a:r>
              <a:rPr lang="ja-JP" altLang="en-US" sz="1400" dirty="0">
                <a:solidFill>
                  <a:srgbClr val="545454"/>
                </a:solidFill>
                <a:latin typeface="NotoSansJP"/>
              </a:rPr>
              <a:t>情報</a:t>
            </a:r>
            <a:endParaRPr lang="en-US" altLang="ja-JP" sz="1400" dirty="0">
              <a:solidFill>
                <a:srgbClr val="545454"/>
              </a:solidFill>
              <a:latin typeface="NotoSansJP"/>
            </a:endParaRPr>
          </a:p>
        </p:txBody>
      </p:sp>
      <p:sp>
        <p:nvSpPr>
          <p:cNvPr id="7" name="正方形/長方形 6">
            <a:extLst>
              <a:ext uri="{FF2B5EF4-FFF2-40B4-BE49-F238E27FC236}">
                <a16:creationId xmlns:a16="http://schemas.microsoft.com/office/drawing/2014/main" id="{08CE5655-6969-970C-A0BB-1499BA29F1B2}"/>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8" name="正方形/長方形 7">
            <a:extLst>
              <a:ext uri="{FF2B5EF4-FFF2-40B4-BE49-F238E27FC236}">
                <a16:creationId xmlns:a16="http://schemas.microsoft.com/office/drawing/2014/main" id="{45FF565C-38E9-E5E6-6579-C727F2E6CBFF}"/>
              </a:ext>
            </a:extLst>
          </p:cNvPr>
          <p:cNvSpPr/>
          <p:nvPr/>
        </p:nvSpPr>
        <p:spPr>
          <a:xfrm>
            <a:off x="739784" y="5346641"/>
            <a:ext cx="10712432"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ユーザーメリットのある情報や評判を一言で表す言葉などは</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末尾よりも冒頭にあったほうが目につきやすくなります</a:t>
            </a:r>
            <a:endParaRPr kumimoji="0" lang="en-US" altLang="ja-JP" sz="1400" kern="0" dirty="0">
              <a:solidFill>
                <a:srgbClr val="545454"/>
              </a:solidFill>
              <a:latin typeface="Meiryo" panose="020B0604030504040204" pitchFamily="34" charset="-128"/>
            </a:endParaRPr>
          </a:p>
        </p:txBody>
      </p:sp>
      <p:sp>
        <p:nvSpPr>
          <p:cNvPr id="9" name="1 つの角を丸めた四角形 32">
            <a:extLst>
              <a:ext uri="{FF2B5EF4-FFF2-40B4-BE49-F238E27FC236}">
                <a16:creationId xmlns:a16="http://schemas.microsoft.com/office/drawing/2014/main" id="{C4E224FE-B9A5-28E3-D2E7-682046963721}"/>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D4EAAFA1-8E71-E754-0B76-64422CD0EE7F}"/>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再入荷</a:t>
            </a:r>
            <a:r>
              <a:rPr lang="ja-JP" altLang="en-US" sz="1400" dirty="0">
                <a:solidFill>
                  <a:srgbClr val="545454"/>
                </a:solidFill>
                <a:latin typeface="NotoSansJP"/>
              </a:rPr>
              <a:t> 品薄○○を手に入れよう</a:t>
            </a:r>
            <a:endParaRPr kumimoji="0" lang="en-US" altLang="ja-JP" sz="1400" kern="0" dirty="0">
              <a:solidFill>
                <a:srgbClr val="545454"/>
              </a:solidFill>
              <a:latin typeface="Meiryo" panose="020B0604030504040204" pitchFamily="34" charset="-128"/>
            </a:endParaRPr>
          </a:p>
        </p:txBody>
      </p:sp>
      <p:sp>
        <p:nvSpPr>
          <p:cNvPr id="11" name="正方形/長方形 10">
            <a:extLst>
              <a:ext uri="{FF2B5EF4-FFF2-40B4-BE49-F238E27FC236}">
                <a16:creationId xmlns:a16="http://schemas.microsoft.com/office/drawing/2014/main" id="{ED656D30-0973-9D77-C204-B87C231B6EF3}"/>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2" name="三角形 35">
            <a:extLst>
              <a:ext uri="{FF2B5EF4-FFF2-40B4-BE49-F238E27FC236}">
                <a16:creationId xmlns:a16="http://schemas.microsoft.com/office/drawing/2014/main" id="{21EBBE1C-45E0-3294-BC47-91659472D954}"/>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6D916876-8D81-4F0D-8225-F2CF6A4C58BF}"/>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学生も使っている ○○が</a:t>
            </a:r>
            <a:r>
              <a:rPr lang="ja-JP" altLang="en-US" sz="1400" b="1" dirty="0">
                <a:solidFill>
                  <a:schemeClr val="accent4"/>
                </a:solidFill>
                <a:latin typeface="Meiryo" panose="020B0604030504040204" pitchFamily="34" charset="-128"/>
                <a:ea typeface="Meiryo" panose="020B0604030504040204" pitchFamily="34" charset="-128"/>
                <a:cs typeface="+mn-lt"/>
              </a:rPr>
              <a:t>大流行</a:t>
            </a:r>
            <a:endParaRPr lang="en-US" altLang="ja-JP" sz="1400" b="1" dirty="0">
              <a:solidFill>
                <a:schemeClr val="accent4"/>
              </a:solidFill>
              <a:latin typeface="Meiryo" panose="020B0604030504040204" pitchFamily="34" charset="-128"/>
              <a:ea typeface="Meiryo" panose="020B0604030504040204" pitchFamily="34" charset="-128"/>
              <a:cs typeface="+mn-lt"/>
            </a:endParaRPr>
          </a:p>
        </p:txBody>
      </p:sp>
      <p:sp>
        <p:nvSpPr>
          <p:cNvPr id="14" name="正方形/長方形 13">
            <a:extLst>
              <a:ext uri="{FF2B5EF4-FFF2-40B4-BE49-F238E27FC236}">
                <a16:creationId xmlns:a16="http://schemas.microsoft.com/office/drawing/2014/main" id="{34220AB4-C2F1-5029-49EF-BC31CDE1FD24}"/>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5" name="正方形/長方形 14">
            <a:extLst>
              <a:ext uri="{FF2B5EF4-FFF2-40B4-BE49-F238E27FC236}">
                <a16:creationId xmlns:a16="http://schemas.microsoft.com/office/drawing/2014/main" id="{76F9C5C4-45CD-8BAD-2039-5641992A79F9}"/>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大流行 </a:t>
            </a:r>
            <a:r>
              <a:rPr lang="ja-JP" altLang="en-US" sz="1400" dirty="0">
                <a:solidFill>
                  <a:srgbClr val="545454"/>
                </a:solidFill>
                <a:latin typeface="NotoSansJP"/>
              </a:rPr>
              <a:t>○○を学生が使う理由</a:t>
            </a:r>
            <a:endParaRPr kumimoji="0" lang="en-US" altLang="ja-JP" sz="1400" kern="0" dirty="0">
              <a:solidFill>
                <a:srgbClr val="545454"/>
              </a:solidFill>
              <a:highlight>
                <a:srgbClr val="FFFF00"/>
              </a:highlight>
              <a:latin typeface="Meiryo" panose="020B0604030504040204" pitchFamily="34" charset="-128"/>
            </a:endParaRPr>
          </a:p>
        </p:txBody>
      </p:sp>
      <p:sp>
        <p:nvSpPr>
          <p:cNvPr id="16" name="正方形/長方形 15">
            <a:extLst>
              <a:ext uri="{FF2B5EF4-FFF2-40B4-BE49-F238E27FC236}">
                <a16:creationId xmlns:a16="http://schemas.microsoft.com/office/drawing/2014/main" id="{2F2A9F59-F0B9-8527-546C-0752DBDEF0EC}"/>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三角形 42">
            <a:extLst>
              <a:ext uri="{FF2B5EF4-FFF2-40B4-BE49-F238E27FC236}">
                <a16:creationId xmlns:a16="http://schemas.microsoft.com/office/drawing/2014/main" id="{B38834B4-02CD-84BB-0363-01404C81A674}"/>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610995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707802-F9BA-A224-CFF9-54E0116DAF0F}"/>
              </a:ext>
            </a:extLst>
          </p:cNvPr>
          <p:cNvSpPr>
            <a:spLocks noGrp="1"/>
          </p:cNvSpPr>
          <p:nvPr>
            <p:ph type="ctrTitle"/>
          </p:nvPr>
        </p:nvSpPr>
        <p:spPr/>
        <p:txBody>
          <a:bodyPr/>
          <a:lstStyle/>
          <a:p>
            <a:r>
              <a:rPr lang="ja-JP" altLang="en-US" dirty="0"/>
              <a:t>⑥</a:t>
            </a:r>
            <a:r>
              <a:rPr lang="en-US" altLang="ja-JP" dirty="0"/>
              <a:t> </a:t>
            </a:r>
            <a:r>
              <a:rPr lang="ja-JP" altLang="en-US" dirty="0"/>
              <a:t>数字を入れて具体性を出す</a:t>
            </a:r>
            <a:endParaRPr kumimoji="1" lang="ja-JP" altLang="en-US" dirty="0"/>
          </a:p>
        </p:txBody>
      </p:sp>
      <p:sp>
        <p:nvSpPr>
          <p:cNvPr id="3" name="テキスト ボックス 2">
            <a:extLst>
              <a:ext uri="{FF2B5EF4-FFF2-40B4-BE49-F238E27FC236}">
                <a16:creationId xmlns:a16="http://schemas.microsoft.com/office/drawing/2014/main" id="{64B1813B-B95B-C5C7-BB47-7FA0E22406E0}"/>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数字や規模感が出せるものは、ユーザーが具体的なイメージをしやすくクリックされやすい傾向があります。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特にインパクトのある数字は効果的です。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10">
            <a:extLst>
              <a:ext uri="{FF2B5EF4-FFF2-40B4-BE49-F238E27FC236}">
                <a16:creationId xmlns:a16="http://schemas.microsoft.com/office/drawing/2014/main" id="{0A92C3FF-17B1-90E1-719F-7C1A7D153555}"/>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規模感を明確に伝える</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1 つの角を丸めた四角形 21">
            <a:extLst>
              <a:ext uri="{FF2B5EF4-FFF2-40B4-BE49-F238E27FC236}">
                <a16:creationId xmlns:a16="http://schemas.microsoft.com/office/drawing/2014/main" id="{445BE391-BC4B-E130-C536-75A5C8ED96FA}"/>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具体的な数字を出す</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992236C3-756B-AF30-5A6C-C4AD7B2CF32B}"/>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2578A0EA-D312-D8F6-B6FE-81BA7A5A5119}"/>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624EBFE4-4B6F-8563-927B-6E797000F16D}"/>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意外な購入者 </a:t>
            </a:r>
            <a:r>
              <a:rPr lang="ja-JP" altLang="en-US" sz="1400" dirty="0">
                <a:solidFill>
                  <a:srgbClr val="545454"/>
                </a:solidFill>
                <a:latin typeface="NotoSansJP"/>
              </a:rPr>
              <a:t>話題の○○</a:t>
            </a:r>
            <a:endParaRPr lang="en-US" altLang="ja-JP" sz="1400" dirty="0">
              <a:solidFill>
                <a:srgbClr val="545454"/>
              </a:solidFill>
              <a:latin typeface="NotoSansJP"/>
            </a:endParaRPr>
          </a:p>
        </p:txBody>
      </p:sp>
      <p:sp>
        <p:nvSpPr>
          <p:cNvPr id="9" name="正方形/長方形 8">
            <a:extLst>
              <a:ext uri="{FF2B5EF4-FFF2-40B4-BE49-F238E27FC236}">
                <a16:creationId xmlns:a16="http://schemas.microsoft.com/office/drawing/2014/main" id="{0687D2B6-9267-D83A-66DE-489365254257}"/>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4DACB15F-6092-1250-3525-38CFC9D267E6}"/>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具体的な数字を出すことで、目を引き、</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ユーザーの興味関心を引きます</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15947960-E610-DA68-0755-E4171C55B440}"/>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054C4D72-EF86-A5EB-EBED-003E0E199FCE}"/>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en-US" altLang="ja-JP" sz="1400" b="1" dirty="0">
                <a:solidFill>
                  <a:schemeClr val="accent4"/>
                </a:solidFill>
                <a:latin typeface="Meiryo" panose="020B0604030504040204" pitchFamily="34" charset="-128"/>
                <a:ea typeface="Meiryo" panose="020B0604030504040204" pitchFamily="34" charset="-128"/>
                <a:cs typeface="+mn-lt"/>
              </a:rPr>
              <a:t>9</a:t>
            </a:r>
            <a:r>
              <a:rPr lang="ja-JP" altLang="en-US" sz="1400" b="1" dirty="0">
                <a:solidFill>
                  <a:schemeClr val="accent4"/>
                </a:solidFill>
                <a:latin typeface="Meiryo" panose="020B0604030504040204" pitchFamily="34" charset="-128"/>
                <a:ea typeface="Meiryo" panose="020B0604030504040204" pitchFamily="34" charset="-128"/>
                <a:cs typeface="+mn-lt"/>
              </a:rPr>
              <a:t>割が主婦 </a:t>
            </a:r>
            <a:r>
              <a:rPr lang="ja-JP" altLang="en-US" sz="1400" dirty="0">
                <a:solidFill>
                  <a:srgbClr val="545454"/>
                </a:solidFill>
                <a:latin typeface="NotoSansJP"/>
              </a:rPr>
              <a:t>話題を集める○○</a:t>
            </a:r>
            <a:endParaRPr lang="en-US" altLang="ja-JP" sz="1400" dirty="0">
              <a:solidFill>
                <a:srgbClr val="545454"/>
              </a:solidFill>
              <a:latin typeface="NotoSansJP"/>
            </a:endParaRPr>
          </a:p>
        </p:txBody>
      </p:sp>
      <p:sp>
        <p:nvSpPr>
          <p:cNvPr id="13" name="正方形/長方形 12">
            <a:extLst>
              <a:ext uri="{FF2B5EF4-FFF2-40B4-BE49-F238E27FC236}">
                <a16:creationId xmlns:a16="http://schemas.microsoft.com/office/drawing/2014/main" id="{D71AB96B-47A6-DC05-640A-C936E24F288B}"/>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B0769AD6-24F2-6F3E-0564-AF36A58629BD}"/>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1CF00CBC-CBC6-471B-EE53-123048DE5C72}"/>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○○発売開始 </a:t>
            </a:r>
            <a:r>
              <a:rPr lang="ja-JP" altLang="en-US" sz="1400" b="1" dirty="0">
                <a:solidFill>
                  <a:schemeClr val="accent4"/>
                </a:solidFill>
                <a:latin typeface="Meiryo" panose="020B0604030504040204" pitchFamily="34" charset="-128"/>
                <a:ea typeface="Meiryo" panose="020B0604030504040204" pitchFamily="34" charset="-128"/>
                <a:cs typeface="+mn-lt"/>
              </a:rPr>
              <a:t>限定数</a:t>
            </a:r>
            <a:r>
              <a:rPr lang="ja-JP" altLang="en-US" sz="1400" dirty="0">
                <a:solidFill>
                  <a:srgbClr val="545454"/>
                </a:solidFill>
                <a:latin typeface="NotoSansJP"/>
              </a:rPr>
              <a:t>即完売</a:t>
            </a:r>
            <a:endParaRPr kumimoji="0" lang="en-US" altLang="ja-JP" sz="1400" kern="0" dirty="0">
              <a:solidFill>
                <a:srgbClr val="545454"/>
              </a:solidFill>
              <a:highlight>
                <a:srgbClr val="FFFF00"/>
              </a:highlight>
              <a:latin typeface="Meiryo" panose="020B0604030504040204" pitchFamily="34" charset="-128"/>
            </a:endParaRPr>
          </a:p>
        </p:txBody>
      </p:sp>
      <p:sp>
        <p:nvSpPr>
          <p:cNvPr id="16" name="正方形/長方形 15">
            <a:extLst>
              <a:ext uri="{FF2B5EF4-FFF2-40B4-BE49-F238E27FC236}">
                <a16:creationId xmlns:a16="http://schemas.microsoft.com/office/drawing/2014/main" id="{62705E25-DD3B-1B23-A881-290F2F39CA6C}"/>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430703A1-6AB6-BB7F-9B8C-58CABA2055A7}"/>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B54D3F3E-665D-1012-ED6A-FE516ED40732}"/>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a:t>
            </a:r>
            <a:r>
              <a:rPr lang="en-US" altLang="ja-JP" sz="1400" b="1" dirty="0">
                <a:solidFill>
                  <a:schemeClr val="accent4"/>
                </a:solidFill>
                <a:latin typeface="Meiryo" panose="020B0604030504040204" pitchFamily="34" charset="-128"/>
                <a:ea typeface="Meiryo" panose="020B0604030504040204" pitchFamily="34" charset="-128"/>
                <a:cs typeface="+mn-lt"/>
              </a:rPr>
              <a:t>5</a:t>
            </a:r>
            <a:r>
              <a:rPr lang="ja-JP" altLang="en-US" sz="1400" b="1" dirty="0">
                <a:solidFill>
                  <a:schemeClr val="accent4"/>
                </a:solidFill>
                <a:latin typeface="Meiryo" panose="020B0604030504040204" pitchFamily="34" charset="-128"/>
                <a:ea typeface="Meiryo" panose="020B0604030504040204" pitchFamily="34" charset="-128"/>
                <a:cs typeface="+mn-lt"/>
              </a:rPr>
              <a:t>万台</a:t>
            </a:r>
            <a:r>
              <a:rPr lang="ja-JP" altLang="en-US" sz="1400" dirty="0">
                <a:solidFill>
                  <a:srgbClr val="545454"/>
                </a:solidFill>
                <a:latin typeface="NotoSansJP"/>
              </a:rPr>
              <a:t>即完売 人気の理由は？</a:t>
            </a:r>
            <a:endParaRPr kumimoji="0" lang="en-US" altLang="ja-JP" sz="1400" kern="0" dirty="0">
              <a:solidFill>
                <a:srgbClr val="545454"/>
              </a:solidFill>
              <a:highlight>
                <a:srgbClr val="FFFF00"/>
              </a:highlight>
              <a:latin typeface="Meiryo" panose="020B0604030504040204" pitchFamily="34" charset="-128"/>
            </a:endParaRPr>
          </a:p>
        </p:txBody>
      </p:sp>
      <p:sp>
        <p:nvSpPr>
          <p:cNvPr id="19" name="正方形/長方形 18">
            <a:extLst>
              <a:ext uri="{FF2B5EF4-FFF2-40B4-BE49-F238E27FC236}">
                <a16:creationId xmlns:a16="http://schemas.microsoft.com/office/drawing/2014/main" id="{EA0323FF-C3DB-CAD2-CB25-6B4E2A5ECDF2}"/>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456C095B-05EC-DA4E-37B6-975B7B17F5AB}"/>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0970ACB6-B22B-3B35-42A1-CB583BB1BB4F}"/>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数字を使用することで</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具体的な規模感も伝えることができます</a:t>
            </a:r>
            <a:endParaRPr kumimoji="0" lang="en-US" altLang="ja-JP"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3775953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FC169F-6825-4526-B6CD-2674C5F0F2EE}"/>
              </a:ext>
            </a:extLst>
          </p:cNvPr>
          <p:cNvSpPr>
            <a:spLocks noGrp="1"/>
          </p:cNvSpPr>
          <p:nvPr>
            <p:ph type="ctrTitle"/>
          </p:nvPr>
        </p:nvSpPr>
        <p:spPr/>
        <p:txBody>
          <a:bodyPr/>
          <a:lstStyle/>
          <a:p>
            <a:r>
              <a:rPr lang="ja-JP" altLang="en-US" dirty="0"/>
              <a:t>⑦</a:t>
            </a:r>
            <a:r>
              <a:rPr lang="en-US" altLang="ja-JP" dirty="0"/>
              <a:t> </a:t>
            </a:r>
            <a:r>
              <a:rPr lang="ja-JP" altLang="en-US" dirty="0"/>
              <a:t>季節感を表現する</a:t>
            </a:r>
            <a:endParaRPr kumimoji="1" lang="ja-JP" altLang="en-US" dirty="0"/>
          </a:p>
        </p:txBody>
      </p:sp>
      <p:sp>
        <p:nvSpPr>
          <p:cNvPr id="3" name="テキスト ボックス 2">
            <a:extLst>
              <a:ext uri="{FF2B5EF4-FFF2-40B4-BE49-F238E27FC236}">
                <a16:creationId xmlns:a16="http://schemas.microsoft.com/office/drawing/2014/main" id="{5F94439B-7CFE-89AC-8219-496732D2158A}"/>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季節感のある話題（例えば年中行事に関わること、暑さ寒さ対策など）はユーザーの関心が高いです。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明日からのユーザーの行動につなげるという点を意識できると良さそうです。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21">
            <a:extLst>
              <a:ext uri="{FF2B5EF4-FFF2-40B4-BE49-F238E27FC236}">
                <a16:creationId xmlns:a16="http://schemas.microsoft.com/office/drawing/2014/main" id="{0D601FF9-61E9-5B97-005E-FF597635C13F}"/>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季節感のあるワード例</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269C54FB-6C1C-DB98-E411-79D63464AD1A}"/>
              </a:ext>
            </a:extLst>
          </p:cNvPr>
          <p:cNvSpPr/>
          <p:nvPr/>
        </p:nvSpPr>
        <p:spPr>
          <a:xfrm>
            <a:off x="479423" y="2657779"/>
            <a:ext cx="11245775"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正方形/長方形 5">
            <a:extLst>
              <a:ext uri="{FF2B5EF4-FFF2-40B4-BE49-F238E27FC236}">
                <a16:creationId xmlns:a16="http://schemas.microsoft.com/office/drawing/2014/main" id="{FC990831-B2EF-BACD-7F95-0723632579AB}"/>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節電と両立 ○○を使った寒さ対策</a:t>
            </a:r>
            <a:endParaRPr kumimoji="0" lang="ja-JP" altLang="en-US" sz="1400" kern="0" dirty="0">
              <a:solidFill>
                <a:srgbClr val="545454"/>
              </a:solidFill>
              <a:highlight>
                <a:srgbClr val="FFFF00"/>
              </a:highlight>
              <a:latin typeface="Meiryo" panose="020B0604030504040204" pitchFamily="34" charset="-128"/>
            </a:endParaRPr>
          </a:p>
        </p:txBody>
      </p:sp>
      <p:sp>
        <p:nvSpPr>
          <p:cNvPr id="7" name="正方形/長方形 6">
            <a:extLst>
              <a:ext uri="{FF2B5EF4-FFF2-40B4-BE49-F238E27FC236}">
                <a16:creationId xmlns:a16="http://schemas.microsoft.com/office/drawing/2014/main" id="{1BA5DB70-D16F-41F4-FAFE-71B2719FF030}"/>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8" name="正方形/長方形 7">
            <a:extLst>
              <a:ext uri="{FF2B5EF4-FFF2-40B4-BE49-F238E27FC236}">
                <a16:creationId xmlns:a16="http://schemas.microsoft.com/office/drawing/2014/main" id="{7DB57D64-E7AB-B32B-09AA-F1581C76D0F1}"/>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ユーザーが置かれている季節や立場を</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想起させることで、自分ごと化しやすくなります</a:t>
            </a:r>
            <a:endParaRPr kumimoji="0" lang="en-US" altLang="ja-JP" sz="1400" kern="0" dirty="0">
              <a:solidFill>
                <a:srgbClr val="545454"/>
              </a:solidFill>
              <a:latin typeface="Meiryo" panose="020B0604030504040204" pitchFamily="34" charset="-128"/>
            </a:endParaRPr>
          </a:p>
        </p:txBody>
      </p:sp>
      <p:sp>
        <p:nvSpPr>
          <p:cNvPr id="9" name="1 つの角を丸めた四角形 32">
            <a:extLst>
              <a:ext uri="{FF2B5EF4-FFF2-40B4-BE49-F238E27FC236}">
                <a16:creationId xmlns:a16="http://schemas.microsoft.com/office/drawing/2014/main" id="{EDC7D34A-A5D1-8F1C-CADF-8F381D021F97}"/>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6358A9B2-DB02-1498-C33F-B0C4CE852DDD}"/>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冬</a:t>
            </a:r>
            <a:r>
              <a:rPr lang="ja-JP" altLang="en-US" sz="1400" dirty="0">
                <a:solidFill>
                  <a:srgbClr val="545454"/>
                </a:solidFill>
                <a:latin typeface="NotoSansJP"/>
              </a:rPr>
              <a:t>の節電 ○○を使った対策のコツ</a:t>
            </a:r>
            <a:endParaRPr kumimoji="0" lang="ja-JP" altLang="en-US" sz="1400" kern="0" dirty="0">
              <a:solidFill>
                <a:srgbClr val="545454"/>
              </a:solidFill>
              <a:highlight>
                <a:srgbClr val="FFFF00"/>
              </a:highlight>
              <a:latin typeface="Meiryo" panose="020B0604030504040204" pitchFamily="34" charset="-128"/>
            </a:endParaRPr>
          </a:p>
        </p:txBody>
      </p:sp>
      <p:sp>
        <p:nvSpPr>
          <p:cNvPr id="11" name="正方形/長方形 10">
            <a:extLst>
              <a:ext uri="{FF2B5EF4-FFF2-40B4-BE49-F238E27FC236}">
                <a16:creationId xmlns:a16="http://schemas.microsoft.com/office/drawing/2014/main" id="{4C6ACF60-6780-176F-5327-2655E02215BE}"/>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2" name="三角形 35">
            <a:extLst>
              <a:ext uri="{FF2B5EF4-FFF2-40B4-BE49-F238E27FC236}">
                <a16:creationId xmlns:a16="http://schemas.microsoft.com/office/drawing/2014/main" id="{9BB41BBB-D4DB-A426-F58C-A5C6012102DD}"/>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10F8C185-3A56-56DF-D1EE-93FD1D6B0476}"/>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○○で宴会盛り上がり間違いなし</a:t>
            </a:r>
          </a:p>
        </p:txBody>
      </p:sp>
      <p:sp>
        <p:nvSpPr>
          <p:cNvPr id="14" name="正方形/長方形 13">
            <a:extLst>
              <a:ext uri="{FF2B5EF4-FFF2-40B4-BE49-F238E27FC236}">
                <a16:creationId xmlns:a16="http://schemas.microsoft.com/office/drawing/2014/main" id="{6BC01C30-333C-39AE-EE25-760B8E06E97B}"/>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5" name="1 つの角を丸めた四角形 39">
            <a:extLst>
              <a:ext uri="{FF2B5EF4-FFF2-40B4-BE49-F238E27FC236}">
                <a16:creationId xmlns:a16="http://schemas.microsoft.com/office/drawing/2014/main" id="{A5D71FF8-BE87-9EA3-ED68-A09490AB79DA}"/>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6" name="正方形/長方形 15">
            <a:extLst>
              <a:ext uri="{FF2B5EF4-FFF2-40B4-BE49-F238E27FC236}">
                <a16:creationId xmlns:a16="http://schemas.microsoft.com/office/drawing/2014/main" id="{7B8D2906-ACF6-058C-88E6-12754240FD8A}"/>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桜満開</a:t>
            </a:r>
            <a:r>
              <a:rPr kumimoji="0" lang="ja-JP" altLang="en-US" sz="1400" kern="0" dirty="0">
                <a:solidFill>
                  <a:schemeClr val="accent3"/>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○○で盛り上げる宴の場</a:t>
            </a:r>
          </a:p>
        </p:txBody>
      </p:sp>
      <p:sp>
        <p:nvSpPr>
          <p:cNvPr id="17" name="正方形/長方形 16">
            <a:extLst>
              <a:ext uri="{FF2B5EF4-FFF2-40B4-BE49-F238E27FC236}">
                <a16:creationId xmlns:a16="http://schemas.microsoft.com/office/drawing/2014/main" id="{D6137AD9-D920-03A5-EBB0-DB2806F8B806}"/>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8" name="三角形 42">
            <a:extLst>
              <a:ext uri="{FF2B5EF4-FFF2-40B4-BE49-F238E27FC236}">
                <a16:creationId xmlns:a16="http://schemas.microsoft.com/office/drawing/2014/main" id="{B9498AB4-B23D-0AFF-CDF0-1226A3277DB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4DF24A6B-C9AF-E39E-B3DF-9D2AAD604BDE}"/>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一目でいつの季節か分かる単語を入れることで</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ユーザーが利用シーンを想像しやすくなります</a:t>
            </a:r>
            <a:endParaRPr kumimoji="0" lang="en-US" altLang="ja-JP"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3155251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A79BA-171F-3BB4-90B2-0307F21B5AA0}"/>
              </a:ext>
            </a:extLst>
          </p:cNvPr>
          <p:cNvSpPr>
            <a:spLocks noGrp="1"/>
          </p:cNvSpPr>
          <p:nvPr>
            <p:ph type="ctrTitle"/>
          </p:nvPr>
        </p:nvSpPr>
        <p:spPr/>
        <p:txBody>
          <a:bodyPr/>
          <a:lstStyle/>
          <a:p>
            <a:r>
              <a:rPr lang="ja-JP" altLang="en-US" dirty="0"/>
              <a:t>⑧</a:t>
            </a:r>
            <a:r>
              <a:rPr lang="en-US" altLang="ja-JP" dirty="0"/>
              <a:t> </a:t>
            </a:r>
            <a:r>
              <a:rPr lang="ja-JP" altLang="en-US" dirty="0"/>
              <a:t>漢字の多用は控える</a:t>
            </a:r>
            <a:endParaRPr kumimoji="1" lang="ja-JP" altLang="en-US" dirty="0"/>
          </a:p>
        </p:txBody>
      </p:sp>
      <p:sp>
        <p:nvSpPr>
          <p:cNvPr id="3" name="テキスト ボックス 2">
            <a:extLst>
              <a:ext uri="{FF2B5EF4-FFF2-40B4-BE49-F238E27FC236}">
                <a16:creationId xmlns:a16="http://schemas.microsoft.com/office/drawing/2014/main" id="{9CE44BD4-7631-4CEA-6425-D45460893767}"/>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大量の情報を短い文章にまとめようとすると、漢字の比率が高くなりがちです。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漢字が続くと敬遠されやすくなりますので、ひらがなや数字を間に入れるなどして見やすさを意識できると良いです。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10">
            <a:extLst>
              <a:ext uri="{FF2B5EF4-FFF2-40B4-BE49-F238E27FC236}">
                <a16:creationId xmlns:a16="http://schemas.microsoft.com/office/drawing/2014/main" id="{40F255DD-AB00-28B3-621F-DB1427DB8A51}"/>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漢字以外の表現を考える</a:t>
            </a:r>
          </a:p>
        </p:txBody>
      </p:sp>
      <p:sp>
        <p:nvSpPr>
          <p:cNvPr id="5" name="1 つの角を丸めた四角形 21">
            <a:extLst>
              <a:ext uri="{FF2B5EF4-FFF2-40B4-BE49-F238E27FC236}">
                <a16:creationId xmlns:a16="http://schemas.microsoft.com/office/drawing/2014/main" id="{3868D28F-5156-0CA4-1671-16FEB9D35DEA}"/>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柔らかい伝え方に書き換える</a:t>
            </a:r>
          </a:p>
        </p:txBody>
      </p:sp>
      <p:sp>
        <p:nvSpPr>
          <p:cNvPr id="6" name="正方形/長方形 5">
            <a:extLst>
              <a:ext uri="{FF2B5EF4-FFF2-40B4-BE49-F238E27FC236}">
                <a16:creationId xmlns:a16="http://schemas.microsoft.com/office/drawing/2014/main" id="{83798A72-5F38-C247-38FE-7AE42B65FB5D}"/>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67AC3605-E0E3-58CC-40B8-31FED3BAEFED}"/>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E8C51602-02D6-C99D-98D1-E345E054B38C}"/>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断熱性能業界一位 </a:t>
            </a:r>
            <a:r>
              <a:rPr lang="ja-JP" altLang="en-US" sz="1400" dirty="0">
                <a:solidFill>
                  <a:srgbClr val="545454"/>
                </a:solidFill>
                <a:latin typeface="NotoSansJP"/>
              </a:rPr>
              <a:t>高性能の秘密</a:t>
            </a:r>
            <a:endParaRPr kumimoji="0" lang="ja-JP" altLang="en-US" sz="1400" kern="0" dirty="0">
              <a:solidFill>
                <a:srgbClr val="545454"/>
              </a:solidFill>
              <a:highlight>
                <a:srgbClr val="FFFF00"/>
              </a:highlight>
              <a:latin typeface="Meiryo" panose="020B0604030504040204" pitchFamily="34" charset="-128"/>
            </a:endParaRPr>
          </a:p>
        </p:txBody>
      </p:sp>
      <p:sp>
        <p:nvSpPr>
          <p:cNvPr id="9" name="正方形/長方形 8">
            <a:extLst>
              <a:ext uri="{FF2B5EF4-FFF2-40B4-BE49-F238E27FC236}">
                <a16:creationId xmlns:a16="http://schemas.microsoft.com/office/drawing/2014/main" id="{EE9D6816-1600-01F2-ED2B-9C596B762466}"/>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CCD7B5CF-D3C9-14D6-FCF7-751053EBF62B}"/>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漢字が多いと難しい内容と捉えられてしまいます</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柔らかい伝え方に書き換えられると良いでしょう</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3A6C0DC6-701E-F118-66E8-1DAAE13AD1AE}"/>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4EF4144E-7BBA-3691-2793-01F925FA162D}"/>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なぜ暖かい？ </a:t>
            </a:r>
            <a:r>
              <a:rPr lang="ja-JP" altLang="en-US" sz="1400" dirty="0">
                <a:solidFill>
                  <a:srgbClr val="545454"/>
                </a:solidFill>
                <a:latin typeface="NotoSansJP"/>
              </a:rPr>
              <a:t>高性能の秘密</a:t>
            </a:r>
            <a:endParaRPr kumimoji="0" lang="ja-JP" altLang="en-US" sz="1400" kern="0" dirty="0">
              <a:solidFill>
                <a:srgbClr val="545454"/>
              </a:solidFill>
              <a:highlight>
                <a:srgbClr val="FFFF00"/>
              </a:highlight>
              <a:latin typeface="Meiryo" panose="020B0604030504040204" pitchFamily="34" charset="-128"/>
            </a:endParaRPr>
          </a:p>
        </p:txBody>
      </p:sp>
      <p:sp>
        <p:nvSpPr>
          <p:cNvPr id="13" name="正方形/長方形 12">
            <a:extLst>
              <a:ext uri="{FF2B5EF4-FFF2-40B4-BE49-F238E27FC236}">
                <a16:creationId xmlns:a16="http://schemas.microsoft.com/office/drawing/2014/main" id="{AAA6F6A4-A47F-71F8-9B00-EE73045C01DB}"/>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2A4385FF-0B1B-7FC6-7A9C-73F4E3307399}"/>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3D427FB2-4063-F4F9-6FF9-7E3D1128CD57}"/>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観光需要増 </a:t>
            </a:r>
            <a:r>
              <a:rPr lang="ja-JP" altLang="en-US" sz="1400" dirty="0">
                <a:solidFill>
                  <a:srgbClr val="545454"/>
                </a:solidFill>
                <a:latin typeface="NotoSansJP" panose="020B0500000000000000"/>
              </a:rPr>
              <a:t>申込者多数</a:t>
            </a:r>
            <a:endParaRPr kumimoji="0" lang="ja-JP" altLang="en-US" sz="1400" kern="0" dirty="0">
              <a:solidFill>
                <a:srgbClr val="545454"/>
              </a:solidFill>
              <a:highlight>
                <a:srgbClr val="FFFF00"/>
              </a:highlight>
              <a:latin typeface="Meiryo" panose="020B0604030504040204" pitchFamily="34" charset="-128"/>
            </a:endParaRPr>
          </a:p>
        </p:txBody>
      </p:sp>
      <p:sp>
        <p:nvSpPr>
          <p:cNvPr id="16" name="正方形/長方形 15">
            <a:extLst>
              <a:ext uri="{FF2B5EF4-FFF2-40B4-BE49-F238E27FC236}">
                <a16:creationId xmlns:a16="http://schemas.microsoft.com/office/drawing/2014/main" id="{7DB5D00A-00B5-A049-DD0A-AE86EEB9748E}"/>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BAE1F668-179D-CFA2-6FA9-AD9679E134BF}"/>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1DED43AF-D158-E696-4923-63B13909E4B5}"/>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4"/>
                </a:solidFill>
                <a:latin typeface="Meiryo" panose="020B0604030504040204" pitchFamily="34" charset="-128"/>
                <a:ea typeface="Meiryo" panose="020B0604030504040204" pitchFamily="34" charset="-128"/>
                <a:cs typeface="+mn-lt"/>
              </a:rPr>
              <a:t>旅行シーズン始まる </a:t>
            </a:r>
            <a:r>
              <a:rPr lang="ja-JP" altLang="en-US" sz="1400" dirty="0">
                <a:solidFill>
                  <a:srgbClr val="545454"/>
                </a:solidFill>
                <a:latin typeface="NotoSansJP"/>
              </a:rPr>
              <a:t>○○が人気</a:t>
            </a:r>
            <a:endParaRPr kumimoji="0" lang="ja-JP" altLang="en-US" sz="1400" kern="0" dirty="0">
              <a:solidFill>
                <a:srgbClr val="545454"/>
              </a:solidFill>
              <a:highlight>
                <a:srgbClr val="FFFF00"/>
              </a:highlight>
              <a:latin typeface="Meiryo" panose="020B0604030504040204" pitchFamily="34" charset="-128"/>
            </a:endParaRPr>
          </a:p>
        </p:txBody>
      </p:sp>
      <p:sp>
        <p:nvSpPr>
          <p:cNvPr id="19" name="正方形/長方形 18">
            <a:extLst>
              <a:ext uri="{FF2B5EF4-FFF2-40B4-BE49-F238E27FC236}">
                <a16:creationId xmlns:a16="http://schemas.microsoft.com/office/drawing/2014/main" id="{7FADEF1E-BF46-F6C8-D60F-1ECA40883E12}"/>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F34AF092-59C6-188D-9F7B-67B398C944C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D28ED8CE-C1EE-90F7-1EFD-6348A2968983}"/>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事実をそのまま伝えるのではなく、同じ意味を表す</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異なる表現を模索することも手の一つです</a:t>
            </a:r>
            <a:endParaRPr kumimoji="0" lang="en-US" altLang="ja-JP"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3443925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06E79-DC03-843C-420B-987ACF5AC59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6DE71CF-A0AB-5155-CB47-21E41223ACB9}"/>
              </a:ext>
            </a:extLst>
          </p:cNvPr>
          <p:cNvSpPr>
            <a:spLocks noGrp="1"/>
          </p:cNvSpPr>
          <p:nvPr>
            <p:ph type="body" sz="quarter" idx="19"/>
          </p:nvPr>
        </p:nvSpPr>
        <p:spPr/>
        <p:txBody>
          <a:bodyPr/>
          <a:lstStyle/>
          <a:p>
            <a:r>
              <a:rPr lang="ja-JP" altLang="en-US" dirty="0"/>
              <a:t>画像クリエイティブのポイント</a:t>
            </a:r>
          </a:p>
        </p:txBody>
      </p:sp>
      <p:sp>
        <p:nvSpPr>
          <p:cNvPr id="4" name="テキスト プレースホルダー 3">
            <a:extLst>
              <a:ext uri="{FF2B5EF4-FFF2-40B4-BE49-F238E27FC236}">
                <a16:creationId xmlns:a16="http://schemas.microsoft.com/office/drawing/2014/main" id="{66B96479-94C3-31E7-78A5-297378720063}"/>
              </a:ext>
            </a:extLst>
          </p:cNvPr>
          <p:cNvSpPr>
            <a:spLocks noGrp="1"/>
          </p:cNvSpPr>
          <p:nvPr>
            <p:ph type="body" sz="quarter" idx="18"/>
          </p:nvPr>
        </p:nvSpPr>
        <p:spPr/>
        <p:txBody>
          <a:bodyPr/>
          <a:lstStyle/>
          <a:p>
            <a:r>
              <a:rPr kumimoji="1" lang="en-US" altLang="ja-JP" dirty="0"/>
              <a:t>03</a:t>
            </a:r>
            <a:endParaRPr kumimoji="1" lang="ja-JP" altLang="en-US" dirty="0"/>
          </a:p>
        </p:txBody>
      </p:sp>
    </p:spTree>
    <p:extLst>
      <p:ext uri="{BB962C8B-B14F-4D97-AF65-F5344CB8AC3E}">
        <p14:creationId xmlns:p14="http://schemas.microsoft.com/office/powerpoint/2010/main" val="39277007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4FEE9-1AAF-2E63-348E-23426298CA83}"/>
            </a:ext>
          </a:extLst>
        </p:cNvPr>
        <p:cNvGrpSpPr/>
        <p:nvPr/>
      </p:nvGrpSpPr>
      <p:grpSpPr>
        <a:xfrm>
          <a:off x="0" y="0"/>
          <a:ext cx="0" cy="0"/>
          <a:chOff x="0" y="0"/>
          <a:chExt cx="0" cy="0"/>
        </a:xfrm>
      </p:grpSpPr>
      <p:sp>
        <p:nvSpPr>
          <p:cNvPr id="22" name="角丸四角形 54">
            <a:extLst>
              <a:ext uri="{FF2B5EF4-FFF2-40B4-BE49-F238E27FC236}">
                <a16:creationId xmlns:a16="http://schemas.microsoft.com/office/drawing/2014/main" id="{675BE552-950E-6A91-4B03-F167800EB45F}"/>
              </a:ext>
            </a:extLst>
          </p:cNvPr>
          <p:cNvSpPr/>
          <p:nvPr/>
        </p:nvSpPr>
        <p:spPr bwMode="auto">
          <a:xfrm>
            <a:off x="587375" y="1119780"/>
            <a:ext cx="11014608" cy="5382620"/>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54CED5B0-61F3-557B-0897-D0FD3D116F9F}"/>
              </a:ext>
            </a:extLst>
          </p:cNvPr>
          <p:cNvSpPr>
            <a:spLocks noGrp="1"/>
          </p:cNvSpPr>
          <p:nvPr>
            <p:ph type="ctrTitle"/>
          </p:nvPr>
        </p:nvSpPr>
        <p:spPr/>
        <p:txBody>
          <a:bodyPr/>
          <a:lstStyle/>
          <a:p>
            <a:r>
              <a:rPr lang="ja-JP" altLang="en-US" dirty="0"/>
              <a:t>画像クリエイティブのポイント</a:t>
            </a:r>
            <a:endParaRPr kumimoji="1" lang="ja-JP" altLang="en-US" dirty="0"/>
          </a:p>
        </p:txBody>
      </p:sp>
      <p:sp>
        <p:nvSpPr>
          <p:cNvPr id="3" name="円/楕円 6">
            <a:extLst>
              <a:ext uri="{FF2B5EF4-FFF2-40B4-BE49-F238E27FC236}">
                <a16:creationId xmlns:a16="http://schemas.microsoft.com/office/drawing/2014/main" id="{B4A1595A-8C55-056C-415C-49876C5B056D}"/>
              </a:ext>
            </a:extLst>
          </p:cNvPr>
          <p:cNvSpPr>
            <a:spLocks noChangeAspect="1"/>
          </p:cNvSpPr>
          <p:nvPr/>
        </p:nvSpPr>
        <p:spPr>
          <a:xfrm>
            <a:off x="1807490" y="22098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テキスト プレースホルダー 4">
            <a:extLst>
              <a:ext uri="{FF2B5EF4-FFF2-40B4-BE49-F238E27FC236}">
                <a16:creationId xmlns:a16="http://schemas.microsoft.com/office/drawing/2014/main" id="{7A3F77F0-87C4-6268-DDAE-DA21DB7CF7E8}"/>
              </a:ext>
            </a:extLst>
          </p:cNvPr>
          <p:cNvSpPr txBox="1">
            <a:spLocks/>
          </p:cNvSpPr>
          <p:nvPr/>
        </p:nvSpPr>
        <p:spPr>
          <a:xfrm>
            <a:off x="2526259" y="35930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目を引くビジュアルにする</a:t>
            </a:r>
          </a:p>
        </p:txBody>
      </p:sp>
      <p:sp>
        <p:nvSpPr>
          <p:cNvPr id="5" name="円/楕円 8">
            <a:extLst>
              <a:ext uri="{FF2B5EF4-FFF2-40B4-BE49-F238E27FC236}">
                <a16:creationId xmlns:a16="http://schemas.microsoft.com/office/drawing/2014/main" id="{DFE9BEE2-BD77-A97C-0514-08697595B6D3}"/>
              </a:ext>
            </a:extLst>
          </p:cNvPr>
          <p:cNvSpPr>
            <a:spLocks noChangeAspect="1"/>
          </p:cNvSpPr>
          <p:nvPr/>
        </p:nvSpPr>
        <p:spPr>
          <a:xfrm>
            <a:off x="1807490" y="35930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テキスト プレースホルダー 4">
            <a:extLst>
              <a:ext uri="{FF2B5EF4-FFF2-40B4-BE49-F238E27FC236}">
                <a16:creationId xmlns:a16="http://schemas.microsoft.com/office/drawing/2014/main" id="{A6A276EA-733D-9A57-D4F8-4DF43BA221E4}"/>
              </a:ext>
            </a:extLst>
          </p:cNvPr>
          <p:cNvSpPr txBox="1">
            <a:spLocks/>
          </p:cNvSpPr>
          <p:nvPr/>
        </p:nvSpPr>
        <p:spPr>
          <a:xfrm>
            <a:off x="2526259" y="50016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「ニュース性」を持たせる</a:t>
            </a:r>
          </a:p>
        </p:txBody>
      </p:sp>
      <p:sp>
        <p:nvSpPr>
          <p:cNvPr id="7" name="円/楕円 12">
            <a:extLst>
              <a:ext uri="{FF2B5EF4-FFF2-40B4-BE49-F238E27FC236}">
                <a16:creationId xmlns:a16="http://schemas.microsoft.com/office/drawing/2014/main" id="{298E87BA-30E4-4794-5CFE-5521A1B30DEC}"/>
              </a:ext>
            </a:extLst>
          </p:cNvPr>
          <p:cNvSpPr>
            <a:spLocks noChangeAspect="1"/>
          </p:cNvSpPr>
          <p:nvPr/>
        </p:nvSpPr>
        <p:spPr>
          <a:xfrm>
            <a:off x="1807490" y="50016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35329361-2684-AFEF-435C-75828DC0B48A}"/>
              </a:ext>
            </a:extLst>
          </p:cNvPr>
          <p:cNvSpPr txBox="1">
            <a:spLocks/>
          </p:cNvSpPr>
          <p:nvPr/>
        </p:nvSpPr>
        <p:spPr>
          <a:xfrm>
            <a:off x="6961190" y="2225868"/>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視認性が高い画像にする</a:t>
            </a:r>
          </a:p>
        </p:txBody>
      </p:sp>
      <p:sp>
        <p:nvSpPr>
          <p:cNvPr id="9" name="円/楕円 14">
            <a:extLst>
              <a:ext uri="{FF2B5EF4-FFF2-40B4-BE49-F238E27FC236}">
                <a16:creationId xmlns:a16="http://schemas.microsoft.com/office/drawing/2014/main" id="{5C554F62-9FA4-2EE3-6E3E-E3D8E118DBB6}"/>
              </a:ext>
            </a:extLst>
          </p:cNvPr>
          <p:cNvSpPr>
            <a:spLocks noChangeAspect="1"/>
          </p:cNvSpPr>
          <p:nvPr/>
        </p:nvSpPr>
        <p:spPr>
          <a:xfrm>
            <a:off x="6242421" y="2225868"/>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テキスト プレースホルダー 4">
            <a:extLst>
              <a:ext uri="{FF2B5EF4-FFF2-40B4-BE49-F238E27FC236}">
                <a16:creationId xmlns:a16="http://schemas.microsoft.com/office/drawing/2014/main" id="{9ADD3E05-25D6-9D10-EC61-E2E629400D59}"/>
              </a:ext>
            </a:extLst>
          </p:cNvPr>
          <p:cNvSpPr txBox="1">
            <a:spLocks/>
          </p:cNvSpPr>
          <p:nvPr/>
        </p:nvSpPr>
        <p:spPr>
          <a:xfrm>
            <a:off x="6961191" y="3594182"/>
            <a:ext cx="2811534" cy="540000"/>
          </a:xfrm>
          <a:prstGeom prst="rect">
            <a:avLst/>
          </a:prstGeom>
        </p:spPr>
        <p:txBody>
          <a:bodyPr lIns="0" tIns="54000" rIns="0" bIns="0"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テキストでは伝えられないことを伝える</a:t>
            </a:r>
          </a:p>
        </p:txBody>
      </p:sp>
      <p:sp>
        <p:nvSpPr>
          <p:cNvPr id="11" name="円/楕円 16">
            <a:extLst>
              <a:ext uri="{FF2B5EF4-FFF2-40B4-BE49-F238E27FC236}">
                <a16:creationId xmlns:a16="http://schemas.microsoft.com/office/drawing/2014/main" id="{2C442366-C27D-C6B5-9E17-4AF79C575983}"/>
              </a:ext>
            </a:extLst>
          </p:cNvPr>
          <p:cNvSpPr>
            <a:spLocks noChangeAspect="1"/>
          </p:cNvSpPr>
          <p:nvPr/>
        </p:nvSpPr>
        <p:spPr>
          <a:xfrm>
            <a:off x="6242422" y="35941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テキスト プレースホルダー 4">
            <a:extLst>
              <a:ext uri="{FF2B5EF4-FFF2-40B4-BE49-F238E27FC236}">
                <a16:creationId xmlns:a16="http://schemas.microsoft.com/office/drawing/2014/main" id="{48E73AC5-52BC-126B-66DB-2D169648CB7D}"/>
              </a:ext>
            </a:extLst>
          </p:cNvPr>
          <p:cNvSpPr txBox="1">
            <a:spLocks/>
          </p:cNvSpPr>
          <p:nvPr/>
        </p:nvSpPr>
        <p:spPr>
          <a:xfrm>
            <a:off x="6961191" y="50027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万人に伝わる表現にする</a:t>
            </a:r>
          </a:p>
        </p:txBody>
      </p:sp>
      <p:sp>
        <p:nvSpPr>
          <p:cNvPr id="13" name="円/楕円 18">
            <a:extLst>
              <a:ext uri="{FF2B5EF4-FFF2-40B4-BE49-F238E27FC236}">
                <a16:creationId xmlns:a16="http://schemas.microsoft.com/office/drawing/2014/main" id="{663C93E3-AACE-931D-7C16-F684682117B7}"/>
              </a:ext>
            </a:extLst>
          </p:cNvPr>
          <p:cNvSpPr>
            <a:spLocks noChangeAspect="1"/>
          </p:cNvSpPr>
          <p:nvPr/>
        </p:nvSpPr>
        <p:spPr>
          <a:xfrm>
            <a:off x="6242422" y="50027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77CF2CA2-5C1E-EE31-F179-F68767AD1199}"/>
              </a:ext>
            </a:extLst>
          </p:cNvPr>
          <p:cNvSpPr txBox="1"/>
          <p:nvPr/>
        </p:nvSpPr>
        <p:spPr>
          <a:xfrm>
            <a:off x="587373" y="1304243"/>
            <a:ext cx="11014607" cy="723275"/>
          </a:xfrm>
          <a:prstGeom prst="rect">
            <a:avLst/>
          </a:prstGeom>
          <a:noFill/>
        </p:spPr>
        <p:txBody>
          <a:bodyPr wrap="square" lIns="0" tIns="0" rIns="0" bIns="0" rtlCol="0">
            <a:spAutoFit/>
          </a:bodyPr>
          <a:lstStyle/>
          <a:p>
            <a:pPr algn="ctr">
              <a:lnSpc>
                <a:spcPct val="120000"/>
              </a:lnSpc>
            </a:pPr>
            <a:r>
              <a:rPr lang="ja-JP" altLang="en-US" sz="2000" b="1" dirty="0">
                <a:latin typeface="Meiryo" panose="020B0604030504040204" pitchFamily="34" charset="-128"/>
              </a:rPr>
              <a:t>これまでの出稿クリエイティブを対象に、</a:t>
            </a:r>
            <a:br>
              <a:rPr lang="ja-JP" altLang="en-US" sz="2000" b="1" dirty="0">
                <a:latin typeface="Meiryo" panose="020B0604030504040204" pitchFamily="34" charset="-128"/>
              </a:rPr>
            </a:br>
            <a:r>
              <a:rPr lang="ja-JP" altLang="en-US" sz="2000" b="1" dirty="0">
                <a:latin typeface="Meiryo" panose="020B0604030504040204" pitchFamily="34" charset="-128"/>
              </a:rPr>
              <a:t>ユーザーの反応が良好なものを参考・分析した画像のポイントです。</a:t>
            </a:r>
            <a:endParaRPr lang="en-US" altLang="ja-JP" sz="2000" b="1" dirty="0">
              <a:latin typeface="Meiryo" panose="020B0604030504040204" pitchFamily="34" charset="-128"/>
            </a:endParaRPr>
          </a:p>
        </p:txBody>
      </p:sp>
      <p:sp>
        <p:nvSpPr>
          <p:cNvPr id="19" name="テキスト プレースホルダー 4">
            <a:extLst>
              <a:ext uri="{FF2B5EF4-FFF2-40B4-BE49-F238E27FC236}">
                <a16:creationId xmlns:a16="http://schemas.microsoft.com/office/drawing/2014/main" id="{CC5CCE3E-C241-5F79-B1F3-8D910C8DFD96}"/>
              </a:ext>
            </a:extLst>
          </p:cNvPr>
          <p:cNvSpPr txBox="1">
            <a:spLocks/>
          </p:cNvSpPr>
          <p:nvPr/>
        </p:nvSpPr>
        <p:spPr>
          <a:xfrm>
            <a:off x="2526259" y="2209882"/>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広告の続きを気にさせる</a:t>
            </a:r>
          </a:p>
        </p:txBody>
      </p:sp>
      <p:cxnSp>
        <p:nvCxnSpPr>
          <p:cNvPr id="20" name="直線コネクタ 19">
            <a:extLst>
              <a:ext uri="{FF2B5EF4-FFF2-40B4-BE49-F238E27FC236}">
                <a16:creationId xmlns:a16="http://schemas.microsoft.com/office/drawing/2014/main" id="{6ED41CB5-3AF1-155F-A3CC-00EF16C68251}"/>
              </a:ext>
            </a:extLst>
          </p:cNvPr>
          <p:cNvCxnSpPr>
            <a:cxnSpLocks/>
          </p:cNvCxnSpPr>
          <p:nvPr/>
        </p:nvCxnSpPr>
        <p:spPr>
          <a:xfrm>
            <a:off x="2112579" y="2079734"/>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7D6A1C31-995D-A10F-DC04-8C23812753D2}"/>
              </a:ext>
            </a:extLst>
          </p:cNvPr>
          <p:cNvCxnSpPr>
            <a:cxnSpLocks/>
          </p:cNvCxnSpPr>
          <p:nvPr/>
        </p:nvCxnSpPr>
        <p:spPr>
          <a:xfrm>
            <a:off x="2112579" y="6345182"/>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3" name="図 22">
            <a:extLst>
              <a:ext uri="{FF2B5EF4-FFF2-40B4-BE49-F238E27FC236}">
                <a16:creationId xmlns:a16="http://schemas.microsoft.com/office/drawing/2014/main" id="{EFD4CCDE-753E-0FD2-1D32-04CBF92DF0FD}"/>
              </a:ext>
            </a:extLst>
          </p:cNvPr>
          <p:cNvPicPr>
            <a:picLocks noChangeAspect="1"/>
          </p:cNvPicPr>
          <p:nvPr/>
        </p:nvPicPr>
        <p:blipFill>
          <a:blip r:embed="rId2"/>
          <a:srcRect t="75980" b="8730"/>
          <a:stretch>
            <a:fillRect/>
          </a:stretch>
        </p:blipFill>
        <p:spPr bwMode="auto">
          <a:xfrm>
            <a:off x="2353590" y="2807674"/>
            <a:ext cx="3333282" cy="745766"/>
          </a:xfrm>
          <a:prstGeom prst="rect">
            <a:avLst/>
          </a:prstGeom>
        </p:spPr>
      </p:pic>
      <p:sp>
        <p:nvSpPr>
          <p:cNvPr id="24" name="テキスト ボックス 23">
            <a:extLst>
              <a:ext uri="{FF2B5EF4-FFF2-40B4-BE49-F238E27FC236}">
                <a16:creationId xmlns:a16="http://schemas.microsoft.com/office/drawing/2014/main" id="{EC769F8C-1CD8-7385-1AD5-262E7A030F83}"/>
              </a:ext>
            </a:extLst>
          </p:cNvPr>
          <p:cNvSpPr txBox="1"/>
          <p:nvPr/>
        </p:nvSpPr>
        <p:spPr bwMode="auto">
          <a:xfrm>
            <a:off x="3124887" y="2948907"/>
            <a:ext cx="2352885" cy="415498"/>
          </a:xfrm>
          <a:prstGeom prst="rect">
            <a:avLst/>
          </a:prstGeom>
          <a:solidFill>
            <a:schemeClr val="bg1"/>
          </a:solidFill>
        </p:spPr>
        <p:txBody>
          <a:bodyPr wrap="square" rtlCol="0">
            <a:spAutoFit/>
          </a:bodyPr>
          <a:lstStyle/>
          <a:p>
            <a:r>
              <a:rPr kumimoji="1" lang="ja-JP" altLang="en-US" sz="1050" b="1" dirty="0"/>
              <a:t>〇〇からのありがとう </a:t>
            </a:r>
            <a:r>
              <a:rPr lang="ja-JP" altLang="en-US" sz="1050" b="1" dirty="0"/>
              <a:t>特別商品</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pic>
        <p:nvPicPr>
          <p:cNvPr id="25" name="図 24" descr="テーブル が含まれている画像&#10;&#10;AI 生成コンテンツは誤りを含む可能性があります。">
            <a:extLst>
              <a:ext uri="{FF2B5EF4-FFF2-40B4-BE49-F238E27FC236}">
                <a16:creationId xmlns:a16="http://schemas.microsoft.com/office/drawing/2014/main" id="{20DD306E-2C8D-6C7A-4E5E-31EAB39728E0}"/>
              </a:ext>
            </a:extLst>
          </p:cNvPr>
          <p:cNvPicPr>
            <a:picLocks noChangeAspect="1"/>
          </p:cNvPicPr>
          <p:nvPr/>
        </p:nvPicPr>
        <p:blipFill>
          <a:blip r:embed="rId3"/>
          <a:stretch>
            <a:fillRect/>
          </a:stretch>
        </p:blipFill>
        <p:spPr bwMode="auto">
          <a:xfrm>
            <a:off x="2418170" y="2842249"/>
            <a:ext cx="682857" cy="676128"/>
          </a:xfrm>
          <a:prstGeom prst="rect">
            <a:avLst/>
          </a:prstGeom>
        </p:spPr>
      </p:pic>
      <p:pic>
        <p:nvPicPr>
          <p:cNvPr id="26" name="図 25">
            <a:extLst>
              <a:ext uri="{FF2B5EF4-FFF2-40B4-BE49-F238E27FC236}">
                <a16:creationId xmlns:a16="http://schemas.microsoft.com/office/drawing/2014/main" id="{D951DA79-F612-96D7-62B4-C37D1125AE0F}"/>
              </a:ext>
            </a:extLst>
          </p:cNvPr>
          <p:cNvPicPr>
            <a:picLocks noChangeAspect="1"/>
          </p:cNvPicPr>
          <p:nvPr/>
        </p:nvPicPr>
        <p:blipFill>
          <a:blip r:embed="rId2"/>
          <a:srcRect t="75980" b="8730"/>
          <a:stretch>
            <a:fillRect/>
          </a:stretch>
        </p:blipFill>
        <p:spPr bwMode="auto">
          <a:xfrm>
            <a:off x="6782421" y="2749882"/>
            <a:ext cx="3333282" cy="749131"/>
          </a:xfrm>
          <a:prstGeom prst="rect">
            <a:avLst/>
          </a:prstGeom>
        </p:spPr>
      </p:pic>
      <p:sp>
        <p:nvSpPr>
          <p:cNvPr id="27" name="テキスト ボックス 26">
            <a:extLst>
              <a:ext uri="{FF2B5EF4-FFF2-40B4-BE49-F238E27FC236}">
                <a16:creationId xmlns:a16="http://schemas.microsoft.com/office/drawing/2014/main" id="{9C5ECC86-F8A6-7FD7-2C82-713A10F822E9}"/>
              </a:ext>
            </a:extLst>
          </p:cNvPr>
          <p:cNvSpPr txBox="1"/>
          <p:nvPr/>
        </p:nvSpPr>
        <p:spPr bwMode="auto">
          <a:xfrm>
            <a:off x="7553718" y="2913724"/>
            <a:ext cx="2352885" cy="415498"/>
          </a:xfrm>
          <a:prstGeom prst="rect">
            <a:avLst/>
          </a:prstGeom>
          <a:solidFill>
            <a:schemeClr val="bg1"/>
          </a:solidFill>
        </p:spPr>
        <p:txBody>
          <a:bodyPr wrap="square" rtlCol="0">
            <a:spAutoFit/>
          </a:bodyPr>
          <a:lstStyle/>
          <a:p>
            <a:r>
              <a:rPr lang="ja-JP" altLang="en-US" sz="1050" b="1" dirty="0"/>
              <a:t>旅行シーズン始まる ○○が人気</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28" name="図 27">
            <a:extLst>
              <a:ext uri="{FF2B5EF4-FFF2-40B4-BE49-F238E27FC236}">
                <a16:creationId xmlns:a16="http://schemas.microsoft.com/office/drawing/2014/main" id="{33F5DC09-0A80-D885-CC72-7C40C9EAD526}"/>
              </a:ext>
            </a:extLst>
          </p:cNvPr>
          <p:cNvPicPr>
            <a:picLocks noChangeAspect="1"/>
          </p:cNvPicPr>
          <p:nvPr/>
        </p:nvPicPr>
        <p:blipFill>
          <a:blip r:embed="rId4"/>
          <a:srcRect l="7729" r="34905" b="13241"/>
          <a:stretch>
            <a:fillRect/>
          </a:stretch>
        </p:blipFill>
        <p:spPr bwMode="auto">
          <a:xfrm>
            <a:off x="6847001" y="2781510"/>
            <a:ext cx="682857" cy="680737"/>
          </a:xfrm>
          <a:prstGeom prst="rect">
            <a:avLst/>
          </a:prstGeom>
        </p:spPr>
      </p:pic>
      <p:pic>
        <p:nvPicPr>
          <p:cNvPr id="29" name="図 28">
            <a:extLst>
              <a:ext uri="{FF2B5EF4-FFF2-40B4-BE49-F238E27FC236}">
                <a16:creationId xmlns:a16="http://schemas.microsoft.com/office/drawing/2014/main" id="{65AB44E6-4B73-D3EC-4A1B-6B1D0CA4A65B}"/>
              </a:ext>
            </a:extLst>
          </p:cNvPr>
          <p:cNvPicPr>
            <a:picLocks noChangeAspect="1"/>
          </p:cNvPicPr>
          <p:nvPr/>
        </p:nvPicPr>
        <p:blipFill>
          <a:blip r:embed="rId2"/>
          <a:srcRect t="75980" b="8730"/>
          <a:stretch>
            <a:fillRect/>
          </a:stretch>
        </p:blipFill>
        <p:spPr bwMode="auto">
          <a:xfrm>
            <a:off x="2347490" y="4133071"/>
            <a:ext cx="3323067" cy="752784"/>
          </a:xfrm>
          <a:prstGeom prst="rect">
            <a:avLst/>
          </a:prstGeom>
        </p:spPr>
      </p:pic>
      <p:sp>
        <p:nvSpPr>
          <p:cNvPr id="30" name="テキスト ボックス 29">
            <a:extLst>
              <a:ext uri="{FF2B5EF4-FFF2-40B4-BE49-F238E27FC236}">
                <a16:creationId xmlns:a16="http://schemas.microsoft.com/office/drawing/2014/main" id="{9B52E807-97E3-31C6-1975-AB768EE6804E}"/>
              </a:ext>
            </a:extLst>
          </p:cNvPr>
          <p:cNvSpPr txBox="1"/>
          <p:nvPr/>
        </p:nvSpPr>
        <p:spPr bwMode="auto">
          <a:xfrm>
            <a:off x="3112378" y="4299939"/>
            <a:ext cx="2352885" cy="415498"/>
          </a:xfrm>
          <a:prstGeom prst="rect">
            <a:avLst/>
          </a:prstGeom>
          <a:solidFill>
            <a:schemeClr val="bg1"/>
          </a:solidFill>
        </p:spPr>
        <p:txBody>
          <a:bodyPr wrap="square" rtlCol="0">
            <a:spAutoFit/>
          </a:bodyPr>
          <a:lstStyle/>
          <a:p>
            <a:r>
              <a:rPr lang="ja-JP" altLang="en-US" sz="1050" b="1" dirty="0"/>
              <a:t>ブランド全面刷新 ○○の柔軟剤</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31" name="図 30" descr="複数のボトル&#10;&#10;AI 生成コンテンツは誤りを含む可能性があります。">
            <a:extLst>
              <a:ext uri="{FF2B5EF4-FFF2-40B4-BE49-F238E27FC236}">
                <a16:creationId xmlns:a16="http://schemas.microsoft.com/office/drawing/2014/main" id="{1E741CFE-CD46-8122-13C9-CC0AB1D9E716}"/>
              </a:ext>
            </a:extLst>
          </p:cNvPr>
          <p:cNvPicPr>
            <a:picLocks noChangeAspect="1"/>
          </p:cNvPicPr>
          <p:nvPr/>
        </p:nvPicPr>
        <p:blipFill>
          <a:blip r:embed="rId5"/>
          <a:stretch>
            <a:fillRect/>
          </a:stretch>
        </p:blipFill>
        <p:spPr bwMode="auto">
          <a:xfrm>
            <a:off x="2407116" y="4161869"/>
            <a:ext cx="677596" cy="694605"/>
          </a:xfrm>
          <a:prstGeom prst="rect">
            <a:avLst/>
          </a:prstGeom>
        </p:spPr>
      </p:pic>
      <p:pic>
        <p:nvPicPr>
          <p:cNvPr id="32" name="図 31">
            <a:extLst>
              <a:ext uri="{FF2B5EF4-FFF2-40B4-BE49-F238E27FC236}">
                <a16:creationId xmlns:a16="http://schemas.microsoft.com/office/drawing/2014/main" id="{502E8978-4787-80B9-202D-157389CAF1CE}"/>
              </a:ext>
            </a:extLst>
          </p:cNvPr>
          <p:cNvPicPr>
            <a:picLocks noChangeAspect="1"/>
          </p:cNvPicPr>
          <p:nvPr/>
        </p:nvPicPr>
        <p:blipFill>
          <a:blip r:embed="rId2"/>
          <a:srcRect t="75980" b="8730"/>
          <a:stretch>
            <a:fillRect/>
          </a:stretch>
        </p:blipFill>
        <p:spPr bwMode="auto">
          <a:xfrm>
            <a:off x="6782421" y="4156460"/>
            <a:ext cx="3333282" cy="759468"/>
          </a:xfrm>
          <a:prstGeom prst="rect">
            <a:avLst/>
          </a:prstGeom>
        </p:spPr>
      </p:pic>
      <p:sp>
        <p:nvSpPr>
          <p:cNvPr id="33" name="テキスト ボックス 32">
            <a:extLst>
              <a:ext uri="{FF2B5EF4-FFF2-40B4-BE49-F238E27FC236}">
                <a16:creationId xmlns:a16="http://schemas.microsoft.com/office/drawing/2014/main" id="{1450F802-C64C-F3EE-371F-7F17246D8731}"/>
              </a:ext>
            </a:extLst>
          </p:cNvPr>
          <p:cNvSpPr txBox="1"/>
          <p:nvPr/>
        </p:nvSpPr>
        <p:spPr bwMode="auto">
          <a:xfrm>
            <a:off x="7543503" y="4310218"/>
            <a:ext cx="2352885" cy="415498"/>
          </a:xfrm>
          <a:prstGeom prst="rect">
            <a:avLst/>
          </a:prstGeom>
          <a:solidFill>
            <a:schemeClr val="bg1"/>
          </a:solidFill>
        </p:spPr>
        <p:txBody>
          <a:bodyPr wrap="square" rtlCol="0">
            <a:spAutoFit/>
          </a:bodyPr>
          <a:lstStyle/>
          <a:p>
            <a:r>
              <a:rPr lang="ja-JP" altLang="en-US" sz="1050" b="1" dirty="0"/>
              <a:t>使用後の肌ツヤが違う ○○美容液</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34" name="図 33" descr="白い背景に刷っている女性の顔&#10;&#10;AI 生成コンテンツは誤りを含む可能性があります。">
            <a:extLst>
              <a:ext uri="{FF2B5EF4-FFF2-40B4-BE49-F238E27FC236}">
                <a16:creationId xmlns:a16="http://schemas.microsoft.com/office/drawing/2014/main" id="{5A7D23C2-CF8F-3D5F-97DE-64C0E8F66AC5}"/>
              </a:ext>
            </a:extLst>
          </p:cNvPr>
          <p:cNvPicPr>
            <a:picLocks noChangeAspect="1"/>
          </p:cNvPicPr>
          <p:nvPr/>
        </p:nvPicPr>
        <p:blipFill>
          <a:blip r:embed="rId6"/>
          <a:stretch>
            <a:fillRect/>
          </a:stretch>
        </p:blipFill>
        <p:spPr bwMode="auto">
          <a:xfrm>
            <a:off x="6836786" y="4208268"/>
            <a:ext cx="682857" cy="672265"/>
          </a:xfrm>
          <a:prstGeom prst="rect">
            <a:avLst/>
          </a:prstGeom>
        </p:spPr>
      </p:pic>
      <p:pic>
        <p:nvPicPr>
          <p:cNvPr id="35" name="図 34">
            <a:extLst>
              <a:ext uri="{FF2B5EF4-FFF2-40B4-BE49-F238E27FC236}">
                <a16:creationId xmlns:a16="http://schemas.microsoft.com/office/drawing/2014/main" id="{3C329C16-638D-D757-80F3-4670B4D651AC}"/>
              </a:ext>
            </a:extLst>
          </p:cNvPr>
          <p:cNvPicPr>
            <a:picLocks noChangeAspect="1"/>
          </p:cNvPicPr>
          <p:nvPr/>
        </p:nvPicPr>
        <p:blipFill>
          <a:blip r:embed="rId2"/>
          <a:srcRect t="75980" b="8730"/>
          <a:stretch>
            <a:fillRect/>
          </a:stretch>
        </p:blipFill>
        <p:spPr bwMode="auto">
          <a:xfrm>
            <a:off x="2347490" y="5419384"/>
            <a:ext cx="3323067" cy="771210"/>
          </a:xfrm>
          <a:prstGeom prst="rect">
            <a:avLst/>
          </a:prstGeom>
        </p:spPr>
      </p:pic>
      <p:sp>
        <p:nvSpPr>
          <p:cNvPr id="36" name="テキスト ボックス 35">
            <a:extLst>
              <a:ext uri="{FF2B5EF4-FFF2-40B4-BE49-F238E27FC236}">
                <a16:creationId xmlns:a16="http://schemas.microsoft.com/office/drawing/2014/main" id="{16467DBA-EBD3-5BF8-9849-9CFA320FCE22}"/>
              </a:ext>
            </a:extLst>
          </p:cNvPr>
          <p:cNvSpPr txBox="1"/>
          <p:nvPr/>
        </p:nvSpPr>
        <p:spPr bwMode="auto">
          <a:xfrm>
            <a:off x="3108572" y="5582711"/>
            <a:ext cx="2352885" cy="415498"/>
          </a:xfrm>
          <a:prstGeom prst="rect">
            <a:avLst/>
          </a:prstGeom>
          <a:solidFill>
            <a:schemeClr val="bg1"/>
          </a:solidFill>
        </p:spPr>
        <p:txBody>
          <a:bodyPr wrap="square" rtlCol="0">
            <a:spAutoFit/>
          </a:bodyPr>
          <a:lstStyle/>
          <a:p>
            <a:r>
              <a:rPr lang="en-US" altLang="ja-JP" sz="1050" b="1" dirty="0"/>
              <a:t>2025</a:t>
            </a:r>
            <a:r>
              <a:rPr lang="ja-JP" altLang="en-US" sz="1050" b="1" dirty="0"/>
              <a:t>年春新商品 ○○の冷蔵庫</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37" name="図 36" descr="冷蔵庫, 座る, 記号, 立つ が含まれている画像&#10;&#10;AI 生成コンテンツは誤りを含む可能性があります。">
            <a:extLst>
              <a:ext uri="{FF2B5EF4-FFF2-40B4-BE49-F238E27FC236}">
                <a16:creationId xmlns:a16="http://schemas.microsoft.com/office/drawing/2014/main" id="{B04AA65A-26BC-3E60-076D-875F8157B829}"/>
              </a:ext>
            </a:extLst>
          </p:cNvPr>
          <p:cNvPicPr>
            <a:picLocks noChangeAspect="1"/>
          </p:cNvPicPr>
          <p:nvPr/>
        </p:nvPicPr>
        <p:blipFill>
          <a:blip r:embed="rId7"/>
          <a:stretch>
            <a:fillRect/>
          </a:stretch>
        </p:blipFill>
        <p:spPr bwMode="auto">
          <a:xfrm>
            <a:off x="2401855" y="5479484"/>
            <a:ext cx="682857" cy="682857"/>
          </a:xfrm>
          <a:prstGeom prst="rect">
            <a:avLst/>
          </a:prstGeom>
        </p:spPr>
      </p:pic>
      <p:pic>
        <p:nvPicPr>
          <p:cNvPr id="38" name="図 37">
            <a:extLst>
              <a:ext uri="{FF2B5EF4-FFF2-40B4-BE49-F238E27FC236}">
                <a16:creationId xmlns:a16="http://schemas.microsoft.com/office/drawing/2014/main" id="{94A03F26-970E-3223-CB92-43C9D5491B28}"/>
              </a:ext>
            </a:extLst>
          </p:cNvPr>
          <p:cNvPicPr>
            <a:picLocks noChangeAspect="1"/>
          </p:cNvPicPr>
          <p:nvPr/>
        </p:nvPicPr>
        <p:blipFill>
          <a:blip r:embed="rId2"/>
          <a:srcRect t="75980" b="8730"/>
          <a:stretch>
            <a:fillRect/>
          </a:stretch>
        </p:blipFill>
        <p:spPr bwMode="auto">
          <a:xfrm>
            <a:off x="6782421" y="5441463"/>
            <a:ext cx="3333282" cy="749131"/>
          </a:xfrm>
          <a:prstGeom prst="rect">
            <a:avLst/>
          </a:prstGeom>
        </p:spPr>
      </p:pic>
      <p:sp>
        <p:nvSpPr>
          <p:cNvPr id="39" name="テキスト ボックス 38">
            <a:extLst>
              <a:ext uri="{FF2B5EF4-FFF2-40B4-BE49-F238E27FC236}">
                <a16:creationId xmlns:a16="http://schemas.microsoft.com/office/drawing/2014/main" id="{BA9AADFB-C6E7-DE47-452B-782F202DA2E3}"/>
              </a:ext>
            </a:extLst>
          </p:cNvPr>
          <p:cNvSpPr txBox="1"/>
          <p:nvPr/>
        </p:nvSpPr>
        <p:spPr bwMode="auto">
          <a:xfrm>
            <a:off x="7557524" y="5603188"/>
            <a:ext cx="2352885" cy="415498"/>
          </a:xfrm>
          <a:prstGeom prst="rect">
            <a:avLst/>
          </a:prstGeom>
          <a:solidFill>
            <a:schemeClr val="bg1"/>
          </a:solidFill>
        </p:spPr>
        <p:txBody>
          <a:bodyPr wrap="square" rtlCol="0">
            <a:spAutoFit/>
          </a:bodyPr>
          <a:lstStyle/>
          <a:p>
            <a:r>
              <a:rPr lang="ja-JP" altLang="en-US" sz="1050" b="1" dirty="0"/>
              <a:t>なぜ暖かい</a:t>
            </a:r>
            <a:r>
              <a:rPr lang="en-US" altLang="ja-JP" sz="1050" b="1" dirty="0"/>
              <a:t>? </a:t>
            </a:r>
            <a:r>
              <a:rPr lang="ja-JP" altLang="en-US" sz="1050" b="1" dirty="0"/>
              <a:t>高性能の秘密</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40" name="図 39" descr="部屋に備え付けている看板&#10;&#10;AI 生成コンテンツは誤りを含む可能性があります。">
            <a:extLst>
              <a:ext uri="{FF2B5EF4-FFF2-40B4-BE49-F238E27FC236}">
                <a16:creationId xmlns:a16="http://schemas.microsoft.com/office/drawing/2014/main" id="{53044798-1773-5092-6A20-408D767CB77A}"/>
              </a:ext>
            </a:extLst>
          </p:cNvPr>
          <p:cNvPicPr>
            <a:picLocks noChangeAspect="1"/>
          </p:cNvPicPr>
          <p:nvPr/>
        </p:nvPicPr>
        <p:blipFill>
          <a:blip r:embed="rId8"/>
          <a:stretch>
            <a:fillRect/>
          </a:stretch>
        </p:blipFill>
        <p:spPr bwMode="auto">
          <a:xfrm>
            <a:off x="6836840" y="5469166"/>
            <a:ext cx="693018" cy="693018"/>
          </a:xfrm>
          <a:prstGeom prst="rect">
            <a:avLst/>
          </a:prstGeom>
        </p:spPr>
      </p:pic>
    </p:spTree>
    <p:extLst>
      <p:ext uri="{BB962C8B-B14F-4D97-AF65-F5344CB8AC3E}">
        <p14:creationId xmlns:p14="http://schemas.microsoft.com/office/powerpoint/2010/main" val="2097590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225C0A8-E832-5049-9F57-23BE371493A0}"/>
              </a:ext>
            </a:extLst>
          </p:cNvPr>
          <p:cNvSpPr>
            <a:spLocks noGrp="1"/>
          </p:cNvSpPr>
          <p:nvPr>
            <p:ph type="ctrTitle"/>
          </p:nvPr>
        </p:nvSpPr>
        <p:spPr>
          <a:xfrm>
            <a:off x="623008" y="570030"/>
            <a:ext cx="11014607" cy="564262"/>
          </a:xfrm>
        </p:spPr>
        <p:txBody>
          <a:bodyPr/>
          <a:lstStyle/>
          <a:p>
            <a:r>
              <a:rPr lang="ja-JP" altLang="en-US" dirty="0"/>
              <a:t>① 広告の続きを気にさせる</a:t>
            </a:r>
          </a:p>
        </p:txBody>
      </p:sp>
      <p:sp>
        <p:nvSpPr>
          <p:cNvPr id="13" name="角丸四角形 49">
            <a:extLst>
              <a:ext uri="{FF2B5EF4-FFF2-40B4-BE49-F238E27FC236}">
                <a16:creationId xmlns:a16="http://schemas.microsoft.com/office/drawing/2014/main" id="{AA4092BE-C264-D0D3-25BF-F405924C8D8C}"/>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CD32782B-1881-C9C6-29F7-6AB34722C04A}"/>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7" name="グループ化 6">
            <a:extLst>
              <a:ext uri="{FF2B5EF4-FFF2-40B4-BE49-F238E27FC236}">
                <a16:creationId xmlns:a16="http://schemas.microsoft.com/office/drawing/2014/main" id="{73F811C8-6157-53C1-A26D-A3107327127B}"/>
              </a:ext>
            </a:extLst>
          </p:cNvPr>
          <p:cNvGrpSpPr/>
          <p:nvPr/>
        </p:nvGrpSpPr>
        <p:grpSpPr>
          <a:xfrm>
            <a:off x="1584468" y="1377538"/>
            <a:ext cx="3689463" cy="5400000"/>
            <a:chOff x="1584468" y="1377538"/>
            <a:chExt cx="3689463" cy="5400000"/>
          </a:xfrm>
        </p:grpSpPr>
        <p:grpSp>
          <p:nvGrpSpPr>
            <p:cNvPr id="30" name="グループ化 29">
              <a:extLst>
                <a:ext uri="{FF2B5EF4-FFF2-40B4-BE49-F238E27FC236}">
                  <a16:creationId xmlns:a16="http://schemas.microsoft.com/office/drawing/2014/main" id="{F3CB7AE1-90ED-5BF2-3FB7-F00AB439F897}"/>
                </a:ext>
              </a:extLst>
            </p:cNvPr>
            <p:cNvGrpSpPr>
              <a:grpSpLocks noChangeAspect="1"/>
            </p:cNvGrpSpPr>
            <p:nvPr/>
          </p:nvGrpSpPr>
          <p:grpSpPr>
            <a:xfrm>
              <a:off x="1600161" y="1377538"/>
              <a:ext cx="3673770" cy="5400000"/>
              <a:chOff x="1157426" y="2551873"/>
              <a:chExt cx="2439430" cy="3585668"/>
            </a:xfrm>
          </p:grpSpPr>
          <p:pic>
            <p:nvPicPr>
              <p:cNvPr id="31" name="図 30">
                <a:extLst>
                  <a:ext uri="{FF2B5EF4-FFF2-40B4-BE49-F238E27FC236}">
                    <a16:creationId xmlns:a16="http://schemas.microsoft.com/office/drawing/2014/main" id="{1F987707-01B8-977E-2E68-AC579A745E89}"/>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32" name="図 31">
                <a:extLst>
                  <a:ext uri="{FF2B5EF4-FFF2-40B4-BE49-F238E27FC236}">
                    <a16:creationId xmlns:a16="http://schemas.microsoft.com/office/drawing/2014/main" id="{5D29DEE2-5C05-00FC-438E-D2EDC90C6F62}"/>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33" name="正方形/長方形 32">
                <a:extLst>
                  <a:ext uri="{FF2B5EF4-FFF2-40B4-BE49-F238E27FC236}">
                    <a16:creationId xmlns:a16="http://schemas.microsoft.com/office/drawing/2014/main" id="{A30291D6-04BF-C48A-62FC-6B85A0A8F271}"/>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4" name="テキスト ボックス 33">
                <a:extLst>
                  <a:ext uri="{FF2B5EF4-FFF2-40B4-BE49-F238E27FC236}">
                    <a16:creationId xmlns:a16="http://schemas.microsoft.com/office/drawing/2014/main" id="{0899456C-6B80-0F3C-051D-3A64EFB07980}"/>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35" name="テキスト ボックス 34">
                <a:extLst>
                  <a:ext uri="{FF2B5EF4-FFF2-40B4-BE49-F238E27FC236}">
                    <a16:creationId xmlns:a16="http://schemas.microsoft.com/office/drawing/2014/main" id="{B9B37DBE-5B7F-63EA-E72A-39E1336A9CF2}"/>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28" name="テキスト ボックス 27">
              <a:extLst>
                <a:ext uri="{FF2B5EF4-FFF2-40B4-BE49-F238E27FC236}">
                  <a16:creationId xmlns:a16="http://schemas.microsoft.com/office/drawing/2014/main" id="{DF4691E5-EEFC-9A3C-D264-F329EA106071}"/>
                </a:ext>
              </a:extLst>
            </p:cNvPr>
            <p:cNvSpPr txBox="1"/>
            <p:nvPr/>
          </p:nvSpPr>
          <p:spPr>
            <a:xfrm>
              <a:off x="2385369" y="5603973"/>
              <a:ext cx="2352885" cy="415498"/>
            </a:xfrm>
            <a:prstGeom prst="rect">
              <a:avLst/>
            </a:prstGeom>
            <a:solidFill>
              <a:schemeClr val="bg1"/>
            </a:solidFill>
          </p:spPr>
          <p:txBody>
            <a:bodyPr wrap="square" rtlCol="0">
              <a:spAutoFit/>
            </a:bodyPr>
            <a:lstStyle/>
            <a:p>
              <a:r>
                <a:rPr kumimoji="1" lang="ja-JP" altLang="en-US" sz="1050" b="1" dirty="0"/>
                <a:t>〇〇からのありがとう </a:t>
              </a:r>
              <a:r>
                <a:rPr lang="ja-JP" altLang="en-US" sz="1050" b="1" dirty="0"/>
                <a:t>特別商品</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36" name="正方形/長方形 35">
              <a:extLst>
                <a:ext uri="{FF2B5EF4-FFF2-40B4-BE49-F238E27FC236}">
                  <a16:creationId xmlns:a16="http://schemas.microsoft.com/office/drawing/2014/main" id="{2702DC1A-6826-532E-8664-69B4E2A69469}"/>
                </a:ext>
              </a:extLst>
            </p:cNvPr>
            <p:cNvSpPr/>
            <p:nvPr/>
          </p:nvSpPr>
          <p:spPr>
            <a:xfrm>
              <a:off x="1584468" y="5442024"/>
              <a:ext cx="3673770" cy="92479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descr="座る, テーブル, ボックス, ピンク が含まれている画像&#10;&#10;AI 生成コンテンツは誤りを含む可能性があります。">
              <a:extLst>
                <a:ext uri="{FF2B5EF4-FFF2-40B4-BE49-F238E27FC236}">
                  <a16:creationId xmlns:a16="http://schemas.microsoft.com/office/drawing/2014/main" id="{53F4EAAE-F58C-3A01-81F9-45F3193CE69D}"/>
                </a:ext>
              </a:extLst>
            </p:cNvPr>
            <p:cNvPicPr>
              <a:picLocks noChangeAspect="1"/>
            </p:cNvPicPr>
            <p:nvPr/>
          </p:nvPicPr>
          <p:blipFill>
            <a:blip r:embed="rId4"/>
            <a:stretch>
              <a:fillRect/>
            </a:stretch>
          </p:blipFill>
          <p:spPr>
            <a:xfrm>
              <a:off x="1664721" y="5557919"/>
              <a:ext cx="720000" cy="720000"/>
            </a:xfrm>
            <a:prstGeom prst="rect">
              <a:avLst/>
            </a:prstGeom>
          </p:spPr>
        </p:pic>
        <p:pic>
          <p:nvPicPr>
            <p:cNvPr id="4" name="図 3" descr="テーブル が含まれている画像&#10;&#10;AI 生成コンテンツは誤りを含む可能性があります。">
              <a:extLst>
                <a:ext uri="{FF2B5EF4-FFF2-40B4-BE49-F238E27FC236}">
                  <a16:creationId xmlns:a16="http://schemas.microsoft.com/office/drawing/2014/main" id="{5F044040-0175-9CF7-4971-E1804EEBF7AB}"/>
                </a:ext>
              </a:extLst>
            </p:cNvPr>
            <p:cNvPicPr>
              <a:picLocks noChangeAspect="1"/>
            </p:cNvPicPr>
            <p:nvPr/>
          </p:nvPicPr>
          <p:blipFill>
            <a:blip r:embed="rId5"/>
            <a:stretch>
              <a:fillRect/>
            </a:stretch>
          </p:blipFill>
          <p:spPr>
            <a:xfrm>
              <a:off x="1658563" y="5555802"/>
              <a:ext cx="726158" cy="724347"/>
            </a:xfrm>
            <a:prstGeom prst="rect">
              <a:avLst/>
            </a:prstGeom>
          </p:spPr>
        </p:pic>
      </p:grpSp>
      <p:sp>
        <p:nvSpPr>
          <p:cNvPr id="11" name="角丸四角形 54">
            <a:extLst>
              <a:ext uri="{FF2B5EF4-FFF2-40B4-BE49-F238E27FC236}">
                <a16:creationId xmlns:a16="http://schemas.microsoft.com/office/drawing/2014/main" id="{CFC7E373-CA8E-3756-3D40-F2C04A6DB420}"/>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grpSp>
        <p:nvGrpSpPr>
          <p:cNvPr id="17" name="グループ化 16">
            <a:extLst>
              <a:ext uri="{FF2B5EF4-FFF2-40B4-BE49-F238E27FC236}">
                <a16:creationId xmlns:a16="http://schemas.microsoft.com/office/drawing/2014/main" id="{BEA02898-8369-6307-3117-8BA4D6F1055A}"/>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D727BBE0-07EF-4775-758C-4CDC64F0D11A}"/>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F0A5B5CE-714D-355B-C234-EE7CA4DF8F25}"/>
                  </a:ext>
                </a:extLst>
              </p:cNvPr>
              <p:cNvSpPr/>
              <p:nvPr/>
            </p:nvSpPr>
            <p:spPr>
              <a:xfrm rot="10800000">
                <a:off x="7169359" y="4954368"/>
                <a:ext cx="175094" cy="173173"/>
              </a:xfrm>
              <a:prstGeom prst="triangle">
                <a:avLst/>
              </a:prstGeom>
              <a:solidFill>
                <a:schemeClr val="accent4"/>
              </a:solidFill>
              <a:ln w="22225" cap="rnd">
                <a:solidFill>
                  <a:schemeClr val="accent4"/>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40CC7DDA-3887-2223-15E9-958B0DF9FE72}"/>
                  </a:ext>
                </a:extLst>
              </p:cNvPr>
              <p:cNvSpPr/>
              <p:nvPr/>
            </p:nvSpPr>
            <p:spPr>
              <a:xfrm>
                <a:off x="6805056" y="4765646"/>
                <a:ext cx="903701" cy="288000"/>
              </a:xfrm>
              <a:prstGeom prst="roundRect">
                <a:avLst>
                  <a:gd name="adj" fmla="val 8252"/>
                </a:avLst>
              </a:prstGeom>
              <a:solidFill>
                <a:schemeClr val="accent4"/>
              </a:solidFill>
              <a:ln w="22225">
                <a:solidFill>
                  <a:schemeClr val="accent4"/>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4D9E0C9E-A5C2-9F8F-AFF5-6B2E5D86A268}"/>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商品の詳細を画像に反映せず、詳細を気にさせる</a:t>
              </a:r>
            </a:p>
          </p:txBody>
        </p:sp>
      </p:grpSp>
      <p:pic>
        <p:nvPicPr>
          <p:cNvPr id="5" name="図 4" descr="テーブル が含まれている画像&#10;&#10;AI 生成コンテンツは誤りを含む可能性があります。">
            <a:extLst>
              <a:ext uri="{FF2B5EF4-FFF2-40B4-BE49-F238E27FC236}">
                <a16:creationId xmlns:a16="http://schemas.microsoft.com/office/drawing/2014/main" id="{3FD5531D-2739-F85D-905D-A45853BCC85F}"/>
              </a:ext>
            </a:extLst>
          </p:cNvPr>
          <p:cNvPicPr>
            <a:picLocks noChangeAspect="1"/>
          </p:cNvPicPr>
          <p:nvPr/>
        </p:nvPicPr>
        <p:blipFill>
          <a:blip r:embed="rId5"/>
          <a:stretch>
            <a:fillRect/>
          </a:stretch>
        </p:blipFill>
        <p:spPr>
          <a:xfrm>
            <a:off x="7049078" y="5141674"/>
            <a:ext cx="903701" cy="904025"/>
          </a:xfrm>
          <a:prstGeom prst="rect">
            <a:avLst/>
          </a:prstGeom>
        </p:spPr>
      </p:pic>
      <p:sp>
        <p:nvSpPr>
          <p:cNvPr id="12" name="テキスト ボックス 11">
            <a:extLst>
              <a:ext uri="{FF2B5EF4-FFF2-40B4-BE49-F238E27FC236}">
                <a16:creationId xmlns:a16="http://schemas.microsoft.com/office/drawing/2014/main" id="{D5722B9D-80FB-6D6C-2677-3E22D57E46E3}"/>
              </a:ext>
            </a:extLst>
          </p:cNvPr>
          <p:cNvSpPr txBox="1"/>
          <p:nvPr/>
        </p:nvSpPr>
        <p:spPr>
          <a:xfrm>
            <a:off x="7038193" y="1995685"/>
            <a:ext cx="421542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伝える情報を適度に制限する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クリック後の期待感を高める</a:t>
            </a:r>
          </a:p>
        </p:txBody>
      </p:sp>
      <p:sp>
        <p:nvSpPr>
          <p:cNvPr id="10" name="テキスト ボックス 9">
            <a:extLst>
              <a:ext uri="{FF2B5EF4-FFF2-40B4-BE49-F238E27FC236}">
                <a16:creationId xmlns:a16="http://schemas.microsoft.com/office/drawing/2014/main" id="{A571BEB2-9062-B729-18DA-D07777B1A742}"/>
              </a:ext>
            </a:extLst>
          </p:cNvPr>
          <p:cNvSpPr txBox="1"/>
          <p:nvPr/>
        </p:nvSpPr>
        <p:spPr>
          <a:xfrm>
            <a:off x="6880440" y="2994454"/>
            <a:ext cx="4656228" cy="1358064"/>
          </a:xfrm>
          <a:prstGeom prst="rect">
            <a:avLst/>
          </a:prstGeom>
          <a:noFill/>
        </p:spPr>
        <p:txBody>
          <a:bodyPr wrap="square" rtlCol="0">
            <a:spAutoFit/>
          </a:bodyPr>
          <a:lstStyle/>
          <a:p>
            <a:pPr>
              <a:lnSpc>
                <a:spcPct val="150000"/>
              </a:lnSpc>
            </a:pPr>
            <a:r>
              <a:rPr lang="ja-JP" altLang="en-US" sz="1400" dirty="0">
                <a:latin typeface="+mn-ea"/>
              </a:rPr>
              <a:t>広告クリエイティブだけで情報を完結させてしまうと、タップする動機が薄くなります。</a:t>
            </a:r>
          </a:p>
          <a:p>
            <a:pPr>
              <a:lnSpc>
                <a:spcPct val="150000"/>
              </a:lnSpc>
            </a:pPr>
            <a:r>
              <a:rPr lang="ja-JP" altLang="en-US" sz="1400" dirty="0">
                <a:latin typeface="+mn-ea"/>
              </a:rPr>
              <a:t>あえて情報を絞り、タップした後の情報を見たくさせるような工夫をしましょう。</a:t>
            </a:r>
            <a:endParaRPr kumimoji="1" lang="ja-JP" altLang="en-US" sz="1400" dirty="0">
              <a:latin typeface="+mn-ea"/>
            </a:endParaRPr>
          </a:p>
        </p:txBody>
      </p:sp>
      <p:pic>
        <p:nvPicPr>
          <p:cNvPr id="14" name="図 13">
            <a:extLst>
              <a:ext uri="{FF2B5EF4-FFF2-40B4-BE49-F238E27FC236}">
                <a16:creationId xmlns:a16="http://schemas.microsoft.com/office/drawing/2014/main" id="{3EE6C666-F04A-F838-2199-B1AAE949BACF}"/>
              </a:ext>
            </a:extLst>
          </p:cNvPr>
          <p:cNvPicPr>
            <a:picLocks noChangeAspect="1"/>
          </p:cNvPicPr>
          <p:nvPr/>
        </p:nvPicPr>
        <p:blipFill>
          <a:blip r:embed="rId6"/>
          <a:stretch>
            <a:fillRect/>
          </a:stretch>
        </p:blipFill>
        <p:spPr>
          <a:xfrm>
            <a:off x="6945755" y="2051810"/>
            <a:ext cx="311150" cy="311150"/>
          </a:xfrm>
          <a:prstGeom prst="rect">
            <a:avLst/>
          </a:prstGeom>
        </p:spPr>
      </p:pic>
      <p:pic>
        <p:nvPicPr>
          <p:cNvPr id="15" name="図 14">
            <a:extLst>
              <a:ext uri="{FF2B5EF4-FFF2-40B4-BE49-F238E27FC236}">
                <a16:creationId xmlns:a16="http://schemas.microsoft.com/office/drawing/2014/main" id="{8DE6C6FB-0B7E-A56B-A7F2-3B0151C7DD80}"/>
              </a:ext>
            </a:extLst>
          </p:cNvPr>
          <p:cNvPicPr>
            <a:picLocks noChangeAspect="1"/>
          </p:cNvPicPr>
          <p:nvPr/>
        </p:nvPicPr>
        <p:blipFill>
          <a:blip r:embed="rId6"/>
          <a:stretch>
            <a:fillRect/>
          </a:stretch>
        </p:blipFill>
        <p:spPr>
          <a:xfrm>
            <a:off x="6945755" y="2440921"/>
            <a:ext cx="311150" cy="311150"/>
          </a:xfrm>
          <a:prstGeom prst="rect">
            <a:avLst/>
          </a:prstGeom>
        </p:spPr>
      </p:pic>
    </p:spTree>
    <p:extLst>
      <p:ext uri="{BB962C8B-B14F-4D97-AF65-F5344CB8AC3E}">
        <p14:creationId xmlns:p14="http://schemas.microsoft.com/office/powerpoint/2010/main" val="3274439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AA82B-DD98-A7AE-C540-BB067F90725D}"/>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9941F455-AAF3-6F27-C869-A627E0225C3B}"/>
              </a:ext>
            </a:extLst>
          </p:cNvPr>
          <p:cNvSpPr>
            <a:spLocks noGrp="1"/>
          </p:cNvSpPr>
          <p:nvPr>
            <p:ph type="ctrTitle"/>
          </p:nvPr>
        </p:nvSpPr>
        <p:spPr>
          <a:xfrm>
            <a:off x="587376" y="573584"/>
            <a:ext cx="11014607" cy="564262"/>
          </a:xfrm>
        </p:spPr>
        <p:txBody>
          <a:bodyPr/>
          <a:lstStyle/>
          <a:p>
            <a:r>
              <a:rPr lang="ja-JP" altLang="en-US" dirty="0"/>
              <a:t>② 目を引くビジュアルにする</a:t>
            </a:r>
          </a:p>
        </p:txBody>
      </p:sp>
      <p:sp>
        <p:nvSpPr>
          <p:cNvPr id="11" name="角丸四角形 54">
            <a:extLst>
              <a:ext uri="{FF2B5EF4-FFF2-40B4-BE49-F238E27FC236}">
                <a16:creationId xmlns:a16="http://schemas.microsoft.com/office/drawing/2014/main" id="{E215E2E8-E645-079E-AEAF-876CE41F5401}"/>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C0A56EC6-E6F7-4F64-4180-17E8C0EAC233}"/>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lang="en-US" altLang="ja-JP" sz="1300" dirty="0">
              <a:solidFill>
                <a:srgbClr val="000000">
                  <a:lumMod val="95000"/>
                  <a:lumOff val="5000"/>
                </a:srgbClr>
              </a:solidFill>
              <a:latin typeface="Meiryo" panose="020B0604030504040204" pitchFamily="34" charset="-128"/>
              <a:ea typeface="Meiryo" panose="020B0604030504040204" pitchFamily="34" charset="-128"/>
            </a:endParaRPr>
          </a:p>
        </p:txBody>
      </p:sp>
      <p:sp>
        <p:nvSpPr>
          <p:cNvPr id="16" name="角丸四角形 68">
            <a:extLst>
              <a:ext uri="{FF2B5EF4-FFF2-40B4-BE49-F238E27FC236}">
                <a16:creationId xmlns:a16="http://schemas.microsoft.com/office/drawing/2014/main" id="{13F038CF-9522-957A-C080-CC9E94D57A4D}"/>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7600731B-F846-B463-E6DB-C1C5A264B065}"/>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3F338E51-AC17-1ACF-B5B5-4DAA3225AAFD}"/>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68E7E278-C761-00F0-021B-51923F5BDC39}"/>
                  </a:ext>
                </a:extLst>
              </p:cNvPr>
              <p:cNvSpPr/>
              <p:nvPr/>
            </p:nvSpPr>
            <p:spPr>
              <a:xfrm rot="10800000">
                <a:off x="7169359" y="4954368"/>
                <a:ext cx="175094" cy="173173"/>
              </a:xfrm>
              <a:prstGeom prst="triangle">
                <a:avLst/>
              </a:prstGeom>
              <a:solidFill>
                <a:schemeClr val="accent4"/>
              </a:solidFill>
              <a:ln w="22225" cap="rnd">
                <a:solidFill>
                  <a:schemeClr val="accent4"/>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1F1ACA36-8354-EB5E-D9E4-1A0806F68D1E}"/>
                  </a:ext>
                </a:extLst>
              </p:cNvPr>
              <p:cNvSpPr/>
              <p:nvPr/>
            </p:nvSpPr>
            <p:spPr>
              <a:xfrm>
                <a:off x="6805056" y="4765646"/>
                <a:ext cx="903701" cy="288000"/>
              </a:xfrm>
              <a:prstGeom prst="roundRect">
                <a:avLst>
                  <a:gd name="adj" fmla="val 8252"/>
                </a:avLst>
              </a:prstGeom>
              <a:solidFill>
                <a:schemeClr val="accent4"/>
              </a:solidFill>
              <a:ln w="22225">
                <a:solidFill>
                  <a:schemeClr val="accent4"/>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8A481225-3068-EC97-9E2C-D72C9407D2F0}"/>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コントラストがはっきりとした画像を使う</a:t>
              </a:r>
            </a:p>
          </p:txBody>
        </p:sp>
      </p:grpSp>
      <p:grpSp>
        <p:nvGrpSpPr>
          <p:cNvPr id="12" name="グループ化 11">
            <a:extLst>
              <a:ext uri="{FF2B5EF4-FFF2-40B4-BE49-F238E27FC236}">
                <a16:creationId xmlns:a16="http://schemas.microsoft.com/office/drawing/2014/main" id="{0EC662ED-D2A5-624F-5731-5037691ECF6A}"/>
              </a:ext>
            </a:extLst>
          </p:cNvPr>
          <p:cNvGrpSpPr>
            <a:grpSpLocks noChangeAspect="1"/>
          </p:cNvGrpSpPr>
          <p:nvPr/>
        </p:nvGrpSpPr>
        <p:grpSpPr>
          <a:xfrm>
            <a:off x="1600161" y="1377538"/>
            <a:ext cx="3673770" cy="5400000"/>
            <a:chOff x="1157426" y="2551873"/>
            <a:chExt cx="2439430" cy="3585668"/>
          </a:xfrm>
        </p:grpSpPr>
        <p:pic>
          <p:nvPicPr>
            <p:cNvPr id="22" name="図 21">
              <a:extLst>
                <a:ext uri="{FF2B5EF4-FFF2-40B4-BE49-F238E27FC236}">
                  <a16:creationId xmlns:a16="http://schemas.microsoft.com/office/drawing/2014/main" id="{E64D0F2B-7C03-E676-BCA7-0A23C1112622}"/>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23" name="図 22">
              <a:extLst>
                <a:ext uri="{FF2B5EF4-FFF2-40B4-BE49-F238E27FC236}">
                  <a16:creationId xmlns:a16="http://schemas.microsoft.com/office/drawing/2014/main" id="{EEA962F5-A763-8563-1193-B9B674B17F62}"/>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24" name="正方形/長方形 23">
              <a:extLst>
                <a:ext uri="{FF2B5EF4-FFF2-40B4-BE49-F238E27FC236}">
                  <a16:creationId xmlns:a16="http://schemas.microsoft.com/office/drawing/2014/main" id="{4674CC6B-8883-EE47-1B0B-9C2B422569DA}"/>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0105E3C2-4737-5737-3E5C-D8DEFA5A544F}"/>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26" name="テキスト ボックス 25">
              <a:extLst>
                <a:ext uri="{FF2B5EF4-FFF2-40B4-BE49-F238E27FC236}">
                  <a16:creationId xmlns:a16="http://schemas.microsoft.com/office/drawing/2014/main" id="{57CC68DF-7A05-5D0A-D5ED-497B05350BE3}"/>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30" name="テキスト ボックス 29">
            <a:extLst>
              <a:ext uri="{FF2B5EF4-FFF2-40B4-BE49-F238E27FC236}">
                <a16:creationId xmlns:a16="http://schemas.microsoft.com/office/drawing/2014/main" id="{B69BF8B8-0A98-F472-FFD0-93F7DCAA17B7}"/>
              </a:ext>
            </a:extLst>
          </p:cNvPr>
          <p:cNvSpPr txBox="1"/>
          <p:nvPr/>
        </p:nvSpPr>
        <p:spPr>
          <a:xfrm>
            <a:off x="2439799" y="5603973"/>
            <a:ext cx="2352885" cy="415498"/>
          </a:xfrm>
          <a:prstGeom prst="rect">
            <a:avLst/>
          </a:prstGeom>
          <a:solidFill>
            <a:schemeClr val="bg1"/>
          </a:solidFill>
        </p:spPr>
        <p:txBody>
          <a:bodyPr wrap="square" rtlCol="0">
            <a:spAutoFit/>
          </a:bodyPr>
          <a:lstStyle/>
          <a:p>
            <a:r>
              <a:rPr lang="ja-JP" altLang="en-US" sz="1050" b="1" dirty="0"/>
              <a:t>ブランド全面刷新 ○○の柔軟剤</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31" name="正方形/長方形 30">
            <a:extLst>
              <a:ext uri="{FF2B5EF4-FFF2-40B4-BE49-F238E27FC236}">
                <a16:creationId xmlns:a16="http://schemas.microsoft.com/office/drawing/2014/main" id="{B1803A7B-3C39-FF0A-16E8-BD52DD20B51C}"/>
              </a:ext>
            </a:extLst>
          </p:cNvPr>
          <p:cNvSpPr/>
          <p:nvPr/>
        </p:nvSpPr>
        <p:spPr>
          <a:xfrm>
            <a:off x="1629297" y="5455524"/>
            <a:ext cx="3673770" cy="92479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プラスチックの容器&#10;&#10;AI 生成コンテンツは誤りを含む可能性があります。">
            <a:extLst>
              <a:ext uri="{FF2B5EF4-FFF2-40B4-BE49-F238E27FC236}">
                <a16:creationId xmlns:a16="http://schemas.microsoft.com/office/drawing/2014/main" id="{6609D117-C335-F1F6-AA49-CB055E41FE5B}"/>
              </a:ext>
            </a:extLst>
          </p:cNvPr>
          <p:cNvPicPr>
            <a:picLocks noChangeAspect="1"/>
          </p:cNvPicPr>
          <p:nvPr/>
        </p:nvPicPr>
        <p:blipFill>
          <a:blip r:embed="rId4"/>
          <a:stretch>
            <a:fillRect/>
          </a:stretch>
        </p:blipFill>
        <p:spPr>
          <a:xfrm>
            <a:off x="1659850" y="5557919"/>
            <a:ext cx="720000" cy="720000"/>
          </a:xfrm>
          <a:prstGeom prst="rect">
            <a:avLst/>
          </a:prstGeom>
        </p:spPr>
      </p:pic>
      <p:pic>
        <p:nvPicPr>
          <p:cNvPr id="7" name="図 6" descr="複数のボトル&#10;&#10;AI 生成コンテンツは誤りを含む可能性があります。">
            <a:extLst>
              <a:ext uri="{FF2B5EF4-FFF2-40B4-BE49-F238E27FC236}">
                <a16:creationId xmlns:a16="http://schemas.microsoft.com/office/drawing/2014/main" id="{D79FBCD0-2E87-6B75-3ECD-25A0F8CDFEA7}"/>
              </a:ext>
            </a:extLst>
          </p:cNvPr>
          <p:cNvPicPr>
            <a:picLocks noChangeAspect="1"/>
          </p:cNvPicPr>
          <p:nvPr/>
        </p:nvPicPr>
        <p:blipFill>
          <a:blip r:embed="rId5"/>
          <a:stretch>
            <a:fillRect/>
          </a:stretch>
        </p:blipFill>
        <p:spPr>
          <a:xfrm>
            <a:off x="1670736" y="5552062"/>
            <a:ext cx="731912" cy="731912"/>
          </a:xfrm>
          <a:prstGeom prst="rect">
            <a:avLst/>
          </a:prstGeom>
        </p:spPr>
      </p:pic>
      <p:pic>
        <p:nvPicPr>
          <p:cNvPr id="8" name="図 7" descr="複数のボトル&#10;&#10;AI 生成コンテンツは誤りを含む可能性があります。">
            <a:extLst>
              <a:ext uri="{FF2B5EF4-FFF2-40B4-BE49-F238E27FC236}">
                <a16:creationId xmlns:a16="http://schemas.microsoft.com/office/drawing/2014/main" id="{C4BC98FB-859A-D6B0-34EF-397059F28569}"/>
              </a:ext>
            </a:extLst>
          </p:cNvPr>
          <p:cNvPicPr>
            <a:picLocks noChangeAspect="1"/>
          </p:cNvPicPr>
          <p:nvPr/>
        </p:nvPicPr>
        <p:blipFill>
          <a:blip r:embed="rId5"/>
          <a:stretch>
            <a:fillRect/>
          </a:stretch>
        </p:blipFill>
        <p:spPr>
          <a:xfrm>
            <a:off x="7046961" y="5141674"/>
            <a:ext cx="903701" cy="902051"/>
          </a:xfrm>
          <a:prstGeom prst="rect">
            <a:avLst/>
          </a:prstGeom>
        </p:spPr>
      </p:pic>
      <p:sp>
        <p:nvSpPr>
          <p:cNvPr id="9" name="テキスト ボックス 8">
            <a:extLst>
              <a:ext uri="{FF2B5EF4-FFF2-40B4-BE49-F238E27FC236}">
                <a16:creationId xmlns:a16="http://schemas.microsoft.com/office/drawing/2014/main" id="{BD2AAA18-BD05-301F-AD75-D29C376DBEED}"/>
              </a:ext>
            </a:extLst>
          </p:cNvPr>
          <p:cNvSpPr txBox="1"/>
          <p:nvPr/>
        </p:nvSpPr>
        <p:spPr>
          <a:xfrm>
            <a:off x="7038193" y="2006571"/>
            <a:ext cx="421542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ニュースと馴染ませすぎない</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ブランドにマッチしたテイストで</a:t>
            </a:r>
          </a:p>
        </p:txBody>
      </p:sp>
      <p:pic>
        <p:nvPicPr>
          <p:cNvPr id="10" name="図 9">
            <a:extLst>
              <a:ext uri="{FF2B5EF4-FFF2-40B4-BE49-F238E27FC236}">
                <a16:creationId xmlns:a16="http://schemas.microsoft.com/office/drawing/2014/main" id="{A6E6C2DE-07B6-E23F-24A1-B890718901A7}"/>
              </a:ext>
            </a:extLst>
          </p:cNvPr>
          <p:cNvPicPr>
            <a:picLocks noChangeAspect="1"/>
          </p:cNvPicPr>
          <p:nvPr/>
        </p:nvPicPr>
        <p:blipFill>
          <a:blip r:embed="rId6"/>
          <a:stretch>
            <a:fillRect/>
          </a:stretch>
        </p:blipFill>
        <p:spPr>
          <a:xfrm>
            <a:off x="6945755" y="2051810"/>
            <a:ext cx="311150" cy="311150"/>
          </a:xfrm>
          <a:prstGeom prst="rect">
            <a:avLst/>
          </a:prstGeom>
        </p:spPr>
      </p:pic>
      <p:pic>
        <p:nvPicPr>
          <p:cNvPr id="27" name="図 26">
            <a:extLst>
              <a:ext uri="{FF2B5EF4-FFF2-40B4-BE49-F238E27FC236}">
                <a16:creationId xmlns:a16="http://schemas.microsoft.com/office/drawing/2014/main" id="{6A0F7D4D-3101-1BA3-9E53-BD167028D25E}"/>
              </a:ext>
            </a:extLst>
          </p:cNvPr>
          <p:cNvPicPr>
            <a:picLocks noChangeAspect="1"/>
          </p:cNvPicPr>
          <p:nvPr/>
        </p:nvPicPr>
        <p:blipFill>
          <a:blip r:embed="rId6"/>
          <a:stretch>
            <a:fillRect/>
          </a:stretch>
        </p:blipFill>
        <p:spPr>
          <a:xfrm>
            <a:off x="6945755" y="2440921"/>
            <a:ext cx="311150" cy="311150"/>
          </a:xfrm>
          <a:prstGeom prst="rect">
            <a:avLst/>
          </a:prstGeom>
        </p:spPr>
      </p:pic>
      <p:sp>
        <p:nvSpPr>
          <p:cNvPr id="29" name="テキスト ボックス 28">
            <a:extLst>
              <a:ext uri="{FF2B5EF4-FFF2-40B4-BE49-F238E27FC236}">
                <a16:creationId xmlns:a16="http://schemas.microsoft.com/office/drawing/2014/main" id="{A85EAE3E-C48C-ADC6-344A-963501B95B73}"/>
              </a:ext>
            </a:extLst>
          </p:cNvPr>
          <p:cNvSpPr txBox="1"/>
          <p:nvPr/>
        </p:nvSpPr>
        <p:spPr>
          <a:xfrm>
            <a:off x="6890489" y="2973269"/>
            <a:ext cx="4711494" cy="1358064"/>
          </a:xfrm>
          <a:prstGeom prst="rect">
            <a:avLst/>
          </a:prstGeom>
          <a:noFill/>
        </p:spPr>
        <p:txBody>
          <a:bodyPr wrap="square">
            <a:spAutoFit/>
          </a:bodyPr>
          <a:lstStyle/>
          <a:p>
            <a:pPr>
              <a:lnSpc>
                <a:spcPct val="150000"/>
              </a:lnSpc>
            </a:pPr>
            <a:r>
              <a:rPr lang="ja-JP" altLang="en-US" sz="1400" dirty="0"/>
              <a:t>ニューストピックスと並んで表示される広告枠です。</a:t>
            </a:r>
            <a:endParaRPr lang="en-US" altLang="ja-JP" sz="1400" dirty="0"/>
          </a:p>
          <a:p>
            <a:pPr>
              <a:lnSpc>
                <a:spcPct val="150000"/>
              </a:lnSpc>
            </a:pPr>
            <a:r>
              <a:rPr lang="ja-JP" altLang="en-US" sz="1400" dirty="0"/>
              <a:t>報道写真と同じトンマナの画像にすると、馴染み過ぎてしまいます。</a:t>
            </a:r>
          </a:p>
          <a:p>
            <a:pPr>
              <a:lnSpc>
                <a:spcPct val="150000"/>
              </a:lnSpc>
            </a:pPr>
            <a:r>
              <a:rPr lang="ja-JP" altLang="en-US" sz="1400" dirty="0"/>
              <a:t>目を引くビジュアルを意識しましょう。</a:t>
            </a:r>
          </a:p>
        </p:txBody>
      </p:sp>
    </p:spTree>
    <p:extLst>
      <p:ext uri="{BB962C8B-B14F-4D97-AF65-F5344CB8AC3E}">
        <p14:creationId xmlns:p14="http://schemas.microsoft.com/office/powerpoint/2010/main" val="1715049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ED5F374-C005-608D-D7D7-F8B33923D206}"/>
              </a:ext>
            </a:extLst>
          </p:cNvPr>
          <p:cNvSpPr>
            <a:spLocks noGrp="1"/>
          </p:cNvSpPr>
          <p:nvPr>
            <p:ph type="body" sz="quarter" idx="14"/>
          </p:nvPr>
        </p:nvSpPr>
        <p:spPr/>
        <p:txBody>
          <a:bodyPr/>
          <a:lstStyle/>
          <a:p>
            <a:pPr marL="0" indent="0">
              <a:buNone/>
            </a:pPr>
            <a:r>
              <a:rPr kumimoji="1" lang="en-US" altLang="ja-JP" dirty="0"/>
              <a:t>P</a:t>
            </a:r>
            <a:r>
              <a:rPr lang="en-US" altLang="ja-JP" dirty="0"/>
              <a:t>3</a:t>
            </a:r>
            <a:r>
              <a:rPr kumimoji="1" lang="ja-JP" altLang="en-US" dirty="0"/>
              <a:t>　はじめに</a:t>
            </a:r>
          </a:p>
        </p:txBody>
      </p:sp>
      <p:sp>
        <p:nvSpPr>
          <p:cNvPr id="3" name="テキスト プレースホルダー 2">
            <a:extLst>
              <a:ext uri="{FF2B5EF4-FFF2-40B4-BE49-F238E27FC236}">
                <a16:creationId xmlns:a16="http://schemas.microsoft.com/office/drawing/2014/main" id="{C27A4292-A95E-E499-C4BE-A449D30A6218}"/>
              </a:ext>
            </a:extLst>
          </p:cNvPr>
          <p:cNvSpPr>
            <a:spLocks noGrp="1"/>
          </p:cNvSpPr>
          <p:nvPr>
            <p:ph type="body" sz="quarter" idx="15"/>
          </p:nvPr>
        </p:nvSpPr>
        <p:spPr>
          <a:xfrm>
            <a:off x="1848388" y="3016526"/>
            <a:ext cx="9835612" cy="360040"/>
          </a:xfrm>
        </p:spPr>
        <p:txBody>
          <a:bodyPr>
            <a:normAutofit/>
          </a:bodyPr>
          <a:lstStyle/>
          <a:p>
            <a:pPr marL="0" indent="0">
              <a:buNone/>
            </a:pPr>
            <a:r>
              <a:rPr lang="en-US" altLang="ja-JP" dirty="0"/>
              <a:t>P6</a:t>
            </a:r>
            <a:r>
              <a:rPr lang="ja-JP" altLang="en-US" dirty="0"/>
              <a:t>　見出しのポイント</a:t>
            </a:r>
          </a:p>
        </p:txBody>
      </p:sp>
      <p:sp>
        <p:nvSpPr>
          <p:cNvPr id="4" name="テキスト プレースホルダー 3">
            <a:extLst>
              <a:ext uri="{FF2B5EF4-FFF2-40B4-BE49-F238E27FC236}">
                <a16:creationId xmlns:a16="http://schemas.microsoft.com/office/drawing/2014/main" id="{C60856DB-3410-3938-1B0A-4EADC2264E44}"/>
              </a:ext>
            </a:extLst>
          </p:cNvPr>
          <p:cNvSpPr>
            <a:spLocks noGrp="1"/>
          </p:cNvSpPr>
          <p:nvPr>
            <p:ph type="body" sz="quarter" idx="16"/>
          </p:nvPr>
        </p:nvSpPr>
        <p:spPr/>
        <p:txBody>
          <a:bodyPr/>
          <a:lstStyle/>
          <a:p>
            <a:pPr marL="0" indent="0">
              <a:buNone/>
            </a:pPr>
            <a:r>
              <a:rPr lang="en-US" altLang="ja-JP" dirty="0"/>
              <a:t>P16</a:t>
            </a:r>
            <a:r>
              <a:rPr lang="ja-JP" altLang="en-US" dirty="0"/>
              <a:t>　画像クリエイティブのポイント</a:t>
            </a:r>
            <a:endParaRPr kumimoji="1" lang="ja-JP" altLang="en-US" dirty="0"/>
          </a:p>
        </p:txBody>
      </p:sp>
    </p:spTree>
    <p:extLst>
      <p:ext uri="{BB962C8B-B14F-4D97-AF65-F5344CB8AC3E}">
        <p14:creationId xmlns:p14="http://schemas.microsoft.com/office/powerpoint/2010/main" val="3016416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B31DC-AD11-A319-BD5D-34124B827CC3}"/>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6CBC61F2-AECC-8136-5E6A-91F286D4DC1B}"/>
              </a:ext>
            </a:extLst>
          </p:cNvPr>
          <p:cNvSpPr>
            <a:spLocks noGrp="1"/>
          </p:cNvSpPr>
          <p:nvPr>
            <p:ph type="ctrTitle"/>
          </p:nvPr>
        </p:nvSpPr>
        <p:spPr>
          <a:xfrm>
            <a:off x="609148" y="573904"/>
            <a:ext cx="11014607" cy="564262"/>
          </a:xfrm>
        </p:spPr>
        <p:txBody>
          <a:bodyPr/>
          <a:lstStyle/>
          <a:p>
            <a:r>
              <a:rPr lang="ja-JP" altLang="en-US" dirty="0"/>
              <a:t>③ 「ニュース性」を持たせる</a:t>
            </a:r>
          </a:p>
        </p:txBody>
      </p:sp>
      <p:sp>
        <p:nvSpPr>
          <p:cNvPr id="11" name="角丸四角形 54">
            <a:extLst>
              <a:ext uri="{FF2B5EF4-FFF2-40B4-BE49-F238E27FC236}">
                <a16:creationId xmlns:a16="http://schemas.microsoft.com/office/drawing/2014/main" id="{1DBFCC43-6EE0-81B8-3BBB-5EBBDC6114E7}"/>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AF7050FF-8B62-53C5-434D-F2F31C53F826}"/>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10E9C981-EE1E-FD5F-28DC-8BD1C597E334}"/>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D310D62E-F42C-7170-96C3-2E9B66CA6770}"/>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51451ECE-9109-DF9E-9C08-804D907AD7A9}"/>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12945FFC-D0AF-4560-D1FF-21FD75227246}"/>
                  </a:ext>
                </a:extLst>
              </p:cNvPr>
              <p:cNvSpPr/>
              <p:nvPr/>
            </p:nvSpPr>
            <p:spPr>
              <a:xfrm rot="10800000">
                <a:off x="7169359" y="4954368"/>
                <a:ext cx="175094" cy="173173"/>
              </a:xfrm>
              <a:prstGeom prst="triangle">
                <a:avLst/>
              </a:prstGeom>
              <a:solidFill>
                <a:schemeClr val="accent4"/>
              </a:solidFill>
              <a:ln w="22225" cap="rnd">
                <a:solidFill>
                  <a:schemeClr val="accent4"/>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270AAA56-3B18-B04E-5C4B-90B82509E058}"/>
                  </a:ext>
                </a:extLst>
              </p:cNvPr>
              <p:cNvSpPr/>
              <p:nvPr/>
            </p:nvSpPr>
            <p:spPr>
              <a:xfrm>
                <a:off x="6805056" y="4765646"/>
                <a:ext cx="903701" cy="288000"/>
              </a:xfrm>
              <a:prstGeom prst="roundRect">
                <a:avLst>
                  <a:gd name="adj" fmla="val 8252"/>
                </a:avLst>
              </a:prstGeom>
              <a:solidFill>
                <a:schemeClr val="accent4"/>
              </a:solidFill>
              <a:ln w="22225">
                <a:solidFill>
                  <a:schemeClr val="accent4"/>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A5576EF7-8E15-F295-AC43-A767C65001D0}"/>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明確に「新」などの要素を入れる</a:t>
              </a:r>
            </a:p>
          </p:txBody>
        </p:sp>
      </p:grpSp>
      <p:grpSp>
        <p:nvGrpSpPr>
          <p:cNvPr id="12" name="グループ化 11">
            <a:extLst>
              <a:ext uri="{FF2B5EF4-FFF2-40B4-BE49-F238E27FC236}">
                <a16:creationId xmlns:a16="http://schemas.microsoft.com/office/drawing/2014/main" id="{48F8FAA7-A032-1FE7-2409-11E92F0FFCAE}"/>
              </a:ext>
            </a:extLst>
          </p:cNvPr>
          <p:cNvGrpSpPr>
            <a:grpSpLocks noChangeAspect="1"/>
          </p:cNvGrpSpPr>
          <p:nvPr/>
        </p:nvGrpSpPr>
        <p:grpSpPr>
          <a:xfrm>
            <a:off x="1600161" y="1377538"/>
            <a:ext cx="3673770" cy="5400000"/>
            <a:chOff x="1157426" y="2551873"/>
            <a:chExt cx="2439430" cy="3585668"/>
          </a:xfrm>
        </p:grpSpPr>
        <p:pic>
          <p:nvPicPr>
            <p:cNvPr id="22" name="図 21">
              <a:extLst>
                <a:ext uri="{FF2B5EF4-FFF2-40B4-BE49-F238E27FC236}">
                  <a16:creationId xmlns:a16="http://schemas.microsoft.com/office/drawing/2014/main" id="{7668402D-2E53-2A2E-BB54-89DB8E831C1A}"/>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23" name="図 22">
              <a:extLst>
                <a:ext uri="{FF2B5EF4-FFF2-40B4-BE49-F238E27FC236}">
                  <a16:creationId xmlns:a16="http://schemas.microsoft.com/office/drawing/2014/main" id="{C0138E47-E72B-F422-7258-982B01FCA874}"/>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24" name="正方形/長方形 23">
              <a:extLst>
                <a:ext uri="{FF2B5EF4-FFF2-40B4-BE49-F238E27FC236}">
                  <a16:creationId xmlns:a16="http://schemas.microsoft.com/office/drawing/2014/main" id="{F1BF4E6C-72DA-AAE2-FF1C-643DA2723CED}"/>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93A5B63E-9FEE-B911-0720-E471AF4AF5BC}"/>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26" name="テキスト ボックス 25">
              <a:extLst>
                <a:ext uri="{FF2B5EF4-FFF2-40B4-BE49-F238E27FC236}">
                  <a16:creationId xmlns:a16="http://schemas.microsoft.com/office/drawing/2014/main" id="{3AB48407-0948-4E80-A070-89B9161356EC}"/>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30" name="テキスト ボックス 29">
            <a:extLst>
              <a:ext uri="{FF2B5EF4-FFF2-40B4-BE49-F238E27FC236}">
                <a16:creationId xmlns:a16="http://schemas.microsoft.com/office/drawing/2014/main" id="{2515260D-C29B-4910-D682-5F30AEFE6C54}"/>
              </a:ext>
            </a:extLst>
          </p:cNvPr>
          <p:cNvSpPr txBox="1"/>
          <p:nvPr/>
        </p:nvSpPr>
        <p:spPr>
          <a:xfrm>
            <a:off x="2385369" y="5603973"/>
            <a:ext cx="2352885" cy="415498"/>
          </a:xfrm>
          <a:prstGeom prst="rect">
            <a:avLst/>
          </a:prstGeom>
          <a:solidFill>
            <a:schemeClr val="bg1"/>
          </a:solidFill>
        </p:spPr>
        <p:txBody>
          <a:bodyPr wrap="square" rtlCol="0">
            <a:spAutoFit/>
          </a:bodyPr>
          <a:lstStyle/>
          <a:p>
            <a:r>
              <a:rPr lang="en-US" altLang="ja-JP" sz="1050" b="1" dirty="0"/>
              <a:t>2025</a:t>
            </a:r>
            <a:r>
              <a:rPr lang="ja-JP" altLang="en-US" sz="1050" b="1" dirty="0"/>
              <a:t>年春新商品 ○○の冷蔵庫</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31" name="正方形/長方形 30">
            <a:extLst>
              <a:ext uri="{FF2B5EF4-FFF2-40B4-BE49-F238E27FC236}">
                <a16:creationId xmlns:a16="http://schemas.microsoft.com/office/drawing/2014/main" id="{6E68F15F-3D87-5750-4044-E64C0141311E}"/>
              </a:ext>
            </a:extLst>
          </p:cNvPr>
          <p:cNvSpPr/>
          <p:nvPr/>
        </p:nvSpPr>
        <p:spPr>
          <a:xfrm>
            <a:off x="1600161" y="5410068"/>
            <a:ext cx="3673770" cy="92479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6" name="図 5" descr="冷蔵庫, 座る, 記号, 立つ が含まれている画像&#10;&#10;AI 生成コンテンツは誤りを含む可能性があります。">
            <a:extLst>
              <a:ext uri="{FF2B5EF4-FFF2-40B4-BE49-F238E27FC236}">
                <a16:creationId xmlns:a16="http://schemas.microsoft.com/office/drawing/2014/main" id="{41B67BDF-5661-E45B-C76B-A72C69035690}"/>
              </a:ext>
            </a:extLst>
          </p:cNvPr>
          <p:cNvPicPr>
            <a:picLocks noChangeAspect="1"/>
          </p:cNvPicPr>
          <p:nvPr/>
        </p:nvPicPr>
        <p:blipFill>
          <a:blip r:embed="rId4"/>
          <a:stretch>
            <a:fillRect/>
          </a:stretch>
        </p:blipFill>
        <p:spPr>
          <a:xfrm>
            <a:off x="1673804" y="5556262"/>
            <a:ext cx="714925" cy="714925"/>
          </a:xfrm>
          <a:prstGeom prst="rect">
            <a:avLst/>
          </a:prstGeom>
        </p:spPr>
      </p:pic>
      <p:pic>
        <p:nvPicPr>
          <p:cNvPr id="7" name="図 6" descr="冷蔵庫, 座る, 記号, 立つ が含まれている画像&#10;&#10;AI 生成コンテンツは誤りを含む可能性があります。">
            <a:extLst>
              <a:ext uri="{FF2B5EF4-FFF2-40B4-BE49-F238E27FC236}">
                <a16:creationId xmlns:a16="http://schemas.microsoft.com/office/drawing/2014/main" id="{9CCA3EC0-31DE-4D17-0D77-5040AA500964}"/>
              </a:ext>
            </a:extLst>
          </p:cNvPr>
          <p:cNvPicPr>
            <a:picLocks noChangeAspect="1"/>
          </p:cNvPicPr>
          <p:nvPr/>
        </p:nvPicPr>
        <p:blipFill>
          <a:blip r:embed="rId4"/>
          <a:stretch>
            <a:fillRect/>
          </a:stretch>
        </p:blipFill>
        <p:spPr>
          <a:xfrm>
            <a:off x="7049078" y="5092707"/>
            <a:ext cx="903701" cy="903701"/>
          </a:xfrm>
          <a:prstGeom prst="rect">
            <a:avLst/>
          </a:prstGeom>
        </p:spPr>
      </p:pic>
      <p:sp>
        <p:nvSpPr>
          <p:cNvPr id="8" name="テキスト ボックス 7">
            <a:extLst>
              <a:ext uri="{FF2B5EF4-FFF2-40B4-BE49-F238E27FC236}">
                <a16:creationId xmlns:a16="http://schemas.microsoft.com/office/drawing/2014/main" id="{4263B651-96C3-C91B-9C4D-D201198C735C}"/>
              </a:ext>
            </a:extLst>
          </p:cNvPr>
          <p:cNvSpPr txBox="1"/>
          <p:nvPr/>
        </p:nvSpPr>
        <p:spPr>
          <a:xfrm>
            <a:off x="7005535" y="1996179"/>
            <a:ext cx="4563790" cy="1058751"/>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情報の鮮度を意識する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gn="dist">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「新」「初」「登場」などを効果的に利用</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lvl="0">
              <a:spcAft>
                <a:spcPts val="600"/>
              </a:spcAft>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　　する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9" name="図 8">
            <a:extLst>
              <a:ext uri="{FF2B5EF4-FFF2-40B4-BE49-F238E27FC236}">
                <a16:creationId xmlns:a16="http://schemas.microsoft.com/office/drawing/2014/main" id="{C8CB994E-A10A-A916-6BCA-2310BF3909C3}"/>
              </a:ext>
            </a:extLst>
          </p:cNvPr>
          <p:cNvPicPr>
            <a:picLocks noChangeAspect="1"/>
          </p:cNvPicPr>
          <p:nvPr/>
        </p:nvPicPr>
        <p:blipFill>
          <a:blip r:embed="rId5"/>
          <a:stretch>
            <a:fillRect/>
          </a:stretch>
        </p:blipFill>
        <p:spPr>
          <a:xfrm>
            <a:off x="6945755" y="2051810"/>
            <a:ext cx="311150" cy="311150"/>
          </a:xfrm>
          <a:prstGeom prst="rect">
            <a:avLst/>
          </a:prstGeom>
        </p:spPr>
      </p:pic>
      <p:pic>
        <p:nvPicPr>
          <p:cNvPr id="10" name="図 9">
            <a:extLst>
              <a:ext uri="{FF2B5EF4-FFF2-40B4-BE49-F238E27FC236}">
                <a16:creationId xmlns:a16="http://schemas.microsoft.com/office/drawing/2014/main" id="{B2F6029E-28BF-73EA-F1B8-CAC8C8E5884B}"/>
              </a:ext>
            </a:extLst>
          </p:cNvPr>
          <p:cNvPicPr>
            <a:picLocks noChangeAspect="1"/>
          </p:cNvPicPr>
          <p:nvPr/>
        </p:nvPicPr>
        <p:blipFill>
          <a:blip r:embed="rId5"/>
          <a:stretch>
            <a:fillRect/>
          </a:stretch>
        </p:blipFill>
        <p:spPr>
          <a:xfrm>
            <a:off x="6945755" y="2440921"/>
            <a:ext cx="311150" cy="311150"/>
          </a:xfrm>
          <a:prstGeom prst="rect">
            <a:avLst/>
          </a:prstGeom>
        </p:spPr>
      </p:pic>
      <p:sp>
        <p:nvSpPr>
          <p:cNvPr id="27" name="テキスト ボックス 26">
            <a:extLst>
              <a:ext uri="{FF2B5EF4-FFF2-40B4-BE49-F238E27FC236}">
                <a16:creationId xmlns:a16="http://schemas.microsoft.com/office/drawing/2014/main" id="{D6816A35-9F82-7D74-ACD8-BB190669205A}"/>
              </a:ext>
            </a:extLst>
          </p:cNvPr>
          <p:cNvSpPr txBox="1"/>
          <p:nvPr/>
        </p:nvSpPr>
        <p:spPr>
          <a:xfrm>
            <a:off x="6890489" y="3093911"/>
            <a:ext cx="4711494" cy="1358064"/>
          </a:xfrm>
          <a:prstGeom prst="rect">
            <a:avLst/>
          </a:prstGeom>
          <a:noFill/>
        </p:spPr>
        <p:txBody>
          <a:bodyPr wrap="square">
            <a:spAutoFit/>
          </a:bodyPr>
          <a:lstStyle/>
          <a:p>
            <a:pPr>
              <a:lnSpc>
                <a:spcPct val="150000"/>
              </a:lnSpc>
            </a:pPr>
            <a:r>
              <a:rPr lang="ja-JP" altLang="en-US" sz="1400" dirty="0"/>
              <a:t>この広告に触れるユーザーは、ニュースを閲覧しに来ている方が多いです。「本日発売！」「期間限定」などのニュース性を持たせることで、今しか得られない情報ということを意識させましょう。</a:t>
            </a:r>
          </a:p>
        </p:txBody>
      </p:sp>
    </p:spTree>
    <p:extLst>
      <p:ext uri="{BB962C8B-B14F-4D97-AF65-F5344CB8AC3E}">
        <p14:creationId xmlns:p14="http://schemas.microsoft.com/office/powerpoint/2010/main" val="214591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15BF5-1278-C61F-8623-BC36538603E1}"/>
            </a:ext>
          </a:extLst>
        </p:cNvPr>
        <p:cNvGrpSpPr/>
        <p:nvPr/>
      </p:nvGrpSpPr>
      <p:grpSpPr>
        <a:xfrm>
          <a:off x="0" y="0"/>
          <a:ext cx="0" cy="0"/>
          <a:chOff x="0" y="0"/>
          <a:chExt cx="0" cy="0"/>
        </a:xfrm>
      </p:grpSpPr>
      <p:sp>
        <p:nvSpPr>
          <p:cNvPr id="26" name="テキスト ボックス 25">
            <a:extLst>
              <a:ext uri="{FF2B5EF4-FFF2-40B4-BE49-F238E27FC236}">
                <a16:creationId xmlns:a16="http://schemas.microsoft.com/office/drawing/2014/main" id="{A4D5C146-AEBA-9D27-134B-930EF0770974}"/>
              </a:ext>
            </a:extLst>
          </p:cNvPr>
          <p:cNvSpPr txBox="1"/>
          <p:nvPr/>
        </p:nvSpPr>
        <p:spPr>
          <a:xfrm>
            <a:off x="6890489" y="3093911"/>
            <a:ext cx="4711494" cy="1358064"/>
          </a:xfrm>
          <a:prstGeom prst="rect">
            <a:avLst/>
          </a:prstGeom>
          <a:noFill/>
        </p:spPr>
        <p:txBody>
          <a:bodyPr wrap="square">
            <a:spAutoFit/>
          </a:bodyPr>
          <a:lstStyle/>
          <a:p>
            <a:pPr>
              <a:lnSpc>
                <a:spcPct val="150000"/>
              </a:lnSpc>
            </a:pPr>
            <a:r>
              <a:rPr lang="ja-JP" altLang="en-US" sz="1400" dirty="0"/>
              <a:t>この広告に触れるユーザーは、ニュースを閲覧しに来ている方が多いです。「本日発売！」「期間限定」などのニュース性を持たせることで、今しか得られない情報ということを意識させましょう。</a:t>
            </a:r>
          </a:p>
        </p:txBody>
      </p:sp>
      <p:sp>
        <p:nvSpPr>
          <p:cNvPr id="3" name="タイトル 2">
            <a:extLst>
              <a:ext uri="{FF2B5EF4-FFF2-40B4-BE49-F238E27FC236}">
                <a16:creationId xmlns:a16="http://schemas.microsoft.com/office/drawing/2014/main" id="{084954B8-2043-3C44-5CB8-E184BD2D5FCD}"/>
              </a:ext>
            </a:extLst>
          </p:cNvPr>
          <p:cNvSpPr>
            <a:spLocks noGrp="1"/>
          </p:cNvSpPr>
          <p:nvPr>
            <p:ph type="ctrTitle"/>
          </p:nvPr>
        </p:nvSpPr>
        <p:spPr>
          <a:xfrm>
            <a:off x="587376" y="569363"/>
            <a:ext cx="11014607" cy="564262"/>
          </a:xfrm>
        </p:spPr>
        <p:txBody>
          <a:bodyPr/>
          <a:lstStyle/>
          <a:p>
            <a:r>
              <a:rPr lang="ja-JP" altLang="en-US" dirty="0"/>
              <a:t>④ 視認性が高い画像にする</a:t>
            </a:r>
          </a:p>
        </p:txBody>
      </p:sp>
      <p:sp>
        <p:nvSpPr>
          <p:cNvPr id="11" name="角丸四角形 54">
            <a:extLst>
              <a:ext uri="{FF2B5EF4-FFF2-40B4-BE49-F238E27FC236}">
                <a16:creationId xmlns:a16="http://schemas.microsoft.com/office/drawing/2014/main" id="{1D8FE0B3-6FD5-DB59-A7AE-1532BE88740A}"/>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98C5EF4F-A0A8-2C20-AEF4-9771069042C0}"/>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kumimoji="1" lang="en-US" altLang="ja-JP" sz="130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130D6D09-23E6-E330-BD73-E3BD2004154D}"/>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2D9892A0-4FA0-8C9C-09DD-1CE970E7E60B}"/>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38B3EED1-AE8D-5745-1A3A-56AFE7B4114C}"/>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A091380C-8B7F-0CAA-2EE8-6FE246A22200}"/>
                  </a:ext>
                </a:extLst>
              </p:cNvPr>
              <p:cNvSpPr/>
              <p:nvPr/>
            </p:nvSpPr>
            <p:spPr>
              <a:xfrm rot="10800000">
                <a:off x="7169359" y="4954368"/>
                <a:ext cx="175094" cy="173173"/>
              </a:xfrm>
              <a:prstGeom prst="triangle">
                <a:avLst/>
              </a:prstGeom>
              <a:solidFill>
                <a:schemeClr val="accent4"/>
              </a:solidFill>
              <a:ln w="22225" cap="rnd">
                <a:solidFill>
                  <a:schemeClr val="accent4"/>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B72FA478-0AA2-4F77-C849-06ABA7209F37}"/>
                  </a:ext>
                </a:extLst>
              </p:cNvPr>
              <p:cNvSpPr/>
              <p:nvPr/>
            </p:nvSpPr>
            <p:spPr>
              <a:xfrm>
                <a:off x="6805056" y="4765646"/>
                <a:ext cx="903701" cy="288000"/>
              </a:xfrm>
              <a:prstGeom prst="roundRect">
                <a:avLst>
                  <a:gd name="adj" fmla="val 8252"/>
                </a:avLst>
              </a:prstGeom>
              <a:solidFill>
                <a:schemeClr val="accent4"/>
              </a:solidFill>
              <a:ln w="22225">
                <a:solidFill>
                  <a:schemeClr val="accent4"/>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33D0261E-FBE3-DE46-B5B3-DE9A7DC33DCA}"/>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テキスト要素を入れず、写真素材のみを活用</a:t>
              </a:r>
            </a:p>
          </p:txBody>
        </p:sp>
      </p:grpSp>
      <p:sp>
        <p:nvSpPr>
          <p:cNvPr id="30" name="角丸四角形 37">
            <a:extLst>
              <a:ext uri="{FF2B5EF4-FFF2-40B4-BE49-F238E27FC236}">
                <a16:creationId xmlns:a16="http://schemas.microsoft.com/office/drawing/2014/main" id="{5F43C30F-8329-AB08-8946-96B3F041A0EA}"/>
              </a:ext>
            </a:extLst>
          </p:cNvPr>
          <p:cNvSpPr/>
          <p:nvPr/>
        </p:nvSpPr>
        <p:spPr>
          <a:xfrm>
            <a:off x="821900" y="1377538"/>
            <a:ext cx="2520000" cy="468000"/>
          </a:xfrm>
          <a:prstGeom prst="roundRect">
            <a:avLst>
              <a:gd name="adj" fmla="val 50000"/>
            </a:avLst>
          </a:prstGeom>
          <a:solidFill>
            <a:schemeClr val="bg1">
              <a:lumMod val="65000"/>
            </a:schemeClr>
          </a:solid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改善前</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sp>
        <p:nvSpPr>
          <p:cNvPr id="31" name="角丸四角形 37">
            <a:extLst>
              <a:ext uri="{FF2B5EF4-FFF2-40B4-BE49-F238E27FC236}">
                <a16:creationId xmlns:a16="http://schemas.microsoft.com/office/drawing/2014/main" id="{EB5C6F5E-5F32-9B51-594F-6A630BBE13D4}"/>
              </a:ext>
            </a:extLst>
          </p:cNvPr>
          <p:cNvSpPr/>
          <p:nvPr/>
        </p:nvSpPr>
        <p:spPr>
          <a:xfrm>
            <a:off x="3905489" y="1373267"/>
            <a:ext cx="2520000" cy="468000"/>
          </a:xfrm>
          <a:prstGeom prst="roundRect">
            <a:avLst>
              <a:gd name="adj" fmla="val 50000"/>
            </a:avLst>
          </a:prstGeom>
          <a:solidFill>
            <a:schemeClr val="accent4"/>
          </a:solid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改善後</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grpSp>
        <p:nvGrpSpPr>
          <p:cNvPr id="38" name="グループ化 37">
            <a:extLst>
              <a:ext uri="{FF2B5EF4-FFF2-40B4-BE49-F238E27FC236}">
                <a16:creationId xmlns:a16="http://schemas.microsoft.com/office/drawing/2014/main" id="{258EEFF3-7E21-8C7D-71C8-2DCE5DE36D68}"/>
              </a:ext>
            </a:extLst>
          </p:cNvPr>
          <p:cNvGrpSpPr>
            <a:grpSpLocks noChangeAspect="1"/>
          </p:cNvGrpSpPr>
          <p:nvPr/>
        </p:nvGrpSpPr>
        <p:grpSpPr>
          <a:xfrm>
            <a:off x="821900" y="1964953"/>
            <a:ext cx="2520000" cy="3704097"/>
            <a:chOff x="1157426" y="2551873"/>
            <a:chExt cx="2439430" cy="3585668"/>
          </a:xfrm>
        </p:grpSpPr>
        <p:pic>
          <p:nvPicPr>
            <p:cNvPr id="39" name="図 38">
              <a:extLst>
                <a:ext uri="{FF2B5EF4-FFF2-40B4-BE49-F238E27FC236}">
                  <a16:creationId xmlns:a16="http://schemas.microsoft.com/office/drawing/2014/main" id="{0BE48C2D-B588-45C5-8FCA-95552E6B935D}"/>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40" name="図 39">
              <a:extLst>
                <a:ext uri="{FF2B5EF4-FFF2-40B4-BE49-F238E27FC236}">
                  <a16:creationId xmlns:a16="http://schemas.microsoft.com/office/drawing/2014/main" id="{968A54B2-6ACA-12EC-4872-71B35C40221B}"/>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41" name="正方形/長方形 40">
              <a:extLst>
                <a:ext uri="{FF2B5EF4-FFF2-40B4-BE49-F238E27FC236}">
                  <a16:creationId xmlns:a16="http://schemas.microsoft.com/office/drawing/2014/main" id="{56E7B2A9-5580-EACF-8A08-787282B174FC}"/>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テキスト ボックス 41">
              <a:extLst>
                <a:ext uri="{FF2B5EF4-FFF2-40B4-BE49-F238E27FC236}">
                  <a16:creationId xmlns:a16="http://schemas.microsoft.com/office/drawing/2014/main" id="{A1A0A8B1-5A07-B2EA-44BA-90177A33CC8A}"/>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43" name="テキスト ボックス 42">
              <a:extLst>
                <a:ext uri="{FF2B5EF4-FFF2-40B4-BE49-F238E27FC236}">
                  <a16:creationId xmlns:a16="http://schemas.microsoft.com/office/drawing/2014/main" id="{234553A3-F7EA-AFAE-2FF6-E9D395C8976E}"/>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45" name="正方形/長方形 44">
            <a:extLst>
              <a:ext uri="{FF2B5EF4-FFF2-40B4-BE49-F238E27FC236}">
                <a16:creationId xmlns:a16="http://schemas.microsoft.com/office/drawing/2014/main" id="{94E3B069-3BC1-F413-1BDD-A0AA1FD197C1}"/>
              </a:ext>
            </a:extLst>
          </p:cNvPr>
          <p:cNvSpPr/>
          <p:nvPr/>
        </p:nvSpPr>
        <p:spPr>
          <a:xfrm>
            <a:off x="831936" y="4764077"/>
            <a:ext cx="2520000" cy="68400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a:extLst>
              <a:ext uri="{FF2B5EF4-FFF2-40B4-BE49-F238E27FC236}">
                <a16:creationId xmlns:a16="http://schemas.microsoft.com/office/drawing/2014/main" id="{2556F793-D304-8D0F-F571-28C8396147E2}"/>
              </a:ext>
            </a:extLst>
          </p:cNvPr>
          <p:cNvPicPr>
            <a:picLocks noChangeAspect="1"/>
          </p:cNvPicPr>
          <p:nvPr/>
        </p:nvPicPr>
        <p:blipFill>
          <a:blip r:embed="rId2"/>
          <a:stretch>
            <a:fillRect/>
          </a:stretch>
        </p:blipFill>
        <p:spPr>
          <a:xfrm>
            <a:off x="3938480" y="1964952"/>
            <a:ext cx="2520000" cy="3704097"/>
          </a:xfrm>
          <a:prstGeom prst="rect">
            <a:avLst/>
          </a:prstGeom>
        </p:spPr>
      </p:pic>
      <p:pic>
        <p:nvPicPr>
          <p:cNvPr id="33" name="図 32" descr="海の中にあるプール&#10;&#10;AI 生成コンテンツは誤りを含む可能性があります。">
            <a:extLst>
              <a:ext uri="{FF2B5EF4-FFF2-40B4-BE49-F238E27FC236}">
                <a16:creationId xmlns:a16="http://schemas.microsoft.com/office/drawing/2014/main" id="{13B2C0E3-A27B-1735-E6A5-9DED4690E209}"/>
              </a:ext>
            </a:extLst>
          </p:cNvPr>
          <p:cNvPicPr>
            <a:picLocks noChangeAspect="1"/>
          </p:cNvPicPr>
          <p:nvPr/>
        </p:nvPicPr>
        <p:blipFill>
          <a:blip r:embed="rId4"/>
          <a:stretch>
            <a:fillRect/>
          </a:stretch>
        </p:blipFill>
        <p:spPr>
          <a:xfrm>
            <a:off x="3990177" y="4835245"/>
            <a:ext cx="504000" cy="504000"/>
          </a:xfrm>
          <a:prstGeom prst="rect">
            <a:avLst/>
          </a:prstGeom>
        </p:spPr>
      </p:pic>
      <p:sp>
        <p:nvSpPr>
          <p:cNvPr id="28" name="テキスト ボックス 27">
            <a:extLst>
              <a:ext uri="{FF2B5EF4-FFF2-40B4-BE49-F238E27FC236}">
                <a16:creationId xmlns:a16="http://schemas.microsoft.com/office/drawing/2014/main" id="{D7674E9B-A803-051C-3801-F0000AD335D8}"/>
              </a:ext>
            </a:extLst>
          </p:cNvPr>
          <p:cNvSpPr txBox="1"/>
          <p:nvPr/>
        </p:nvSpPr>
        <p:spPr>
          <a:xfrm>
            <a:off x="1362749" y="4865561"/>
            <a:ext cx="1855609" cy="369332"/>
          </a:xfrm>
          <a:prstGeom prst="rect">
            <a:avLst/>
          </a:prstGeom>
          <a:solidFill>
            <a:schemeClr val="bg1"/>
          </a:solidFill>
        </p:spPr>
        <p:txBody>
          <a:bodyPr wrap="square" rtlCol="0">
            <a:spAutoFit/>
          </a:bodyPr>
          <a:lstStyle/>
          <a:p>
            <a:r>
              <a:rPr lang="ja-JP" altLang="en-US" sz="900" b="1" dirty="0"/>
              <a:t>旅行シーズン始まる ○○が人気</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pic>
        <p:nvPicPr>
          <p:cNvPr id="35" name="図 34" descr="記号, 座る, レストラン, テーブル が含まれている画像&#10;&#10;AI 生成コンテンツは誤りを含む可能性があります。">
            <a:extLst>
              <a:ext uri="{FF2B5EF4-FFF2-40B4-BE49-F238E27FC236}">
                <a16:creationId xmlns:a16="http://schemas.microsoft.com/office/drawing/2014/main" id="{8F006A83-30EE-D197-D235-0FC58D20F5CE}"/>
              </a:ext>
            </a:extLst>
          </p:cNvPr>
          <p:cNvPicPr>
            <a:picLocks noChangeAspect="1"/>
          </p:cNvPicPr>
          <p:nvPr/>
        </p:nvPicPr>
        <p:blipFill>
          <a:blip r:embed="rId5"/>
          <a:stretch>
            <a:fillRect/>
          </a:stretch>
        </p:blipFill>
        <p:spPr>
          <a:xfrm>
            <a:off x="876307" y="4813616"/>
            <a:ext cx="504000" cy="504000"/>
          </a:xfrm>
          <a:prstGeom prst="rect">
            <a:avLst/>
          </a:prstGeom>
        </p:spPr>
      </p:pic>
      <p:sp>
        <p:nvSpPr>
          <p:cNvPr id="48" name="テキスト ボックス 47">
            <a:extLst>
              <a:ext uri="{FF2B5EF4-FFF2-40B4-BE49-F238E27FC236}">
                <a16:creationId xmlns:a16="http://schemas.microsoft.com/office/drawing/2014/main" id="{22FAE740-5D98-4CA5-8D5C-E3B666639A35}"/>
              </a:ext>
            </a:extLst>
          </p:cNvPr>
          <p:cNvSpPr txBox="1"/>
          <p:nvPr/>
        </p:nvSpPr>
        <p:spPr>
          <a:xfrm>
            <a:off x="4494177" y="4853674"/>
            <a:ext cx="1846711" cy="369332"/>
          </a:xfrm>
          <a:prstGeom prst="rect">
            <a:avLst/>
          </a:prstGeom>
          <a:solidFill>
            <a:schemeClr val="bg1"/>
          </a:solidFill>
        </p:spPr>
        <p:txBody>
          <a:bodyPr wrap="square" rtlCol="0">
            <a:spAutoFit/>
          </a:bodyPr>
          <a:lstStyle/>
          <a:p>
            <a:r>
              <a:rPr lang="ja-JP" altLang="en-US" sz="900" b="1" dirty="0"/>
              <a:t>旅行シーズン始まる ○○が人気</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sp>
        <p:nvSpPr>
          <p:cNvPr id="49" name="正方形/長方形 48">
            <a:extLst>
              <a:ext uri="{FF2B5EF4-FFF2-40B4-BE49-F238E27FC236}">
                <a16:creationId xmlns:a16="http://schemas.microsoft.com/office/drawing/2014/main" id="{522A42D0-42E8-40CD-7CF1-2F2AFBF3372B}"/>
              </a:ext>
            </a:extLst>
          </p:cNvPr>
          <p:cNvSpPr/>
          <p:nvPr/>
        </p:nvSpPr>
        <p:spPr>
          <a:xfrm>
            <a:off x="3938480" y="4764077"/>
            <a:ext cx="2520000" cy="68400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文字が書かれている&#10;&#10;AI 生成コンテンツは誤りを含む可能性があります。">
            <a:extLst>
              <a:ext uri="{FF2B5EF4-FFF2-40B4-BE49-F238E27FC236}">
                <a16:creationId xmlns:a16="http://schemas.microsoft.com/office/drawing/2014/main" id="{3B7D886E-4174-E88B-F271-B0B905BBD1CD}"/>
              </a:ext>
            </a:extLst>
          </p:cNvPr>
          <p:cNvPicPr>
            <a:picLocks noChangeAspect="1"/>
          </p:cNvPicPr>
          <p:nvPr/>
        </p:nvPicPr>
        <p:blipFill>
          <a:blip r:embed="rId6"/>
          <a:stretch>
            <a:fillRect/>
          </a:stretch>
        </p:blipFill>
        <p:spPr>
          <a:xfrm>
            <a:off x="868021" y="4810540"/>
            <a:ext cx="512286" cy="512286"/>
          </a:xfrm>
          <a:prstGeom prst="rect">
            <a:avLst/>
          </a:prstGeom>
        </p:spPr>
      </p:pic>
      <p:pic>
        <p:nvPicPr>
          <p:cNvPr id="7" name="図 6">
            <a:extLst>
              <a:ext uri="{FF2B5EF4-FFF2-40B4-BE49-F238E27FC236}">
                <a16:creationId xmlns:a16="http://schemas.microsoft.com/office/drawing/2014/main" id="{04A42946-5F6A-F097-36FD-1CE21C7011AD}"/>
              </a:ext>
            </a:extLst>
          </p:cNvPr>
          <p:cNvPicPr>
            <a:picLocks noChangeAspect="1"/>
          </p:cNvPicPr>
          <p:nvPr/>
        </p:nvPicPr>
        <p:blipFill>
          <a:blip r:embed="rId7"/>
          <a:srcRect l="7729" r="34905" b="13241"/>
          <a:stretch>
            <a:fillRect/>
          </a:stretch>
        </p:blipFill>
        <p:spPr>
          <a:xfrm>
            <a:off x="3986201" y="4829162"/>
            <a:ext cx="511953" cy="510364"/>
          </a:xfrm>
          <a:prstGeom prst="rect">
            <a:avLst/>
          </a:prstGeom>
        </p:spPr>
      </p:pic>
      <p:pic>
        <p:nvPicPr>
          <p:cNvPr id="8" name="図 7">
            <a:extLst>
              <a:ext uri="{FF2B5EF4-FFF2-40B4-BE49-F238E27FC236}">
                <a16:creationId xmlns:a16="http://schemas.microsoft.com/office/drawing/2014/main" id="{262E645F-2491-E1C0-8729-168B91D7EBC5}"/>
              </a:ext>
            </a:extLst>
          </p:cNvPr>
          <p:cNvPicPr>
            <a:picLocks noChangeAspect="1"/>
          </p:cNvPicPr>
          <p:nvPr/>
        </p:nvPicPr>
        <p:blipFill>
          <a:blip r:embed="rId7"/>
          <a:srcRect l="7729" r="34905" b="13241"/>
          <a:stretch>
            <a:fillRect/>
          </a:stretch>
        </p:blipFill>
        <p:spPr>
          <a:xfrm>
            <a:off x="7049078" y="5111005"/>
            <a:ext cx="903701" cy="900896"/>
          </a:xfrm>
          <a:prstGeom prst="rect">
            <a:avLst/>
          </a:prstGeom>
        </p:spPr>
      </p:pic>
      <p:sp>
        <p:nvSpPr>
          <p:cNvPr id="22" name="テキスト ボックス 21">
            <a:extLst>
              <a:ext uri="{FF2B5EF4-FFF2-40B4-BE49-F238E27FC236}">
                <a16:creationId xmlns:a16="http://schemas.microsoft.com/office/drawing/2014/main" id="{75C9BB37-71B0-B006-8115-9A1BBC592B23}"/>
              </a:ext>
            </a:extLst>
          </p:cNvPr>
          <p:cNvSpPr txBox="1"/>
          <p:nvPr/>
        </p:nvSpPr>
        <p:spPr>
          <a:xfrm>
            <a:off x="6945755" y="2905781"/>
            <a:ext cx="4540475" cy="1358064"/>
          </a:xfrm>
          <a:prstGeom prst="rect">
            <a:avLst/>
          </a:prstGeom>
          <a:noFill/>
        </p:spPr>
        <p:txBody>
          <a:bodyPr wrap="square">
            <a:spAutoFit/>
          </a:bodyPr>
          <a:lstStyle/>
          <a:p>
            <a:pPr>
              <a:lnSpc>
                <a:spcPct val="150000"/>
              </a:lnSpc>
            </a:pPr>
            <a:r>
              <a:rPr lang="ja-JP" altLang="en-US" sz="1400" dirty="0"/>
              <a:t>画像のサイズが小さく、情報を詰め込んでしまうと</a:t>
            </a:r>
            <a:endParaRPr lang="en-US" altLang="ja-JP" sz="1400" dirty="0"/>
          </a:p>
          <a:p>
            <a:pPr>
              <a:lnSpc>
                <a:spcPct val="150000"/>
              </a:lnSpc>
            </a:pPr>
            <a:r>
              <a:rPr lang="ja-JP" altLang="en-US" sz="1400" dirty="0"/>
              <a:t>伝えたい情報が伝わりません。</a:t>
            </a:r>
          </a:p>
          <a:p>
            <a:pPr>
              <a:lnSpc>
                <a:spcPct val="150000"/>
              </a:lnSpc>
            </a:pPr>
            <a:r>
              <a:rPr lang="ja-JP" altLang="en-US" sz="1400" dirty="0"/>
              <a:t>伝えたい情報は見出しに入れて、トピックス</a:t>
            </a:r>
            <a:r>
              <a:rPr lang="en-US" altLang="ja-JP" sz="1400" dirty="0"/>
              <a:t>PR</a:t>
            </a:r>
            <a:r>
              <a:rPr lang="ja-JP" altLang="en-US" sz="1400" dirty="0"/>
              <a:t>の画像</a:t>
            </a:r>
            <a:endParaRPr lang="en-US" altLang="ja-JP" sz="1400" dirty="0"/>
          </a:p>
          <a:p>
            <a:pPr>
              <a:lnSpc>
                <a:spcPct val="150000"/>
              </a:lnSpc>
            </a:pPr>
            <a:r>
              <a:rPr lang="ja-JP" altLang="en-US" sz="1400" dirty="0"/>
              <a:t>サイズに合わせた画像にしましょう。</a:t>
            </a:r>
          </a:p>
        </p:txBody>
      </p:sp>
      <p:sp>
        <p:nvSpPr>
          <p:cNvPr id="23" name="テキスト ボックス 22">
            <a:extLst>
              <a:ext uri="{FF2B5EF4-FFF2-40B4-BE49-F238E27FC236}">
                <a16:creationId xmlns:a16="http://schemas.microsoft.com/office/drawing/2014/main" id="{8FBD5951-F8A7-C5A7-5C13-346FDA4E1D08}"/>
              </a:ext>
            </a:extLst>
          </p:cNvPr>
          <p:cNvSpPr txBox="1"/>
          <p:nvPr/>
        </p:nvSpPr>
        <p:spPr>
          <a:xfrm>
            <a:off x="7005535" y="1996179"/>
            <a:ext cx="456379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スマートフォンで見やすく、シンプルに</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画像に載せる際には大きく少ない文字で</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24" name="図 23">
            <a:extLst>
              <a:ext uri="{FF2B5EF4-FFF2-40B4-BE49-F238E27FC236}">
                <a16:creationId xmlns:a16="http://schemas.microsoft.com/office/drawing/2014/main" id="{7145087D-A588-E0A3-1B44-5E757F3AC9C0}"/>
              </a:ext>
            </a:extLst>
          </p:cNvPr>
          <p:cNvPicPr>
            <a:picLocks noChangeAspect="1"/>
          </p:cNvPicPr>
          <p:nvPr/>
        </p:nvPicPr>
        <p:blipFill>
          <a:blip r:embed="rId8"/>
          <a:stretch>
            <a:fillRect/>
          </a:stretch>
        </p:blipFill>
        <p:spPr>
          <a:xfrm>
            <a:off x="6945755" y="2051810"/>
            <a:ext cx="311150" cy="311150"/>
          </a:xfrm>
          <a:prstGeom prst="rect">
            <a:avLst/>
          </a:prstGeom>
        </p:spPr>
      </p:pic>
      <p:pic>
        <p:nvPicPr>
          <p:cNvPr id="25" name="図 24">
            <a:extLst>
              <a:ext uri="{FF2B5EF4-FFF2-40B4-BE49-F238E27FC236}">
                <a16:creationId xmlns:a16="http://schemas.microsoft.com/office/drawing/2014/main" id="{3B29F835-25DE-E644-EE84-CDA8AFDA4455}"/>
              </a:ext>
            </a:extLst>
          </p:cNvPr>
          <p:cNvPicPr>
            <a:picLocks noChangeAspect="1"/>
          </p:cNvPicPr>
          <p:nvPr/>
        </p:nvPicPr>
        <p:blipFill>
          <a:blip r:embed="rId8"/>
          <a:stretch>
            <a:fillRect/>
          </a:stretch>
        </p:blipFill>
        <p:spPr>
          <a:xfrm>
            <a:off x="6945755" y="2440921"/>
            <a:ext cx="311150" cy="311150"/>
          </a:xfrm>
          <a:prstGeom prst="rect">
            <a:avLst/>
          </a:prstGeom>
        </p:spPr>
      </p:pic>
    </p:spTree>
    <p:extLst>
      <p:ext uri="{BB962C8B-B14F-4D97-AF65-F5344CB8AC3E}">
        <p14:creationId xmlns:p14="http://schemas.microsoft.com/office/powerpoint/2010/main" val="3335261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50E52-0C9A-12D1-751E-D546A66179FA}"/>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FAA422D6-CDC6-84A2-7A31-CDC61DFF5ABC}"/>
              </a:ext>
            </a:extLst>
          </p:cNvPr>
          <p:cNvSpPr>
            <a:spLocks noGrp="1"/>
          </p:cNvSpPr>
          <p:nvPr>
            <p:ph type="ctrTitle"/>
          </p:nvPr>
        </p:nvSpPr>
        <p:spPr>
          <a:xfrm>
            <a:off x="590018" y="569775"/>
            <a:ext cx="11014607" cy="564262"/>
          </a:xfrm>
        </p:spPr>
        <p:txBody>
          <a:bodyPr/>
          <a:lstStyle/>
          <a:p>
            <a:r>
              <a:rPr lang="ja-JP" altLang="en-US" dirty="0"/>
              <a:t>⑤ テキストでは伝えられないことを伝える</a:t>
            </a:r>
          </a:p>
        </p:txBody>
      </p:sp>
      <p:sp>
        <p:nvSpPr>
          <p:cNvPr id="11" name="角丸四角形 54">
            <a:extLst>
              <a:ext uri="{FF2B5EF4-FFF2-40B4-BE49-F238E27FC236}">
                <a16:creationId xmlns:a16="http://schemas.microsoft.com/office/drawing/2014/main" id="{BFFA0BA3-F3DD-7C34-D4BC-E7C6343B6D15}"/>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C61DA3DC-43D8-BE84-97D9-037ED87FAF9C}"/>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endParaRPr kumimoji="1" lang="en-US" altLang="ja-JP" sz="130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DC126083-E369-DEA5-26B7-0AEFE527B826}"/>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6066A79C-8E51-6E55-9E27-8F9123ACC62F}"/>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B9BED673-0DFE-92BE-CD17-3D8D04E59B3B}"/>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926C37F1-D089-6793-CC84-84F754EF9E05}"/>
                  </a:ext>
                </a:extLst>
              </p:cNvPr>
              <p:cNvSpPr/>
              <p:nvPr/>
            </p:nvSpPr>
            <p:spPr>
              <a:xfrm rot="10800000">
                <a:off x="7169359" y="4954368"/>
                <a:ext cx="175094" cy="173173"/>
              </a:xfrm>
              <a:prstGeom prst="triangle">
                <a:avLst/>
              </a:prstGeom>
              <a:solidFill>
                <a:schemeClr val="accent4"/>
              </a:solidFill>
              <a:ln w="22225" cap="rnd">
                <a:solidFill>
                  <a:schemeClr val="accent4"/>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F70CF825-AA52-27C3-3697-36E9C97EDCA9}"/>
                  </a:ext>
                </a:extLst>
              </p:cNvPr>
              <p:cNvSpPr/>
              <p:nvPr/>
            </p:nvSpPr>
            <p:spPr>
              <a:xfrm>
                <a:off x="6805056" y="4765646"/>
                <a:ext cx="903701" cy="288000"/>
              </a:xfrm>
              <a:prstGeom prst="roundRect">
                <a:avLst>
                  <a:gd name="adj" fmla="val 8252"/>
                </a:avLst>
              </a:prstGeom>
              <a:solidFill>
                <a:schemeClr val="accent4"/>
              </a:solidFill>
              <a:ln w="22225">
                <a:solidFill>
                  <a:schemeClr val="accent4"/>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0F70E402-5E97-9EC7-7EF7-B2E0AA2BED4D}"/>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シズル感のある画像を活用</a:t>
              </a:r>
            </a:p>
          </p:txBody>
        </p:sp>
      </p:grpSp>
      <p:grpSp>
        <p:nvGrpSpPr>
          <p:cNvPr id="33" name="グループ化 32">
            <a:extLst>
              <a:ext uri="{FF2B5EF4-FFF2-40B4-BE49-F238E27FC236}">
                <a16:creationId xmlns:a16="http://schemas.microsoft.com/office/drawing/2014/main" id="{B04D3C49-0D82-EF94-DD42-FC58E18134A0}"/>
              </a:ext>
            </a:extLst>
          </p:cNvPr>
          <p:cNvGrpSpPr>
            <a:grpSpLocks noChangeAspect="1"/>
          </p:cNvGrpSpPr>
          <p:nvPr/>
        </p:nvGrpSpPr>
        <p:grpSpPr>
          <a:xfrm>
            <a:off x="1600161" y="1377538"/>
            <a:ext cx="3673770" cy="5400000"/>
            <a:chOff x="1157426" y="2551873"/>
            <a:chExt cx="2439430" cy="3585668"/>
          </a:xfrm>
        </p:grpSpPr>
        <p:pic>
          <p:nvPicPr>
            <p:cNvPr id="34" name="図 33">
              <a:extLst>
                <a:ext uri="{FF2B5EF4-FFF2-40B4-BE49-F238E27FC236}">
                  <a16:creationId xmlns:a16="http://schemas.microsoft.com/office/drawing/2014/main" id="{CE995CEE-B854-A9C1-71F4-6D34096A78EA}"/>
                </a:ext>
              </a:extLst>
            </p:cNvPr>
            <p:cNvPicPr>
              <a:picLocks noChangeAspect="1"/>
            </p:cNvPicPr>
            <p:nvPr/>
          </p:nvPicPr>
          <p:blipFill>
            <a:blip r:embed="rId2"/>
            <a:stretch>
              <a:fillRect/>
            </a:stretch>
          </p:blipFill>
          <p:spPr>
            <a:xfrm>
              <a:off x="1157426" y="2551873"/>
              <a:ext cx="2439430" cy="3585668"/>
            </a:xfrm>
            <a:prstGeom prst="rect">
              <a:avLst/>
            </a:prstGeom>
          </p:spPr>
        </p:pic>
        <p:sp>
          <p:nvSpPr>
            <p:cNvPr id="36" name="正方形/長方形 35">
              <a:extLst>
                <a:ext uri="{FF2B5EF4-FFF2-40B4-BE49-F238E27FC236}">
                  <a16:creationId xmlns:a16="http://schemas.microsoft.com/office/drawing/2014/main" id="{01BB4326-7162-89B4-B36D-971104CE8883}"/>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7" name="テキスト ボックス 36">
              <a:extLst>
                <a:ext uri="{FF2B5EF4-FFF2-40B4-BE49-F238E27FC236}">
                  <a16:creationId xmlns:a16="http://schemas.microsoft.com/office/drawing/2014/main" id="{92FB88C5-F81E-9F48-C6A0-CA30E48F96F6}"/>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38" name="テキスト ボックス 37">
              <a:extLst>
                <a:ext uri="{FF2B5EF4-FFF2-40B4-BE49-F238E27FC236}">
                  <a16:creationId xmlns:a16="http://schemas.microsoft.com/office/drawing/2014/main" id="{8E4A541D-C4F9-F56A-FF9D-3C78C6E7857A}"/>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39" name="テキスト ボックス 38">
            <a:extLst>
              <a:ext uri="{FF2B5EF4-FFF2-40B4-BE49-F238E27FC236}">
                <a16:creationId xmlns:a16="http://schemas.microsoft.com/office/drawing/2014/main" id="{1AF0417A-C3E7-AE24-E987-B8F49F27DDBC}"/>
              </a:ext>
            </a:extLst>
          </p:cNvPr>
          <p:cNvSpPr txBox="1"/>
          <p:nvPr/>
        </p:nvSpPr>
        <p:spPr>
          <a:xfrm>
            <a:off x="2385369" y="5603973"/>
            <a:ext cx="2352885" cy="415498"/>
          </a:xfrm>
          <a:prstGeom prst="rect">
            <a:avLst/>
          </a:prstGeom>
          <a:solidFill>
            <a:schemeClr val="bg1"/>
          </a:solidFill>
        </p:spPr>
        <p:txBody>
          <a:bodyPr wrap="square" rtlCol="0">
            <a:spAutoFit/>
          </a:bodyPr>
          <a:lstStyle/>
          <a:p>
            <a:r>
              <a:rPr lang="ja-JP" altLang="en-US" sz="1050" b="1" dirty="0"/>
              <a:t>使用後の肌ツヤが違う ○○美容液</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40" name="正方形/長方形 39">
            <a:extLst>
              <a:ext uri="{FF2B5EF4-FFF2-40B4-BE49-F238E27FC236}">
                <a16:creationId xmlns:a16="http://schemas.microsoft.com/office/drawing/2014/main" id="{59090F76-8992-428A-9F3D-134850506A55}"/>
              </a:ext>
            </a:extLst>
          </p:cNvPr>
          <p:cNvSpPr/>
          <p:nvPr/>
        </p:nvSpPr>
        <p:spPr>
          <a:xfrm>
            <a:off x="1589200" y="5435430"/>
            <a:ext cx="3673770" cy="92479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白い背景に刷っている女性の顔&#10;&#10;AI 生成コンテンツは誤りを含む可能性があります。">
            <a:extLst>
              <a:ext uri="{FF2B5EF4-FFF2-40B4-BE49-F238E27FC236}">
                <a16:creationId xmlns:a16="http://schemas.microsoft.com/office/drawing/2014/main" id="{60B130C1-C43F-9EC4-3E11-A3CAAC23E1E9}"/>
              </a:ext>
            </a:extLst>
          </p:cNvPr>
          <p:cNvPicPr>
            <a:picLocks noChangeAspect="1"/>
          </p:cNvPicPr>
          <p:nvPr/>
        </p:nvPicPr>
        <p:blipFill>
          <a:blip r:embed="rId3"/>
          <a:stretch>
            <a:fillRect/>
          </a:stretch>
        </p:blipFill>
        <p:spPr>
          <a:xfrm>
            <a:off x="1672943" y="5559258"/>
            <a:ext cx="714542" cy="714542"/>
          </a:xfrm>
          <a:prstGeom prst="rect">
            <a:avLst/>
          </a:prstGeom>
        </p:spPr>
      </p:pic>
      <p:pic>
        <p:nvPicPr>
          <p:cNvPr id="6" name="図 5" descr="白い背景に刷っている女性の顔&#10;&#10;AI 生成コンテンツは誤りを含む可能性があります。">
            <a:extLst>
              <a:ext uri="{FF2B5EF4-FFF2-40B4-BE49-F238E27FC236}">
                <a16:creationId xmlns:a16="http://schemas.microsoft.com/office/drawing/2014/main" id="{2A14C975-C9BA-E1AF-A575-2C931EDD4853}"/>
              </a:ext>
            </a:extLst>
          </p:cNvPr>
          <p:cNvPicPr>
            <a:picLocks noChangeAspect="1"/>
          </p:cNvPicPr>
          <p:nvPr/>
        </p:nvPicPr>
        <p:blipFill>
          <a:blip r:embed="rId3"/>
          <a:stretch>
            <a:fillRect/>
          </a:stretch>
        </p:blipFill>
        <p:spPr>
          <a:xfrm>
            <a:off x="7049077" y="5115770"/>
            <a:ext cx="903701" cy="903701"/>
          </a:xfrm>
          <a:prstGeom prst="rect">
            <a:avLst/>
          </a:prstGeom>
        </p:spPr>
      </p:pic>
      <p:sp>
        <p:nvSpPr>
          <p:cNvPr id="7" name="テキスト ボックス 6">
            <a:extLst>
              <a:ext uri="{FF2B5EF4-FFF2-40B4-BE49-F238E27FC236}">
                <a16:creationId xmlns:a16="http://schemas.microsoft.com/office/drawing/2014/main" id="{87515BC5-75AC-901B-140D-775E4DB4A1B5}"/>
              </a:ext>
            </a:extLst>
          </p:cNvPr>
          <p:cNvSpPr txBox="1"/>
          <p:nvPr/>
        </p:nvSpPr>
        <p:spPr>
          <a:xfrm>
            <a:off x="7005535" y="1996179"/>
            <a:ext cx="456379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シズル感や世界観が伝わる画像を使う</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画像とテキストの補完関係を意識</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21D4E5D7-0792-167D-0E76-5FE6717B1453}"/>
              </a:ext>
            </a:extLst>
          </p:cNvPr>
          <p:cNvPicPr>
            <a:picLocks noChangeAspect="1"/>
          </p:cNvPicPr>
          <p:nvPr/>
        </p:nvPicPr>
        <p:blipFill>
          <a:blip r:embed="rId4"/>
          <a:stretch>
            <a:fillRect/>
          </a:stretch>
        </p:blipFill>
        <p:spPr>
          <a:xfrm>
            <a:off x="6945755" y="2051810"/>
            <a:ext cx="311150" cy="311150"/>
          </a:xfrm>
          <a:prstGeom prst="rect">
            <a:avLst/>
          </a:prstGeom>
        </p:spPr>
      </p:pic>
      <p:pic>
        <p:nvPicPr>
          <p:cNvPr id="9" name="図 8">
            <a:extLst>
              <a:ext uri="{FF2B5EF4-FFF2-40B4-BE49-F238E27FC236}">
                <a16:creationId xmlns:a16="http://schemas.microsoft.com/office/drawing/2014/main" id="{E75C5FE1-8BBE-A2C0-C3A2-8A366DEF7780}"/>
              </a:ext>
            </a:extLst>
          </p:cNvPr>
          <p:cNvPicPr>
            <a:picLocks noChangeAspect="1"/>
          </p:cNvPicPr>
          <p:nvPr/>
        </p:nvPicPr>
        <p:blipFill>
          <a:blip r:embed="rId4"/>
          <a:stretch>
            <a:fillRect/>
          </a:stretch>
        </p:blipFill>
        <p:spPr>
          <a:xfrm>
            <a:off x="6945755" y="2440921"/>
            <a:ext cx="311150" cy="311150"/>
          </a:xfrm>
          <a:prstGeom prst="rect">
            <a:avLst/>
          </a:prstGeom>
        </p:spPr>
      </p:pic>
      <p:sp>
        <p:nvSpPr>
          <p:cNvPr id="12" name="テキスト ボックス 11">
            <a:extLst>
              <a:ext uri="{FF2B5EF4-FFF2-40B4-BE49-F238E27FC236}">
                <a16:creationId xmlns:a16="http://schemas.microsoft.com/office/drawing/2014/main" id="{A3423ADF-2AAE-57CB-CFA2-0963D9381943}"/>
              </a:ext>
            </a:extLst>
          </p:cNvPr>
          <p:cNvSpPr txBox="1"/>
          <p:nvPr/>
        </p:nvSpPr>
        <p:spPr>
          <a:xfrm>
            <a:off x="6906893" y="2903555"/>
            <a:ext cx="4563790" cy="1358064"/>
          </a:xfrm>
          <a:prstGeom prst="rect">
            <a:avLst/>
          </a:prstGeom>
          <a:noFill/>
        </p:spPr>
        <p:txBody>
          <a:bodyPr wrap="square">
            <a:spAutoFit/>
          </a:bodyPr>
          <a:lstStyle/>
          <a:p>
            <a:pPr>
              <a:lnSpc>
                <a:spcPct val="150000"/>
              </a:lnSpc>
            </a:pPr>
            <a:r>
              <a:rPr lang="ja-JP" altLang="en-US" sz="1400" dirty="0"/>
              <a:t>見出しテキストで伝えられないシズル感や世界観は</a:t>
            </a:r>
            <a:endParaRPr lang="en-US" altLang="ja-JP" sz="1400" dirty="0"/>
          </a:p>
          <a:p>
            <a:pPr>
              <a:lnSpc>
                <a:spcPct val="150000"/>
              </a:lnSpc>
            </a:pPr>
            <a:r>
              <a:rPr lang="ja-JP" altLang="en-US" sz="1400" dirty="0"/>
              <a:t>画像で表現するようにしましょう。</a:t>
            </a:r>
          </a:p>
          <a:p>
            <a:pPr>
              <a:lnSpc>
                <a:spcPct val="150000"/>
              </a:lnSpc>
            </a:pPr>
            <a:r>
              <a:rPr lang="ja-JP" altLang="en-US" sz="1400" dirty="0"/>
              <a:t>見出しテキストを補足する情報として、ビジュアルで</a:t>
            </a:r>
            <a:endParaRPr lang="en-US" altLang="ja-JP" sz="1400" dirty="0"/>
          </a:p>
          <a:p>
            <a:pPr>
              <a:lnSpc>
                <a:spcPct val="150000"/>
              </a:lnSpc>
            </a:pPr>
            <a:r>
              <a:rPr lang="ja-JP" altLang="en-US" sz="1400" dirty="0"/>
              <a:t>見せることで、情報が伝わりやすくなります。</a:t>
            </a:r>
          </a:p>
        </p:txBody>
      </p:sp>
    </p:spTree>
    <p:extLst>
      <p:ext uri="{BB962C8B-B14F-4D97-AF65-F5344CB8AC3E}">
        <p14:creationId xmlns:p14="http://schemas.microsoft.com/office/powerpoint/2010/main" val="2984022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A0310-5633-5F5A-134E-8E3B8D88D3B8}"/>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E81F13E5-6A05-ECA6-85F8-CF8160BFCB8E}"/>
              </a:ext>
            </a:extLst>
          </p:cNvPr>
          <p:cNvSpPr>
            <a:spLocks noGrp="1"/>
          </p:cNvSpPr>
          <p:nvPr>
            <p:ph type="ctrTitle"/>
          </p:nvPr>
        </p:nvSpPr>
        <p:spPr>
          <a:xfrm>
            <a:off x="623009" y="577008"/>
            <a:ext cx="11014607" cy="564262"/>
          </a:xfrm>
        </p:spPr>
        <p:txBody>
          <a:bodyPr/>
          <a:lstStyle/>
          <a:p>
            <a:r>
              <a:rPr lang="ja-JP" altLang="en-US" dirty="0"/>
              <a:t>⑥ 万人に伝わる表現にする</a:t>
            </a:r>
          </a:p>
        </p:txBody>
      </p:sp>
      <p:sp>
        <p:nvSpPr>
          <p:cNvPr id="11" name="角丸四角形 54">
            <a:extLst>
              <a:ext uri="{FF2B5EF4-FFF2-40B4-BE49-F238E27FC236}">
                <a16:creationId xmlns:a16="http://schemas.microsoft.com/office/drawing/2014/main" id="{A0E60881-7D9A-96C7-1AD3-6DA026C91901}"/>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60420198-38A9-DFB3-DAAC-455183968F39}"/>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4FB1D106-6CF1-E57E-B65A-344ED73C11C9}"/>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C7828DF0-C816-98B8-B1BF-A89CA6825035}"/>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F98185ED-B553-24DA-F663-40BCE63D58D7}"/>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2BF1AA31-BB8D-8323-F54C-79E574BA77EE}"/>
                  </a:ext>
                </a:extLst>
              </p:cNvPr>
              <p:cNvSpPr/>
              <p:nvPr/>
            </p:nvSpPr>
            <p:spPr>
              <a:xfrm rot="10800000">
                <a:off x="7169359" y="4954368"/>
                <a:ext cx="175094" cy="173173"/>
              </a:xfrm>
              <a:prstGeom prst="triangle">
                <a:avLst/>
              </a:prstGeom>
              <a:solidFill>
                <a:schemeClr val="accent4"/>
              </a:solidFill>
              <a:ln w="22225" cap="rnd">
                <a:solidFill>
                  <a:schemeClr val="accent4"/>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A7062610-8E3F-602E-F773-A07E44D2F116}"/>
                  </a:ext>
                </a:extLst>
              </p:cNvPr>
              <p:cNvSpPr/>
              <p:nvPr/>
            </p:nvSpPr>
            <p:spPr>
              <a:xfrm>
                <a:off x="6805056" y="4765646"/>
                <a:ext cx="903701" cy="288000"/>
              </a:xfrm>
              <a:prstGeom prst="roundRect">
                <a:avLst>
                  <a:gd name="adj" fmla="val 8252"/>
                </a:avLst>
              </a:prstGeom>
              <a:solidFill>
                <a:schemeClr val="accent4"/>
              </a:solidFill>
              <a:ln w="22225">
                <a:solidFill>
                  <a:schemeClr val="accent4"/>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0728C014-6C44-245E-A006-B60C2FF777D1}"/>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専門用語は一般用語に言い換えを</a:t>
              </a:r>
            </a:p>
          </p:txBody>
        </p:sp>
      </p:grpSp>
      <p:sp>
        <p:nvSpPr>
          <p:cNvPr id="51" name="角丸四角形 37">
            <a:extLst>
              <a:ext uri="{FF2B5EF4-FFF2-40B4-BE49-F238E27FC236}">
                <a16:creationId xmlns:a16="http://schemas.microsoft.com/office/drawing/2014/main" id="{A24254CE-76C2-7536-F24A-0CBC832F07F5}"/>
              </a:ext>
            </a:extLst>
          </p:cNvPr>
          <p:cNvSpPr/>
          <p:nvPr/>
        </p:nvSpPr>
        <p:spPr>
          <a:xfrm>
            <a:off x="821900" y="1377538"/>
            <a:ext cx="2520000" cy="468000"/>
          </a:xfrm>
          <a:prstGeom prst="roundRect">
            <a:avLst>
              <a:gd name="adj" fmla="val 50000"/>
            </a:avLst>
          </a:prstGeom>
          <a:solidFill>
            <a:schemeClr val="bg1">
              <a:lumMod val="65000"/>
            </a:schemeClr>
          </a:solid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改善前</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sp>
        <p:nvSpPr>
          <p:cNvPr id="52" name="角丸四角形 37">
            <a:extLst>
              <a:ext uri="{FF2B5EF4-FFF2-40B4-BE49-F238E27FC236}">
                <a16:creationId xmlns:a16="http://schemas.microsoft.com/office/drawing/2014/main" id="{CB4BE2BB-FA63-D0C2-CF38-7A54040694F2}"/>
              </a:ext>
            </a:extLst>
          </p:cNvPr>
          <p:cNvSpPr/>
          <p:nvPr/>
        </p:nvSpPr>
        <p:spPr>
          <a:xfrm>
            <a:off x="3905489" y="1373267"/>
            <a:ext cx="2520000" cy="468000"/>
          </a:xfrm>
          <a:prstGeom prst="roundRect">
            <a:avLst>
              <a:gd name="adj" fmla="val 50000"/>
            </a:avLst>
          </a:prstGeom>
          <a:solidFill>
            <a:schemeClr val="accent4"/>
          </a:solidFill>
          <a:ln w="190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改善後</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grpSp>
        <p:nvGrpSpPr>
          <p:cNvPr id="60" name="グループ化 59">
            <a:extLst>
              <a:ext uri="{FF2B5EF4-FFF2-40B4-BE49-F238E27FC236}">
                <a16:creationId xmlns:a16="http://schemas.microsoft.com/office/drawing/2014/main" id="{00813574-AB7D-5A38-3D11-FAF613F636F3}"/>
              </a:ext>
            </a:extLst>
          </p:cNvPr>
          <p:cNvGrpSpPr>
            <a:grpSpLocks noChangeAspect="1"/>
          </p:cNvGrpSpPr>
          <p:nvPr/>
        </p:nvGrpSpPr>
        <p:grpSpPr>
          <a:xfrm>
            <a:off x="821900" y="1964953"/>
            <a:ext cx="2520000" cy="3704097"/>
            <a:chOff x="1157426" y="2551873"/>
            <a:chExt cx="2439430" cy="3585668"/>
          </a:xfrm>
        </p:grpSpPr>
        <p:pic>
          <p:nvPicPr>
            <p:cNvPr id="61" name="図 60">
              <a:extLst>
                <a:ext uri="{FF2B5EF4-FFF2-40B4-BE49-F238E27FC236}">
                  <a16:creationId xmlns:a16="http://schemas.microsoft.com/office/drawing/2014/main" id="{481E2A86-409E-9839-E384-D2252CF4A00B}"/>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62" name="図 61">
              <a:extLst>
                <a:ext uri="{FF2B5EF4-FFF2-40B4-BE49-F238E27FC236}">
                  <a16:creationId xmlns:a16="http://schemas.microsoft.com/office/drawing/2014/main" id="{B07FB324-8BE3-F788-1F17-D6595DD56526}"/>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63" name="正方形/長方形 62">
              <a:extLst>
                <a:ext uri="{FF2B5EF4-FFF2-40B4-BE49-F238E27FC236}">
                  <a16:creationId xmlns:a16="http://schemas.microsoft.com/office/drawing/2014/main" id="{CA90AFCB-E8CD-16F8-4B46-1D7CBFA85837}"/>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4" name="テキスト ボックス 63">
              <a:extLst>
                <a:ext uri="{FF2B5EF4-FFF2-40B4-BE49-F238E27FC236}">
                  <a16:creationId xmlns:a16="http://schemas.microsoft.com/office/drawing/2014/main" id="{ED0D47C6-512F-643A-F5FF-10C694373B93}"/>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65" name="テキスト ボックス 64">
              <a:extLst>
                <a:ext uri="{FF2B5EF4-FFF2-40B4-BE49-F238E27FC236}">
                  <a16:creationId xmlns:a16="http://schemas.microsoft.com/office/drawing/2014/main" id="{6BA5A8C4-7674-AC72-4487-51AB792DEA40}"/>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66" name="正方形/長方形 65">
            <a:extLst>
              <a:ext uri="{FF2B5EF4-FFF2-40B4-BE49-F238E27FC236}">
                <a16:creationId xmlns:a16="http://schemas.microsoft.com/office/drawing/2014/main" id="{8CC7C311-DB37-5922-AEC4-C7F473430FD3}"/>
              </a:ext>
            </a:extLst>
          </p:cNvPr>
          <p:cNvSpPr/>
          <p:nvPr/>
        </p:nvSpPr>
        <p:spPr>
          <a:xfrm>
            <a:off x="821900" y="4733868"/>
            <a:ext cx="2520000" cy="68400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7" name="図 66">
            <a:extLst>
              <a:ext uri="{FF2B5EF4-FFF2-40B4-BE49-F238E27FC236}">
                <a16:creationId xmlns:a16="http://schemas.microsoft.com/office/drawing/2014/main" id="{FEF0F9C8-2D3E-06E2-2106-E5CD6597A04F}"/>
              </a:ext>
            </a:extLst>
          </p:cNvPr>
          <p:cNvPicPr>
            <a:picLocks noChangeAspect="1"/>
          </p:cNvPicPr>
          <p:nvPr/>
        </p:nvPicPr>
        <p:blipFill>
          <a:blip r:embed="rId2"/>
          <a:stretch>
            <a:fillRect/>
          </a:stretch>
        </p:blipFill>
        <p:spPr>
          <a:xfrm>
            <a:off x="3938480" y="1964952"/>
            <a:ext cx="2520000" cy="3704097"/>
          </a:xfrm>
          <a:prstGeom prst="rect">
            <a:avLst/>
          </a:prstGeom>
        </p:spPr>
      </p:pic>
      <p:sp>
        <p:nvSpPr>
          <p:cNvPr id="69" name="テキスト ボックス 68">
            <a:extLst>
              <a:ext uri="{FF2B5EF4-FFF2-40B4-BE49-F238E27FC236}">
                <a16:creationId xmlns:a16="http://schemas.microsoft.com/office/drawing/2014/main" id="{5FF09879-175B-69F7-8A7A-D72ADBE895CF}"/>
              </a:ext>
            </a:extLst>
          </p:cNvPr>
          <p:cNvSpPr txBox="1"/>
          <p:nvPr/>
        </p:nvSpPr>
        <p:spPr>
          <a:xfrm>
            <a:off x="1362749" y="4865561"/>
            <a:ext cx="1855609" cy="369332"/>
          </a:xfrm>
          <a:prstGeom prst="rect">
            <a:avLst/>
          </a:prstGeom>
          <a:solidFill>
            <a:schemeClr val="bg1"/>
          </a:solidFill>
        </p:spPr>
        <p:txBody>
          <a:bodyPr wrap="square" rtlCol="0">
            <a:spAutoFit/>
          </a:bodyPr>
          <a:lstStyle/>
          <a:p>
            <a:r>
              <a:rPr lang="ja-JP" altLang="en-US" sz="900" b="1" dirty="0"/>
              <a:t>なぜ暖かい</a:t>
            </a:r>
            <a:r>
              <a:rPr lang="en-US" altLang="ja-JP" sz="900" b="1" dirty="0"/>
              <a:t>? </a:t>
            </a:r>
            <a:r>
              <a:rPr lang="ja-JP" altLang="en-US" sz="900" b="1" dirty="0"/>
              <a:t>高性能の秘密</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sp>
        <p:nvSpPr>
          <p:cNvPr id="71" name="テキスト ボックス 70">
            <a:extLst>
              <a:ext uri="{FF2B5EF4-FFF2-40B4-BE49-F238E27FC236}">
                <a16:creationId xmlns:a16="http://schemas.microsoft.com/office/drawing/2014/main" id="{E8C15060-3892-FF7E-5F1F-2D498251C02C}"/>
              </a:ext>
            </a:extLst>
          </p:cNvPr>
          <p:cNvSpPr txBox="1"/>
          <p:nvPr/>
        </p:nvSpPr>
        <p:spPr>
          <a:xfrm>
            <a:off x="4485279" y="4853674"/>
            <a:ext cx="1855609" cy="369332"/>
          </a:xfrm>
          <a:prstGeom prst="rect">
            <a:avLst/>
          </a:prstGeom>
          <a:solidFill>
            <a:schemeClr val="bg1"/>
          </a:solidFill>
        </p:spPr>
        <p:txBody>
          <a:bodyPr wrap="square" rtlCol="0">
            <a:spAutoFit/>
          </a:bodyPr>
          <a:lstStyle/>
          <a:p>
            <a:r>
              <a:rPr lang="ja-JP" altLang="en-US" sz="900" b="1" dirty="0"/>
              <a:t>なぜ暖かい</a:t>
            </a:r>
            <a:r>
              <a:rPr lang="en-US" altLang="ja-JP" sz="900" b="1" dirty="0"/>
              <a:t>? </a:t>
            </a:r>
            <a:r>
              <a:rPr lang="ja-JP" altLang="en-US" sz="900" b="1" dirty="0"/>
              <a:t>高性能の秘密</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sp>
        <p:nvSpPr>
          <p:cNvPr id="72" name="正方形/長方形 71">
            <a:extLst>
              <a:ext uri="{FF2B5EF4-FFF2-40B4-BE49-F238E27FC236}">
                <a16:creationId xmlns:a16="http://schemas.microsoft.com/office/drawing/2014/main" id="{215ACBFC-03DD-8DAC-1FEB-6197C3B6A3F3}"/>
              </a:ext>
            </a:extLst>
          </p:cNvPr>
          <p:cNvSpPr/>
          <p:nvPr/>
        </p:nvSpPr>
        <p:spPr>
          <a:xfrm>
            <a:off x="3947029" y="4733868"/>
            <a:ext cx="2520000" cy="684000"/>
          </a:xfrm>
          <a:prstGeom prst="rect">
            <a:avLst/>
          </a:prstGeom>
          <a:no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4" name="図 73" descr="暖炉のあるリビングルーム&#10;&#10;AI 生成コンテンツは誤りを含む可能性があります。">
            <a:extLst>
              <a:ext uri="{FF2B5EF4-FFF2-40B4-BE49-F238E27FC236}">
                <a16:creationId xmlns:a16="http://schemas.microsoft.com/office/drawing/2014/main" id="{CF007A90-27DD-D57F-9212-108FD579C0B2}"/>
              </a:ext>
            </a:extLst>
          </p:cNvPr>
          <p:cNvPicPr>
            <a:picLocks noChangeAspect="1"/>
          </p:cNvPicPr>
          <p:nvPr/>
        </p:nvPicPr>
        <p:blipFill>
          <a:blip r:embed="rId4"/>
          <a:stretch>
            <a:fillRect/>
          </a:stretch>
        </p:blipFill>
        <p:spPr>
          <a:xfrm>
            <a:off x="3982949" y="4828060"/>
            <a:ext cx="504000" cy="504000"/>
          </a:xfrm>
          <a:prstGeom prst="rect">
            <a:avLst/>
          </a:prstGeom>
        </p:spPr>
      </p:pic>
      <p:pic>
        <p:nvPicPr>
          <p:cNvPr id="76" name="図 75" descr="部屋に備えている様々な家具&#10;&#10;AI 生成コンテンツは誤りを含む可能性があります。">
            <a:extLst>
              <a:ext uri="{FF2B5EF4-FFF2-40B4-BE49-F238E27FC236}">
                <a16:creationId xmlns:a16="http://schemas.microsoft.com/office/drawing/2014/main" id="{552EABDD-F32A-041E-06BB-4C14EFCF171E}"/>
              </a:ext>
            </a:extLst>
          </p:cNvPr>
          <p:cNvPicPr>
            <a:picLocks noChangeAspect="1"/>
          </p:cNvPicPr>
          <p:nvPr/>
        </p:nvPicPr>
        <p:blipFill>
          <a:blip r:embed="rId5"/>
          <a:stretch>
            <a:fillRect/>
          </a:stretch>
        </p:blipFill>
        <p:spPr>
          <a:xfrm>
            <a:off x="866604" y="4827877"/>
            <a:ext cx="504000" cy="504000"/>
          </a:xfrm>
          <a:prstGeom prst="rect">
            <a:avLst/>
          </a:prstGeom>
        </p:spPr>
      </p:pic>
      <p:pic>
        <p:nvPicPr>
          <p:cNvPr id="4" name="図 3" descr="部屋に備え付けている看板&#10;&#10;AI 生成コンテンツは誤りを含む可能性があります。">
            <a:extLst>
              <a:ext uri="{FF2B5EF4-FFF2-40B4-BE49-F238E27FC236}">
                <a16:creationId xmlns:a16="http://schemas.microsoft.com/office/drawing/2014/main" id="{B22D30CD-6476-4B92-9691-280F5EC46B2D}"/>
              </a:ext>
            </a:extLst>
          </p:cNvPr>
          <p:cNvPicPr>
            <a:picLocks noChangeAspect="1"/>
          </p:cNvPicPr>
          <p:nvPr/>
        </p:nvPicPr>
        <p:blipFill>
          <a:blip r:embed="rId6"/>
          <a:stretch>
            <a:fillRect/>
          </a:stretch>
        </p:blipFill>
        <p:spPr>
          <a:xfrm>
            <a:off x="3978716" y="4823644"/>
            <a:ext cx="535756" cy="535756"/>
          </a:xfrm>
          <a:prstGeom prst="rect">
            <a:avLst/>
          </a:prstGeom>
        </p:spPr>
      </p:pic>
      <p:pic>
        <p:nvPicPr>
          <p:cNvPr id="5" name="図 4" descr="部屋に備え付けている看板&#10;&#10;AI 生成コンテンツは誤りを含む可能性があります。">
            <a:extLst>
              <a:ext uri="{FF2B5EF4-FFF2-40B4-BE49-F238E27FC236}">
                <a16:creationId xmlns:a16="http://schemas.microsoft.com/office/drawing/2014/main" id="{0C99BF85-2516-EF5D-83E0-808D018C061E}"/>
              </a:ext>
            </a:extLst>
          </p:cNvPr>
          <p:cNvPicPr>
            <a:picLocks noChangeAspect="1"/>
          </p:cNvPicPr>
          <p:nvPr/>
        </p:nvPicPr>
        <p:blipFill>
          <a:blip r:embed="rId6"/>
          <a:stretch>
            <a:fillRect/>
          </a:stretch>
        </p:blipFill>
        <p:spPr>
          <a:xfrm>
            <a:off x="7049077" y="5107818"/>
            <a:ext cx="903701" cy="903701"/>
          </a:xfrm>
          <a:prstGeom prst="rect">
            <a:avLst/>
          </a:prstGeom>
        </p:spPr>
      </p:pic>
      <p:pic>
        <p:nvPicPr>
          <p:cNvPr id="7" name="図 6" descr="部屋に備え付けている看板&#10;&#10;AI 生成コンテンツは誤りを含む可能性があります。">
            <a:extLst>
              <a:ext uri="{FF2B5EF4-FFF2-40B4-BE49-F238E27FC236}">
                <a16:creationId xmlns:a16="http://schemas.microsoft.com/office/drawing/2014/main" id="{551C8017-E385-CEF3-2638-20E724CAA773}"/>
              </a:ext>
            </a:extLst>
          </p:cNvPr>
          <p:cNvPicPr>
            <a:picLocks noChangeAspect="1"/>
          </p:cNvPicPr>
          <p:nvPr/>
        </p:nvPicPr>
        <p:blipFill>
          <a:blip r:embed="rId7"/>
          <a:stretch>
            <a:fillRect/>
          </a:stretch>
        </p:blipFill>
        <p:spPr>
          <a:xfrm>
            <a:off x="866604" y="4823644"/>
            <a:ext cx="535756" cy="535756"/>
          </a:xfrm>
          <a:prstGeom prst="rect">
            <a:avLst/>
          </a:prstGeom>
        </p:spPr>
      </p:pic>
      <p:sp>
        <p:nvSpPr>
          <p:cNvPr id="8" name="テキスト ボックス 7">
            <a:extLst>
              <a:ext uri="{FF2B5EF4-FFF2-40B4-BE49-F238E27FC236}">
                <a16:creationId xmlns:a16="http://schemas.microsoft.com/office/drawing/2014/main" id="{5ABE5BDF-7D41-31EE-6A89-441B4302F511}"/>
              </a:ext>
            </a:extLst>
          </p:cNvPr>
          <p:cNvSpPr txBox="1"/>
          <p:nvPr/>
        </p:nvSpPr>
        <p:spPr>
          <a:xfrm>
            <a:off x="7005535" y="1996179"/>
            <a:ext cx="456379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難しい単語は言い換える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意識的に簡潔な表現で</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9" name="図 8">
            <a:extLst>
              <a:ext uri="{FF2B5EF4-FFF2-40B4-BE49-F238E27FC236}">
                <a16:creationId xmlns:a16="http://schemas.microsoft.com/office/drawing/2014/main" id="{3B58101F-1DAC-EBB8-6555-AFFD7DAE548B}"/>
              </a:ext>
            </a:extLst>
          </p:cNvPr>
          <p:cNvPicPr>
            <a:picLocks noChangeAspect="1"/>
          </p:cNvPicPr>
          <p:nvPr/>
        </p:nvPicPr>
        <p:blipFill>
          <a:blip r:embed="rId8"/>
          <a:stretch>
            <a:fillRect/>
          </a:stretch>
        </p:blipFill>
        <p:spPr>
          <a:xfrm>
            <a:off x="6945755" y="2051810"/>
            <a:ext cx="311150" cy="311150"/>
          </a:xfrm>
          <a:prstGeom prst="rect">
            <a:avLst/>
          </a:prstGeom>
        </p:spPr>
      </p:pic>
      <p:pic>
        <p:nvPicPr>
          <p:cNvPr id="10" name="図 9">
            <a:extLst>
              <a:ext uri="{FF2B5EF4-FFF2-40B4-BE49-F238E27FC236}">
                <a16:creationId xmlns:a16="http://schemas.microsoft.com/office/drawing/2014/main" id="{3229AACB-4BAE-72CC-22D2-D8EEBC97B063}"/>
              </a:ext>
            </a:extLst>
          </p:cNvPr>
          <p:cNvPicPr>
            <a:picLocks noChangeAspect="1"/>
          </p:cNvPicPr>
          <p:nvPr/>
        </p:nvPicPr>
        <p:blipFill>
          <a:blip r:embed="rId8"/>
          <a:stretch>
            <a:fillRect/>
          </a:stretch>
        </p:blipFill>
        <p:spPr>
          <a:xfrm>
            <a:off x="6945755" y="2440921"/>
            <a:ext cx="311150" cy="311150"/>
          </a:xfrm>
          <a:prstGeom prst="rect">
            <a:avLst/>
          </a:prstGeom>
        </p:spPr>
      </p:pic>
      <p:sp>
        <p:nvSpPr>
          <p:cNvPr id="22" name="テキスト ボックス 21">
            <a:extLst>
              <a:ext uri="{FF2B5EF4-FFF2-40B4-BE49-F238E27FC236}">
                <a16:creationId xmlns:a16="http://schemas.microsoft.com/office/drawing/2014/main" id="{A942B947-4717-D828-B7D8-84B90AAD8509}"/>
              </a:ext>
            </a:extLst>
          </p:cNvPr>
          <p:cNvSpPr txBox="1"/>
          <p:nvPr/>
        </p:nvSpPr>
        <p:spPr>
          <a:xfrm>
            <a:off x="6841242" y="2907531"/>
            <a:ext cx="4796374" cy="1358064"/>
          </a:xfrm>
          <a:prstGeom prst="rect">
            <a:avLst/>
          </a:prstGeom>
          <a:noFill/>
        </p:spPr>
        <p:txBody>
          <a:bodyPr wrap="square">
            <a:spAutoFit/>
          </a:bodyPr>
          <a:lstStyle/>
          <a:p>
            <a:pPr>
              <a:lnSpc>
                <a:spcPct val="150000"/>
              </a:lnSpc>
            </a:pPr>
            <a:r>
              <a:rPr lang="ja-JP" altLang="en-US" sz="1400" dirty="0">
                <a:latin typeface="+mn-ea"/>
              </a:rPr>
              <a:t>Yahoo! JAPANトップページ</a:t>
            </a:r>
            <a:r>
              <a:rPr lang="ja-JP" altLang="en-US" sz="1400" dirty="0"/>
              <a:t>に訪れるユーザーは老若男女、興味関心も異なります。</a:t>
            </a:r>
            <a:endParaRPr lang="en-US" altLang="ja-JP" sz="1400" dirty="0"/>
          </a:p>
          <a:p>
            <a:pPr>
              <a:lnSpc>
                <a:spcPct val="150000"/>
              </a:lnSpc>
            </a:pPr>
            <a:r>
              <a:rPr lang="ja-JP" altLang="en-US" sz="1400" dirty="0"/>
              <a:t>難しい言葉は言い換え、誰にでも伝わる表現に</a:t>
            </a:r>
            <a:endParaRPr lang="en-US" altLang="ja-JP" sz="1400" dirty="0"/>
          </a:p>
          <a:p>
            <a:pPr>
              <a:lnSpc>
                <a:spcPct val="150000"/>
              </a:lnSpc>
            </a:pPr>
            <a:r>
              <a:rPr lang="ja-JP" altLang="en-US" sz="1400" dirty="0"/>
              <a:t>しましょう。多くのユーザーに届きやすくなります。</a:t>
            </a:r>
          </a:p>
        </p:txBody>
      </p:sp>
    </p:spTree>
    <p:extLst>
      <p:ext uri="{BB962C8B-B14F-4D97-AF65-F5344CB8AC3E}">
        <p14:creationId xmlns:p14="http://schemas.microsoft.com/office/powerpoint/2010/main" val="2172565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12CBDB-0983-E240-5BD9-41EB0A3C4D90}"/>
              </a:ext>
            </a:extLst>
          </p:cNvPr>
          <p:cNvSpPr>
            <a:spLocks noGrp="1"/>
          </p:cNvSpPr>
          <p:nvPr>
            <p:ph type="ctrTitle"/>
          </p:nvPr>
        </p:nvSpPr>
        <p:spPr/>
        <p:txBody>
          <a:bodyPr/>
          <a:lstStyle/>
          <a:p>
            <a:r>
              <a:rPr lang="ja-JP" altLang="en-US" dirty="0"/>
              <a:t>参考情報</a:t>
            </a:r>
            <a:endParaRPr kumimoji="1" lang="ja-JP" altLang="en-US" dirty="0"/>
          </a:p>
        </p:txBody>
      </p:sp>
      <p:sp>
        <p:nvSpPr>
          <p:cNvPr id="3" name="テキスト ボックス 2">
            <a:extLst>
              <a:ext uri="{FF2B5EF4-FFF2-40B4-BE49-F238E27FC236}">
                <a16:creationId xmlns:a16="http://schemas.microsoft.com/office/drawing/2014/main" id="{565AFB14-2406-FC54-7417-CD53DAF7177C}"/>
              </a:ext>
            </a:extLst>
          </p:cNvPr>
          <p:cNvSpPr txBox="1"/>
          <p:nvPr/>
        </p:nvSpPr>
        <p:spPr>
          <a:xfrm>
            <a:off x="2112578" y="1570943"/>
            <a:ext cx="7966842" cy="796372"/>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よりトピックス編集部の実務に近い情報となりますが</a:t>
            </a:r>
            <a:br>
              <a:rPr kumimoji="1" lang="en-US" altLang="ja-JP"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br>
            <a:r>
              <a:rPr kumimoji="1" lang="ja-JP" altLang="en-US"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文章の雰囲気づくりのご参考にしてください。</a:t>
            </a:r>
            <a:endParaRPr kumimoji="1" lang="en-US" altLang="ja-JP"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cxnSp>
        <p:nvCxnSpPr>
          <p:cNvPr id="4" name="直線コネクタ 3">
            <a:extLst>
              <a:ext uri="{FF2B5EF4-FFF2-40B4-BE49-F238E27FC236}">
                <a16:creationId xmlns:a16="http://schemas.microsoft.com/office/drawing/2014/main" id="{CB2E0698-A704-B039-F9E4-06AFB72DAB66}"/>
              </a:ext>
            </a:extLst>
          </p:cNvPr>
          <p:cNvCxnSpPr>
            <a:cxnSpLocks/>
          </p:cNvCxnSpPr>
          <p:nvPr/>
        </p:nvCxnSpPr>
        <p:spPr>
          <a:xfrm>
            <a:off x="2112579" y="2575034"/>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EA202FE6-5C49-F20A-9E95-46915340B2C2}"/>
              </a:ext>
            </a:extLst>
          </p:cNvPr>
          <p:cNvCxnSpPr>
            <a:cxnSpLocks/>
          </p:cNvCxnSpPr>
          <p:nvPr/>
        </p:nvCxnSpPr>
        <p:spPr>
          <a:xfrm>
            <a:off x="2112579" y="5875282"/>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FB480627-36DA-A919-872F-BF38F4895A40}"/>
              </a:ext>
            </a:extLst>
          </p:cNvPr>
          <p:cNvSpPr txBox="1"/>
          <p:nvPr/>
        </p:nvSpPr>
        <p:spPr>
          <a:xfrm>
            <a:off x="2447323" y="2886724"/>
            <a:ext cx="7284727" cy="2800767"/>
          </a:xfrm>
          <a:prstGeom prst="rect">
            <a:avLst/>
          </a:prstGeom>
          <a:noFill/>
        </p:spPr>
        <p:txBody>
          <a:bodyPr wrap="square" lIns="0" tIns="0" rIns="0" bIns="0" rtlCol="0">
            <a:spAutoFit/>
          </a:bodyPr>
          <a:lstStyle/>
          <a:p>
            <a:pPr marL="285750" indent="-285750">
              <a:lnSpc>
                <a:spcPct val="150000"/>
              </a:lnSpc>
              <a:spcBef>
                <a:spcPts val="2400"/>
              </a:spcBef>
              <a:buClr>
                <a:schemeClr val="accent1"/>
              </a:buClr>
              <a:buFont typeface="Wingdings" panose="05000000000000000000" pitchFamily="2" charset="2"/>
              <a:buChar char="l"/>
            </a:pPr>
            <a:r>
              <a:rPr lang="en-US" altLang="ja-JP" sz="1600" dirty="0">
                <a:solidFill>
                  <a:srgbClr val="545454"/>
                </a:solidFill>
                <a:latin typeface="Meiryo" panose="020B0604030504040204" pitchFamily="34" charset="-128"/>
                <a:hlinkClick r:id="rId2"/>
              </a:rPr>
              <a:t>Yahoo!</a:t>
            </a:r>
            <a:r>
              <a:rPr lang="ja-JP" altLang="en-US" sz="1600" dirty="0">
                <a:solidFill>
                  <a:srgbClr val="545454"/>
                </a:solidFill>
                <a:latin typeface="Meiryo" panose="020B0604030504040204" pitchFamily="34" charset="-128"/>
                <a:hlinkClick r:id="rId2"/>
              </a:rPr>
              <a:t>ニュース トピックスの見出し文字数を最大</a:t>
            </a:r>
            <a:r>
              <a:rPr lang="en-US" altLang="ja-JP" sz="1600" dirty="0">
                <a:solidFill>
                  <a:srgbClr val="545454"/>
                </a:solidFill>
                <a:latin typeface="Meiryo" panose="020B0604030504040204" pitchFamily="34" charset="-128"/>
                <a:hlinkClick r:id="rId2"/>
              </a:rPr>
              <a:t>15.5</a:t>
            </a:r>
            <a:r>
              <a:rPr lang="ja-JP" altLang="en-US" sz="1600" dirty="0">
                <a:solidFill>
                  <a:srgbClr val="545454"/>
                </a:solidFill>
                <a:latin typeface="Meiryo" panose="020B0604030504040204" pitchFamily="34" charset="-128"/>
                <a:hlinkClick r:id="rId2"/>
              </a:rPr>
              <a:t>文字に変更します</a:t>
            </a:r>
            <a:br>
              <a:rPr lang="ja-JP" altLang="en-US" sz="1600" dirty="0">
                <a:solidFill>
                  <a:srgbClr val="545454"/>
                </a:solidFill>
                <a:latin typeface="Meiryo" panose="020B0604030504040204" pitchFamily="34" charset="-128"/>
              </a:rPr>
            </a:br>
            <a:r>
              <a:rPr lang="en-US" altLang="ja-JP" sz="1600" dirty="0">
                <a:latin typeface="Meiryo" panose="020B0604030504040204" pitchFamily="34" charset="-128"/>
              </a:rPr>
              <a:t>※2021</a:t>
            </a:r>
            <a:r>
              <a:rPr lang="ja-JP" altLang="en-US" sz="1600" dirty="0">
                <a:latin typeface="Meiryo" panose="020B0604030504040204" pitchFamily="34" charset="-128"/>
              </a:rPr>
              <a:t>年</a:t>
            </a:r>
            <a:r>
              <a:rPr lang="en-US" altLang="ja-JP" sz="1600" dirty="0">
                <a:latin typeface="Meiryo" panose="020B0604030504040204" pitchFamily="34" charset="-128"/>
              </a:rPr>
              <a:t>4</a:t>
            </a:r>
            <a:r>
              <a:rPr lang="ja-JP" altLang="en-US" sz="1600" dirty="0">
                <a:latin typeface="Meiryo" panose="020B0604030504040204" pitchFamily="34" charset="-128"/>
              </a:rPr>
              <a:t>月に見出しの文字数を</a:t>
            </a:r>
            <a:r>
              <a:rPr lang="en-US" altLang="ja-JP" sz="1600" dirty="0">
                <a:latin typeface="Meiryo" panose="020B0604030504040204" pitchFamily="34" charset="-128"/>
              </a:rPr>
              <a:t>13.5</a:t>
            </a:r>
            <a:r>
              <a:rPr lang="ja-JP" altLang="en-US" sz="1600" dirty="0">
                <a:latin typeface="Meiryo" panose="020B0604030504040204" pitchFamily="34" charset="-128"/>
              </a:rPr>
              <a:t>文字から</a:t>
            </a:r>
            <a:r>
              <a:rPr lang="en-US" altLang="ja-JP" sz="1600" dirty="0">
                <a:latin typeface="Meiryo" panose="020B0604030504040204" pitchFamily="34" charset="-128"/>
              </a:rPr>
              <a:t>14.5</a:t>
            </a:r>
            <a:r>
              <a:rPr lang="ja-JP" altLang="en-US" sz="1600" dirty="0">
                <a:latin typeface="Meiryo" panose="020B0604030504040204" pitchFamily="34" charset="-128"/>
              </a:rPr>
              <a:t>文字、</a:t>
            </a:r>
            <a:br>
              <a:rPr lang="en-US" altLang="ja-JP" sz="1600" dirty="0">
                <a:latin typeface="Meiryo" panose="020B0604030504040204" pitchFamily="34" charset="-128"/>
              </a:rPr>
            </a:br>
            <a:r>
              <a:rPr lang="ja-JP" altLang="en-US" sz="1600" dirty="0">
                <a:latin typeface="Meiryo" panose="020B0604030504040204" pitchFamily="34" charset="-128"/>
              </a:rPr>
              <a:t>　</a:t>
            </a:r>
            <a:r>
              <a:rPr lang="en-US" altLang="ja-JP" sz="1600" dirty="0">
                <a:latin typeface="Meiryo" panose="020B0604030504040204" pitchFamily="34" charset="-128"/>
              </a:rPr>
              <a:t>22</a:t>
            </a:r>
            <a:r>
              <a:rPr lang="ja-JP" altLang="en-US" sz="1600" dirty="0">
                <a:latin typeface="Meiryo" panose="020B0604030504040204" pitchFamily="34" charset="-128"/>
              </a:rPr>
              <a:t>年</a:t>
            </a:r>
            <a:r>
              <a:rPr lang="en-US" altLang="ja-JP" sz="1600" dirty="0">
                <a:latin typeface="Meiryo" panose="020B0604030504040204" pitchFamily="34" charset="-128"/>
              </a:rPr>
              <a:t>1</a:t>
            </a:r>
            <a:r>
              <a:rPr lang="ja-JP" altLang="en-US" sz="1600" dirty="0">
                <a:latin typeface="Meiryo" panose="020B0604030504040204" pitchFamily="34" charset="-128"/>
              </a:rPr>
              <a:t>月に</a:t>
            </a:r>
            <a:r>
              <a:rPr lang="en-US" altLang="ja-JP" sz="1600" dirty="0">
                <a:latin typeface="Meiryo" panose="020B0604030504040204" pitchFamily="34" charset="-128"/>
              </a:rPr>
              <a:t>15.5</a:t>
            </a:r>
            <a:r>
              <a:rPr lang="ja-JP" altLang="en-US" sz="1600" dirty="0">
                <a:latin typeface="Meiryo" panose="020B0604030504040204" pitchFamily="34" charset="-128"/>
              </a:rPr>
              <a:t>文字に変更（半角スペース含む）</a:t>
            </a:r>
          </a:p>
          <a:p>
            <a:pPr marL="285750" indent="-285750">
              <a:lnSpc>
                <a:spcPct val="150000"/>
              </a:lnSpc>
              <a:spcBef>
                <a:spcPts val="2400"/>
              </a:spcBef>
              <a:buClr>
                <a:schemeClr val="accent1"/>
              </a:buClr>
              <a:buFont typeface="Wingdings" panose="05000000000000000000" pitchFamily="2" charset="2"/>
              <a:buChar char="l"/>
            </a:pPr>
            <a:r>
              <a:rPr lang="en-US" altLang="ja-JP" sz="1600" dirty="0">
                <a:solidFill>
                  <a:srgbClr val="545454"/>
                </a:solidFill>
                <a:latin typeface="Meiryo" panose="020B0604030504040204" pitchFamily="34" charset="-128"/>
                <a:hlinkClick r:id="rId3"/>
              </a:rPr>
              <a:t>Yahoo!</a:t>
            </a:r>
            <a:r>
              <a:rPr lang="ja-JP" altLang="en-US" sz="1600" dirty="0">
                <a:solidFill>
                  <a:srgbClr val="545454"/>
                </a:solidFill>
                <a:latin typeface="Meiryo" panose="020B0604030504040204" pitchFamily="34" charset="-128"/>
                <a:hlinkClick r:id="rId3"/>
              </a:rPr>
              <a:t>ニュース トピックス編集部の編集が選んだ「好きな</a:t>
            </a:r>
            <a:r>
              <a:rPr lang="en-US" altLang="ja-JP" sz="1600" dirty="0">
                <a:solidFill>
                  <a:srgbClr val="545454"/>
                </a:solidFill>
                <a:latin typeface="Meiryo" panose="020B0604030504040204" pitchFamily="34" charset="-128"/>
                <a:hlinkClick r:id="rId3"/>
              </a:rPr>
              <a:t>13</a:t>
            </a:r>
            <a:r>
              <a:rPr lang="ja-JP" altLang="en-US" sz="1600" dirty="0">
                <a:solidFill>
                  <a:srgbClr val="545454"/>
                </a:solidFill>
                <a:latin typeface="Meiryo" panose="020B0604030504040204" pitchFamily="34" charset="-128"/>
                <a:hlinkClick r:id="rId3"/>
              </a:rPr>
              <a:t>文字見出し」</a:t>
            </a:r>
            <a:endParaRPr lang="en-US" altLang="ja-JP" sz="1600" dirty="0">
              <a:solidFill>
                <a:srgbClr val="545454"/>
              </a:solidFill>
              <a:latin typeface="Meiryo" panose="020B0604030504040204" pitchFamily="34" charset="-128"/>
            </a:endParaRPr>
          </a:p>
          <a:p>
            <a:pPr marL="285750" indent="-285750">
              <a:lnSpc>
                <a:spcPct val="150000"/>
              </a:lnSpc>
              <a:spcBef>
                <a:spcPts val="2400"/>
              </a:spcBef>
              <a:buClr>
                <a:schemeClr val="accent1"/>
              </a:buClr>
              <a:buFont typeface="Wingdings" panose="05000000000000000000" pitchFamily="2" charset="2"/>
              <a:buChar char="l"/>
            </a:pPr>
            <a:r>
              <a:rPr lang="en-US" altLang="ja-JP" sz="1600" dirty="0">
                <a:solidFill>
                  <a:srgbClr val="545454"/>
                </a:solidFill>
                <a:latin typeface="Meiryo" panose="020B0604030504040204" pitchFamily="34" charset="-128"/>
                <a:hlinkClick r:id="rId4"/>
              </a:rPr>
              <a:t>Yahoo!</a:t>
            </a:r>
            <a:r>
              <a:rPr lang="ja-JP" altLang="en-US" sz="1600" dirty="0">
                <a:solidFill>
                  <a:srgbClr val="545454"/>
                </a:solidFill>
                <a:latin typeface="Meiryo" panose="020B0604030504040204" pitchFamily="34" charset="-128"/>
                <a:hlinkClick r:id="rId4"/>
              </a:rPr>
              <a:t>ニュース トピックス「</a:t>
            </a:r>
            <a:r>
              <a:rPr lang="en-US" altLang="ja-JP" sz="1600" dirty="0">
                <a:solidFill>
                  <a:srgbClr val="545454"/>
                </a:solidFill>
                <a:latin typeface="Meiryo" panose="020B0604030504040204" pitchFamily="34" charset="-128"/>
                <a:hlinkClick r:id="rId4"/>
              </a:rPr>
              <a:t>13</a:t>
            </a:r>
            <a:r>
              <a:rPr lang="ja-JP" altLang="en-US" sz="1600" dirty="0">
                <a:solidFill>
                  <a:srgbClr val="545454"/>
                </a:solidFill>
                <a:latin typeface="Meiryo" panose="020B0604030504040204" pitchFamily="34" charset="-128"/>
                <a:hlinkClick r:id="rId4"/>
              </a:rPr>
              <a:t>文字見出し」の極意　</a:t>
            </a:r>
            <a:br>
              <a:rPr lang="en-US" altLang="ja-JP" sz="1600" dirty="0">
                <a:solidFill>
                  <a:srgbClr val="545454"/>
                </a:solidFill>
                <a:latin typeface="Meiryo" panose="020B0604030504040204" pitchFamily="34" charset="-128"/>
                <a:hlinkClick r:id="rId4"/>
              </a:rPr>
            </a:br>
            <a:r>
              <a:rPr lang="ja-JP" altLang="en-US" sz="1600" dirty="0">
                <a:solidFill>
                  <a:srgbClr val="545454"/>
                </a:solidFill>
                <a:latin typeface="Meiryo" panose="020B0604030504040204" pitchFamily="34" charset="-128"/>
                <a:hlinkClick r:id="rId4"/>
              </a:rPr>
              <a:t>難関「コートジボワール」はどう表現？</a:t>
            </a:r>
            <a:endParaRPr lang="ja-JP" altLang="en-US" sz="160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112569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5CFD66A-7DF7-4279-805C-BD0C1969B78B}"/>
              </a:ext>
            </a:extLst>
          </p:cNvPr>
          <p:cNvSpPr>
            <a:spLocks noGrp="1"/>
          </p:cNvSpPr>
          <p:nvPr>
            <p:ph type="body" sz="quarter" idx="19"/>
          </p:nvPr>
        </p:nvSpPr>
        <p:spPr/>
        <p:txBody>
          <a:bodyPr/>
          <a:lstStyle/>
          <a:p>
            <a:r>
              <a:rPr kumimoji="1" lang="ja-JP" altLang="en-US" dirty="0"/>
              <a:t>はじめに</a:t>
            </a:r>
          </a:p>
        </p:txBody>
      </p:sp>
      <p:sp>
        <p:nvSpPr>
          <p:cNvPr id="4" name="テキスト プレースホルダー 3">
            <a:extLst>
              <a:ext uri="{FF2B5EF4-FFF2-40B4-BE49-F238E27FC236}">
                <a16:creationId xmlns:a16="http://schemas.microsoft.com/office/drawing/2014/main" id="{D108AC70-5E4B-9383-BFD4-DD5A2218C53E}"/>
              </a:ext>
            </a:extLst>
          </p:cNvPr>
          <p:cNvSpPr>
            <a:spLocks noGrp="1"/>
          </p:cNvSpPr>
          <p:nvPr>
            <p:ph type="body" sz="quarter" idx="18"/>
          </p:nvPr>
        </p:nvSpPr>
        <p:spPr/>
        <p:txBody>
          <a:bodyPr/>
          <a:lstStyle/>
          <a:p>
            <a:r>
              <a:rPr kumimoji="1" lang="en-US" altLang="ja-JP" dirty="0"/>
              <a:t>01</a:t>
            </a:r>
            <a:endParaRPr kumimoji="1" lang="ja-JP" altLang="en-US" dirty="0"/>
          </a:p>
        </p:txBody>
      </p:sp>
    </p:spTree>
    <p:extLst>
      <p:ext uri="{BB962C8B-B14F-4D97-AF65-F5344CB8AC3E}">
        <p14:creationId xmlns:p14="http://schemas.microsoft.com/office/powerpoint/2010/main" val="2540041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1F359-32FD-4BE0-7F6B-4583654045CF}"/>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337E0D7F-1793-978F-6CF4-BF1C089A17F8}"/>
              </a:ext>
            </a:extLst>
          </p:cNvPr>
          <p:cNvSpPr>
            <a:spLocks noGrp="1"/>
          </p:cNvSpPr>
          <p:nvPr>
            <p:ph type="ctrTitle"/>
          </p:nvPr>
        </p:nvSpPr>
        <p:spPr/>
        <p:txBody>
          <a:bodyPr/>
          <a:lstStyle/>
          <a:p>
            <a:r>
              <a:rPr lang="ja-JP" altLang="en-US" dirty="0"/>
              <a:t>はじめに</a:t>
            </a:r>
          </a:p>
        </p:txBody>
      </p:sp>
      <p:sp>
        <p:nvSpPr>
          <p:cNvPr id="8" name="テキスト ボックス 7">
            <a:extLst>
              <a:ext uri="{FF2B5EF4-FFF2-40B4-BE49-F238E27FC236}">
                <a16:creationId xmlns:a16="http://schemas.microsoft.com/office/drawing/2014/main" id="{297E4CC7-44E6-3515-773C-79FA7FD4EA41}"/>
              </a:ext>
            </a:extLst>
          </p:cNvPr>
          <p:cNvSpPr txBox="1"/>
          <p:nvPr/>
        </p:nvSpPr>
        <p:spPr>
          <a:xfrm>
            <a:off x="1020605" y="6460334"/>
            <a:ext cx="4523849" cy="2154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0000">
                    <a:lumMod val="50000"/>
                    <a:lumOff val="50000"/>
                  </a:srgbClr>
                </a:solidFill>
                <a:effectLst/>
                <a:uLnTx/>
                <a:uFillTx/>
              </a:rPr>
              <a:t>※</a:t>
            </a:r>
            <a:r>
              <a:rPr kumimoji="0" lang="ja-JP" altLang="en-US" sz="800" b="0" i="0" u="none" strike="noStrike" kern="0" cap="none" spc="0" normalizeH="0" baseline="0" noProof="0" dirty="0">
                <a:ln>
                  <a:noFill/>
                </a:ln>
                <a:solidFill>
                  <a:srgbClr val="000000">
                    <a:lumMod val="50000"/>
                    <a:lumOff val="50000"/>
                  </a:srgbClr>
                </a:solidFill>
                <a:effectLst/>
                <a:uLnTx/>
                <a:uFillTx/>
              </a:rPr>
              <a:t>上記は掲載イメージであり、この通りの表示を保証するものではありません。</a:t>
            </a:r>
            <a:endParaRPr kumimoji="0" lang="en-US" altLang="ja-JP" sz="800" b="0" i="0" u="none" strike="noStrike" kern="0" cap="none" spc="0" normalizeH="0" baseline="0" noProof="0" dirty="0">
              <a:ln>
                <a:noFill/>
              </a:ln>
              <a:solidFill>
                <a:srgbClr val="000000">
                  <a:lumMod val="50000"/>
                  <a:lumOff val="50000"/>
                </a:srgbClr>
              </a:solidFill>
              <a:effectLst/>
              <a:uLnTx/>
              <a:uFillTx/>
            </a:endParaRPr>
          </a:p>
        </p:txBody>
      </p:sp>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652C33D-F00C-50C4-D4CA-F64A96FE77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969" y="1142275"/>
            <a:ext cx="2432485" cy="5267141"/>
          </a:xfrm>
          <a:prstGeom prst="rect">
            <a:avLst/>
          </a:prstGeom>
          <a:ln>
            <a:solidFill>
              <a:srgbClr val="CCCCCC"/>
            </a:solidFill>
          </a:ln>
        </p:spPr>
      </p:pic>
      <p:sp>
        <p:nvSpPr>
          <p:cNvPr id="22" name="正方形/長方形 21">
            <a:extLst>
              <a:ext uri="{FF2B5EF4-FFF2-40B4-BE49-F238E27FC236}">
                <a16:creationId xmlns:a16="http://schemas.microsoft.com/office/drawing/2014/main" id="{E084A751-2ABD-5C4B-1BF7-236C2BA23374}"/>
              </a:ext>
            </a:extLst>
          </p:cNvPr>
          <p:cNvSpPr/>
          <p:nvPr/>
        </p:nvSpPr>
        <p:spPr>
          <a:xfrm>
            <a:off x="1201923" y="5016026"/>
            <a:ext cx="2459422" cy="578069"/>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endParaRPr>
          </a:p>
        </p:txBody>
      </p:sp>
      <p:sp>
        <p:nvSpPr>
          <p:cNvPr id="23" name="角丸四角形 10">
            <a:extLst>
              <a:ext uri="{FF2B5EF4-FFF2-40B4-BE49-F238E27FC236}">
                <a16:creationId xmlns:a16="http://schemas.microsoft.com/office/drawing/2014/main" id="{F2032B29-2B1E-CE21-DFD3-D939A84ADFDF}"/>
              </a:ext>
            </a:extLst>
          </p:cNvPr>
          <p:cNvSpPr/>
          <p:nvPr/>
        </p:nvSpPr>
        <p:spPr>
          <a:xfrm>
            <a:off x="6361518" y="1233491"/>
            <a:ext cx="6026716" cy="1092596"/>
          </a:xfrm>
          <a:prstGeom prst="roundRect">
            <a:avLst>
              <a:gd name="adj" fmla="val 8047"/>
            </a:avLst>
          </a:prstGeom>
          <a:noFill/>
          <a:ln w="15875">
            <a:noFill/>
          </a:ln>
        </p:spPr>
        <p:txBody>
          <a:bodyPr wrap="square" tIns="72000" anchor="t">
            <a:spAutoFit/>
          </a:bodyPr>
          <a:lstStyle/>
          <a:p>
            <a:r>
              <a:rPr lang="ja-JP" altLang="en-US" sz="2000" b="1" dirty="0">
                <a:solidFill>
                  <a:srgbClr val="545454"/>
                </a:solidFill>
                <a:latin typeface="Meiryo" panose="020B0604030504040204" pitchFamily="34" charset="-128"/>
              </a:rPr>
              <a:t>トピックス</a:t>
            </a:r>
            <a:r>
              <a:rPr lang="en-US" altLang="ja-JP" sz="2000" b="1" dirty="0">
                <a:solidFill>
                  <a:srgbClr val="545454"/>
                </a:solidFill>
                <a:latin typeface="Meiryo" panose="020B0604030504040204" pitchFamily="34" charset="-128"/>
              </a:rPr>
              <a:t>PR</a:t>
            </a:r>
            <a:r>
              <a:rPr lang="ja-JP" altLang="en-US" sz="2000" b="1" dirty="0">
                <a:solidFill>
                  <a:srgbClr val="545454"/>
                </a:solidFill>
                <a:latin typeface="Meiryo" panose="020B0604030504040204" pitchFamily="34" charset="-128"/>
              </a:rPr>
              <a:t>広告に使用する文言は、</a:t>
            </a:r>
            <a:endParaRPr lang="en-US" altLang="ja-JP" sz="2000" b="1" dirty="0">
              <a:solidFill>
                <a:srgbClr val="545454"/>
              </a:solidFill>
              <a:latin typeface="Meiryo" panose="020B0604030504040204" pitchFamily="34" charset="-128"/>
            </a:endParaRPr>
          </a:p>
          <a:p>
            <a:r>
              <a:rPr lang="en-US" altLang="ja-JP" sz="2000" b="1" dirty="0">
                <a:solidFill>
                  <a:srgbClr val="545454"/>
                </a:solidFill>
                <a:latin typeface="Meiryo" panose="020B0604030504040204" pitchFamily="34" charset="-128"/>
              </a:rPr>
              <a:t>Yahoo!</a:t>
            </a:r>
            <a:r>
              <a:rPr lang="ja-JP" altLang="en-US" sz="2000" b="1" dirty="0">
                <a:solidFill>
                  <a:srgbClr val="545454"/>
                </a:solidFill>
                <a:latin typeface="Meiryo" panose="020B0604030504040204" pitchFamily="34" charset="-128"/>
              </a:rPr>
              <a:t>ニューストピックスを参考に</a:t>
            </a:r>
            <a:endParaRPr lang="en-US" altLang="ja-JP" sz="2000" b="1" dirty="0">
              <a:solidFill>
                <a:srgbClr val="545454"/>
              </a:solidFill>
              <a:latin typeface="Meiryo" panose="020B0604030504040204" pitchFamily="34" charset="-128"/>
            </a:endParaRPr>
          </a:p>
          <a:p>
            <a:r>
              <a:rPr lang="ja-JP" altLang="en-US" sz="2000" b="1" dirty="0">
                <a:solidFill>
                  <a:srgbClr val="545454"/>
                </a:solidFill>
                <a:latin typeface="Meiryo" panose="020B0604030504040204" pitchFamily="34" charset="-128"/>
              </a:rPr>
              <a:t>構成することをおすすめします</a:t>
            </a:r>
            <a:endParaRPr lang="en-US" altLang="ja-JP" sz="2000" b="1" dirty="0">
              <a:solidFill>
                <a:srgbClr val="545454"/>
              </a:solidFill>
              <a:latin typeface="Meiryo" panose="020B0604030504040204" pitchFamily="34" charset="-128"/>
            </a:endParaRPr>
          </a:p>
        </p:txBody>
      </p:sp>
      <p:sp>
        <p:nvSpPr>
          <p:cNvPr id="24" name="吹き出し: 角を丸めた四角形 9">
            <a:extLst>
              <a:ext uri="{FF2B5EF4-FFF2-40B4-BE49-F238E27FC236}">
                <a16:creationId xmlns:a16="http://schemas.microsoft.com/office/drawing/2014/main" id="{57018C2F-D01C-D30F-F95E-F0491A7AB634}"/>
              </a:ext>
            </a:extLst>
          </p:cNvPr>
          <p:cNvSpPr/>
          <p:nvPr/>
        </p:nvSpPr>
        <p:spPr>
          <a:xfrm>
            <a:off x="3205772" y="3127627"/>
            <a:ext cx="2520000" cy="900000"/>
          </a:xfrm>
          <a:prstGeom prst="wedgeRoundRectCallout">
            <a:avLst>
              <a:gd name="adj1" fmla="val -59470"/>
              <a:gd name="adj2" fmla="val 21359"/>
              <a:gd name="adj3" fmla="val 16667"/>
            </a:avLst>
          </a:prstGeom>
          <a:solidFill>
            <a:srgbClr val="FFFFFF"/>
          </a:solidFill>
          <a:ln w="25400" cap="flat" cmpd="sng" algn="ctr">
            <a:solidFill>
              <a:srgbClr val="F5F5F5"/>
            </a:solidFill>
            <a:prstDash val="solid"/>
          </a:ln>
          <a:effectLst>
            <a:outerShdw blurRad="38100" dist="25400" dir="2700000" algn="ctr" rotWithShape="0">
              <a:srgbClr val="000000">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Yahoo!</a:t>
            </a: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ニュース編集部が</a:t>
            </a:r>
            <a:endParaRPr kumimoji="0" lang="en-US" altLang="ja-JP"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選んだ</a:t>
            </a:r>
            <a:r>
              <a:rPr kumimoji="0" lang="en-US" altLang="ja-JP"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6</a:t>
            </a: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本のニュース</a:t>
            </a:r>
          </a:p>
        </p:txBody>
      </p:sp>
      <p:sp>
        <p:nvSpPr>
          <p:cNvPr id="25" name="テキスト ボックス 24">
            <a:extLst>
              <a:ext uri="{FF2B5EF4-FFF2-40B4-BE49-F238E27FC236}">
                <a16:creationId xmlns:a16="http://schemas.microsoft.com/office/drawing/2014/main" id="{B551FAFC-F8B6-0FC6-4A66-A9B176313734}"/>
              </a:ext>
            </a:extLst>
          </p:cNvPr>
          <p:cNvSpPr txBox="1"/>
          <p:nvPr/>
        </p:nvSpPr>
        <p:spPr>
          <a:xfrm>
            <a:off x="6351245" y="2524407"/>
            <a:ext cx="6026716" cy="3293209"/>
          </a:xfrm>
          <a:prstGeom prst="rect">
            <a:avLst/>
          </a:prstGeom>
          <a:noFill/>
        </p:spPr>
        <p:txBody>
          <a:bodyPr wrap="square">
            <a:spAutoFit/>
          </a:bodyPr>
          <a:lstStyle/>
          <a:p>
            <a:r>
              <a:rPr lang="ja-JP" altLang="en-US" sz="1600" dirty="0">
                <a:solidFill>
                  <a:srgbClr val="212121"/>
                </a:solidFill>
                <a:latin typeface="メイリオ" panose="020B0604030504040204" pitchFamily="50" charset="-128"/>
              </a:rPr>
              <a:t>ヤフーのトップページに訪れるユーザーの多くは、</a:t>
            </a:r>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信頼性・公共性の高い、世の中の情報を求めて</a:t>
            </a:r>
            <a:br>
              <a:rPr lang="en-US" altLang="ja-JP" sz="1600" dirty="0">
                <a:solidFill>
                  <a:srgbClr val="212121"/>
                </a:solidFill>
                <a:latin typeface="メイリオ" panose="020B0604030504040204" pitchFamily="50" charset="-128"/>
              </a:rPr>
            </a:br>
            <a:r>
              <a:rPr lang="ja-JP" altLang="en-US" sz="1600" dirty="0">
                <a:solidFill>
                  <a:srgbClr val="212121"/>
                </a:solidFill>
                <a:latin typeface="メイリオ" panose="020B0604030504040204" pitchFamily="50" charset="-128"/>
              </a:rPr>
              <a:t>訪問しています。</a:t>
            </a:r>
            <a:endParaRPr lang="en-US" altLang="ja-JP" sz="1600" dirty="0">
              <a:solidFill>
                <a:srgbClr val="212121"/>
              </a:solidFill>
              <a:latin typeface="メイリオ" panose="020B0604030504040204" pitchFamily="50" charset="-128"/>
            </a:endParaRPr>
          </a:p>
          <a:p>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そういったユーザーに対し、</a:t>
            </a:r>
            <a:r>
              <a:rPr lang="ja-JP" altLang="en-US" sz="1600" b="1" dirty="0">
                <a:solidFill>
                  <a:schemeClr val="accent4"/>
                </a:solidFill>
                <a:latin typeface="Meiryo" panose="020B0604030504040204" pitchFamily="34" charset="-128"/>
                <a:ea typeface="Meiryo" panose="020B0604030504040204" pitchFamily="34" charset="-128"/>
                <a:cs typeface="+mn-lt"/>
              </a:rPr>
              <a:t>トピックスになじんだ</a:t>
            </a:r>
            <a:br>
              <a:rPr lang="en-US" altLang="ja-JP" sz="1600" b="1" dirty="0">
                <a:solidFill>
                  <a:schemeClr val="accent4"/>
                </a:solidFill>
                <a:latin typeface="Meiryo" panose="020B0604030504040204" pitchFamily="34" charset="-128"/>
                <a:ea typeface="Meiryo" panose="020B0604030504040204" pitchFamily="34" charset="-128"/>
                <a:cs typeface="+mn-lt"/>
              </a:rPr>
            </a:br>
            <a:r>
              <a:rPr lang="ja-JP" altLang="en-US" sz="1600" b="1" dirty="0">
                <a:solidFill>
                  <a:schemeClr val="accent4"/>
                </a:solidFill>
                <a:latin typeface="Meiryo" panose="020B0604030504040204" pitchFamily="34" charset="-128"/>
                <a:ea typeface="Meiryo" panose="020B0604030504040204" pitchFamily="34" charset="-128"/>
                <a:cs typeface="+mn-lt"/>
              </a:rPr>
              <a:t>自然なフォーマットと内容で</a:t>
            </a:r>
            <a:r>
              <a:rPr lang="ja-JP" altLang="en-US" sz="1600" dirty="0">
                <a:solidFill>
                  <a:srgbClr val="212121"/>
                </a:solidFill>
                <a:latin typeface="メイリオ" panose="020B0604030504040204" pitchFamily="50" charset="-128"/>
              </a:rPr>
              <a:t>伝えることで、</a:t>
            </a:r>
            <a:br>
              <a:rPr lang="en-US" altLang="ja-JP" sz="1600" dirty="0">
                <a:solidFill>
                  <a:srgbClr val="212121"/>
                </a:solidFill>
                <a:latin typeface="メイリオ" panose="020B0604030504040204" pitchFamily="50" charset="-128"/>
              </a:rPr>
            </a:br>
            <a:r>
              <a:rPr lang="ja-JP" altLang="en-US" sz="1600" dirty="0">
                <a:solidFill>
                  <a:srgbClr val="212121"/>
                </a:solidFill>
                <a:latin typeface="メイリオ" panose="020B0604030504040204" pitchFamily="50" charset="-128"/>
              </a:rPr>
              <a:t>自然に、効果的にユーザーの</a:t>
            </a:r>
            <a:r>
              <a:rPr lang="ja-JP" altLang="en-US" sz="1600" b="1" dirty="0">
                <a:solidFill>
                  <a:schemeClr val="accent4"/>
                </a:solidFill>
                <a:latin typeface="Meiryo" panose="020B0604030504040204" pitchFamily="34" charset="-128"/>
                <a:ea typeface="Meiryo" panose="020B0604030504040204" pitchFamily="34" charset="-128"/>
                <a:cs typeface="+mn-lt"/>
              </a:rPr>
              <a:t>認知</a:t>
            </a:r>
            <a:r>
              <a:rPr lang="ja-JP" altLang="en-US" sz="1600" dirty="0">
                <a:solidFill>
                  <a:srgbClr val="212121"/>
                </a:solidFill>
                <a:latin typeface="メイリオ" panose="020B0604030504040204" pitchFamily="50" charset="-128"/>
              </a:rPr>
              <a:t>を獲得することができます。</a:t>
            </a:r>
            <a:endParaRPr lang="en-US" altLang="ja-JP" sz="1600" dirty="0">
              <a:solidFill>
                <a:srgbClr val="212121"/>
              </a:solidFill>
              <a:latin typeface="メイリオ" panose="020B0604030504040204" pitchFamily="50" charset="-128"/>
            </a:endParaRPr>
          </a:p>
          <a:p>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この資料では、</a:t>
            </a:r>
            <a:r>
              <a:rPr lang="en-US" altLang="ja-JP" sz="1600" dirty="0">
                <a:solidFill>
                  <a:srgbClr val="212121"/>
                </a:solidFill>
                <a:latin typeface="メイリオ" panose="020B0604030504040204" pitchFamily="50" charset="-128"/>
              </a:rPr>
              <a:t>Yahoo!</a:t>
            </a:r>
            <a:r>
              <a:rPr lang="ja-JP" altLang="en-US" sz="1600" dirty="0">
                <a:solidFill>
                  <a:srgbClr val="212121"/>
                </a:solidFill>
                <a:latin typeface="メイリオ" panose="020B0604030504040204" pitchFamily="50" charset="-128"/>
              </a:rPr>
              <a:t>ニュース</a:t>
            </a:r>
            <a:r>
              <a:rPr lang="en-US" altLang="ja-JP" sz="1600" dirty="0">
                <a:solidFill>
                  <a:srgbClr val="212121"/>
                </a:solidFill>
                <a:latin typeface="メイリオ" panose="020B0604030504040204" pitchFamily="50" charset="-128"/>
              </a:rPr>
              <a:t> </a:t>
            </a:r>
            <a:r>
              <a:rPr lang="ja-JP" altLang="en-US" sz="1600" dirty="0">
                <a:solidFill>
                  <a:srgbClr val="212121"/>
                </a:solidFill>
                <a:latin typeface="メイリオ" panose="020B0604030504040204" pitchFamily="50" charset="-128"/>
              </a:rPr>
              <a:t>トピックス編集部が</a:t>
            </a:r>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ニュースの見出しを作成する時に心がけているノウハウを</a:t>
            </a:r>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まとめています。</a:t>
            </a:r>
            <a:endParaRPr lang="en-US" altLang="ja-JP" sz="1600" dirty="0">
              <a:solidFill>
                <a:srgbClr val="212121"/>
              </a:solidFill>
              <a:latin typeface="メイリオ" panose="020B0604030504040204" pitchFamily="50" charset="-128"/>
            </a:endParaRPr>
          </a:p>
          <a:p>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広告クリエイティブの見出し制作にお役立てください。</a:t>
            </a:r>
            <a:endParaRPr lang="en-US" altLang="ja-JP" sz="1600" dirty="0">
              <a:solidFill>
                <a:srgbClr val="212121"/>
              </a:solidFill>
              <a:latin typeface="メイリオ" panose="020B0604030504040204" pitchFamily="50" charset="-128"/>
            </a:endParaRPr>
          </a:p>
        </p:txBody>
      </p:sp>
      <p:sp>
        <p:nvSpPr>
          <p:cNvPr id="26" name="吹き出し: 角を丸めた四角形 9">
            <a:extLst>
              <a:ext uri="{FF2B5EF4-FFF2-40B4-BE49-F238E27FC236}">
                <a16:creationId xmlns:a16="http://schemas.microsoft.com/office/drawing/2014/main" id="{CADA3917-EC30-EF02-0418-96DAAA336532}"/>
              </a:ext>
            </a:extLst>
          </p:cNvPr>
          <p:cNvSpPr/>
          <p:nvPr/>
        </p:nvSpPr>
        <p:spPr>
          <a:xfrm>
            <a:off x="3879297" y="5016026"/>
            <a:ext cx="1846475" cy="578070"/>
          </a:xfrm>
          <a:prstGeom prst="wedgeRoundRectCallout">
            <a:avLst>
              <a:gd name="adj1" fmla="val -56768"/>
              <a:gd name="adj2" fmla="val 24602"/>
              <a:gd name="adj3" fmla="val 16667"/>
            </a:avLst>
          </a:prstGeom>
          <a:solidFill>
            <a:srgbClr val="FFFFFF"/>
          </a:solidFill>
          <a:ln w="25400" cap="flat" cmpd="sng" algn="ctr">
            <a:solidFill>
              <a:srgbClr val="F5F5F5"/>
            </a:solidFill>
            <a:prstDash val="solid"/>
          </a:ln>
          <a:effectLst>
            <a:outerShdw blurRad="38100" dist="25400" dir="2700000" algn="ctr" rotWithShape="0">
              <a:srgbClr val="000000">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広告</a:t>
            </a:r>
          </a:p>
        </p:txBody>
      </p:sp>
    </p:spTree>
    <p:extLst>
      <p:ext uri="{BB962C8B-B14F-4D97-AF65-F5344CB8AC3E}">
        <p14:creationId xmlns:p14="http://schemas.microsoft.com/office/powerpoint/2010/main" val="1388452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B18919C-3AD2-3416-0B73-587B370880A8}"/>
              </a:ext>
            </a:extLst>
          </p:cNvPr>
          <p:cNvSpPr txBox="1"/>
          <p:nvPr/>
        </p:nvSpPr>
        <p:spPr>
          <a:xfrm>
            <a:off x="2196789" y="1428452"/>
            <a:ext cx="9534293" cy="3631763"/>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pPr marL="285750" indent="-285750">
              <a:spcAft>
                <a:spcPts val="600"/>
              </a:spcAft>
              <a:buFont typeface="Arial" panose="020B0604020202020204" pitchFamily="34" charset="0"/>
              <a:buChar char="•"/>
            </a:pPr>
            <a:r>
              <a:rPr lang="ja-JP" altLang="en-US" sz="1200" dirty="0">
                <a:solidFill>
                  <a:schemeClr val="accent4"/>
                </a:solidFill>
                <a:latin typeface="Meiryo" panose="020B0604030504040204" pitchFamily="34" charset="-128"/>
                <a:ea typeface="Meiryo" panose="020B0604030504040204" pitchFamily="34" charset="-128"/>
                <a:cs typeface="+mn-lt"/>
              </a:rPr>
              <a:t>本資料は、広告クリエイティブの表現をご紹介するものです。 </a:t>
            </a:r>
            <a:r>
              <a:rPr lang="ja-JP" sz="1200" dirty="0">
                <a:solidFill>
                  <a:schemeClr val="accent4"/>
                </a:solidFill>
                <a:latin typeface="Meiryo" panose="020B0604030504040204" pitchFamily="34" charset="-128"/>
                <a:ea typeface="Meiryo" panose="020B0604030504040204" pitchFamily="34" charset="-128"/>
                <a:cs typeface="+mn-lt"/>
              </a:rPr>
              <a:t>実際のクリエイティブを参考に、傾向を一般化した</a:t>
            </a:r>
            <a:br>
              <a:rPr lang="en-US" altLang="ja-JP" sz="1200" dirty="0">
                <a:solidFill>
                  <a:schemeClr val="accent4"/>
                </a:solidFill>
                <a:latin typeface="Meiryo" panose="020B0604030504040204" pitchFamily="34" charset="-128"/>
                <a:ea typeface="Meiryo" panose="020B0604030504040204" pitchFamily="34" charset="-128"/>
                <a:cs typeface="+mn-lt"/>
              </a:rPr>
            </a:br>
            <a:r>
              <a:rPr lang="ja-JP" sz="1200" dirty="0">
                <a:solidFill>
                  <a:schemeClr val="accent4"/>
                </a:solidFill>
                <a:latin typeface="Meiryo" panose="020B0604030504040204" pitchFamily="34" charset="-128"/>
                <a:ea typeface="Meiryo" panose="020B0604030504040204" pitchFamily="34" charset="-128"/>
                <a:cs typeface="+mn-lt"/>
              </a:rPr>
              <a:t>内容となります。</a:t>
            </a:r>
            <a:r>
              <a:rPr lang="ja-JP" altLang="en-US" sz="1200" dirty="0">
                <a:solidFill>
                  <a:schemeClr val="accent4"/>
                </a:solidFill>
                <a:latin typeface="Meiryo" panose="020B0604030504040204" pitchFamily="34" charset="-128"/>
                <a:ea typeface="Meiryo" panose="020B0604030504040204" pitchFamily="34" charset="-128"/>
                <a:cs typeface="+mn-lt"/>
              </a:rPr>
              <a:t>表現をそっくり真似したり、要素をその</a:t>
            </a:r>
            <a:r>
              <a:rPr lang="ja-JP" sz="1200" dirty="0">
                <a:solidFill>
                  <a:schemeClr val="accent4"/>
                </a:solidFill>
                <a:latin typeface="Meiryo" panose="020B0604030504040204" pitchFamily="34" charset="-128"/>
                <a:ea typeface="Meiryo" panose="020B0604030504040204" pitchFamily="34" charset="-128"/>
                <a:cs typeface="+mn-lt"/>
              </a:rPr>
              <a:t>まま踏襲することを推奨する内容ではございません。</a:t>
            </a:r>
            <a:endParaRPr lang="en-US" altLang="ja-JP" sz="1200" dirty="0">
              <a:solidFill>
                <a:schemeClr val="accent4"/>
              </a:solidFill>
              <a:latin typeface="Meiryo" panose="020B0604030504040204" pitchFamily="34" charset="-128"/>
              <a:ea typeface="Meiryo" panose="020B0604030504040204" pitchFamily="34" charset="-128"/>
              <a:cs typeface="+mn-lt"/>
            </a:endParaRPr>
          </a:p>
          <a:p>
            <a:pPr marL="285750" indent="-285750">
              <a:spcAft>
                <a:spcPts val="600"/>
              </a:spcAft>
              <a:buFont typeface="Arial" panose="020B0604020202020204" pitchFamily="34" charset="0"/>
              <a:buChar char="•"/>
            </a:pPr>
            <a:r>
              <a:rPr lang="ja-JP" sz="1200" dirty="0">
                <a:solidFill>
                  <a:schemeClr val="accent4"/>
                </a:solidFill>
                <a:latin typeface="Meiryo" panose="020B0604030504040204" pitchFamily="34" charset="-128"/>
                <a:ea typeface="Meiryo" panose="020B0604030504040204" pitchFamily="34" charset="-128"/>
                <a:cs typeface="+mn-lt"/>
              </a:rPr>
              <a:t>各商材やサービスの特性・ターゲットユーザーのインサイトなどを考慮し</a:t>
            </a:r>
            <a:r>
              <a:rPr lang="ja-JP" altLang="en-US" sz="1200" dirty="0">
                <a:solidFill>
                  <a:schemeClr val="accent4"/>
                </a:solidFill>
                <a:latin typeface="Meiryo" panose="020B0604030504040204" pitchFamily="34" charset="-128"/>
                <a:ea typeface="Meiryo" panose="020B0604030504040204" pitchFamily="34" charset="-128"/>
                <a:cs typeface="+mn-lt"/>
              </a:rPr>
              <a:t>、</a:t>
            </a:r>
            <a:r>
              <a:rPr lang="ja-JP" sz="1200" dirty="0">
                <a:solidFill>
                  <a:schemeClr val="accent4"/>
                </a:solidFill>
                <a:latin typeface="Meiryo" panose="020B0604030504040204" pitchFamily="34" charset="-128"/>
                <a:ea typeface="Meiryo" panose="020B0604030504040204" pitchFamily="34" charset="-128"/>
                <a:cs typeface="+mn-lt"/>
              </a:rPr>
              <a:t>ユニーク性のある最適な表現をご検討ください。</a:t>
            </a:r>
            <a:endParaRPr lang="en-US" altLang="ja-JP" sz="1200" dirty="0">
              <a:solidFill>
                <a:schemeClr val="accent4"/>
              </a:solidFill>
              <a:latin typeface="Meiryo" panose="020B0604030504040204" pitchFamily="34" charset="-128"/>
              <a:ea typeface="Meiryo" panose="020B0604030504040204" pitchFamily="34" charset="-128"/>
              <a:cs typeface="+mn-lt"/>
            </a:endParaRPr>
          </a:p>
          <a:p>
            <a:pPr marL="285750" indent="-285750">
              <a:spcAft>
                <a:spcPts val="600"/>
              </a:spcAft>
              <a:buFont typeface="Arial" panose="020B0604020202020204" pitchFamily="34" charset="0"/>
              <a:buChar char="•"/>
            </a:pPr>
            <a:r>
              <a:rPr lang="ja-JP" altLang="en-US" sz="1200" dirty="0">
                <a:latin typeface="Meiryo" panose="020B0604030504040204" pitchFamily="34" charset="-128"/>
                <a:ea typeface="Meiryo" panose="020B0604030504040204" pitchFamily="34" charset="-128"/>
                <a:cs typeface="+mn-lt"/>
              </a:rPr>
              <a:t>クリエイティブの掲載面、および展開案はあくまでも一例です。</a:t>
            </a:r>
            <a:r>
              <a:rPr lang="ja-JP" sz="1200" dirty="0">
                <a:latin typeface="Meiryo" panose="020B0604030504040204" pitchFamily="34" charset="-128"/>
                <a:ea typeface="Meiryo" panose="020B0604030504040204" pitchFamily="34" charset="-128"/>
                <a:cs typeface="+mn-lt"/>
              </a:rPr>
              <a:t>（</a:t>
            </a:r>
            <a:r>
              <a:rPr lang="en-US" altLang="ja-JP" sz="1200" dirty="0">
                <a:latin typeface="Meiryo" panose="020B0604030504040204" pitchFamily="34" charset="-128"/>
                <a:ea typeface="Meiryo" panose="020B0604030504040204" pitchFamily="34" charset="-128"/>
                <a:cs typeface="+mn-lt"/>
              </a:rPr>
              <a:t>UI</a:t>
            </a:r>
            <a:r>
              <a:rPr lang="ja-JP" sz="1200" dirty="0">
                <a:latin typeface="Meiryo" panose="020B0604030504040204" pitchFamily="34" charset="-128"/>
                <a:ea typeface="Meiryo" panose="020B0604030504040204" pitchFamily="34" charset="-128"/>
                <a:cs typeface="+mn-lt"/>
              </a:rPr>
              <a:t>は</a:t>
            </a:r>
            <a:r>
              <a:rPr lang="ja-JP" altLang="en-US" sz="1200" dirty="0">
                <a:latin typeface="Meiryo" panose="020B0604030504040204" pitchFamily="34" charset="-128"/>
                <a:ea typeface="Meiryo" panose="020B0604030504040204" pitchFamily="34" charset="-128"/>
                <a:cs typeface="+mn-lt"/>
              </a:rPr>
              <a:t>画像制作日</a:t>
            </a:r>
            <a:r>
              <a:rPr lang="ja-JP" sz="1200" dirty="0">
                <a:latin typeface="Meiryo" panose="020B0604030504040204" pitchFamily="34" charset="-128"/>
                <a:ea typeface="Meiryo" panose="020B0604030504040204" pitchFamily="34" charset="-128"/>
                <a:cs typeface="+mn-lt"/>
              </a:rPr>
              <a:t>時点の</a:t>
            </a:r>
            <a:r>
              <a:rPr lang="en-US" altLang="ja-JP" sz="1200" dirty="0">
                <a:latin typeface="Meiryo" panose="020B0604030504040204" pitchFamily="34" charset="-128"/>
                <a:ea typeface="Meiryo" panose="020B0604030504040204" pitchFamily="34" charset="-128"/>
                <a:cs typeface="+mn-lt"/>
              </a:rPr>
              <a:t>UI</a:t>
            </a:r>
            <a:r>
              <a:rPr lang="ja-JP" sz="1200" dirty="0">
                <a:latin typeface="Meiryo" panose="020B0604030504040204" pitchFamily="34" charset="-128"/>
                <a:ea typeface="Meiryo" panose="020B0604030504040204" pitchFamily="34" charset="-128"/>
                <a:cs typeface="+mn-lt"/>
              </a:rPr>
              <a:t>です）</a:t>
            </a:r>
            <a:endParaRPr lang="en-US" altLang="ja-JP" sz="1200" dirty="0">
              <a:latin typeface="Meiryo" panose="020B0604030504040204" pitchFamily="34" charset="-128"/>
              <a:ea typeface="Meiryo" panose="020B0604030504040204" pitchFamily="34" charset="-128"/>
            </a:endParaRPr>
          </a:p>
          <a:p>
            <a:pPr marL="285750" indent="-285750">
              <a:spcAft>
                <a:spcPts val="600"/>
              </a:spcAft>
              <a:buFont typeface="Arial" panose="020B0604020202020204" pitchFamily="34" charset="0"/>
              <a:buChar char="•"/>
            </a:pPr>
            <a:r>
              <a:rPr lang="ja-JP" sz="1200" dirty="0">
                <a:latin typeface="Meiryo" panose="020B0604030504040204" pitchFamily="34" charset="-128"/>
                <a:ea typeface="Meiryo" panose="020B0604030504040204" pitchFamily="34" charset="-128"/>
                <a:cs typeface="+mn-lt"/>
              </a:rPr>
              <a:t>紹介している内容は配信効果を保証する</a:t>
            </a:r>
            <a:r>
              <a:rPr lang="ja-JP" altLang="en-US" sz="1200" dirty="0">
                <a:latin typeface="Meiryo" panose="020B0604030504040204" pitchFamily="34" charset="-128"/>
                <a:ea typeface="Meiryo" panose="020B0604030504040204" pitchFamily="34" charset="-128"/>
                <a:cs typeface="+mn-lt"/>
              </a:rPr>
              <a:t>もの</a:t>
            </a:r>
            <a:r>
              <a:rPr lang="ja-JP" sz="1200" dirty="0">
                <a:latin typeface="Meiryo" panose="020B0604030504040204" pitchFamily="34" charset="-128"/>
                <a:ea typeface="Meiryo" panose="020B0604030504040204" pitchFamily="34" charset="-128"/>
                <a:cs typeface="+mn-lt"/>
              </a:rPr>
              <a:t>ではございませんのでご注意ください。</a:t>
            </a:r>
            <a:endParaRPr lang="en-US" altLang="ja-JP" sz="1200" dirty="0">
              <a:latin typeface="Meiryo" panose="020B0604030504040204" pitchFamily="34" charset="-128"/>
              <a:ea typeface="Meiryo" panose="020B0604030504040204" pitchFamily="34" charset="-128"/>
            </a:endParaRPr>
          </a:p>
          <a:p>
            <a:pPr marL="285750" indent="-285750">
              <a:spcAft>
                <a:spcPts val="600"/>
              </a:spcAft>
              <a:buFont typeface="Arial" panose="020B0604020202020204" pitchFamily="34" charset="0"/>
              <a:buChar char="•"/>
            </a:pPr>
            <a:r>
              <a:rPr lang="ja-JP" altLang="en-US" sz="1200" dirty="0">
                <a:latin typeface="Meiryo" panose="020B0604030504040204" pitchFamily="34" charset="-128"/>
                <a:ea typeface="Meiryo" panose="020B0604030504040204" pitchFamily="34" charset="-128"/>
                <a:cs typeface="+mn-lt"/>
              </a:rPr>
              <a:t>過去出稿クリエイティブ</a:t>
            </a:r>
            <a:r>
              <a:rPr lang="ja-JP" sz="1200" dirty="0">
                <a:latin typeface="Meiryo" panose="020B0604030504040204" pitchFamily="34" charset="-128"/>
                <a:ea typeface="Meiryo" panose="020B0604030504040204" pitchFamily="34" charset="-128"/>
                <a:cs typeface="+mn-lt"/>
              </a:rPr>
              <a:t>を対象に集計</a:t>
            </a:r>
            <a:r>
              <a:rPr lang="ja-JP" altLang="en-US" sz="1200" dirty="0">
                <a:latin typeface="Meiryo" panose="020B0604030504040204" pitchFamily="34" charset="-128"/>
                <a:ea typeface="Meiryo" panose="020B0604030504040204" pitchFamily="34" charset="-128"/>
                <a:cs typeface="+mn-lt"/>
              </a:rPr>
              <a:t>し</a:t>
            </a:r>
            <a:r>
              <a:rPr lang="ja-JP" sz="1200" dirty="0">
                <a:latin typeface="Meiryo" panose="020B0604030504040204" pitchFamily="34" charset="-128"/>
                <a:ea typeface="Meiryo" panose="020B0604030504040204" pitchFamily="34" charset="-128"/>
                <a:cs typeface="+mn-lt"/>
              </a:rPr>
              <a:t>、</a:t>
            </a:r>
            <a:br>
              <a:rPr lang="en-US" altLang="ja-JP" sz="1200" dirty="0">
                <a:latin typeface="Meiryo" panose="020B0604030504040204" pitchFamily="34" charset="-128"/>
                <a:ea typeface="Meiryo" panose="020B0604030504040204" pitchFamily="34" charset="-128"/>
                <a:cs typeface="+mn-lt"/>
              </a:rPr>
            </a:br>
            <a:r>
              <a:rPr lang="ja-JP" sz="1200" dirty="0">
                <a:latin typeface="Meiryo" panose="020B0604030504040204" pitchFamily="34" charset="-128"/>
                <a:ea typeface="Meiryo" panose="020B0604030504040204" pitchFamily="34" charset="-128"/>
                <a:cs typeface="+mn-lt"/>
              </a:rPr>
              <a:t>その中でも</a:t>
            </a:r>
            <a:r>
              <a:rPr lang="en-US" altLang="ja-JP" sz="1200" dirty="0">
                <a:latin typeface="Meiryo" panose="020B0604030504040204" pitchFamily="34" charset="-128"/>
                <a:ea typeface="Meiryo" panose="020B0604030504040204" pitchFamily="34" charset="-128"/>
                <a:cs typeface="+mn-lt"/>
              </a:rPr>
              <a:t>CTR</a:t>
            </a:r>
            <a:r>
              <a:rPr lang="ja-JP" altLang="en-US" sz="1200" dirty="0">
                <a:latin typeface="Meiryo" panose="020B0604030504040204" pitchFamily="34" charset="-128"/>
                <a:ea typeface="Meiryo" panose="020B0604030504040204" pitchFamily="34" charset="-128"/>
                <a:cs typeface="+mn-lt"/>
              </a:rPr>
              <a:t>が</a:t>
            </a:r>
            <a:r>
              <a:rPr lang="ja-JP" sz="1200" dirty="0">
                <a:latin typeface="Meiryo" panose="020B0604030504040204" pitchFamily="34" charset="-128"/>
                <a:ea typeface="Meiryo" panose="020B0604030504040204" pitchFamily="34" charset="-128"/>
                <a:cs typeface="+mn-lt"/>
              </a:rPr>
              <a:t>相対的に数値が良好なものをピックアップしています。</a:t>
            </a:r>
            <a:r>
              <a:rPr lang="ja-JP" altLang="en-US" sz="1200" dirty="0">
                <a:latin typeface="Meiryo" panose="020B0604030504040204" pitchFamily="34" charset="-128"/>
                <a:ea typeface="Meiryo" panose="020B0604030504040204" pitchFamily="34" charset="-128"/>
                <a:cs typeface="+mn-lt"/>
              </a:rPr>
              <a:t>（</a:t>
            </a:r>
            <a:r>
              <a:rPr lang="en-US" altLang="ja-JP" sz="1200" dirty="0">
                <a:latin typeface="Meiryo" panose="020B0604030504040204" pitchFamily="34" charset="-128"/>
                <a:ea typeface="Meiryo" panose="020B0604030504040204" pitchFamily="34" charset="-128"/>
                <a:cs typeface="+mn-lt"/>
              </a:rPr>
              <a:t>CTR</a:t>
            </a:r>
            <a:r>
              <a:rPr lang="ja-JP" sz="1200" dirty="0">
                <a:latin typeface="Meiryo" panose="020B0604030504040204" pitchFamily="34" charset="-128"/>
                <a:ea typeface="Meiryo" panose="020B0604030504040204" pitchFamily="34" charset="-128"/>
                <a:cs typeface="+mn-lt"/>
              </a:rPr>
              <a:t>：クリック率</a:t>
            </a:r>
            <a:r>
              <a:rPr lang="ja-JP" altLang="en-US" sz="1200" dirty="0">
                <a:latin typeface="Meiryo" panose="020B0604030504040204" pitchFamily="34" charset="-128"/>
                <a:ea typeface="Meiryo" panose="020B0604030504040204" pitchFamily="34" charset="-128"/>
                <a:cs typeface="+mn-lt"/>
              </a:rPr>
              <a:t>）</a:t>
            </a:r>
            <a:endParaRPr lang="en-US" altLang="ja-JP" sz="1200" dirty="0">
              <a:latin typeface="Meiryo" panose="020B0604030504040204" pitchFamily="34" charset="-128"/>
              <a:ea typeface="Meiryo" panose="020B0604030504040204" pitchFamily="34" charset="-128"/>
              <a:cs typeface="+mn-lt"/>
            </a:endParaRPr>
          </a:p>
          <a:p>
            <a:pPr>
              <a:spcAft>
                <a:spcPts val="600"/>
              </a:spcAft>
            </a:pPr>
            <a:endParaRPr lang="en-US" altLang="ja-JP" sz="1200" dirty="0">
              <a:latin typeface="Meiryo" panose="020B0604030504040204" pitchFamily="34" charset="-128"/>
              <a:ea typeface="Meiryo" panose="020B0604030504040204" pitchFamily="34" charset="-128"/>
            </a:endParaRPr>
          </a:p>
          <a:p>
            <a:pPr marL="285750" indent="-285750">
              <a:spcAft>
                <a:spcPts val="600"/>
              </a:spcAft>
              <a:buFont typeface="Arial" panose="020B0604020202020204" pitchFamily="34" charset="0"/>
              <a:buChar char="•"/>
            </a:pPr>
            <a:r>
              <a:rPr lang="en-US" altLang="ja-JP" sz="1200" dirty="0">
                <a:latin typeface="+mn-ea"/>
              </a:rPr>
              <a:t>Yahoo! JAPAN </a:t>
            </a:r>
            <a:r>
              <a:rPr lang="ja-JP" altLang="en-US" sz="1200" dirty="0">
                <a:latin typeface="+mn-ea"/>
              </a:rPr>
              <a:t>トップページ トピックス</a:t>
            </a:r>
            <a:r>
              <a:rPr lang="en-US" altLang="ja-JP" sz="1200" dirty="0">
                <a:latin typeface="+mn-ea"/>
              </a:rPr>
              <a:t>PR</a:t>
            </a:r>
            <a:r>
              <a:rPr lang="ja-JP" altLang="en-US" sz="1200" dirty="0">
                <a:latin typeface="+mn-ea"/>
              </a:rPr>
              <a:t>は広告掲載基準 が適用されます。また、</a:t>
            </a:r>
            <a:r>
              <a:rPr lang="en-US" altLang="ja-JP" sz="1200" dirty="0">
                <a:latin typeface="+mn-ea"/>
              </a:rPr>
              <a:t>Yahoo!</a:t>
            </a:r>
            <a:r>
              <a:rPr lang="ja-JP" altLang="en-US" sz="1200" dirty="0">
                <a:latin typeface="+mn-ea"/>
              </a:rPr>
              <a:t>広告入稿規定（以下「入稿規定」と表記）内の表現規制を準拠していただく必要があります。出稿の際は広告掲載基準と入稿規定の全項目を必ずご確認ください。 </a:t>
            </a:r>
            <a:endParaRPr lang="en-US" altLang="ja-JP" sz="1200" dirty="0">
              <a:latin typeface="+mn-ea"/>
            </a:endParaRPr>
          </a:p>
          <a:p>
            <a:pPr marL="742950" lvl="1" indent="-285750">
              <a:spcAft>
                <a:spcPts val="600"/>
              </a:spcAft>
              <a:buFont typeface="Arial" panose="020B0604020202020204" pitchFamily="34" charset="0"/>
              <a:buChar char="•"/>
            </a:pPr>
            <a:r>
              <a:rPr lang="ja-JP" altLang="en-US" sz="1200" dirty="0">
                <a:latin typeface="+mn-ea"/>
              </a:rPr>
              <a:t>広告掲載基準：</a:t>
            </a:r>
            <a:r>
              <a:rPr lang="en-US" altLang="ja-JP" sz="1200" dirty="0">
                <a:latin typeface="+mn-ea"/>
                <a:hlinkClick r:id="rId2"/>
              </a:rPr>
              <a:t>https://ads-help.yahoo-net.jp/s/article/H000044816?language=ja</a:t>
            </a:r>
            <a:r>
              <a:rPr lang="ja-JP" altLang="en-US" sz="1200" dirty="0">
                <a:latin typeface="+mn-ea"/>
              </a:rPr>
              <a:t> </a:t>
            </a:r>
            <a:endParaRPr lang="en-US" altLang="ja-JP" sz="1200" dirty="0">
              <a:latin typeface="+mn-ea"/>
            </a:endParaRPr>
          </a:p>
          <a:p>
            <a:pPr marL="742950" lvl="1" indent="-285750">
              <a:spcAft>
                <a:spcPts val="600"/>
              </a:spcAft>
              <a:buFont typeface="Arial" panose="020B0604020202020204" pitchFamily="34" charset="0"/>
              <a:buChar char="•"/>
            </a:pPr>
            <a:r>
              <a:rPr lang="ja-JP" altLang="en-US" sz="1200" dirty="0">
                <a:latin typeface="+mn-ea"/>
              </a:rPr>
              <a:t>入稿規定：</a:t>
            </a:r>
            <a:r>
              <a:rPr lang="en-US" altLang="ja-JP" sz="1200" dirty="0">
                <a:latin typeface="+mn-ea"/>
                <a:hlinkClick r:id="rId3"/>
              </a:rPr>
              <a:t>https://ads-help.yahoo-net.jp/s/article/H000047173?language=ja</a:t>
            </a:r>
            <a:r>
              <a:rPr lang="ja-JP" altLang="en-US" sz="1200" dirty="0">
                <a:latin typeface="+mn-ea"/>
              </a:rPr>
              <a:t>　 </a:t>
            </a:r>
            <a:endParaRPr lang="en-US" altLang="ja-JP" sz="1200" dirty="0">
              <a:latin typeface="+mn-ea"/>
            </a:endParaRPr>
          </a:p>
          <a:p>
            <a:pPr marL="285750" indent="-285750">
              <a:spcAft>
                <a:spcPts val="600"/>
              </a:spcAft>
              <a:buFont typeface="Arial" panose="020B0604020202020204" pitchFamily="34" charset="0"/>
              <a:buChar char="•"/>
            </a:pPr>
            <a:r>
              <a:rPr lang="ja-JP" altLang="en-US" sz="1200" dirty="0">
                <a:latin typeface="+mn-ea"/>
              </a:rPr>
              <a:t>本資料は、作成時点での広告掲載基準、入稿規定に基づき作成しております。今後内容を見直すことがありますのでご理解ください。 </a:t>
            </a:r>
            <a:endParaRPr lang="en-US" altLang="ja-JP" sz="1200" dirty="0">
              <a:latin typeface="+mn-ea"/>
            </a:endParaRPr>
          </a:p>
          <a:p>
            <a:pPr marL="285750" indent="-285750">
              <a:spcAft>
                <a:spcPts val="600"/>
              </a:spcAft>
              <a:buFont typeface="Arial" panose="020B0604020202020204" pitchFamily="34" charset="0"/>
              <a:buChar char="•"/>
            </a:pPr>
            <a:r>
              <a:rPr lang="ja-JP" altLang="en-US" sz="1200" dirty="0">
                <a:latin typeface="+mn-ea"/>
              </a:rPr>
              <a:t>本資料で紹介した内容に準拠した広告の場合でも、各種法律に違反しないことや弊社での広告の掲載を保証するものではありません。ご理解いただいた上で、貴社の広告宣伝活動にご利用ください。</a:t>
            </a:r>
            <a:endParaRPr lang="en-US" altLang="ja-JP" sz="1200" dirty="0">
              <a:latin typeface="Meiryo" panose="020B0604030504040204" pitchFamily="34" charset="-128"/>
              <a:ea typeface="Meiryo" panose="020B0604030504040204" pitchFamily="34" charset="-128"/>
              <a:cs typeface="+mn-lt"/>
            </a:endParaRPr>
          </a:p>
        </p:txBody>
      </p:sp>
      <p:sp>
        <p:nvSpPr>
          <p:cNvPr id="2" name="テキスト ボックス 1">
            <a:extLst>
              <a:ext uri="{FF2B5EF4-FFF2-40B4-BE49-F238E27FC236}">
                <a16:creationId xmlns:a16="http://schemas.microsoft.com/office/drawing/2014/main" id="{C5BDA5C6-10A3-7082-D55C-A7A404A6BA34}"/>
              </a:ext>
            </a:extLst>
          </p:cNvPr>
          <p:cNvSpPr txBox="1"/>
          <p:nvPr/>
        </p:nvSpPr>
        <p:spPr>
          <a:xfrm>
            <a:off x="587375" y="1477220"/>
            <a:ext cx="1501286" cy="307777"/>
          </a:xfrm>
          <a:prstGeom prst="rect">
            <a:avLst/>
          </a:prstGeom>
          <a:noFill/>
        </p:spPr>
        <p:txBody>
          <a:bodyPr wrap="square" rtlCol="0">
            <a:spAutoFit/>
          </a:bodyPr>
          <a:lstStyle/>
          <a:p>
            <a:r>
              <a:rPr kumimoji="1" lang="ja-JP" altLang="en-US" sz="1400" b="1">
                <a:solidFill>
                  <a:schemeClr val="tx2"/>
                </a:solidFill>
                <a:latin typeface="Meiryo" panose="020B0604030504040204" pitchFamily="34" charset="-128"/>
                <a:ea typeface="Meiryo" panose="020B0604030504040204" pitchFamily="34" charset="-128"/>
              </a:rPr>
              <a:t>本資料について</a:t>
            </a:r>
          </a:p>
        </p:txBody>
      </p:sp>
      <p:sp>
        <p:nvSpPr>
          <p:cNvPr id="5" name="テキスト ボックス 4">
            <a:extLst>
              <a:ext uri="{FF2B5EF4-FFF2-40B4-BE49-F238E27FC236}">
                <a16:creationId xmlns:a16="http://schemas.microsoft.com/office/drawing/2014/main" id="{3D9B7FAE-6DDA-77E6-3098-0A24CBEFED3E}"/>
              </a:ext>
            </a:extLst>
          </p:cNvPr>
          <p:cNvSpPr txBox="1"/>
          <p:nvPr/>
        </p:nvSpPr>
        <p:spPr>
          <a:xfrm>
            <a:off x="587375" y="3326043"/>
            <a:ext cx="1688280" cy="307777"/>
          </a:xfrm>
          <a:prstGeom prst="rect">
            <a:avLst/>
          </a:prstGeom>
          <a:noFill/>
        </p:spPr>
        <p:txBody>
          <a:bodyPr wrap="square" rtlCol="0">
            <a:spAutoFit/>
          </a:bodyPr>
          <a:lstStyle/>
          <a:p>
            <a:r>
              <a:rPr kumimoji="1" lang="ja-JP" altLang="en-US" sz="1400" b="1" dirty="0">
                <a:solidFill>
                  <a:schemeClr val="tx2"/>
                </a:solidFill>
                <a:latin typeface="Meiryo" panose="020B0604030504040204" pitchFamily="34" charset="-128"/>
                <a:ea typeface="Meiryo" panose="020B0604030504040204" pitchFamily="34" charset="-128"/>
              </a:rPr>
              <a:t>広告審査について</a:t>
            </a:r>
          </a:p>
        </p:txBody>
      </p:sp>
      <p:sp>
        <p:nvSpPr>
          <p:cNvPr id="6" name="タイトル 5">
            <a:extLst>
              <a:ext uri="{FF2B5EF4-FFF2-40B4-BE49-F238E27FC236}">
                <a16:creationId xmlns:a16="http://schemas.microsoft.com/office/drawing/2014/main" id="{A29FEEB0-C41F-7C78-05AE-9D41D66ACD88}"/>
              </a:ext>
            </a:extLst>
          </p:cNvPr>
          <p:cNvSpPr>
            <a:spLocks noGrp="1"/>
          </p:cNvSpPr>
          <p:nvPr>
            <p:ph type="ctrTitle"/>
          </p:nvPr>
        </p:nvSpPr>
        <p:spPr/>
        <p:txBody>
          <a:bodyPr/>
          <a:lstStyle/>
          <a:p>
            <a:r>
              <a:rPr lang="ja-JP" altLang="en-US"/>
              <a:t>注意事項</a:t>
            </a:r>
          </a:p>
        </p:txBody>
      </p:sp>
    </p:spTree>
    <p:extLst>
      <p:ext uri="{BB962C8B-B14F-4D97-AF65-F5344CB8AC3E}">
        <p14:creationId xmlns:p14="http://schemas.microsoft.com/office/powerpoint/2010/main" val="3240189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CD2AE-0863-4749-D870-266CCCD3291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4764AAA-DAB7-8844-A134-96599814857E}"/>
              </a:ext>
            </a:extLst>
          </p:cNvPr>
          <p:cNvSpPr>
            <a:spLocks noGrp="1"/>
          </p:cNvSpPr>
          <p:nvPr>
            <p:ph type="body" sz="quarter" idx="19"/>
          </p:nvPr>
        </p:nvSpPr>
        <p:spPr/>
        <p:txBody>
          <a:bodyPr/>
          <a:lstStyle/>
          <a:p>
            <a:r>
              <a:rPr kumimoji="1" lang="ja-JP" altLang="en-US" dirty="0"/>
              <a:t>見出しのポイント</a:t>
            </a:r>
          </a:p>
        </p:txBody>
      </p:sp>
      <p:sp>
        <p:nvSpPr>
          <p:cNvPr id="4" name="テキスト プレースホルダー 3">
            <a:extLst>
              <a:ext uri="{FF2B5EF4-FFF2-40B4-BE49-F238E27FC236}">
                <a16:creationId xmlns:a16="http://schemas.microsoft.com/office/drawing/2014/main" id="{2F438F3F-0D9A-FE95-48FC-493EE0162611}"/>
              </a:ext>
            </a:extLst>
          </p:cNvPr>
          <p:cNvSpPr>
            <a:spLocks noGrp="1"/>
          </p:cNvSpPr>
          <p:nvPr>
            <p:ph type="body" sz="quarter" idx="18"/>
          </p:nvPr>
        </p:nvSpPr>
        <p:spPr/>
        <p:txBody>
          <a:bodyPr/>
          <a:lstStyle/>
          <a:p>
            <a:r>
              <a:rPr kumimoji="1" lang="en-US" altLang="ja-JP" dirty="0"/>
              <a:t>02</a:t>
            </a:r>
            <a:endParaRPr kumimoji="1" lang="ja-JP" altLang="en-US" dirty="0"/>
          </a:p>
        </p:txBody>
      </p:sp>
    </p:spTree>
    <p:extLst>
      <p:ext uri="{BB962C8B-B14F-4D97-AF65-F5344CB8AC3E}">
        <p14:creationId xmlns:p14="http://schemas.microsoft.com/office/powerpoint/2010/main" val="3492650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角丸四角形 54">
            <a:extLst>
              <a:ext uri="{FF2B5EF4-FFF2-40B4-BE49-F238E27FC236}">
                <a16:creationId xmlns:a16="http://schemas.microsoft.com/office/drawing/2014/main" id="{4F07872E-8FB6-9E39-F4F6-0DAC243D3D0C}"/>
              </a:ext>
            </a:extLst>
          </p:cNvPr>
          <p:cNvSpPr/>
          <p:nvPr/>
        </p:nvSpPr>
        <p:spPr bwMode="auto">
          <a:xfrm>
            <a:off x="587375" y="1119780"/>
            <a:ext cx="11014608" cy="5168017"/>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F974D805-3D04-75A2-591C-029079EDE96C}"/>
              </a:ext>
            </a:extLst>
          </p:cNvPr>
          <p:cNvSpPr>
            <a:spLocks noGrp="1"/>
          </p:cNvSpPr>
          <p:nvPr>
            <p:ph type="ctrTitle"/>
          </p:nvPr>
        </p:nvSpPr>
        <p:spPr>
          <a:xfrm>
            <a:off x="587376" y="234844"/>
            <a:ext cx="11014607" cy="564262"/>
          </a:xfrm>
        </p:spPr>
        <p:txBody>
          <a:bodyPr/>
          <a:lstStyle/>
          <a:p>
            <a:r>
              <a:rPr lang="en-US" altLang="ja-JP" dirty="0"/>
              <a:t>Yahoo!</a:t>
            </a:r>
            <a:r>
              <a:rPr lang="ja-JP" altLang="en-US" dirty="0"/>
              <a:t>ニュース トピックスを参考にした</a:t>
            </a:r>
            <a:br>
              <a:rPr lang="en-US" altLang="ja-JP" dirty="0"/>
            </a:br>
            <a:r>
              <a:rPr lang="en-US" altLang="ja-JP" dirty="0"/>
              <a:t>15.5</a:t>
            </a:r>
            <a:r>
              <a:rPr lang="ja-JP" altLang="en-US" dirty="0"/>
              <a:t>文字 見出しのポイント</a:t>
            </a:r>
          </a:p>
        </p:txBody>
      </p:sp>
      <p:sp>
        <p:nvSpPr>
          <p:cNvPr id="3" name="円/楕円 6">
            <a:extLst>
              <a:ext uri="{FF2B5EF4-FFF2-40B4-BE49-F238E27FC236}">
                <a16:creationId xmlns:a16="http://schemas.microsoft.com/office/drawing/2014/main" id="{38D4980C-A996-320C-17DD-801F08AEE02B}"/>
              </a:ext>
            </a:extLst>
          </p:cNvPr>
          <p:cNvSpPr>
            <a:spLocks noChangeAspect="1"/>
          </p:cNvSpPr>
          <p:nvPr/>
        </p:nvSpPr>
        <p:spPr>
          <a:xfrm>
            <a:off x="2353590" y="29337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テキスト プレースホルダー 4">
            <a:extLst>
              <a:ext uri="{FF2B5EF4-FFF2-40B4-BE49-F238E27FC236}">
                <a16:creationId xmlns:a16="http://schemas.microsoft.com/office/drawing/2014/main" id="{EDE67E54-A9C0-D1DB-97BD-FB111675F0EA}"/>
              </a:ext>
            </a:extLst>
          </p:cNvPr>
          <p:cNvSpPr txBox="1">
            <a:spLocks/>
          </p:cNvSpPr>
          <p:nvPr/>
        </p:nvSpPr>
        <p:spPr>
          <a:xfrm>
            <a:off x="3072359" y="36311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価値ある情報提供をする</a:t>
            </a:r>
          </a:p>
        </p:txBody>
      </p:sp>
      <p:sp>
        <p:nvSpPr>
          <p:cNvPr id="5" name="円/楕円 8">
            <a:extLst>
              <a:ext uri="{FF2B5EF4-FFF2-40B4-BE49-F238E27FC236}">
                <a16:creationId xmlns:a16="http://schemas.microsoft.com/office/drawing/2014/main" id="{BE4C1728-15A6-2999-A737-A37156F8433D}"/>
              </a:ext>
            </a:extLst>
          </p:cNvPr>
          <p:cNvSpPr>
            <a:spLocks noChangeAspect="1"/>
          </p:cNvSpPr>
          <p:nvPr/>
        </p:nvSpPr>
        <p:spPr>
          <a:xfrm>
            <a:off x="2353590" y="36311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テキスト プレースホルダー 4">
            <a:extLst>
              <a:ext uri="{FF2B5EF4-FFF2-40B4-BE49-F238E27FC236}">
                <a16:creationId xmlns:a16="http://schemas.microsoft.com/office/drawing/2014/main" id="{76653018-C651-1A40-A33A-275EED6B3EEB}"/>
              </a:ext>
            </a:extLst>
          </p:cNvPr>
          <p:cNvSpPr txBox="1">
            <a:spLocks/>
          </p:cNvSpPr>
          <p:nvPr/>
        </p:nvSpPr>
        <p:spPr>
          <a:xfrm>
            <a:off x="3072359" y="43285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閲覧態度を考慮した言葉遣い</a:t>
            </a:r>
          </a:p>
        </p:txBody>
      </p:sp>
      <p:sp>
        <p:nvSpPr>
          <p:cNvPr id="7" name="円/楕円 12">
            <a:extLst>
              <a:ext uri="{FF2B5EF4-FFF2-40B4-BE49-F238E27FC236}">
                <a16:creationId xmlns:a16="http://schemas.microsoft.com/office/drawing/2014/main" id="{8AC898E6-62C4-4F75-F47E-C2779A7D2B4A}"/>
              </a:ext>
            </a:extLst>
          </p:cNvPr>
          <p:cNvSpPr>
            <a:spLocks noChangeAspect="1"/>
          </p:cNvSpPr>
          <p:nvPr/>
        </p:nvSpPr>
        <p:spPr>
          <a:xfrm>
            <a:off x="2353590" y="43285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7EBEA301-F178-2789-15E0-75066FC4D695}"/>
              </a:ext>
            </a:extLst>
          </p:cNvPr>
          <p:cNvSpPr txBox="1">
            <a:spLocks/>
          </p:cNvSpPr>
          <p:nvPr/>
        </p:nvSpPr>
        <p:spPr>
          <a:xfrm>
            <a:off x="3072359" y="50207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語りかけは口語で行う</a:t>
            </a:r>
          </a:p>
        </p:txBody>
      </p:sp>
      <p:sp>
        <p:nvSpPr>
          <p:cNvPr id="9" name="円/楕円 14">
            <a:extLst>
              <a:ext uri="{FF2B5EF4-FFF2-40B4-BE49-F238E27FC236}">
                <a16:creationId xmlns:a16="http://schemas.microsoft.com/office/drawing/2014/main" id="{DCEF0EF7-E3E6-BE45-3421-2A1A34BDD21F}"/>
              </a:ext>
            </a:extLst>
          </p:cNvPr>
          <p:cNvSpPr>
            <a:spLocks noChangeAspect="1"/>
          </p:cNvSpPr>
          <p:nvPr/>
        </p:nvSpPr>
        <p:spPr>
          <a:xfrm>
            <a:off x="2353590" y="50207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テキスト プレースホルダー 4">
            <a:extLst>
              <a:ext uri="{FF2B5EF4-FFF2-40B4-BE49-F238E27FC236}">
                <a16:creationId xmlns:a16="http://schemas.microsoft.com/office/drawing/2014/main" id="{EE0D4C92-1DC5-C7FF-D822-17EB0CEC1B18}"/>
              </a:ext>
            </a:extLst>
          </p:cNvPr>
          <p:cNvSpPr txBox="1">
            <a:spLocks/>
          </p:cNvSpPr>
          <p:nvPr/>
        </p:nvSpPr>
        <p:spPr>
          <a:xfrm>
            <a:off x="6961191" y="2933782"/>
            <a:ext cx="2811534"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引きの強い言葉は冒頭に</a:t>
            </a:r>
          </a:p>
        </p:txBody>
      </p:sp>
      <p:sp>
        <p:nvSpPr>
          <p:cNvPr id="11" name="円/楕円 16">
            <a:extLst>
              <a:ext uri="{FF2B5EF4-FFF2-40B4-BE49-F238E27FC236}">
                <a16:creationId xmlns:a16="http://schemas.microsoft.com/office/drawing/2014/main" id="{998D36AA-3B82-FD8C-E14B-89A9EF2B99D8}"/>
              </a:ext>
            </a:extLst>
          </p:cNvPr>
          <p:cNvSpPr>
            <a:spLocks noChangeAspect="1"/>
          </p:cNvSpPr>
          <p:nvPr/>
        </p:nvSpPr>
        <p:spPr>
          <a:xfrm>
            <a:off x="6242422" y="29337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テキスト プレースホルダー 4">
            <a:extLst>
              <a:ext uri="{FF2B5EF4-FFF2-40B4-BE49-F238E27FC236}">
                <a16:creationId xmlns:a16="http://schemas.microsoft.com/office/drawing/2014/main" id="{DC77A8FA-EC8C-6B6A-B9D8-729C028B2B75}"/>
              </a:ext>
            </a:extLst>
          </p:cNvPr>
          <p:cNvSpPr txBox="1">
            <a:spLocks/>
          </p:cNvSpPr>
          <p:nvPr/>
        </p:nvSpPr>
        <p:spPr>
          <a:xfrm>
            <a:off x="6961191" y="36311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数字を入れて具体性を出す</a:t>
            </a:r>
          </a:p>
        </p:txBody>
      </p:sp>
      <p:sp>
        <p:nvSpPr>
          <p:cNvPr id="13" name="円/楕円 18">
            <a:extLst>
              <a:ext uri="{FF2B5EF4-FFF2-40B4-BE49-F238E27FC236}">
                <a16:creationId xmlns:a16="http://schemas.microsoft.com/office/drawing/2014/main" id="{A4FFA55D-6447-12A1-65E9-43CFF3C99713}"/>
              </a:ext>
            </a:extLst>
          </p:cNvPr>
          <p:cNvSpPr>
            <a:spLocks noChangeAspect="1"/>
          </p:cNvSpPr>
          <p:nvPr/>
        </p:nvSpPr>
        <p:spPr>
          <a:xfrm>
            <a:off x="6242422" y="36311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07BA6C5B-B3B0-464E-945E-B2BD7EFD414B}"/>
              </a:ext>
            </a:extLst>
          </p:cNvPr>
          <p:cNvSpPr txBox="1">
            <a:spLocks/>
          </p:cNvSpPr>
          <p:nvPr/>
        </p:nvSpPr>
        <p:spPr>
          <a:xfrm>
            <a:off x="6961191" y="43285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季節感を表現する</a:t>
            </a:r>
          </a:p>
        </p:txBody>
      </p:sp>
      <p:sp>
        <p:nvSpPr>
          <p:cNvPr id="15" name="円/楕円 20">
            <a:extLst>
              <a:ext uri="{FF2B5EF4-FFF2-40B4-BE49-F238E27FC236}">
                <a16:creationId xmlns:a16="http://schemas.microsoft.com/office/drawing/2014/main" id="{95E1C805-4752-0BF2-03EF-F52D95E9DEB9}"/>
              </a:ext>
            </a:extLst>
          </p:cNvPr>
          <p:cNvSpPr>
            <a:spLocks noChangeAspect="1"/>
          </p:cNvSpPr>
          <p:nvPr/>
        </p:nvSpPr>
        <p:spPr>
          <a:xfrm>
            <a:off x="6242422" y="43285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7</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テキスト プレースホルダー 4">
            <a:extLst>
              <a:ext uri="{FF2B5EF4-FFF2-40B4-BE49-F238E27FC236}">
                <a16:creationId xmlns:a16="http://schemas.microsoft.com/office/drawing/2014/main" id="{A672F305-0323-613F-E7DE-089EE0CA92CD}"/>
              </a:ext>
            </a:extLst>
          </p:cNvPr>
          <p:cNvSpPr txBox="1">
            <a:spLocks/>
          </p:cNvSpPr>
          <p:nvPr/>
        </p:nvSpPr>
        <p:spPr>
          <a:xfrm>
            <a:off x="6961191" y="50207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漢字の多用は控える</a:t>
            </a:r>
          </a:p>
        </p:txBody>
      </p:sp>
      <p:sp>
        <p:nvSpPr>
          <p:cNvPr id="17" name="円/楕円 22">
            <a:extLst>
              <a:ext uri="{FF2B5EF4-FFF2-40B4-BE49-F238E27FC236}">
                <a16:creationId xmlns:a16="http://schemas.microsoft.com/office/drawing/2014/main" id="{30AA08AA-B9FE-338D-2857-5C822F7E826A}"/>
              </a:ext>
            </a:extLst>
          </p:cNvPr>
          <p:cNvSpPr>
            <a:spLocks noChangeAspect="1"/>
          </p:cNvSpPr>
          <p:nvPr/>
        </p:nvSpPr>
        <p:spPr>
          <a:xfrm>
            <a:off x="6242422" y="50207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8</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3CF08CF9-D394-1D07-3244-192479AABF1B}"/>
              </a:ext>
            </a:extLst>
          </p:cNvPr>
          <p:cNvSpPr txBox="1"/>
          <p:nvPr/>
        </p:nvSpPr>
        <p:spPr>
          <a:xfrm>
            <a:off x="2112578" y="1570943"/>
            <a:ext cx="7966842" cy="723275"/>
          </a:xfrm>
          <a:prstGeom prst="rect">
            <a:avLst/>
          </a:prstGeom>
          <a:noFill/>
        </p:spPr>
        <p:txBody>
          <a:bodyPr wrap="square" lIns="0" tIns="0" rIns="0" bIns="0" rtlCol="0">
            <a:spAutoFit/>
          </a:bodyPr>
          <a:lstStyle/>
          <a:p>
            <a:pPr algn="ctr">
              <a:lnSpc>
                <a:spcPct val="120000"/>
              </a:lnSpc>
            </a:pPr>
            <a:r>
              <a:rPr lang="en-US" altLang="ja-JP" sz="2000" b="1" dirty="0">
                <a:latin typeface="Meiryo" panose="020B0604030504040204" pitchFamily="34" charset="-128"/>
              </a:rPr>
              <a:t>Yahoo!</a:t>
            </a:r>
            <a:r>
              <a:rPr lang="ja-JP" altLang="en-US" sz="2000" b="1" dirty="0">
                <a:latin typeface="Meiryo" panose="020B0604030504040204" pitchFamily="34" charset="-128"/>
              </a:rPr>
              <a:t>ニュース</a:t>
            </a:r>
            <a:r>
              <a:rPr lang="en-US" altLang="ja-JP" sz="2000" b="1" dirty="0">
                <a:latin typeface="Meiryo" panose="020B0604030504040204" pitchFamily="34" charset="-128"/>
              </a:rPr>
              <a:t> </a:t>
            </a:r>
            <a:r>
              <a:rPr lang="ja-JP" altLang="en-US" sz="2000" b="1" dirty="0">
                <a:latin typeface="Meiryo" panose="020B0604030504040204" pitchFamily="34" charset="-128"/>
              </a:rPr>
              <a:t>トピックス編集部が見出しをつける際に</a:t>
            </a:r>
            <a:endParaRPr lang="en-US" altLang="ja-JP" sz="2000" b="1" dirty="0">
              <a:latin typeface="Meiryo" panose="020B0604030504040204" pitchFamily="34" charset="-128"/>
            </a:endParaRPr>
          </a:p>
          <a:p>
            <a:pPr algn="ctr">
              <a:lnSpc>
                <a:spcPct val="120000"/>
              </a:lnSpc>
            </a:pPr>
            <a:r>
              <a:rPr lang="ja-JP" altLang="en-US" sz="2000" b="1" dirty="0">
                <a:latin typeface="Meiryo" panose="020B0604030504040204" pitchFamily="34" charset="-128"/>
              </a:rPr>
              <a:t>心がけているポイントを、</a:t>
            </a:r>
            <a:r>
              <a:rPr lang="en-US" altLang="ja-JP" sz="2000" b="1" dirty="0">
                <a:latin typeface="Meiryo" panose="020B0604030504040204" pitchFamily="34" charset="-128"/>
              </a:rPr>
              <a:t>8</a:t>
            </a:r>
            <a:r>
              <a:rPr lang="ja-JP" altLang="en-US" sz="2000" b="1" dirty="0">
                <a:latin typeface="Meiryo" panose="020B0604030504040204" pitchFamily="34" charset="-128"/>
              </a:rPr>
              <a:t>つにまとめました。</a:t>
            </a:r>
            <a:endParaRPr lang="en-US" altLang="ja-JP" sz="2000" b="1" dirty="0">
              <a:latin typeface="Meiryo" panose="020B0604030504040204" pitchFamily="34" charset="-128"/>
            </a:endParaRPr>
          </a:p>
        </p:txBody>
      </p:sp>
      <p:sp>
        <p:nvSpPr>
          <p:cNvPr id="19" name="テキスト プレースホルダー 4">
            <a:extLst>
              <a:ext uri="{FF2B5EF4-FFF2-40B4-BE49-F238E27FC236}">
                <a16:creationId xmlns:a16="http://schemas.microsoft.com/office/drawing/2014/main" id="{7E52DBE9-CCE6-7BED-07FB-CFFDBECB01A8}"/>
              </a:ext>
            </a:extLst>
          </p:cNvPr>
          <p:cNvSpPr txBox="1">
            <a:spLocks/>
          </p:cNvSpPr>
          <p:nvPr/>
        </p:nvSpPr>
        <p:spPr>
          <a:xfrm>
            <a:off x="3072359" y="2933782"/>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自分ごと化させる</a:t>
            </a:r>
          </a:p>
        </p:txBody>
      </p:sp>
      <p:cxnSp>
        <p:nvCxnSpPr>
          <p:cNvPr id="20" name="直線コネクタ 19">
            <a:extLst>
              <a:ext uri="{FF2B5EF4-FFF2-40B4-BE49-F238E27FC236}">
                <a16:creationId xmlns:a16="http://schemas.microsoft.com/office/drawing/2014/main" id="{4A07447E-8849-16FE-462E-6DEFE8885551}"/>
              </a:ext>
            </a:extLst>
          </p:cNvPr>
          <p:cNvCxnSpPr>
            <a:cxnSpLocks/>
          </p:cNvCxnSpPr>
          <p:nvPr/>
        </p:nvCxnSpPr>
        <p:spPr>
          <a:xfrm>
            <a:off x="2112579" y="2575034"/>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AD1B76F2-B273-B280-B2E8-A4C6832B99EB}"/>
              </a:ext>
            </a:extLst>
          </p:cNvPr>
          <p:cNvCxnSpPr>
            <a:cxnSpLocks/>
          </p:cNvCxnSpPr>
          <p:nvPr/>
        </p:nvCxnSpPr>
        <p:spPr>
          <a:xfrm>
            <a:off x="2112579" y="5875282"/>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008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49E8DC-9292-251D-5137-E7DE8D309889}"/>
              </a:ext>
            </a:extLst>
          </p:cNvPr>
          <p:cNvSpPr>
            <a:spLocks noGrp="1"/>
          </p:cNvSpPr>
          <p:nvPr>
            <p:ph type="ctrTitle"/>
          </p:nvPr>
        </p:nvSpPr>
        <p:spPr/>
        <p:txBody>
          <a:bodyPr/>
          <a:lstStyle/>
          <a:p>
            <a:r>
              <a:rPr lang="en-US" altLang="ja-JP" dirty="0"/>
              <a:t>① </a:t>
            </a:r>
            <a:r>
              <a:rPr lang="ja-JP" altLang="en-US" dirty="0"/>
              <a:t>自分ごと化させる</a:t>
            </a:r>
            <a:endParaRPr kumimoji="1" lang="ja-JP" altLang="en-US" dirty="0"/>
          </a:p>
        </p:txBody>
      </p:sp>
      <p:sp>
        <p:nvSpPr>
          <p:cNvPr id="3" name="テキスト ボックス 2">
            <a:extLst>
              <a:ext uri="{FF2B5EF4-FFF2-40B4-BE49-F238E27FC236}">
                <a16:creationId xmlns:a16="http://schemas.microsoft.com/office/drawing/2014/main" id="{F36DE9DA-6CD2-ADF8-E4E8-804030AB8F74}"/>
              </a:ext>
            </a:extLst>
          </p:cNvPr>
          <p:cNvSpPr txBox="1"/>
          <p:nvPr/>
        </p:nvSpPr>
        <p:spPr>
          <a:xfrm>
            <a:off x="466800" y="1257143"/>
            <a:ext cx="11245776" cy="578620"/>
          </a:xfrm>
          <a:prstGeom prst="rect">
            <a:avLst/>
          </a:prstGeom>
          <a:noFill/>
        </p:spPr>
        <p:txBody>
          <a:bodyPr wrap="square" lIns="0" tIns="0" rIns="0" bIns="0" rtlCol="0">
            <a:spAutoFit/>
          </a:bodyPr>
          <a:lstStyle/>
          <a:p>
            <a:pPr algn="ctr">
              <a:lnSpc>
                <a:spcPct val="120000"/>
              </a:lnSpc>
            </a:pPr>
            <a:r>
              <a:rPr lang="ja-JP" altLang="en-US" sz="1600" dirty="0">
                <a:latin typeface="Meiryo" panose="020B0604030504040204" pitchFamily="34" charset="-128"/>
              </a:rPr>
              <a:t>ユーザーが「自分ごと化」しやすい話題を軸に見出しを作ると良さそうです。</a:t>
            </a:r>
            <a:endParaRPr lang="en-US" altLang="ja-JP" sz="1600" dirty="0">
              <a:latin typeface="Meiryo" panose="020B0604030504040204" pitchFamily="34" charset="-128"/>
            </a:endParaRPr>
          </a:p>
          <a:p>
            <a:pPr algn="ctr">
              <a:lnSpc>
                <a:spcPct val="120000"/>
              </a:lnSpc>
            </a:pPr>
            <a:r>
              <a:rPr lang="ja-JP" altLang="en-US" sz="1600" dirty="0">
                <a:latin typeface="Meiryo" panose="020B0604030504040204" pitchFamily="34" charset="-128"/>
              </a:rPr>
              <a:t>例えば、以下のような話題が普遍的にユーザーの関心を引くことができます。</a:t>
            </a:r>
            <a:endParaRPr lang="en-US" altLang="ja-JP" sz="1600" dirty="0">
              <a:latin typeface="Meiryo" panose="020B0604030504040204" pitchFamily="34" charset="-128"/>
            </a:endParaRPr>
          </a:p>
        </p:txBody>
      </p:sp>
      <p:sp>
        <p:nvSpPr>
          <p:cNvPr id="4" name="正方形/長方形 3">
            <a:extLst>
              <a:ext uri="{FF2B5EF4-FFF2-40B4-BE49-F238E27FC236}">
                <a16:creationId xmlns:a16="http://schemas.microsoft.com/office/drawing/2014/main" id="{49AE0B2C-2DA1-C32D-2586-F1F429323C43}"/>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A9178536-95CA-A754-D8E1-666047FFB5F6}"/>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1 つの角を丸めた四角形 10">
            <a:extLst>
              <a:ext uri="{FF2B5EF4-FFF2-40B4-BE49-F238E27FC236}">
                <a16:creationId xmlns:a16="http://schemas.microsoft.com/office/drawing/2014/main" id="{C0E1AD6A-8236-D1B0-4E1F-9850A96EEAE4}"/>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お金・費用に関すること</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7" name="1 つの角を丸めた四角形 21">
            <a:extLst>
              <a:ext uri="{FF2B5EF4-FFF2-40B4-BE49-F238E27FC236}">
                <a16:creationId xmlns:a16="http://schemas.microsoft.com/office/drawing/2014/main" id="{63D129C3-7ED3-6914-AAD1-67834B6CBF1A}"/>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衣食住・暮らしの変化に関わること</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F4C73D44-77E5-E808-59BA-35BEB9093CB8}"/>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○○ガスの新サービスが人気</a:t>
            </a:r>
            <a:endParaRPr kumimoji="0" lang="ja-JP" altLang="en-US" sz="1400" kern="0" dirty="0">
              <a:solidFill>
                <a:srgbClr val="545454"/>
              </a:solidFill>
              <a:latin typeface="Meiryo" panose="020B0604030504040204" pitchFamily="34" charset="-128"/>
            </a:endParaRPr>
          </a:p>
        </p:txBody>
      </p:sp>
      <p:sp>
        <p:nvSpPr>
          <p:cNvPr id="9" name="正方形/長方形 8">
            <a:extLst>
              <a:ext uri="{FF2B5EF4-FFF2-40B4-BE49-F238E27FC236}">
                <a16:creationId xmlns:a16="http://schemas.microsoft.com/office/drawing/2014/main" id="{0A762DDC-88A0-5EF1-993F-62D21FE1A75C}"/>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5EFD6782-B2CF-F551-3C14-F405AA3448AD}"/>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暮らしの何がどう変わったかを</a:t>
            </a:r>
            <a:br>
              <a:rPr kumimoji="0" lang="en-US" altLang="ja-JP" sz="1400" kern="0">
                <a:solidFill>
                  <a:srgbClr val="545454"/>
                </a:solidFill>
                <a:latin typeface="Meiryo" panose="020B0604030504040204" pitchFamily="34" charset="-128"/>
              </a:rPr>
            </a:br>
            <a:r>
              <a:rPr kumimoji="0" lang="ja-JP" altLang="en-US" sz="1400" kern="0">
                <a:solidFill>
                  <a:srgbClr val="545454"/>
                </a:solidFill>
                <a:latin typeface="Meiryo" panose="020B0604030504040204" pitchFamily="34" charset="-128"/>
              </a:rPr>
              <a:t>明確に表現したワードを使用できると良いです</a:t>
            </a:r>
            <a:endParaRPr kumimoji="0" lang="ja-JP" altLang="en-US"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28BAD194-F281-CDD9-E466-27822F4742E1}"/>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D7F33F9F-5619-BF80-9190-8EC1828D85AB}"/>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電力自由化</a:t>
            </a:r>
            <a:r>
              <a:rPr lang="en-US" altLang="ja-JP" sz="1400" b="1" dirty="0">
                <a:solidFill>
                  <a:schemeClr val="accent4"/>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選ぶ目安や注意点</a:t>
            </a:r>
            <a:endParaRPr kumimoji="0" lang="en-US" altLang="ja-JP" sz="1400" kern="0" dirty="0">
              <a:solidFill>
                <a:srgbClr val="545454"/>
              </a:solidFill>
              <a:latin typeface="Meiryo" panose="020B0604030504040204" pitchFamily="34" charset="-128"/>
            </a:endParaRPr>
          </a:p>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新成人</a:t>
            </a:r>
            <a:r>
              <a:rPr lang="en-US" altLang="ja-JP" sz="1400" b="1" dirty="0">
                <a:solidFill>
                  <a:schemeClr val="accent4"/>
                </a:solidFill>
                <a:latin typeface="Meiryo" panose="020B0604030504040204" pitchFamily="34" charset="-128"/>
                <a:ea typeface="Meiryo" panose="020B0604030504040204" pitchFamily="34" charset="-128"/>
                <a:cs typeface="+mn-lt"/>
              </a:rPr>
              <a:t>18</a:t>
            </a:r>
            <a:r>
              <a:rPr lang="ja-JP" altLang="en-US" sz="1400" b="1" dirty="0">
                <a:solidFill>
                  <a:schemeClr val="accent4"/>
                </a:solidFill>
                <a:latin typeface="Meiryo" panose="020B0604030504040204" pitchFamily="34" charset="-128"/>
                <a:ea typeface="Meiryo" panose="020B0604030504040204" pitchFamily="34" charset="-128"/>
                <a:cs typeface="+mn-lt"/>
              </a:rPr>
              <a:t>歳</a:t>
            </a:r>
            <a:r>
              <a:rPr lang="en-US" altLang="ja-JP" sz="1400" b="1" dirty="0">
                <a:solidFill>
                  <a:schemeClr val="accent4"/>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キャリア契約が可に</a:t>
            </a:r>
          </a:p>
        </p:txBody>
      </p:sp>
      <p:sp>
        <p:nvSpPr>
          <p:cNvPr id="13" name="正方形/長方形 12">
            <a:extLst>
              <a:ext uri="{FF2B5EF4-FFF2-40B4-BE49-F238E27FC236}">
                <a16:creationId xmlns:a16="http://schemas.microsoft.com/office/drawing/2014/main" id="{D1E3ADBF-7717-F27A-455A-4D1057111B7E}"/>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2C8B94C5-D600-B21F-C7A3-FF0865F0753F}"/>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4ECE1057-FBEB-B89E-288F-14E15B327B28}"/>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○○住宅の高断熱の家</a:t>
            </a:r>
            <a:endParaRPr kumimoji="0" lang="ja-JP" altLang="en-US" sz="1400" kern="0" dirty="0">
              <a:solidFill>
                <a:srgbClr val="545454"/>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BECE88A8-BAA1-6A9F-0947-46465998D4A1}"/>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EBCF559E-D6A8-0413-2FFD-64DB6C975274}"/>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697BEA5D-995B-8952-9ABC-1987BD2C1495}"/>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kumimoji="0" lang="ja-JP" altLang="en-US" sz="1400" kern="0" dirty="0">
                <a:solidFill>
                  <a:srgbClr val="545454"/>
                </a:solidFill>
                <a:latin typeface="Meiryo" panose="020B0604030504040204" pitchFamily="34" charset="-128"/>
              </a:rPr>
              <a:t>断熱で</a:t>
            </a:r>
            <a:r>
              <a:rPr lang="ja-JP" altLang="en-US" sz="1400" b="1" dirty="0">
                <a:solidFill>
                  <a:schemeClr val="accent4"/>
                </a:solidFill>
                <a:latin typeface="Meiryo" panose="020B0604030504040204" pitchFamily="34" charset="-128"/>
                <a:ea typeface="Meiryo" panose="020B0604030504040204" pitchFamily="34" charset="-128"/>
                <a:cs typeface="+mn-lt"/>
              </a:rPr>
              <a:t>年間○万円</a:t>
            </a:r>
            <a:r>
              <a:rPr kumimoji="0" lang="ja-JP" altLang="en-US" sz="1400" kern="0" dirty="0">
                <a:solidFill>
                  <a:srgbClr val="545454"/>
                </a:solidFill>
                <a:latin typeface="Meiryo" panose="020B0604030504040204" pitchFamily="34" charset="-128"/>
              </a:rPr>
              <a:t>の差</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○○住宅</a:t>
            </a:r>
            <a:endParaRPr kumimoji="0" lang="en-US" altLang="ja-JP" sz="1400" kern="0" dirty="0">
              <a:solidFill>
                <a:srgbClr val="545454"/>
              </a:solidFill>
              <a:latin typeface="Meiryo" panose="020B0604030504040204" pitchFamily="34" charset="-128"/>
            </a:endParaRPr>
          </a:p>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光熱費を節約しよう</a:t>
            </a:r>
            <a:r>
              <a:rPr lang="en-US" altLang="ja-JP" sz="1400" b="1" dirty="0">
                <a:solidFill>
                  <a:schemeClr val="accent4"/>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高断熱の家</a:t>
            </a:r>
          </a:p>
        </p:txBody>
      </p:sp>
      <p:sp>
        <p:nvSpPr>
          <p:cNvPr id="19" name="正方形/長方形 18">
            <a:extLst>
              <a:ext uri="{FF2B5EF4-FFF2-40B4-BE49-F238E27FC236}">
                <a16:creationId xmlns:a16="http://schemas.microsoft.com/office/drawing/2014/main" id="{4C525885-0A5D-AC37-5A50-31137D752D84}"/>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D51B0AAF-C05C-DCBC-49CE-D830252B681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0671743F-1B77-2389-C7F6-E659AB82D7E3}"/>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ユーザーに馴染みのある主語を使いましょう</a:t>
            </a:r>
            <a:br>
              <a:rPr kumimoji="0" lang="en-US" altLang="ja-JP" sz="1400" kern="0">
                <a:solidFill>
                  <a:srgbClr val="545454"/>
                </a:solidFill>
                <a:latin typeface="Meiryo" panose="020B0604030504040204" pitchFamily="34" charset="-128"/>
              </a:rPr>
            </a:br>
            <a:r>
              <a:rPr kumimoji="0" lang="ja-JP" altLang="en-US" sz="1400" kern="0">
                <a:solidFill>
                  <a:srgbClr val="545454"/>
                </a:solidFill>
                <a:latin typeface="Meiryo" panose="020B0604030504040204" pitchFamily="34" charset="-128"/>
              </a:rPr>
              <a:t>金額が具体的に入るとよりわかりやすくなります</a:t>
            </a:r>
            <a:endParaRPr kumimoji="0" lang="ja-JP" altLang="en-US"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693558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B2917B-63D5-DC39-AFA3-2A0AB286F3B3}"/>
              </a:ext>
            </a:extLst>
          </p:cNvPr>
          <p:cNvSpPr>
            <a:spLocks noGrp="1"/>
          </p:cNvSpPr>
          <p:nvPr>
            <p:ph type="ctrTitle"/>
          </p:nvPr>
        </p:nvSpPr>
        <p:spPr/>
        <p:txBody>
          <a:bodyPr/>
          <a:lstStyle/>
          <a:p>
            <a:r>
              <a:rPr lang="ja-JP" altLang="en-US" dirty="0"/>
              <a:t>②</a:t>
            </a:r>
            <a:r>
              <a:rPr lang="en-US" altLang="ja-JP" dirty="0"/>
              <a:t> </a:t>
            </a:r>
            <a:r>
              <a:rPr lang="ja-JP" altLang="en-US" dirty="0"/>
              <a:t>価値ある情報提供をする</a:t>
            </a:r>
            <a:endParaRPr kumimoji="1" lang="ja-JP" altLang="en-US" dirty="0"/>
          </a:p>
        </p:txBody>
      </p:sp>
      <p:sp>
        <p:nvSpPr>
          <p:cNvPr id="3" name="テキスト ボックス 2">
            <a:extLst>
              <a:ext uri="{FF2B5EF4-FFF2-40B4-BE49-F238E27FC236}">
                <a16:creationId xmlns:a16="http://schemas.microsoft.com/office/drawing/2014/main" id="{0BA77713-77CC-0C48-C543-355918E1E1AA}"/>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新しい情報や、これまでのユーザーの知識を更新するようなトピックを盛り込むことで</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ユーザーを引き込む工夫ができます。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10">
            <a:extLst>
              <a:ext uri="{FF2B5EF4-FFF2-40B4-BE49-F238E27FC236}">
                <a16:creationId xmlns:a16="http://schemas.microsoft.com/office/drawing/2014/main" id="{55118BA9-0C22-44BC-9408-DB0BC384DCE9}"/>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新しい情報</a:t>
            </a:r>
          </a:p>
        </p:txBody>
      </p:sp>
      <p:sp>
        <p:nvSpPr>
          <p:cNvPr id="5" name="1 つの角を丸めた四角形 21">
            <a:extLst>
              <a:ext uri="{FF2B5EF4-FFF2-40B4-BE49-F238E27FC236}">
                <a16:creationId xmlns:a16="http://schemas.microsoft.com/office/drawing/2014/main" id="{03228652-007D-A63F-2CA3-0B8BCD017267}"/>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これまでの知識を更新するトピック</a:t>
            </a:r>
          </a:p>
        </p:txBody>
      </p:sp>
      <p:sp>
        <p:nvSpPr>
          <p:cNvPr id="6" name="正方形/長方形 5">
            <a:extLst>
              <a:ext uri="{FF2B5EF4-FFF2-40B4-BE49-F238E27FC236}">
                <a16:creationId xmlns:a16="http://schemas.microsoft.com/office/drawing/2014/main" id="{3702BC26-1752-A83D-9A7C-BE3DB2DA28F9}"/>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AB817B7B-CA27-061B-CB4B-093E646145AE}"/>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82C5BC6F-429A-8791-83E7-ACFF4073BE79}"/>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○○の中古車は万全の保証</a:t>
            </a:r>
          </a:p>
        </p:txBody>
      </p:sp>
      <p:sp>
        <p:nvSpPr>
          <p:cNvPr id="9" name="正方形/長方形 8">
            <a:extLst>
              <a:ext uri="{FF2B5EF4-FFF2-40B4-BE49-F238E27FC236}">
                <a16:creationId xmlns:a16="http://schemas.microsoft.com/office/drawing/2014/main" id="{2A820678-1B94-6A71-1038-2CAF3F6974A9}"/>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6E74079C-BA94-433E-A572-AC7DCDCB629F}"/>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掲載面がニュースを提供する場所であることを踏まえて</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ユーザーへのインプットがある内容だとベターです</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5A4AE353-A4FE-E415-95C4-472BD575D60D}"/>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A76AF7C0-FCA0-6849-C1B3-F9670A4629A9}"/>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新車より安心</a:t>
            </a:r>
            <a:r>
              <a:rPr kumimoji="0" lang="ja-JP" altLang="en-US" sz="1400" kern="0" dirty="0">
                <a:solidFill>
                  <a:srgbClr val="545454"/>
                </a:solidFill>
                <a:latin typeface="Meiryo" panose="020B0604030504040204" pitchFamily="34" charset="-128"/>
              </a:rPr>
              <a:t>？</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○○の中古車保証</a:t>
            </a:r>
            <a:r>
              <a:rPr kumimoji="0" lang="en-US" altLang="ja-JP" sz="1400" kern="0" dirty="0">
                <a:solidFill>
                  <a:srgbClr val="545454"/>
                </a:solidFill>
                <a:latin typeface="Meiryo" panose="020B0604030504040204" pitchFamily="34" charset="-128"/>
              </a:rPr>
              <a:t> </a:t>
            </a:r>
          </a:p>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実は損</a:t>
            </a:r>
            <a:r>
              <a:rPr kumimoji="0" lang="ja-JP" altLang="en-US" sz="1400" kern="0" dirty="0">
                <a:solidFill>
                  <a:srgbClr val="545454"/>
                </a:solidFill>
                <a:latin typeface="Meiryo" panose="020B0604030504040204" pitchFamily="34" charset="-128"/>
              </a:rPr>
              <a:t>？</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コンビニでの現金払い</a:t>
            </a:r>
          </a:p>
        </p:txBody>
      </p:sp>
      <p:sp>
        <p:nvSpPr>
          <p:cNvPr id="13" name="正方形/長方形 12">
            <a:extLst>
              <a:ext uri="{FF2B5EF4-FFF2-40B4-BE49-F238E27FC236}">
                <a16:creationId xmlns:a16="http://schemas.microsoft.com/office/drawing/2014/main" id="{EF3E2216-CB8E-AF07-0DD7-F14600B53A1A}"/>
              </a:ext>
            </a:extLst>
          </p:cNvPr>
          <p:cNvSpPr/>
          <p:nvPr/>
        </p:nvSpPr>
        <p:spPr>
          <a:xfrm>
            <a:off x="739785"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0E5BD969-D4FF-E9D7-9A85-8D6A4607C158}"/>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2534C8F5-A581-5E45-6A3F-2CF7AF987837}"/>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○○電機の冷蔵庫がおすすめ</a:t>
            </a:r>
            <a:endParaRPr kumimoji="0" lang="en-US" altLang="ja-JP" sz="1400" kern="0">
              <a:solidFill>
                <a:srgbClr val="545454"/>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3990B747-36A6-A3BA-2C88-6DD3DF7C2E9E}"/>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8571A5A7-6FA0-148B-F6EB-9DAE60299578}"/>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108093D6-0E6E-DF8A-D159-76A2BEEC20B9}"/>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en-US" altLang="ja-JP" sz="1400" b="1" dirty="0">
                <a:solidFill>
                  <a:schemeClr val="accent4"/>
                </a:solidFill>
                <a:latin typeface="Meiryo" panose="020B0604030504040204" pitchFamily="34" charset="-128"/>
                <a:ea typeface="Meiryo" panose="020B0604030504040204" pitchFamily="34" charset="-128"/>
                <a:cs typeface="+mn-lt"/>
              </a:rPr>
              <a:t>20XX</a:t>
            </a:r>
            <a:r>
              <a:rPr lang="ja-JP" altLang="en-US" sz="1400" b="1" dirty="0">
                <a:solidFill>
                  <a:schemeClr val="accent4"/>
                </a:solidFill>
                <a:latin typeface="Meiryo" panose="020B0604030504040204" pitchFamily="34" charset="-128"/>
                <a:ea typeface="Meiryo" panose="020B0604030504040204" pitchFamily="34" charset="-128"/>
                <a:cs typeface="+mn-lt"/>
              </a:rPr>
              <a:t>年春新商品</a:t>
            </a:r>
            <a:r>
              <a:rPr lang="en-US" altLang="ja-JP" sz="1400" b="1" dirty="0">
                <a:solidFill>
                  <a:schemeClr val="accent4"/>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○○の冷蔵庫</a:t>
            </a:r>
            <a:endParaRPr kumimoji="0" lang="en-US" altLang="ja-JP" sz="1400" kern="0" dirty="0">
              <a:solidFill>
                <a:srgbClr val="545454"/>
              </a:solidFill>
              <a:latin typeface="Meiryo" panose="020B0604030504040204" pitchFamily="34" charset="-128"/>
            </a:endParaRPr>
          </a:p>
          <a:p>
            <a:pPr>
              <a:lnSpc>
                <a:spcPct val="120000"/>
              </a:lnSpc>
              <a:buClr>
                <a:srgbClr val="545454"/>
              </a:buClr>
              <a:defRPr/>
            </a:pPr>
            <a:r>
              <a:rPr lang="ja-JP" altLang="en-US" sz="1400" b="1" dirty="0">
                <a:solidFill>
                  <a:schemeClr val="accent4"/>
                </a:solidFill>
                <a:latin typeface="Meiryo" panose="020B0604030504040204" pitchFamily="34" charset="-128"/>
                <a:ea typeface="Meiryo" panose="020B0604030504040204" pitchFamily="34" charset="-128"/>
                <a:cs typeface="+mn-lt"/>
              </a:rPr>
              <a:t>ブランド全面刷新</a:t>
            </a:r>
            <a:r>
              <a:rPr lang="en-US" altLang="ja-JP" sz="1400" b="1" dirty="0">
                <a:solidFill>
                  <a:schemeClr val="accent4"/>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○○の柔軟剤</a:t>
            </a:r>
          </a:p>
        </p:txBody>
      </p:sp>
      <p:sp>
        <p:nvSpPr>
          <p:cNvPr id="19" name="正方形/長方形 18">
            <a:extLst>
              <a:ext uri="{FF2B5EF4-FFF2-40B4-BE49-F238E27FC236}">
                <a16:creationId xmlns:a16="http://schemas.microsoft.com/office/drawing/2014/main" id="{6DAE5E8A-E338-8016-177C-143FB4F02AFA}"/>
              </a:ext>
            </a:extLst>
          </p:cNvPr>
          <p:cNvSpPr/>
          <p:nvPr/>
        </p:nvSpPr>
        <p:spPr>
          <a:xfrm>
            <a:off x="6497783" y="4014069"/>
            <a:ext cx="482033" cy="783174"/>
          </a:xfrm>
          <a:prstGeom prst="rect">
            <a:avLst/>
          </a:prstGeom>
          <a:solidFill>
            <a:schemeClr val="accent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CFEB8302-8E09-966A-6F85-B993599C3997}"/>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8DB4031D-EEE8-CA0D-2571-27102E07CD51}"/>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「新型」「初公開」「刷新」などの</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ワクワク感が出せるワードが有効です</a:t>
            </a:r>
          </a:p>
        </p:txBody>
      </p:sp>
    </p:spTree>
    <p:extLst>
      <p:ext uri="{BB962C8B-B14F-4D97-AF65-F5344CB8AC3E}">
        <p14:creationId xmlns:p14="http://schemas.microsoft.com/office/powerpoint/2010/main" val="2150763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125</TotalTime>
  <Words>2538</Words>
  <Application>Microsoft Office PowerPoint</Application>
  <PresentationFormat>ワイド画面</PresentationFormat>
  <Paragraphs>326</Paragraphs>
  <Slides>25</Slides>
  <Notes>1</Notes>
  <HiddenSlides>0</HiddenSlides>
  <MMClips>0</MMClips>
  <ScaleCrop>false</ScaleCrop>
  <HeadingPairs>
    <vt:vector size="8" baseType="variant">
      <vt:variant>
        <vt:lpstr>使用されているフォント</vt:lpstr>
      </vt:variant>
      <vt:variant>
        <vt:i4>8</vt:i4>
      </vt:variant>
      <vt:variant>
        <vt:lpstr>テーマ</vt:lpstr>
      </vt:variant>
      <vt:variant>
        <vt:i4>1</vt:i4>
      </vt:variant>
      <vt:variant>
        <vt:lpstr>埋め込まれた OLE サーバー</vt:lpstr>
      </vt:variant>
      <vt:variant>
        <vt:i4>2</vt:i4>
      </vt:variant>
      <vt:variant>
        <vt:lpstr>スライド タイトル</vt:lpstr>
      </vt:variant>
      <vt:variant>
        <vt:i4>25</vt:i4>
      </vt:variant>
    </vt:vector>
  </HeadingPairs>
  <TitlesOfParts>
    <vt:vector size="36" baseType="lpstr">
      <vt:lpstr>NotoSansJP</vt:lpstr>
      <vt:lpstr>メイリオ</vt:lpstr>
      <vt:lpstr>メイリオ</vt:lpstr>
      <vt:lpstr>メイリオ 本文</vt:lpstr>
      <vt:lpstr>Arial</vt:lpstr>
      <vt:lpstr>Calibri</vt:lpstr>
      <vt:lpstr>Segoe UI</vt:lpstr>
      <vt:lpstr>Wingdings</vt:lpstr>
      <vt:lpstr>MSCレイアウト（広告主・代理店限定）</vt:lpstr>
      <vt:lpstr>think-cell スライド</vt:lpstr>
      <vt:lpstr>think-cellスライド</vt:lpstr>
      <vt:lpstr>PowerPoint プレゼンテーション</vt:lpstr>
      <vt:lpstr>PowerPoint プレゼンテーション</vt:lpstr>
      <vt:lpstr>PowerPoint プレゼンテーション</vt:lpstr>
      <vt:lpstr>はじめに</vt:lpstr>
      <vt:lpstr>注意事項</vt:lpstr>
      <vt:lpstr>PowerPoint プレゼンテーション</vt:lpstr>
      <vt:lpstr>Yahoo!ニュース トピックスを参考にした 15.5文字 見出しのポイント</vt:lpstr>
      <vt:lpstr>① 自分ごと化させる</vt:lpstr>
      <vt:lpstr>② 価値ある情報提供をする</vt:lpstr>
      <vt:lpstr>③ 閲覧態度を考慮した言葉遣い</vt:lpstr>
      <vt:lpstr>④ 語りかけは口語で行う</vt:lpstr>
      <vt:lpstr>⑤ 引きの強い言葉は冒頭に</vt:lpstr>
      <vt:lpstr>⑥ 数字を入れて具体性を出す</vt:lpstr>
      <vt:lpstr>⑦ 季節感を表現する</vt:lpstr>
      <vt:lpstr>⑧ 漢字の多用は控える</vt:lpstr>
      <vt:lpstr>PowerPoint プレゼンテーション</vt:lpstr>
      <vt:lpstr>画像クリエイティブのポイント</vt:lpstr>
      <vt:lpstr>① 広告の続きを気にさせる</vt:lpstr>
      <vt:lpstr>② 目を引くビジュアルにする</vt:lpstr>
      <vt:lpstr>③ 「ニュース性」を持たせる</vt:lpstr>
      <vt:lpstr>④ 視認性が高い画像にする</vt:lpstr>
      <vt:lpstr>⑤ テキストでは伝えられないことを伝える</vt:lpstr>
      <vt:lpstr>⑥ 万人に伝わる表現にする</vt:lpstr>
      <vt:lpstr>参考情報</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14</cp:revision>
  <dcterms:created xsi:type="dcterms:W3CDTF">2020-02-26T07:28:11Z</dcterms:created>
  <dcterms:modified xsi:type="dcterms:W3CDTF">2025-07-15T08:25:00Z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2025-07-03T03:29:06Z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83709bbe-84d0-4214-af6c-5e9defa650ef</vt:lpwstr>
  </property>
  <property fmtid="{D5CDD505-2E9C-101B-9397-08002B2CF9AE}" pid="8" name="MSIP_Label_defa4170-0d19-0005-0004-bc88714345d2_ContentBits">
    <vt:lpwstr>0</vt:lpwstr>
  </property>
  <property fmtid="{D5CDD505-2E9C-101B-9397-08002B2CF9AE}" pid="9" name="MSIP_Label_defa4170-0d19-0005-0004-bc88714345d2_Tag">
    <vt:lpwstr>10, 3, 0, 1</vt:lpwstr>
  </property>
</Properties>
</file>