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3.xml" ContentType="application/vnd.openxmlformats-officedocument.them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heme/theme4.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8" r:id="rId1"/>
    <p:sldMasterId id="2147483683" r:id="rId2"/>
    <p:sldMasterId id="2147483690" r:id="rId3"/>
  </p:sldMasterIdLst>
  <p:notesMasterIdLst>
    <p:notesMasterId r:id="rId16"/>
  </p:notesMasterIdLst>
  <p:sldIdLst>
    <p:sldId id="553" r:id="rId4"/>
    <p:sldId id="446" r:id="rId5"/>
    <p:sldId id="564" r:id="rId6"/>
    <p:sldId id="563" r:id="rId7"/>
    <p:sldId id="648" r:id="rId8"/>
    <p:sldId id="562" r:id="rId9"/>
    <p:sldId id="561" r:id="rId10"/>
    <p:sldId id="565" r:id="rId11"/>
    <p:sldId id="566" r:id="rId12"/>
    <p:sldId id="569" r:id="rId13"/>
    <p:sldId id="649" r:id="rId14"/>
    <p:sldId id="448" r:id="rId15"/>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48"/>
    <a:srgbClr val="0D0D0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365AEED-DD8F-4096-86E0-CE97E30B6BAF}" v="15" dt="2025-06-19T04:47:06.859"/>
    <p1510:client id="{DE3D1059-A6EE-4CDC-B040-8B1FAFEABB2F}" v="82" dt="2025-06-18T04:57:23.2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251"/>
    <p:restoredTop sz="96054"/>
  </p:normalViewPr>
  <p:slideViewPr>
    <p:cSldViewPr snapToGrid="0">
      <p:cViewPr varScale="1">
        <p:scale>
          <a:sx n="77" d="100"/>
          <a:sy n="77" d="100"/>
        </p:scale>
        <p:origin x="114" y="5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viewProps" Target="viewProps.xml"/><Relationship Id="rId3" Type="http://schemas.openxmlformats.org/officeDocument/2006/relationships/slideMaster" Target="slideMasters/slideMaster3.xml"/><Relationship Id="rId21" Type="http://schemas.microsoft.com/office/2016/11/relationships/changesInfo" Target="changesInfos/changesInfo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tsumoto Megumi （松本恵実）" userId="YQm2krEEfVvpx1Y4ZMwjoFv781hPg5KYFGyemOhvTrM=" providerId="None" clId="Web-{5365AEED-DD8F-4096-86E0-CE97E30B6BAF}"/>
    <pc:docChg chg="addSld delSld modSld">
      <pc:chgData name="Matsumoto Megumi （松本恵実）" userId="YQm2krEEfVvpx1Y4ZMwjoFv781hPg5KYFGyemOhvTrM=" providerId="None" clId="Web-{5365AEED-DD8F-4096-86E0-CE97E30B6BAF}" dt="2025-06-19T04:47:06.859" v="8"/>
      <pc:docMkLst>
        <pc:docMk/>
      </pc:docMkLst>
      <pc:sldChg chg="addSp delSp modSp">
        <pc:chgData name="Matsumoto Megumi （松本恵実）" userId="YQm2krEEfVvpx1Y4ZMwjoFv781hPg5KYFGyemOhvTrM=" providerId="None" clId="Web-{5365AEED-DD8F-4096-86E0-CE97E30B6BAF}" dt="2025-06-19T04:47:06.859" v="8"/>
        <pc:sldMkLst>
          <pc:docMk/>
          <pc:sldMk cId="2151136748" sldId="561"/>
        </pc:sldMkLst>
        <pc:spChg chg="add del">
          <ac:chgData name="Matsumoto Megumi （松本恵実）" userId="YQm2krEEfVvpx1Y4ZMwjoFv781hPg5KYFGyemOhvTrM=" providerId="None" clId="Web-{5365AEED-DD8F-4096-86E0-CE97E30B6BAF}" dt="2025-06-19T04:47:06.859" v="8"/>
          <ac:spMkLst>
            <pc:docMk/>
            <pc:sldMk cId="2151136748" sldId="561"/>
            <ac:spMk id="2" creationId="{6ABCDA42-B576-C7EF-DEA4-D2209E547D43}"/>
          </ac:spMkLst>
        </pc:spChg>
        <pc:spChg chg="mod">
          <ac:chgData name="Matsumoto Megumi （松本恵実）" userId="YQm2krEEfVvpx1Y4ZMwjoFv781hPg5KYFGyemOhvTrM=" providerId="None" clId="Web-{5365AEED-DD8F-4096-86E0-CE97E30B6BAF}" dt="2025-06-19T04:47:02.749" v="7" actId="20577"/>
          <ac:spMkLst>
            <pc:docMk/>
            <pc:sldMk cId="2151136748" sldId="561"/>
            <ac:spMk id="23" creationId="{4E50DE66-C657-C3CC-1CC1-E7FA361E27EC}"/>
          </ac:spMkLst>
        </pc:spChg>
      </pc:sldChg>
      <pc:sldChg chg="add del">
        <pc:chgData name="Matsumoto Megumi （松本恵実）" userId="YQm2krEEfVvpx1Y4ZMwjoFv781hPg5KYFGyemOhvTrM=" providerId="None" clId="Web-{5365AEED-DD8F-4096-86E0-CE97E30B6BAF}" dt="2025-06-19T04:46:55.249" v="4"/>
        <pc:sldMkLst>
          <pc:docMk/>
          <pc:sldMk cId="3613905366" sldId="590"/>
        </pc:sldMkLst>
      </pc:sldChg>
    </pc:docChg>
  </pc:docChgLst>
  <pc:docChgLst>
    <pc:chgData name="Matsumoto Megumi （松本恵実）" userId="YQm2krEEfVvpx1Y4ZMwjoFv781hPg5KYFGyemOhvTrM=" providerId="None" clId="Web-{DE3D1059-A6EE-4CDC-B040-8B1FAFEABB2F}"/>
    <pc:docChg chg="addSld modSld">
      <pc:chgData name="Matsumoto Megumi （松本恵実）" userId="YQm2krEEfVvpx1Y4ZMwjoFv781hPg5KYFGyemOhvTrM=" providerId="None" clId="Web-{DE3D1059-A6EE-4CDC-B040-8B1FAFEABB2F}" dt="2025-06-18T04:57:22.153" v="55" actId="20577"/>
      <pc:docMkLst>
        <pc:docMk/>
      </pc:docMkLst>
      <pc:sldChg chg="modSp">
        <pc:chgData name="Matsumoto Megumi （松本恵実）" userId="YQm2krEEfVvpx1Y4ZMwjoFv781hPg5KYFGyemOhvTrM=" providerId="None" clId="Web-{DE3D1059-A6EE-4CDC-B040-8B1FAFEABB2F}" dt="2025-06-18T04:56:26.244" v="11" actId="20577"/>
        <pc:sldMkLst>
          <pc:docMk/>
          <pc:sldMk cId="3275889104" sldId="553"/>
        </pc:sldMkLst>
        <pc:spChg chg="mod">
          <ac:chgData name="Matsumoto Megumi （松本恵実）" userId="YQm2krEEfVvpx1Y4ZMwjoFv781hPg5KYFGyemOhvTrM=" providerId="None" clId="Web-{DE3D1059-A6EE-4CDC-B040-8B1FAFEABB2F}" dt="2025-06-18T04:56:26.244" v="11" actId="20577"/>
          <ac:spMkLst>
            <pc:docMk/>
            <pc:sldMk cId="3275889104" sldId="553"/>
            <ac:spMk id="10243" creationId="{3D85EFA8-7C57-5851-ACF9-310414B31A82}"/>
          </ac:spMkLst>
        </pc:spChg>
      </pc:sldChg>
      <pc:sldChg chg="addSp modSp new">
        <pc:chgData name="Matsumoto Megumi （松本恵実）" userId="YQm2krEEfVvpx1Y4ZMwjoFv781hPg5KYFGyemOhvTrM=" providerId="None" clId="Web-{DE3D1059-A6EE-4CDC-B040-8B1FAFEABB2F}" dt="2025-06-18T04:57:22.153" v="55" actId="20577"/>
        <pc:sldMkLst>
          <pc:docMk/>
          <pc:sldMk cId="1222869144" sldId="649"/>
        </pc:sldMkLst>
        <pc:spChg chg="mod">
          <ac:chgData name="Matsumoto Megumi （松本恵実）" userId="YQm2krEEfVvpx1Y4ZMwjoFv781hPg5KYFGyemOhvTrM=" providerId="None" clId="Web-{DE3D1059-A6EE-4CDC-B040-8B1FAFEABB2F}" dt="2025-06-18T04:56:34.713" v="17" actId="20577"/>
          <ac:spMkLst>
            <pc:docMk/>
            <pc:sldMk cId="1222869144" sldId="649"/>
            <ac:spMk id="2" creationId="{0A707A01-91C2-F114-1154-4FDB91981024}"/>
          </ac:spMkLst>
        </pc:spChg>
        <pc:spChg chg="add mod">
          <ac:chgData name="Matsumoto Megumi （松本恵実）" userId="YQm2krEEfVvpx1Y4ZMwjoFv781hPg5KYFGyemOhvTrM=" providerId="None" clId="Web-{DE3D1059-A6EE-4CDC-B040-8B1FAFEABB2F}" dt="2025-06-18T04:57:22.153" v="55" actId="20577"/>
          <ac:spMkLst>
            <pc:docMk/>
            <pc:sldMk cId="1222869144" sldId="649"/>
            <ac:spMk id="3" creationId="{961DE7E6-EA6E-17F3-BCA1-FAD44E30AF78}"/>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C75F72-840C-944F-8D21-0AE4FBB1AB9C}" type="datetimeFigureOut">
              <a:rPr kumimoji="1" lang="ja-JP" altLang="en-US" smtClean="0"/>
              <a:t>2025/6/18</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1CC00C-8F62-6C48-B048-C042837E5924}" type="slidenum">
              <a:rPr kumimoji="1" lang="ja-JP" altLang="en-US" smtClean="0"/>
              <a:t>‹#›</a:t>
            </a:fld>
            <a:endParaRPr kumimoji="1" lang="ja-JP" altLang="en-US"/>
          </a:p>
        </p:txBody>
      </p:sp>
    </p:spTree>
    <p:extLst>
      <p:ext uri="{BB962C8B-B14F-4D97-AF65-F5344CB8AC3E}">
        <p14:creationId xmlns:p14="http://schemas.microsoft.com/office/powerpoint/2010/main" val="226080535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2.xml"/><Relationship Id="rId1" Type="http://schemas.openxmlformats.org/officeDocument/2006/relationships/tags" Target="../tags/tag7.xml"/><Relationship Id="rId5" Type="http://schemas.openxmlformats.org/officeDocument/2006/relationships/image" Target="../media/image3.png"/><Relationship Id="rId4" Type="http://schemas.openxmlformats.org/officeDocument/2006/relationships/image" Target="../media/image12.emf"/></Relationships>
</file>

<file path=ppt/slideLayouts/_rels/slideLayout11.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Master" Target="../slideMasters/slideMaster2.xml"/><Relationship Id="rId1" Type="http://schemas.openxmlformats.org/officeDocument/2006/relationships/tags" Target="../tags/tag8.xml"/><Relationship Id="rId5" Type="http://schemas.openxmlformats.org/officeDocument/2006/relationships/image" Target="../media/image3.png"/><Relationship Id="rId4" Type="http://schemas.openxmlformats.org/officeDocument/2006/relationships/image" Target="../media/image13.emf"/></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Master" Target="../slideMasters/slideMaster3.xml"/><Relationship Id="rId1" Type="http://schemas.openxmlformats.org/officeDocument/2006/relationships/tags" Target="../tags/tag10.xml"/><Relationship Id="rId5" Type="http://schemas.openxmlformats.org/officeDocument/2006/relationships/image" Target="../media/image5.png"/><Relationship Id="rId4" Type="http://schemas.openxmlformats.org/officeDocument/2006/relationships/image" Target="../media/image15.emf"/></Relationships>
</file>

<file path=ppt/slideLayouts/_rels/slideLayout16.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Master" Target="../slideMasters/slideMaster3.xml"/><Relationship Id="rId1" Type="http://schemas.openxmlformats.org/officeDocument/2006/relationships/tags" Target="../tags/tag11.xml"/><Relationship Id="rId5" Type="http://schemas.openxmlformats.org/officeDocument/2006/relationships/image" Target="../media/image3.png"/><Relationship Id="rId4" Type="http://schemas.openxmlformats.org/officeDocument/2006/relationships/image" Target="../media/image16.emf"/></Relationships>
</file>

<file path=ppt/slideLayouts/_rels/slideLayout17.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Master" Target="../slideMasters/slideMaster3.xml"/><Relationship Id="rId1" Type="http://schemas.openxmlformats.org/officeDocument/2006/relationships/tags" Target="../tags/tag12.xml"/><Relationship Id="rId5" Type="http://schemas.openxmlformats.org/officeDocument/2006/relationships/image" Target="../media/image3.png"/><Relationship Id="rId4" Type="http://schemas.openxmlformats.org/officeDocument/2006/relationships/image" Target="../media/image17.emf"/></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emf"/><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2.xml"/><Relationship Id="rId5" Type="http://schemas.openxmlformats.org/officeDocument/2006/relationships/image" Target="../media/image5.png"/><Relationship Id="rId4" Type="http://schemas.openxmlformats.org/officeDocument/2006/relationships/image" Target="../media/image4.emf"/></Relationships>
</file>

<file path=ppt/slideLayouts/_rels/slideLayout20.xml.rels><?xml version="1.0" encoding="UTF-8" standalone="yes"?>
<Relationships xmlns="http://schemas.openxmlformats.org/package/2006/relationships"><Relationship Id="rId3" Type="http://schemas.openxmlformats.org/officeDocument/2006/relationships/oleObject" Target="../embeddings/oleObject13.bin"/><Relationship Id="rId7" Type="http://schemas.openxmlformats.org/officeDocument/2006/relationships/image" Target="../media/image21.emf"/><Relationship Id="rId2" Type="http://schemas.openxmlformats.org/officeDocument/2006/relationships/slideMaster" Target="../slideMasters/slideMaster3.xml"/><Relationship Id="rId1" Type="http://schemas.openxmlformats.org/officeDocument/2006/relationships/tags" Target="../tags/tag13.xml"/><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18.emf"/></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3.xml"/><Relationship Id="rId5" Type="http://schemas.openxmlformats.org/officeDocument/2006/relationships/image" Target="../media/image3.png"/><Relationship Id="rId4" Type="http://schemas.openxmlformats.org/officeDocument/2006/relationships/image" Target="../media/image6.emf"/></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4.xml"/><Relationship Id="rId5" Type="http://schemas.openxmlformats.org/officeDocument/2006/relationships/image" Target="../media/image3.png"/><Relationship Id="rId4" Type="http://schemas.openxmlformats.org/officeDocument/2006/relationships/image" Target="../media/image7.emf"/></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2.xml"/><Relationship Id="rId1" Type="http://schemas.openxmlformats.org/officeDocument/2006/relationships/tags" Target="../tags/tag6.xml"/><Relationship Id="rId5" Type="http://schemas.openxmlformats.org/officeDocument/2006/relationships/image" Target="../media/image5.png"/><Relationship Id="rId4" Type="http://schemas.openxmlformats.org/officeDocument/2006/relationships/image" Target="../media/image11.e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BC_プロダクト資料表紙">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05857580"/>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広告主・代理店限定）">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660EF211-A8C9-FBD7-5993-BD3CA45DEA37}"/>
              </a:ext>
            </a:extLst>
          </p:cNvPr>
          <p:cNvGraphicFramePr>
            <a:graphicFrameLocks noChangeAspect="1"/>
          </p:cNvGraphicFramePr>
          <p:nvPr userDrawn="1">
            <p:custDataLst>
              <p:tags r:id="rId1"/>
            </p:custDataLst>
            <p:extLst>
              <p:ext uri="{D42A27DB-BD31-4B8C-83A1-F6EECF244321}">
                <p14:modId xmlns:p14="http://schemas.microsoft.com/office/powerpoint/2010/main" val="3581048894"/>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6" name="think-cell data - do not delete" hidden="1">
                        <a:extLst>
                          <a:ext uri="{FF2B5EF4-FFF2-40B4-BE49-F238E27FC236}">
                            <a16:creationId xmlns:a16="http://schemas.microsoft.com/office/drawing/2014/main" id="{660EF211-A8C9-FBD7-5993-BD3CA45DEA37}"/>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FC46F296-51B8-C10D-D99C-8C0DF419D37B}"/>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BF7BB441-C525-2824-27BB-42DA9A12DC29}"/>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00A3B48B-8B12-76DB-DE08-9FFDD1813587}"/>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35001224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広告主・代理店限定）">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6EFBDC73-21D0-0696-0419-0FC3D51B89A0}"/>
              </a:ext>
            </a:extLst>
          </p:cNvPr>
          <p:cNvGraphicFramePr>
            <a:graphicFrameLocks noChangeAspect="1"/>
          </p:cNvGraphicFramePr>
          <p:nvPr userDrawn="1">
            <p:custDataLst>
              <p:tags r:id="rId1"/>
            </p:custDataLst>
            <p:extLst>
              <p:ext uri="{D42A27DB-BD31-4B8C-83A1-F6EECF244321}">
                <p14:modId xmlns:p14="http://schemas.microsoft.com/office/powerpoint/2010/main" val="3566748189"/>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7" name="think-cell data - do not delete" hidden="1">
                        <a:extLst>
                          <a:ext uri="{FF2B5EF4-FFF2-40B4-BE49-F238E27FC236}">
                            <a16:creationId xmlns:a16="http://schemas.microsoft.com/office/drawing/2014/main" id="{6EFBDC73-21D0-0696-0419-0FC3D51B89A0}"/>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03025AD1-266A-C2F8-4542-ADA3F3ABDE94}"/>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27C638B7-DA08-2099-985C-CAF6A1A67B13}"/>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6AAF90A3-FE47-206E-69DC-A3273BB28AED}"/>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6" name="テキスト プレースホルダー 10">
            <a:extLst>
              <a:ext uri="{FF2B5EF4-FFF2-40B4-BE49-F238E27FC236}">
                <a16:creationId xmlns:a16="http://schemas.microsoft.com/office/drawing/2014/main" id="{0F031FA9-112A-8DAA-B20E-847C11F19B36}"/>
              </a:ext>
            </a:extLst>
          </p:cNvPr>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2496322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広告主・代理店限定）">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D04D64CE-D62C-A1FF-FFA3-D17368230412}"/>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2154E47-CE2B-386F-7840-0589773FA6A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309986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最終ページ（広告主・代理店限定）">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0B19B92F-6F6E-3DDE-863A-9883C4F16341}"/>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7" name="グラフィックス 2">
            <a:extLst>
              <a:ext uri="{FF2B5EF4-FFF2-40B4-BE49-F238E27FC236}">
                <a16:creationId xmlns:a16="http://schemas.microsoft.com/office/drawing/2014/main" id="{89D25A5C-4991-69B7-0B3A-15262FD6E8EB}"/>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角丸四角形 7">
            <a:extLst>
              <a:ext uri="{FF2B5EF4-FFF2-40B4-BE49-F238E27FC236}">
                <a16:creationId xmlns:a16="http://schemas.microsoft.com/office/drawing/2014/main" id="{96396272-FA40-3CF7-F04A-5CA24DCE4129}"/>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203781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BC_プロダクト資料表紙（社外秘）">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0288178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BC_プロダクト資料中表紙（社外秘）">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AF91F3E3-5E8B-CEEA-5B0C-9751AC1FAE35}"/>
              </a:ext>
            </a:extLst>
          </p:cNvPr>
          <p:cNvGraphicFramePr>
            <a:graphicFrameLocks noChangeAspect="1"/>
          </p:cNvGraphicFramePr>
          <p:nvPr userDrawn="1">
            <p:custDataLst>
              <p:tags r:id="rId1"/>
            </p:custDataLst>
            <p:extLst>
              <p:ext uri="{D42A27DB-BD31-4B8C-83A1-F6EECF244321}">
                <p14:modId xmlns:p14="http://schemas.microsoft.com/office/powerpoint/2010/main" val="420447950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3" name="think-cell data - do not delete" hidden="1">
                        <a:extLst>
                          <a:ext uri="{FF2B5EF4-FFF2-40B4-BE49-F238E27FC236}">
                            <a16:creationId xmlns:a16="http://schemas.microsoft.com/office/drawing/2014/main" id="{AF91F3E3-5E8B-CEEA-5B0C-9751AC1FAE35}"/>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三角形 1">
            <a:extLst>
              <a:ext uri="{FF2B5EF4-FFF2-40B4-BE49-F238E27FC236}">
                <a16:creationId xmlns:a16="http://schemas.microsoft.com/office/drawing/2014/main" id="{BF406BE2-E7B4-5DEE-2A15-44828EC77861}"/>
              </a:ext>
            </a:extLst>
          </p:cNvPr>
          <p:cNvSpPr/>
          <p:nvPr userDrawn="1"/>
        </p:nvSpPr>
        <p:spPr>
          <a:xfrm>
            <a:off x="10363200" y="3427413"/>
            <a:ext cx="1828800" cy="3430587"/>
          </a:xfrm>
          <a:prstGeom prst="triangle">
            <a:avLst>
              <a:gd name="adj" fmla="val 100000"/>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5">
            <a:extLst>
              <a:ext uri="{FF2B5EF4-FFF2-40B4-BE49-F238E27FC236}">
                <a16:creationId xmlns:a16="http://schemas.microsoft.com/office/drawing/2014/main" id="{1BA0269E-4FAF-FCF7-533A-8DEC2D165CAF}"/>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9" name="グラフィックス 3">
            <a:extLst>
              <a:ext uri="{FF2B5EF4-FFF2-40B4-BE49-F238E27FC236}">
                <a16:creationId xmlns:a16="http://schemas.microsoft.com/office/drawing/2014/main" id="{59A20EC1-58D9-759B-45BC-712B71A3FDBE}"/>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a:extLst>
              <a:ext uri="{FF2B5EF4-FFF2-40B4-BE49-F238E27FC236}">
                <a16:creationId xmlns:a16="http://schemas.microsoft.com/office/drawing/2014/main" id="{72558536-6266-01C4-08CD-2C75867A2DA5}"/>
              </a:ext>
            </a:extLst>
          </p:cNvPr>
          <p:cNvSpPr>
            <a:spLocks noGrp="1"/>
          </p:cNvSpPr>
          <p:nvPr>
            <p:ph type="body" sz="quarter" idx="11"/>
          </p:nvPr>
        </p:nvSpPr>
        <p:spPr>
          <a:xfrm>
            <a:off x="587375" y="2559914"/>
            <a:ext cx="11017250" cy="1738172"/>
          </a:xfrm>
          <a:prstGeom prst="rect">
            <a:avLst/>
          </a:prstGeom>
        </p:spPr>
        <p:txBody>
          <a:bodyPr lIns="0" tIns="0" rIns="0" bIns="0" anchor="ctr"/>
          <a:lstStyle>
            <a:lvl1pPr marL="0" indent="0" algn="ctr">
              <a:lnSpc>
                <a:spcPct val="120000"/>
              </a:lnSpc>
              <a:spcBef>
                <a:spcPts val="0"/>
              </a:spcBef>
              <a:buNone/>
              <a:defRPr sz="4400" b="1" i="0">
                <a:solidFill>
                  <a:schemeClr val="accent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4194666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社外秘）">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C1938CF5-D87B-1B41-1E9E-89E1C225D13A}"/>
              </a:ext>
            </a:extLst>
          </p:cNvPr>
          <p:cNvGraphicFramePr>
            <a:graphicFrameLocks noChangeAspect="1"/>
          </p:cNvGraphicFramePr>
          <p:nvPr userDrawn="1">
            <p:custDataLst>
              <p:tags r:id="rId1"/>
            </p:custDataLst>
            <p:extLst>
              <p:ext uri="{D42A27DB-BD31-4B8C-83A1-F6EECF244321}">
                <p14:modId xmlns:p14="http://schemas.microsoft.com/office/powerpoint/2010/main" val="284399675"/>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6" name="think-cell data - do not delete" hidden="1">
                        <a:extLst>
                          <a:ext uri="{FF2B5EF4-FFF2-40B4-BE49-F238E27FC236}">
                            <a16:creationId xmlns:a16="http://schemas.microsoft.com/office/drawing/2014/main" id="{C1938CF5-D87B-1B41-1E9E-89E1C225D13A}"/>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FC46F296-51B8-C10D-D99C-8C0DF419D37B}"/>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BF7BB441-C525-2824-27BB-42DA9A12DC29}"/>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00A3B48B-8B12-76DB-DE08-9FFDD1813587}"/>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42126548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社外秘）">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BCFADF5C-8D22-BA0B-F508-7C1C9547D04B}"/>
              </a:ext>
            </a:extLst>
          </p:cNvPr>
          <p:cNvGraphicFramePr>
            <a:graphicFrameLocks noChangeAspect="1"/>
          </p:cNvGraphicFramePr>
          <p:nvPr userDrawn="1">
            <p:custDataLst>
              <p:tags r:id="rId1"/>
            </p:custDataLst>
            <p:extLst>
              <p:ext uri="{D42A27DB-BD31-4B8C-83A1-F6EECF244321}">
                <p14:modId xmlns:p14="http://schemas.microsoft.com/office/powerpoint/2010/main" val="125130511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7" name="think-cell data - do not delete" hidden="1">
                        <a:extLst>
                          <a:ext uri="{FF2B5EF4-FFF2-40B4-BE49-F238E27FC236}">
                            <a16:creationId xmlns:a16="http://schemas.microsoft.com/office/drawing/2014/main" id="{BCFADF5C-8D22-BA0B-F508-7C1C9547D04B}"/>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03025AD1-266A-C2F8-4542-ADA3F3ABDE94}"/>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27C638B7-DA08-2099-985C-CAF6A1A67B13}"/>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6AAF90A3-FE47-206E-69DC-A3273BB28AED}"/>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6" name="テキスト プレースホルダー 10">
            <a:extLst>
              <a:ext uri="{FF2B5EF4-FFF2-40B4-BE49-F238E27FC236}">
                <a16:creationId xmlns:a16="http://schemas.microsoft.com/office/drawing/2014/main" id="{0F031FA9-112A-8DAA-B20E-847C11F19B36}"/>
              </a:ext>
            </a:extLst>
          </p:cNvPr>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1247144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社外秘）">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D04D64CE-D62C-A1FF-FFA3-D17368230412}"/>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2154E47-CE2B-386F-7840-0589773FA6A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5284472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最終ページ（社外秘）">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150B6717-0D80-2534-CC8A-14EB973E892E}"/>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5" name="グラフィックス 2">
            <a:extLst>
              <a:ext uri="{FF2B5EF4-FFF2-40B4-BE49-F238E27FC236}">
                <a16:creationId xmlns:a16="http://schemas.microsoft.com/office/drawing/2014/main" id="{9E2759ED-05F5-302F-7600-432C6B13AA83}"/>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角丸四角形 5">
            <a:extLst>
              <a:ext uri="{FF2B5EF4-FFF2-40B4-BE49-F238E27FC236}">
                <a16:creationId xmlns:a16="http://schemas.microsoft.com/office/drawing/2014/main" id="{4C46DA2B-9024-9A94-EB50-617BB47C1D69}"/>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社外秘</a:t>
            </a:r>
            <a:r>
              <a:rPr kumimoji="0" lang="en-US" altLang="ja-JP" sz="950" b="1" i="0" u="none" strike="noStrike" kern="0" cap="none" spc="0" normalizeH="0" baseline="0" noProof="0" dirty="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 / Internal Use Only</a:t>
            </a:r>
            <a:endPar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endParaRPr>
          </a:p>
        </p:txBody>
      </p:sp>
    </p:spTree>
    <p:extLst>
      <p:ext uri="{BB962C8B-B14F-4D97-AF65-F5344CB8AC3E}">
        <p14:creationId xmlns:p14="http://schemas.microsoft.com/office/powerpoint/2010/main" val="28424861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BC_プロダクト資料中表紙">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BF23D017-463D-AD4D-6C5C-98A759B8A938}"/>
              </a:ext>
            </a:extLst>
          </p:cNvPr>
          <p:cNvGraphicFramePr>
            <a:graphicFrameLocks noChangeAspect="1"/>
          </p:cNvGraphicFramePr>
          <p:nvPr userDrawn="1">
            <p:custDataLst>
              <p:tags r:id="rId1"/>
            </p:custDataLst>
            <p:extLst>
              <p:ext uri="{D42A27DB-BD31-4B8C-83A1-F6EECF244321}">
                <p14:modId xmlns:p14="http://schemas.microsoft.com/office/powerpoint/2010/main" val="391594853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3" name="think-cell data - do not delete" hidden="1">
                        <a:extLst>
                          <a:ext uri="{FF2B5EF4-FFF2-40B4-BE49-F238E27FC236}">
                            <a16:creationId xmlns:a16="http://schemas.microsoft.com/office/drawing/2014/main" id="{BF23D017-463D-AD4D-6C5C-98A759B8A938}"/>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三角形 1">
            <a:extLst>
              <a:ext uri="{FF2B5EF4-FFF2-40B4-BE49-F238E27FC236}">
                <a16:creationId xmlns:a16="http://schemas.microsoft.com/office/drawing/2014/main" id="{3E6674F4-4E75-A765-EA22-CCF341E56EE4}"/>
              </a:ext>
            </a:extLst>
          </p:cNvPr>
          <p:cNvSpPr/>
          <p:nvPr userDrawn="1"/>
        </p:nvSpPr>
        <p:spPr>
          <a:xfrm>
            <a:off x="10363200" y="3427413"/>
            <a:ext cx="1828800" cy="3430587"/>
          </a:xfrm>
          <a:prstGeom prst="triangle">
            <a:avLst>
              <a:gd name="adj" fmla="val 100000"/>
            </a:avLst>
          </a:prstGeom>
          <a:solidFill>
            <a:srgbClr val="00004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5">
            <a:extLst>
              <a:ext uri="{FF2B5EF4-FFF2-40B4-BE49-F238E27FC236}">
                <a16:creationId xmlns:a16="http://schemas.microsoft.com/office/drawing/2014/main" id="{1BA0269E-4FAF-FCF7-533A-8DEC2D165CAF}"/>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9" name="グラフィックス 3">
            <a:extLst>
              <a:ext uri="{FF2B5EF4-FFF2-40B4-BE49-F238E27FC236}">
                <a16:creationId xmlns:a16="http://schemas.microsoft.com/office/drawing/2014/main" id="{59A20EC1-58D9-759B-45BC-712B71A3FDBE}"/>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Placeholder 3">
            <a:extLst>
              <a:ext uri="{FF2B5EF4-FFF2-40B4-BE49-F238E27FC236}">
                <a16:creationId xmlns:a16="http://schemas.microsoft.com/office/drawing/2014/main" id="{A1CC6D58-EF4A-F84C-B945-9E05F489A3BB}"/>
              </a:ext>
            </a:extLst>
          </p:cNvPr>
          <p:cNvSpPr>
            <a:spLocks noGrp="1"/>
          </p:cNvSpPr>
          <p:nvPr>
            <p:ph type="body" sz="quarter" idx="11"/>
          </p:nvPr>
        </p:nvSpPr>
        <p:spPr>
          <a:xfrm>
            <a:off x="587375" y="2559914"/>
            <a:ext cx="11017250" cy="1738172"/>
          </a:xfrm>
          <a:prstGeom prst="rect">
            <a:avLst/>
          </a:prstGeom>
        </p:spPr>
        <p:txBody>
          <a:bodyPr lIns="0" tIns="0" rIns="0" bIns="0" anchor="ctr"/>
          <a:lstStyle>
            <a:lvl1pPr marL="0" indent="0" algn="ctr">
              <a:lnSpc>
                <a:spcPct val="120000"/>
              </a:lnSpc>
              <a:spcBef>
                <a:spcPts val="0"/>
              </a:spcBef>
              <a:buNone/>
              <a:defRPr sz="4400" b="1" i="0">
                <a:solidFill>
                  <a:schemeClr val="accent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9122648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ノンブタイトル+ポイント＋コピーライト+ノンブル（社外秘）">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1EAD4E59-28AD-8011-D49B-AA05CE305F1B}"/>
              </a:ext>
            </a:extLst>
          </p:cNvPr>
          <p:cNvGraphicFramePr>
            <a:graphicFrameLocks noChangeAspect="1"/>
          </p:cNvGraphicFramePr>
          <p:nvPr userDrawn="1">
            <p:custDataLst>
              <p:tags r:id="rId1"/>
            </p:custDataLst>
            <p:extLst>
              <p:ext uri="{D42A27DB-BD31-4B8C-83A1-F6EECF244321}">
                <p14:modId xmlns:p14="http://schemas.microsoft.com/office/powerpoint/2010/main" val="3260221752"/>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4" name="think-cell data - do not delete" hidden="1">
                        <a:extLst>
                          <a:ext uri="{FF2B5EF4-FFF2-40B4-BE49-F238E27FC236}">
                            <a16:creationId xmlns:a16="http://schemas.microsoft.com/office/drawing/2014/main" id="{1EAD4E59-28AD-8011-D49B-AA05CE305F1B}"/>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タイトル 1">
            <a:extLst>
              <a:ext uri="{FF2B5EF4-FFF2-40B4-BE49-F238E27FC236}">
                <a16:creationId xmlns:a16="http://schemas.microsoft.com/office/drawing/2014/main" id="{62396C5A-2887-DAF5-DB7D-BA71B95CEC6B}"/>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10" name="スライド番号プレースホルダー 5">
            <a:extLst>
              <a:ext uri="{FF2B5EF4-FFF2-40B4-BE49-F238E27FC236}">
                <a16:creationId xmlns:a16="http://schemas.microsoft.com/office/drawing/2014/main" id="{0152C89B-FD9C-B243-5481-11F974C1190B}"/>
              </a:ext>
            </a:extLst>
          </p:cNvPr>
          <p:cNvSpPr txBox="1">
            <a:spLocks/>
          </p:cNvSpPr>
          <p:nvPr userDrawn="1"/>
        </p:nvSpPr>
        <p:spPr>
          <a:xfrm>
            <a:off x="11159836" y="6389895"/>
            <a:ext cx="729720" cy="365125"/>
          </a:xfrm>
          <a:prstGeom prst="rect">
            <a:avLst/>
          </a:prstGeom>
        </p:spPr>
        <p:txBody>
          <a:bodyPr vert="horz" lIns="0" tIns="45720" rIns="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E45AF0D7-7DAB-C943-A251-572CD5FC0461}" type="slidenum">
              <a:rPr lang="ja-JP" altLang="en-US" sz="700" smtClean="0">
                <a:solidFill>
                  <a:schemeClr val="bg1">
                    <a:lumMod val="75000"/>
                  </a:schemeClr>
                </a:solidFill>
                <a:latin typeface="Meiryo" panose="020B0604030504040204" pitchFamily="34" charset="-128"/>
                <a:ea typeface="Meiryo" panose="020B0604030504040204" pitchFamily="34" charset="-128"/>
              </a:rPr>
              <a:pPr/>
              <a:t>‹#›</a:t>
            </a:fld>
            <a:endParaRPr lang="ja-JP" altLang="en-US" sz="700">
              <a:solidFill>
                <a:schemeClr val="bg1">
                  <a:lumMod val="75000"/>
                </a:schemeClr>
              </a:solidFill>
              <a:latin typeface="Meiryo" panose="020B0604030504040204" pitchFamily="34" charset="-128"/>
              <a:ea typeface="Meiryo" panose="020B0604030504040204" pitchFamily="34" charset="-128"/>
            </a:endParaRPr>
          </a:p>
        </p:txBody>
      </p:sp>
      <p:pic>
        <p:nvPicPr>
          <p:cNvPr id="11" name="グラフィックス 10">
            <a:extLst>
              <a:ext uri="{FF2B5EF4-FFF2-40B4-BE49-F238E27FC236}">
                <a16:creationId xmlns:a16="http://schemas.microsoft.com/office/drawing/2014/main" id="{FCE2877E-7FDC-B33C-B88A-B5C8DFC80266}"/>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286310" y="6533996"/>
            <a:ext cx="813256" cy="94565"/>
          </a:xfrm>
          <a:prstGeom prst="rect">
            <a:avLst/>
          </a:prstGeom>
        </p:spPr>
      </p:pic>
      <p:sp>
        <p:nvSpPr>
          <p:cNvPr id="17" name="テキスト プレースホルダー 10">
            <a:extLst>
              <a:ext uri="{FF2B5EF4-FFF2-40B4-BE49-F238E27FC236}">
                <a16:creationId xmlns:a16="http://schemas.microsoft.com/office/drawing/2014/main" id="{76134E91-D5E0-C208-D77F-6417A8E26B3E}"/>
              </a:ext>
            </a:extLst>
          </p:cNvPr>
          <p:cNvSpPr>
            <a:spLocks noGrp="1"/>
          </p:cNvSpPr>
          <p:nvPr>
            <p:ph type="body" sz="quarter" idx="10" hasCustomPrompt="1"/>
          </p:nvPr>
        </p:nvSpPr>
        <p:spPr>
          <a:xfrm>
            <a:off x="1017118" y="1274352"/>
            <a:ext cx="10584865" cy="564262"/>
          </a:xfrm>
          <a:prstGeom prst="rect">
            <a:avLst/>
          </a:prstGeom>
        </p:spPr>
        <p:txBody>
          <a:bodyPr lIns="0" tIns="0" rIns="0" bIns="0" anchor="t"/>
          <a:lstStyle>
            <a:lvl1pPr marL="0" indent="0">
              <a:lnSpc>
                <a:spcPct val="120000"/>
              </a:lnSpc>
              <a:spcBef>
                <a:spcPts val="0"/>
              </a:spcBef>
              <a:buNone/>
              <a:defRPr sz="1600" b="1">
                <a:solidFill>
                  <a:schemeClr val="accent1"/>
                </a:solidFill>
                <a:latin typeface="Meiryo" panose="020B0604030504040204" pitchFamily="34" charset="-128"/>
                <a:ea typeface="Meiryo" panose="020B0604030504040204" pitchFamily="34" charset="-128"/>
              </a:defRPr>
            </a:lvl1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a:t>サブタイトル、ダミーテキストダミーテキストダミーテキストダミーテキスト</a:t>
            </a:r>
            <a:endParaRPr lang="en-US" altLang="ja-JP" dirty="0"/>
          </a:p>
        </p:txBody>
      </p:sp>
      <p:pic>
        <p:nvPicPr>
          <p:cNvPr id="5" name="図 4">
            <a:extLst>
              <a:ext uri="{FF2B5EF4-FFF2-40B4-BE49-F238E27FC236}">
                <a16:creationId xmlns:a16="http://schemas.microsoft.com/office/drawing/2014/main" id="{7376EA70-C099-219D-087F-9AF76D320227}"/>
              </a:ext>
            </a:extLst>
          </p:cNvPr>
          <p:cNvPicPr>
            <a:picLocks noChangeAspect="1"/>
          </p:cNvPicPr>
          <p:nvPr userDrawn="1"/>
        </p:nvPicPr>
        <p:blipFill>
          <a:blip r:embed="rId7"/>
          <a:stretch>
            <a:fillRect/>
          </a:stretch>
        </p:blipFill>
        <p:spPr>
          <a:xfrm>
            <a:off x="552350" y="1185030"/>
            <a:ext cx="412894" cy="412894"/>
          </a:xfrm>
          <a:prstGeom prst="rect">
            <a:avLst/>
          </a:prstGeom>
        </p:spPr>
      </p:pic>
    </p:spTree>
    <p:extLst>
      <p:ext uri="{BB962C8B-B14F-4D97-AF65-F5344CB8AC3E}">
        <p14:creationId xmlns:p14="http://schemas.microsoft.com/office/powerpoint/2010/main" val="41012266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782A8865-E852-8779-AF4C-2BDBBCB2B487}"/>
              </a:ext>
            </a:extLst>
          </p:cNvPr>
          <p:cNvGraphicFramePr>
            <a:graphicFrameLocks noChangeAspect="1"/>
          </p:cNvGraphicFramePr>
          <p:nvPr userDrawn="1">
            <p:custDataLst>
              <p:tags r:id="rId1"/>
            </p:custDataLst>
            <p:extLst>
              <p:ext uri="{D42A27DB-BD31-4B8C-83A1-F6EECF244321}">
                <p14:modId xmlns:p14="http://schemas.microsoft.com/office/powerpoint/2010/main" val="1877219234"/>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6" name="think-cell data - do not delete" hidden="1">
                        <a:extLst>
                          <a:ext uri="{FF2B5EF4-FFF2-40B4-BE49-F238E27FC236}">
                            <a16:creationId xmlns:a16="http://schemas.microsoft.com/office/drawing/2014/main" id="{782A8865-E852-8779-AF4C-2BDBBCB2B487}"/>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FC46F296-51B8-C10D-D99C-8C0DF419D37B}"/>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BF7BB441-C525-2824-27BB-42DA9A12DC29}"/>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00A3B48B-8B12-76DB-DE08-9FFDD1813587}"/>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4221787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533DB12E-609D-D2FB-C43A-2329E15DD741}"/>
              </a:ext>
            </a:extLst>
          </p:cNvPr>
          <p:cNvGraphicFramePr>
            <a:graphicFrameLocks noChangeAspect="1"/>
          </p:cNvGraphicFramePr>
          <p:nvPr userDrawn="1">
            <p:custDataLst>
              <p:tags r:id="rId1"/>
            </p:custDataLst>
            <p:extLst>
              <p:ext uri="{D42A27DB-BD31-4B8C-83A1-F6EECF244321}">
                <p14:modId xmlns:p14="http://schemas.microsoft.com/office/powerpoint/2010/main" val="116566015"/>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7" name="think-cell data - do not delete" hidden="1">
                        <a:extLst>
                          <a:ext uri="{FF2B5EF4-FFF2-40B4-BE49-F238E27FC236}">
                            <a16:creationId xmlns:a16="http://schemas.microsoft.com/office/drawing/2014/main" id="{533DB12E-609D-D2FB-C43A-2329E15DD741}"/>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03025AD1-266A-C2F8-4542-ADA3F3ABDE94}"/>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27C638B7-DA08-2099-985C-CAF6A1A67B13}"/>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6AAF90A3-FE47-206E-69DC-A3273BB28AED}"/>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6" name="テキスト プレースホルダー 10">
            <a:extLst>
              <a:ext uri="{FF2B5EF4-FFF2-40B4-BE49-F238E27FC236}">
                <a16:creationId xmlns:a16="http://schemas.microsoft.com/office/drawing/2014/main" id="{0F031FA9-112A-8DAA-B20E-847C11F19B36}"/>
              </a:ext>
            </a:extLst>
          </p:cNvPr>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5533320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D04D64CE-D62C-A1FF-FFA3-D17368230412}"/>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2154E47-CE2B-386F-7840-0589773FA6A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27410111"/>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最終ページ">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C77CBF0D-71DD-004F-EE3B-1BC6F28DA6D9}"/>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4" name="グラフィックス 2">
            <a:extLst>
              <a:ext uri="{FF2B5EF4-FFF2-40B4-BE49-F238E27FC236}">
                <a16:creationId xmlns:a16="http://schemas.microsoft.com/office/drawing/2014/main" id="{8A181A9D-4CFB-510D-DBA2-3B5A52B8D284}"/>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450520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MSC_プロダクト資料表紙（広告主・代理店限定）">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14" name="Text Placeholder 3">
            <a:extLst>
              <a:ext uri="{FF2B5EF4-FFF2-40B4-BE49-F238E27FC236}">
                <a16:creationId xmlns:a16="http://schemas.microsoft.com/office/drawing/2014/main" id="{CF1B3F06-73C7-6284-A08A-6C7B04F7A52F}"/>
              </a:ext>
            </a:extLst>
          </p:cNvPr>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40663295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BC_プロダクト資料表紙（広告主・代理店限定）">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4681313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BC_プロダクト資料中表紙（広告主・代理店限定）">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A5544997-C74E-E0AD-F2FE-22461E7A2AF9}"/>
              </a:ext>
            </a:extLst>
          </p:cNvPr>
          <p:cNvGraphicFramePr>
            <a:graphicFrameLocks noChangeAspect="1"/>
          </p:cNvGraphicFramePr>
          <p:nvPr userDrawn="1">
            <p:custDataLst>
              <p:tags r:id="rId1"/>
            </p:custDataLst>
            <p:extLst>
              <p:ext uri="{D42A27DB-BD31-4B8C-83A1-F6EECF244321}">
                <p14:modId xmlns:p14="http://schemas.microsoft.com/office/powerpoint/2010/main" val="1948654237"/>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3" name="think-cell data - do not delete" hidden="1">
                        <a:extLst>
                          <a:ext uri="{FF2B5EF4-FFF2-40B4-BE49-F238E27FC236}">
                            <a16:creationId xmlns:a16="http://schemas.microsoft.com/office/drawing/2014/main" id="{A5544997-C74E-E0AD-F2FE-22461E7A2AF9}"/>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三角形 1">
            <a:extLst>
              <a:ext uri="{FF2B5EF4-FFF2-40B4-BE49-F238E27FC236}">
                <a16:creationId xmlns:a16="http://schemas.microsoft.com/office/drawing/2014/main" id="{519B8972-44D1-3802-EE60-A1BC5C5A16AB}"/>
              </a:ext>
            </a:extLst>
          </p:cNvPr>
          <p:cNvSpPr/>
          <p:nvPr userDrawn="1"/>
        </p:nvSpPr>
        <p:spPr>
          <a:xfrm>
            <a:off x="10363200" y="3427413"/>
            <a:ext cx="1828800" cy="3430587"/>
          </a:xfrm>
          <a:prstGeom prst="triangle">
            <a:avLst>
              <a:gd name="adj" fmla="val 100000"/>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5">
            <a:extLst>
              <a:ext uri="{FF2B5EF4-FFF2-40B4-BE49-F238E27FC236}">
                <a16:creationId xmlns:a16="http://schemas.microsoft.com/office/drawing/2014/main" id="{1BA0269E-4FAF-FCF7-533A-8DEC2D165CAF}"/>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9" name="グラフィックス 3">
            <a:extLst>
              <a:ext uri="{FF2B5EF4-FFF2-40B4-BE49-F238E27FC236}">
                <a16:creationId xmlns:a16="http://schemas.microsoft.com/office/drawing/2014/main" id="{59A20EC1-58D9-759B-45BC-712B71A3FDBE}"/>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a:extLst>
              <a:ext uri="{FF2B5EF4-FFF2-40B4-BE49-F238E27FC236}">
                <a16:creationId xmlns:a16="http://schemas.microsoft.com/office/drawing/2014/main" id="{84C091A5-862A-9941-5642-C4E70B372A8F}"/>
              </a:ext>
            </a:extLst>
          </p:cNvPr>
          <p:cNvSpPr>
            <a:spLocks noGrp="1"/>
          </p:cNvSpPr>
          <p:nvPr>
            <p:ph type="body" sz="quarter" idx="11"/>
          </p:nvPr>
        </p:nvSpPr>
        <p:spPr>
          <a:xfrm>
            <a:off x="587375" y="2559914"/>
            <a:ext cx="11017250" cy="1738172"/>
          </a:xfrm>
          <a:prstGeom prst="rect">
            <a:avLst/>
          </a:prstGeom>
        </p:spPr>
        <p:txBody>
          <a:bodyPr lIns="0" tIns="0" rIns="0" bIns="0" anchor="ctr"/>
          <a:lstStyle>
            <a:lvl1pPr marL="0" indent="0" algn="ctr">
              <a:lnSpc>
                <a:spcPct val="120000"/>
              </a:lnSpc>
              <a:spcBef>
                <a:spcPts val="0"/>
              </a:spcBef>
              <a:buNone/>
              <a:defRPr sz="4400" b="1" i="0">
                <a:solidFill>
                  <a:schemeClr val="accent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953991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oleObject" Target="../embeddings/oleObject1.bin"/><Relationship Id="rId4" Type="http://schemas.openxmlformats.org/officeDocument/2006/relationships/slideLayout" Target="../slideLayouts/slideLayout4.xml"/><Relationship Id="rId9" Type="http://schemas.openxmlformats.org/officeDocument/2006/relationships/tags" Target="../tags/tag1.xml"/></Relationships>
</file>

<file path=ppt/slideMasters/_rels/slideMaster2.xml.rels><?xml version="1.0" encoding="UTF-8" standalone="yes"?>
<Relationships xmlns="http://schemas.openxmlformats.org/package/2006/relationships"><Relationship Id="rId8" Type="http://schemas.openxmlformats.org/officeDocument/2006/relationships/tags" Target="../tags/tag5.xml"/><Relationship Id="rId3" Type="http://schemas.openxmlformats.org/officeDocument/2006/relationships/slideLayout" Target="../slideLayouts/slideLayout10.xml"/><Relationship Id="rId7"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10" Type="http://schemas.openxmlformats.org/officeDocument/2006/relationships/image" Target="../media/image10.emf"/><Relationship Id="rId4" Type="http://schemas.openxmlformats.org/officeDocument/2006/relationships/slideLayout" Target="../slideLayouts/slideLayout11.xml"/><Relationship Id="rId9" Type="http://schemas.openxmlformats.org/officeDocument/2006/relationships/oleObject" Target="../embeddings/oleObject5.bin"/></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6.xml"/><Relationship Id="rId7" Type="http://schemas.openxmlformats.org/officeDocument/2006/relationships/slideLayout" Target="../slideLayouts/slideLayout20.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image" Target="../media/image14.emf"/><Relationship Id="rId5" Type="http://schemas.openxmlformats.org/officeDocument/2006/relationships/slideLayout" Target="../slideLayouts/slideLayout18.xml"/><Relationship Id="rId10" Type="http://schemas.openxmlformats.org/officeDocument/2006/relationships/oleObject" Target="../embeddings/oleObject9.bin"/><Relationship Id="rId4" Type="http://schemas.openxmlformats.org/officeDocument/2006/relationships/slideLayout" Target="../slideLayouts/slideLayout17.xml"/><Relationship Id="rId9" Type="http://schemas.openxmlformats.org/officeDocument/2006/relationships/tags" Target="../tags/tag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82F3D157-6554-A029-2F49-45F5F3B53459}"/>
              </a:ext>
            </a:extLst>
          </p:cNvPr>
          <p:cNvGraphicFramePr>
            <a:graphicFrameLocks noChangeAspect="1"/>
          </p:cNvGraphicFramePr>
          <p:nvPr userDrawn="1">
            <p:custDataLst>
              <p:tags r:id="rId9"/>
            </p:custDataLst>
            <p:extLst>
              <p:ext uri="{D42A27DB-BD31-4B8C-83A1-F6EECF244321}">
                <p14:modId xmlns:p14="http://schemas.microsoft.com/office/powerpoint/2010/main" val="2006013195"/>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10" imgW="7772400" imgH="10058400" progId="TCLayout.ActiveDocument.1">
                  <p:embed/>
                </p:oleObj>
              </mc:Choice>
              <mc:Fallback>
                <p:oleObj name="think-cellスライド" r:id="rId10" imgW="7772400" imgH="10058400" progId="TCLayout.ActiveDocument.1">
                  <p:embed/>
                  <p:pic>
                    <p:nvPicPr>
                      <p:cNvPr id="2" name="think-cell data - do not delete" hidden="1">
                        <a:extLst>
                          <a:ext uri="{FF2B5EF4-FFF2-40B4-BE49-F238E27FC236}">
                            <a16:creationId xmlns:a16="http://schemas.microsoft.com/office/drawing/2014/main" id="{82F3D157-6554-A029-2F49-45F5F3B53459}"/>
                          </a:ext>
                        </a:extLst>
                      </p:cNvPr>
                      <p:cNvPicPr/>
                      <p:nvPr/>
                    </p:nvPicPr>
                    <p:blipFill>
                      <a:blip r:embed="rId11"/>
                      <a:stretch>
                        <a:fillRect/>
                      </a:stretch>
                    </p:blipFill>
                    <p:spPr>
                      <a:xfrm>
                        <a:off x="1588" y="1588"/>
                        <a:ext cx="1227" cy="1588"/>
                      </a:xfrm>
                      <a:prstGeom prst="rect">
                        <a:avLst/>
                      </a:prstGeom>
                    </p:spPr>
                  </p:pic>
                </p:oleObj>
              </mc:Fallback>
            </mc:AlternateContent>
          </a:graphicData>
        </a:graphic>
      </p:graphicFrame>
    </p:spTree>
    <p:extLst>
      <p:ext uri="{BB962C8B-B14F-4D97-AF65-F5344CB8AC3E}">
        <p14:creationId xmlns:p14="http://schemas.microsoft.com/office/powerpoint/2010/main" val="4254350061"/>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98" r:id="rId7"/>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952" userDrawn="1">
          <p15:clr>
            <a:srgbClr val="F26B43"/>
          </p15:clr>
        </p15:guide>
        <p15:guide id="2" pos="370" userDrawn="1">
          <p15:clr>
            <a:srgbClr val="F26B43"/>
          </p15:clr>
        </p15:guide>
        <p15:guide id="3" orient="horz" pos="368" userDrawn="1">
          <p15:clr>
            <a:srgbClr val="F26B43"/>
          </p15:clr>
        </p15:guide>
        <p15:guide id="4" pos="7310" userDrawn="1">
          <p15:clr>
            <a:srgbClr val="F26B43"/>
          </p15:clr>
        </p15:guide>
        <p15:guide id="5" pos="3840" userDrawn="1">
          <p15:clr>
            <a:srgbClr val="5ACBF0"/>
          </p15:clr>
        </p15:guide>
        <p15:guide id="6" orient="horz" pos="2160" userDrawn="1">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8E3A16E3-0D66-247C-8444-14352335CDBC}"/>
              </a:ext>
            </a:extLst>
          </p:cNvPr>
          <p:cNvGraphicFramePr>
            <a:graphicFrameLocks noChangeAspect="1"/>
          </p:cNvGraphicFramePr>
          <p:nvPr userDrawn="1">
            <p:custDataLst>
              <p:tags r:id="rId8"/>
            </p:custDataLst>
            <p:extLst>
              <p:ext uri="{D42A27DB-BD31-4B8C-83A1-F6EECF244321}">
                <p14:modId xmlns:p14="http://schemas.microsoft.com/office/powerpoint/2010/main" val="2989413439"/>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9" imgW="7772400" imgH="10058400" progId="TCLayout.ActiveDocument.1">
                  <p:embed/>
                </p:oleObj>
              </mc:Choice>
              <mc:Fallback>
                <p:oleObj name="think-cellスライド" r:id="rId9" imgW="7772400" imgH="10058400" progId="TCLayout.ActiveDocument.1">
                  <p:embed/>
                  <p:pic>
                    <p:nvPicPr>
                      <p:cNvPr id="3" name="think-cell data - do not delete" hidden="1">
                        <a:extLst>
                          <a:ext uri="{FF2B5EF4-FFF2-40B4-BE49-F238E27FC236}">
                            <a16:creationId xmlns:a16="http://schemas.microsoft.com/office/drawing/2014/main" id="{8E3A16E3-0D66-247C-8444-14352335CDBC}"/>
                          </a:ext>
                        </a:extLst>
                      </p:cNvPr>
                      <p:cNvPicPr/>
                      <p:nvPr/>
                    </p:nvPicPr>
                    <p:blipFill>
                      <a:blip r:embed="rId10"/>
                      <a:stretch>
                        <a:fillRect/>
                      </a:stretch>
                    </p:blipFill>
                    <p:spPr>
                      <a:xfrm>
                        <a:off x="1588" y="1588"/>
                        <a:ext cx="1227" cy="1588"/>
                      </a:xfrm>
                      <a:prstGeom prst="rect">
                        <a:avLst/>
                      </a:prstGeom>
                    </p:spPr>
                  </p:pic>
                </p:oleObj>
              </mc:Fallback>
            </mc:AlternateContent>
          </a:graphicData>
        </a:graphic>
      </p:graphicFrame>
      <p:sp>
        <p:nvSpPr>
          <p:cNvPr id="2" name="角丸四角形 1">
            <a:extLst>
              <a:ext uri="{FF2B5EF4-FFF2-40B4-BE49-F238E27FC236}">
                <a16:creationId xmlns:a16="http://schemas.microsoft.com/office/drawing/2014/main" id="{3AC2D241-C39D-AA11-5E21-E9DECFC095B5}"/>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1509763276"/>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68" userDrawn="1">
          <p15:clr>
            <a:srgbClr val="F26B43"/>
          </p15:clr>
        </p15:guide>
        <p15:guide id="2" pos="370" userDrawn="1">
          <p15:clr>
            <a:srgbClr val="F26B43"/>
          </p15:clr>
        </p15:guide>
        <p15:guide id="3" pos="7310" userDrawn="1">
          <p15:clr>
            <a:srgbClr val="F26B43"/>
          </p15:clr>
        </p15:guide>
        <p15:guide id="4" orient="horz" pos="3952" userDrawn="1">
          <p15:clr>
            <a:srgbClr val="F26B43"/>
          </p15:clr>
        </p15:guide>
        <p15:guide id="5" pos="3840" userDrawn="1">
          <p15:clr>
            <a:srgbClr val="5ACBF0"/>
          </p15:clr>
        </p15:guide>
        <p15:guide id="6" orient="horz" pos="2160" userDrawn="1">
          <p15:clr>
            <a:srgbClr val="5ACBF0"/>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B77668A6-A60D-7DD9-A9AE-DAEC49DC115E}"/>
              </a:ext>
            </a:extLst>
          </p:cNvPr>
          <p:cNvGraphicFramePr>
            <a:graphicFrameLocks noChangeAspect="1"/>
          </p:cNvGraphicFramePr>
          <p:nvPr userDrawn="1">
            <p:custDataLst>
              <p:tags r:id="rId9"/>
            </p:custDataLst>
            <p:extLst>
              <p:ext uri="{D42A27DB-BD31-4B8C-83A1-F6EECF244321}">
                <p14:modId xmlns:p14="http://schemas.microsoft.com/office/powerpoint/2010/main" val="2634398599"/>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10" imgW="7772400" imgH="10058400" progId="TCLayout.ActiveDocument.1">
                  <p:embed/>
                </p:oleObj>
              </mc:Choice>
              <mc:Fallback>
                <p:oleObj name="think-cellスライド" r:id="rId10" imgW="7772400" imgH="10058400" progId="TCLayout.ActiveDocument.1">
                  <p:embed/>
                  <p:pic>
                    <p:nvPicPr>
                      <p:cNvPr id="3" name="think-cell data - do not delete" hidden="1">
                        <a:extLst>
                          <a:ext uri="{FF2B5EF4-FFF2-40B4-BE49-F238E27FC236}">
                            <a16:creationId xmlns:a16="http://schemas.microsoft.com/office/drawing/2014/main" id="{B77668A6-A60D-7DD9-A9AE-DAEC49DC115E}"/>
                          </a:ext>
                        </a:extLst>
                      </p:cNvPr>
                      <p:cNvPicPr/>
                      <p:nvPr/>
                    </p:nvPicPr>
                    <p:blipFill>
                      <a:blip r:embed="rId11"/>
                      <a:stretch>
                        <a:fillRect/>
                      </a:stretch>
                    </p:blipFill>
                    <p:spPr>
                      <a:xfrm>
                        <a:off x="1588" y="1588"/>
                        <a:ext cx="1227" cy="1588"/>
                      </a:xfrm>
                      <a:prstGeom prst="rect">
                        <a:avLst/>
                      </a:prstGeom>
                    </p:spPr>
                  </p:pic>
                </p:oleObj>
              </mc:Fallback>
            </mc:AlternateContent>
          </a:graphicData>
        </a:graphic>
      </p:graphicFrame>
      <p:sp>
        <p:nvSpPr>
          <p:cNvPr id="2" name="角丸四角形 1">
            <a:extLst>
              <a:ext uri="{FF2B5EF4-FFF2-40B4-BE49-F238E27FC236}">
                <a16:creationId xmlns:a16="http://schemas.microsoft.com/office/drawing/2014/main" id="{D971B38B-A59C-FCBD-F26A-C9389F670A63}"/>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社外秘</a:t>
            </a:r>
            <a:r>
              <a:rPr kumimoji="0" lang="en-US" altLang="ja-JP" sz="950" b="1" i="0" u="none" strike="noStrike" kern="0" cap="none" spc="0" normalizeH="0" baseline="0" noProof="0" dirty="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 / Internal Use Only</a:t>
            </a:r>
            <a:endPar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endParaRPr>
          </a:p>
        </p:txBody>
      </p:sp>
    </p:spTree>
    <p:extLst>
      <p:ext uri="{BB962C8B-B14F-4D97-AF65-F5344CB8AC3E}">
        <p14:creationId xmlns:p14="http://schemas.microsoft.com/office/powerpoint/2010/main" val="2503088918"/>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952" userDrawn="1">
          <p15:clr>
            <a:srgbClr val="F26B43"/>
          </p15:clr>
        </p15:guide>
        <p15:guide id="2" pos="370" userDrawn="1">
          <p15:clr>
            <a:srgbClr val="F26B43"/>
          </p15:clr>
        </p15:guide>
        <p15:guide id="3" orient="horz" pos="368" userDrawn="1">
          <p15:clr>
            <a:srgbClr val="F26B43"/>
          </p15:clr>
        </p15:guide>
        <p15:guide id="4" pos="7310" userDrawn="1">
          <p15:clr>
            <a:srgbClr val="F26B43"/>
          </p15:clr>
        </p15:guide>
        <p15:guide id="5" pos="3840" userDrawn="1">
          <p15:clr>
            <a:srgbClr val="5ACBF0"/>
          </p15:clr>
        </p15:guide>
        <p15:guide id="6" orient="horz" pos="2160" userDrawn="1">
          <p15:clr>
            <a:srgbClr val="5ACBF0"/>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0.xml"/><Relationship Id="rId4" Type="http://schemas.openxmlformats.org/officeDocument/2006/relationships/image" Target="../media/image3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hyperlink" Target="https://s.yimg.jp/dl/displayads-guarantee/01/displayads-guarantee_salessheet_toppage_topics_pr_2025H2.zip" TargetMode="Externa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hyperlink" Target="https://s.yimg.jp/dl/displayads-guarantee/01/displayads-guarantee_salessheet_toppage_topics_pr_2025H2.zip" TargetMode="Externa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hyperlink" Target="https://s.yimg.jp/dl/displayads-guarantee/01/displayads-guarantee_Specialfeature_news_2025H2.zip" TargetMode="Externa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hyperlink" Target="https://s.yimg.jp/dl/displayads-guarantee/01/displayads-guarantee_salessheet_toppage_topics_pr_2025H2.zip" TargetMode="External"/><Relationship Id="rId2" Type="http://schemas.openxmlformats.org/officeDocument/2006/relationships/image" Target="../media/image24.pn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0.xml"/><Relationship Id="rId4" Type="http://schemas.openxmlformats.org/officeDocument/2006/relationships/image" Target="../media/image27.png"/></Relationships>
</file>

<file path=ppt/slides/_rels/slide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0.xml"/><Relationship Id="rId5" Type="http://schemas.openxmlformats.org/officeDocument/2006/relationships/image" Target="../media/image26.png"/><Relationship Id="rId4"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テキスト プレースホルダー 5">
            <a:extLst>
              <a:ext uri="{FF2B5EF4-FFF2-40B4-BE49-F238E27FC236}">
                <a16:creationId xmlns:a16="http://schemas.microsoft.com/office/drawing/2014/main" id="{9941C0A3-571E-8015-F1A7-BA7FD150852E}"/>
              </a:ext>
            </a:extLst>
          </p:cNvPr>
          <p:cNvSpPr>
            <a:spLocks noGrp="1" noChangeArrowheads="1"/>
          </p:cNvSpPr>
          <p:nvPr>
            <p:ph type="body"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eaLnBrk="1" hangingPunct="1"/>
            <a:r>
              <a:rPr lang="en-US" altLang="ja-JP" dirty="0">
                <a:latin typeface="メイリオ" panose="020B0604030504040204" pitchFamily="34" charset="-128"/>
                <a:ea typeface="メイリオ" panose="020B0604030504040204" pitchFamily="34" charset="-128"/>
              </a:rPr>
              <a:t>Yahoo! JAPAN</a:t>
            </a:r>
            <a:br>
              <a:rPr lang="en-US" altLang="ja-JP" dirty="0">
                <a:latin typeface="メイリオ" panose="020B0604030504040204" pitchFamily="34" charset="-128"/>
                <a:ea typeface="メイリオ" panose="020B0604030504040204" pitchFamily="34" charset="-128"/>
              </a:rPr>
            </a:br>
            <a:r>
              <a:rPr lang="ja-JP" altLang="en-US" dirty="0">
                <a:latin typeface="メイリオ" panose="020B0604030504040204" pitchFamily="34" charset="-128"/>
                <a:ea typeface="メイリオ" panose="020B0604030504040204" pitchFamily="34" charset="-128"/>
              </a:rPr>
              <a:t>トップページ　トピックス</a:t>
            </a:r>
            <a:r>
              <a:rPr lang="en-US" altLang="ja-JP" dirty="0">
                <a:latin typeface="メイリオ" panose="020B0604030504040204" pitchFamily="34" charset="-128"/>
                <a:ea typeface="メイリオ" panose="020B0604030504040204" pitchFamily="34" charset="-128"/>
              </a:rPr>
              <a:t>PR</a:t>
            </a:r>
            <a:r>
              <a:rPr lang="ja-JP" altLang="en-US" dirty="0">
                <a:latin typeface="メイリオ" panose="020B0604030504040204" pitchFamily="34" charset="-128"/>
                <a:ea typeface="メイリオ" panose="020B0604030504040204" pitchFamily="34" charset="-128"/>
              </a:rPr>
              <a:t>　</a:t>
            </a:r>
            <a:r>
              <a:rPr lang="en-US" altLang="ja-JP" dirty="0">
                <a:latin typeface="メイリオ" panose="020B0604030504040204" pitchFamily="34" charset="-128"/>
                <a:ea typeface="メイリオ" panose="020B0604030504040204" pitchFamily="34" charset="-128"/>
              </a:rPr>
              <a:t>SP</a:t>
            </a:r>
            <a:br>
              <a:rPr lang="en-US" altLang="ja-JP" dirty="0">
                <a:latin typeface="メイリオ" panose="020B0604030504040204" pitchFamily="34" charset="-128"/>
                <a:ea typeface="メイリオ" panose="020B0604030504040204" pitchFamily="34" charset="-128"/>
              </a:rPr>
            </a:br>
            <a:r>
              <a:rPr lang="ja-JP" altLang="en-US" dirty="0">
                <a:latin typeface="メイリオ" panose="020B0604030504040204" pitchFamily="34" charset="-128"/>
                <a:ea typeface="メイリオ" panose="020B0604030504040204" pitchFamily="34" charset="-128"/>
              </a:rPr>
              <a:t>特別価格キャンペーンのご案内</a:t>
            </a:r>
          </a:p>
          <a:p>
            <a:pPr eaLnBrk="1" hangingPunct="1"/>
            <a:endParaRPr lang="ja-JP" altLang="en-US" dirty="0">
              <a:latin typeface="メイリオ" panose="020B0604030504040204" pitchFamily="34" charset="-128"/>
              <a:ea typeface="メイリオ" panose="020B0604030504040204" pitchFamily="34" charset="-128"/>
            </a:endParaRPr>
          </a:p>
        </p:txBody>
      </p:sp>
      <p:sp>
        <p:nvSpPr>
          <p:cNvPr id="10243" name="テキスト プレースホルダー 6">
            <a:extLst>
              <a:ext uri="{FF2B5EF4-FFF2-40B4-BE49-F238E27FC236}">
                <a16:creationId xmlns:a16="http://schemas.microsoft.com/office/drawing/2014/main" id="{3D85EFA8-7C57-5851-ACF9-310414B31A82}"/>
              </a:ext>
            </a:extLst>
          </p:cNvPr>
          <p:cNvSpPr>
            <a:spLocks noGrp="1" noChangeArrowheads="1"/>
          </p:cNvSpPr>
          <p:nvPr>
            <p:ph type="body"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eaLnBrk="1" hangingPunct="1"/>
            <a:r>
              <a:rPr lang="en-US" altLang="ja-JP" dirty="0">
                <a:latin typeface="メイリオ"/>
                <a:ea typeface="メイリオ"/>
              </a:rPr>
              <a:t>2025/7/16</a:t>
            </a:r>
          </a:p>
          <a:p>
            <a:r>
              <a:rPr lang="en-US" altLang="ja-JP" dirty="0">
                <a:latin typeface="メイリオ"/>
                <a:ea typeface="メイリオ"/>
              </a:rPr>
              <a:t>　　　更新日：2025/7/23</a:t>
            </a:r>
            <a:endParaRPr lang="en-US" altLang="ja-JP" dirty="0">
              <a:latin typeface="メイリオ" panose="020B0604030504040204" pitchFamily="34" charset="-128"/>
              <a:ea typeface="メイリオ" panose="020B0604030504040204" pitchFamily="34" charset="-128"/>
            </a:endParaRPr>
          </a:p>
        </p:txBody>
      </p:sp>
      <p:sp>
        <p:nvSpPr>
          <p:cNvPr id="10241" name="テキスト プレースホルダー 4">
            <a:extLst>
              <a:ext uri="{FF2B5EF4-FFF2-40B4-BE49-F238E27FC236}">
                <a16:creationId xmlns:a16="http://schemas.microsoft.com/office/drawing/2014/main" id="{2385609C-6A75-C700-DE67-38D7C4A93406}"/>
              </a:ext>
            </a:extLst>
          </p:cNvPr>
          <p:cNvSpPr>
            <a:spLocks noGrp="1" noChangeArrowheads="1"/>
          </p:cNvSpPr>
          <p:nvPr>
            <p:ph type="body" sz="quarter" idx="12"/>
          </p:nvPr>
        </p:nvSpPr>
        <p:spPr bwMode="auto">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spcBef>
                <a:spcPct val="0"/>
              </a:spcBef>
            </a:pPr>
            <a:r>
              <a:rPr lang="en-US" altLang="ja-JP" dirty="0">
                <a:latin typeface="メイリオ" panose="020B0604030504040204" pitchFamily="34" charset="-128"/>
                <a:ea typeface="メイリオ" panose="020B0604030504040204" pitchFamily="34" charset="-128"/>
              </a:rPr>
              <a:t>LINE</a:t>
            </a:r>
            <a:r>
              <a:rPr lang="ja-JP" altLang="en-US" dirty="0">
                <a:latin typeface="メイリオ" panose="020B0604030504040204" pitchFamily="34" charset="-128"/>
                <a:ea typeface="メイリオ" panose="020B0604030504040204" pitchFamily="34" charset="-128"/>
              </a:rPr>
              <a:t>ヤフー株式会社</a:t>
            </a:r>
            <a:endParaRPr lang="en-US" altLang="ja-JP" dirty="0">
              <a:latin typeface="メイリオ" panose="020B0604030504040204" pitchFamily="34" charset="-128"/>
              <a:ea typeface="メイリオ" panose="020B0604030504040204" pitchFamily="34" charset="-128"/>
            </a:endParaRPr>
          </a:p>
        </p:txBody>
      </p:sp>
      <p:sp>
        <p:nvSpPr>
          <p:cNvPr id="2" name="角丸四角形 1">
            <a:extLst>
              <a:ext uri="{FF2B5EF4-FFF2-40B4-BE49-F238E27FC236}">
                <a16:creationId xmlns:a16="http://schemas.microsoft.com/office/drawing/2014/main" id="{F154551B-3C5F-85AD-573E-7C83B193229C}"/>
              </a:ext>
            </a:extLst>
          </p:cNvPr>
          <p:cNvSpPr/>
          <p:nvPr/>
        </p:nvSpPr>
        <p:spPr>
          <a:xfrm>
            <a:off x="587375" y="1123249"/>
            <a:ext cx="3922841" cy="409694"/>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a:extLst>
              <a:ext uri="{FF2B5EF4-FFF2-40B4-BE49-F238E27FC236}">
                <a16:creationId xmlns:a16="http://schemas.microsoft.com/office/drawing/2014/main" id="{B7B602A4-188A-A559-452B-50FAF140703D}"/>
              </a:ext>
            </a:extLst>
          </p:cNvPr>
          <p:cNvSpPr txBox="1"/>
          <p:nvPr/>
        </p:nvSpPr>
        <p:spPr>
          <a:xfrm>
            <a:off x="587375" y="1209176"/>
            <a:ext cx="3922841" cy="276999"/>
          </a:xfrm>
          <a:prstGeom prst="rect">
            <a:avLst/>
          </a:prstGeom>
          <a:noFill/>
          <a:ln>
            <a:noFill/>
          </a:ln>
        </p:spPr>
        <p:txBody>
          <a:bodyPr wrap="square">
            <a:spAutoFit/>
          </a:bodyPr>
          <a:lstStyle/>
          <a:p>
            <a:pPr algn="ctr" eaLnBrk="1" hangingPunct="1"/>
            <a:r>
              <a:rPr lang="en-US" altLang="ja-JP" sz="1200" b="1" dirty="0">
                <a:solidFill>
                  <a:schemeClr val="tx2"/>
                </a:solidFill>
                <a:latin typeface="メイリオ" panose="020B0604030504040204" pitchFamily="34" charset="-128"/>
                <a:ea typeface="メイリオ" panose="020B0604030504040204" pitchFamily="34" charset="-128"/>
              </a:rPr>
              <a:t>Yahoo!</a:t>
            </a:r>
            <a:r>
              <a:rPr lang="ja-JP" altLang="en-US" sz="1200" b="1" dirty="0">
                <a:solidFill>
                  <a:schemeClr val="tx2"/>
                </a:solidFill>
                <a:latin typeface="メイリオ" panose="020B0604030504040204" pitchFamily="34" charset="-128"/>
                <a:ea typeface="メイリオ" panose="020B0604030504040204" pitchFamily="34" charset="-128"/>
              </a:rPr>
              <a:t>広告　ディスプレイ広告（予約型）</a:t>
            </a:r>
          </a:p>
        </p:txBody>
      </p:sp>
    </p:spTree>
    <p:extLst>
      <p:ext uri="{BB962C8B-B14F-4D97-AF65-F5344CB8AC3E}">
        <p14:creationId xmlns:p14="http://schemas.microsoft.com/office/powerpoint/2010/main" val="32758891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81ED52B-C17D-25E1-4DED-74AD36633569}"/>
              </a:ext>
            </a:extLst>
          </p:cNvPr>
          <p:cNvSpPr>
            <a:spLocks noGrp="1"/>
          </p:cNvSpPr>
          <p:nvPr>
            <p:ph type="ctrTitle"/>
          </p:nvPr>
        </p:nvSpPr>
        <p:spPr/>
        <p:txBody>
          <a:bodyPr/>
          <a:lstStyle/>
          <a:p>
            <a:r>
              <a:rPr kumimoji="1" lang="ja-JP" altLang="en-US" dirty="0"/>
              <a:t>トピックス</a:t>
            </a:r>
            <a:r>
              <a:rPr kumimoji="1" lang="en-US" altLang="ja-JP" dirty="0"/>
              <a:t>PR</a:t>
            </a:r>
            <a:r>
              <a:rPr kumimoji="1" lang="ja-JP" altLang="en-US" dirty="0"/>
              <a:t>で期待できる効果</a:t>
            </a:r>
          </a:p>
        </p:txBody>
      </p:sp>
      <p:sp>
        <p:nvSpPr>
          <p:cNvPr id="4" name="テキスト ボックス 3">
            <a:extLst>
              <a:ext uri="{FF2B5EF4-FFF2-40B4-BE49-F238E27FC236}">
                <a16:creationId xmlns:a16="http://schemas.microsoft.com/office/drawing/2014/main" id="{39FA3B83-BE16-2747-2078-C2D3878286B9}"/>
              </a:ext>
            </a:extLst>
          </p:cNvPr>
          <p:cNvSpPr txBox="1"/>
          <p:nvPr/>
        </p:nvSpPr>
        <p:spPr>
          <a:xfrm>
            <a:off x="479426" y="1268413"/>
            <a:ext cx="3334118" cy="369332"/>
          </a:xfrm>
          <a:prstGeom prst="rect">
            <a:avLst/>
          </a:prstGeom>
          <a:solidFill>
            <a:srgbClr val="00003E"/>
          </a:solidFill>
        </p:spPr>
        <p:txBody>
          <a:bodyPr wrap="square" rtlCol="0">
            <a:spAutoFit/>
          </a:bodyPr>
          <a:lstStyle/>
          <a:p>
            <a:pPr algn="ctr"/>
            <a:r>
              <a:rPr lang="ja-JP" altLang="en-US" b="1" dirty="0">
                <a:solidFill>
                  <a:schemeClr val="bg1"/>
                </a:solidFill>
              </a:rPr>
              <a:t>クリック</a:t>
            </a:r>
            <a:endParaRPr kumimoji="1" lang="ja-JP" altLang="en-US" b="1" dirty="0">
              <a:solidFill>
                <a:schemeClr val="bg1"/>
              </a:solidFill>
            </a:endParaRPr>
          </a:p>
        </p:txBody>
      </p:sp>
      <p:sp>
        <p:nvSpPr>
          <p:cNvPr id="5" name="テキスト ボックス 4">
            <a:extLst>
              <a:ext uri="{FF2B5EF4-FFF2-40B4-BE49-F238E27FC236}">
                <a16:creationId xmlns:a16="http://schemas.microsoft.com/office/drawing/2014/main" id="{73E6A0AE-8B2C-E799-BD57-7AA36EA36C95}"/>
              </a:ext>
            </a:extLst>
          </p:cNvPr>
          <p:cNvSpPr txBox="1"/>
          <p:nvPr/>
        </p:nvSpPr>
        <p:spPr>
          <a:xfrm>
            <a:off x="8378457" y="1268413"/>
            <a:ext cx="3334118" cy="369332"/>
          </a:xfrm>
          <a:prstGeom prst="rect">
            <a:avLst/>
          </a:prstGeom>
          <a:solidFill>
            <a:srgbClr val="00003E"/>
          </a:solidFill>
        </p:spPr>
        <p:txBody>
          <a:bodyPr wrap="square" rtlCol="0">
            <a:spAutoFit/>
          </a:bodyPr>
          <a:lstStyle/>
          <a:p>
            <a:pPr algn="ctr"/>
            <a:r>
              <a:rPr lang="ja-JP" altLang="en-US" b="1" dirty="0">
                <a:solidFill>
                  <a:schemeClr val="bg1"/>
                </a:solidFill>
              </a:rPr>
              <a:t>読了率</a:t>
            </a:r>
            <a:endParaRPr kumimoji="1" lang="en-US" altLang="ja-JP" b="1" dirty="0">
              <a:solidFill>
                <a:schemeClr val="bg1"/>
              </a:solidFill>
            </a:endParaRPr>
          </a:p>
        </p:txBody>
      </p:sp>
      <p:sp>
        <p:nvSpPr>
          <p:cNvPr id="6" name="テキスト ボックス 5">
            <a:extLst>
              <a:ext uri="{FF2B5EF4-FFF2-40B4-BE49-F238E27FC236}">
                <a16:creationId xmlns:a16="http://schemas.microsoft.com/office/drawing/2014/main" id="{6D8202DB-8EEA-B8BB-4D76-D7835E52E264}"/>
              </a:ext>
            </a:extLst>
          </p:cNvPr>
          <p:cNvSpPr txBox="1"/>
          <p:nvPr/>
        </p:nvSpPr>
        <p:spPr>
          <a:xfrm>
            <a:off x="4463183" y="1278329"/>
            <a:ext cx="3334118" cy="369332"/>
          </a:xfrm>
          <a:prstGeom prst="rect">
            <a:avLst/>
          </a:prstGeom>
          <a:solidFill>
            <a:srgbClr val="00003E"/>
          </a:solidFill>
        </p:spPr>
        <p:txBody>
          <a:bodyPr wrap="square" rtlCol="0">
            <a:spAutoFit/>
          </a:bodyPr>
          <a:lstStyle/>
          <a:p>
            <a:pPr algn="ctr"/>
            <a:r>
              <a:rPr kumimoji="1" lang="ja-JP" altLang="en-US" b="1" dirty="0">
                <a:solidFill>
                  <a:schemeClr val="bg1"/>
                </a:solidFill>
              </a:rPr>
              <a:t>サーチ</a:t>
            </a:r>
          </a:p>
        </p:txBody>
      </p:sp>
      <p:sp>
        <p:nvSpPr>
          <p:cNvPr id="7" name="テキスト ボックス 6">
            <a:extLst>
              <a:ext uri="{FF2B5EF4-FFF2-40B4-BE49-F238E27FC236}">
                <a16:creationId xmlns:a16="http://schemas.microsoft.com/office/drawing/2014/main" id="{09020B26-FB17-0807-8D5B-1D769025230E}"/>
              </a:ext>
            </a:extLst>
          </p:cNvPr>
          <p:cNvSpPr txBox="1"/>
          <p:nvPr/>
        </p:nvSpPr>
        <p:spPr>
          <a:xfrm>
            <a:off x="4463183" y="1771846"/>
            <a:ext cx="3334117" cy="923330"/>
          </a:xfrm>
          <a:prstGeom prst="rect">
            <a:avLst/>
          </a:prstGeom>
          <a:noFill/>
        </p:spPr>
        <p:txBody>
          <a:bodyPr wrap="square" rtlCol="0">
            <a:spAutoFit/>
          </a:bodyPr>
          <a:lstStyle/>
          <a:p>
            <a:pPr algn="l"/>
            <a:r>
              <a:rPr lang="ja-JP" altLang="en-US" b="1" dirty="0">
                <a:solidFill>
                  <a:schemeClr val="tx1">
                    <a:lumMod val="75000"/>
                    <a:lumOff val="25000"/>
                  </a:schemeClr>
                </a:solidFill>
                <a:latin typeface="+mn-ea"/>
              </a:rPr>
              <a:t>サーチリフト </a:t>
            </a:r>
            <a:endParaRPr kumimoji="1" lang="en-US" altLang="ja-JP" b="1" dirty="0">
              <a:solidFill>
                <a:schemeClr val="tx1">
                  <a:lumMod val="75000"/>
                  <a:lumOff val="25000"/>
                </a:schemeClr>
              </a:solidFill>
              <a:latin typeface="+mn-ea"/>
            </a:endParaRPr>
          </a:p>
          <a:p>
            <a:pPr algn="ctr"/>
            <a:r>
              <a:rPr lang="ja-JP" altLang="en-US" sz="2800" b="1" dirty="0">
                <a:solidFill>
                  <a:schemeClr val="tx1">
                    <a:lumMod val="75000"/>
                    <a:lumOff val="25000"/>
                  </a:schemeClr>
                </a:solidFill>
                <a:latin typeface="+mn-ea"/>
              </a:rPr>
              <a:t>約</a:t>
            </a:r>
            <a:r>
              <a:rPr lang="en-US" altLang="ja-JP" sz="3600" b="1" dirty="0">
                <a:solidFill>
                  <a:srgbClr val="C00000"/>
                </a:solidFill>
                <a:latin typeface="+mn-ea"/>
              </a:rPr>
              <a:t>2</a:t>
            </a:r>
            <a:r>
              <a:rPr lang="ja-JP" altLang="en-US" sz="2800" b="1" dirty="0">
                <a:solidFill>
                  <a:srgbClr val="C00000"/>
                </a:solidFill>
                <a:latin typeface="+mn-ea"/>
              </a:rPr>
              <a:t>倍</a:t>
            </a:r>
            <a:endParaRPr kumimoji="1" lang="ja-JP" altLang="en-US" sz="3600" b="1" dirty="0">
              <a:solidFill>
                <a:srgbClr val="C00000"/>
              </a:solidFill>
              <a:latin typeface="+mn-ea"/>
            </a:endParaRPr>
          </a:p>
        </p:txBody>
      </p:sp>
      <p:sp>
        <p:nvSpPr>
          <p:cNvPr id="8" name="テキスト ボックス 7">
            <a:extLst>
              <a:ext uri="{FF2B5EF4-FFF2-40B4-BE49-F238E27FC236}">
                <a16:creationId xmlns:a16="http://schemas.microsoft.com/office/drawing/2014/main" id="{A748C3E4-448B-D7AE-33C3-562756AEC9AE}"/>
              </a:ext>
            </a:extLst>
          </p:cNvPr>
          <p:cNvSpPr txBox="1"/>
          <p:nvPr/>
        </p:nvSpPr>
        <p:spPr>
          <a:xfrm>
            <a:off x="9244749" y="6294198"/>
            <a:ext cx="2467825" cy="369332"/>
          </a:xfrm>
          <a:prstGeom prst="rect">
            <a:avLst/>
          </a:prstGeom>
          <a:noFill/>
        </p:spPr>
        <p:txBody>
          <a:bodyPr wrap="square" rtlCol="0">
            <a:spAutoFit/>
          </a:bodyPr>
          <a:lstStyle/>
          <a:p>
            <a:pPr algn="l"/>
            <a:r>
              <a:rPr lang="en-US" altLang="ja-JP" sz="900" dirty="0">
                <a:latin typeface="+mn-ea"/>
              </a:rPr>
              <a:t>※</a:t>
            </a:r>
            <a:r>
              <a:rPr lang="ja-JP" altLang="en-US" sz="900" dirty="0">
                <a:latin typeface="+mn-ea"/>
              </a:rPr>
              <a:t>いずれも</a:t>
            </a:r>
            <a:r>
              <a:rPr lang="en-US" altLang="ja-JP" sz="900" dirty="0">
                <a:latin typeface="+mn-ea"/>
              </a:rPr>
              <a:t>LINE</a:t>
            </a:r>
            <a:r>
              <a:rPr lang="ja-JP" altLang="en-US" sz="900" dirty="0">
                <a:latin typeface="+mn-ea"/>
              </a:rPr>
              <a:t>ヤフー自社調べ</a:t>
            </a:r>
            <a:endParaRPr lang="en-US" altLang="ja-JP" sz="900" dirty="0">
              <a:latin typeface="+mn-ea"/>
            </a:endParaRPr>
          </a:p>
          <a:p>
            <a:pPr algn="l"/>
            <a:r>
              <a:rPr lang="en-US" altLang="ja-JP" sz="900" dirty="0">
                <a:latin typeface="+mn-ea"/>
              </a:rPr>
              <a:t>※1</a:t>
            </a:r>
            <a:r>
              <a:rPr lang="ja-JP" altLang="en-US" sz="900" dirty="0">
                <a:latin typeface="+mn-ea"/>
              </a:rPr>
              <a:t>　</a:t>
            </a:r>
            <a:r>
              <a:rPr lang="en-US" altLang="ja-JP" sz="900" dirty="0">
                <a:latin typeface="+mn-ea"/>
              </a:rPr>
              <a:t>2024</a:t>
            </a:r>
            <a:r>
              <a:rPr lang="ja-JP" altLang="en-US" sz="900" dirty="0">
                <a:latin typeface="+mn-ea"/>
              </a:rPr>
              <a:t>年</a:t>
            </a:r>
            <a:r>
              <a:rPr lang="en-US" altLang="ja-JP" sz="900" dirty="0">
                <a:latin typeface="+mn-ea"/>
              </a:rPr>
              <a:t>4</a:t>
            </a:r>
            <a:r>
              <a:rPr lang="ja-JP" altLang="en-US" sz="900" dirty="0">
                <a:latin typeface="+mn-ea"/>
              </a:rPr>
              <a:t>月～</a:t>
            </a:r>
            <a:r>
              <a:rPr lang="en-US" altLang="ja-JP" sz="900" dirty="0">
                <a:latin typeface="+mn-ea"/>
              </a:rPr>
              <a:t>2024</a:t>
            </a:r>
            <a:r>
              <a:rPr lang="ja-JP" altLang="en-US" sz="900" dirty="0">
                <a:latin typeface="+mn-ea"/>
              </a:rPr>
              <a:t>年</a:t>
            </a:r>
            <a:r>
              <a:rPr lang="en-US" altLang="ja-JP" sz="900">
                <a:latin typeface="+mn-ea"/>
              </a:rPr>
              <a:t>1</a:t>
            </a:r>
            <a:r>
              <a:rPr lang="en-US" altLang="ja-JP" sz="900" dirty="0">
                <a:latin typeface="+mn-ea"/>
              </a:rPr>
              <a:t>2</a:t>
            </a:r>
            <a:r>
              <a:rPr lang="ja-JP" altLang="en-US" sz="900">
                <a:latin typeface="+mn-ea"/>
              </a:rPr>
              <a:t>月</a:t>
            </a:r>
            <a:r>
              <a:rPr lang="ja-JP" altLang="en-US" sz="900" dirty="0">
                <a:latin typeface="+mn-ea"/>
              </a:rPr>
              <a:t>実績平均</a:t>
            </a:r>
            <a:endParaRPr kumimoji="1" lang="ja-JP" altLang="en-US" sz="900" dirty="0">
              <a:latin typeface="+mn-ea"/>
            </a:endParaRPr>
          </a:p>
        </p:txBody>
      </p:sp>
      <p:sp>
        <p:nvSpPr>
          <p:cNvPr id="9" name="テキスト ボックス 8">
            <a:extLst>
              <a:ext uri="{FF2B5EF4-FFF2-40B4-BE49-F238E27FC236}">
                <a16:creationId xmlns:a16="http://schemas.microsoft.com/office/drawing/2014/main" id="{EEFDF528-F1F0-8D17-E816-A05F0ACB879C}"/>
              </a:ext>
            </a:extLst>
          </p:cNvPr>
          <p:cNvSpPr txBox="1"/>
          <p:nvPr/>
        </p:nvSpPr>
        <p:spPr>
          <a:xfrm>
            <a:off x="476673" y="2907268"/>
            <a:ext cx="3470242" cy="523220"/>
          </a:xfrm>
          <a:prstGeom prst="rect">
            <a:avLst/>
          </a:prstGeom>
          <a:noFill/>
        </p:spPr>
        <p:txBody>
          <a:bodyPr wrap="square" rtlCol="0">
            <a:spAutoFit/>
          </a:bodyPr>
          <a:lstStyle/>
          <a:p>
            <a:pPr algn="ctr"/>
            <a:r>
              <a:rPr kumimoji="1" lang="ja-JP" altLang="en-US" sz="1400" dirty="0">
                <a:solidFill>
                  <a:srgbClr val="C00000"/>
                </a:solidFill>
              </a:rPr>
              <a:t>コンテンツ感覚での</a:t>
            </a:r>
            <a:r>
              <a:rPr lang="ja-JP" altLang="en-US" sz="1400" dirty="0">
                <a:solidFill>
                  <a:srgbClr val="C00000"/>
                </a:solidFill>
              </a:rPr>
              <a:t>接触で</a:t>
            </a:r>
            <a:endParaRPr lang="en-US" altLang="ja-JP" sz="1400" dirty="0">
              <a:solidFill>
                <a:srgbClr val="C00000"/>
              </a:solidFill>
            </a:endParaRPr>
          </a:p>
          <a:p>
            <a:pPr algn="ctr"/>
            <a:r>
              <a:rPr lang="ja-JP" altLang="en-US" sz="1400" b="1" dirty="0">
                <a:solidFill>
                  <a:srgbClr val="C00000"/>
                </a:solidFill>
              </a:rPr>
              <a:t>ディスプレイ広告に反応しない層も反応</a:t>
            </a:r>
            <a:endParaRPr lang="en-US" altLang="ja-JP" sz="1400" dirty="0">
              <a:solidFill>
                <a:srgbClr val="C00000"/>
              </a:solidFill>
            </a:endParaRPr>
          </a:p>
        </p:txBody>
      </p:sp>
      <p:pic>
        <p:nvPicPr>
          <p:cNvPr id="10" name="図 9">
            <a:extLst>
              <a:ext uri="{FF2B5EF4-FFF2-40B4-BE49-F238E27FC236}">
                <a16:creationId xmlns:a16="http://schemas.microsoft.com/office/drawing/2014/main" id="{D042AE46-23CD-7269-018D-EF24D3021C06}"/>
              </a:ext>
            </a:extLst>
          </p:cNvPr>
          <p:cNvPicPr>
            <a:picLocks noChangeAspect="1"/>
          </p:cNvPicPr>
          <p:nvPr/>
        </p:nvPicPr>
        <p:blipFill>
          <a:blip r:embed="rId2"/>
          <a:stretch>
            <a:fillRect/>
          </a:stretch>
        </p:blipFill>
        <p:spPr>
          <a:xfrm>
            <a:off x="4284683" y="3845596"/>
            <a:ext cx="3636564" cy="2512544"/>
          </a:xfrm>
          <a:prstGeom prst="rect">
            <a:avLst/>
          </a:prstGeom>
        </p:spPr>
      </p:pic>
      <p:sp>
        <p:nvSpPr>
          <p:cNvPr id="11" name="テキスト ボックス 10">
            <a:extLst>
              <a:ext uri="{FF2B5EF4-FFF2-40B4-BE49-F238E27FC236}">
                <a16:creationId xmlns:a16="http://schemas.microsoft.com/office/drawing/2014/main" id="{294FBAC7-C802-E247-FFA9-6F1852D6538F}"/>
              </a:ext>
            </a:extLst>
          </p:cNvPr>
          <p:cNvSpPr txBox="1"/>
          <p:nvPr/>
        </p:nvSpPr>
        <p:spPr>
          <a:xfrm>
            <a:off x="479426" y="1761281"/>
            <a:ext cx="3334116" cy="923330"/>
          </a:xfrm>
          <a:prstGeom prst="rect">
            <a:avLst/>
          </a:prstGeom>
          <a:noFill/>
        </p:spPr>
        <p:txBody>
          <a:bodyPr wrap="square" rtlCol="0">
            <a:spAutoFit/>
          </a:bodyPr>
          <a:lstStyle/>
          <a:p>
            <a:pPr algn="l"/>
            <a:r>
              <a:rPr kumimoji="1" lang="ja-JP" altLang="en-US" b="1" dirty="0">
                <a:solidFill>
                  <a:schemeClr val="tx1">
                    <a:lumMod val="75000"/>
                    <a:lumOff val="25000"/>
                  </a:schemeClr>
                </a:solidFill>
                <a:latin typeface="+mn-ea"/>
              </a:rPr>
              <a:t>平均</a:t>
            </a:r>
            <a:r>
              <a:rPr kumimoji="1" lang="en-US" altLang="ja-JP" b="1" dirty="0" err="1">
                <a:solidFill>
                  <a:schemeClr val="tx1">
                    <a:lumMod val="75000"/>
                    <a:lumOff val="25000"/>
                  </a:schemeClr>
                </a:solidFill>
                <a:latin typeface="+mn-ea"/>
              </a:rPr>
              <a:t>vCTR</a:t>
            </a:r>
            <a:r>
              <a:rPr lang="ja-JP" altLang="en-US" b="1" dirty="0">
                <a:solidFill>
                  <a:schemeClr val="tx1">
                    <a:lumMod val="75000"/>
                    <a:lumOff val="25000"/>
                  </a:schemeClr>
                </a:solidFill>
                <a:latin typeface="+mn-ea"/>
              </a:rPr>
              <a:t> </a:t>
            </a:r>
            <a:r>
              <a:rPr lang="en-US" altLang="ja-JP" sz="900" b="1" dirty="0">
                <a:solidFill>
                  <a:schemeClr val="tx1">
                    <a:lumMod val="75000"/>
                    <a:lumOff val="25000"/>
                  </a:schemeClr>
                </a:solidFill>
                <a:latin typeface="+mn-ea"/>
              </a:rPr>
              <a:t>※1</a:t>
            </a:r>
            <a:endParaRPr kumimoji="1" lang="en-US" altLang="ja-JP" b="1" dirty="0">
              <a:solidFill>
                <a:schemeClr val="tx1">
                  <a:lumMod val="75000"/>
                  <a:lumOff val="25000"/>
                </a:schemeClr>
              </a:solidFill>
              <a:latin typeface="+mn-ea"/>
            </a:endParaRPr>
          </a:p>
          <a:p>
            <a:pPr algn="ctr"/>
            <a:r>
              <a:rPr lang="en-US" altLang="ja-JP" sz="3600" b="1" dirty="0">
                <a:solidFill>
                  <a:srgbClr val="C00000"/>
                </a:solidFill>
                <a:latin typeface="+mn-ea"/>
              </a:rPr>
              <a:t>1</a:t>
            </a:r>
            <a:r>
              <a:rPr kumimoji="1" lang="en-US" altLang="ja-JP" sz="3600" b="1" dirty="0">
                <a:solidFill>
                  <a:srgbClr val="C00000"/>
                </a:solidFill>
                <a:latin typeface="+mn-ea"/>
              </a:rPr>
              <a:t>.07</a:t>
            </a:r>
            <a:r>
              <a:rPr kumimoji="1" lang="ja-JP" altLang="en-US" sz="2800" b="1" dirty="0">
                <a:solidFill>
                  <a:srgbClr val="C00000"/>
                </a:solidFill>
                <a:latin typeface="+mn-ea"/>
              </a:rPr>
              <a:t>％</a:t>
            </a:r>
            <a:endParaRPr kumimoji="1" lang="ja-JP" altLang="en-US" sz="3600" b="1" dirty="0">
              <a:solidFill>
                <a:srgbClr val="C00000"/>
              </a:solidFill>
              <a:latin typeface="+mn-ea"/>
            </a:endParaRPr>
          </a:p>
        </p:txBody>
      </p:sp>
      <p:grpSp>
        <p:nvGrpSpPr>
          <p:cNvPr id="12" name="グループ化 11">
            <a:extLst>
              <a:ext uri="{FF2B5EF4-FFF2-40B4-BE49-F238E27FC236}">
                <a16:creationId xmlns:a16="http://schemas.microsoft.com/office/drawing/2014/main" id="{5456B25A-EF27-ADEA-A871-958606440089}"/>
              </a:ext>
            </a:extLst>
          </p:cNvPr>
          <p:cNvGrpSpPr/>
          <p:nvPr/>
        </p:nvGrpSpPr>
        <p:grpSpPr>
          <a:xfrm>
            <a:off x="4100437" y="3458828"/>
            <a:ext cx="3535275" cy="612041"/>
            <a:chOff x="3768100" y="1902070"/>
            <a:chExt cx="5167334" cy="612041"/>
          </a:xfrm>
        </p:grpSpPr>
        <p:sp>
          <p:nvSpPr>
            <p:cNvPr id="13" name="角丸四角形 60">
              <a:extLst>
                <a:ext uri="{FF2B5EF4-FFF2-40B4-BE49-F238E27FC236}">
                  <a16:creationId xmlns:a16="http://schemas.microsoft.com/office/drawing/2014/main" id="{72A5062D-BEFB-A0EB-A179-E8D0400ADF65}"/>
                </a:ext>
              </a:extLst>
            </p:cNvPr>
            <p:cNvSpPr/>
            <p:nvPr/>
          </p:nvSpPr>
          <p:spPr>
            <a:xfrm>
              <a:off x="3768100" y="1902070"/>
              <a:ext cx="5080690" cy="468000"/>
            </a:xfrm>
            <a:prstGeom prst="roundRect">
              <a:avLst>
                <a:gd name="adj" fmla="val 0"/>
              </a:avLst>
            </a:prstGeom>
            <a:noFill/>
            <a:ln w="9525" cap="flat" cmpd="sng" algn="ctr">
              <a:noFill/>
              <a:prstDash val="solid"/>
            </a:ln>
            <a:effectLst/>
          </p:spPr>
          <p:txBody>
            <a:bodyPr rot="0" spcFirstLastPara="0" vert="horz" wrap="none" lIns="468000" tIns="36000" rIns="0" bIns="0" numCol="1" spcCol="0" rtlCol="0" fromWordArt="0" anchor="ctr" anchorCtr="0" forceAA="0" compatLnSpc="1">
              <a:prstTxWarp prst="textNoShape">
                <a:avLst/>
              </a:prstTxWarp>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lnSpc>
                  <a:spcPct val="120000"/>
                </a:lnSpc>
                <a:defRPr/>
              </a:pPr>
              <a:r>
                <a:rPr kumimoji="0" lang="ja-JP" altLang="en-US" sz="900" b="1" u="sng" kern="0" dirty="0">
                  <a:solidFill>
                    <a:schemeClr val="tx1">
                      <a:lumMod val="65000"/>
                      <a:lumOff val="35000"/>
                    </a:schemeClr>
                  </a:solidFill>
                  <a:latin typeface="Meiryo" panose="020B0604030504040204" pitchFamily="34" charset="-128"/>
                  <a:ea typeface="Meiryo" panose="020B0604030504040204" pitchFamily="34" charset="-128"/>
                </a:rPr>
                <a:t>トピックス</a:t>
              </a:r>
              <a:r>
                <a:rPr kumimoji="0" lang="en-US" altLang="ja-JP" sz="900" b="1" u="sng" kern="0" dirty="0">
                  <a:solidFill>
                    <a:schemeClr val="tx1">
                      <a:lumMod val="65000"/>
                      <a:lumOff val="35000"/>
                    </a:schemeClr>
                  </a:solidFill>
                  <a:latin typeface="Meiryo" panose="020B0604030504040204" pitchFamily="34" charset="-128"/>
                  <a:ea typeface="Meiryo" panose="020B0604030504040204" pitchFamily="34" charset="-128"/>
                </a:rPr>
                <a:t>PR</a:t>
              </a:r>
              <a:r>
                <a:rPr kumimoji="0" lang="ja-JP" altLang="en-US" sz="900" b="1" u="sng" kern="0" dirty="0">
                  <a:solidFill>
                    <a:schemeClr val="tx1">
                      <a:lumMod val="65000"/>
                      <a:lumOff val="35000"/>
                    </a:schemeClr>
                  </a:solidFill>
                  <a:latin typeface="Meiryo" panose="020B0604030504040204" pitchFamily="34" charset="-128"/>
                  <a:ea typeface="Meiryo" panose="020B0604030504040204" pitchFamily="34" charset="-128"/>
                </a:rPr>
                <a:t>接触者及びクリック者における検索リフト</a:t>
              </a:r>
              <a:endParaRPr kumimoji="0" lang="en-US" altLang="ja-JP" sz="900" b="1" u="sng" kern="0" dirty="0">
                <a:solidFill>
                  <a:schemeClr val="tx1">
                    <a:lumMod val="65000"/>
                    <a:lumOff val="35000"/>
                  </a:schemeClr>
                </a:solidFill>
                <a:latin typeface="Meiryo" panose="020B0604030504040204" pitchFamily="34" charset="-128"/>
                <a:ea typeface="Meiryo" panose="020B0604030504040204" pitchFamily="34" charset="-128"/>
              </a:endParaRPr>
            </a:p>
          </p:txBody>
        </p:sp>
        <p:sp>
          <p:nvSpPr>
            <p:cNvPr id="14" name="角丸四角形 60">
              <a:extLst>
                <a:ext uri="{FF2B5EF4-FFF2-40B4-BE49-F238E27FC236}">
                  <a16:creationId xmlns:a16="http://schemas.microsoft.com/office/drawing/2014/main" id="{43869A08-5490-6E59-6A71-A75EA76F131F}"/>
                </a:ext>
              </a:extLst>
            </p:cNvPr>
            <p:cNvSpPr/>
            <p:nvPr/>
          </p:nvSpPr>
          <p:spPr>
            <a:xfrm>
              <a:off x="6855730" y="2046111"/>
              <a:ext cx="2079704" cy="468000"/>
            </a:xfrm>
            <a:prstGeom prst="roundRect">
              <a:avLst>
                <a:gd name="adj" fmla="val 0"/>
              </a:avLst>
            </a:prstGeom>
            <a:noFill/>
            <a:ln w="9525" cap="flat" cmpd="sng" algn="ctr">
              <a:noFill/>
              <a:prstDash val="solid"/>
            </a:ln>
            <a:effectLst/>
          </p:spPr>
          <p:txBody>
            <a:bodyPr rot="0" spcFirstLastPara="0" vert="horz" wrap="none" lIns="468000" tIns="36000" rIns="0" bIns="0" numCol="1" spcCol="0" rtlCol="0" fromWordArt="0" anchor="ctr" anchorCtr="0" forceAA="0" compatLnSpc="1">
              <a:prstTxWarp prst="textNoShape">
                <a:avLst/>
              </a:prstTxWarp>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20000"/>
                </a:lnSpc>
                <a:defRPr/>
              </a:pPr>
              <a:r>
                <a:rPr kumimoji="0" lang="en-US" altLang="ja-JP" sz="600" kern="0" dirty="0">
                  <a:solidFill>
                    <a:schemeClr val="tx1">
                      <a:lumMod val="65000"/>
                      <a:lumOff val="35000"/>
                    </a:schemeClr>
                  </a:solidFill>
                  <a:latin typeface="Meiryo" panose="020B0604030504040204" pitchFamily="34" charset="-128"/>
                  <a:ea typeface="Meiryo" panose="020B0604030504040204" pitchFamily="34" charset="-128"/>
                </a:rPr>
                <a:t>※</a:t>
              </a:r>
              <a:r>
                <a:rPr kumimoji="0" lang="ja-JP" altLang="en-US" sz="600" kern="0" dirty="0">
                  <a:solidFill>
                    <a:schemeClr val="tx1">
                      <a:lumMod val="65000"/>
                      <a:lumOff val="35000"/>
                    </a:schemeClr>
                  </a:solidFill>
                  <a:latin typeface="Meiryo" panose="020B0604030504040204" pitchFamily="34" charset="-128"/>
                  <a:ea typeface="Meiryo" panose="020B0604030504040204" pitchFamily="34" charset="-128"/>
                </a:rPr>
                <a:t>非接触を</a:t>
              </a:r>
              <a:r>
                <a:rPr kumimoji="0" lang="en-US" altLang="ja-JP" sz="600" kern="0" dirty="0">
                  <a:solidFill>
                    <a:schemeClr val="tx1">
                      <a:lumMod val="65000"/>
                      <a:lumOff val="35000"/>
                    </a:schemeClr>
                  </a:solidFill>
                  <a:latin typeface="Meiryo" panose="020B0604030504040204" pitchFamily="34" charset="-128"/>
                  <a:ea typeface="Meiryo" panose="020B0604030504040204" pitchFamily="34" charset="-128"/>
                </a:rPr>
                <a:t>1</a:t>
              </a:r>
              <a:r>
                <a:rPr kumimoji="0" lang="ja-JP" altLang="en-US" sz="600" kern="0" dirty="0">
                  <a:solidFill>
                    <a:schemeClr val="tx1">
                      <a:lumMod val="65000"/>
                      <a:lumOff val="35000"/>
                    </a:schemeClr>
                  </a:solidFill>
                  <a:latin typeface="Meiryo" panose="020B0604030504040204" pitchFamily="34" charset="-128"/>
                  <a:ea typeface="Meiryo" panose="020B0604030504040204" pitchFamily="34" charset="-128"/>
                </a:rPr>
                <a:t>とした場合</a:t>
              </a:r>
              <a:endParaRPr kumimoji="0" lang="en-US" altLang="ja-JP" sz="600" kern="0" dirty="0">
                <a:solidFill>
                  <a:schemeClr val="tx1">
                    <a:lumMod val="65000"/>
                    <a:lumOff val="35000"/>
                  </a:schemeClr>
                </a:solidFill>
                <a:latin typeface="Meiryo" panose="020B0604030504040204" pitchFamily="34" charset="-128"/>
                <a:ea typeface="Meiryo" panose="020B0604030504040204" pitchFamily="34" charset="-128"/>
              </a:endParaRPr>
            </a:p>
          </p:txBody>
        </p:sp>
      </p:grpSp>
      <p:pic>
        <p:nvPicPr>
          <p:cNvPr id="15" name="図 14">
            <a:extLst>
              <a:ext uri="{FF2B5EF4-FFF2-40B4-BE49-F238E27FC236}">
                <a16:creationId xmlns:a16="http://schemas.microsoft.com/office/drawing/2014/main" id="{1A1DB983-6C38-8994-2AC0-0C2C1408F642}"/>
              </a:ext>
            </a:extLst>
          </p:cNvPr>
          <p:cNvPicPr>
            <a:picLocks noChangeAspect="1"/>
          </p:cNvPicPr>
          <p:nvPr/>
        </p:nvPicPr>
        <p:blipFill rotWithShape="1">
          <a:blip r:embed="rId3"/>
          <a:srcRect r="22827"/>
          <a:stretch/>
        </p:blipFill>
        <p:spPr>
          <a:xfrm>
            <a:off x="8252199" y="3953635"/>
            <a:ext cx="3416031" cy="2144741"/>
          </a:xfrm>
          <a:prstGeom prst="rect">
            <a:avLst/>
          </a:prstGeom>
        </p:spPr>
      </p:pic>
      <p:sp>
        <p:nvSpPr>
          <p:cNvPr id="16" name="吹き出し: 角を丸めた四角形 15">
            <a:extLst>
              <a:ext uri="{FF2B5EF4-FFF2-40B4-BE49-F238E27FC236}">
                <a16:creationId xmlns:a16="http://schemas.microsoft.com/office/drawing/2014/main" id="{EAADF3E5-B5A3-7826-0C72-61484F71FE8B}"/>
              </a:ext>
            </a:extLst>
          </p:cNvPr>
          <p:cNvSpPr/>
          <p:nvPr/>
        </p:nvSpPr>
        <p:spPr>
          <a:xfrm>
            <a:off x="10609774" y="4474050"/>
            <a:ext cx="758013" cy="295709"/>
          </a:xfrm>
          <a:prstGeom prst="wedgeRoundRectCallout">
            <a:avLst>
              <a:gd name="adj1" fmla="val -42852"/>
              <a:gd name="adj2" fmla="val 83472"/>
              <a:gd name="adj3" fmla="val 16667"/>
            </a:avLst>
          </a:prstGeom>
          <a:solidFill>
            <a:schemeClr val="bg1"/>
          </a:solidFill>
          <a:ln w="63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b="1" dirty="0">
                <a:solidFill>
                  <a:srgbClr val="C00000"/>
                </a:solidFill>
                <a:latin typeface="+mn-ea"/>
              </a:rPr>
              <a:t>4</a:t>
            </a:r>
            <a:r>
              <a:rPr kumimoji="1" lang="ja-JP" altLang="en-US" sz="1400" b="1" dirty="0">
                <a:solidFill>
                  <a:srgbClr val="C00000"/>
                </a:solidFill>
                <a:latin typeface="+mn-ea"/>
              </a:rPr>
              <a:t>倍</a:t>
            </a:r>
          </a:p>
        </p:txBody>
      </p:sp>
      <p:sp>
        <p:nvSpPr>
          <p:cNvPr id="17" name="テキスト ボックス 16">
            <a:extLst>
              <a:ext uri="{FF2B5EF4-FFF2-40B4-BE49-F238E27FC236}">
                <a16:creationId xmlns:a16="http://schemas.microsoft.com/office/drawing/2014/main" id="{944E132E-166A-EE91-A861-21133F2A182E}"/>
              </a:ext>
            </a:extLst>
          </p:cNvPr>
          <p:cNvSpPr txBox="1"/>
          <p:nvPr/>
        </p:nvSpPr>
        <p:spPr>
          <a:xfrm>
            <a:off x="8442048" y="1776459"/>
            <a:ext cx="3270527" cy="923330"/>
          </a:xfrm>
          <a:prstGeom prst="rect">
            <a:avLst/>
          </a:prstGeom>
          <a:noFill/>
        </p:spPr>
        <p:txBody>
          <a:bodyPr wrap="square" rtlCol="0">
            <a:spAutoFit/>
          </a:bodyPr>
          <a:lstStyle/>
          <a:p>
            <a:pPr algn="l"/>
            <a:r>
              <a:rPr lang="en-US" altLang="ja-JP" b="1" dirty="0">
                <a:solidFill>
                  <a:schemeClr val="tx1">
                    <a:lumMod val="75000"/>
                    <a:lumOff val="25000"/>
                  </a:schemeClr>
                </a:solidFill>
                <a:latin typeface="+mn-ea"/>
              </a:rPr>
              <a:t>LP</a:t>
            </a:r>
            <a:r>
              <a:rPr lang="ja-JP" altLang="en-US" b="1" dirty="0">
                <a:solidFill>
                  <a:schemeClr val="tx1">
                    <a:lumMod val="75000"/>
                    <a:lumOff val="25000"/>
                  </a:schemeClr>
                </a:solidFill>
                <a:latin typeface="+mn-ea"/>
              </a:rPr>
              <a:t>読了率 </a:t>
            </a:r>
            <a:endParaRPr kumimoji="1" lang="en-US" altLang="ja-JP" b="1" dirty="0">
              <a:solidFill>
                <a:schemeClr val="tx1">
                  <a:lumMod val="75000"/>
                  <a:lumOff val="25000"/>
                </a:schemeClr>
              </a:solidFill>
              <a:latin typeface="+mn-ea"/>
            </a:endParaRPr>
          </a:p>
          <a:p>
            <a:pPr algn="ctr"/>
            <a:r>
              <a:rPr lang="ja-JP" altLang="en-US" sz="2800" b="1" dirty="0">
                <a:solidFill>
                  <a:schemeClr val="tx1">
                    <a:lumMod val="75000"/>
                    <a:lumOff val="25000"/>
                  </a:schemeClr>
                </a:solidFill>
                <a:latin typeface="+mn-ea"/>
              </a:rPr>
              <a:t>約</a:t>
            </a:r>
            <a:r>
              <a:rPr lang="en-US" altLang="ja-JP" sz="3600" b="1" dirty="0">
                <a:solidFill>
                  <a:srgbClr val="C00000"/>
                </a:solidFill>
                <a:latin typeface="+mn-ea"/>
              </a:rPr>
              <a:t>4</a:t>
            </a:r>
            <a:r>
              <a:rPr lang="ja-JP" altLang="en-US" sz="2800" b="1" dirty="0">
                <a:solidFill>
                  <a:srgbClr val="C00000"/>
                </a:solidFill>
                <a:latin typeface="+mn-ea"/>
              </a:rPr>
              <a:t>倍</a:t>
            </a:r>
            <a:endParaRPr kumimoji="1" lang="ja-JP" altLang="en-US" sz="3600" b="1" dirty="0">
              <a:solidFill>
                <a:srgbClr val="C00000"/>
              </a:solidFill>
              <a:latin typeface="+mn-ea"/>
            </a:endParaRPr>
          </a:p>
        </p:txBody>
      </p:sp>
      <p:sp>
        <p:nvSpPr>
          <p:cNvPr id="18" name="吹き出し: 角を丸めた四角形 17">
            <a:extLst>
              <a:ext uri="{FF2B5EF4-FFF2-40B4-BE49-F238E27FC236}">
                <a16:creationId xmlns:a16="http://schemas.microsoft.com/office/drawing/2014/main" id="{86F41626-F8CF-AAFC-95D2-F7A236CDF0DF}"/>
              </a:ext>
            </a:extLst>
          </p:cNvPr>
          <p:cNvSpPr/>
          <p:nvPr/>
        </p:nvSpPr>
        <p:spPr>
          <a:xfrm>
            <a:off x="10478662" y="5373797"/>
            <a:ext cx="758013" cy="295709"/>
          </a:xfrm>
          <a:prstGeom prst="wedgeRoundRectCallout">
            <a:avLst>
              <a:gd name="adj1" fmla="val -42852"/>
              <a:gd name="adj2" fmla="val 83472"/>
              <a:gd name="adj3" fmla="val 16667"/>
            </a:avLst>
          </a:prstGeom>
          <a:solidFill>
            <a:schemeClr val="bg1"/>
          </a:solidFill>
          <a:ln w="63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ja-JP" sz="1400" b="1" dirty="0">
                <a:solidFill>
                  <a:srgbClr val="C00000"/>
                </a:solidFill>
                <a:latin typeface="+mn-ea"/>
              </a:rPr>
              <a:t>3</a:t>
            </a:r>
            <a:r>
              <a:rPr kumimoji="1" lang="ja-JP" altLang="en-US" sz="1400" b="1" dirty="0">
                <a:solidFill>
                  <a:srgbClr val="C00000"/>
                </a:solidFill>
                <a:latin typeface="+mn-ea"/>
              </a:rPr>
              <a:t>倍</a:t>
            </a:r>
          </a:p>
        </p:txBody>
      </p:sp>
      <p:sp>
        <p:nvSpPr>
          <p:cNvPr id="19" name="テキスト ボックス 18">
            <a:extLst>
              <a:ext uri="{FF2B5EF4-FFF2-40B4-BE49-F238E27FC236}">
                <a16:creationId xmlns:a16="http://schemas.microsoft.com/office/drawing/2014/main" id="{1FDF2BF4-B6AC-AB16-0AC0-C36C42F71B1F}"/>
              </a:ext>
            </a:extLst>
          </p:cNvPr>
          <p:cNvSpPr txBox="1"/>
          <p:nvPr/>
        </p:nvSpPr>
        <p:spPr>
          <a:xfrm>
            <a:off x="7955181" y="3582866"/>
            <a:ext cx="3904399" cy="230832"/>
          </a:xfrm>
          <a:prstGeom prst="rect">
            <a:avLst/>
          </a:prstGeom>
          <a:noFill/>
        </p:spPr>
        <p:txBody>
          <a:bodyPr wrap="square" rtlCol="0">
            <a:spAutoFit/>
          </a:bodyPr>
          <a:lstStyle/>
          <a:p>
            <a:pPr algn="ctr"/>
            <a:r>
              <a:rPr lang="ja-JP" altLang="en-US" sz="900" b="1" u="sng" dirty="0">
                <a:solidFill>
                  <a:schemeClr val="tx1">
                    <a:lumMod val="65000"/>
                    <a:lumOff val="35000"/>
                  </a:schemeClr>
                </a:solidFill>
              </a:rPr>
              <a:t>トピックス</a:t>
            </a:r>
            <a:r>
              <a:rPr lang="en-US" altLang="ja-JP" sz="900" b="1" u="sng" dirty="0">
                <a:solidFill>
                  <a:schemeClr val="tx1">
                    <a:lumMod val="65000"/>
                    <a:lumOff val="35000"/>
                  </a:schemeClr>
                </a:solidFill>
              </a:rPr>
              <a:t>PR</a:t>
            </a:r>
            <a:r>
              <a:rPr lang="ja-JP" altLang="en-US" sz="900" b="1" u="sng" dirty="0">
                <a:solidFill>
                  <a:schemeClr val="tx1">
                    <a:lumMod val="65000"/>
                    <a:lumOff val="35000"/>
                  </a:schemeClr>
                </a:solidFill>
              </a:rPr>
              <a:t>経由とディスプレイ広告経由における読了率比較</a:t>
            </a:r>
            <a:endParaRPr kumimoji="1" lang="ja-JP" altLang="en-US" sz="900" b="1" u="sng" dirty="0">
              <a:solidFill>
                <a:schemeClr val="tx1">
                  <a:lumMod val="65000"/>
                  <a:lumOff val="35000"/>
                </a:schemeClr>
              </a:solidFill>
            </a:endParaRPr>
          </a:p>
        </p:txBody>
      </p:sp>
      <p:sp>
        <p:nvSpPr>
          <p:cNvPr id="20" name="テキスト ボックス 19">
            <a:extLst>
              <a:ext uri="{FF2B5EF4-FFF2-40B4-BE49-F238E27FC236}">
                <a16:creationId xmlns:a16="http://schemas.microsoft.com/office/drawing/2014/main" id="{9EE8FB31-269E-B0A3-02E9-2DBED7CE6BB1}"/>
              </a:ext>
            </a:extLst>
          </p:cNvPr>
          <p:cNvSpPr txBox="1"/>
          <p:nvPr/>
        </p:nvSpPr>
        <p:spPr>
          <a:xfrm>
            <a:off x="186000" y="3495633"/>
            <a:ext cx="3971038" cy="369332"/>
          </a:xfrm>
          <a:prstGeom prst="rect">
            <a:avLst/>
          </a:prstGeom>
          <a:noFill/>
        </p:spPr>
        <p:txBody>
          <a:bodyPr wrap="square" rtlCol="0">
            <a:spAutoFit/>
          </a:bodyPr>
          <a:lstStyle/>
          <a:p>
            <a:pPr algn="ctr"/>
            <a:r>
              <a:rPr kumimoji="1" lang="ja-JP" altLang="en-US" sz="900" b="1" u="sng" dirty="0">
                <a:solidFill>
                  <a:schemeClr val="tx1">
                    <a:lumMod val="65000"/>
                    <a:lumOff val="35000"/>
                  </a:schemeClr>
                </a:solidFill>
              </a:rPr>
              <a:t>トピックス</a:t>
            </a:r>
            <a:r>
              <a:rPr kumimoji="1" lang="en-US" altLang="ja-JP" sz="900" b="1" u="sng" dirty="0">
                <a:solidFill>
                  <a:schemeClr val="tx1">
                    <a:lumMod val="65000"/>
                    <a:lumOff val="35000"/>
                  </a:schemeClr>
                </a:solidFill>
              </a:rPr>
              <a:t>PR</a:t>
            </a:r>
            <a:r>
              <a:rPr kumimoji="1" lang="ja-JP" altLang="en-US" sz="900" b="1" u="sng" dirty="0">
                <a:solidFill>
                  <a:schemeClr val="tx1">
                    <a:lumMod val="65000"/>
                    <a:lumOff val="35000"/>
                  </a:schemeClr>
                </a:solidFill>
              </a:rPr>
              <a:t>とディスプレイ広告の</a:t>
            </a:r>
            <a:endParaRPr lang="en-US" altLang="ja-JP" sz="900" b="1" u="sng" dirty="0">
              <a:solidFill>
                <a:schemeClr val="tx1">
                  <a:lumMod val="65000"/>
                  <a:lumOff val="35000"/>
                </a:schemeClr>
              </a:solidFill>
            </a:endParaRPr>
          </a:p>
          <a:p>
            <a:pPr algn="ctr"/>
            <a:r>
              <a:rPr lang="ja-JP" altLang="en-US" sz="900" b="1" u="sng" dirty="0">
                <a:solidFill>
                  <a:schemeClr val="tx1">
                    <a:lumMod val="65000"/>
                    <a:lumOff val="35000"/>
                  </a:schemeClr>
                </a:solidFill>
              </a:rPr>
              <a:t>クリック総量による構成比比較</a:t>
            </a:r>
            <a:endParaRPr kumimoji="1" lang="ja-JP" altLang="en-US" sz="900" b="1" u="sng" dirty="0">
              <a:solidFill>
                <a:schemeClr val="tx1">
                  <a:lumMod val="65000"/>
                  <a:lumOff val="35000"/>
                </a:schemeClr>
              </a:solidFill>
            </a:endParaRPr>
          </a:p>
        </p:txBody>
      </p:sp>
      <p:pic>
        <p:nvPicPr>
          <p:cNvPr id="21" name="図 20">
            <a:extLst>
              <a:ext uri="{FF2B5EF4-FFF2-40B4-BE49-F238E27FC236}">
                <a16:creationId xmlns:a16="http://schemas.microsoft.com/office/drawing/2014/main" id="{39429100-ECF0-DD0A-19CE-19BBA2D94DC4}"/>
              </a:ext>
            </a:extLst>
          </p:cNvPr>
          <p:cNvPicPr>
            <a:picLocks noChangeAspect="1"/>
          </p:cNvPicPr>
          <p:nvPr/>
        </p:nvPicPr>
        <p:blipFill>
          <a:blip r:embed="rId4"/>
          <a:stretch>
            <a:fillRect/>
          </a:stretch>
        </p:blipFill>
        <p:spPr>
          <a:xfrm>
            <a:off x="479425" y="3822442"/>
            <a:ext cx="3365721" cy="2345639"/>
          </a:xfrm>
          <a:prstGeom prst="rect">
            <a:avLst/>
          </a:prstGeom>
        </p:spPr>
      </p:pic>
      <p:grpSp>
        <p:nvGrpSpPr>
          <p:cNvPr id="22" name="グループ化 21">
            <a:extLst>
              <a:ext uri="{FF2B5EF4-FFF2-40B4-BE49-F238E27FC236}">
                <a16:creationId xmlns:a16="http://schemas.microsoft.com/office/drawing/2014/main" id="{2DC7D888-504F-0B17-58B7-8E9B8EBE089B}"/>
              </a:ext>
            </a:extLst>
          </p:cNvPr>
          <p:cNvGrpSpPr/>
          <p:nvPr/>
        </p:nvGrpSpPr>
        <p:grpSpPr>
          <a:xfrm>
            <a:off x="1513894" y="6049662"/>
            <a:ext cx="2238022" cy="505571"/>
            <a:chOff x="8745829" y="3429524"/>
            <a:chExt cx="2238022" cy="1378097"/>
          </a:xfrm>
        </p:grpSpPr>
        <p:sp>
          <p:nvSpPr>
            <p:cNvPr id="23" name="テキスト ボックス 22">
              <a:extLst>
                <a:ext uri="{FF2B5EF4-FFF2-40B4-BE49-F238E27FC236}">
                  <a16:creationId xmlns:a16="http://schemas.microsoft.com/office/drawing/2014/main" id="{78A85508-E9B9-3BF6-A03A-8FAD38C5613E}"/>
                </a:ext>
              </a:extLst>
            </p:cNvPr>
            <p:cNvSpPr txBox="1"/>
            <p:nvPr/>
          </p:nvSpPr>
          <p:spPr>
            <a:xfrm>
              <a:off x="8745829" y="3584024"/>
              <a:ext cx="2231923" cy="686357"/>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100" b="1" dirty="0">
                  <a:solidFill>
                    <a:srgbClr val="C00000"/>
                  </a:solidFill>
                  <a:latin typeface="+mn-ea"/>
                </a:rPr>
                <a:t>トピックス</a:t>
              </a:r>
              <a:r>
                <a:rPr lang="en-US" altLang="ja-JP" sz="1100" b="1" dirty="0">
                  <a:solidFill>
                    <a:srgbClr val="C00000"/>
                  </a:solidFill>
                  <a:latin typeface="+mn-ea"/>
                </a:rPr>
                <a:t>PR</a:t>
              </a:r>
              <a:r>
                <a:rPr lang="ja-JP" altLang="en-US" sz="1100" b="1" dirty="0">
                  <a:solidFill>
                    <a:srgbClr val="C00000"/>
                  </a:solidFill>
                  <a:latin typeface="+mn-ea"/>
                </a:rPr>
                <a:t>に</a:t>
              </a:r>
              <a:r>
                <a:rPr kumimoji="1" lang="ja-JP" altLang="en-US" sz="1100" b="1" i="0" u="none" strike="noStrike" kern="1200" cap="none" spc="0" normalizeH="0" baseline="0" noProof="0" dirty="0">
                  <a:ln>
                    <a:noFill/>
                  </a:ln>
                  <a:solidFill>
                    <a:srgbClr val="C00000"/>
                  </a:solidFill>
                  <a:effectLst/>
                  <a:uLnTx/>
                  <a:uFillTx/>
                  <a:latin typeface="+mn-ea"/>
                  <a:cs typeface="+mn-cs"/>
                </a:rPr>
                <a:t>反応した</a:t>
              </a:r>
              <a:r>
                <a:rPr lang="en-US" altLang="ja-JP" sz="1100" b="1" dirty="0">
                  <a:solidFill>
                    <a:srgbClr val="C00000"/>
                  </a:solidFill>
                  <a:latin typeface="+mn-ea"/>
                </a:rPr>
                <a:t>34</a:t>
              </a:r>
              <a:r>
                <a:rPr lang="ja-JP" altLang="en-US" sz="1100" b="1" dirty="0">
                  <a:solidFill>
                    <a:srgbClr val="C00000"/>
                  </a:solidFill>
                  <a:latin typeface="+mn-ea"/>
                </a:rPr>
                <a:t>％が</a:t>
              </a:r>
              <a:r>
                <a:rPr kumimoji="1" lang="ja-JP" altLang="en-US" sz="1100" b="1" i="0" u="none" strike="noStrike" kern="1200" cap="none" spc="0" normalizeH="0" baseline="0" noProof="0" dirty="0">
                  <a:ln>
                    <a:noFill/>
                  </a:ln>
                  <a:solidFill>
                    <a:srgbClr val="C00000"/>
                  </a:solidFill>
                  <a:effectLst/>
                  <a:uLnTx/>
                  <a:uFillTx/>
                  <a:latin typeface="+mn-ea"/>
                  <a:cs typeface="+mn-cs"/>
                </a:rPr>
                <a:t>ディスプレイ広告</a:t>
              </a:r>
              <a:r>
                <a:rPr lang="ja-JP" altLang="en-US" sz="1100" b="1" dirty="0">
                  <a:solidFill>
                    <a:srgbClr val="C00000"/>
                  </a:solidFill>
                  <a:latin typeface="+mn-ea"/>
                </a:rPr>
                <a:t>無反応層</a:t>
              </a:r>
              <a:endParaRPr kumimoji="1" lang="en-US" altLang="ja-JP" sz="1100" b="1" i="0" u="none" strike="noStrike" kern="1200" cap="none" spc="0" normalizeH="0" baseline="0" noProof="0" dirty="0">
                <a:ln>
                  <a:noFill/>
                </a:ln>
                <a:solidFill>
                  <a:srgbClr val="C00000"/>
                </a:solidFill>
                <a:effectLst/>
                <a:uLnTx/>
                <a:uFillTx/>
                <a:latin typeface="+mn-ea"/>
                <a:cs typeface="+mn-cs"/>
              </a:endParaRPr>
            </a:p>
          </p:txBody>
        </p:sp>
        <p:sp>
          <p:nvSpPr>
            <p:cNvPr id="24" name="吹き出し: 角を丸めた四角形 23">
              <a:extLst>
                <a:ext uri="{FF2B5EF4-FFF2-40B4-BE49-F238E27FC236}">
                  <a16:creationId xmlns:a16="http://schemas.microsoft.com/office/drawing/2014/main" id="{237F3A71-AE6C-DA71-9195-8D2AF6AB5E51}"/>
                </a:ext>
              </a:extLst>
            </p:cNvPr>
            <p:cNvSpPr/>
            <p:nvPr/>
          </p:nvSpPr>
          <p:spPr>
            <a:xfrm>
              <a:off x="8761695" y="3429524"/>
              <a:ext cx="2222156" cy="1378097"/>
            </a:xfrm>
            <a:prstGeom prst="wedgeRoundRectCallout">
              <a:avLst>
                <a:gd name="adj1" fmla="val -183"/>
                <a:gd name="adj2" fmla="val -65131"/>
                <a:gd name="adj3" fmla="val 16667"/>
              </a:avLst>
            </a:prstGeom>
            <a:noFill/>
            <a:ln w="95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sp>
        <p:nvSpPr>
          <p:cNvPr id="25" name="テキスト ボックス 24">
            <a:extLst>
              <a:ext uri="{FF2B5EF4-FFF2-40B4-BE49-F238E27FC236}">
                <a16:creationId xmlns:a16="http://schemas.microsoft.com/office/drawing/2014/main" id="{BF3354C5-F01B-DE96-A0F2-782555FF83F8}"/>
              </a:ext>
            </a:extLst>
          </p:cNvPr>
          <p:cNvSpPr txBox="1"/>
          <p:nvPr/>
        </p:nvSpPr>
        <p:spPr>
          <a:xfrm>
            <a:off x="8252199" y="2891591"/>
            <a:ext cx="3460376" cy="523220"/>
          </a:xfrm>
          <a:prstGeom prst="rect">
            <a:avLst/>
          </a:prstGeom>
          <a:noFill/>
        </p:spPr>
        <p:txBody>
          <a:bodyPr wrap="square" rtlCol="0">
            <a:spAutoFit/>
          </a:bodyPr>
          <a:lstStyle/>
          <a:p>
            <a:pPr algn="ctr"/>
            <a:r>
              <a:rPr lang="ja-JP" altLang="en-US" sz="1400" dirty="0">
                <a:solidFill>
                  <a:srgbClr val="C00000"/>
                </a:solidFill>
                <a:latin typeface="+mn-ea"/>
              </a:rPr>
              <a:t>トピックス</a:t>
            </a:r>
            <a:r>
              <a:rPr lang="en-US" altLang="ja-JP" sz="1400" dirty="0">
                <a:solidFill>
                  <a:srgbClr val="C00000"/>
                </a:solidFill>
                <a:latin typeface="+mn-ea"/>
              </a:rPr>
              <a:t>PR</a:t>
            </a:r>
            <a:r>
              <a:rPr lang="ja-JP" altLang="en-US" sz="1400" dirty="0">
                <a:solidFill>
                  <a:srgbClr val="C00000"/>
                </a:solidFill>
                <a:latin typeface="+mn-ea"/>
              </a:rPr>
              <a:t>経由の方が</a:t>
            </a:r>
            <a:endParaRPr lang="en-US" altLang="ja-JP" sz="1400" dirty="0">
              <a:solidFill>
                <a:srgbClr val="C00000"/>
              </a:solidFill>
              <a:latin typeface="+mn-ea"/>
            </a:endParaRPr>
          </a:p>
          <a:p>
            <a:pPr algn="ctr"/>
            <a:r>
              <a:rPr lang="en-US" altLang="ja-JP" sz="1400" b="1" dirty="0">
                <a:solidFill>
                  <a:srgbClr val="C00000"/>
                </a:solidFill>
                <a:latin typeface="+mn-ea"/>
              </a:rPr>
              <a:t>LP</a:t>
            </a:r>
            <a:r>
              <a:rPr kumimoji="1" lang="ja-JP" altLang="en-US" sz="1400" b="1" dirty="0">
                <a:solidFill>
                  <a:srgbClr val="C00000"/>
                </a:solidFill>
                <a:latin typeface="+mn-ea"/>
              </a:rPr>
              <a:t>がよく読まれる</a:t>
            </a:r>
          </a:p>
        </p:txBody>
      </p:sp>
      <p:sp>
        <p:nvSpPr>
          <p:cNvPr id="26" name="テキスト ボックス 25">
            <a:extLst>
              <a:ext uri="{FF2B5EF4-FFF2-40B4-BE49-F238E27FC236}">
                <a16:creationId xmlns:a16="http://schemas.microsoft.com/office/drawing/2014/main" id="{613AF19A-E279-32A7-FB13-B45949E31A47}"/>
              </a:ext>
            </a:extLst>
          </p:cNvPr>
          <p:cNvSpPr txBox="1"/>
          <p:nvPr/>
        </p:nvSpPr>
        <p:spPr>
          <a:xfrm>
            <a:off x="4380153" y="2849192"/>
            <a:ext cx="3504719" cy="523220"/>
          </a:xfrm>
          <a:prstGeom prst="rect">
            <a:avLst/>
          </a:prstGeom>
          <a:noFill/>
        </p:spPr>
        <p:txBody>
          <a:bodyPr wrap="square" rtlCol="0">
            <a:spAutoFit/>
          </a:bodyPr>
          <a:lstStyle/>
          <a:p>
            <a:pPr algn="ctr"/>
            <a:r>
              <a:rPr lang="ja-JP" altLang="en-US" sz="1400" dirty="0">
                <a:solidFill>
                  <a:srgbClr val="C00000"/>
                </a:solidFill>
                <a:latin typeface="+mn-ea"/>
              </a:rPr>
              <a:t>トピックス</a:t>
            </a:r>
            <a:r>
              <a:rPr lang="en-US" altLang="ja-JP" sz="1400" dirty="0">
                <a:solidFill>
                  <a:srgbClr val="C00000"/>
                </a:solidFill>
                <a:latin typeface="+mn-ea"/>
              </a:rPr>
              <a:t>PR</a:t>
            </a:r>
            <a:r>
              <a:rPr lang="ja-JP" altLang="en-US" sz="1400" dirty="0">
                <a:solidFill>
                  <a:srgbClr val="C00000"/>
                </a:solidFill>
                <a:latin typeface="+mn-ea"/>
              </a:rPr>
              <a:t>接触やクリックにより</a:t>
            </a:r>
            <a:endParaRPr lang="en-US" altLang="ja-JP" sz="1400" dirty="0">
              <a:solidFill>
                <a:srgbClr val="C00000"/>
              </a:solidFill>
              <a:latin typeface="+mn-ea"/>
            </a:endParaRPr>
          </a:p>
          <a:p>
            <a:pPr algn="ctr"/>
            <a:r>
              <a:rPr kumimoji="1" lang="ja-JP" altLang="en-US" sz="1400" b="1" dirty="0">
                <a:solidFill>
                  <a:srgbClr val="C00000"/>
                </a:solidFill>
                <a:latin typeface="+mn-ea"/>
              </a:rPr>
              <a:t>検索行動につながりやすい</a:t>
            </a:r>
          </a:p>
        </p:txBody>
      </p:sp>
      <p:cxnSp>
        <p:nvCxnSpPr>
          <p:cNvPr id="27" name="直線コネクタ 26">
            <a:extLst>
              <a:ext uri="{FF2B5EF4-FFF2-40B4-BE49-F238E27FC236}">
                <a16:creationId xmlns:a16="http://schemas.microsoft.com/office/drawing/2014/main" id="{3A33DEED-3B04-E8F3-FA93-C97E6CCC0CFD}"/>
              </a:ext>
            </a:extLst>
          </p:cNvPr>
          <p:cNvCxnSpPr/>
          <p:nvPr/>
        </p:nvCxnSpPr>
        <p:spPr>
          <a:xfrm>
            <a:off x="4158357" y="1089025"/>
            <a:ext cx="0" cy="5477391"/>
          </a:xfrm>
          <a:prstGeom prst="line">
            <a:avLst/>
          </a:prstGeom>
          <a:ln w="12700">
            <a:solidFill>
              <a:srgbClr val="00003E"/>
            </a:solidFill>
          </a:ln>
        </p:spPr>
        <p:style>
          <a:lnRef idx="1">
            <a:schemeClr val="accent1"/>
          </a:lnRef>
          <a:fillRef idx="0">
            <a:schemeClr val="accent1"/>
          </a:fillRef>
          <a:effectRef idx="0">
            <a:schemeClr val="accent1"/>
          </a:effectRef>
          <a:fontRef idx="minor">
            <a:schemeClr val="tx1"/>
          </a:fontRef>
        </p:style>
      </p:cxnSp>
      <p:cxnSp>
        <p:nvCxnSpPr>
          <p:cNvPr id="28" name="直線コネクタ 27">
            <a:extLst>
              <a:ext uri="{FF2B5EF4-FFF2-40B4-BE49-F238E27FC236}">
                <a16:creationId xmlns:a16="http://schemas.microsoft.com/office/drawing/2014/main" id="{A5B7D9B5-4358-4973-D09F-084C959A485B}"/>
              </a:ext>
            </a:extLst>
          </p:cNvPr>
          <p:cNvCxnSpPr/>
          <p:nvPr/>
        </p:nvCxnSpPr>
        <p:spPr>
          <a:xfrm>
            <a:off x="8051484" y="1083747"/>
            <a:ext cx="0" cy="5477391"/>
          </a:xfrm>
          <a:prstGeom prst="line">
            <a:avLst/>
          </a:prstGeom>
          <a:ln w="12700">
            <a:solidFill>
              <a:srgbClr val="00003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85740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707A01-91C2-F114-1154-4FDB91981024}"/>
              </a:ext>
            </a:extLst>
          </p:cNvPr>
          <p:cNvSpPr>
            <a:spLocks noGrp="1"/>
          </p:cNvSpPr>
          <p:nvPr>
            <p:ph type="ctrTitle"/>
          </p:nvPr>
        </p:nvSpPr>
        <p:spPr/>
        <p:txBody>
          <a:bodyPr/>
          <a:lstStyle/>
          <a:p>
            <a:r>
              <a:rPr lang="ja-JP" altLang="en-US">
                <a:latin typeface="メイリオ"/>
                <a:ea typeface="メイリオ"/>
              </a:rPr>
              <a:t>更新履歴</a:t>
            </a:r>
            <a:endParaRPr kumimoji="1" lang="ja-JP" altLang="en-US">
              <a:latin typeface="メイリオ"/>
              <a:ea typeface="メイリオ"/>
            </a:endParaRPr>
          </a:p>
        </p:txBody>
      </p:sp>
      <p:sp>
        <p:nvSpPr>
          <p:cNvPr id="3" name="テキスト ボックス 2">
            <a:extLst>
              <a:ext uri="{FF2B5EF4-FFF2-40B4-BE49-F238E27FC236}">
                <a16:creationId xmlns:a16="http://schemas.microsoft.com/office/drawing/2014/main" id="{961DE7E6-EA6E-17F3-BCA1-FAD44E30AF78}"/>
              </a:ext>
            </a:extLst>
          </p:cNvPr>
          <p:cNvSpPr txBox="1"/>
          <p:nvPr/>
        </p:nvSpPr>
        <p:spPr>
          <a:xfrm>
            <a:off x="714374" y="1166812"/>
            <a:ext cx="1027509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a:ea typeface="メイリオ"/>
                <a:cs typeface="Calibri"/>
              </a:rPr>
              <a:t>2025/7/23　</a:t>
            </a:r>
            <a:r>
              <a:rPr lang="ja-JP" altLang="en-US">
                <a:solidFill>
                  <a:srgbClr val="000000"/>
                </a:solidFill>
                <a:latin typeface="Calibri"/>
                <a:ea typeface="メイリオ"/>
                <a:cs typeface="Calibri"/>
              </a:rPr>
              <a:t>トピックスPR &amp; Yahoo!ニュース タイアップパッケージの情報を追加しました</a:t>
            </a:r>
            <a:endParaRPr lang="ja-JP"/>
          </a:p>
        </p:txBody>
      </p:sp>
    </p:spTree>
    <p:extLst>
      <p:ext uri="{BB962C8B-B14F-4D97-AF65-F5344CB8AC3E}">
        <p14:creationId xmlns:p14="http://schemas.microsoft.com/office/powerpoint/2010/main" val="12228691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03187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タイトル 2">
            <a:extLst>
              <a:ext uri="{FF2B5EF4-FFF2-40B4-BE49-F238E27FC236}">
                <a16:creationId xmlns:a16="http://schemas.microsoft.com/office/drawing/2014/main" id="{034AA560-3B3D-A0C0-C7BA-7ADDF5CD3455}"/>
              </a:ext>
            </a:extLst>
          </p:cNvPr>
          <p:cNvSpPr>
            <a:spLocks noGrp="1" noChangeArrowheads="1"/>
          </p:cNvSpPr>
          <p:nvPr>
            <p:ph type="ctr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ja-JP" altLang="en-US" dirty="0">
                <a:latin typeface="+mn-ea"/>
                <a:ea typeface="+mn-ea"/>
              </a:rPr>
              <a:t>特別割引のご案内</a:t>
            </a:r>
          </a:p>
        </p:txBody>
      </p:sp>
      <p:sp>
        <p:nvSpPr>
          <p:cNvPr id="4" name="テキスト プレースホルダー 3">
            <a:extLst>
              <a:ext uri="{FF2B5EF4-FFF2-40B4-BE49-F238E27FC236}">
                <a16:creationId xmlns:a16="http://schemas.microsoft.com/office/drawing/2014/main" id="{04871123-58EC-38C7-510E-1AE2E9D4739B}"/>
              </a:ext>
            </a:extLst>
          </p:cNvPr>
          <p:cNvSpPr>
            <a:spLocks noGrp="1"/>
          </p:cNvSpPr>
          <p:nvPr>
            <p:ph type="body" sz="quarter" idx="10"/>
          </p:nvPr>
        </p:nvSpPr>
        <p:spPr/>
        <p:txBody>
          <a:bodyPr/>
          <a:lstStyle/>
          <a:p>
            <a:pPr algn="ctr" eaLnBrk="1" fontAlgn="auto" hangingPunct="1">
              <a:spcAft>
                <a:spcPts val="0"/>
              </a:spcAft>
              <a:defRPr/>
            </a:pPr>
            <a:r>
              <a:rPr lang="en-US" altLang="ja-JP" sz="1800" dirty="0">
                <a:solidFill>
                  <a:srgbClr val="0D0D0D"/>
                </a:solidFill>
                <a:latin typeface="+mn-ea"/>
                <a:ea typeface="+mn-ea"/>
              </a:rPr>
              <a:t>Yahoo! JAPAN</a:t>
            </a:r>
            <a:r>
              <a:rPr lang="ja-JP" altLang="en-US" sz="1800" dirty="0">
                <a:solidFill>
                  <a:srgbClr val="0D0D0D"/>
                </a:solidFill>
                <a:latin typeface="+mn-ea"/>
                <a:ea typeface="+mn-ea"/>
              </a:rPr>
              <a:t>　トップページ　トピックス</a:t>
            </a:r>
            <a:r>
              <a:rPr lang="en-US" altLang="ja-JP" sz="1800" dirty="0">
                <a:solidFill>
                  <a:srgbClr val="0D0D0D"/>
                </a:solidFill>
                <a:latin typeface="+mn-ea"/>
                <a:ea typeface="+mn-ea"/>
              </a:rPr>
              <a:t>PR</a:t>
            </a:r>
            <a:r>
              <a:rPr lang="ja-JP" altLang="en-US" sz="1800" dirty="0">
                <a:solidFill>
                  <a:srgbClr val="0D0D0D"/>
                </a:solidFill>
                <a:latin typeface="+mn-ea"/>
                <a:ea typeface="+mn-ea"/>
              </a:rPr>
              <a:t>　</a:t>
            </a:r>
            <a:r>
              <a:rPr lang="en-US" altLang="ja-JP" sz="1800" dirty="0">
                <a:solidFill>
                  <a:srgbClr val="0D0D0D"/>
                </a:solidFill>
                <a:latin typeface="+mn-ea"/>
                <a:ea typeface="+mn-ea"/>
              </a:rPr>
              <a:t>SP</a:t>
            </a:r>
            <a:r>
              <a:rPr lang="ja-JP" altLang="en-US" sz="1800" dirty="0">
                <a:solidFill>
                  <a:srgbClr val="0D0D0D"/>
                </a:solidFill>
                <a:latin typeface="+mn-ea"/>
                <a:ea typeface="+mn-ea"/>
              </a:rPr>
              <a:t>を</a:t>
            </a:r>
            <a:endParaRPr lang="en-US" altLang="ja-JP" sz="1800" dirty="0">
              <a:solidFill>
                <a:srgbClr val="0D0D0D"/>
              </a:solidFill>
              <a:latin typeface="+mn-ea"/>
              <a:ea typeface="+mn-ea"/>
            </a:endParaRPr>
          </a:p>
          <a:p>
            <a:pPr algn="ctr" eaLnBrk="1" fontAlgn="auto" hangingPunct="1">
              <a:spcAft>
                <a:spcPts val="0"/>
              </a:spcAft>
              <a:defRPr/>
            </a:pPr>
            <a:r>
              <a:rPr lang="ja-JP" altLang="en-US" sz="2800" b="1" dirty="0">
                <a:solidFill>
                  <a:srgbClr val="C00000"/>
                </a:solidFill>
                <a:latin typeface="+mn-ea"/>
                <a:ea typeface="+mn-ea"/>
              </a:rPr>
              <a:t>特別割引価格</a:t>
            </a:r>
            <a:r>
              <a:rPr lang="ja-JP" altLang="en-US" sz="1800" dirty="0">
                <a:solidFill>
                  <a:srgbClr val="0D0D0D"/>
                </a:solidFill>
                <a:latin typeface="+mn-ea"/>
                <a:ea typeface="+mn-ea"/>
              </a:rPr>
              <a:t>でご提供いたします。</a:t>
            </a:r>
          </a:p>
        </p:txBody>
      </p:sp>
      <p:sp>
        <p:nvSpPr>
          <p:cNvPr id="3" name="正方形/長方形 2">
            <a:extLst>
              <a:ext uri="{FF2B5EF4-FFF2-40B4-BE49-F238E27FC236}">
                <a16:creationId xmlns:a16="http://schemas.microsoft.com/office/drawing/2014/main" id="{E2159C56-25AE-BAC9-B858-2A793620F967}"/>
              </a:ext>
            </a:extLst>
          </p:cNvPr>
          <p:cNvSpPr/>
          <p:nvPr/>
        </p:nvSpPr>
        <p:spPr>
          <a:xfrm>
            <a:off x="1006549" y="2187989"/>
            <a:ext cx="4767868" cy="564262"/>
          </a:xfrm>
          <a:prstGeom prst="rect">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latin typeface="+mn-ea"/>
              </a:rPr>
              <a:t>新規広告主様割引（</a:t>
            </a:r>
            <a:r>
              <a:rPr lang="en-US" altLang="ja-JP" b="1" dirty="0">
                <a:latin typeface="+mn-ea"/>
              </a:rPr>
              <a:t>P3</a:t>
            </a:r>
            <a:r>
              <a:rPr lang="ja-JP" altLang="en-US" b="1" dirty="0">
                <a:latin typeface="+mn-ea"/>
              </a:rPr>
              <a:t>）</a:t>
            </a:r>
            <a:endParaRPr kumimoji="1" lang="ja-JP" altLang="en-US" b="1" dirty="0">
              <a:latin typeface="+mn-ea"/>
            </a:endParaRPr>
          </a:p>
        </p:txBody>
      </p:sp>
      <p:sp>
        <p:nvSpPr>
          <p:cNvPr id="9" name="テキスト ボックス 8">
            <a:extLst>
              <a:ext uri="{FF2B5EF4-FFF2-40B4-BE49-F238E27FC236}">
                <a16:creationId xmlns:a16="http://schemas.microsoft.com/office/drawing/2014/main" id="{1EC25DD8-1687-D254-4F5E-4F67DCF54BE9}"/>
              </a:ext>
            </a:extLst>
          </p:cNvPr>
          <p:cNvSpPr txBox="1"/>
          <p:nvPr/>
        </p:nvSpPr>
        <p:spPr>
          <a:xfrm>
            <a:off x="2920877" y="4146221"/>
            <a:ext cx="6308651" cy="769441"/>
          </a:xfrm>
          <a:prstGeom prst="rect">
            <a:avLst/>
          </a:prstGeom>
          <a:noFill/>
        </p:spPr>
        <p:txBody>
          <a:bodyPr wrap="square" rtlCol="0">
            <a:spAutoFit/>
          </a:bodyPr>
          <a:lstStyle/>
          <a:p>
            <a:pPr algn="ctr">
              <a:lnSpc>
                <a:spcPct val="150000"/>
              </a:lnSpc>
            </a:pPr>
            <a:r>
              <a:rPr kumimoji="1" lang="ja-JP" altLang="en-US" sz="2400" dirty="0">
                <a:latin typeface="+mn-ea"/>
                <a:ea typeface="+mn-ea"/>
              </a:rPr>
              <a:t>トピックス</a:t>
            </a:r>
            <a:r>
              <a:rPr lang="en-US" altLang="ja-JP" sz="2400" dirty="0">
                <a:latin typeface="+mn-ea"/>
                <a:ea typeface="+mn-ea"/>
              </a:rPr>
              <a:t>PR</a:t>
            </a:r>
            <a:r>
              <a:rPr lang="ja-JP" altLang="en-US" sz="2400" dirty="0">
                <a:latin typeface="+mn-ea"/>
                <a:ea typeface="+mn-ea"/>
              </a:rPr>
              <a:t>　</a:t>
            </a:r>
            <a:r>
              <a:rPr lang="en-US" altLang="ja-JP" sz="2400" dirty="0">
                <a:latin typeface="+mn-ea"/>
                <a:ea typeface="+mn-ea"/>
              </a:rPr>
              <a:t>SP</a:t>
            </a:r>
            <a:r>
              <a:rPr lang="ja-JP" altLang="en-US" sz="2400" dirty="0">
                <a:latin typeface="+mn-ea"/>
                <a:ea typeface="+mn-ea"/>
              </a:rPr>
              <a:t>　全商品　</a:t>
            </a:r>
            <a:r>
              <a:rPr lang="en-US" altLang="ja-JP" sz="3200" b="1" dirty="0">
                <a:solidFill>
                  <a:srgbClr val="C00000"/>
                </a:solidFill>
                <a:latin typeface="+mn-ea"/>
                <a:ea typeface="+mn-ea"/>
              </a:rPr>
              <a:t>15</a:t>
            </a:r>
            <a:r>
              <a:rPr lang="ja-JP" altLang="en-US" sz="3200" b="1" dirty="0">
                <a:solidFill>
                  <a:srgbClr val="C00000"/>
                </a:solidFill>
                <a:latin typeface="+mn-ea"/>
                <a:ea typeface="+mn-ea"/>
              </a:rPr>
              <a:t>％割引</a:t>
            </a:r>
            <a:endParaRPr kumimoji="1" lang="en-US" altLang="ja-JP" sz="3200" b="1" dirty="0">
              <a:solidFill>
                <a:srgbClr val="C00000"/>
              </a:solidFill>
              <a:latin typeface="+mn-ea"/>
              <a:ea typeface="+mn-ea"/>
            </a:endParaRPr>
          </a:p>
        </p:txBody>
      </p:sp>
      <p:sp>
        <p:nvSpPr>
          <p:cNvPr id="12" name="楕円 11">
            <a:extLst>
              <a:ext uri="{FF2B5EF4-FFF2-40B4-BE49-F238E27FC236}">
                <a16:creationId xmlns:a16="http://schemas.microsoft.com/office/drawing/2014/main" id="{6A2B6E2A-C4B1-1B3B-E905-F845134C1E68}"/>
              </a:ext>
            </a:extLst>
          </p:cNvPr>
          <p:cNvSpPr/>
          <p:nvPr/>
        </p:nvSpPr>
        <p:spPr>
          <a:xfrm>
            <a:off x="793898" y="2099571"/>
            <a:ext cx="720000" cy="720000"/>
          </a:xfrm>
          <a:prstGeom prst="ellipse">
            <a:avLst/>
          </a:prstGeom>
          <a:solidFill>
            <a:schemeClr val="bg1"/>
          </a:solidFill>
          <a:ln w="28575">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pic>
        <p:nvPicPr>
          <p:cNvPr id="10" name="図 9">
            <a:extLst>
              <a:ext uri="{FF2B5EF4-FFF2-40B4-BE49-F238E27FC236}">
                <a16:creationId xmlns:a16="http://schemas.microsoft.com/office/drawing/2014/main" id="{5863F5D2-82E1-8C91-9FF2-84803B2DA888}"/>
              </a:ext>
            </a:extLst>
          </p:cNvPr>
          <p:cNvPicPr>
            <a:picLocks noChangeAspect="1"/>
          </p:cNvPicPr>
          <p:nvPr/>
        </p:nvPicPr>
        <p:blipFill>
          <a:blip r:embed="rId2"/>
          <a:stretch>
            <a:fillRect/>
          </a:stretch>
        </p:blipFill>
        <p:spPr>
          <a:xfrm>
            <a:off x="784365" y="2265309"/>
            <a:ext cx="756000" cy="441705"/>
          </a:xfrm>
          <a:prstGeom prst="rect">
            <a:avLst/>
          </a:prstGeom>
        </p:spPr>
      </p:pic>
      <p:grpSp>
        <p:nvGrpSpPr>
          <p:cNvPr id="15" name="グループ化 14">
            <a:extLst>
              <a:ext uri="{FF2B5EF4-FFF2-40B4-BE49-F238E27FC236}">
                <a16:creationId xmlns:a16="http://schemas.microsoft.com/office/drawing/2014/main" id="{73BAB5C5-BE07-8D61-1141-BDD2AC181F9A}"/>
              </a:ext>
            </a:extLst>
          </p:cNvPr>
          <p:cNvGrpSpPr/>
          <p:nvPr/>
        </p:nvGrpSpPr>
        <p:grpSpPr>
          <a:xfrm>
            <a:off x="778785" y="3519909"/>
            <a:ext cx="4995632" cy="720000"/>
            <a:chOff x="6417585" y="2095660"/>
            <a:chExt cx="4995632" cy="720000"/>
          </a:xfrm>
        </p:grpSpPr>
        <p:sp>
          <p:nvSpPr>
            <p:cNvPr id="5" name="正方形/長方形 4">
              <a:extLst>
                <a:ext uri="{FF2B5EF4-FFF2-40B4-BE49-F238E27FC236}">
                  <a16:creationId xmlns:a16="http://schemas.microsoft.com/office/drawing/2014/main" id="{C0BBDDCE-4461-55F3-94E1-14475C4F13A4}"/>
                </a:ext>
              </a:extLst>
            </p:cNvPr>
            <p:cNvSpPr/>
            <p:nvPr/>
          </p:nvSpPr>
          <p:spPr>
            <a:xfrm>
              <a:off x="6579585" y="2187989"/>
              <a:ext cx="4833632" cy="564262"/>
            </a:xfrm>
            <a:prstGeom prst="rect">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latin typeface="+mn-ea"/>
                </a:rPr>
                <a:t>早期予約割引（</a:t>
              </a:r>
              <a:r>
                <a:rPr kumimoji="1" lang="en-US" altLang="ja-JP" b="1" dirty="0">
                  <a:latin typeface="+mn-ea"/>
                </a:rPr>
                <a:t>P4</a:t>
              </a:r>
              <a:r>
                <a:rPr kumimoji="1" lang="ja-JP" altLang="en-US" b="1" dirty="0">
                  <a:latin typeface="+mn-ea"/>
                </a:rPr>
                <a:t>）</a:t>
              </a:r>
            </a:p>
          </p:txBody>
        </p:sp>
        <p:sp>
          <p:nvSpPr>
            <p:cNvPr id="13" name="楕円 12">
              <a:extLst>
                <a:ext uri="{FF2B5EF4-FFF2-40B4-BE49-F238E27FC236}">
                  <a16:creationId xmlns:a16="http://schemas.microsoft.com/office/drawing/2014/main" id="{0495CC0C-B61F-A3C9-D8AA-22FBCCA88316}"/>
                </a:ext>
              </a:extLst>
            </p:cNvPr>
            <p:cNvSpPr/>
            <p:nvPr/>
          </p:nvSpPr>
          <p:spPr>
            <a:xfrm>
              <a:off x="6417585" y="2095660"/>
              <a:ext cx="720000" cy="720000"/>
            </a:xfrm>
            <a:prstGeom prst="ellipse">
              <a:avLst/>
            </a:prstGeom>
            <a:solidFill>
              <a:schemeClr val="bg1"/>
            </a:solidFill>
            <a:ln w="28575">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pic>
          <p:nvPicPr>
            <p:cNvPr id="11" name="図 10">
              <a:extLst>
                <a:ext uri="{FF2B5EF4-FFF2-40B4-BE49-F238E27FC236}">
                  <a16:creationId xmlns:a16="http://schemas.microsoft.com/office/drawing/2014/main" id="{3455FD63-67A5-2A03-E4E6-D5CD0179CA33}"/>
                </a:ext>
              </a:extLst>
            </p:cNvPr>
            <p:cNvPicPr>
              <a:picLocks noChangeAspect="1"/>
            </p:cNvPicPr>
            <p:nvPr/>
          </p:nvPicPr>
          <p:blipFill>
            <a:blip r:embed="rId3"/>
            <a:stretch>
              <a:fillRect/>
            </a:stretch>
          </p:blipFill>
          <p:spPr>
            <a:xfrm>
              <a:off x="6579585" y="2184750"/>
              <a:ext cx="396000" cy="522264"/>
            </a:xfrm>
            <a:prstGeom prst="rect">
              <a:avLst/>
            </a:prstGeom>
          </p:spPr>
        </p:pic>
      </p:grpSp>
      <p:sp>
        <p:nvSpPr>
          <p:cNvPr id="8" name="テキスト ボックス 7">
            <a:extLst>
              <a:ext uri="{FF2B5EF4-FFF2-40B4-BE49-F238E27FC236}">
                <a16:creationId xmlns:a16="http://schemas.microsoft.com/office/drawing/2014/main" id="{BE7440E1-ADF5-E054-F04F-50607FD54FCA}"/>
              </a:ext>
            </a:extLst>
          </p:cNvPr>
          <p:cNvSpPr txBox="1"/>
          <p:nvPr/>
        </p:nvSpPr>
        <p:spPr>
          <a:xfrm>
            <a:off x="2832742" y="2674103"/>
            <a:ext cx="6484920" cy="769441"/>
          </a:xfrm>
          <a:prstGeom prst="rect">
            <a:avLst/>
          </a:prstGeom>
          <a:noFill/>
        </p:spPr>
        <p:txBody>
          <a:bodyPr wrap="square" rtlCol="0">
            <a:spAutoFit/>
          </a:bodyPr>
          <a:lstStyle/>
          <a:p>
            <a:pPr algn="ctr">
              <a:lnSpc>
                <a:spcPct val="150000"/>
              </a:lnSpc>
            </a:pPr>
            <a:r>
              <a:rPr kumimoji="1" lang="ja-JP" altLang="en-US" sz="2400" dirty="0">
                <a:latin typeface="+mn-ea"/>
                <a:ea typeface="+mn-ea"/>
              </a:rPr>
              <a:t>トピックス</a:t>
            </a:r>
            <a:r>
              <a:rPr lang="en-US" altLang="ja-JP" sz="2400" dirty="0">
                <a:latin typeface="+mn-ea"/>
                <a:ea typeface="+mn-ea"/>
              </a:rPr>
              <a:t>PR</a:t>
            </a:r>
            <a:r>
              <a:rPr lang="ja-JP" altLang="en-US" sz="2400" dirty="0">
                <a:latin typeface="+mn-ea"/>
                <a:ea typeface="+mn-ea"/>
              </a:rPr>
              <a:t>　</a:t>
            </a:r>
            <a:r>
              <a:rPr lang="en-US" altLang="ja-JP" sz="2400" dirty="0">
                <a:latin typeface="+mn-ea"/>
                <a:ea typeface="+mn-ea"/>
              </a:rPr>
              <a:t>SP</a:t>
            </a:r>
            <a:r>
              <a:rPr lang="ja-JP" altLang="en-US" sz="2400" dirty="0">
                <a:latin typeface="+mn-ea"/>
                <a:ea typeface="+mn-ea"/>
              </a:rPr>
              <a:t>　全商品　</a:t>
            </a:r>
            <a:r>
              <a:rPr lang="en-US" altLang="ja-JP" sz="3200" b="1" dirty="0">
                <a:solidFill>
                  <a:srgbClr val="C00000"/>
                </a:solidFill>
                <a:latin typeface="+mn-ea"/>
                <a:ea typeface="+mn-ea"/>
              </a:rPr>
              <a:t>10</a:t>
            </a:r>
            <a:r>
              <a:rPr lang="ja-JP" altLang="en-US" sz="3200" b="1" dirty="0">
                <a:solidFill>
                  <a:srgbClr val="C00000"/>
                </a:solidFill>
                <a:latin typeface="+mn-ea"/>
                <a:ea typeface="+mn-ea"/>
              </a:rPr>
              <a:t>％割引</a:t>
            </a:r>
            <a:endParaRPr kumimoji="1" lang="en-US" altLang="ja-JP" sz="3200" b="1" dirty="0">
              <a:solidFill>
                <a:srgbClr val="C00000"/>
              </a:solidFill>
              <a:latin typeface="+mn-ea"/>
              <a:ea typeface="+mn-ea"/>
            </a:endParaRPr>
          </a:p>
        </p:txBody>
      </p:sp>
      <p:grpSp>
        <p:nvGrpSpPr>
          <p:cNvPr id="16" name="グループ化 15">
            <a:extLst>
              <a:ext uri="{FF2B5EF4-FFF2-40B4-BE49-F238E27FC236}">
                <a16:creationId xmlns:a16="http://schemas.microsoft.com/office/drawing/2014/main" id="{F90F1A4A-AC9E-D1AF-B434-A9076C0DD2A9}"/>
              </a:ext>
            </a:extLst>
          </p:cNvPr>
          <p:cNvGrpSpPr/>
          <p:nvPr/>
        </p:nvGrpSpPr>
        <p:grpSpPr>
          <a:xfrm>
            <a:off x="778785" y="5032576"/>
            <a:ext cx="4995632" cy="720000"/>
            <a:chOff x="6417585" y="2095660"/>
            <a:chExt cx="4995632" cy="720000"/>
          </a:xfrm>
        </p:grpSpPr>
        <p:sp>
          <p:nvSpPr>
            <p:cNvPr id="17" name="正方形/長方形 16">
              <a:extLst>
                <a:ext uri="{FF2B5EF4-FFF2-40B4-BE49-F238E27FC236}">
                  <a16:creationId xmlns:a16="http://schemas.microsoft.com/office/drawing/2014/main" id="{DB278E76-94E8-CBC5-D883-ADB6A28CE94B}"/>
                </a:ext>
              </a:extLst>
            </p:cNvPr>
            <p:cNvSpPr/>
            <p:nvPr/>
          </p:nvSpPr>
          <p:spPr>
            <a:xfrm>
              <a:off x="6579585" y="2187989"/>
              <a:ext cx="4833632" cy="564262"/>
            </a:xfrm>
            <a:prstGeom prst="rect">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latin typeface="+mn-ea"/>
                </a:rPr>
                <a:t>トピックス</a:t>
              </a:r>
              <a:r>
                <a:rPr kumimoji="1" lang="en-US" altLang="ja-JP" sz="1600" b="1" dirty="0">
                  <a:latin typeface="+mn-ea"/>
                </a:rPr>
                <a:t>PR &amp; Yahoo!</a:t>
              </a:r>
              <a:r>
                <a:rPr kumimoji="1" lang="ja-JP" altLang="en-US" sz="1600" b="1" dirty="0">
                  <a:latin typeface="+mn-ea"/>
                </a:rPr>
                <a:t>ニュース </a:t>
              </a:r>
              <a:endParaRPr kumimoji="1" lang="en-US" altLang="ja-JP" sz="1600" b="1" dirty="0">
                <a:latin typeface="+mn-ea"/>
              </a:endParaRPr>
            </a:p>
            <a:p>
              <a:pPr algn="ctr"/>
              <a:r>
                <a:rPr kumimoji="1" lang="ja-JP" altLang="en-US" sz="1600" b="1" dirty="0">
                  <a:latin typeface="+mn-ea"/>
                </a:rPr>
                <a:t>タイアップ パッケージ</a:t>
              </a:r>
              <a:r>
                <a:rPr lang="ja-JP" altLang="en-US" sz="1400" b="1" dirty="0">
                  <a:latin typeface="+mn-ea"/>
                </a:rPr>
                <a:t>（</a:t>
              </a:r>
              <a:r>
                <a:rPr lang="en-US" altLang="ja-JP" sz="1400" b="1" dirty="0">
                  <a:latin typeface="+mn-ea"/>
                </a:rPr>
                <a:t>P5</a:t>
              </a:r>
              <a:r>
                <a:rPr lang="ja-JP" altLang="en-US" sz="1400" b="1" dirty="0">
                  <a:latin typeface="+mn-ea"/>
                </a:rPr>
                <a:t>）</a:t>
              </a:r>
              <a:endParaRPr kumimoji="1" lang="ja-JP" altLang="en-US" sz="1400" b="1" dirty="0">
                <a:latin typeface="+mn-ea"/>
              </a:endParaRPr>
            </a:p>
          </p:txBody>
        </p:sp>
        <p:sp>
          <p:nvSpPr>
            <p:cNvPr id="18" name="楕円 17">
              <a:extLst>
                <a:ext uri="{FF2B5EF4-FFF2-40B4-BE49-F238E27FC236}">
                  <a16:creationId xmlns:a16="http://schemas.microsoft.com/office/drawing/2014/main" id="{427EBA11-F407-8495-E277-B8EE7455C32D}"/>
                </a:ext>
              </a:extLst>
            </p:cNvPr>
            <p:cNvSpPr/>
            <p:nvPr/>
          </p:nvSpPr>
          <p:spPr>
            <a:xfrm>
              <a:off x="6417585" y="2095660"/>
              <a:ext cx="720000" cy="720000"/>
            </a:xfrm>
            <a:prstGeom prst="ellipse">
              <a:avLst/>
            </a:prstGeom>
            <a:solidFill>
              <a:schemeClr val="bg1"/>
            </a:solidFill>
            <a:ln w="28575">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pic>
          <p:nvPicPr>
            <p:cNvPr id="19" name="図 18">
              <a:extLst>
                <a:ext uri="{FF2B5EF4-FFF2-40B4-BE49-F238E27FC236}">
                  <a16:creationId xmlns:a16="http://schemas.microsoft.com/office/drawing/2014/main" id="{152AF68A-7821-70F1-3FEA-64230BE1BF1B}"/>
                </a:ext>
              </a:extLst>
            </p:cNvPr>
            <p:cNvPicPr>
              <a:picLocks noChangeAspect="1"/>
            </p:cNvPicPr>
            <p:nvPr/>
          </p:nvPicPr>
          <p:blipFill>
            <a:blip r:embed="rId3"/>
            <a:stretch>
              <a:fillRect/>
            </a:stretch>
          </p:blipFill>
          <p:spPr>
            <a:xfrm>
              <a:off x="6579585" y="2184750"/>
              <a:ext cx="396000" cy="522264"/>
            </a:xfrm>
            <a:prstGeom prst="rect">
              <a:avLst/>
            </a:prstGeom>
          </p:spPr>
        </p:pic>
      </p:grpSp>
      <p:sp>
        <p:nvSpPr>
          <p:cNvPr id="21" name="テキスト ボックス 20">
            <a:extLst>
              <a:ext uri="{FF2B5EF4-FFF2-40B4-BE49-F238E27FC236}">
                <a16:creationId xmlns:a16="http://schemas.microsoft.com/office/drawing/2014/main" id="{D52B7853-2E89-2F50-D188-F8DA8282E59B}"/>
              </a:ext>
            </a:extLst>
          </p:cNvPr>
          <p:cNvSpPr txBox="1"/>
          <p:nvPr/>
        </p:nvSpPr>
        <p:spPr>
          <a:xfrm>
            <a:off x="2286479" y="5691291"/>
            <a:ext cx="7619041" cy="769441"/>
          </a:xfrm>
          <a:prstGeom prst="rect">
            <a:avLst/>
          </a:prstGeom>
          <a:noFill/>
        </p:spPr>
        <p:txBody>
          <a:bodyPr wrap="square" rtlCol="0">
            <a:spAutoFit/>
          </a:bodyPr>
          <a:lstStyle/>
          <a:p>
            <a:pPr algn="ctr">
              <a:lnSpc>
                <a:spcPct val="150000"/>
              </a:lnSpc>
            </a:pPr>
            <a:r>
              <a:rPr kumimoji="1" lang="ja-JP" altLang="en-US" sz="2400" dirty="0">
                <a:latin typeface="+mn-ea"/>
                <a:ea typeface="+mn-ea"/>
              </a:rPr>
              <a:t>トピックス</a:t>
            </a:r>
            <a:r>
              <a:rPr lang="en-US" altLang="ja-JP" sz="2400" dirty="0">
                <a:latin typeface="+mn-ea"/>
                <a:ea typeface="+mn-ea"/>
              </a:rPr>
              <a:t>PR</a:t>
            </a:r>
            <a:r>
              <a:rPr lang="ja-JP" altLang="en-US" sz="2400" dirty="0">
                <a:latin typeface="+mn-ea"/>
                <a:ea typeface="+mn-ea"/>
              </a:rPr>
              <a:t>　</a:t>
            </a:r>
            <a:r>
              <a:rPr lang="en-US" altLang="ja-JP" sz="2400" dirty="0">
                <a:latin typeface="+mn-ea"/>
                <a:ea typeface="+mn-ea"/>
              </a:rPr>
              <a:t>SP</a:t>
            </a:r>
            <a:r>
              <a:rPr lang="ja-JP" altLang="en-US" sz="2400" dirty="0">
                <a:latin typeface="+mn-ea"/>
                <a:ea typeface="+mn-ea"/>
              </a:rPr>
              <a:t>（オールリーチ）　</a:t>
            </a:r>
            <a:r>
              <a:rPr lang="en-US" altLang="ja-JP" sz="3200" b="1" dirty="0">
                <a:solidFill>
                  <a:srgbClr val="C00000"/>
                </a:solidFill>
                <a:latin typeface="+mn-ea"/>
                <a:ea typeface="+mn-ea"/>
              </a:rPr>
              <a:t>20</a:t>
            </a:r>
            <a:r>
              <a:rPr lang="ja-JP" altLang="en-US" sz="3200" b="1" dirty="0">
                <a:solidFill>
                  <a:srgbClr val="C00000"/>
                </a:solidFill>
                <a:latin typeface="+mn-ea"/>
                <a:ea typeface="+mn-ea"/>
              </a:rPr>
              <a:t>％割引</a:t>
            </a:r>
            <a:endParaRPr kumimoji="1" lang="en-US" altLang="ja-JP" sz="3200" b="1" dirty="0">
              <a:solidFill>
                <a:srgbClr val="C00000"/>
              </a:solidFill>
              <a:latin typeface="+mn-ea"/>
              <a:ea typeface="+mn-ea"/>
            </a:endParaRPr>
          </a:p>
        </p:txBody>
      </p:sp>
    </p:spTree>
    <p:extLst>
      <p:ext uri="{BB962C8B-B14F-4D97-AF65-F5344CB8AC3E}">
        <p14:creationId xmlns:p14="http://schemas.microsoft.com/office/powerpoint/2010/main" val="15406879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タイトル 2">
            <a:extLst>
              <a:ext uri="{FF2B5EF4-FFF2-40B4-BE49-F238E27FC236}">
                <a16:creationId xmlns:a16="http://schemas.microsoft.com/office/drawing/2014/main" id="{034AA560-3B3D-A0C0-C7BA-7ADDF5CD3455}"/>
              </a:ext>
            </a:extLst>
          </p:cNvPr>
          <p:cNvSpPr>
            <a:spLocks noGrp="1" noChangeArrowheads="1"/>
          </p:cNvSpPr>
          <p:nvPr>
            <p:ph type="ctr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ja-JP" altLang="en-US" dirty="0">
                <a:latin typeface="メイリオ" panose="020B0604030504040204" pitchFamily="34" charset="-128"/>
                <a:ea typeface="メイリオ" panose="020B0604030504040204" pitchFamily="34" charset="-128"/>
              </a:rPr>
              <a:t>新規広告主様割引</a:t>
            </a:r>
          </a:p>
        </p:txBody>
      </p:sp>
      <p:sp>
        <p:nvSpPr>
          <p:cNvPr id="4" name="テキスト プレースホルダー 3">
            <a:extLst>
              <a:ext uri="{FF2B5EF4-FFF2-40B4-BE49-F238E27FC236}">
                <a16:creationId xmlns:a16="http://schemas.microsoft.com/office/drawing/2014/main" id="{04871123-58EC-38C7-510E-1AE2E9D4739B}"/>
              </a:ext>
            </a:extLst>
          </p:cNvPr>
          <p:cNvSpPr>
            <a:spLocks noGrp="1"/>
          </p:cNvSpPr>
          <p:nvPr>
            <p:ph type="body" sz="quarter" idx="10"/>
          </p:nvPr>
        </p:nvSpPr>
        <p:spPr/>
        <p:txBody>
          <a:bodyPr/>
          <a:lstStyle/>
          <a:p>
            <a:pPr eaLnBrk="1" fontAlgn="auto" hangingPunct="1">
              <a:spcAft>
                <a:spcPts val="0"/>
              </a:spcAft>
              <a:defRPr/>
            </a:pPr>
            <a:r>
              <a:rPr lang="ja-JP" altLang="en-US" sz="1600" dirty="0"/>
              <a:t>トピックス</a:t>
            </a:r>
            <a:r>
              <a:rPr lang="en-US" altLang="ja-JP" sz="1600" dirty="0"/>
              <a:t>PR</a:t>
            </a:r>
            <a:r>
              <a:rPr lang="ja-JP" altLang="en-US" sz="1600" dirty="0"/>
              <a:t>　</a:t>
            </a:r>
            <a:r>
              <a:rPr lang="en-US" altLang="ja-JP" sz="1600" dirty="0"/>
              <a:t>SP</a:t>
            </a:r>
            <a:r>
              <a:rPr lang="ja-JP" altLang="en-US" sz="1600" dirty="0"/>
              <a:t>を</a:t>
            </a:r>
            <a:r>
              <a:rPr lang="ja-JP" altLang="en-US" sz="1600" b="1" dirty="0">
                <a:solidFill>
                  <a:schemeClr val="tx1"/>
                </a:solidFill>
              </a:rPr>
              <a:t>はじめてご出稿いただく広告主様</a:t>
            </a:r>
            <a:r>
              <a:rPr lang="ja-JP" altLang="en-US" sz="1600" dirty="0"/>
              <a:t>に限り、特別割引をいたします。</a:t>
            </a:r>
          </a:p>
        </p:txBody>
      </p:sp>
      <p:sp>
        <p:nvSpPr>
          <p:cNvPr id="7" name="テキスト ボックス 6">
            <a:extLst>
              <a:ext uri="{FF2B5EF4-FFF2-40B4-BE49-F238E27FC236}">
                <a16:creationId xmlns:a16="http://schemas.microsoft.com/office/drawing/2014/main" id="{E41DF3F7-0779-82B9-4107-D02D4C5BC2FB}"/>
              </a:ext>
            </a:extLst>
          </p:cNvPr>
          <p:cNvSpPr txBox="1"/>
          <p:nvPr/>
        </p:nvSpPr>
        <p:spPr>
          <a:xfrm>
            <a:off x="590016" y="4913205"/>
            <a:ext cx="11014609" cy="738664"/>
          </a:xfrm>
          <a:prstGeom prst="rect">
            <a:avLst/>
          </a:prstGeom>
          <a:noFill/>
        </p:spPr>
        <p:txBody>
          <a:bodyPr wrap="square" rtlCol="0">
            <a:spAutoFit/>
          </a:bodyPr>
          <a:lstStyle/>
          <a:p>
            <a:r>
              <a:rPr lang="en-US" altLang="ja-JP" sz="1400" dirty="0">
                <a:solidFill>
                  <a:srgbClr val="0D0D0D"/>
                </a:solidFill>
                <a:latin typeface="メイリオ" panose="020B0604030504040204" pitchFamily="50" charset="-128"/>
                <a:ea typeface="メイリオ" panose="020B0604030504040204" pitchFamily="50" charset="-128"/>
              </a:rPr>
              <a:t>※</a:t>
            </a:r>
            <a:r>
              <a:rPr lang="ja-JP" altLang="en-US" sz="1400" dirty="0">
                <a:solidFill>
                  <a:srgbClr val="0D0D0D"/>
                </a:solidFill>
                <a:latin typeface="メイリオ" panose="020B0604030504040204" pitchFamily="50" charset="-128"/>
                <a:ea typeface="メイリオ" panose="020B0604030504040204" pitchFamily="50" charset="-128"/>
              </a:rPr>
              <a:t>　他割引プランとの併用は不可です。次ページの早期割引や</a:t>
            </a:r>
            <a:endParaRPr lang="en-US" altLang="ja-JP" sz="1400" dirty="0">
              <a:solidFill>
                <a:srgbClr val="0D0D0D"/>
              </a:solidFill>
              <a:latin typeface="メイリオ" panose="020B0604030504040204" pitchFamily="50" charset="-128"/>
              <a:ea typeface="メイリオ" panose="020B0604030504040204" pitchFamily="50" charset="-128"/>
            </a:endParaRPr>
          </a:p>
          <a:p>
            <a:r>
              <a:rPr lang="ja-JP" altLang="en-US" sz="1400" dirty="0">
                <a:solidFill>
                  <a:srgbClr val="0D0D0D"/>
                </a:solidFill>
                <a:latin typeface="メイリオ" panose="020B0604030504040204" pitchFamily="50" charset="-128"/>
                <a:ea typeface="メイリオ" panose="020B0604030504040204" pitchFamily="50" charset="-128"/>
              </a:rPr>
              <a:t>　　トピックス</a:t>
            </a:r>
            <a:r>
              <a:rPr lang="en-US" altLang="ja-JP" sz="1400" dirty="0">
                <a:solidFill>
                  <a:srgbClr val="0D0D0D"/>
                </a:solidFill>
                <a:latin typeface="メイリオ" panose="020B0604030504040204" pitchFamily="50" charset="-128"/>
                <a:ea typeface="メイリオ" panose="020B0604030504040204" pitchFamily="50" charset="-128"/>
              </a:rPr>
              <a:t>PR</a:t>
            </a:r>
            <a:r>
              <a:rPr lang="ja-JP" altLang="en-US" sz="1400" dirty="0">
                <a:solidFill>
                  <a:srgbClr val="0D0D0D"/>
                </a:solidFill>
                <a:latin typeface="メイリオ" panose="020B0604030504040204" pitchFamily="50" charset="-128"/>
                <a:ea typeface="メイリオ" panose="020B0604030504040204" pitchFamily="50" charset="-128"/>
              </a:rPr>
              <a:t>＆</a:t>
            </a:r>
            <a:r>
              <a:rPr lang="en-US" altLang="ja-JP" sz="1400" dirty="0">
                <a:solidFill>
                  <a:srgbClr val="0D0D0D"/>
                </a:solidFill>
                <a:latin typeface="メイリオ" panose="020B0604030504040204" pitchFamily="50" charset="-128"/>
                <a:ea typeface="メイリオ" panose="020B0604030504040204" pitchFamily="50" charset="-128"/>
              </a:rPr>
              <a:t>Yahoo!</a:t>
            </a:r>
            <a:r>
              <a:rPr lang="ja-JP" altLang="en-US" sz="1400" dirty="0">
                <a:solidFill>
                  <a:srgbClr val="0D0D0D"/>
                </a:solidFill>
                <a:latin typeface="メイリオ" panose="020B0604030504040204" pitchFamily="50" charset="-128"/>
                <a:ea typeface="メイリオ" panose="020B0604030504040204" pitchFamily="50" charset="-128"/>
              </a:rPr>
              <a:t>ニュース　タイアップパッケージとの併用も不可です。</a:t>
            </a:r>
            <a:endParaRPr lang="en-US" altLang="ja-JP" sz="1400" dirty="0">
              <a:solidFill>
                <a:srgbClr val="0D0D0D"/>
              </a:solidFill>
              <a:latin typeface="メイリオ" panose="020B0604030504040204" pitchFamily="50" charset="-128"/>
              <a:ea typeface="メイリオ" panose="020B0604030504040204" pitchFamily="50" charset="-128"/>
            </a:endParaRPr>
          </a:p>
          <a:p>
            <a:r>
              <a:rPr lang="en-US" altLang="ja-JP" sz="1400" dirty="0">
                <a:solidFill>
                  <a:srgbClr val="0D0D0D"/>
                </a:solidFill>
                <a:latin typeface="メイリオ" panose="020B0604030504040204" pitchFamily="50" charset="-128"/>
                <a:ea typeface="メイリオ" panose="020B0604030504040204" pitchFamily="50" charset="-128"/>
              </a:rPr>
              <a:t>※</a:t>
            </a:r>
            <a:r>
              <a:rPr lang="ja-JP" altLang="en-US" sz="1400" dirty="0">
                <a:solidFill>
                  <a:srgbClr val="0D0D0D"/>
                </a:solidFill>
                <a:latin typeface="メイリオ" panose="020B0604030504040204" pitchFamily="50" charset="-128"/>
                <a:ea typeface="メイリオ" panose="020B0604030504040204" pitchFamily="50" charset="-128"/>
              </a:rPr>
              <a:t>　実施確定後は、通常価格で予約いただき、予約翌日までに弊社営業に割引適用希望の旨ご連絡ください。</a:t>
            </a:r>
            <a:endParaRPr lang="en-US" altLang="ja-JP" sz="1400" dirty="0">
              <a:solidFill>
                <a:srgbClr val="0D0D0D"/>
              </a:solidFill>
              <a:latin typeface="メイリオ" panose="020B0604030504040204" pitchFamily="50" charset="-128"/>
              <a:ea typeface="メイリオ" panose="020B0604030504040204" pitchFamily="50" charset="-128"/>
            </a:endParaRPr>
          </a:p>
        </p:txBody>
      </p:sp>
      <p:graphicFrame>
        <p:nvGraphicFramePr>
          <p:cNvPr id="15" name="表 14">
            <a:extLst>
              <a:ext uri="{FF2B5EF4-FFF2-40B4-BE49-F238E27FC236}">
                <a16:creationId xmlns:a16="http://schemas.microsoft.com/office/drawing/2014/main" id="{89C24A1B-D03B-DBFB-DA83-AF52B9D1F2B8}"/>
              </a:ext>
            </a:extLst>
          </p:cNvPr>
          <p:cNvGraphicFramePr>
            <a:graphicFrameLocks noGrp="1"/>
          </p:cNvGraphicFramePr>
          <p:nvPr>
            <p:extLst>
              <p:ext uri="{D42A27DB-BD31-4B8C-83A1-F6EECF244321}">
                <p14:modId xmlns:p14="http://schemas.microsoft.com/office/powerpoint/2010/main" val="3825291800"/>
              </p:ext>
            </p:extLst>
          </p:nvPr>
        </p:nvGraphicFramePr>
        <p:xfrm>
          <a:off x="1517953" y="1939533"/>
          <a:ext cx="9153451" cy="2427568"/>
        </p:xfrm>
        <a:graphic>
          <a:graphicData uri="http://schemas.openxmlformats.org/drawingml/2006/table">
            <a:tbl>
              <a:tblPr bandRow="1">
                <a:tableStyleId>{5C22544A-7EE6-4342-B048-85BDC9FD1C3A}</a:tableStyleId>
              </a:tblPr>
              <a:tblGrid>
                <a:gridCol w="1909135">
                  <a:extLst>
                    <a:ext uri="{9D8B030D-6E8A-4147-A177-3AD203B41FA5}">
                      <a16:colId xmlns:a16="http://schemas.microsoft.com/office/drawing/2014/main" val="1597581053"/>
                    </a:ext>
                  </a:extLst>
                </a:gridCol>
                <a:gridCol w="7244316">
                  <a:extLst>
                    <a:ext uri="{9D8B030D-6E8A-4147-A177-3AD203B41FA5}">
                      <a16:colId xmlns:a16="http://schemas.microsoft.com/office/drawing/2014/main" val="1485574004"/>
                    </a:ext>
                  </a:extLst>
                </a:gridCol>
              </a:tblGrid>
              <a:tr h="627124">
                <a:tc>
                  <a:txBody>
                    <a:bodyPr/>
                    <a:lstStyle/>
                    <a:p>
                      <a:pPr algn="ctr"/>
                      <a:r>
                        <a:rPr lang="ja-JP" altLang="en-US" sz="1600" b="1" dirty="0">
                          <a:solidFill>
                            <a:schemeClr val="bg1"/>
                          </a:solidFill>
                          <a:latin typeface="+mn-ea"/>
                          <a:ea typeface="+mn-ea"/>
                        </a:rPr>
                        <a:t>対象商品</a:t>
                      </a:r>
                      <a:endParaRPr kumimoji="1" lang="ja-JP" altLang="en-US" sz="1600" b="1" dirty="0">
                        <a:solidFill>
                          <a:schemeClr val="bg1"/>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600" dirty="0">
                          <a:solidFill>
                            <a:srgbClr val="0D0D0D"/>
                          </a:solidFill>
                          <a:latin typeface="+mn-ea"/>
                          <a:ea typeface="+mn-ea"/>
                        </a:rPr>
                        <a:t>Yahoo! JAPAN</a:t>
                      </a:r>
                      <a:r>
                        <a:rPr lang="ja-JP" altLang="en-US" sz="1600" dirty="0">
                          <a:solidFill>
                            <a:srgbClr val="0D0D0D"/>
                          </a:solidFill>
                          <a:latin typeface="+mn-ea"/>
                          <a:ea typeface="+mn-ea"/>
                        </a:rPr>
                        <a:t>　トップページ　トピックス</a:t>
                      </a:r>
                      <a:r>
                        <a:rPr lang="en-US" altLang="ja-JP" sz="1600" dirty="0">
                          <a:solidFill>
                            <a:srgbClr val="0D0D0D"/>
                          </a:solidFill>
                          <a:latin typeface="+mn-ea"/>
                          <a:ea typeface="+mn-ea"/>
                        </a:rPr>
                        <a:t>PR</a:t>
                      </a:r>
                      <a:r>
                        <a:rPr lang="ja-JP" altLang="en-US" sz="1600" dirty="0">
                          <a:solidFill>
                            <a:srgbClr val="0D0D0D"/>
                          </a:solidFill>
                          <a:latin typeface="+mn-ea"/>
                          <a:ea typeface="+mn-ea"/>
                        </a:rPr>
                        <a:t>　</a:t>
                      </a:r>
                      <a:r>
                        <a:rPr lang="en-US" altLang="ja-JP" sz="1600" dirty="0">
                          <a:solidFill>
                            <a:srgbClr val="0D0D0D"/>
                          </a:solidFill>
                          <a:latin typeface="+mn-ea"/>
                          <a:ea typeface="+mn-ea"/>
                        </a:rPr>
                        <a:t>SP</a:t>
                      </a:r>
                      <a:r>
                        <a:rPr lang="ja-JP" altLang="en-US" sz="1600" dirty="0">
                          <a:solidFill>
                            <a:srgbClr val="0D0D0D"/>
                          </a:solidFill>
                          <a:latin typeface="+mn-ea"/>
                          <a:ea typeface="+mn-ea"/>
                        </a:rPr>
                        <a:t>　全商品</a:t>
                      </a:r>
                      <a:endParaRPr lang="en-US" altLang="ja-JP" sz="1600" dirty="0">
                        <a:solidFill>
                          <a:srgbClr val="0D0D0D"/>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rgbClr val="00003E"/>
                      </a:solidFill>
                      <a:prstDash val="solid"/>
                      <a:round/>
                      <a:headEnd type="none" w="med" len="med"/>
                      <a:tailEnd type="none" w="med" len="med"/>
                    </a:lnB>
                    <a:solidFill>
                      <a:schemeClr val="bg1"/>
                    </a:solidFill>
                  </a:tcPr>
                </a:tc>
                <a:extLst>
                  <a:ext uri="{0D108BD9-81ED-4DB2-BD59-A6C34878D82A}">
                    <a16:rowId xmlns:a16="http://schemas.microsoft.com/office/drawing/2014/main" val="3540950353"/>
                  </a:ext>
                </a:extLst>
              </a:tr>
              <a:tr h="609599">
                <a:tc>
                  <a:txBody>
                    <a:bodyPr/>
                    <a:lstStyle/>
                    <a:p>
                      <a:pPr algn="ctr"/>
                      <a:r>
                        <a:rPr lang="ja-JP" altLang="en-US" sz="1600" b="1" dirty="0">
                          <a:solidFill>
                            <a:schemeClr val="bg1"/>
                          </a:solidFill>
                          <a:latin typeface="+mn-ea"/>
                          <a:ea typeface="+mn-ea"/>
                        </a:rPr>
                        <a:t>対象掲載期間</a:t>
                      </a:r>
                      <a:endParaRPr kumimoji="1" lang="ja-JP" altLang="en-US" sz="1600" b="1" dirty="0">
                        <a:solidFill>
                          <a:schemeClr val="bg1"/>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600" b="1" dirty="0">
                          <a:solidFill>
                            <a:srgbClr val="00003E"/>
                          </a:solidFill>
                          <a:latin typeface="+mn-ea"/>
                          <a:ea typeface="+mn-ea"/>
                        </a:rPr>
                        <a:t>2025</a:t>
                      </a:r>
                      <a:r>
                        <a:rPr lang="ja-JP" altLang="en-US" sz="1600" b="1" dirty="0">
                          <a:solidFill>
                            <a:srgbClr val="00003E"/>
                          </a:solidFill>
                          <a:latin typeface="+mn-ea"/>
                          <a:ea typeface="+mn-ea"/>
                        </a:rPr>
                        <a:t>年</a:t>
                      </a:r>
                      <a:r>
                        <a:rPr lang="en-US" altLang="ja-JP" sz="1600" b="1" dirty="0">
                          <a:solidFill>
                            <a:srgbClr val="00003E"/>
                          </a:solidFill>
                          <a:latin typeface="+mn-ea"/>
                          <a:ea typeface="+mn-ea"/>
                        </a:rPr>
                        <a:t>10</a:t>
                      </a:r>
                      <a:r>
                        <a:rPr lang="ja-JP" altLang="en-US" sz="1600" b="1" dirty="0">
                          <a:solidFill>
                            <a:srgbClr val="00003E"/>
                          </a:solidFill>
                          <a:latin typeface="+mn-ea"/>
                          <a:ea typeface="+mn-ea"/>
                        </a:rPr>
                        <a:t>月</a:t>
                      </a:r>
                      <a:r>
                        <a:rPr lang="en-US" altLang="ja-JP" sz="1600" b="1" dirty="0">
                          <a:solidFill>
                            <a:srgbClr val="00003E"/>
                          </a:solidFill>
                          <a:latin typeface="+mn-ea"/>
                          <a:ea typeface="+mn-ea"/>
                        </a:rPr>
                        <a:t>1</a:t>
                      </a:r>
                      <a:r>
                        <a:rPr lang="ja-JP" altLang="en-US" sz="1600" b="1" dirty="0">
                          <a:solidFill>
                            <a:srgbClr val="00003E"/>
                          </a:solidFill>
                          <a:latin typeface="+mn-ea"/>
                          <a:ea typeface="+mn-ea"/>
                        </a:rPr>
                        <a:t>日　～　</a:t>
                      </a:r>
                      <a:r>
                        <a:rPr lang="en-US" altLang="ja-JP" sz="1600" b="1" dirty="0">
                          <a:solidFill>
                            <a:srgbClr val="00003E"/>
                          </a:solidFill>
                          <a:latin typeface="+mn-ea"/>
                          <a:ea typeface="+mn-ea"/>
                        </a:rPr>
                        <a:t>2026</a:t>
                      </a:r>
                      <a:r>
                        <a:rPr lang="ja-JP" altLang="en-US" sz="1600" b="1" dirty="0">
                          <a:solidFill>
                            <a:srgbClr val="00003E"/>
                          </a:solidFill>
                          <a:latin typeface="+mn-ea"/>
                          <a:ea typeface="+mn-ea"/>
                        </a:rPr>
                        <a:t>年</a:t>
                      </a:r>
                      <a:r>
                        <a:rPr lang="en-US" altLang="ja-JP" sz="1600" b="1" dirty="0">
                          <a:solidFill>
                            <a:srgbClr val="00003E"/>
                          </a:solidFill>
                          <a:latin typeface="+mn-ea"/>
                          <a:ea typeface="+mn-ea"/>
                        </a:rPr>
                        <a:t>3</a:t>
                      </a:r>
                      <a:r>
                        <a:rPr lang="ja-JP" altLang="en-US" sz="1600" b="1" dirty="0">
                          <a:solidFill>
                            <a:srgbClr val="00003E"/>
                          </a:solidFill>
                          <a:latin typeface="+mn-ea"/>
                          <a:ea typeface="+mn-ea"/>
                        </a:rPr>
                        <a:t>月</a:t>
                      </a:r>
                      <a:r>
                        <a:rPr lang="en-US" altLang="ja-JP" sz="1600" b="1" dirty="0">
                          <a:solidFill>
                            <a:srgbClr val="00003E"/>
                          </a:solidFill>
                          <a:latin typeface="+mn-ea"/>
                          <a:ea typeface="+mn-ea"/>
                        </a:rPr>
                        <a:t>31</a:t>
                      </a:r>
                      <a:r>
                        <a:rPr lang="ja-JP" altLang="en-US" sz="1600" b="1" dirty="0">
                          <a:solidFill>
                            <a:srgbClr val="00003E"/>
                          </a:solidFill>
                          <a:latin typeface="+mn-ea"/>
                          <a:ea typeface="+mn-ea"/>
                        </a:rPr>
                        <a:t>日</a:t>
                      </a:r>
                      <a:endParaRPr lang="en-US" altLang="ja-JP" sz="1600" b="1" dirty="0">
                        <a:solidFill>
                          <a:srgbClr val="00003E"/>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rgbClr val="00003E"/>
                      </a:solidFill>
                      <a:prstDash val="solid"/>
                      <a:round/>
                      <a:headEnd type="none" w="med" len="med"/>
                      <a:tailEnd type="none" w="med" len="med"/>
                    </a:lnB>
                    <a:solidFill>
                      <a:schemeClr val="bg1"/>
                    </a:solidFill>
                  </a:tcPr>
                </a:tc>
                <a:extLst>
                  <a:ext uri="{0D108BD9-81ED-4DB2-BD59-A6C34878D82A}">
                    <a16:rowId xmlns:a16="http://schemas.microsoft.com/office/drawing/2014/main" val="2580497404"/>
                  </a:ext>
                </a:extLst>
              </a:tr>
              <a:tr h="581245">
                <a:tc>
                  <a:txBody>
                    <a:bodyPr/>
                    <a:lstStyle/>
                    <a:p>
                      <a:pPr algn="ctr"/>
                      <a:r>
                        <a:rPr lang="ja-JP" altLang="en-US" sz="1600" b="1" dirty="0">
                          <a:solidFill>
                            <a:schemeClr val="bg1"/>
                          </a:solidFill>
                          <a:latin typeface="+mn-ea"/>
                          <a:ea typeface="+mn-ea"/>
                        </a:rPr>
                        <a:t>割引内容</a:t>
                      </a:r>
                      <a:endParaRPr kumimoji="1" lang="ja-JP" altLang="en-US" sz="1600" b="1" dirty="0">
                        <a:solidFill>
                          <a:schemeClr val="bg1"/>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r>
                        <a:rPr lang="ja-JP" altLang="en-US" sz="1600" b="1" dirty="0">
                          <a:solidFill>
                            <a:srgbClr val="C00000"/>
                          </a:solidFill>
                          <a:latin typeface="+mn-ea"/>
                          <a:ea typeface="+mn-ea"/>
                        </a:rPr>
                        <a:t>定価から</a:t>
                      </a:r>
                      <a:r>
                        <a:rPr lang="en-US" altLang="ja-JP" sz="1600" b="1" dirty="0">
                          <a:solidFill>
                            <a:srgbClr val="C00000"/>
                          </a:solidFill>
                          <a:latin typeface="+mn-ea"/>
                          <a:ea typeface="+mn-ea"/>
                        </a:rPr>
                        <a:t>10</a:t>
                      </a:r>
                      <a:r>
                        <a:rPr lang="ja-JP" altLang="en-US" sz="1600" b="1" dirty="0">
                          <a:solidFill>
                            <a:srgbClr val="C00000"/>
                          </a:solidFill>
                          <a:latin typeface="+mn-ea"/>
                          <a:ea typeface="+mn-ea"/>
                        </a:rPr>
                        <a:t>％割引</a:t>
                      </a:r>
                      <a:endParaRPr lang="en-US" altLang="ja-JP" sz="1600" b="1" dirty="0">
                        <a:solidFill>
                          <a:srgbClr val="C00000"/>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rgbClr val="00003E"/>
                      </a:solidFill>
                      <a:prstDash val="solid"/>
                      <a:round/>
                      <a:headEnd type="none" w="med" len="med"/>
                      <a:tailEnd type="none" w="med" len="med"/>
                    </a:lnB>
                    <a:solidFill>
                      <a:schemeClr val="bg1"/>
                    </a:solidFill>
                  </a:tcPr>
                </a:tc>
                <a:extLst>
                  <a:ext uri="{0D108BD9-81ED-4DB2-BD59-A6C34878D82A}">
                    <a16:rowId xmlns:a16="http://schemas.microsoft.com/office/drawing/2014/main" val="2505098263"/>
                  </a:ext>
                </a:extLst>
              </a:tr>
              <a:tr h="609600">
                <a:tc>
                  <a:txBody>
                    <a:bodyPr/>
                    <a:lstStyle/>
                    <a:p>
                      <a:pPr algn="ctr"/>
                      <a:r>
                        <a:rPr lang="ja-JP" altLang="en-US" sz="1600" b="1" dirty="0">
                          <a:solidFill>
                            <a:schemeClr val="bg1"/>
                          </a:solidFill>
                          <a:latin typeface="+mn-ea"/>
                          <a:ea typeface="+mn-ea"/>
                        </a:rPr>
                        <a:t>適用条件</a:t>
                      </a:r>
                      <a:endParaRPr kumimoji="1" lang="ja-JP" altLang="en-US" sz="1600" b="1" dirty="0">
                        <a:solidFill>
                          <a:schemeClr val="bg1"/>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3E"/>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r>
                        <a:rPr lang="ja-JP" altLang="en-US" sz="1600" b="1" dirty="0">
                          <a:solidFill>
                            <a:srgbClr val="C00000"/>
                          </a:solidFill>
                          <a:latin typeface="+mn-ea"/>
                          <a:ea typeface="+mn-ea"/>
                        </a:rPr>
                        <a:t>トピックス</a:t>
                      </a:r>
                      <a:r>
                        <a:rPr lang="en-US" altLang="ja-JP" sz="1600" b="1" dirty="0">
                          <a:solidFill>
                            <a:srgbClr val="C00000"/>
                          </a:solidFill>
                          <a:latin typeface="+mn-ea"/>
                          <a:ea typeface="+mn-ea"/>
                        </a:rPr>
                        <a:t>PR</a:t>
                      </a:r>
                      <a:r>
                        <a:rPr lang="ja-JP" altLang="en-US" sz="1600" b="1" dirty="0">
                          <a:solidFill>
                            <a:srgbClr val="C00000"/>
                          </a:solidFill>
                          <a:latin typeface="+mn-ea"/>
                          <a:ea typeface="+mn-ea"/>
                        </a:rPr>
                        <a:t>　</a:t>
                      </a:r>
                      <a:r>
                        <a:rPr lang="en-US" altLang="ja-JP" sz="1600" b="1" dirty="0">
                          <a:solidFill>
                            <a:srgbClr val="C00000"/>
                          </a:solidFill>
                          <a:latin typeface="+mn-ea"/>
                          <a:ea typeface="+mn-ea"/>
                        </a:rPr>
                        <a:t>SP</a:t>
                      </a:r>
                      <a:r>
                        <a:rPr lang="ja-JP" altLang="en-US" sz="1600" b="1" dirty="0">
                          <a:solidFill>
                            <a:srgbClr val="C00000"/>
                          </a:solidFill>
                          <a:latin typeface="+mn-ea"/>
                          <a:ea typeface="+mn-ea"/>
                        </a:rPr>
                        <a:t>のご掲載実績がない広告主様</a:t>
                      </a:r>
                      <a:endParaRPr kumimoji="1" lang="ja-JP" altLang="en-US" sz="1600" b="1" dirty="0">
                        <a:solidFill>
                          <a:srgbClr val="C00000"/>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rgbClr val="00003E"/>
                      </a:solidFill>
                      <a:prstDash val="solid"/>
                      <a:round/>
                      <a:headEnd type="none" w="med" len="med"/>
                      <a:tailEnd type="none" w="med" len="med"/>
                    </a:lnB>
                    <a:solidFill>
                      <a:schemeClr val="bg1"/>
                    </a:solidFill>
                  </a:tcPr>
                </a:tc>
                <a:extLst>
                  <a:ext uri="{0D108BD9-81ED-4DB2-BD59-A6C34878D82A}">
                    <a16:rowId xmlns:a16="http://schemas.microsoft.com/office/drawing/2014/main" val="1800232151"/>
                  </a:ext>
                </a:extLst>
              </a:tr>
            </a:tbl>
          </a:graphicData>
        </a:graphic>
      </p:graphicFrame>
      <p:sp>
        <p:nvSpPr>
          <p:cNvPr id="2" name="テキスト ボックス 1">
            <a:extLst>
              <a:ext uri="{FF2B5EF4-FFF2-40B4-BE49-F238E27FC236}">
                <a16:creationId xmlns:a16="http://schemas.microsoft.com/office/drawing/2014/main" id="{719835BE-DEC3-0A65-C71C-AD69EFC8C218}"/>
              </a:ext>
            </a:extLst>
          </p:cNvPr>
          <p:cNvSpPr txBox="1"/>
          <p:nvPr/>
        </p:nvSpPr>
        <p:spPr>
          <a:xfrm>
            <a:off x="639908" y="5842913"/>
            <a:ext cx="10912184" cy="430887"/>
          </a:xfrm>
          <a:prstGeom prst="rect">
            <a:avLst/>
          </a:prstGeom>
          <a:noFill/>
          <a:ln>
            <a:solidFill>
              <a:srgbClr val="000000"/>
            </a:solidFill>
            <a:prstDash val="dash"/>
          </a:ln>
        </p:spPr>
        <p:txBody>
          <a:bodyPr wrap="square" rtlCol="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ja-JP" altLang="en-US" sz="11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rPr>
              <a:t>商品の詳細スペック、販促情報は下記資料フォルダのセールスシート</a:t>
            </a:r>
            <a:r>
              <a:rPr kumimoji="0" lang="ja-JP" altLang="en-US" sz="1100" kern="0" dirty="0">
                <a:solidFill>
                  <a:srgbClr val="000000"/>
                </a:solidFill>
                <a:latin typeface="メイリオ" panose="020B0604030504040204" pitchFamily="50" charset="-128"/>
                <a:ea typeface="メイリオ" panose="020B0604030504040204" pitchFamily="50" charset="-128"/>
              </a:rPr>
              <a:t>、販促資料</a:t>
            </a:r>
            <a:r>
              <a:rPr kumimoji="0" lang="ja-JP" altLang="en-US" sz="11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rPr>
              <a:t>をご確認ください。</a:t>
            </a:r>
            <a:endParaRPr kumimoji="0" lang="en-US" altLang="ja-JP" sz="11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endParaRPr>
          </a:p>
          <a:p>
            <a:pPr marL="0" marR="0" lvl="0" indent="0" defTabSz="914400" eaLnBrk="0" fontAlgn="base" latinLnBrk="0" hangingPunct="0">
              <a:lnSpc>
                <a:spcPct val="100000"/>
              </a:lnSpc>
              <a:spcBef>
                <a:spcPct val="0"/>
              </a:spcBef>
              <a:spcAft>
                <a:spcPct val="0"/>
              </a:spcAft>
              <a:buClrTx/>
              <a:buSzTx/>
              <a:buFontTx/>
              <a:buNone/>
              <a:tabLst/>
              <a:defRPr/>
            </a:pPr>
            <a:r>
              <a:rPr kumimoji="0" lang="en-US" altLang="ja-JP" sz="11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hlinkClick r:id="rId2"/>
              </a:rPr>
              <a:t>https://s.yimg.jp/dl/displayads-guarantee/01/displayads-guarantee_salessheet_toppage_topics_pr_2025H2.zip</a:t>
            </a:r>
            <a:endParaRPr kumimoji="0" lang="en-US" altLang="ja-JP" sz="11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6883886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タイトル 2">
            <a:extLst>
              <a:ext uri="{FF2B5EF4-FFF2-40B4-BE49-F238E27FC236}">
                <a16:creationId xmlns:a16="http://schemas.microsoft.com/office/drawing/2014/main" id="{034AA560-3B3D-A0C0-C7BA-7ADDF5CD3455}"/>
              </a:ext>
            </a:extLst>
          </p:cNvPr>
          <p:cNvSpPr>
            <a:spLocks noGrp="1" noChangeArrowheads="1"/>
          </p:cNvSpPr>
          <p:nvPr>
            <p:ph type="ctr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ja-JP" altLang="en-US" dirty="0">
                <a:latin typeface="メイリオ" panose="020B0604030504040204" pitchFamily="34" charset="-128"/>
                <a:ea typeface="メイリオ" panose="020B0604030504040204" pitchFamily="34" charset="-128"/>
              </a:rPr>
              <a:t>早期予約割引</a:t>
            </a:r>
          </a:p>
        </p:txBody>
      </p:sp>
      <p:sp>
        <p:nvSpPr>
          <p:cNvPr id="4" name="テキスト プレースホルダー 3">
            <a:extLst>
              <a:ext uri="{FF2B5EF4-FFF2-40B4-BE49-F238E27FC236}">
                <a16:creationId xmlns:a16="http://schemas.microsoft.com/office/drawing/2014/main" id="{04871123-58EC-38C7-510E-1AE2E9D4739B}"/>
              </a:ext>
            </a:extLst>
          </p:cNvPr>
          <p:cNvSpPr>
            <a:spLocks noGrp="1"/>
          </p:cNvSpPr>
          <p:nvPr>
            <p:ph type="body" sz="quarter" idx="10"/>
          </p:nvPr>
        </p:nvSpPr>
        <p:spPr/>
        <p:txBody>
          <a:bodyPr/>
          <a:lstStyle/>
          <a:p>
            <a:pPr eaLnBrk="1" fontAlgn="auto" hangingPunct="1">
              <a:spcAft>
                <a:spcPts val="0"/>
              </a:spcAft>
              <a:defRPr/>
            </a:pPr>
            <a:r>
              <a:rPr lang="ja-JP" altLang="en-US" sz="1600" dirty="0">
                <a:solidFill>
                  <a:schemeClr val="tx1"/>
                </a:solidFill>
              </a:rPr>
              <a:t>トピックス</a:t>
            </a:r>
            <a:r>
              <a:rPr lang="en-US" altLang="ja-JP" sz="1600" dirty="0">
                <a:solidFill>
                  <a:schemeClr val="tx1"/>
                </a:solidFill>
              </a:rPr>
              <a:t>PR</a:t>
            </a:r>
            <a:r>
              <a:rPr lang="ja-JP" altLang="en-US" sz="1600" dirty="0">
                <a:solidFill>
                  <a:schemeClr val="tx1"/>
                </a:solidFill>
              </a:rPr>
              <a:t>　</a:t>
            </a:r>
            <a:r>
              <a:rPr lang="en-US" altLang="ja-JP" sz="1600" dirty="0">
                <a:solidFill>
                  <a:schemeClr val="tx1"/>
                </a:solidFill>
              </a:rPr>
              <a:t>SP</a:t>
            </a:r>
            <a:r>
              <a:rPr lang="ja-JP" altLang="en-US" sz="1600" dirty="0">
                <a:solidFill>
                  <a:schemeClr val="tx1"/>
                </a:solidFill>
              </a:rPr>
              <a:t>を掲載日の</a:t>
            </a:r>
            <a:r>
              <a:rPr lang="en-US" altLang="ja-JP" sz="1600" b="1" dirty="0">
                <a:solidFill>
                  <a:schemeClr val="tx1"/>
                </a:solidFill>
              </a:rPr>
              <a:t>2</a:t>
            </a:r>
            <a:r>
              <a:rPr lang="ja-JP" altLang="en-US" sz="1600" b="1" dirty="0">
                <a:solidFill>
                  <a:schemeClr val="tx1"/>
                </a:solidFill>
              </a:rPr>
              <a:t>か月前にご予約いただく場合</a:t>
            </a:r>
            <a:r>
              <a:rPr lang="ja-JP" altLang="en-US" sz="1600" dirty="0">
                <a:solidFill>
                  <a:schemeClr val="tx1"/>
                </a:solidFill>
              </a:rPr>
              <a:t>、特別割引をいたします。</a:t>
            </a:r>
          </a:p>
        </p:txBody>
      </p:sp>
      <p:graphicFrame>
        <p:nvGraphicFramePr>
          <p:cNvPr id="3" name="表 2">
            <a:extLst>
              <a:ext uri="{FF2B5EF4-FFF2-40B4-BE49-F238E27FC236}">
                <a16:creationId xmlns:a16="http://schemas.microsoft.com/office/drawing/2014/main" id="{D040A097-772E-849F-6038-18CA545EB929}"/>
              </a:ext>
            </a:extLst>
          </p:cNvPr>
          <p:cNvGraphicFramePr>
            <a:graphicFrameLocks noGrp="1"/>
          </p:cNvGraphicFramePr>
          <p:nvPr>
            <p:extLst>
              <p:ext uri="{D42A27DB-BD31-4B8C-83A1-F6EECF244321}">
                <p14:modId xmlns:p14="http://schemas.microsoft.com/office/powerpoint/2010/main" val="4220455749"/>
              </p:ext>
            </p:extLst>
          </p:nvPr>
        </p:nvGraphicFramePr>
        <p:xfrm>
          <a:off x="1519274" y="1790011"/>
          <a:ext cx="9153451" cy="2427568"/>
        </p:xfrm>
        <a:graphic>
          <a:graphicData uri="http://schemas.openxmlformats.org/drawingml/2006/table">
            <a:tbl>
              <a:tblPr bandRow="1">
                <a:tableStyleId>{5C22544A-7EE6-4342-B048-85BDC9FD1C3A}</a:tableStyleId>
              </a:tblPr>
              <a:tblGrid>
                <a:gridCol w="1909135">
                  <a:extLst>
                    <a:ext uri="{9D8B030D-6E8A-4147-A177-3AD203B41FA5}">
                      <a16:colId xmlns:a16="http://schemas.microsoft.com/office/drawing/2014/main" val="1597581053"/>
                    </a:ext>
                  </a:extLst>
                </a:gridCol>
                <a:gridCol w="7244316">
                  <a:extLst>
                    <a:ext uri="{9D8B030D-6E8A-4147-A177-3AD203B41FA5}">
                      <a16:colId xmlns:a16="http://schemas.microsoft.com/office/drawing/2014/main" val="1485574004"/>
                    </a:ext>
                  </a:extLst>
                </a:gridCol>
              </a:tblGrid>
              <a:tr h="627124">
                <a:tc>
                  <a:txBody>
                    <a:bodyPr/>
                    <a:lstStyle/>
                    <a:p>
                      <a:pPr algn="ctr"/>
                      <a:r>
                        <a:rPr lang="ja-JP" altLang="en-US" sz="1600" b="1" dirty="0">
                          <a:solidFill>
                            <a:schemeClr val="bg1"/>
                          </a:solidFill>
                          <a:latin typeface="+mn-ea"/>
                          <a:ea typeface="+mn-ea"/>
                        </a:rPr>
                        <a:t>対象商品</a:t>
                      </a:r>
                      <a:endParaRPr kumimoji="1" lang="ja-JP" altLang="en-US" sz="1600" b="1" dirty="0">
                        <a:solidFill>
                          <a:schemeClr val="bg1"/>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600" dirty="0">
                          <a:solidFill>
                            <a:srgbClr val="0D0D0D"/>
                          </a:solidFill>
                          <a:latin typeface="+mn-ea"/>
                          <a:ea typeface="+mn-ea"/>
                        </a:rPr>
                        <a:t>Yahoo! JAPAN</a:t>
                      </a:r>
                      <a:r>
                        <a:rPr lang="ja-JP" altLang="en-US" sz="1600" dirty="0">
                          <a:solidFill>
                            <a:srgbClr val="0D0D0D"/>
                          </a:solidFill>
                          <a:latin typeface="+mn-ea"/>
                          <a:ea typeface="+mn-ea"/>
                        </a:rPr>
                        <a:t>　トップページ　トピックス</a:t>
                      </a:r>
                      <a:r>
                        <a:rPr lang="en-US" altLang="ja-JP" sz="1600" dirty="0">
                          <a:solidFill>
                            <a:srgbClr val="0D0D0D"/>
                          </a:solidFill>
                          <a:latin typeface="+mn-ea"/>
                          <a:ea typeface="+mn-ea"/>
                        </a:rPr>
                        <a:t>PR</a:t>
                      </a:r>
                      <a:r>
                        <a:rPr lang="ja-JP" altLang="en-US" sz="1600" dirty="0">
                          <a:solidFill>
                            <a:srgbClr val="0D0D0D"/>
                          </a:solidFill>
                          <a:latin typeface="+mn-ea"/>
                          <a:ea typeface="+mn-ea"/>
                        </a:rPr>
                        <a:t>　</a:t>
                      </a:r>
                      <a:r>
                        <a:rPr lang="en-US" altLang="ja-JP" sz="1600" dirty="0">
                          <a:solidFill>
                            <a:srgbClr val="0D0D0D"/>
                          </a:solidFill>
                          <a:latin typeface="+mn-ea"/>
                          <a:ea typeface="+mn-ea"/>
                        </a:rPr>
                        <a:t>SP</a:t>
                      </a:r>
                      <a:r>
                        <a:rPr lang="ja-JP" altLang="en-US" sz="1600" dirty="0">
                          <a:solidFill>
                            <a:srgbClr val="0D0D0D"/>
                          </a:solidFill>
                          <a:latin typeface="+mn-ea"/>
                          <a:ea typeface="+mn-ea"/>
                        </a:rPr>
                        <a:t>　全商品</a:t>
                      </a:r>
                      <a:endParaRPr lang="en-US" altLang="ja-JP" sz="1600" dirty="0">
                        <a:solidFill>
                          <a:srgbClr val="0D0D0D"/>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rgbClr val="00003E"/>
                      </a:solidFill>
                      <a:prstDash val="solid"/>
                      <a:round/>
                      <a:headEnd type="none" w="med" len="med"/>
                      <a:tailEnd type="none" w="med" len="med"/>
                    </a:lnB>
                    <a:solidFill>
                      <a:schemeClr val="bg1"/>
                    </a:solidFill>
                  </a:tcPr>
                </a:tc>
                <a:extLst>
                  <a:ext uri="{0D108BD9-81ED-4DB2-BD59-A6C34878D82A}">
                    <a16:rowId xmlns:a16="http://schemas.microsoft.com/office/drawing/2014/main" val="3540950353"/>
                  </a:ext>
                </a:extLst>
              </a:tr>
              <a:tr h="609599">
                <a:tc>
                  <a:txBody>
                    <a:bodyPr/>
                    <a:lstStyle/>
                    <a:p>
                      <a:pPr algn="ctr"/>
                      <a:r>
                        <a:rPr lang="ja-JP" altLang="en-US" sz="1600" b="1" dirty="0">
                          <a:solidFill>
                            <a:schemeClr val="bg1"/>
                          </a:solidFill>
                          <a:latin typeface="+mn-ea"/>
                          <a:ea typeface="+mn-ea"/>
                        </a:rPr>
                        <a:t>対象掲載期間</a:t>
                      </a:r>
                      <a:endParaRPr kumimoji="1" lang="ja-JP" altLang="en-US" sz="1600" b="1" dirty="0">
                        <a:solidFill>
                          <a:schemeClr val="bg1"/>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600" b="1" dirty="0">
                          <a:solidFill>
                            <a:srgbClr val="00003E"/>
                          </a:solidFill>
                          <a:latin typeface="+mn-ea"/>
                          <a:ea typeface="+mn-ea"/>
                        </a:rPr>
                        <a:t>2025</a:t>
                      </a:r>
                      <a:r>
                        <a:rPr lang="ja-JP" altLang="en-US" sz="1600" b="1" dirty="0">
                          <a:solidFill>
                            <a:srgbClr val="00003E"/>
                          </a:solidFill>
                          <a:latin typeface="+mn-ea"/>
                          <a:ea typeface="+mn-ea"/>
                        </a:rPr>
                        <a:t>年</a:t>
                      </a:r>
                      <a:r>
                        <a:rPr lang="en-US" altLang="ja-JP" sz="1600" b="1" dirty="0">
                          <a:solidFill>
                            <a:srgbClr val="00003E"/>
                          </a:solidFill>
                          <a:latin typeface="+mn-ea"/>
                          <a:ea typeface="+mn-ea"/>
                        </a:rPr>
                        <a:t>10</a:t>
                      </a:r>
                      <a:r>
                        <a:rPr lang="ja-JP" altLang="en-US" sz="1600" b="1" dirty="0">
                          <a:solidFill>
                            <a:srgbClr val="00003E"/>
                          </a:solidFill>
                          <a:latin typeface="+mn-ea"/>
                          <a:ea typeface="+mn-ea"/>
                        </a:rPr>
                        <a:t>月</a:t>
                      </a:r>
                      <a:r>
                        <a:rPr lang="en-US" altLang="ja-JP" sz="1600" b="1" dirty="0">
                          <a:solidFill>
                            <a:srgbClr val="00003E"/>
                          </a:solidFill>
                          <a:latin typeface="+mn-ea"/>
                          <a:ea typeface="+mn-ea"/>
                        </a:rPr>
                        <a:t>1</a:t>
                      </a:r>
                      <a:r>
                        <a:rPr lang="ja-JP" altLang="en-US" sz="1600" b="1" dirty="0">
                          <a:solidFill>
                            <a:srgbClr val="00003E"/>
                          </a:solidFill>
                          <a:latin typeface="+mn-ea"/>
                          <a:ea typeface="+mn-ea"/>
                        </a:rPr>
                        <a:t>日　～　</a:t>
                      </a:r>
                      <a:r>
                        <a:rPr lang="en-US" altLang="ja-JP" sz="1600" b="1" dirty="0">
                          <a:solidFill>
                            <a:srgbClr val="00003E"/>
                          </a:solidFill>
                          <a:latin typeface="+mn-ea"/>
                          <a:ea typeface="+mn-ea"/>
                        </a:rPr>
                        <a:t>2026</a:t>
                      </a:r>
                      <a:r>
                        <a:rPr lang="ja-JP" altLang="en-US" sz="1600" b="1" dirty="0">
                          <a:solidFill>
                            <a:srgbClr val="00003E"/>
                          </a:solidFill>
                          <a:latin typeface="+mn-ea"/>
                          <a:ea typeface="+mn-ea"/>
                        </a:rPr>
                        <a:t>年</a:t>
                      </a:r>
                      <a:r>
                        <a:rPr lang="en-US" altLang="ja-JP" sz="1600" b="1" dirty="0">
                          <a:solidFill>
                            <a:srgbClr val="00003E"/>
                          </a:solidFill>
                          <a:latin typeface="+mn-ea"/>
                          <a:ea typeface="+mn-ea"/>
                        </a:rPr>
                        <a:t>3</a:t>
                      </a:r>
                      <a:r>
                        <a:rPr lang="ja-JP" altLang="en-US" sz="1600" b="1" dirty="0">
                          <a:solidFill>
                            <a:srgbClr val="00003E"/>
                          </a:solidFill>
                          <a:latin typeface="+mn-ea"/>
                          <a:ea typeface="+mn-ea"/>
                        </a:rPr>
                        <a:t>月</a:t>
                      </a:r>
                      <a:r>
                        <a:rPr lang="en-US" altLang="ja-JP" sz="1600" b="1" dirty="0">
                          <a:solidFill>
                            <a:srgbClr val="00003E"/>
                          </a:solidFill>
                          <a:latin typeface="+mn-ea"/>
                          <a:ea typeface="+mn-ea"/>
                        </a:rPr>
                        <a:t>31</a:t>
                      </a:r>
                      <a:r>
                        <a:rPr lang="ja-JP" altLang="en-US" sz="1600" b="1" dirty="0">
                          <a:solidFill>
                            <a:srgbClr val="00003E"/>
                          </a:solidFill>
                          <a:latin typeface="+mn-ea"/>
                          <a:ea typeface="+mn-ea"/>
                        </a:rPr>
                        <a:t>日</a:t>
                      </a:r>
                      <a:endParaRPr lang="en-US" altLang="ja-JP" sz="1600" b="1" dirty="0">
                        <a:solidFill>
                          <a:srgbClr val="00003E"/>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rgbClr val="00003E"/>
                      </a:solidFill>
                      <a:prstDash val="solid"/>
                      <a:round/>
                      <a:headEnd type="none" w="med" len="med"/>
                      <a:tailEnd type="none" w="med" len="med"/>
                    </a:lnB>
                    <a:solidFill>
                      <a:schemeClr val="bg1"/>
                    </a:solidFill>
                  </a:tcPr>
                </a:tc>
                <a:extLst>
                  <a:ext uri="{0D108BD9-81ED-4DB2-BD59-A6C34878D82A}">
                    <a16:rowId xmlns:a16="http://schemas.microsoft.com/office/drawing/2014/main" val="2580497404"/>
                  </a:ext>
                </a:extLst>
              </a:tr>
              <a:tr h="581245">
                <a:tc>
                  <a:txBody>
                    <a:bodyPr/>
                    <a:lstStyle/>
                    <a:p>
                      <a:pPr algn="ctr"/>
                      <a:r>
                        <a:rPr lang="ja-JP" altLang="en-US" sz="1600" b="1" dirty="0">
                          <a:solidFill>
                            <a:schemeClr val="bg1"/>
                          </a:solidFill>
                          <a:latin typeface="+mn-ea"/>
                          <a:ea typeface="+mn-ea"/>
                        </a:rPr>
                        <a:t>割引内容</a:t>
                      </a:r>
                      <a:endParaRPr kumimoji="1" lang="ja-JP" altLang="en-US" sz="1600" b="1" dirty="0">
                        <a:solidFill>
                          <a:schemeClr val="bg1"/>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r>
                        <a:rPr lang="ja-JP" altLang="en-US" sz="1600" b="1" dirty="0">
                          <a:solidFill>
                            <a:srgbClr val="C00000"/>
                          </a:solidFill>
                          <a:latin typeface="+mn-ea"/>
                          <a:ea typeface="+mn-ea"/>
                        </a:rPr>
                        <a:t>定価から</a:t>
                      </a:r>
                      <a:r>
                        <a:rPr lang="en-US" altLang="ja-JP" sz="1600" b="1" dirty="0">
                          <a:solidFill>
                            <a:srgbClr val="C00000"/>
                          </a:solidFill>
                          <a:latin typeface="+mn-ea"/>
                          <a:ea typeface="+mn-ea"/>
                        </a:rPr>
                        <a:t>15</a:t>
                      </a:r>
                      <a:r>
                        <a:rPr lang="ja-JP" altLang="en-US" sz="1600" b="1" dirty="0">
                          <a:solidFill>
                            <a:srgbClr val="C00000"/>
                          </a:solidFill>
                          <a:latin typeface="+mn-ea"/>
                          <a:ea typeface="+mn-ea"/>
                        </a:rPr>
                        <a:t>％割引</a:t>
                      </a:r>
                      <a:endParaRPr lang="en-US" altLang="ja-JP" sz="1600" b="1" dirty="0">
                        <a:solidFill>
                          <a:srgbClr val="C00000"/>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rgbClr val="00003E"/>
                      </a:solidFill>
                      <a:prstDash val="solid"/>
                      <a:round/>
                      <a:headEnd type="none" w="med" len="med"/>
                      <a:tailEnd type="none" w="med" len="med"/>
                    </a:lnB>
                    <a:solidFill>
                      <a:schemeClr val="bg1"/>
                    </a:solidFill>
                  </a:tcPr>
                </a:tc>
                <a:extLst>
                  <a:ext uri="{0D108BD9-81ED-4DB2-BD59-A6C34878D82A}">
                    <a16:rowId xmlns:a16="http://schemas.microsoft.com/office/drawing/2014/main" val="2505098263"/>
                  </a:ext>
                </a:extLst>
              </a:tr>
              <a:tr h="609600">
                <a:tc>
                  <a:txBody>
                    <a:bodyPr/>
                    <a:lstStyle/>
                    <a:p>
                      <a:pPr algn="ctr"/>
                      <a:r>
                        <a:rPr lang="ja-JP" altLang="en-US" sz="1600" b="1" dirty="0">
                          <a:solidFill>
                            <a:schemeClr val="bg1"/>
                          </a:solidFill>
                          <a:latin typeface="+mn-ea"/>
                          <a:ea typeface="+mn-ea"/>
                        </a:rPr>
                        <a:t>適用条件</a:t>
                      </a:r>
                      <a:endParaRPr kumimoji="1" lang="ja-JP" altLang="en-US" sz="1600" b="1" dirty="0">
                        <a:solidFill>
                          <a:schemeClr val="bg1"/>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3E"/>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r>
                        <a:rPr kumimoji="1" lang="ja-JP" altLang="en-US" sz="1600" b="1" dirty="0">
                          <a:solidFill>
                            <a:srgbClr val="C00000"/>
                          </a:solidFill>
                          <a:latin typeface="+mn-ea"/>
                          <a:ea typeface="+mn-ea"/>
                        </a:rPr>
                        <a:t>掲載日の</a:t>
                      </a:r>
                      <a:r>
                        <a:rPr kumimoji="1" lang="en-US" altLang="ja-JP" sz="1600" b="1" dirty="0">
                          <a:solidFill>
                            <a:srgbClr val="C00000"/>
                          </a:solidFill>
                          <a:latin typeface="+mn-ea"/>
                          <a:ea typeface="+mn-ea"/>
                        </a:rPr>
                        <a:t>2</a:t>
                      </a:r>
                      <a:r>
                        <a:rPr kumimoji="1" lang="ja-JP" altLang="en-US" sz="1600" b="1" dirty="0">
                          <a:solidFill>
                            <a:srgbClr val="C00000"/>
                          </a:solidFill>
                          <a:latin typeface="+mn-ea"/>
                          <a:ea typeface="+mn-ea"/>
                        </a:rPr>
                        <a:t>か月前に予約完了</a:t>
                      </a: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rgbClr val="00003E"/>
                      </a:solidFill>
                      <a:prstDash val="solid"/>
                      <a:round/>
                      <a:headEnd type="none" w="med" len="med"/>
                      <a:tailEnd type="none" w="med" len="med"/>
                    </a:lnB>
                    <a:solidFill>
                      <a:schemeClr val="bg1"/>
                    </a:solidFill>
                  </a:tcPr>
                </a:tc>
                <a:extLst>
                  <a:ext uri="{0D108BD9-81ED-4DB2-BD59-A6C34878D82A}">
                    <a16:rowId xmlns:a16="http://schemas.microsoft.com/office/drawing/2014/main" val="1800232151"/>
                  </a:ext>
                </a:extLst>
              </a:tr>
            </a:tbl>
          </a:graphicData>
        </a:graphic>
      </p:graphicFrame>
      <p:sp>
        <p:nvSpPr>
          <p:cNvPr id="5" name="テキスト ボックス 4">
            <a:extLst>
              <a:ext uri="{FF2B5EF4-FFF2-40B4-BE49-F238E27FC236}">
                <a16:creationId xmlns:a16="http://schemas.microsoft.com/office/drawing/2014/main" id="{FA889028-1F77-CC47-ADAE-93598E5BA7AA}"/>
              </a:ext>
            </a:extLst>
          </p:cNvPr>
          <p:cNvSpPr txBox="1"/>
          <p:nvPr/>
        </p:nvSpPr>
        <p:spPr>
          <a:xfrm>
            <a:off x="587374" y="4604963"/>
            <a:ext cx="11014609" cy="954107"/>
          </a:xfrm>
          <a:prstGeom prst="rect">
            <a:avLst/>
          </a:prstGeom>
          <a:noFill/>
        </p:spPr>
        <p:txBody>
          <a:bodyPr wrap="square" rtlCol="0">
            <a:spAutoFit/>
          </a:bodyPr>
          <a:lstStyle/>
          <a:p>
            <a:r>
              <a:rPr lang="en-US" altLang="ja-JP" sz="1400" dirty="0">
                <a:latin typeface="メイリオ" panose="020B0604030504040204" pitchFamily="50" charset="-128"/>
                <a:ea typeface="メイリオ" panose="020B0604030504040204" pitchFamily="50" charset="-128"/>
              </a:rPr>
              <a:t>※</a:t>
            </a:r>
            <a:r>
              <a:rPr lang="ja-JP" altLang="en-US" sz="1400" dirty="0">
                <a:latin typeface="メイリオ" panose="020B0604030504040204" pitchFamily="50" charset="-128"/>
                <a:ea typeface="メイリオ" panose="020B0604030504040204" pitchFamily="50" charset="-128"/>
              </a:rPr>
              <a:t>　他割引プランとの併用は不可です。前ページの新規広告主様割引や</a:t>
            </a:r>
            <a:endParaRPr lang="en-US" altLang="ja-JP" sz="1400" dirty="0">
              <a:latin typeface="メイリオ" panose="020B0604030504040204" pitchFamily="50" charset="-128"/>
              <a:ea typeface="メイリオ" panose="020B0604030504040204" pitchFamily="50" charset="-128"/>
            </a:endParaRPr>
          </a:p>
          <a:p>
            <a:r>
              <a:rPr lang="en-US" altLang="ja-JP" sz="1400" dirty="0">
                <a:latin typeface="メイリオ" panose="020B0604030504040204" pitchFamily="50" charset="-128"/>
                <a:ea typeface="メイリオ" panose="020B0604030504040204" pitchFamily="50" charset="-128"/>
              </a:rPr>
              <a:t>      </a:t>
            </a:r>
            <a:r>
              <a:rPr lang="ja-JP" altLang="en-US" sz="1400" dirty="0">
                <a:latin typeface="メイリオ" panose="020B0604030504040204" pitchFamily="50" charset="-128"/>
                <a:ea typeface="メイリオ" panose="020B0604030504040204" pitchFamily="50" charset="-128"/>
              </a:rPr>
              <a:t>トピックス</a:t>
            </a:r>
            <a:r>
              <a:rPr lang="en-US" altLang="ja-JP" sz="1400" dirty="0">
                <a:latin typeface="メイリオ" panose="020B0604030504040204" pitchFamily="50" charset="-128"/>
                <a:ea typeface="メイリオ" panose="020B0604030504040204" pitchFamily="50" charset="-128"/>
              </a:rPr>
              <a:t>PR</a:t>
            </a:r>
            <a:r>
              <a:rPr lang="ja-JP" altLang="en-US" sz="1400" dirty="0">
                <a:latin typeface="メイリオ" panose="020B0604030504040204" pitchFamily="50" charset="-128"/>
                <a:ea typeface="メイリオ" panose="020B0604030504040204" pitchFamily="50" charset="-128"/>
              </a:rPr>
              <a:t>＆</a:t>
            </a:r>
            <a:r>
              <a:rPr lang="en-US" altLang="ja-JP" sz="1400" dirty="0">
                <a:latin typeface="メイリオ" panose="020B0604030504040204" pitchFamily="50" charset="-128"/>
                <a:ea typeface="メイリオ" panose="020B0604030504040204" pitchFamily="50" charset="-128"/>
              </a:rPr>
              <a:t>Yahoo!</a:t>
            </a:r>
            <a:r>
              <a:rPr lang="ja-JP" altLang="en-US" sz="1400" dirty="0">
                <a:latin typeface="メイリオ" panose="020B0604030504040204" pitchFamily="50" charset="-128"/>
                <a:ea typeface="メイリオ" panose="020B0604030504040204" pitchFamily="50" charset="-128"/>
              </a:rPr>
              <a:t>ニュースタイアップ誘導広告パッケージとの併用も不可です。</a:t>
            </a:r>
            <a:endParaRPr lang="en-US" altLang="ja-JP" sz="1400" dirty="0">
              <a:latin typeface="メイリオ" panose="020B0604030504040204" pitchFamily="50" charset="-128"/>
              <a:ea typeface="メイリオ" panose="020B0604030504040204" pitchFamily="50" charset="-128"/>
            </a:endParaRPr>
          </a:p>
          <a:p>
            <a:r>
              <a:rPr lang="en-US" altLang="ja-JP" sz="1400" dirty="0">
                <a:latin typeface="メイリオ" panose="020B0604030504040204" pitchFamily="50" charset="-128"/>
                <a:ea typeface="メイリオ" panose="020B0604030504040204" pitchFamily="50" charset="-128"/>
              </a:rPr>
              <a:t>※</a:t>
            </a:r>
            <a:r>
              <a:rPr lang="ja-JP" altLang="en-US" sz="1400" dirty="0">
                <a:latin typeface="メイリオ" panose="020B0604030504040204" pitchFamily="50" charset="-128"/>
                <a:ea typeface="メイリオ" panose="020B0604030504040204" pitchFamily="50" charset="-128"/>
              </a:rPr>
              <a:t>　実施確定後は、通常価格で予約いただき、予約翌日までに弊社営業に割引適用希望の旨ご連絡ください。</a:t>
            </a:r>
            <a:endParaRPr lang="en-US" altLang="ja-JP" sz="1400" dirty="0">
              <a:latin typeface="メイリオ" panose="020B0604030504040204" pitchFamily="50" charset="-128"/>
              <a:ea typeface="メイリオ" panose="020B0604030504040204" pitchFamily="50" charset="-128"/>
            </a:endParaRPr>
          </a:p>
          <a:p>
            <a:r>
              <a:rPr lang="en-US" altLang="ja-JP" sz="1400" dirty="0">
                <a:latin typeface="メイリオ" panose="020B0604030504040204" pitchFamily="50" charset="-128"/>
                <a:ea typeface="メイリオ" panose="020B0604030504040204" pitchFamily="50" charset="-128"/>
              </a:rPr>
              <a:t>※</a:t>
            </a:r>
            <a:r>
              <a:rPr lang="ja-JP" altLang="en-US" sz="1400" dirty="0">
                <a:latin typeface="メイリオ" panose="020B0604030504040204" pitchFamily="50" charset="-128"/>
                <a:ea typeface="メイリオ" panose="020B0604030504040204" pitchFamily="50" charset="-128"/>
              </a:rPr>
              <a:t>　適用に回数上限はありません。</a:t>
            </a:r>
            <a:endParaRPr lang="en-US" altLang="ja-JP" sz="1400" dirty="0">
              <a:latin typeface="メイリオ" panose="020B0604030504040204" pitchFamily="50" charset="-128"/>
              <a:ea typeface="メイリオ" panose="020B0604030504040204" pitchFamily="50" charset="-128"/>
            </a:endParaRPr>
          </a:p>
        </p:txBody>
      </p:sp>
      <p:sp>
        <p:nvSpPr>
          <p:cNvPr id="2" name="テキスト ボックス 1">
            <a:extLst>
              <a:ext uri="{FF2B5EF4-FFF2-40B4-BE49-F238E27FC236}">
                <a16:creationId xmlns:a16="http://schemas.microsoft.com/office/drawing/2014/main" id="{FB6ECF20-1D42-93EA-3E18-38211C0FDC37}"/>
              </a:ext>
            </a:extLst>
          </p:cNvPr>
          <p:cNvSpPr txBox="1"/>
          <p:nvPr/>
        </p:nvSpPr>
        <p:spPr>
          <a:xfrm>
            <a:off x="639908" y="5842913"/>
            <a:ext cx="10912184" cy="430887"/>
          </a:xfrm>
          <a:prstGeom prst="rect">
            <a:avLst/>
          </a:prstGeom>
          <a:noFill/>
          <a:ln>
            <a:solidFill>
              <a:srgbClr val="000000"/>
            </a:solidFill>
            <a:prstDash val="dash"/>
          </a:ln>
        </p:spPr>
        <p:txBody>
          <a:bodyPr wrap="square" rtlCol="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ja-JP" altLang="en-US" sz="11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rPr>
              <a:t>商品の詳細スペック、販促情報は下記資料フォルダのセールスシート</a:t>
            </a:r>
            <a:r>
              <a:rPr kumimoji="0" lang="ja-JP" altLang="en-US" sz="1100" kern="0" dirty="0">
                <a:solidFill>
                  <a:srgbClr val="000000"/>
                </a:solidFill>
                <a:latin typeface="メイリオ" panose="020B0604030504040204" pitchFamily="50" charset="-128"/>
                <a:ea typeface="メイリオ" panose="020B0604030504040204" pitchFamily="50" charset="-128"/>
              </a:rPr>
              <a:t>、販促資料</a:t>
            </a:r>
            <a:r>
              <a:rPr kumimoji="0" lang="ja-JP" altLang="en-US" sz="11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rPr>
              <a:t>をご確認ください。</a:t>
            </a:r>
            <a:endParaRPr kumimoji="0" lang="en-US" altLang="ja-JP" sz="11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endParaRPr>
          </a:p>
          <a:p>
            <a:pPr marL="0" marR="0" lvl="0" indent="0" defTabSz="914400" eaLnBrk="0" fontAlgn="base" latinLnBrk="0" hangingPunct="0">
              <a:lnSpc>
                <a:spcPct val="100000"/>
              </a:lnSpc>
              <a:spcBef>
                <a:spcPct val="0"/>
              </a:spcBef>
              <a:spcAft>
                <a:spcPct val="0"/>
              </a:spcAft>
              <a:buClrTx/>
              <a:buSzTx/>
              <a:buFontTx/>
              <a:buNone/>
              <a:tabLst/>
              <a:defRPr/>
            </a:pPr>
            <a:r>
              <a:rPr kumimoji="0" lang="en-US" altLang="ja-JP" sz="11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hlinkClick r:id="rId2"/>
              </a:rPr>
              <a:t>https://s.yimg.jp/dl/displayads-guarantee/01/displayads-guarantee_salessheet_toppage_topics_pr_2025H2.zip</a:t>
            </a:r>
            <a:endParaRPr kumimoji="0" lang="en-US" altLang="ja-JP" sz="11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9538602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78D5349-3E27-E184-FBCF-A45831FAE8C3}"/>
              </a:ext>
            </a:extLst>
          </p:cNvPr>
          <p:cNvSpPr>
            <a:spLocks noGrp="1"/>
          </p:cNvSpPr>
          <p:nvPr>
            <p:ph type="ctrTitle"/>
          </p:nvPr>
        </p:nvSpPr>
        <p:spPr/>
        <p:txBody>
          <a:bodyPr/>
          <a:lstStyle/>
          <a:p>
            <a:r>
              <a:rPr kumimoji="1" lang="ja-JP" altLang="en-US" dirty="0"/>
              <a:t>トピックス</a:t>
            </a:r>
            <a:r>
              <a:rPr kumimoji="1" lang="en-US" altLang="ja-JP" dirty="0"/>
              <a:t>PR &amp; Yahoo!</a:t>
            </a:r>
            <a:r>
              <a:rPr kumimoji="1" lang="ja-JP" altLang="en-US" dirty="0"/>
              <a:t>ニュース タイアップパッケージ</a:t>
            </a:r>
          </a:p>
        </p:txBody>
      </p:sp>
      <p:sp>
        <p:nvSpPr>
          <p:cNvPr id="3" name="テキスト プレースホルダー 2">
            <a:extLst>
              <a:ext uri="{FF2B5EF4-FFF2-40B4-BE49-F238E27FC236}">
                <a16:creationId xmlns:a16="http://schemas.microsoft.com/office/drawing/2014/main" id="{B4EBCDC5-38BB-8300-1A0F-6A2697181022}"/>
              </a:ext>
            </a:extLst>
          </p:cNvPr>
          <p:cNvSpPr>
            <a:spLocks noGrp="1"/>
          </p:cNvSpPr>
          <p:nvPr>
            <p:ph type="body" sz="quarter" idx="10"/>
          </p:nvPr>
        </p:nvSpPr>
        <p:spPr/>
        <p:txBody>
          <a:bodyPr/>
          <a:lstStyle/>
          <a:p>
            <a:r>
              <a:rPr kumimoji="1" lang="en-US" altLang="ja-JP" sz="1600" b="1" dirty="0">
                <a:solidFill>
                  <a:schemeClr val="tx1"/>
                </a:solidFill>
              </a:rPr>
              <a:t>Yahoo!</a:t>
            </a:r>
            <a:r>
              <a:rPr kumimoji="1" lang="ja-JP" altLang="en-US" sz="1600" b="1" dirty="0">
                <a:solidFill>
                  <a:schemeClr val="tx1"/>
                </a:solidFill>
              </a:rPr>
              <a:t>ニュースタイアップへの誘導広告としてトピックス</a:t>
            </a:r>
            <a:r>
              <a:rPr kumimoji="1" lang="en-US" altLang="ja-JP" sz="1600" b="1" dirty="0">
                <a:solidFill>
                  <a:schemeClr val="tx1"/>
                </a:solidFill>
              </a:rPr>
              <a:t>PR</a:t>
            </a:r>
            <a:r>
              <a:rPr kumimoji="1" lang="ja-JP" altLang="en-US" sz="1600" b="1" dirty="0">
                <a:solidFill>
                  <a:schemeClr val="tx1"/>
                </a:solidFill>
              </a:rPr>
              <a:t>　</a:t>
            </a:r>
            <a:r>
              <a:rPr kumimoji="1" lang="en-US" altLang="ja-JP" sz="1600" b="1" dirty="0">
                <a:solidFill>
                  <a:schemeClr val="tx1"/>
                </a:solidFill>
              </a:rPr>
              <a:t>SP</a:t>
            </a:r>
            <a:r>
              <a:rPr kumimoji="1" lang="ja-JP" altLang="en-US" sz="1600" b="1" dirty="0">
                <a:solidFill>
                  <a:schemeClr val="tx1"/>
                </a:solidFill>
              </a:rPr>
              <a:t>をご購入いただく場合</a:t>
            </a:r>
            <a:r>
              <a:rPr kumimoji="1" lang="ja-JP" altLang="en-US" sz="1600" dirty="0">
                <a:solidFill>
                  <a:schemeClr val="tx1"/>
                </a:solidFill>
              </a:rPr>
              <a:t>、特別割引をいたします。</a:t>
            </a:r>
            <a:endParaRPr kumimoji="1" lang="en-US" altLang="ja-JP" sz="1600" dirty="0">
              <a:solidFill>
                <a:schemeClr val="tx1"/>
              </a:solidFill>
            </a:endParaRPr>
          </a:p>
        </p:txBody>
      </p:sp>
      <p:graphicFrame>
        <p:nvGraphicFramePr>
          <p:cNvPr id="5" name="表 4">
            <a:extLst>
              <a:ext uri="{FF2B5EF4-FFF2-40B4-BE49-F238E27FC236}">
                <a16:creationId xmlns:a16="http://schemas.microsoft.com/office/drawing/2014/main" id="{1A6F0A74-6647-DC50-AFF5-D6BE33E4EA1E}"/>
              </a:ext>
            </a:extLst>
          </p:cNvPr>
          <p:cNvGraphicFramePr>
            <a:graphicFrameLocks noGrp="1"/>
          </p:cNvGraphicFramePr>
          <p:nvPr>
            <p:extLst>
              <p:ext uri="{D42A27DB-BD31-4B8C-83A1-F6EECF244321}">
                <p14:modId xmlns:p14="http://schemas.microsoft.com/office/powerpoint/2010/main" val="2559658548"/>
              </p:ext>
            </p:extLst>
          </p:nvPr>
        </p:nvGraphicFramePr>
        <p:xfrm>
          <a:off x="1307322" y="1612649"/>
          <a:ext cx="9574712" cy="3023246"/>
        </p:xfrm>
        <a:graphic>
          <a:graphicData uri="http://schemas.openxmlformats.org/drawingml/2006/table">
            <a:tbl>
              <a:tblPr bandRow="1">
                <a:tableStyleId>{5C22544A-7EE6-4342-B048-85BDC9FD1C3A}</a:tableStyleId>
              </a:tblPr>
              <a:tblGrid>
                <a:gridCol w="1909135">
                  <a:extLst>
                    <a:ext uri="{9D8B030D-6E8A-4147-A177-3AD203B41FA5}">
                      <a16:colId xmlns:a16="http://schemas.microsoft.com/office/drawing/2014/main" val="1597581053"/>
                    </a:ext>
                  </a:extLst>
                </a:gridCol>
                <a:gridCol w="7665577">
                  <a:extLst>
                    <a:ext uri="{9D8B030D-6E8A-4147-A177-3AD203B41FA5}">
                      <a16:colId xmlns:a16="http://schemas.microsoft.com/office/drawing/2014/main" val="1485574004"/>
                    </a:ext>
                  </a:extLst>
                </a:gridCol>
              </a:tblGrid>
              <a:tr h="781008">
                <a:tc>
                  <a:txBody>
                    <a:bodyPr/>
                    <a:lstStyle/>
                    <a:p>
                      <a:pPr algn="ctr"/>
                      <a:r>
                        <a:rPr lang="ja-JP" altLang="en-US" sz="1600" b="1" dirty="0">
                          <a:solidFill>
                            <a:schemeClr val="bg1"/>
                          </a:solidFill>
                          <a:latin typeface="+mn-ea"/>
                          <a:ea typeface="+mn-ea"/>
                        </a:rPr>
                        <a:t>対象商品</a:t>
                      </a:r>
                      <a:endParaRPr kumimoji="1" lang="ja-JP" altLang="en-US" sz="1600" b="1" dirty="0">
                        <a:solidFill>
                          <a:schemeClr val="bg1"/>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600" dirty="0">
                          <a:solidFill>
                            <a:srgbClr val="0D0D0D"/>
                          </a:solidFill>
                          <a:latin typeface="+mn-ea"/>
                          <a:ea typeface="+mn-ea"/>
                        </a:rPr>
                        <a:t>Yahoo! JAPAN</a:t>
                      </a:r>
                      <a:r>
                        <a:rPr lang="ja-JP" altLang="en-US" sz="1600" dirty="0">
                          <a:solidFill>
                            <a:srgbClr val="0D0D0D"/>
                          </a:solidFill>
                          <a:latin typeface="+mn-ea"/>
                          <a:ea typeface="+mn-ea"/>
                        </a:rPr>
                        <a:t>　トップページ　トピックス</a:t>
                      </a:r>
                      <a:r>
                        <a:rPr lang="en-US" altLang="ja-JP" sz="1600" dirty="0">
                          <a:solidFill>
                            <a:srgbClr val="0D0D0D"/>
                          </a:solidFill>
                          <a:latin typeface="+mn-ea"/>
                          <a:ea typeface="+mn-ea"/>
                        </a:rPr>
                        <a:t>PR</a:t>
                      </a:r>
                      <a:r>
                        <a:rPr lang="ja-JP" altLang="en-US" sz="1600" dirty="0">
                          <a:solidFill>
                            <a:srgbClr val="0D0D0D"/>
                          </a:solidFill>
                          <a:latin typeface="+mn-ea"/>
                          <a:ea typeface="+mn-ea"/>
                        </a:rPr>
                        <a:t>　</a:t>
                      </a:r>
                      <a:r>
                        <a:rPr lang="en-US" altLang="ja-JP" sz="1600" dirty="0">
                          <a:solidFill>
                            <a:srgbClr val="0D0D0D"/>
                          </a:solidFill>
                          <a:latin typeface="+mn-ea"/>
                          <a:ea typeface="+mn-ea"/>
                        </a:rPr>
                        <a:t>SP</a:t>
                      </a:r>
                      <a:r>
                        <a:rPr lang="ja-JP" altLang="en-US" sz="1600" dirty="0">
                          <a:solidFill>
                            <a:srgbClr val="0D0D0D"/>
                          </a:solidFill>
                          <a:latin typeface="+mn-ea"/>
                          <a:ea typeface="+mn-ea"/>
                        </a:rPr>
                        <a:t>（オールリーチ）</a:t>
                      </a:r>
                      <a:endParaRPr lang="en-US" altLang="ja-JP" sz="1600" dirty="0">
                        <a:solidFill>
                          <a:srgbClr val="0D0D0D"/>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rgbClr val="00003E"/>
                      </a:solidFill>
                      <a:prstDash val="solid"/>
                      <a:round/>
                      <a:headEnd type="none" w="med" len="med"/>
                      <a:tailEnd type="none" w="med" len="med"/>
                    </a:lnB>
                    <a:solidFill>
                      <a:schemeClr val="bg1"/>
                    </a:solidFill>
                  </a:tcPr>
                </a:tc>
                <a:extLst>
                  <a:ext uri="{0D108BD9-81ED-4DB2-BD59-A6C34878D82A}">
                    <a16:rowId xmlns:a16="http://schemas.microsoft.com/office/drawing/2014/main" val="3540950353"/>
                  </a:ext>
                </a:extLst>
              </a:tr>
              <a:tr h="759183">
                <a:tc>
                  <a:txBody>
                    <a:bodyPr/>
                    <a:lstStyle/>
                    <a:p>
                      <a:pPr algn="ctr"/>
                      <a:r>
                        <a:rPr lang="ja-JP" altLang="en-US" sz="1600" b="1" dirty="0">
                          <a:solidFill>
                            <a:schemeClr val="bg1"/>
                          </a:solidFill>
                          <a:latin typeface="+mn-ea"/>
                          <a:ea typeface="+mn-ea"/>
                        </a:rPr>
                        <a:t>対象掲載期間</a:t>
                      </a:r>
                      <a:endParaRPr kumimoji="1" lang="ja-JP" altLang="en-US" sz="1600" b="1" dirty="0">
                        <a:solidFill>
                          <a:schemeClr val="bg1"/>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600" b="1" dirty="0">
                          <a:solidFill>
                            <a:srgbClr val="00003E"/>
                          </a:solidFill>
                          <a:latin typeface="+mn-ea"/>
                          <a:ea typeface="+mn-ea"/>
                        </a:rPr>
                        <a:t>Yahoo!</a:t>
                      </a:r>
                      <a:r>
                        <a:rPr lang="ja-JP" altLang="en-US" sz="1600" b="1" dirty="0">
                          <a:solidFill>
                            <a:srgbClr val="00003E"/>
                          </a:solidFill>
                          <a:latin typeface="+mn-ea"/>
                          <a:ea typeface="+mn-ea"/>
                        </a:rPr>
                        <a:t>ニュースタイアップの掲載期間が、</a:t>
                      </a:r>
                      <a:br>
                        <a:rPr lang="en-US" altLang="ja-JP" sz="1600" b="1" dirty="0">
                          <a:solidFill>
                            <a:srgbClr val="00003E"/>
                          </a:solidFill>
                          <a:latin typeface="+mn-ea"/>
                          <a:ea typeface="+mn-ea"/>
                        </a:rPr>
                      </a:br>
                      <a:r>
                        <a:rPr lang="en-US" altLang="ja-JP" sz="1600" b="1" dirty="0">
                          <a:solidFill>
                            <a:srgbClr val="00003E"/>
                          </a:solidFill>
                          <a:latin typeface="+mn-ea"/>
                          <a:ea typeface="+mn-ea"/>
                        </a:rPr>
                        <a:t>2025</a:t>
                      </a:r>
                      <a:r>
                        <a:rPr lang="ja-JP" altLang="en-US" sz="1600" b="1" dirty="0">
                          <a:solidFill>
                            <a:srgbClr val="00003E"/>
                          </a:solidFill>
                          <a:latin typeface="+mn-ea"/>
                          <a:ea typeface="+mn-ea"/>
                        </a:rPr>
                        <a:t>年</a:t>
                      </a:r>
                      <a:r>
                        <a:rPr lang="en-US" altLang="ja-JP" sz="1600" b="1" dirty="0">
                          <a:solidFill>
                            <a:srgbClr val="00003E"/>
                          </a:solidFill>
                          <a:latin typeface="+mn-ea"/>
                          <a:ea typeface="+mn-ea"/>
                        </a:rPr>
                        <a:t>10</a:t>
                      </a:r>
                      <a:r>
                        <a:rPr lang="ja-JP" altLang="en-US" sz="1600" b="1" dirty="0">
                          <a:solidFill>
                            <a:srgbClr val="00003E"/>
                          </a:solidFill>
                          <a:latin typeface="+mn-ea"/>
                          <a:ea typeface="+mn-ea"/>
                        </a:rPr>
                        <a:t>月</a:t>
                      </a:r>
                      <a:r>
                        <a:rPr lang="en-US" altLang="ja-JP" sz="1600" b="1" dirty="0">
                          <a:solidFill>
                            <a:srgbClr val="00003E"/>
                          </a:solidFill>
                          <a:latin typeface="+mn-ea"/>
                          <a:ea typeface="+mn-ea"/>
                        </a:rPr>
                        <a:t>1</a:t>
                      </a:r>
                      <a:r>
                        <a:rPr lang="ja-JP" altLang="en-US" sz="1600" b="1" dirty="0">
                          <a:solidFill>
                            <a:srgbClr val="00003E"/>
                          </a:solidFill>
                          <a:latin typeface="+mn-ea"/>
                          <a:ea typeface="+mn-ea"/>
                        </a:rPr>
                        <a:t>日掲載開始～</a:t>
                      </a:r>
                      <a:r>
                        <a:rPr lang="en-US" altLang="ja-JP" sz="1600" b="1" dirty="0">
                          <a:solidFill>
                            <a:srgbClr val="00003E"/>
                          </a:solidFill>
                          <a:latin typeface="+mn-ea"/>
                          <a:ea typeface="+mn-ea"/>
                        </a:rPr>
                        <a:t>2026</a:t>
                      </a:r>
                      <a:r>
                        <a:rPr lang="ja-JP" altLang="en-US" sz="1600" b="1" dirty="0">
                          <a:solidFill>
                            <a:srgbClr val="00003E"/>
                          </a:solidFill>
                          <a:latin typeface="+mn-ea"/>
                          <a:ea typeface="+mn-ea"/>
                        </a:rPr>
                        <a:t>年</a:t>
                      </a:r>
                      <a:r>
                        <a:rPr lang="en-US" altLang="ja-JP" sz="1600" b="1" dirty="0">
                          <a:solidFill>
                            <a:srgbClr val="00003E"/>
                          </a:solidFill>
                          <a:latin typeface="+mn-ea"/>
                          <a:ea typeface="+mn-ea"/>
                        </a:rPr>
                        <a:t>3</a:t>
                      </a:r>
                      <a:r>
                        <a:rPr lang="ja-JP" altLang="en-US" sz="1600" b="1" dirty="0">
                          <a:solidFill>
                            <a:srgbClr val="00003E"/>
                          </a:solidFill>
                          <a:latin typeface="+mn-ea"/>
                          <a:ea typeface="+mn-ea"/>
                        </a:rPr>
                        <a:t>月</a:t>
                      </a:r>
                      <a:r>
                        <a:rPr lang="en-US" altLang="ja-JP" sz="1600" b="1" dirty="0">
                          <a:solidFill>
                            <a:srgbClr val="00003E"/>
                          </a:solidFill>
                          <a:latin typeface="+mn-ea"/>
                          <a:ea typeface="+mn-ea"/>
                        </a:rPr>
                        <a:t>31</a:t>
                      </a:r>
                      <a:r>
                        <a:rPr lang="ja-JP" altLang="en-US" sz="1600" b="1" dirty="0">
                          <a:solidFill>
                            <a:srgbClr val="00003E"/>
                          </a:solidFill>
                          <a:latin typeface="+mn-ea"/>
                          <a:ea typeface="+mn-ea"/>
                        </a:rPr>
                        <a:t>日掲載終了分まで</a:t>
                      </a:r>
                      <a:endParaRPr lang="en-US" altLang="ja-JP" sz="1600" b="1" dirty="0">
                        <a:solidFill>
                          <a:srgbClr val="00003E"/>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rgbClr val="00003E"/>
                      </a:solidFill>
                      <a:prstDash val="solid"/>
                      <a:round/>
                      <a:headEnd type="none" w="med" len="med"/>
                      <a:tailEnd type="none" w="med" len="med"/>
                    </a:lnB>
                    <a:solidFill>
                      <a:schemeClr val="bg1"/>
                    </a:solidFill>
                  </a:tcPr>
                </a:tc>
                <a:extLst>
                  <a:ext uri="{0D108BD9-81ED-4DB2-BD59-A6C34878D82A}">
                    <a16:rowId xmlns:a16="http://schemas.microsoft.com/office/drawing/2014/main" val="2580497404"/>
                  </a:ext>
                </a:extLst>
              </a:tr>
              <a:tr h="723871">
                <a:tc>
                  <a:txBody>
                    <a:bodyPr/>
                    <a:lstStyle/>
                    <a:p>
                      <a:pPr algn="ctr"/>
                      <a:r>
                        <a:rPr lang="ja-JP" altLang="en-US" sz="1600" b="1" dirty="0">
                          <a:solidFill>
                            <a:schemeClr val="bg1"/>
                          </a:solidFill>
                          <a:latin typeface="+mn-ea"/>
                          <a:ea typeface="+mn-ea"/>
                        </a:rPr>
                        <a:t>割引内容</a:t>
                      </a:r>
                      <a:endParaRPr kumimoji="1" lang="ja-JP" altLang="en-US" sz="1600" b="1" dirty="0">
                        <a:solidFill>
                          <a:schemeClr val="bg1"/>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r>
                        <a:rPr lang="ja-JP" altLang="en-US" sz="1600" b="1" dirty="0">
                          <a:solidFill>
                            <a:srgbClr val="C00000"/>
                          </a:solidFill>
                          <a:latin typeface="+mn-ea"/>
                          <a:ea typeface="+mn-ea"/>
                        </a:rPr>
                        <a:t>定価から</a:t>
                      </a:r>
                      <a:r>
                        <a:rPr lang="en-US" altLang="ja-JP" sz="1600" b="1" dirty="0">
                          <a:solidFill>
                            <a:srgbClr val="C00000"/>
                          </a:solidFill>
                          <a:latin typeface="+mn-ea"/>
                          <a:ea typeface="+mn-ea"/>
                        </a:rPr>
                        <a:t>20</a:t>
                      </a:r>
                      <a:r>
                        <a:rPr lang="ja-JP" altLang="en-US" sz="1600" b="1" dirty="0">
                          <a:solidFill>
                            <a:srgbClr val="C00000"/>
                          </a:solidFill>
                          <a:latin typeface="+mn-ea"/>
                          <a:ea typeface="+mn-ea"/>
                        </a:rPr>
                        <a:t>％割引</a:t>
                      </a:r>
                      <a:endParaRPr lang="en-US" altLang="ja-JP" sz="1600" b="1" dirty="0">
                        <a:solidFill>
                          <a:srgbClr val="C00000"/>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rgbClr val="00003E"/>
                      </a:solidFill>
                      <a:prstDash val="solid"/>
                      <a:round/>
                      <a:headEnd type="none" w="med" len="med"/>
                      <a:tailEnd type="none" w="med" len="med"/>
                    </a:lnB>
                    <a:solidFill>
                      <a:schemeClr val="bg1"/>
                    </a:solidFill>
                  </a:tcPr>
                </a:tc>
                <a:extLst>
                  <a:ext uri="{0D108BD9-81ED-4DB2-BD59-A6C34878D82A}">
                    <a16:rowId xmlns:a16="http://schemas.microsoft.com/office/drawing/2014/main" val="2505098263"/>
                  </a:ext>
                </a:extLst>
              </a:tr>
              <a:tr h="759184">
                <a:tc>
                  <a:txBody>
                    <a:bodyPr/>
                    <a:lstStyle/>
                    <a:p>
                      <a:pPr algn="ctr"/>
                      <a:r>
                        <a:rPr lang="ja-JP" altLang="en-US" sz="1600" b="1" dirty="0">
                          <a:solidFill>
                            <a:schemeClr val="bg1"/>
                          </a:solidFill>
                          <a:latin typeface="+mn-ea"/>
                          <a:ea typeface="+mn-ea"/>
                        </a:rPr>
                        <a:t>適用条件</a:t>
                      </a:r>
                      <a:endParaRPr kumimoji="1" lang="ja-JP" altLang="en-US" sz="1600" b="1" dirty="0">
                        <a:solidFill>
                          <a:schemeClr val="bg1"/>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3E"/>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r>
                        <a:rPr kumimoji="1" lang="ja-JP" altLang="en-US" sz="1600" b="1" dirty="0">
                          <a:solidFill>
                            <a:srgbClr val="C00000"/>
                          </a:solidFill>
                          <a:latin typeface="+mn-ea"/>
                          <a:ea typeface="+mn-ea"/>
                        </a:rPr>
                        <a:t>・</a:t>
                      </a:r>
                      <a:r>
                        <a:rPr kumimoji="1" lang="en-US" altLang="ja-JP" sz="1600" b="1" dirty="0">
                          <a:solidFill>
                            <a:srgbClr val="C00000"/>
                          </a:solidFill>
                          <a:latin typeface="+mn-ea"/>
                          <a:ea typeface="+mn-ea"/>
                        </a:rPr>
                        <a:t>Yahoo!</a:t>
                      </a:r>
                      <a:r>
                        <a:rPr kumimoji="1" lang="ja-JP" altLang="en-US" sz="1600" b="1" dirty="0">
                          <a:solidFill>
                            <a:srgbClr val="C00000"/>
                          </a:solidFill>
                          <a:latin typeface="+mn-ea"/>
                          <a:ea typeface="+mn-ea"/>
                        </a:rPr>
                        <a:t>ニュースタイアップへの誘導広告としてご購入</a:t>
                      </a:r>
                      <a:endParaRPr kumimoji="1" lang="en-US" altLang="ja-JP" sz="1600" b="1" dirty="0">
                        <a:solidFill>
                          <a:srgbClr val="C00000"/>
                        </a:solidFill>
                        <a:latin typeface="+mn-ea"/>
                        <a:ea typeface="+mn-ea"/>
                      </a:endParaRPr>
                    </a:p>
                    <a:p>
                      <a:r>
                        <a:rPr kumimoji="1" lang="ja-JP" altLang="en-US" sz="1600" b="1" dirty="0">
                          <a:solidFill>
                            <a:srgbClr val="C00000"/>
                          </a:solidFill>
                          <a:latin typeface="+mn-ea"/>
                          <a:ea typeface="+mn-ea"/>
                        </a:rPr>
                        <a:t>・掲載日の</a:t>
                      </a:r>
                      <a:r>
                        <a:rPr kumimoji="1" lang="en-US" altLang="ja-JP" sz="1600" b="1" dirty="0">
                          <a:solidFill>
                            <a:srgbClr val="C00000"/>
                          </a:solidFill>
                          <a:latin typeface="+mn-ea"/>
                          <a:ea typeface="+mn-ea"/>
                        </a:rPr>
                        <a:t>2</a:t>
                      </a:r>
                      <a:r>
                        <a:rPr kumimoji="1" lang="ja-JP" altLang="en-US" sz="1600" b="1" dirty="0">
                          <a:solidFill>
                            <a:srgbClr val="C00000"/>
                          </a:solidFill>
                          <a:latin typeface="+mn-ea"/>
                          <a:ea typeface="+mn-ea"/>
                        </a:rPr>
                        <a:t>か月前に予約及びニュースタイアップのオリエンテーションを完了</a:t>
                      </a: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rgbClr val="00003E"/>
                      </a:solidFill>
                      <a:prstDash val="solid"/>
                      <a:round/>
                      <a:headEnd type="none" w="med" len="med"/>
                      <a:tailEnd type="none" w="med" len="med"/>
                    </a:lnB>
                    <a:solidFill>
                      <a:schemeClr val="bg1"/>
                    </a:solidFill>
                  </a:tcPr>
                </a:tc>
                <a:extLst>
                  <a:ext uri="{0D108BD9-81ED-4DB2-BD59-A6C34878D82A}">
                    <a16:rowId xmlns:a16="http://schemas.microsoft.com/office/drawing/2014/main" val="1800232151"/>
                  </a:ext>
                </a:extLst>
              </a:tr>
            </a:tbl>
          </a:graphicData>
        </a:graphic>
      </p:graphicFrame>
      <p:sp>
        <p:nvSpPr>
          <p:cNvPr id="6" name="テキスト ボックス 5">
            <a:extLst>
              <a:ext uri="{FF2B5EF4-FFF2-40B4-BE49-F238E27FC236}">
                <a16:creationId xmlns:a16="http://schemas.microsoft.com/office/drawing/2014/main" id="{61AE600C-0E5A-212C-F948-9C2BA177353F}"/>
              </a:ext>
            </a:extLst>
          </p:cNvPr>
          <p:cNvSpPr txBox="1"/>
          <p:nvPr/>
        </p:nvSpPr>
        <p:spPr>
          <a:xfrm>
            <a:off x="639908" y="4791815"/>
            <a:ext cx="11014609" cy="954107"/>
          </a:xfrm>
          <a:prstGeom prst="rect">
            <a:avLst/>
          </a:prstGeom>
          <a:noFill/>
        </p:spPr>
        <p:txBody>
          <a:bodyPr wrap="square" lIns="91440" tIns="45720" rIns="91440" bIns="45720" rtlCol="0" anchor="t">
            <a:spAutoFit/>
          </a:bodyPr>
          <a:lstStyle/>
          <a:p>
            <a:r>
              <a:rPr lang="en-US" altLang="ja-JP" sz="1400" dirty="0">
                <a:latin typeface="メイリオ"/>
                <a:ea typeface="メイリオ"/>
              </a:rPr>
              <a:t>※</a:t>
            </a:r>
            <a:r>
              <a:rPr lang="ja-JP" altLang="en-US" sz="1400">
                <a:latin typeface="メイリオ"/>
                <a:ea typeface="メイリオ"/>
              </a:rPr>
              <a:t>　</a:t>
            </a:r>
            <a:r>
              <a:rPr lang="ja-JP" altLang="en-US" sz="1400" b="1">
                <a:latin typeface="メイリオ"/>
                <a:ea typeface="メイリオ"/>
              </a:rPr>
              <a:t>限定</a:t>
            </a:r>
            <a:r>
              <a:rPr lang="en-US" altLang="ja-JP" sz="1400" b="1" dirty="0">
                <a:latin typeface="メイリオ"/>
                <a:ea typeface="メイリオ"/>
              </a:rPr>
              <a:t>3</a:t>
            </a:r>
            <a:r>
              <a:rPr lang="ja-JP" altLang="en-US" sz="1400" b="1">
                <a:latin typeface="メイリオ"/>
                <a:ea typeface="メイリオ"/>
              </a:rPr>
              <a:t>案件まで、1社につき1案件まで</a:t>
            </a:r>
            <a:r>
              <a:rPr lang="ja-JP" altLang="en-US" sz="1400">
                <a:latin typeface="メイリオ"/>
                <a:ea typeface="メイリオ"/>
              </a:rPr>
              <a:t>となります。</a:t>
            </a:r>
            <a:endParaRPr lang="en-US" altLang="ja-JP" sz="1400" dirty="0">
              <a:latin typeface="メイリオ" panose="020B0604030504040204" pitchFamily="50" charset="-128"/>
              <a:ea typeface="メイリオ" panose="020B0604030504040204" pitchFamily="50" charset="-128"/>
            </a:endParaRPr>
          </a:p>
          <a:p>
            <a:r>
              <a:rPr lang="en-US" altLang="ja-JP" sz="1400" dirty="0">
                <a:latin typeface="メイリオ" panose="020B0604030504040204" pitchFamily="50" charset="-128"/>
                <a:ea typeface="メイリオ" panose="020B0604030504040204" pitchFamily="50" charset="-128"/>
              </a:rPr>
              <a:t>※</a:t>
            </a:r>
            <a:r>
              <a:rPr lang="ja-JP" altLang="en-US" sz="1400" dirty="0">
                <a:latin typeface="メイリオ" panose="020B0604030504040204" pitchFamily="50" charset="-128"/>
                <a:ea typeface="メイリオ" panose="020B0604030504040204" pitchFamily="50" charset="-128"/>
              </a:rPr>
              <a:t>　他割引プランとの併用は不可です。前ページまでの新規広告主様割引、早期予約割引との併用も不可です。</a:t>
            </a:r>
            <a:endParaRPr lang="en-US" altLang="ja-JP" sz="1400" dirty="0">
              <a:latin typeface="メイリオ" panose="020B0604030504040204" pitchFamily="50" charset="-128"/>
              <a:ea typeface="メイリオ" panose="020B0604030504040204" pitchFamily="50" charset="-128"/>
            </a:endParaRPr>
          </a:p>
          <a:p>
            <a:r>
              <a:rPr lang="en-US" altLang="ja-JP" sz="1400" dirty="0">
                <a:latin typeface="メイリオ" panose="020B0604030504040204" pitchFamily="50" charset="-128"/>
                <a:ea typeface="メイリオ" panose="020B0604030504040204" pitchFamily="50" charset="-128"/>
              </a:rPr>
              <a:t>※</a:t>
            </a:r>
            <a:r>
              <a:rPr lang="ja-JP" altLang="en-US" sz="1400" dirty="0">
                <a:latin typeface="メイリオ" panose="020B0604030504040204" pitchFamily="50" charset="-128"/>
                <a:ea typeface="メイリオ" panose="020B0604030504040204" pitchFamily="50" charset="-128"/>
              </a:rPr>
              <a:t>　実施確定後は、通常価格で予約いただき、予約翌日までに弊社営業に割引適用希望の旨ご連絡ください。</a:t>
            </a:r>
            <a:endParaRPr lang="en-US" altLang="ja-JP" sz="1400" dirty="0">
              <a:latin typeface="メイリオ" panose="020B0604030504040204" pitchFamily="50" charset="-128"/>
              <a:ea typeface="メイリオ" panose="020B0604030504040204" pitchFamily="50" charset="-128"/>
            </a:endParaRPr>
          </a:p>
          <a:p>
            <a:r>
              <a:rPr lang="en-US" altLang="ja-JP" sz="1400" b="1" dirty="0">
                <a:latin typeface="メイリオ" panose="020B0604030504040204" pitchFamily="50" charset="-128"/>
                <a:ea typeface="メイリオ" panose="020B0604030504040204" pitchFamily="50" charset="-128"/>
              </a:rPr>
              <a:t>※</a:t>
            </a:r>
            <a:r>
              <a:rPr lang="ja-JP" altLang="en-US" sz="1400" b="1" dirty="0">
                <a:latin typeface="メイリオ" panose="020B0604030504040204" pitchFamily="50" charset="-128"/>
                <a:ea typeface="メイリオ" panose="020B0604030504040204" pitchFamily="50" charset="-128"/>
              </a:rPr>
              <a:t>　別途、</a:t>
            </a:r>
            <a:r>
              <a:rPr lang="en-US" altLang="ja-JP" sz="1400" b="1" dirty="0">
                <a:latin typeface="メイリオ" panose="020B0604030504040204" pitchFamily="50" charset="-128"/>
                <a:ea typeface="メイリオ" panose="020B0604030504040204" pitchFamily="50" charset="-128"/>
              </a:rPr>
              <a:t>Yahoo!</a:t>
            </a:r>
            <a:r>
              <a:rPr lang="ja-JP" altLang="en-US" sz="1400" b="1" dirty="0">
                <a:latin typeface="メイリオ" panose="020B0604030504040204" pitchFamily="50" charset="-128"/>
                <a:ea typeface="メイリオ" panose="020B0604030504040204" pitchFamily="50" charset="-128"/>
              </a:rPr>
              <a:t>ニュースタイアップの制作費・掲載費の購入が必要です。</a:t>
            </a:r>
            <a:endParaRPr lang="en-US" altLang="ja-JP" sz="1400" b="1" dirty="0">
              <a:latin typeface="メイリオ" panose="020B0604030504040204" pitchFamily="50" charset="-128"/>
              <a:ea typeface="メイリオ" panose="020B0604030504040204" pitchFamily="50" charset="-128"/>
            </a:endParaRPr>
          </a:p>
        </p:txBody>
      </p:sp>
      <p:sp>
        <p:nvSpPr>
          <p:cNvPr id="7" name="テキスト ボックス 6">
            <a:extLst>
              <a:ext uri="{FF2B5EF4-FFF2-40B4-BE49-F238E27FC236}">
                <a16:creationId xmlns:a16="http://schemas.microsoft.com/office/drawing/2014/main" id="{C3EB808C-B421-C1C5-0354-91FF21962D28}"/>
              </a:ext>
            </a:extLst>
          </p:cNvPr>
          <p:cNvSpPr txBox="1"/>
          <p:nvPr/>
        </p:nvSpPr>
        <p:spPr>
          <a:xfrm>
            <a:off x="639908" y="5843929"/>
            <a:ext cx="10912184" cy="430887"/>
          </a:xfrm>
          <a:prstGeom prst="rect">
            <a:avLst/>
          </a:prstGeom>
          <a:noFill/>
          <a:ln>
            <a:solidFill>
              <a:srgbClr val="000000"/>
            </a:solidFill>
            <a:prstDash val="dash"/>
          </a:ln>
        </p:spPr>
        <p:txBody>
          <a:bodyPr wrap="square" rtlCol="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lang="en-US" altLang="ja-JP" sz="1100" b="0" i="0" dirty="0">
                <a:solidFill>
                  <a:srgbClr val="1D1C1D"/>
                </a:solidFill>
                <a:effectLst/>
                <a:latin typeface="NotoSansJP"/>
              </a:rPr>
              <a:t>Yahoo!</a:t>
            </a:r>
            <a:r>
              <a:rPr lang="ja-JP" altLang="en-US" sz="1100" b="0" i="0" dirty="0">
                <a:solidFill>
                  <a:srgbClr val="1D1C1D"/>
                </a:solidFill>
                <a:effectLst/>
                <a:latin typeface="NotoSansJP"/>
              </a:rPr>
              <a:t>ニュースタイアップの詳細スペック及びお申し込み方法は以下の「キャンペーンのご案内」をご確認ください。</a:t>
            </a:r>
            <a:endParaRPr lang="en-US" altLang="ja-JP" sz="1100" b="0" i="0" dirty="0">
              <a:solidFill>
                <a:srgbClr val="1D1C1D"/>
              </a:solidFill>
              <a:effectLst/>
              <a:latin typeface="NotoSansJP"/>
            </a:endParaRPr>
          </a:p>
          <a:p>
            <a:pPr marL="0" marR="0" lvl="0" indent="0" defTabSz="914400" eaLnBrk="0" fontAlgn="base" latinLnBrk="0" hangingPunct="0">
              <a:lnSpc>
                <a:spcPct val="100000"/>
              </a:lnSpc>
              <a:spcBef>
                <a:spcPct val="0"/>
              </a:spcBef>
              <a:spcAft>
                <a:spcPct val="0"/>
              </a:spcAft>
              <a:buClrTx/>
              <a:buSzTx/>
              <a:buFontTx/>
              <a:buNone/>
              <a:tabLst/>
              <a:defRPr/>
            </a:pPr>
            <a:r>
              <a:rPr kumimoji="0" lang="en-US" altLang="ja-JP" sz="11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hlinkClick r:id="rId2"/>
              </a:rPr>
              <a:t>https://s.yimg.jp/dl/displayads-guarantee/01/displayads-guarantee_Specialfeature_news_2025H2.zip</a:t>
            </a:r>
            <a:endParaRPr kumimoji="0" lang="en-US" altLang="ja-JP" sz="11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5029017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タイトル 2">
            <a:extLst>
              <a:ext uri="{FF2B5EF4-FFF2-40B4-BE49-F238E27FC236}">
                <a16:creationId xmlns:a16="http://schemas.microsoft.com/office/drawing/2014/main" id="{034AA560-3B3D-A0C0-C7BA-7ADDF5CD3455}"/>
              </a:ext>
            </a:extLst>
          </p:cNvPr>
          <p:cNvSpPr>
            <a:spLocks noGrp="1" noChangeArrowheads="1"/>
          </p:cNvSpPr>
          <p:nvPr>
            <p:ph type="ctr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ja-JP" altLang="en-US" dirty="0">
                <a:latin typeface="メイリオ" panose="020B0604030504040204" pitchFamily="34" charset="-128"/>
                <a:ea typeface="メイリオ" panose="020B0604030504040204" pitchFamily="34" charset="-128"/>
              </a:rPr>
              <a:t>予約及び割引方法</a:t>
            </a:r>
          </a:p>
        </p:txBody>
      </p:sp>
      <p:sp>
        <p:nvSpPr>
          <p:cNvPr id="4" name="テキスト プレースホルダー 3">
            <a:extLst>
              <a:ext uri="{FF2B5EF4-FFF2-40B4-BE49-F238E27FC236}">
                <a16:creationId xmlns:a16="http://schemas.microsoft.com/office/drawing/2014/main" id="{04871123-58EC-38C7-510E-1AE2E9D4739B}"/>
              </a:ext>
            </a:extLst>
          </p:cNvPr>
          <p:cNvSpPr>
            <a:spLocks noGrp="1"/>
          </p:cNvSpPr>
          <p:nvPr>
            <p:ph type="body" sz="quarter" idx="10"/>
          </p:nvPr>
        </p:nvSpPr>
        <p:spPr/>
        <p:txBody>
          <a:bodyPr/>
          <a:lstStyle/>
          <a:p>
            <a:pPr eaLnBrk="1" fontAlgn="auto" hangingPunct="1">
              <a:spcAft>
                <a:spcPts val="0"/>
              </a:spcAft>
              <a:defRPr/>
            </a:pPr>
            <a:r>
              <a:rPr lang="ja-JP" altLang="en-US" dirty="0">
                <a:solidFill>
                  <a:schemeClr val="tx1"/>
                </a:solidFill>
              </a:rPr>
              <a:t>割引前の正規の金額でご予約ください。割引分をその後、特別調整金として処理いたします。</a:t>
            </a:r>
          </a:p>
        </p:txBody>
      </p:sp>
      <p:graphicFrame>
        <p:nvGraphicFramePr>
          <p:cNvPr id="17" name="表 16">
            <a:extLst>
              <a:ext uri="{FF2B5EF4-FFF2-40B4-BE49-F238E27FC236}">
                <a16:creationId xmlns:a16="http://schemas.microsoft.com/office/drawing/2014/main" id="{72E89F46-88BF-FD3D-D86A-D27F7F412631}"/>
              </a:ext>
            </a:extLst>
          </p:cNvPr>
          <p:cNvGraphicFramePr>
            <a:graphicFrameLocks noGrp="1"/>
          </p:cNvGraphicFramePr>
          <p:nvPr/>
        </p:nvGraphicFramePr>
        <p:xfrm>
          <a:off x="1407569" y="1710135"/>
          <a:ext cx="9402833" cy="2267540"/>
        </p:xfrm>
        <a:graphic>
          <a:graphicData uri="http://schemas.openxmlformats.org/drawingml/2006/table">
            <a:tbl>
              <a:tblPr/>
              <a:tblGrid>
                <a:gridCol w="2407325">
                  <a:extLst>
                    <a:ext uri="{9D8B030D-6E8A-4147-A177-3AD203B41FA5}">
                      <a16:colId xmlns:a16="http://schemas.microsoft.com/office/drawing/2014/main" val="2561205553"/>
                    </a:ext>
                  </a:extLst>
                </a:gridCol>
                <a:gridCol w="1603935">
                  <a:extLst>
                    <a:ext uri="{9D8B030D-6E8A-4147-A177-3AD203B41FA5}">
                      <a16:colId xmlns:a16="http://schemas.microsoft.com/office/drawing/2014/main" val="688406194"/>
                    </a:ext>
                  </a:extLst>
                </a:gridCol>
                <a:gridCol w="2736426">
                  <a:extLst>
                    <a:ext uri="{9D8B030D-6E8A-4147-A177-3AD203B41FA5}">
                      <a16:colId xmlns:a16="http://schemas.microsoft.com/office/drawing/2014/main" val="182766774"/>
                    </a:ext>
                  </a:extLst>
                </a:gridCol>
                <a:gridCol w="2655147">
                  <a:extLst>
                    <a:ext uri="{9D8B030D-6E8A-4147-A177-3AD203B41FA5}">
                      <a16:colId xmlns:a16="http://schemas.microsoft.com/office/drawing/2014/main" val="4004894550"/>
                    </a:ext>
                  </a:extLst>
                </a:gridCol>
              </a:tblGrid>
              <a:tr h="388278">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ja-JP" altLang="en-US" sz="1600" b="1" i="0" u="none" strike="noStrike" dirty="0">
                          <a:solidFill>
                            <a:srgbClr val="F2F2F2"/>
                          </a:solidFill>
                          <a:effectLst/>
                          <a:latin typeface="メイリオ" panose="020B0604030504040204" pitchFamily="50" charset="-128"/>
                          <a:ea typeface="メイリオ" panose="020B0604030504040204" pitchFamily="50" charset="-128"/>
                        </a:rPr>
                        <a:t>予約金額例</a:t>
                      </a:r>
                    </a:p>
                  </a:txBody>
                  <a:tcPr marL="4763" marR="4763" marT="4763" marB="0" anchor="ctr">
                    <a:lnL w="6350" cap="flat" cmpd="sng" algn="ctr">
                      <a:solidFill>
                        <a:srgbClr val="000000"/>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ja-JP" altLang="en-US" sz="1600" b="1" i="0" u="none" strike="noStrike" dirty="0">
                          <a:solidFill>
                            <a:srgbClr val="F2F2F2"/>
                          </a:solidFill>
                          <a:effectLst/>
                          <a:latin typeface="メイリオ" panose="020B0604030504040204" pitchFamily="50" charset="-128"/>
                          <a:ea typeface="メイリオ" panose="020B0604030504040204" pitchFamily="50" charset="-128"/>
                        </a:rPr>
                        <a:t>割引率</a:t>
                      </a:r>
                    </a:p>
                  </a:txBody>
                  <a:tcPr marL="4763" marR="4763" marT="4763" marB="0"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ja-JP" altLang="en-US" sz="1600" b="1" i="0" u="none" strike="noStrike" dirty="0">
                          <a:solidFill>
                            <a:srgbClr val="F2F2F2"/>
                          </a:solidFill>
                          <a:effectLst/>
                          <a:latin typeface="メイリオ" panose="020B0604030504040204" pitchFamily="50" charset="-128"/>
                          <a:ea typeface="メイリオ" panose="020B0604030504040204" pitchFamily="50" charset="-128"/>
                        </a:rPr>
                        <a:t>割引金額計算</a:t>
                      </a:r>
                    </a:p>
                  </a:txBody>
                  <a:tcPr marL="4763" marR="4763" marT="4763" marB="0"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ja-JP" altLang="en-US" sz="1600" b="1" i="0" u="none" strike="noStrike" dirty="0">
                          <a:solidFill>
                            <a:srgbClr val="F2F2F2"/>
                          </a:solidFill>
                          <a:effectLst/>
                          <a:latin typeface="メイリオ" panose="020B0604030504040204" pitchFamily="50" charset="-128"/>
                          <a:ea typeface="メイリオ" panose="020B0604030504040204" pitchFamily="50" charset="-128"/>
                        </a:rPr>
                        <a:t>請求金額</a:t>
                      </a:r>
                      <a:endParaRPr lang="en-US" altLang="ja-JP" sz="1600" b="1" i="0" u="none" strike="noStrike" dirty="0">
                        <a:solidFill>
                          <a:srgbClr val="F2F2F2"/>
                        </a:solidFill>
                        <a:effectLst/>
                        <a:latin typeface="メイリオ" panose="020B0604030504040204" pitchFamily="50" charset="-128"/>
                        <a:ea typeface="メイリオ" panose="020B0604030504040204" pitchFamily="50" charset="-128"/>
                      </a:endParaRPr>
                    </a:p>
                    <a:p>
                      <a:pPr algn="ctr" rtl="0" fontAlgn="ctr"/>
                      <a:r>
                        <a:rPr lang="ja-JP" altLang="en-US" sz="1600" b="1" i="0" u="none" strike="noStrike" dirty="0">
                          <a:solidFill>
                            <a:srgbClr val="F2F2F2"/>
                          </a:solidFill>
                          <a:effectLst/>
                          <a:latin typeface="メイリオ" panose="020B0604030504040204" pitchFamily="50" charset="-128"/>
                          <a:ea typeface="+mn-ea"/>
                        </a:rPr>
                        <a:t>（予約金額ー割引金額</a:t>
                      </a:r>
                      <a:r>
                        <a:rPr lang="ja-JP" altLang="en-US" sz="1600" b="1" i="0" u="none" strike="noStrike" dirty="0">
                          <a:solidFill>
                            <a:srgbClr val="F2F2F2"/>
                          </a:solidFill>
                          <a:effectLst/>
                          <a:latin typeface="メイリオ" panose="020B0604030504040204" pitchFamily="50" charset="-128"/>
                          <a:ea typeface="メイリオ" panose="020B0604030504040204" pitchFamily="50" charset="-128"/>
                        </a:rPr>
                        <a:t>）</a:t>
                      </a:r>
                      <a:endParaRPr lang="ja-JP" altLang="en-US" sz="1600" b="1" i="0" u="none" strike="noStrike" dirty="0">
                        <a:solidFill>
                          <a:srgbClr val="F2F2F2"/>
                        </a:solidFill>
                        <a:effectLst/>
                        <a:latin typeface="メイリオ" panose="020B0604030504040204" pitchFamily="50" charset="-128"/>
                        <a:ea typeface="+mn-ea"/>
                      </a:endParaRPr>
                    </a:p>
                  </a:txBody>
                  <a:tcPr marL="4763" marR="4763" marT="4763" marB="0" anchor="ctr">
                    <a:lnL w="12700" cap="flat" cmpd="sng" algn="ctr">
                      <a:solidFill>
                        <a:schemeClr val="bg1">
                          <a:lumMod val="9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620721856"/>
                  </a:ext>
                </a:extLst>
              </a:tr>
              <a:tr h="591699">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1,300</a:t>
                      </a:r>
                      <a:r>
                        <a:rPr kumimoji="1" lang="ja-JP" altLang="en-US"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万円</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en-US" altLang="ja-JP" sz="1600" b="0" i="0" u="none" strike="noStrike" dirty="0">
                          <a:solidFill>
                            <a:srgbClr val="0D0D0D"/>
                          </a:solidFill>
                          <a:effectLst/>
                          <a:latin typeface="メイリオ" panose="020B0604030504040204" pitchFamily="50" charset="-128"/>
                          <a:ea typeface="メイリオ" panose="020B0604030504040204" pitchFamily="50" charset="-128"/>
                        </a:rPr>
                        <a:t>10</a:t>
                      </a:r>
                      <a:r>
                        <a:rPr lang="ja-JP" altLang="en-US" sz="1600" b="0" i="0" u="none" strike="noStrike" dirty="0">
                          <a:solidFill>
                            <a:srgbClr val="0D0D0D"/>
                          </a:solidFill>
                          <a:effectLst/>
                          <a:latin typeface="メイリオ" panose="020B0604030504040204" pitchFamily="50" charset="-128"/>
                          <a:ea typeface="メイリオ" panose="020B0604030504040204" pitchFamily="50" charset="-128"/>
                        </a:rPr>
                        <a:t>％</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1,300</a:t>
                      </a:r>
                      <a:r>
                        <a:rPr kumimoji="1" lang="ja-JP" altLang="en-US"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万円</a:t>
                      </a:r>
                      <a:r>
                        <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×0.9</a:t>
                      </a:r>
                    </a:p>
                    <a:p>
                      <a:pPr marL="0" marR="0" lvl="0" indent="0" algn="ctr" defTabSz="914423" rtl="0" eaLnBrk="1" fontAlgn="ctr" latinLnBrk="0" hangingPunct="1">
                        <a:lnSpc>
                          <a:spcPct val="100000"/>
                        </a:lnSpc>
                        <a:spcBef>
                          <a:spcPts val="0"/>
                        </a:spcBef>
                        <a:spcAft>
                          <a:spcPts val="0"/>
                        </a:spcAft>
                        <a:buClrTx/>
                        <a:buSzTx/>
                        <a:buFontTx/>
                        <a:buNone/>
                        <a:tabLst/>
                        <a:defRPr/>
                      </a:pPr>
                      <a:r>
                        <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※130</a:t>
                      </a:r>
                      <a:r>
                        <a:rPr kumimoji="1" lang="ja-JP" altLang="en-US"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万円割引</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1,170</a:t>
                      </a:r>
                      <a:r>
                        <a:rPr kumimoji="1" lang="ja-JP" altLang="en-US"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万円</a:t>
                      </a:r>
                      <a:endPar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39583415"/>
                  </a:ext>
                </a:extLst>
              </a:tr>
              <a:tr h="591699">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1,300</a:t>
                      </a:r>
                      <a:r>
                        <a:rPr kumimoji="1" lang="ja-JP" altLang="en-US"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万円</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en-US" altLang="ja-JP" sz="1600" b="0" i="0" u="none" strike="noStrike" dirty="0">
                          <a:solidFill>
                            <a:srgbClr val="0D0D0D"/>
                          </a:solidFill>
                          <a:effectLst/>
                          <a:latin typeface="メイリオ" panose="020B0604030504040204" pitchFamily="50" charset="-128"/>
                          <a:ea typeface="メイリオ" panose="020B0604030504040204" pitchFamily="50" charset="-128"/>
                        </a:rPr>
                        <a:t>15</a:t>
                      </a:r>
                      <a:r>
                        <a:rPr lang="ja-JP" altLang="en-US" sz="1600" b="0" i="0" u="none" strike="noStrike" dirty="0">
                          <a:solidFill>
                            <a:srgbClr val="0D0D0D"/>
                          </a:solidFill>
                          <a:effectLst/>
                          <a:latin typeface="メイリオ" panose="020B0604030504040204" pitchFamily="50" charset="-128"/>
                          <a:ea typeface="メイリオ" panose="020B0604030504040204" pitchFamily="50" charset="-128"/>
                        </a:rPr>
                        <a:t>％</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1,300</a:t>
                      </a:r>
                      <a:r>
                        <a:rPr kumimoji="1" lang="ja-JP" altLang="en-US"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万円</a:t>
                      </a:r>
                      <a:r>
                        <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×0.85</a:t>
                      </a:r>
                    </a:p>
                    <a:p>
                      <a:pPr marL="0" marR="0" lvl="0" indent="0" algn="ctr" defTabSz="914423" rtl="0" eaLnBrk="1" fontAlgn="ctr" latinLnBrk="0" hangingPunct="1">
                        <a:lnSpc>
                          <a:spcPct val="100000"/>
                        </a:lnSpc>
                        <a:spcBef>
                          <a:spcPts val="0"/>
                        </a:spcBef>
                        <a:spcAft>
                          <a:spcPts val="0"/>
                        </a:spcAft>
                        <a:buClrTx/>
                        <a:buSzTx/>
                        <a:buFontTx/>
                        <a:buNone/>
                        <a:tabLst/>
                        <a:defRPr/>
                      </a:pPr>
                      <a:r>
                        <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※195</a:t>
                      </a:r>
                      <a:r>
                        <a:rPr kumimoji="1" lang="ja-JP" altLang="en-US"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万円割引</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1,105</a:t>
                      </a:r>
                      <a:r>
                        <a:rPr kumimoji="1" lang="ja-JP" altLang="en-US"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万円</a:t>
                      </a:r>
                      <a:endPar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79924255"/>
                  </a:ext>
                </a:extLst>
              </a:tr>
              <a:tr h="591699">
                <a:tc>
                  <a:txBody>
                    <a:bodyPr/>
                    <a:lstStyle/>
                    <a:p>
                      <a:pPr algn="ctr" rtl="0" fontAlgn="ctr"/>
                      <a:r>
                        <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1,300</a:t>
                      </a:r>
                      <a:r>
                        <a:rPr kumimoji="1" lang="ja-JP" altLang="en-US"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万円</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altLang="ja-JP" sz="1600" b="0" i="0" u="none" strike="noStrike" dirty="0">
                          <a:solidFill>
                            <a:srgbClr val="0D0D0D"/>
                          </a:solidFill>
                          <a:effectLst/>
                          <a:latin typeface="メイリオ" panose="020B0604030504040204" pitchFamily="50" charset="-128"/>
                          <a:ea typeface="メイリオ" panose="020B0604030504040204" pitchFamily="50" charset="-128"/>
                        </a:rPr>
                        <a:t>20</a:t>
                      </a:r>
                      <a:r>
                        <a:rPr lang="ja-JP" altLang="en-US" sz="1600" b="0" i="0" u="none" strike="noStrike" dirty="0">
                          <a:solidFill>
                            <a:srgbClr val="0D0D0D"/>
                          </a:solidFill>
                          <a:effectLst/>
                          <a:latin typeface="メイリオ" panose="020B0604030504040204" pitchFamily="50" charset="-128"/>
                          <a:ea typeface="メイリオ" panose="020B0604030504040204" pitchFamily="50" charset="-128"/>
                        </a:rPr>
                        <a:t>％</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23" rtl="0" eaLnBrk="1" fontAlgn="ctr" latinLnBrk="0" hangingPunct="1">
                        <a:lnSpc>
                          <a:spcPct val="100000"/>
                        </a:lnSpc>
                        <a:spcBef>
                          <a:spcPts val="0"/>
                        </a:spcBef>
                        <a:spcAft>
                          <a:spcPts val="0"/>
                        </a:spcAft>
                        <a:buClrTx/>
                        <a:buSzTx/>
                        <a:buFontTx/>
                        <a:buNone/>
                        <a:tabLst/>
                        <a:defRPr/>
                      </a:pPr>
                      <a:r>
                        <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1,300</a:t>
                      </a:r>
                      <a:r>
                        <a:rPr kumimoji="1" lang="ja-JP" altLang="en-US"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万円</a:t>
                      </a:r>
                      <a:r>
                        <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×0.8</a:t>
                      </a:r>
                      <a:br>
                        <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br>
                      <a:r>
                        <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※260</a:t>
                      </a:r>
                      <a:r>
                        <a:rPr kumimoji="1" lang="ja-JP" altLang="en-US"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万円割引</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1,040</a:t>
                      </a:r>
                      <a:r>
                        <a:rPr kumimoji="1" lang="ja-JP" altLang="en-US"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万円</a:t>
                      </a:r>
                      <a:endPar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87571955"/>
                  </a:ext>
                </a:extLst>
              </a:tr>
            </a:tbl>
          </a:graphicData>
        </a:graphic>
      </p:graphicFrame>
      <p:sp>
        <p:nvSpPr>
          <p:cNvPr id="18" name="テキスト ボックス 17">
            <a:extLst>
              <a:ext uri="{FF2B5EF4-FFF2-40B4-BE49-F238E27FC236}">
                <a16:creationId xmlns:a16="http://schemas.microsoft.com/office/drawing/2014/main" id="{C86D9B88-4656-C8AE-783F-67607FC7927F}"/>
              </a:ext>
            </a:extLst>
          </p:cNvPr>
          <p:cNvSpPr txBox="1"/>
          <p:nvPr/>
        </p:nvSpPr>
        <p:spPr>
          <a:xfrm>
            <a:off x="587376" y="4213251"/>
            <a:ext cx="10985985" cy="566309"/>
          </a:xfrm>
          <a:prstGeom prst="rect">
            <a:avLst/>
          </a:prstGeom>
          <a:noFill/>
        </p:spPr>
        <p:txBody>
          <a:bodyPr wrap="square">
            <a:spAutoFit/>
          </a:bodyPr>
          <a:lstStyle/>
          <a:p>
            <a:pPr defTabSz="914423" eaLnBrk="1" fontAlgn="auto" hangingPunct="1">
              <a:spcBef>
                <a:spcPct val="20000"/>
              </a:spcBef>
              <a:spcAft>
                <a:spcPts val="0"/>
              </a:spcAft>
              <a:buFont typeface="+mj-lt"/>
              <a:buNone/>
              <a:defRPr/>
            </a:pPr>
            <a:r>
              <a:rPr lang="ja-JP" altLang="en-US" sz="1400" dirty="0">
                <a:latin typeface="メイリオ"/>
                <a:ea typeface="メイリオ"/>
              </a:rPr>
              <a:t>予約翌日までに弊社営業に予約内容の連携をお願いします。</a:t>
            </a:r>
            <a:endParaRPr lang="en-US" altLang="ja-JP" sz="1400" dirty="0">
              <a:latin typeface="メイリオ"/>
              <a:ea typeface="メイリオ"/>
            </a:endParaRPr>
          </a:p>
          <a:p>
            <a:pPr defTabSz="914423" eaLnBrk="1" fontAlgn="auto" hangingPunct="1">
              <a:spcBef>
                <a:spcPct val="20000"/>
              </a:spcBef>
              <a:spcAft>
                <a:spcPts val="0"/>
              </a:spcAft>
              <a:buFont typeface="+mj-lt"/>
              <a:buNone/>
              <a:defRPr/>
            </a:pPr>
            <a:r>
              <a:rPr lang="ja-JP" altLang="en-US" sz="1400" dirty="0">
                <a:latin typeface="メイリオ"/>
                <a:ea typeface="メイリオ"/>
              </a:rPr>
              <a:t>その後弊社にて調整金処理を行います。請求時は「特別調整金」として割引された金額をご請求します。</a:t>
            </a:r>
            <a:endParaRPr lang="en-US" altLang="ja-JP" sz="1400" dirty="0">
              <a:latin typeface="メイリオ"/>
              <a:ea typeface="メイリオ"/>
            </a:endParaRPr>
          </a:p>
        </p:txBody>
      </p:sp>
      <p:sp>
        <p:nvSpPr>
          <p:cNvPr id="19" name="テキスト ボックス 18">
            <a:extLst>
              <a:ext uri="{FF2B5EF4-FFF2-40B4-BE49-F238E27FC236}">
                <a16:creationId xmlns:a16="http://schemas.microsoft.com/office/drawing/2014/main" id="{2B72C861-9C44-0193-0080-367CE5FE4D00}"/>
              </a:ext>
            </a:extLst>
          </p:cNvPr>
          <p:cNvSpPr txBox="1"/>
          <p:nvPr/>
        </p:nvSpPr>
        <p:spPr>
          <a:xfrm>
            <a:off x="1316684" y="4910252"/>
            <a:ext cx="9402905" cy="861774"/>
          </a:xfrm>
          <a:prstGeom prst="rect">
            <a:avLst/>
          </a:prstGeom>
          <a:noFill/>
          <a:ln>
            <a:solidFill>
              <a:srgbClr val="000000"/>
            </a:solidFill>
            <a:prstDash val="lgDash"/>
          </a:ln>
        </p:spPr>
        <p:txBody>
          <a:bodyPr wrap="square">
            <a:spAutoFit/>
          </a:bodyPr>
          <a:lstStyle/>
          <a:p>
            <a:pPr eaLnBrk="1" fontAlgn="auto" hangingPunct="1">
              <a:spcBef>
                <a:spcPts val="0"/>
              </a:spcBef>
              <a:spcAft>
                <a:spcPts val="0"/>
              </a:spcAft>
              <a:defRPr/>
            </a:pPr>
            <a:endParaRPr kumimoji="0" lang="en-US" altLang="ja-JP" sz="1000" b="1" kern="0" dirty="0">
              <a:solidFill>
                <a:srgbClr val="000000">
                  <a:lumMod val="65000"/>
                  <a:lumOff val="35000"/>
                </a:srgbClr>
              </a:solidFill>
              <a:latin typeface="メイリオ"/>
              <a:ea typeface="メイリオ" panose="020B0604030504040204" pitchFamily="50" charset="-128"/>
            </a:endParaRPr>
          </a:p>
          <a:p>
            <a:pPr eaLnBrk="1" fontAlgn="auto" hangingPunct="1">
              <a:spcBef>
                <a:spcPts val="0"/>
              </a:spcBef>
              <a:spcAft>
                <a:spcPts val="0"/>
              </a:spcAft>
              <a:defRPr/>
            </a:pPr>
            <a:r>
              <a:rPr kumimoji="0" lang="en-US" altLang="ja-JP" sz="1600" b="1" kern="0" dirty="0">
                <a:solidFill>
                  <a:srgbClr val="0D0D0D"/>
                </a:solidFill>
                <a:latin typeface="メイリオ"/>
                <a:ea typeface="メイリオ" panose="020B0604030504040204" pitchFamily="50" charset="-128"/>
              </a:rPr>
              <a:t>【</a:t>
            </a:r>
            <a:r>
              <a:rPr kumimoji="0" lang="ja-JP" altLang="en-US" sz="1600" b="1" kern="0" dirty="0">
                <a:solidFill>
                  <a:srgbClr val="0D0D0D"/>
                </a:solidFill>
                <a:latin typeface="メイリオ"/>
                <a:ea typeface="メイリオ" panose="020B0604030504040204" pitchFamily="50" charset="-128"/>
              </a:rPr>
              <a:t>連携必須予約内容</a:t>
            </a:r>
            <a:r>
              <a:rPr kumimoji="0" lang="en-US" altLang="ja-JP" sz="1600" b="1" kern="0" dirty="0">
                <a:solidFill>
                  <a:srgbClr val="0D0D0D"/>
                </a:solidFill>
                <a:latin typeface="メイリオ"/>
                <a:ea typeface="メイリオ" panose="020B0604030504040204" pitchFamily="50" charset="-128"/>
              </a:rPr>
              <a:t>】</a:t>
            </a:r>
          </a:p>
          <a:p>
            <a:pPr eaLnBrk="1" fontAlgn="auto" hangingPunct="1">
              <a:spcBef>
                <a:spcPts val="0"/>
              </a:spcBef>
              <a:spcAft>
                <a:spcPts val="0"/>
              </a:spcAft>
              <a:defRPr/>
            </a:pPr>
            <a:r>
              <a:rPr kumimoji="0" lang="ja-JP" altLang="en-US" sz="1600" kern="0" dirty="0">
                <a:solidFill>
                  <a:srgbClr val="0D0D0D"/>
                </a:solidFill>
                <a:latin typeface="メイリオ"/>
                <a:ea typeface="メイリオ" panose="020B0604030504040204" pitchFamily="50" charset="-128"/>
              </a:rPr>
              <a:t>・アカウント</a:t>
            </a:r>
            <a:r>
              <a:rPr kumimoji="0" lang="en-US" altLang="ja-JP" sz="1600" kern="0" dirty="0">
                <a:solidFill>
                  <a:srgbClr val="0D0D0D"/>
                </a:solidFill>
                <a:latin typeface="メイリオ"/>
                <a:ea typeface="メイリオ" panose="020B0604030504040204" pitchFamily="50" charset="-128"/>
              </a:rPr>
              <a:t>ID</a:t>
            </a:r>
            <a:r>
              <a:rPr kumimoji="0" lang="ja-JP" altLang="en-US" sz="1600" kern="0" dirty="0">
                <a:solidFill>
                  <a:srgbClr val="0D0D0D"/>
                </a:solidFill>
                <a:latin typeface="メイリオ"/>
                <a:ea typeface="メイリオ" panose="020B0604030504040204" pitchFamily="50" charset="-128"/>
              </a:rPr>
              <a:t>　・キャンペーン</a:t>
            </a:r>
            <a:r>
              <a:rPr kumimoji="0" lang="en-US" altLang="ja-JP" sz="1600" kern="0" dirty="0">
                <a:solidFill>
                  <a:srgbClr val="0D0D0D"/>
                </a:solidFill>
                <a:latin typeface="メイリオ"/>
                <a:ea typeface="メイリオ" panose="020B0604030504040204" pitchFamily="50" charset="-128"/>
              </a:rPr>
              <a:t>ID</a:t>
            </a:r>
            <a:r>
              <a:rPr kumimoji="0" lang="ja-JP" altLang="en-US" sz="1600" kern="0" dirty="0">
                <a:solidFill>
                  <a:srgbClr val="0D0D0D"/>
                </a:solidFill>
                <a:latin typeface="メイリオ"/>
                <a:ea typeface="メイリオ" panose="020B0604030504040204" pitchFamily="50" charset="-128"/>
              </a:rPr>
              <a:t>　・お申込み金額　・お申込み商品名　・掲載期間　</a:t>
            </a:r>
            <a:endParaRPr kumimoji="0" lang="en-US" altLang="ja-JP" sz="1600" kern="0" dirty="0">
              <a:solidFill>
                <a:srgbClr val="0D0D0D"/>
              </a:solidFill>
              <a:latin typeface="メイリオ"/>
              <a:ea typeface="メイリオ" panose="020B0604030504040204" pitchFamily="50" charset="-128"/>
            </a:endParaRPr>
          </a:p>
          <a:p>
            <a:pPr eaLnBrk="1" fontAlgn="auto" hangingPunct="1">
              <a:spcBef>
                <a:spcPts val="0"/>
              </a:spcBef>
              <a:spcAft>
                <a:spcPts val="0"/>
              </a:spcAft>
              <a:defRPr/>
            </a:pPr>
            <a:endParaRPr kumimoji="0" lang="en-US" altLang="ja-JP" sz="700" kern="0" dirty="0">
              <a:solidFill>
                <a:srgbClr val="000000">
                  <a:lumMod val="65000"/>
                  <a:lumOff val="35000"/>
                </a:srgbClr>
              </a:solidFill>
              <a:latin typeface="メイリオ"/>
              <a:ea typeface="メイリオ" panose="020B0604030504040204" pitchFamily="50" charset="-128"/>
            </a:endParaRPr>
          </a:p>
        </p:txBody>
      </p:sp>
      <p:sp>
        <p:nvSpPr>
          <p:cNvPr id="20" name="テキスト ボックス 19">
            <a:extLst>
              <a:ext uri="{FF2B5EF4-FFF2-40B4-BE49-F238E27FC236}">
                <a16:creationId xmlns:a16="http://schemas.microsoft.com/office/drawing/2014/main" id="{B4E88F79-DFE3-C74B-6E7B-5A854B273821}"/>
              </a:ext>
            </a:extLst>
          </p:cNvPr>
          <p:cNvSpPr txBox="1"/>
          <p:nvPr/>
        </p:nvSpPr>
        <p:spPr>
          <a:xfrm>
            <a:off x="677810" y="6007602"/>
            <a:ext cx="11017249" cy="338554"/>
          </a:xfrm>
          <a:prstGeom prst="rect">
            <a:avLst/>
          </a:prstGeom>
          <a:noFill/>
        </p:spPr>
        <p:txBody>
          <a:bodyPr wrap="square">
            <a:spAutoFit/>
          </a:bodyPr>
          <a:lstStyle/>
          <a:p>
            <a:pPr eaLnBrk="1" fontAlgn="auto" hangingPunct="1">
              <a:spcBef>
                <a:spcPts val="0"/>
              </a:spcBef>
              <a:spcAft>
                <a:spcPts val="0"/>
              </a:spcAft>
            </a:pPr>
            <a:r>
              <a:rPr lang="ja-JP" altLang="en-US" sz="1600" b="1" dirty="0">
                <a:solidFill>
                  <a:srgbClr val="C00000"/>
                </a:solidFill>
                <a:latin typeface="メイリオ" panose="020B0604030504040204" pitchFamily="50" charset="-128"/>
                <a:ea typeface="メイリオ" panose="020B0604030504040204" pitchFamily="50" charset="-128"/>
              </a:rPr>
              <a:t>弊社担当営業に情報連携がない場合は、割引適用とならずに予約金額のまま請求が行われますのでご注意ください。</a:t>
            </a:r>
            <a:endParaRPr lang="en-US" altLang="ja-JP" sz="1600" b="1" dirty="0">
              <a:solidFill>
                <a:srgbClr val="C0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8197677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タイトル 2">
            <a:extLst>
              <a:ext uri="{FF2B5EF4-FFF2-40B4-BE49-F238E27FC236}">
                <a16:creationId xmlns:a16="http://schemas.microsoft.com/office/drawing/2014/main" id="{034AA560-3B3D-A0C0-C7BA-7ADDF5CD3455}"/>
              </a:ext>
            </a:extLst>
          </p:cNvPr>
          <p:cNvSpPr>
            <a:spLocks noGrp="1" noChangeArrowheads="1"/>
          </p:cNvSpPr>
          <p:nvPr>
            <p:ph type="ctr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en-US" altLang="ja-JP" dirty="0">
                <a:latin typeface="メイリオ" panose="020B0604030504040204" pitchFamily="34" charset="-128"/>
                <a:ea typeface="メイリオ" panose="020B0604030504040204" pitchFamily="34" charset="-128"/>
              </a:rPr>
              <a:t>Yahoo!</a:t>
            </a:r>
            <a:r>
              <a:rPr lang="ja-JP" altLang="en-US" dirty="0">
                <a:latin typeface="メイリオ" panose="020B0604030504040204" pitchFamily="34" charset="-128"/>
                <a:ea typeface="メイリオ" panose="020B0604030504040204" pitchFamily="34" charset="-128"/>
              </a:rPr>
              <a:t> </a:t>
            </a:r>
            <a:r>
              <a:rPr lang="en-US" altLang="ja-JP" dirty="0">
                <a:latin typeface="メイリオ" panose="020B0604030504040204" pitchFamily="34" charset="-128"/>
                <a:ea typeface="メイリオ" panose="020B0604030504040204" pitchFamily="34" charset="-128"/>
              </a:rPr>
              <a:t>JAPAN</a:t>
            </a:r>
            <a:r>
              <a:rPr lang="ja-JP" altLang="en-US" dirty="0">
                <a:latin typeface="メイリオ" panose="020B0604030504040204" pitchFamily="34" charset="-128"/>
                <a:ea typeface="メイリオ" panose="020B0604030504040204" pitchFamily="34" charset="-128"/>
              </a:rPr>
              <a:t>　トップページ　トピックス</a:t>
            </a:r>
            <a:r>
              <a:rPr lang="en-US" altLang="ja-JP" dirty="0">
                <a:latin typeface="メイリオ" panose="020B0604030504040204" pitchFamily="34" charset="-128"/>
                <a:ea typeface="メイリオ" panose="020B0604030504040204" pitchFamily="34" charset="-128"/>
              </a:rPr>
              <a:t>PR</a:t>
            </a:r>
            <a:r>
              <a:rPr lang="ja-JP" altLang="en-US" dirty="0">
                <a:latin typeface="メイリオ" panose="020B0604030504040204" pitchFamily="34" charset="-128"/>
                <a:ea typeface="メイリオ" panose="020B0604030504040204" pitchFamily="34" charset="-128"/>
              </a:rPr>
              <a:t>　</a:t>
            </a:r>
            <a:r>
              <a:rPr lang="en-US" altLang="ja-JP" dirty="0">
                <a:latin typeface="メイリオ" panose="020B0604030504040204" pitchFamily="34" charset="-128"/>
                <a:ea typeface="メイリオ" panose="020B0604030504040204" pitchFamily="34" charset="-128"/>
              </a:rPr>
              <a:t>SP</a:t>
            </a:r>
            <a:r>
              <a:rPr lang="ja-JP" altLang="en-US" dirty="0">
                <a:latin typeface="メイリオ" panose="020B0604030504040204" pitchFamily="34" charset="-128"/>
                <a:ea typeface="メイリオ" panose="020B0604030504040204" pitchFamily="34" charset="-128"/>
              </a:rPr>
              <a:t>　商品概要</a:t>
            </a:r>
          </a:p>
        </p:txBody>
      </p:sp>
      <p:pic>
        <p:nvPicPr>
          <p:cNvPr id="3" name="図 2">
            <a:extLst>
              <a:ext uri="{FF2B5EF4-FFF2-40B4-BE49-F238E27FC236}">
                <a16:creationId xmlns:a16="http://schemas.microsoft.com/office/drawing/2014/main" id="{132A9927-1C11-3B48-C396-32C0F24FEC52}"/>
              </a:ext>
            </a:extLst>
          </p:cNvPr>
          <p:cNvPicPr>
            <a:picLocks noChangeAspect="1"/>
          </p:cNvPicPr>
          <p:nvPr/>
        </p:nvPicPr>
        <p:blipFill>
          <a:blip r:embed="rId2"/>
          <a:stretch>
            <a:fillRect/>
          </a:stretch>
        </p:blipFill>
        <p:spPr>
          <a:xfrm>
            <a:off x="8879594" y="1516194"/>
            <a:ext cx="2295546" cy="4538553"/>
          </a:xfrm>
          <a:prstGeom prst="rect">
            <a:avLst/>
          </a:prstGeom>
        </p:spPr>
      </p:pic>
      <p:sp>
        <p:nvSpPr>
          <p:cNvPr id="6" name="正方形/長方形 5">
            <a:extLst>
              <a:ext uri="{FF2B5EF4-FFF2-40B4-BE49-F238E27FC236}">
                <a16:creationId xmlns:a16="http://schemas.microsoft.com/office/drawing/2014/main" id="{6B98820F-7D6C-A03C-6F95-E28CDD9D0414}"/>
              </a:ext>
            </a:extLst>
          </p:cNvPr>
          <p:cNvSpPr/>
          <p:nvPr/>
        </p:nvSpPr>
        <p:spPr>
          <a:xfrm>
            <a:off x="8906950" y="4805579"/>
            <a:ext cx="2240833" cy="601538"/>
          </a:xfrm>
          <a:prstGeom prst="rect">
            <a:avLst/>
          </a:prstGeom>
          <a:noFill/>
          <a:ln w="38100" cap="flat" cmpd="sng" algn="ctr">
            <a:solidFill>
              <a:srgbClr val="C9002C"/>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15" name="正方形/長方形 14">
            <a:extLst>
              <a:ext uri="{FF2B5EF4-FFF2-40B4-BE49-F238E27FC236}">
                <a16:creationId xmlns:a16="http://schemas.microsoft.com/office/drawing/2014/main" id="{B62AAD2A-D2D9-0D79-E1E5-0E3DE60943E1}"/>
              </a:ext>
            </a:extLst>
          </p:cNvPr>
          <p:cNvSpPr/>
          <p:nvPr/>
        </p:nvSpPr>
        <p:spPr>
          <a:xfrm>
            <a:off x="703231" y="1678339"/>
            <a:ext cx="144016" cy="870967"/>
          </a:xfrm>
          <a:prstGeom prst="rect">
            <a:avLst/>
          </a:prstGeom>
          <a:solidFill>
            <a:srgbClr val="000000"/>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2400" b="0" i="0" u="none" strike="noStrike" kern="0" cap="none" spc="0" normalizeH="0" baseline="0" noProof="0" dirty="0">
              <a:ln>
                <a:noFill/>
              </a:ln>
              <a:solidFill>
                <a:srgbClr val="545454"/>
              </a:solidFill>
              <a:effectLst/>
              <a:uLnTx/>
              <a:uFillTx/>
              <a:latin typeface="Calibri" panose="020F0502020204030204"/>
              <a:ea typeface="メイリオ" panose="020B0604030504040204" pitchFamily="50" charset="-128"/>
              <a:cs typeface="+mn-cs"/>
            </a:endParaRPr>
          </a:p>
        </p:txBody>
      </p:sp>
      <p:sp>
        <p:nvSpPr>
          <p:cNvPr id="16" name="正方形/長方形 15">
            <a:extLst>
              <a:ext uri="{FF2B5EF4-FFF2-40B4-BE49-F238E27FC236}">
                <a16:creationId xmlns:a16="http://schemas.microsoft.com/office/drawing/2014/main" id="{861A4920-E0B0-199F-3351-8F96F5D9DA29}"/>
              </a:ext>
            </a:extLst>
          </p:cNvPr>
          <p:cNvSpPr/>
          <p:nvPr/>
        </p:nvSpPr>
        <p:spPr>
          <a:xfrm>
            <a:off x="919254" y="1758372"/>
            <a:ext cx="7759483" cy="830997"/>
          </a:xfrm>
          <a:prstGeom prst="rect">
            <a:avLst/>
          </a:prstGeom>
        </p:spPr>
        <p:txBody>
          <a:bodyPr wrap="square">
            <a:spAutoFit/>
          </a:bodyPr>
          <a:lstStyle/>
          <a:p>
            <a:pPr eaLnBrk="1" fontAlgn="auto" hangingPunct="1">
              <a:spcBef>
                <a:spcPts val="0"/>
              </a:spcBef>
              <a:spcAft>
                <a:spcPts val="0"/>
              </a:spcAft>
            </a:pPr>
            <a:r>
              <a:rPr lang="ja-JP" altLang="en-US" sz="2400" b="1" dirty="0">
                <a:solidFill>
                  <a:srgbClr val="545454"/>
                </a:solidFill>
                <a:latin typeface="メイリオ" panose="020B0604030504040204" pitchFamily="50" charset="-128"/>
                <a:ea typeface="メイリオ" panose="020B0604030504040204" pitchFamily="50" charset="-128"/>
              </a:rPr>
              <a:t>最も注目度の高い</a:t>
            </a:r>
            <a:r>
              <a:rPr lang="en-US" altLang="ja-JP" sz="2400" b="1" dirty="0">
                <a:solidFill>
                  <a:srgbClr val="545454"/>
                </a:solidFill>
                <a:latin typeface="メイリオ" panose="020B0604030504040204" pitchFamily="50" charset="-128"/>
                <a:ea typeface="メイリオ" panose="020B0604030504040204" pitchFamily="50" charset="-128"/>
              </a:rPr>
              <a:t>Yahoo!</a:t>
            </a:r>
            <a:r>
              <a:rPr lang="ja-JP" altLang="en-US" sz="2400" b="1" dirty="0">
                <a:solidFill>
                  <a:srgbClr val="545454"/>
                </a:solidFill>
                <a:latin typeface="メイリオ" panose="020B0604030504040204" pitchFamily="50" charset="-128"/>
                <a:ea typeface="メイリオ" panose="020B0604030504040204" pitchFamily="50" charset="-128"/>
              </a:rPr>
              <a:t> </a:t>
            </a:r>
            <a:r>
              <a:rPr lang="en-US" altLang="ja-JP" sz="2400" b="1" dirty="0">
                <a:solidFill>
                  <a:srgbClr val="545454"/>
                </a:solidFill>
                <a:latin typeface="メイリオ" panose="020B0604030504040204" pitchFamily="50" charset="-128"/>
                <a:ea typeface="メイリオ" panose="020B0604030504040204" pitchFamily="50" charset="-128"/>
              </a:rPr>
              <a:t>JAPAN</a:t>
            </a:r>
            <a:r>
              <a:rPr lang="ja-JP" altLang="en-US" sz="2400" b="1" dirty="0">
                <a:solidFill>
                  <a:srgbClr val="545454"/>
                </a:solidFill>
                <a:latin typeface="メイリオ" panose="020B0604030504040204" pitchFamily="50" charset="-128"/>
                <a:ea typeface="メイリオ" panose="020B0604030504040204" pitchFamily="50" charset="-128"/>
              </a:rPr>
              <a:t>トップページ</a:t>
            </a:r>
            <a:endParaRPr lang="en-US" altLang="ja-JP" sz="2400" b="1" dirty="0">
              <a:solidFill>
                <a:srgbClr val="545454"/>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lang="ja-JP" altLang="en-US" sz="2400" b="1" dirty="0">
                <a:solidFill>
                  <a:srgbClr val="545454"/>
                </a:solidFill>
                <a:latin typeface="メイリオ" panose="020B0604030504040204" pitchFamily="50" charset="-128"/>
                <a:ea typeface="メイリオ" panose="020B0604030504040204" pitchFamily="50" charset="-128"/>
              </a:rPr>
              <a:t>ニューストピックス下に掲載</a:t>
            </a:r>
          </a:p>
        </p:txBody>
      </p:sp>
      <p:sp>
        <p:nvSpPr>
          <p:cNvPr id="17" name="正方形/長方形 16">
            <a:extLst>
              <a:ext uri="{FF2B5EF4-FFF2-40B4-BE49-F238E27FC236}">
                <a16:creationId xmlns:a16="http://schemas.microsoft.com/office/drawing/2014/main" id="{2CAF6604-015F-27E8-DF38-907C9C38F82C}"/>
              </a:ext>
            </a:extLst>
          </p:cNvPr>
          <p:cNvSpPr/>
          <p:nvPr/>
        </p:nvSpPr>
        <p:spPr>
          <a:xfrm>
            <a:off x="930309" y="3556467"/>
            <a:ext cx="7556276" cy="830997"/>
          </a:xfrm>
          <a:prstGeom prst="rect">
            <a:avLst/>
          </a:prstGeom>
        </p:spPr>
        <p:txBody>
          <a:bodyPr wrap="square">
            <a:spAutoFit/>
          </a:bodyPr>
          <a:lstStyle/>
          <a:p>
            <a:pPr eaLnBrk="1" fontAlgn="auto" hangingPunct="1">
              <a:spcBef>
                <a:spcPts val="0"/>
              </a:spcBef>
              <a:spcAft>
                <a:spcPts val="0"/>
              </a:spcAft>
            </a:pPr>
            <a:r>
              <a:rPr lang="en-US" altLang="ja-JP" sz="2400" b="1" dirty="0">
                <a:solidFill>
                  <a:srgbClr val="545454"/>
                </a:solidFill>
                <a:latin typeface="メイリオ" panose="020B0604030504040204" pitchFamily="50" charset="-128"/>
                <a:ea typeface="メイリオ" panose="020B0604030504040204" pitchFamily="50" charset="-128"/>
              </a:rPr>
              <a:t>1Day</a:t>
            </a:r>
            <a:r>
              <a:rPr lang="ja-JP" altLang="en-US" sz="2400" b="1" dirty="0">
                <a:solidFill>
                  <a:srgbClr val="545454"/>
                </a:solidFill>
                <a:latin typeface="メイリオ" panose="020B0604030504040204" pitchFamily="50" charset="-128"/>
                <a:ea typeface="メイリオ" panose="020B0604030504040204" pitchFamily="50" charset="-128"/>
              </a:rPr>
              <a:t>配信＆その日訪れた全ユーザーへリーチ</a:t>
            </a:r>
            <a:endParaRPr lang="en-US" altLang="ja-JP" sz="2400" b="1" dirty="0">
              <a:solidFill>
                <a:srgbClr val="545454"/>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lang="ja-JP" altLang="en-US" sz="2400" b="1" dirty="0">
                <a:solidFill>
                  <a:srgbClr val="545454"/>
                </a:solidFill>
                <a:latin typeface="メイリオ" panose="020B0604030504040204" pitchFamily="50" charset="-128"/>
                <a:ea typeface="メイリオ" panose="020B0604030504040204" pitchFamily="50" charset="-128"/>
              </a:rPr>
              <a:t>（リーチ</a:t>
            </a:r>
            <a:r>
              <a:rPr lang="en-US" altLang="ja-JP" sz="2400" b="1" dirty="0">
                <a:solidFill>
                  <a:srgbClr val="545454"/>
                </a:solidFill>
                <a:latin typeface="メイリオ" panose="020B0604030504040204" pitchFamily="50" charset="-128"/>
                <a:ea typeface="メイリオ" panose="020B0604030504040204" pitchFamily="50" charset="-128"/>
              </a:rPr>
              <a:t>SOV100</a:t>
            </a:r>
            <a:r>
              <a:rPr lang="ja-JP" altLang="en-US" sz="2400" b="1" dirty="0">
                <a:solidFill>
                  <a:srgbClr val="545454"/>
                </a:solidFill>
                <a:latin typeface="メイリオ" panose="020B0604030504040204" pitchFamily="50" charset="-128"/>
                <a:ea typeface="メイリオ" panose="020B0604030504040204" pitchFamily="50" charset="-128"/>
              </a:rPr>
              <a:t>％）</a:t>
            </a:r>
          </a:p>
        </p:txBody>
      </p:sp>
      <p:sp>
        <p:nvSpPr>
          <p:cNvPr id="18" name="正方形/長方形 17">
            <a:extLst>
              <a:ext uri="{FF2B5EF4-FFF2-40B4-BE49-F238E27FC236}">
                <a16:creationId xmlns:a16="http://schemas.microsoft.com/office/drawing/2014/main" id="{7216D373-46AD-AB73-8716-7D8EF84E2910}"/>
              </a:ext>
            </a:extLst>
          </p:cNvPr>
          <p:cNvSpPr/>
          <p:nvPr/>
        </p:nvSpPr>
        <p:spPr>
          <a:xfrm>
            <a:off x="688967" y="4508270"/>
            <a:ext cx="158279" cy="621650"/>
          </a:xfrm>
          <a:prstGeom prst="rect">
            <a:avLst/>
          </a:prstGeom>
          <a:solidFill>
            <a:srgbClr val="000000"/>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2400" b="0" i="0" u="none" strike="noStrike" kern="0" cap="none" spc="0" normalizeH="0" baseline="0" noProof="0" dirty="0">
              <a:ln>
                <a:noFill/>
              </a:ln>
              <a:solidFill>
                <a:srgbClr val="545454"/>
              </a:solidFill>
              <a:effectLst/>
              <a:uLnTx/>
              <a:uFillTx/>
              <a:latin typeface="Calibri" panose="020F0502020204030204"/>
              <a:ea typeface="メイリオ" panose="020B0604030504040204" pitchFamily="50" charset="-128"/>
              <a:cs typeface="+mn-cs"/>
            </a:endParaRPr>
          </a:p>
        </p:txBody>
      </p:sp>
      <p:sp>
        <p:nvSpPr>
          <p:cNvPr id="19" name="正方形/長方形 18">
            <a:extLst>
              <a:ext uri="{FF2B5EF4-FFF2-40B4-BE49-F238E27FC236}">
                <a16:creationId xmlns:a16="http://schemas.microsoft.com/office/drawing/2014/main" id="{70DC8BA8-5C14-A615-2757-565688F99FA7}"/>
              </a:ext>
            </a:extLst>
          </p:cNvPr>
          <p:cNvSpPr/>
          <p:nvPr/>
        </p:nvSpPr>
        <p:spPr>
          <a:xfrm>
            <a:off x="930309" y="4617618"/>
            <a:ext cx="6984776" cy="461665"/>
          </a:xfrm>
          <a:prstGeom prst="rect">
            <a:avLst/>
          </a:prstGeom>
        </p:spPr>
        <p:txBody>
          <a:bodyPr wrap="square">
            <a:spAutoFit/>
          </a:bodyPr>
          <a:lstStyle/>
          <a:p>
            <a:pPr eaLnBrk="1" fontAlgn="auto" hangingPunct="1">
              <a:spcBef>
                <a:spcPts val="0"/>
              </a:spcBef>
              <a:spcAft>
                <a:spcPts val="0"/>
              </a:spcAft>
            </a:pPr>
            <a:r>
              <a:rPr lang="ja-JP" altLang="en-US" sz="2400" b="1" dirty="0">
                <a:solidFill>
                  <a:srgbClr val="545454"/>
                </a:solidFill>
                <a:latin typeface="メイリオ" panose="020B0604030504040204" pitchFamily="50" charset="-128"/>
                <a:ea typeface="メイリオ" panose="020B0604030504040204" pitchFamily="50" charset="-128"/>
              </a:rPr>
              <a:t>想定</a:t>
            </a:r>
            <a:r>
              <a:rPr lang="en-US" altLang="ja-JP" sz="2400" b="1" dirty="0">
                <a:solidFill>
                  <a:srgbClr val="545454"/>
                </a:solidFill>
                <a:latin typeface="メイリオ" panose="020B0604030504040204" pitchFamily="50" charset="-128"/>
                <a:ea typeface="メイリオ" panose="020B0604030504040204" pitchFamily="50" charset="-128"/>
              </a:rPr>
              <a:t>1750</a:t>
            </a:r>
            <a:r>
              <a:rPr lang="ja-JP" altLang="en-US" sz="2400" b="1" dirty="0">
                <a:solidFill>
                  <a:srgbClr val="545454"/>
                </a:solidFill>
                <a:latin typeface="メイリオ" panose="020B0604030504040204" pitchFamily="50" charset="-128"/>
                <a:ea typeface="メイリオ" panose="020B0604030504040204" pitchFamily="50" charset="-128"/>
              </a:rPr>
              <a:t>万</a:t>
            </a:r>
            <a:r>
              <a:rPr lang="en-US" altLang="ja-JP" sz="2400" b="1" dirty="0">
                <a:solidFill>
                  <a:srgbClr val="545454"/>
                </a:solidFill>
                <a:latin typeface="メイリオ" panose="020B0604030504040204" pitchFamily="50" charset="-128"/>
                <a:ea typeface="メイリオ" panose="020B0604030504040204" pitchFamily="50" charset="-128"/>
              </a:rPr>
              <a:t>V</a:t>
            </a:r>
            <a:r>
              <a:rPr lang="ja-JP" altLang="en-US" sz="2400" b="1" dirty="0">
                <a:solidFill>
                  <a:srgbClr val="545454"/>
                </a:solidFill>
                <a:latin typeface="メイリオ" panose="020B0604030504040204" pitchFamily="50" charset="-128"/>
                <a:ea typeface="メイリオ" panose="020B0604030504040204" pitchFamily="50" charset="-128"/>
              </a:rPr>
              <a:t>リーチ</a:t>
            </a:r>
            <a:r>
              <a:rPr lang="en-US" altLang="ja-JP" sz="2400" b="1" dirty="0">
                <a:solidFill>
                  <a:srgbClr val="545454"/>
                </a:solidFill>
                <a:latin typeface="メイリオ" panose="020B0604030504040204" pitchFamily="50" charset="-128"/>
                <a:ea typeface="メイリオ" panose="020B0604030504040204" pitchFamily="50" charset="-128"/>
              </a:rPr>
              <a:t>/</a:t>
            </a:r>
            <a:r>
              <a:rPr lang="ja-JP" altLang="en-US" sz="2400" b="1" dirty="0">
                <a:solidFill>
                  <a:srgbClr val="545454"/>
                </a:solidFill>
                <a:latin typeface="メイリオ" panose="020B0604030504040204" pitchFamily="50" charset="-128"/>
                <a:ea typeface="メイリオ" panose="020B0604030504040204" pitchFamily="50" charset="-128"/>
              </a:rPr>
              <a:t>日</a:t>
            </a:r>
          </a:p>
        </p:txBody>
      </p:sp>
      <p:sp>
        <p:nvSpPr>
          <p:cNvPr id="20" name="正方形/長方形 19">
            <a:extLst>
              <a:ext uri="{FF2B5EF4-FFF2-40B4-BE49-F238E27FC236}">
                <a16:creationId xmlns:a16="http://schemas.microsoft.com/office/drawing/2014/main" id="{4AAA0E8B-7CF1-1B6F-81AE-7BD2C19FFFBE}"/>
              </a:ext>
            </a:extLst>
          </p:cNvPr>
          <p:cNvSpPr/>
          <p:nvPr/>
        </p:nvSpPr>
        <p:spPr>
          <a:xfrm>
            <a:off x="703231" y="2704755"/>
            <a:ext cx="144016" cy="621650"/>
          </a:xfrm>
          <a:prstGeom prst="rect">
            <a:avLst/>
          </a:prstGeom>
          <a:solidFill>
            <a:srgbClr val="000000"/>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2400" b="0" i="0" u="none" strike="noStrike" kern="0" cap="none" spc="0" normalizeH="0" baseline="0" noProof="0" dirty="0">
              <a:ln>
                <a:noFill/>
              </a:ln>
              <a:solidFill>
                <a:srgbClr val="545454"/>
              </a:solidFill>
              <a:effectLst/>
              <a:uLnTx/>
              <a:uFillTx/>
              <a:latin typeface="Calibri" panose="020F0502020204030204"/>
              <a:ea typeface="メイリオ" panose="020B0604030504040204" pitchFamily="50" charset="-128"/>
              <a:cs typeface="+mn-cs"/>
            </a:endParaRPr>
          </a:p>
        </p:txBody>
      </p:sp>
      <p:sp>
        <p:nvSpPr>
          <p:cNvPr id="21" name="正方形/長方形 20">
            <a:extLst>
              <a:ext uri="{FF2B5EF4-FFF2-40B4-BE49-F238E27FC236}">
                <a16:creationId xmlns:a16="http://schemas.microsoft.com/office/drawing/2014/main" id="{A9AA7D01-E76F-65A4-8C1B-D9FF42E1DDB6}"/>
              </a:ext>
            </a:extLst>
          </p:cNvPr>
          <p:cNvSpPr/>
          <p:nvPr/>
        </p:nvSpPr>
        <p:spPr>
          <a:xfrm>
            <a:off x="919253" y="2826134"/>
            <a:ext cx="7556275" cy="461665"/>
          </a:xfrm>
          <a:prstGeom prst="rect">
            <a:avLst/>
          </a:prstGeom>
        </p:spPr>
        <p:txBody>
          <a:bodyPr wrap="square">
            <a:spAutoFit/>
          </a:bodyPr>
          <a:lstStyle/>
          <a:p>
            <a:pPr eaLnBrk="1" fontAlgn="auto" hangingPunct="1">
              <a:spcBef>
                <a:spcPts val="0"/>
              </a:spcBef>
              <a:spcAft>
                <a:spcPts val="0"/>
              </a:spcAft>
            </a:pPr>
            <a:r>
              <a:rPr lang="en-US" altLang="ja-JP" sz="2400" b="1" dirty="0">
                <a:solidFill>
                  <a:srgbClr val="545454"/>
                </a:solidFill>
                <a:latin typeface="メイリオ" panose="020B0604030504040204" pitchFamily="50" charset="-128"/>
                <a:ea typeface="メイリオ" panose="020B0604030504040204" pitchFamily="50" charset="-128"/>
              </a:rPr>
              <a:t>Yahoo!</a:t>
            </a:r>
            <a:r>
              <a:rPr lang="ja-JP" altLang="en-US" sz="2400" b="1" dirty="0">
                <a:solidFill>
                  <a:srgbClr val="545454"/>
                </a:solidFill>
                <a:latin typeface="メイリオ" panose="020B0604030504040204" pitchFamily="50" charset="-128"/>
                <a:ea typeface="メイリオ" panose="020B0604030504040204" pitchFamily="50" charset="-128"/>
              </a:rPr>
              <a:t>ニューストピックスに近い広告形式で</a:t>
            </a:r>
            <a:r>
              <a:rPr lang="en-US" altLang="ja-JP" sz="2400" b="1" dirty="0">
                <a:solidFill>
                  <a:srgbClr val="545454"/>
                </a:solidFill>
                <a:latin typeface="メイリオ" panose="020B0604030504040204" pitchFamily="50" charset="-128"/>
                <a:ea typeface="メイリオ" panose="020B0604030504040204" pitchFamily="50" charset="-128"/>
              </a:rPr>
              <a:t>PR</a:t>
            </a:r>
            <a:r>
              <a:rPr lang="ja-JP" altLang="en-US" sz="2400" b="1" dirty="0">
                <a:solidFill>
                  <a:srgbClr val="545454"/>
                </a:solidFill>
                <a:latin typeface="メイリオ" panose="020B0604030504040204" pitchFamily="50" charset="-128"/>
                <a:ea typeface="メイリオ" panose="020B0604030504040204" pitchFamily="50" charset="-128"/>
              </a:rPr>
              <a:t>可能</a:t>
            </a:r>
          </a:p>
        </p:txBody>
      </p:sp>
      <p:sp>
        <p:nvSpPr>
          <p:cNvPr id="22" name="正方形/長方形 21">
            <a:extLst>
              <a:ext uri="{FF2B5EF4-FFF2-40B4-BE49-F238E27FC236}">
                <a16:creationId xmlns:a16="http://schemas.microsoft.com/office/drawing/2014/main" id="{9338619A-B95E-ACA4-F6AD-FEFB24F99629}"/>
              </a:ext>
            </a:extLst>
          </p:cNvPr>
          <p:cNvSpPr/>
          <p:nvPr/>
        </p:nvSpPr>
        <p:spPr>
          <a:xfrm>
            <a:off x="703231" y="3481854"/>
            <a:ext cx="144016" cy="870967"/>
          </a:xfrm>
          <a:prstGeom prst="rect">
            <a:avLst/>
          </a:prstGeom>
          <a:solidFill>
            <a:srgbClr val="000000"/>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2400" b="0" i="0" u="none" strike="noStrike" kern="0" cap="none" spc="0" normalizeH="0" baseline="0" noProof="0" dirty="0">
              <a:ln>
                <a:noFill/>
              </a:ln>
              <a:solidFill>
                <a:srgbClr val="545454"/>
              </a:solidFill>
              <a:effectLst/>
              <a:uLnTx/>
              <a:uFillTx/>
              <a:latin typeface="Calibri" panose="020F0502020204030204"/>
              <a:ea typeface="メイリオ" panose="020B0604030504040204" pitchFamily="50" charset="-128"/>
              <a:cs typeface="+mn-cs"/>
            </a:endParaRPr>
          </a:p>
        </p:txBody>
      </p:sp>
      <p:sp>
        <p:nvSpPr>
          <p:cNvPr id="23" name="テキスト ボックス 22">
            <a:extLst>
              <a:ext uri="{FF2B5EF4-FFF2-40B4-BE49-F238E27FC236}">
                <a16:creationId xmlns:a16="http://schemas.microsoft.com/office/drawing/2014/main" id="{4E50DE66-C657-C3CC-1CC1-E7FA361E27EC}"/>
              </a:ext>
            </a:extLst>
          </p:cNvPr>
          <p:cNvSpPr txBox="1"/>
          <p:nvPr/>
        </p:nvSpPr>
        <p:spPr>
          <a:xfrm>
            <a:off x="647566" y="5623860"/>
            <a:ext cx="8031108" cy="430887"/>
          </a:xfrm>
          <a:prstGeom prst="rect">
            <a:avLst/>
          </a:prstGeom>
          <a:noFill/>
          <a:ln>
            <a:solidFill>
              <a:schemeClr val="tx1"/>
            </a:solidFill>
            <a:prstDash val="dash"/>
          </a:ln>
        </p:spPr>
        <p:txBody>
          <a:bodyPr wrap="square" lIns="91440" tIns="45720" rIns="91440" bIns="45720" rtlCol="0" anchor="t">
            <a:spAutoFit/>
          </a:bodyPr>
          <a:lstStyle/>
          <a:p>
            <a:pPr algn="l"/>
            <a:r>
              <a:rPr kumimoji="1" lang="ja-JP" altLang="en-US" sz="1100" dirty="0">
                <a:latin typeface="メイリオ" panose="020B0604030504040204" pitchFamily="50" charset="-128"/>
                <a:ea typeface="メイリオ" panose="020B0604030504040204" pitchFamily="50" charset="-128"/>
              </a:rPr>
              <a:t>商品の詳細スペック、販促情報はこちらをご確認ください。</a:t>
            </a:r>
            <a:endParaRPr kumimoji="1" lang="en-US" altLang="ja-JP" sz="1100" dirty="0">
              <a:latin typeface="メイリオ" panose="020B0604030504040204" pitchFamily="50" charset="-128"/>
              <a:ea typeface="メイリオ" panose="020B0604030504040204" pitchFamily="50" charset="-128"/>
            </a:endParaRPr>
          </a:p>
          <a:p>
            <a:pPr algn="l"/>
            <a:r>
              <a:rPr lang="en-US" altLang="ja-JP" sz="1100" dirty="0">
                <a:latin typeface="メイリオ"/>
                <a:ea typeface="メイリオ"/>
                <a:hlinkClick r:id="rId3"/>
              </a:rPr>
              <a:t>https://s.yimg.jp/dl/displayads-guarantee/01/displayads-guarantee_salessheet_toppage_topics_pr_2025H2.zip</a:t>
            </a:r>
          </a:p>
        </p:txBody>
      </p:sp>
    </p:spTree>
    <p:extLst>
      <p:ext uri="{BB962C8B-B14F-4D97-AF65-F5344CB8AC3E}">
        <p14:creationId xmlns:p14="http://schemas.microsoft.com/office/powerpoint/2010/main" val="21511367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FBF54DB-C7FE-FDBE-087F-9B18780F8504}"/>
              </a:ext>
            </a:extLst>
          </p:cNvPr>
          <p:cNvSpPr>
            <a:spLocks noGrp="1"/>
          </p:cNvSpPr>
          <p:nvPr>
            <p:ph type="ctrTitle"/>
          </p:nvPr>
        </p:nvSpPr>
        <p:spPr/>
        <p:txBody>
          <a:bodyPr/>
          <a:lstStyle/>
          <a:p>
            <a:r>
              <a:rPr lang="en-US" altLang="ja-JP" dirty="0">
                <a:latin typeface="メイリオ" panose="020B0604030504040204" pitchFamily="34" charset="-128"/>
                <a:ea typeface="メイリオ" panose="020B0604030504040204" pitchFamily="34" charset="-128"/>
              </a:rPr>
              <a:t>Yahoo!</a:t>
            </a:r>
            <a:r>
              <a:rPr lang="ja-JP" altLang="en-US" dirty="0">
                <a:latin typeface="メイリオ" panose="020B0604030504040204" pitchFamily="34" charset="-128"/>
                <a:ea typeface="メイリオ" panose="020B0604030504040204" pitchFamily="34" charset="-128"/>
              </a:rPr>
              <a:t> </a:t>
            </a:r>
            <a:r>
              <a:rPr lang="en-US" altLang="ja-JP" dirty="0">
                <a:latin typeface="メイリオ" panose="020B0604030504040204" pitchFamily="34" charset="-128"/>
                <a:ea typeface="メイリオ" panose="020B0604030504040204" pitchFamily="34" charset="-128"/>
              </a:rPr>
              <a:t>JAPAN</a:t>
            </a:r>
            <a:r>
              <a:rPr lang="ja-JP" altLang="en-US" dirty="0">
                <a:latin typeface="メイリオ" panose="020B0604030504040204" pitchFamily="34" charset="-128"/>
                <a:ea typeface="メイリオ" panose="020B0604030504040204" pitchFamily="34" charset="-128"/>
              </a:rPr>
              <a:t>　トップページ　トピックス</a:t>
            </a:r>
            <a:r>
              <a:rPr lang="en-US" altLang="ja-JP" dirty="0">
                <a:latin typeface="メイリオ" panose="020B0604030504040204" pitchFamily="34" charset="-128"/>
                <a:ea typeface="メイリオ" panose="020B0604030504040204" pitchFamily="34" charset="-128"/>
              </a:rPr>
              <a:t>PR</a:t>
            </a:r>
            <a:r>
              <a:rPr lang="ja-JP" altLang="en-US" dirty="0">
                <a:latin typeface="メイリオ" panose="020B0604030504040204" pitchFamily="34" charset="-128"/>
                <a:ea typeface="メイリオ" panose="020B0604030504040204" pitchFamily="34" charset="-128"/>
              </a:rPr>
              <a:t>　</a:t>
            </a:r>
            <a:r>
              <a:rPr lang="en-US" altLang="ja-JP" dirty="0">
                <a:latin typeface="メイリオ" panose="020B0604030504040204" pitchFamily="34" charset="-128"/>
                <a:ea typeface="メイリオ" panose="020B0604030504040204" pitchFamily="34" charset="-128"/>
              </a:rPr>
              <a:t>SP</a:t>
            </a:r>
            <a:r>
              <a:rPr lang="ja-JP" altLang="en-US" dirty="0">
                <a:latin typeface="メイリオ" panose="020B0604030504040204" pitchFamily="34" charset="-128"/>
                <a:ea typeface="メイリオ" panose="020B0604030504040204" pitchFamily="34" charset="-128"/>
              </a:rPr>
              <a:t>　商品概要</a:t>
            </a:r>
            <a:endParaRPr kumimoji="1" lang="ja-JP" altLang="en-US" dirty="0"/>
          </a:p>
        </p:txBody>
      </p:sp>
      <p:sp>
        <p:nvSpPr>
          <p:cNvPr id="19" name="正方形/長方形 18">
            <a:extLst>
              <a:ext uri="{FF2B5EF4-FFF2-40B4-BE49-F238E27FC236}">
                <a16:creationId xmlns:a16="http://schemas.microsoft.com/office/drawing/2014/main" id="{9A285905-7E91-C59D-F490-A692911554F7}"/>
              </a:ext>
            </a:extLst>
          </p:cNvPr>
          <p:cNvSpPr/>
          <p:nvPr/>
        </p:nvSpPr>
        <p:spPr>
          <a:xfrm>
            <a:off x="5864979" y="3617034"/>
            <a:ext cx="5617737" cy="2670525"/>
          </a:xfrm>
          <a:prstGeom prst="rect">
            <a:avLst/>
          </a:prstGeom>
          <a:solidFill>
            <a:srgbClr val="F5F5F5"/>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20" name="片側の 2 つの角を丸めた四角形 26">
            <a:extLst>
              <a:ext uri="{FF2B5EF4-FFF2-40B4-BE49-F238E27FC236}">
                <a16:creationId xmlns:a16="http://schemas.microsoft.com/office/drawing/2014/main" id="{ABDACA75-21A8-0159-F208-63164CACDE3B}"/>
              </a:ext>
            </a:extLst>
          </p:cNvPr>
          <p:cNvSpPr/>
          <p:nvPr/>
        </p:nvSpPr>
        <p:spPr>
          <a:xfrm>
            <a:off x="704080" y="1298707"/>
            <a:ext cx="10778636" cy="601299"/>
          </a:xfrm>
          <a:prstGeom prst="round2SameRect">
            <a:avLst>
              <a:gd name="adj1" fmla="val 0"/>
              <a:gd name="adj2" fmla="val 0"/>
            </a:avLst>
          </a:prstGeom>
          <a:solidFill>
            <a:srgbClr val="C9002C"/>
          </a:solidFill>
          <a:ln w="25400" cap="flat" cmpd="sng" algn="ctr">
            <a:noFill/>
            <a:prstDash val="solid"/>
          </a:ln>
          <a:effectLst/>
        </p:spPr>
        <p:txBody>
          <a:bodyPr t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rPr>
              <a:t>Yahoo! JAPAN</a:t>
            </a:r>
            <a:r>
              <a:rPr kumimoji="0" lang="ja-JP" altLang="en-US" sz="16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rPr>
              <a:t>　トップページ　トピックス</a:t>
            </a:r>
            <a:r>
              <a:rPr kumimoji="0" lang="en-US" altLang="ja-JP" sz="16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rPr>
              <a:t>PR</a:t>
            </a:r>
            <a:r>
              <a:rPr kumimoji="0" lang="ja-JP" altLang="en-US" sz="16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rPr>
              <a:t>　</a:t>
            </a:r>
            <a:r>
              <a:rPr kumimoji="0" lang="en-US" altLang="ja-JP" sz="16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rPr>
              <a:t>SP</a:t>
            </a:r>
            <a:r>
              <a:rPr kumimoji="0" lang="ja-JP" altLang="en-US" sz="16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rPr>
              <a:t>（オールリーチ）</a:t>
            </a:r>
            <a:endParaRPr kumimoji="0" lang="en-US" altLang="ja-JP" sz="16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endParaRPr>
          </a:p>
        </p:txBody>
      </p:sp>
      <p:sp>
        <p:nvSpPr>
          <p:cNvPr id="21" name="テキスト ボックス 20">
            <a:extLst>
              <a:ext uri="{FF2B5EF4-FFF2-40B4-BE49-F238E27FC236}">
                <a16:creationId xmlns:a16="http://schemas.microsoft.com/office/drawing/2014/main" id="{70A012B7-6C68-6BFB-08C8-F931BC757DC4}"/>
              </a:ext>
            </a:extLst>
          </p:cNvPr>
          <p:cNvSpPr txBox="1"/>
          <p:nvPr/>
        </p:nvSpPr>
        <p:spPr>
          <a:xfrm>
            <a:off x="5916313" y="2518808"/>
            <a:ext cx="5217812" cy="923330"/>
          </a:xfrm>
          <a:prstGeom prst="rect">
            <a:avLst/>
          </a:prstGeom>
          <a:noFill/>
        </p:spPr>
        <p:txBody>
          <a:bodyPr wrap="square" rtlCol="0">
            <a:spAutoFit/>
          </a:bodyPr>
          <a:lstStyle/>
          <a:p>
            <a:pPr eaLnBrk="1" fontAlgn="auto" hangingPunct="1">
              <a:spcBef>
                <a:spcPts val="0"/>
              </a:spcBef>
              <a:spcAft>
                <a:spcPts val="0"/>
              </a:spcAft>
            </a:pPr>
            <a:r>
              <a:rPr kumimoji="0" lang="ja-JP" altLang="en-US" kern="0" dirty="0">
                <a:solidFill>
                  <a:srgbClr val="545454"/>
                </a:solidFill>
                <a:latin typeface="メイリオ" panose="020B0604030504040204" pitchFamily="50" charset="-128"/>
                <a:ea typeface="メイリオ" panose="020B0604030504040204" pitchFamily="50" charset="-128"/>
              </a:rPr>
              <a:t>価格：</a:t>
            </a:r>
            <a:r>
              <a:rPr kumimoji="0" lang="en-US" altLang="ja-JP" kern="0" dirty="0">
                <a:solidFill>
                  <a:srgbClr val="545454"/>
                </a:solidFill>
                <a:latin typeface="メイリオ" panose="020B0604030504040204" pitchFamily="50" charset="-128"/>
                <a:ea typeface="メイリオ" panose="020B0604030504040204" pitchFamily="50" charset="-128"/>
              </a:rPr>
              <a:t>1300</a:t>
            </a:r>
            <a:r>
              <a:rPr kumimoji="0" lang="ja-JP" altLang="en-US" kern="0" dirty="0">
                <a:solidFill>
                  <a:srgbClr val="545454"/>
                </a:solidFill>
                <a:latin typeface="メイリオ" panose="020B0604030504040204" pitchFamily="50" charset="-128"/>
                <a:ea typeface="メイリオ" panose="020B0604030504040204" pitchFamily="50" charset="-128"/>
              </a:rPr>
              <a:t>万円</a:t>
            </a:r>
            <a:endParaRPr kumimoji="0" lang="en-US" altLang="ja-JP" kern="0" dirty="0">
              <a:solidFill>
                <a:srgbClr val="545454"/>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kumimoji="0" lang="ja-JP" altLang="en-US" kern="0" dirty="0">
                <a:solidFill>
                  <a:srgbClr val="545454"/>
                </a:solidFill>
                <a:latin typeface="メイリオ" panose="020B0604030504040204" pitchFamily="50" charset="-128"/>
                <a:ea typeface="メイリオ" panose="020B0604030504040204" pitchFamily="50" charset="-128"/>
              </a:rPr>
              <a:t>広告掲載期間：</a:t>
            </a:r>
            <a:r>
              <a:rPr kumimoji="0" lang="en-US" altLang="ja-JP" kern="0" dirty="0">
                <a:solidFill>
                  <a:srgbClr val="545454"/>
                </a:solidFill>
                <a:latin typeface="メイリオ" panose="020B0604030504040204" pitchFamily="50" charset="-128"/>
                <a:ea typeface="メイリオ" panose="020B0604030504040204" pitchFamily="50" charset="-128"/>
              </a:rPr>
              <a:t>1</a:t>
            </a:r>
            <a:r>
              <a:rPr kumimoji="0" lang="ja-JP" altLang="en-US" kern="0" dirty="0">
                <a:solidFill>
                  <a:srgbClr val="545454"/>
                </a:solidFill>
                <a:latin typeface="メイリオ" panose="020B0604030504040204" pitchFamily="50" charset="-128"/>
                <a:ea typeface="メイリオ" panose="020B0604030504040204" pitchFamily="50" charset="-128"/>
              </a:rPr>
              <a:t>日</a:t>
            </a:r>
            <a:endParaRPr kumimoji="0" lang="en-US" altLang="ja-JP" kern="0" dirty="0">
              <a:solidFill>
                <a:srgbClr val="545454"/>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kumimoji="0" lang="ja-JP" altLang="en-US" kern="0" dirty="0">
                <a:solidFill>
                  <a:srgbClr val="545454"/>
                </a:solidFill>
                <a:latin typeface="メイリオ" panose="020B0604030504040204" pitchFamily="50" charset="-128"/>
                <a:ea typeface="メイリオ" panose="020B0604030504040204" pitchFamily="50" charset="-128"/>
              </a:rPr>
              <a:t>想定</a:t>
            </a:r>
            <a:r>
              <a:rPr kumimoji="0" lang="en-US" altLang="ja-JP" kern="0" dirty="0">
                <a:solidFill>
                  <a:srgbClr val="545454"/>
                </a:solidFill>
                <a:latin typeface="メイリオ" panose="020B0604030504040204" pitchFamily="50" charset="-128"/>
                <a:ea typeface="メイリオ" panose="020B0604030504040204" pitchFamily="50" charset="-128"/>
              </a:rPr>
              <a:t>v</a:t>
            </a:r>
            <a:r>
              <a:rPr kumimoji="0" lang="ja-JP" altLang="en-US" kern="0" dirty="0">
                <a:solidFill>
                  <a:srgbClr val="545454"/>
                </a:solidFill>
                <a:latin typeface="メイリオ" panose="020B0604030504040204" pitchFamily="50" charset="-128"/>
                <a:ea typeface="メイリオ" panose="020B0604030504040204" pitchFamily="50" charset="-128"/>
              </a:rPr>
              <a:t>リーチ数：</a:t>
            </a:r>
            <a:r>
              <a:rPr kumimoji="0" lang="en-US" altLang="ja-JP" kern="0" dirty="0">
                <a:solidFill>
                  <a:srgbClr val="545454"/>
                </a:solidFill>
                <a:latin typeface="メイリオ" panose="020B0604030504040204" pitchFamily="50" charset="-128"/>
                <a:ea typeface="メイリオ" panose="020B0604030504040204" pitchFamily="50" charset="-128"/>
              </a:rPr>
              <a:t>1750</a:t>
            </a:r>
            <a:r>
              <a:rPr kumimoji="0" lang="ja-JP" altLang="en-US" kern="0" dirty="0">
                <a:solidFill>
                  <a:srgbClr val="545454"/>
                </a:solidFill>
                <a:latin typeface="メイリオ" panose="020B0604030504040204" pitchFamily="50" charset="-128"/>
                <a:ea typeface="メイリオ" panose="020B0604030504040204" pitchFamily="50" charset="-128"/>
              </a:rPr>
              <a:t>万</a:t>
            </a:r>
            <a:endParaRPr kumimoji="0" lang="en-US" altLang="ja-JP" kern="0" dirty="0">
              <a:solidFill>
                <a:srgbClr val="545454"/>
              </a:solidFill>
              <a:latin typeface="メイリオ" panose="020B0604030504040204" pitchFamily="50" charset="-128"/>
              <a:ea typeface="メイリオ" panose="020B0604030504040204" pitchFamily="50" charset="-128"/>
            </a:endParaRPr>
          </a:p>
        </p:txBody>
      </p:sp>
      <p:sp>
        <p:nvSpPr>
          <p:cNvPr id="22" name="テキスト ボックス 21">
            <a:extLst>
              <a:ext uri="{FF2B5EF4-FFF2-40B4-BE49-F238E27FC236}">
                <a16:creationId xmlns:a16="http://schemas.microsoft.com/office/drawing/2014/main" id="{A8C0FE6E-3377-3816-BA84-6DB4EF339BF5}"/>
              </a:ext>
            </a:extLst>
          </p:cNvPr>
          <p:cNvSpPr txBox="1"/>
          <p:nvPr/>
        </p:nvSpPr>
        <p:spPr>
          <a:xfrm>
            <a:off x="6550050" y="3799555"/>
            <a:ext cx="4900766" cy="338554"/>
          </a:xfrm>
          <a:prstGeom prst="rect">
            <a:avLst/>
          </a:prstGeom>
          <a:noFill/>
        </p:spPr>
        <p:txBody>
          <a:bodyPr wrap="square" rtlCol="0">
            <a:spAutoFit/>
          </a:bodyPr>
          <a:lstStyle/>
          <a:p>
            <a:pPr eaLnBrk="1" fontAlgn="auto" hangingPunct="1">
              <a:spcBef>
                <a:spcPts val="0"/>
              </a:spcBef>
              <a:spcAft>
                <a:spcPts val="0"/>
              </a:spcAft>
            </a:pPr>
            <a:r>
              <a:rPr lang="en-US" altLang="ja-JP" sz="1600" dirty="0">
                <a:solidFill>
                  <a:srgbClr val="545454"/>
                </a:solidFill>
                <a:latin typeface="メイリオ" panose="020B0604030504040204" pitchFamily="50" charset="-128"/>
                <a:ea typeface="メイリオ" panose="020B0604030504040204" pitchFamily="50" charset="-128"/>
              </a:rPr>
              <a:t>Yahoo!</a:t>
            </a:r>
            <a:r>
              <a:rPr lang="ja-JP" altLang="en-US" sz="1600" dirty="0">
                <a:solidFill>
                  <a:srgbClr val="545454"/>
                </a:solidFill>
                <a:latin typeface="メイリオ" panose="020B0604030504040204" pitchFamily="50" charset="-128"/>
                <a:ea typeface="メイリオ" panose="020B0604030504040204" pitchFamily="50" charset="-128"/>
              </a:rPr>
              <a:t> </a:t>
            </a:r>
            <a:r>
              <a:rPr lang="en-US" altLang="ja-JP" sz="1600" dirty="0">
                <a:solidFill>
                  <a:srgbClr val="545454"/>
                </a:solidFill>
                <a:latin typeface="メイリオ" panose="020B0604030504040204" pitchFamily="50" charset="-128"/>
                <a:ea typeface="メイリオ" panose="020B0604030504040204" pitchFamily="50" charset="-128"/>
              </a:rPr>
              <a:t>JAPAN</a:t>
            </a:r>
            <a:r>
              <a:rPr lang="ja-JP" altLang="en-US" sz="1600" dirty="0">
                <a:solidFill>
                  <a:srgbClr val="545454"/>
                </a:solidFill>
                <a:latin typeface="メイリオ" panose="020B0604030504040204" pitchFamily="50" charset="-128"/>
                <a:ea typeface="メイリオ" panose="020B0604030504040204" pitchFamily="50" charset="-128"/>
              </a:rPr>
              <a:t>は国内最大規模のニュースメディア</a:t>
            </a:r>
          </a:p>
        </p:txBody>
      </p:sp>
      <p:sp>
        <p:nvSpPr>
          <p:cNvPr id="23" name="Freeform 10">
            <a:extLst>
              <a:ext uri="{FF2B5EF4-FFF2-40B4-BE49-F238E27FC236}">
                <a16:creationId xmlns:a16="http://schemas.microsoft.com/office/drawing/2014/main" id="{DB904056-8A44-09DA-C082-9DC11E42D358}"/>
              </a:ext>
            </a:extLst>
          </p:cNvPr>
          <p:cNvSpPr>
            <a:spLocks noChangeArrowheads="1"/>
          </p:cNvSpPr>
          <p:nvPr/>
        </p:nvSpPr>
        <p:spPr bwMode="auto">
          <a:xfrm>
            <a:off x="6138932" y="3780452"/>
            <a:ext cx="326468" cy="326468"/>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54545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Calibri" panose="020F0502020204030204"/>
              <a:ea typeface="メイリオ" panose="020B0604030504040204" pitchFamily="50" charset="-128"/>
              <a:cs typeface="+mn-cs"/>
            </a:endParaRPr>
          </a:p>
        </p:txBody>
      </p:sp>
      <p:pic>
        <p:nvPicPr>
          <p:cNvPr id="24" name="図 23">
            <a:extLst>
              <a:ext uri="{FF2B5EF4-FFF2-40B4-BE49-F238E27FC236}">
                <a16:creationId xmlns:a16="http://schemas.microsoft.com/office/drawing/2014/main" id="{4BEEE1BB-904C-BD17-1950-5F1E490887D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64919" y="3163618"/>
            <a:ext cx="557822" cy="817322"/>
          </a:xfrm>
          <a:prstGeom prst="rect">
            <a:avLst/>
          </a:prstGeom>
        </p:spPr>
      </p:pic>
      <p:sp>
        <p:nvSpPr>
          <p:cNvPr id="25" name="正方形/長方形 24">
            <a:extLst>
              <a:ext uri="{FF2B5EF4-FFF2-40B4-BE49-F238E27FC236}">
                <a16:creationId xmlns:a16="http://schemas.microsoft.com/office/drawing/2014/main" id="{5F529BDB-5EC8-6448-8F02-EFD4B37B1447}"/>
              </a:ext>
            </a:extLst>
          </p:cNvPr>
          <p:cNvSpPr/>
          <p:nvPr/>
        </p:nvSpPr>
        <p:spPr>
          <a:xfrm>
            <a:off x="704080" y="2022125"/>
            <a:ext cx="4983245" cy="470782"/>
          </a:xfrm>
          <a:prstGeom prst="rect">
            <a:avLst/>
          </a:prstGeom>
          <a:solidFill>
            <a:srgbClr val="F5F5F5">
              <a:lumMod val="50000"/>
            </a:srgbClr>
          </a:solidFill>
          <a:ln w="9525" cap="flat" cmpd="sng" algn="ctr">
            <a:solidFill>
              <a:srgbClr val="CCCCCC"/>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mn-cs"/>
              </a:rPr>
              <a:t>掲載イメージ</a:t>
            </a:r>
            <a:endParaRPr kumimoji="0" lang="en-US" altLang="ja-JP" sz="14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mn-cs"/>
            </a:endParaRPr>
          </a:p>
        </p:txBody>
      </p:sp>
      <p:sp>
        <p:nvSpPr>
          <p:cNvPr id="26" name="テキスト ボックス 25">
            <a:extLst>
              <a:ext uri="{FF2B5EF4-FFF2-40B4-BE49-F238E27FC236}">
                <a16:creationId xmlns:a16="http://schemas.microsoft.com/office/drawing/2014/main" id="{B70A1170-6141-6C5D-03D6-850248A22C53}"/>
              </a:ext>
            </a:extLst>
          </p:cNvPr>
          <p:cNvSpPr txBox="1"/>
          <p:nvPr/>
        </p:nvSpPr>
        <p:spPr>
          <a:xfrm>
            <a:off x="2315316" y="3252952"/>
            <a:ext cx="3314515" cy="523220"/>
          </a:xfrm>
          <a:prstGeom prst="rect">
            <a:avLst/>
          </a:prstGeom>
          <a:noFill/>
        </p:spPr>
        <p:txBody>
          <a:bodyPr wrap="square">
            <a:spAutoFit/>
          </a:bodyPr>
          <a:lstStyle/>
          <a:p>
            <a:pPr eaLnBrk="1" fontAlgn="auto" hangingPunct="1">
              <a:spcBef>
                <a:spcPts val="0"/>
              </a:spcBef>
              <a:spcAft>
                <a:spcPts val="0"/>
              </a:spcAft>
            </a:pPr>
            <a:r>
              <a:rPr lang="en-US" altLang="ja-JP" sz="1400" dirty="0">
                <a:solidFill>
                  <a:srgbClr val="545454"/>
                </a:solidFill>
                <a:latin typeface="メイリオ" panose="020B0604030504040204" pitchFamily="50" charset="-128"/>
                <a:ea typeface="メイリオ" panose="020B0604030504040204" pitchFamily="50" charset="-128"/>
              </a:rPr>
              <a:t>Yahoo!</a:t>
            </a:r>
            <a:r>
              <a:rPr lang="ja-JP" altLang="en-US" sz="1400" dirty="0">
                <a:solidFill>
                  <a:srgbClr val="545454"/>
                </a:solidFill>
                <a:latin typeface="メイリオ" panose="020B0604030504040204" pitchFamily="50" charset="-128"/>
                <a:ea typeface="メイリオ" panose="020B0604030504040204" pitchFamily="50" charset="-128"/>
              </a:rPr>
              <a:t>ニューストピックスに初回訪問時に訪れたユーザーに</a:t>
            </a:r>
            <a:r>
              <a:rPr lang="en-US" altLang="ja-JP" sz="1400" dirty="0">
                <a:solidFill>
                  <a:srgbClr val="545454"/>
                </a:solidFill>
                <a:latin typeface="メイリオ" panose="020B0604030504040204" pitchFamily="50" charset="-128"/>
                <a:ea typeface="メイリオ" panose="020B0604030504040204" pitchFamily="50" charset="-128"/>
              </a:rPr>
              <a:t>100</a:t>
            </a:r>
            <a:r>
              <a:rPr lang="ja-JP" altLang="en-US" sz="1400" dirty="0">
                <a:solidFill>
                  <a:srgbClr val="545454"/>
                </a:solidFill>
                <a:latin typeface="メイリオ" panose="020B0604030504040204" pitchFamily="50" charset="-128"/>
                <a:ea typeface="メイリオ" panose="020B0604030504040204" pitchFamily="50" charset="-128"/>
              </a:rPr>
              <a:t>％リーチ</a:t>
            </a:r>
            <a:endParaRPr lang="en-US" altLang="ja-JP" sz="1400" dirty="0">
              <a:solidFill>
                <a:srgbClr val="545454"/>
              </a:solidFill>
              <a:latin typeface="メイリオ" panose="020B0604030504040204" pitchFamily="50" charset="-128"/>
              <a:ea typeface="メイリオ" panose="020B0604030504040204" pitchFamily="50" charset="-128"/>
            </a:endParaRPr>
          </a:p>
        </p:txBody>
      </p:sp>
      <p:sp>
        <p:nvSpPr>
          <p:cNvPr id="27" name="テキスト ボックス 26">
            <a:extLst>
              <a:ext uri="{FF2B5EF4-FFF2-40B4-BE49-F238E27FC236}">
                <a16:creationId xmlns:a16="http://schemas.microsoft.com/office/drawing/2014/main" id="{B05EA8E4-9FBE-E66D-6C6D-4F2E2522B937}"/>
              </a:ext>
            </a:extLst>
          </p:cNvPr>
          <p:cNvSpPr txBox="1"/>
          <p:nvPr/>
        </p:nvSpPr>
        <p:spPr>
          <a:xfrm>
            <a:off x="955952" y="4144360"/>
            <a:ext cx="1680576" cy="523220"/>
          </a:xfrm>
          <a:prstGeom prst="rect">
            <a:avLst/>
          </a:prstGeom>
          <a:noFill/>
        </p:spPr>
        <p:txBody>
          <a:bodyPr wrap="square">
            <a:spAutoFit/>
          </a:bodyPr>
          <a:lstStyle/>
          <a:p>
            <a:pPr algn="ctr" eaLnBrk="1" fontAlgn="auto" hangingPunct="1">
              <a:spcBef>
                <a:spcPts val="0"/>
              </a:spcBef>
              <a:spcAft>
                <a:spcPts val="0"/>
              </a:spcAft>
            </a:pPr>
            <a:r>
              <a:rPr lang="ja-JP" altLang="en-US" sz="1400" dirty="0">
                <a:solidFill>
                  <a:srgbClr val="545454"/>
                </a:solidFill>
                <a:latin typeface="メイリオ" panose="020B0604030504040204" pitchFamily="50" charset="-128"/>
                <a:ea typeface="メイリオ" panose="020B0604030504040204" pitchFamily="50" charset="-128"/>
              </a:rPr>
              <a:t>初回訪問時</a:t>
            </a:r>
            <a:endParaRPr lang="en-US" altLang="ja-JP" sz="1400" dirty="0">
              <a:solidFill>
                <a:srgbClr val="545454"/>
              </a:solidFill>
              <a:latin typeface="メイリオ" panose="020B0604030504040204" pitchFamily="50" charset="-128"/>
              <a:ea typeface="メイリオ" panose="020B0604030504040204" pitchFamily="50" charset="-128"/>
            </a:endParaRPr>
          </a:p>
          <a:p>
            <a:pPr algn="ctr" eaLnBrk="1" fontAlgn="auto" hangingPunct="1">
              <a:spcBef>
                <a:spcPts val="0"/>
              </a:spcBef>
              <a:spcAft>
                <a:spcPts val="0"/>
              </a:spcAft>
            </a:pPr>
            <a:r>
              <a:rPr lang="ja-JP" altLang="en-US" sz="1400" dirty="0">
                <a:solidFill>
                  <a:srgbClr val="545454"/>
                </a:solidFill>
                <a:latin typeface="メイリオ" panose="020B0604030504040204" pitchFamily="50" charset="-128"/>
                <a:ea typeface="メイリオ" panose="020B0604030504040204" pitchFamily="50" charset="-128"/>
              </a:rPr>
              <a:t>表示</a:t>
            </a:r>
            <a:endParaRPr lang="en-US" altLang="ja-JP" sz="1400" dirty="0">
              <a:solidFill>
                <a:srgbClr val="545454"/>
              </a:solidFill>
              <a:latin typeface="メイリオ" panose="020B0604030504040204" pitchFamily="50" charset="-128"/>
              <a:ea typeface="メイリオ" panose="020B0604030504040204" pitchFamily="50" charset="-128"/>
            </a:endParaRPr>
          </a:p>
        </p:txBody>
      </p:sp>
      <p:sp>
        <p:nvSpPr>
          <p:cNvPr id="28" name="テキスト ボックス 27">
            <a:extLst>
              <a:ext uri="{FF2B5EF4-FFF2-40B4-BE49-F238E27FC236}">
                <a16:creationId xmlns:a16="http://schemas.microsoft.com/office/drawing/2014/main" id="{1775CD1E-96DF-C0B2-543D-C94CF7F7F49B}"/>
              </a:ext>
            </a:extLst>
          </p:cNvPr>
          <p:cNvSpPr txBox="1"/>
          <p:nvPr/>
        </p:nvSpPr>
        <p:spPr>
          <a:xfrm>
            <a:off x="704081" y="4905807"/>
            <a:ext cx="4951344" cy="1323439"/>
          </a:xfrm>
          <a:prstGeom prst="rect">
            <a:avLst/>
          </a:prstGeom>
          <a:noFill/>
        </p:spPr>
        <p:txBody>
          <a:bodyPr wrap="square">
            <a:spAutoFit/>
          </a:bodyPr>
          <a:lstStyle/>
          <a:p>
            <a:pPr eaLnBrk="1" fontAlgn="auto" hangingPunct="1">
              <a:spcBef>
                <a:spcPts val="0"/>
              </a:spcBef>
              <a:spcAft>
                <a:spcPts val="0"/>
              </a:spcAft>
            </a:pPr>
            <a:r>
              <a:rPr lang="ja-JP" altLang="en-US" sz="1600" dirty="0">
                <a:solidFill>
                  <a:srgbClr val="545454"/>
                </a:solidFill>
                <a:latin typeface="メイリオ" panose="020B0604030504040204" pitchFamily="50" charset="-128"/>
                <a:ea typeface="メイリオ" panose="020B0604030504040204" pitchFamily="50" charset="-128"/>
              </a:rPr>
              <a:t>掲載日に訪問したユーザーの初回訪問時に</a:t>
            </a:r>
            <a:endParaRPr lang="en-US" altLang="ja-JP" sz="1600" dirty="0">
              <a:solidFill>
                <a:srgbClr val="545454"/>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lang="en-US" altLang="ja-JP" sz="1600" dirty="0">
                <a:solidFill>
                  <a:srgbClr val="545454"/>
                </a:solidFill>
                <a:latin typeface="メイリオ" panose="020B0604030504040204" pitchFamily="50" charset="-128"/>
                <a:ea typeface="メイリオ" panose="020B0604030504040204" pitchFamily="50" charset="-128"/>
              </a:rPr>
              <a:t>100</a:t>
            </a:r>
            <a:r>
              <a:rPr lang="ja-JP" altLang="en-US" sz="1600" dirty="0">
                <a:solidFill>
                  <a:srgbClr val="545454"/>
                </a:solidFill>
                <a:latin typeface="メイリオ" panose="020B0604030504040204" pitchFamily="50" charset="-128"/>
                <a:ea typeface="メイリオ" panose="020B0604030504040204" pitchFamily="50" charset="-128"/>
              </a:rPr>
              <a:t>％掲出するため、</a:t>
            </a:r>
            <a:r>
              <a:rPr lang="en-US" altLang="ja-JP" sz="1600" dirty="0">
                <a:solidFill>
                  <a:srgbClr val="545454"/>
                </a:solidFill>
                <a:latin typeface="メイリオ" panose="020B0604030504040204" pitchFamily="50" charset="-128"/>
                <a:ea typeface="メイリオ" panose="020B0604030504040204" pitchFamily="50" charset="-128"/>
              </a:rPr>
              <a:t>Yahoo!</a:t>
            </a:r>
            <a:r>
              <a:rPr lang="ja-JP" altLang="en-US" sz="1600" dirty="0">
                <a:solidFill>
                  <a:srgbClr val="545454"/>
                </a:solidFill>
                <a:latin typeface="メイリオ" panose="020B0604030504040204" pitchFamily="50" charset="-128"/>
                <a:ea typeface="メイリオ" panose="020B0604030504040204" pitchFamily="50" charset="-128"/>
              </a:rPr>
              <a:t>ニューストピックスに訪れた全ユーザーにリーチ可能</a:t>
            </a:r>
            <a:endParaRPr lang="en-US" altLang="ja-JP" sz="1600" dirty="0">
              <a:solidFill>
                <a:srgbClr val="545454"/>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endParaRPr lang="en-US" altLang="ja-JP" sz="1600" dirty="0">
              <a:solidFill>
                <a:srgbClr val="545454"/>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lang="ja-JP" altLang="en-US" sz="1600" dirty="0">
                <a:solidFill>
                  <a:srgbClr val="545454"/>
                </a:solidFill>
                <a:latin typeface="メイリオ" panose="020B0604030504040204" pitchFamily="50" charset="-128"/>
                <a:ea typeface="メイリオ" panose="020B0604030504040204" pitchFamily="50" charset="-128"/>
              </a:rPr>
              <a:t>高いリーチ効率で最大規模のリーチ獲得が可能</a:t>
            </a:r>
            <a:endParaRPr lang="en-US" altLang="ja-JP" sz="1600" dirty="0">
              <a:solidFill>
                <a:srgbClr val="545454"/>
              </a:solidFill>
              <a:latin typeface="メイリオ" panose="020B0604030504040204" pitchFamily="50" charset="-128"/>
              <a:ea typeface="メイリオ" panose="020B0604030504040204" pitchFamily="50" charset="-128"/>
            </a:endParaRPr>
          </a:p>
        </p:txBody>
      </p:sp>
      <p:sp>
        <p:nvSpPr>
          <p:cNvPr id="29" name="正方形/長方形 28">
            <a:extLst>
              <a:ext uri="{FF2B5EF4-FFF2-40B4-BE49-F238E27FC236}">
                <a16:creationId xmlns:a16="http://schemas.microsoft.com/office/drawing/2014/main" id="{9B7EA4F4-87D2-9CC0-32CF-165750CACF07}"/>
              </a:ext>
            </a:extLst>
          </p:cNvPr>
          <p:cNvSpPr/>
          <p:nvPr/>
        </p:nvSpPr>
        <p:spPr>
          <a:xfrm>
            <a:off x="704080" y="2022125"/>
            <a:ext cx="4983245" cy="2670525"/>
          </a:xfrm>
          <a:prstGeom prst="rect">
            <a:avLst/>
          </a:prstGeom>
          <a:noFill/>
          <a:ln w="9525" cap="flat" cmpd="sng" algn="ctr">
            <a:solidFill>
              <a:srgbClr val="CCCCCC"/>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30" name="正方形/長方形 29">
            <a:extLst>
              <a:ext uri="{FF2B5EF4-FFF2-40B4-BE49-F238E27FC236}">
                <a16:creationId xmlns:a16="http://schemas.microsoft.com/office/drawing/2014/main" id="{08C8AC6C-31DF-3703-4492-BEAC4CC689FD}"/>
              </a:ext>
            </a:extLst>
          </p:cNvPr>
          <p:cNvSpPr/>
          <p:nvPr/>
        </p:nvSpPr>
        <p:spPr>
          <a:xfrm>
            <a:off x="5835650" y="2022125"/>
            <a:ext cx="5647066" cy="470782"/>
          </a:xfrm>
          <a:prstGeom prst="rect">
            <a:avLst/>
          </a:prstGeom>
          <a:solidFill>
            <a:srgbClr val="F5F5F5">
              <a:lumMod val="50000"/>
            </a:srgbClr>
          </a:solidFill>
          <a:ln w="9525" cap="flat" cmpd="sng" algn="ctr">
            <a:solidFill>
              <a:srgbClr val="CCCCCC"/>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mn-cs"/>
              </a:rPr>
              <a:t>広告スペック</a:t>
            </a:r>
            <a:endParaRPr kumimoji="0" lang="en-US" altLang="ja-JP" sz="14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mn-cs"/>
            </a:endParaRPr>
          </a:p>
        </p:txBody>
      </p:sp>
      <p:sp>
        <p:nvSpPr>
          <p:cNvPr id="31" name="テキスト ボックス 30">
            <a:extLst>
              <a:ext uri="{FF2B5EF4-FFF2-40B4-BE49-F238E27FC236}">
                <a16:creationId xmlns:a16="http://schemas.microsoft.com/office/drawing/2014/main" id="{3D56EC73-5559-AF5E-BC2D-59F1EE31CFA5}"/>
              </a:ext>
            </a:extLst>
          </p:cNvPr>
          <p:cNvSpPr txBox="1"/>
          <p:nvPr/>
        </p:nvSpPr>
        <p:spPr>
          <a:xfrm flipH="1">
            <a:off x="8713742" y="2782669"/>
            <a:ext cx="2888241" cy="646331"/>
          </a:xfrm>
          <a:prstGeom prst="rect">
            <a:avLst/>
          </a:prstGeom>
          <a:noFill/>
        </p:spPr>
        <p:txBody>
          <a:bodyPr wrap="square">
            <a:spAutoFit/>
          </a:bodyPr>
          <a:lstStyle/>
          <a:p>
            <a:pPr eaLnBrk="1" fontAlgn="auto" hangingPunct="1">
              <a:spcBef>
                <a:spcPts val="0"/>
              </a:spcBef>
              <a:spcAft>
                <a:spcPts val="0"/>
              </a:spcAft>
            </a:pPr>
            <a:r>
              <a:rPr kumimoji="0" lang="ja-JP" altLang="en-US" kern="0" dirty="0">
                <a:solidFill>
                  <a:srgbClr val="545454"/>
                </a:solidFill>
                <a:latin typeface="メイリオ" panose="020B0604030504040204" pitchFamily="50" charset="-128"/>
                <a:ea typeface="メイリオ" panose="020B0604030504040204" pitchFamily="50" charset="-128"/>
              </a:rPr>
              <a:t>リーチシェア：</a:t>
            </a:r>
            <a:r>
              <a:rPr kumimoji="0" lang="en-US" altLang="ja-JP" kern="0" dirty="0">
                <a:solidFill>
                  <a:srgbClr val="545454"/>
                </a:solidFill>
                <a:latin typeface="メイリオ" panose="020B0604030504040204" pitchFamily="50" charset="-128"/>
                <a:ea typeface="メイリオ" panose="020B0604030504040204" pitchFamily="50" charset="-128"/>
              </a:rPr>
              <a:t>100</a:t>
            </a:r>
            <a:r>
              <a:rPr kumimoji="0" lang="ja-JP" altLang="en-US" kern="0" dirty="0">
                <a:solidFill>
                  <a:srgbClr val="545454"/>
                </a:solidFill>
                <a:latin typeface="メイリオ" panose="020B0604030504040204" pitchFamily="50" charset="-128"/>
                <a:ea typeface="メイリオ" panose="020B0604030504040204" pitchFamily="50" charset="-128"/>
              </a:rPr>
              <a:t>％</a:t>
            </a:r>
            <a:endParaRPr kumimoji="0" lang="en-US" altLang="ja-JP" kern="0" dirty="0">
              <a:solidFill>
                <a:srgbClr val="545454"/>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kumimoji="0" lang="ja-JP" altLang="en-US" kern="0" dirty="0">
                <a:solidFill>
                  <a:srgbClr val="545454"/>
                </a:solidFill>
                <a:latin typeface="メイリオ" panose="020B0604030504040204" pitchFamily="50" charset="-128"/>
                <a:ea typeface="メイリオ" panose="020B0604030504040204" pitchFamily="50" charset="-128"/>
              </a:rPr>
              <a:t>想定リーチ単価：</a:t>
            </a:r>
            <a:r>
              <a:rPr kumimoji="0" lang="en-US" altLang="ja-JP" kern="0" dirty="0">
                <a:solidFill>
                  <a:srgbClr val="545454"/>
                </a:solidFill>
                <a:latin typeface="メイリオ" panose="020B0604030504040204" pitchFamily="50" charset="-128"/>
                <a:ea typeface="メイリオ" panose="020B0604030504040204" pitchFamily="50" charset="-128"/>
              </a:rPr>
              <a:t>0.74</a:t>
            </a:r>
            <a:r>
              <a:rPr kumimoji="0" lang="ja-JP" altLang="en-US" kern="0" dirty="0">
                <a:solidFill>
                  <a:srgbClr val="545454"/>
                </a:solidFill>
                <a:latin typeface="メイリオ" panose="020B0604030504040204" pitchFamily="50" charset="-128"/>
                <a:ea typeface="メイリオ" panose="020B0604030504040204" pitchFamily="50" charset="-128"/>
              </a:rPr>
              <a:t>円</a:t>
            </a:r>
            <a:endParaRPr kumimoji="0" lang="en-US" altLang="ja-JP" kern="0" dirty="0">
              <a:solidFill>
                <a:srgbClr val="545454"/>
              </a:solidFill>
              <a:latin typeface="メイリオ" panose="020B0604030504040204" pitchFamily="50" charset="-128"/>
              <a:ea typeface="メイリオ" panose="020B0604030504040204" pitchFamily="50" charset="-128"/>
            </a:endParaRPr>
          </a:p>
        </p:txBody>
      </p:sp>
      <p:pic>
        <p:nvPicPr>
          <p:cNvPr id="32" name="図 31">
            <a:extLst>
              <a:ext uri="{FF2B5EF4-FFF2-40B4-BE49-F238E27FC236}">
                <a16:creationId xmlns:a16="http://schemas.microsoft.com/office/drawing/2014/main" id="{B85BC587-4697-EC40-AC58-81AB6C8E4ED5}"/>
              </a:ext>
            </a:extLst>
          </p:cNvPr>
          <p:cNvPicPr>
            <a:picLocks noChangeAspect="1"/>
          </p:cNvPicPr>
          <p:nvPr/>
        </p:nvPicPr>
        <p:blipFill>
          <a:blip r:embed="rId3"/>
          <a:stretch>
            <a:fillRect/>
          </a:stretch>
        </p:blipFill>
        <p:spPr>
          <a:xfrm>
            <a:off x="872651" y="2665667"/>
            <a:ext cx="699693" cy="1383439"/>
          </a:xfrm>
          <a:prstGeom prst="rect">
            <a:avLst/>
          </a:prstGeom>
        </p:spPr>
      </p:pic>
      <p:pic>
        <p:nvPicPr>
          <p:cNvPr id="33" name="図 32">
            <a:extLst>
              <a:ext uri="{FF2B5EF4-FFF2-40B4-BE49-F238E27FC236}">
                <a16:creationId xmlns:a16="http://schemas.microsoft.com/office/drawing/2014/main" id="{0B809DC7-CEF5-BFB7-E875-85EBBDE519B2}"/>
              </a:ext>
            </a:extLst>
          </p:cNvPr>
          <p:cNvPicPr>
            <a:picLocks noChangeAspect="1"/>
          </p:cNvPicPr>
          <p:nvPr/>
        </p:nvPicPr>
        <p:blipFill>
          <a:blip r:embed="rId4"/>
          <a:stretch>
            <a:fillRect/>
          </a:stretch>
        </p:blipFill>
        <p:spPr>
          <a:xfrm>
            <a:off x="6096000" y="4270338"/>
            <a:ext cx="5177162" cy="1858382"/>
          </a:xfrm>
          <a:prstGeom prst="rect">
            <a:avLst/>
          </a:prstGeom>
        </p:spPr>
      </p:pic>
    </p:spTree>
    <p:extLst>
      <p:ext uri="{BB962C8B-B14F-4D97-AF65-F5344CB8AC3E}">
        <p14:creationId xmlns:p14="http://schemas.microsoft.com/office/powerpoint/2010/main" val="5336971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C23582E-4369-87C4-888C-D16530536C9F}"/>
              </a:ext>
            </a:extLst>
          </p:cNvPr>
          <p:cNvSpPr>
            <a:spLocks noGrp="1"/>
          </p:cNvSpPr>
          <p:nvPr>
            <p:ph type="ctrTitle"/>
          </p:nvPr>
        </p:nvSpPr>
        <p:spPr/>
        <p:txBody>
          <a:bodyPr/>
          <a:lstStyle/>
          <a:p>
            <a:r>
              <a:rPr lang="en-US" altLang="ja-JP" dirty="0">
                <a:latin typeface="メイリオ" panose="020B0604030504040204" pitchFamily="34" charset="-128"/>
                <a:ea typeface="メイリオ" panose="020B0604030504040204" pitchFamily="34" charset="-128"/>
              </a:rPr>
              <a:t>Yahoo!</a:t>
            </a:r>
            <a:r>
              <a:rPr lang="ja-JP" altLang="en-US" dirty="0">
                <a:latin typeface="メイリオ" panose="020B0604030504040204" pitchFamily="34" charset="-128"/>
                <a:ea typeface="メイリオ" panose="020B0604030504040204" pitchFamily="34" charset="-128"/>
              </a:rPr>
              <a:t> </a:t>
            </a:r>
            <a:r>
              <a:rPr lang="en-US" altLang="ja-JP" dirty="0">
                <a:latin typeface="メイリオ" panose="020B0604030504040204" pitchFamily="34" charset="-128"/>
                <a:ea typeface="メイリオ" panose="020B0604030504040204" pitchFamily="34" charset="-128"/>
              </a:rPr>
              <a:t>JAPAN</a:t>
            </a:r>
            <a:r>
              <a:rPr lang="ja-JP" altLang="en-US" dirty="0">
                <a:latin typeface="メイリオ" panose="020B0604030504040204" pitchFamily="34" charset="-128"/>
                <a:ea typeface="メイリオ" panose="020B0604030504040204" pitchFamily="34" charset="-128"/>
              </a:rPr>
              <a:t>　トップページ　トピックス</a:t>
            </a:r>
            <a:r>
              <a:rPr lang="en-US" altLang="ja-JP" dirty="0">
                <a:latin typeface="メイリオ" panose="020B0604030504040204" pitchFamily="34" charset="-128"/>
                <a:ea typeface="メイリオ" panose="020B0604030504040204" pitchFamily="34" charset="-128"/>
              </a:rPr>
              <a:t>PR</a:t>
            </a:r>
            <a:r>
              <a:rPr lang="ja-JP" altLang="en-US" dirty="0">
                <a:latin typeface="メイリオ" panose="020B0604030504040204" pitchFamily="34" charset="-128"/>
                <a:ea typeface="メイリオ" panose="020B0604030504040204" pitchFamily="34" charset="-128"/>
              </a:rPr>
              <a:t>　</a:t>
            </a:r>
            <a:r>
              <a:rPr lang="en-US" altLang="ja-JP" dirty="0">
                <a:latin typeface="メイリオ" panose="020B0604030504040204" pitchFamily="34" charset="-128"/>
                <a:ea typeface="メイリオ" panose="020B0604030504040204" pitchFamily="34" charset="-128"/>
              </a:rPr>
              <a:t>SP</a:t>
            </a:r>
            <a:r>
              <a:rPr lang="ja-JP" altLang="en-US" dirty="0">
                <a:latin typeface="メイリオ" panose="020B0604030504040204" pitchFamily="34" charset="-128"/>
                <a:ea typeface="メイリオ" panose="020B0604030504040204" pitchFamily="34" charset="-128"/>
              </a:rPr>
              <a:t>　商品概要</a:t>
            </a:r>
            <a:endParaRPr kumimoji="1" lang="ja-JP" altLang="en-US" dirty="0"/>
          </a:p>
        </p:txBody>
      </p:sp>
      <p:sp>
        <p:nvSpPr>
          <p:cNvPr id="45" name="正方形/長方形 44">
            <a:extLst>
              <a:ext uri="{FF2B5EF4-FFF2-40B4-BE49-F238E27FC236}">
                <a16:creationId xmlns:a16="http://schemas.microsoft.com/office/drawing/2014/main" id="{D4619E6F-0715-443F-D6F1-1084AFFB48D3}"/>
              </a:ext>
            </a:extLst>
          </p:cNvPr>
          <p:cNvSpPr/>
          <p:nvPr/>
        </p:nvSpPr>
        <p:spPr>
          <a:xfrm>
            <a:off x="5984246" y="4126939"/>
            <a:ext cx="5617737" cy="2140582"/>
          </a:xfrm>
          <a:prstGeom prst="rect">
            <a:avLst/>
          </a:prstGeom>
          <a:solidFill>
            <a:srgbClr val="F5F5F5"/>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46" name="片側の 2 つの角を丸めた四角形 26">
            <a:extLst>
              <a:ext uri="{FF2B5EF4-FFF2-40B4-BE49-F238E27FC236}">
                <a16:creationId xmlns:a16="http://schemas.microsoft.com/office/drawing/2014/main" id="{B2DE9C89-A1CF-6320-9705-30AFE8813663}"/>
              </a:ext>
            </a:extLst>
          </p:cNvPr>
          <p:cNvSpPr/>
          <p:nvPr/>
        </p:nvSpPr>
        <p:spPr>
          <a:xfrm>
            <a:off x="704080" y="1298707"/>
            <a:ext cx="10778636" cy="601299"/>
          </a:xfrm>
          <a:prstGeom prst="round2SameRect">
            <a:avLst>
              <a:gd name="adj1" fmla="val 0"/>
              <a:gd name="adj2" fmla="val 0"/>
            </a:avLst>
          </a:prstGeom>
          <a:solidFill>
            <a:srgbClr val="C9002C"/>
          </a:solidFill>
          <a:ln w="25400" cap="flat" cmpd="sng" algn="ctr">
            <a:noFill/>
            <a:prstDash val="solid"/>
          </a:ln>
          <a:effectLst/>
        </p:spPr>
        <p:txBody>
          <a:bodyPr t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rPr>
              <a:t>Yahoo! JAPAN</a:t>
            </a:r>
            <a:r>
              <a:rPr kumimoji="0" lang="ja-JP" altLang="en-US" sz="16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rPr>
              <a:t>　トップページ　トピックス</a:t>
            </a:r>
            <a:r>
              <a:rPr kumimoji="0" lang="en-US" altLang="ja-JP" sz="16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rPr>
              <a:t>PR</a:t>
            </a:r>
            <a:r>
              <a:rPr kumimoji="0" lang="ja-JP" altLang="en-US" sz="16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rPr>
              <a:t>　</a:t>
            </a:r>
            <a:r>
              <a:rPr kumimoji="0" lang="en-US" altLang="ja-JP" sz="16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rPr>
              <a:t>SP</a:t>
            </a:r>
            <a:r>
              <a:rPr kumimoji="0" lang="ja-JP" altLang="en-US" sz="16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rPr>
              <a:t>（オールリーチ　</a:t>
            </a:r>
            <a:r>
              <a:rPr kumimoji="0" lang="en-US" altLang="ja-JP" sz="16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rPr>
              <a:t>Plus</a:t>
            </a:r>
            <a:r>
              <a:rPr kumimoji="0" lang="ja-JP" altLang="en-US" sz="16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rPr>
              <a:t>）</a:t>
            </a:r>
            <a:endParaRPr kumimoji="0" lang="en-US" altLang="ja-JP" sz="16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endParaRPr>
          </a:p>
        </p:txBody>
      </p:sp>
      <p:sp>
        <p:nvSpPr>
          <p:cNvPr id="47" name="テキスト ボックス 46">
            <a:extLst>
              <a:ext uri="{FF2B5EF4-FFF2-40B4-BE49-F238E27FC236}">
                <a16:creationId xmlns:a16="http://schemas.microsoft.com/office/drawing/2014/main" id="{F3A924FB-26B0-8065-BFFC-8C4D951116D9}"/>
              </a:ext>
            </a:extLst>
          </p:cNvPr>
          <p:cNvSpPr txBox="1"/>
          <p:nvPr/>
        </p:nvSpPr>
        <p:spPr>
          <a:xfrm>
            <a:off x="5869675" y="2593886"/>
            <a:ext cx="6065074" cy="923330"/>
          </a:xfrm>
          <a:prstGeom prst="rect">
            <a:avLst/>
          </a:prstGeom>
          <a:noFill/>
        </p:spPr>
        <p:txBody>
          <a:bodyPr wrap="square" rtlCol="0">
            <a:spAutoFit/>
          </a:bodyPr>
          <a:lstStyle/>
          <a:p>
            <a:pPr eaLnBrk="1" fontAlgn="auto" hangingPunct="1">
              <a:spcBef>
                <a:spcPts val="0"/>
              </a:spcBef>
              <a:spcAft>
                <a:spcPts val="0"/>
              </a:spcAft>
            </a:pPr>
            <a:r>
              <a:rPr kumimoji="0" lang="ja-JP" altLang="en-US" kern="0" dirty="0">
                <a:solidFill>
                  <a:srgbClr val="545454"/>
                </a:solidFill>
                <a:latin typeface="メイリオ" panose="020B0604030504040204" pitchFamily="50" charset="-128"/>
                <a:ea typeface="メイリオ" panose="020B0604030504040204" pitchFamily="50" charset="-128"/>
              </a:rPr>
              <a:t>価格：</a:t>
            </a:r>
            <a:r>
              <a:rPr kumimoji="0" lang="en-US" altLang="ja-JP" kern="0" dirty="0">
                <a:solidFill>
                  <a:srgbClr val="545454"/>
                </a:solidFill>
                <a:latin typeface="メイリオ" panose="020B0604030504040204" pitchFamily="50" charset="-128"/>
                <a:ea typeface="メイリオ" panose="020B0604030504040204" pitchFamily="50" charset="-128"/>
              </a:rPr>
              <a:t>2500</a:t>
            </a:r>
            <a:r>
              <a:rPr kumimoji="0" lang="ja-JP" altLang="en-US" kern="0" dirty="0">
                <a:solidFill>
                  <a:srgbClr val="545454"/>
                </a:solidFill>
                <a:latin typeface="メイリオ" panose="020B0604030504040204" pitchFamily="50" charset="-128"/>
                <a:ea typeface="メイリオ" panose="020B0604030504040204" pitchFamily="50" charset="-128"/>
              </a:rPr>
              <a:t>万円</a:t>
            </a:r>
            <a:r>
              <a:rPr kumimoji="0" lang="ja-JP" altLang="en-US" sz="1400" kern="0" dirty="0">
                <a:solidFill>
                  <a:srgbClr val="545454"/>
                </a:solidFill>
                <a:latin typeface="メイリオ" panose="020B0604030504040204" pitchFamily="50" charset="-128"/>
                <a:ea typeface="メイリオ" panose="020B0604030504040204" pitchFamily="50" charset="-128"/>
              </a:rPr>
              <a:t>（性別・年齢ターゲティング商品は</a:t>
            </a:r>
            <a:r>
              <a:rPr kumimoji="0" lang="en-US" altLang="ja-JP" sz="1400" kern="0" dirty="0">
                <a:solidFill>
                  <a:srgbClr val="545454"/>
                </a:solidFill>
                <a:latin typeface="メイリオ" panose="020B0604030504040204" pitchFamily="50" charset="-128"/>
                <a:ea typeface="メイリオ" panose="020B0604030504040204" pitchFamily="50" charset="-128"/>
              </a:rPr>
              <a:t>1000</a:t>
            </a:r>
            <a:r>
              <a:rPr kumimoji="0" lang="ja-JP" altLang="en-US" sz="1400" kern="0" dirty="0">
                <a:solidFill>
                  <a:srgbClr val="545454"/>
                </a:solidFill>
                <a:latin typeface="メイリオ" panose="020B0604030504040204" pitchFamily="50" charset="-128"/>
                <a:ea typeface="メイリオ" panose="020B0604030504040204" pitchFamily="50" charset="-128"/>
              </a:rPr>
              <a:t>万円～）</a:t>
            </a:r>
            <a:endParaRPr kumimoji="0" lang="en-US" altLang="ja-JP" sz="1400" kern="0" dirty="0">
              <a:solidFill>
                <a:srgbClr val="545454"/>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kumimoji="0" lang="ja-JP" altLang="en-US" kern="0" dirty="0">
                <a:solidFill>
                  <a:srgbClr val="545454"/>
                </a:solidFill>
                <a:latin typeface="メイリオ" panose="020B0604030504040204" pitchFamily="50" charset="-128"/>
                <a:ea typeface="メイリオ" panose="020B0604030504040204" pitchFamily="50" charset="-128"/>
              </a:rPr>
              <a:t>広告掲載期間：</a:t>
            </a:r>
            <a:r>
              <a:rPr kumimoji="0" lang="en-US" altLang="ja-JP" kern="0" dirty="0">
                <a:solidFill>
                  <a:srgbClr val="545454"/>
                </a:solidFill>
                <a:latin typeface="メイリオ" panose="020B0604030504040204" pitchFamily="50" charset="-128"/>
                <a:ea typeface="メイリオ" panose="020B0604030504040204" pitchFamily="50" charset="-128"/>
              </a:rPr>
              <a:t>1</a:t>
            </a:r>
            <a:r>
              <a:rPr kumimoji="0" lang="ja-JP" altLang="en-US" kern="0" dirty="0">
                <a:solidFill>
                  <a:srgbClr val="545454"/>
                </a:solidFill>
                <a:latin typeface="メイリオ" panose="020B0604030504040204" pitchFamily="50" charset="-128"/>
                <a:ea typeface="メイリオ" panose="020B0604030504040204" pitchFamily="50" charset="-128"/>
              </a:rPr>
              <a:t>日</a:t>
            </a:r>
            <a:endParaRPr kumimoji="0" lang="en-US" altLang="ja-JP" kern="0" dirty="0">
              <a:solidFill>
                <a:srgbClr val="545454"/>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kumimoji="0" lang="ja-JP" altLang="en-US" kern="0" dirty="0">
                <a:solidFill>
                  <a:srgbClr val="545454"/>
                </a:solidFill>
                <a:latin typeface="メイリオ" panose="020B0604030504040204" pitchFamily="50" charset="-128"/>
                <a:ea typeface="メイリオ" panose="020B0604030504040204" pitchFamily="50" charset="-128"/>
              </a:rPr>
              <a:t>想定</a:t>
            </a:r>
            <a:r>
              <a:rPr kumimoji="0" lang="en-US" altLang="ja-JP" kern="0" dirty="0">
                <a:solidFill>
                  <a:srgbClr val="545454"/>
                </a:solidFill>
                <a:latin typeface="メイリオ" panose="020B0604030504040204" pitchFamily="50" charset="-128"/>
                <a:ea typeface="メイリオ" panose="020B0604030504040204" pitchFamily="50" charset="-128"/>
              </a:rPr>
              <a:t>v</a:t>
            </a:r>
            <a:r>
              <a:rPr kumimoji="0" lang="ja-JP" altLang="en-US" kern="0" dirty="0">
                <a:solidFill>
                  <a:srgbClr val="545454"/>
                </a:solidFill>
                <a:latin typeface="メイリオ" panose="020B0604030504040204" pitchFamily="50" charset="-128"/>
                <a:ea typeface="メイリオ" panose="020B0604030504040204" pitchFamily="50" charset="-128"/>
              </a:rPr>
              <a:t>リーチ数：</a:t>
            </a:r>
            <a:r>
              <a:rPr kumimoji="0" lang="en-US" altLang="ja-JP" kern="0" dirty="0">
                <a:solidFill>
                  <a:srgbClr val="545454"/>
                </a:solidFill>
                <a:latin typeface="メイリオ" panose="020B0604030504040204" pitchFamily="50" charset="-128"/>
                <a:ea typeface="メイリオ" panose="020B0604030504040204" pitchFamily="50" charset="-128"/>
              </a:rPr>
              <a:t>1750</a:t>
            </a:r>
            <a:r>
              <a:rPr kumimoji="0" lang="ja-JP" altLang="en-US" kern="0" dirty="0">
                <a:solidFill>
                  <a:srgbClr val="545454"/>
                </a:solidFill>
                <a:latin typeface="メイリオ" panose="020B0604030504040204" pitchFamily="50" charset="-128"/>
                <a:ea typeface="メイリオ" panose="020B0604030504040204" pitchFamily="50" charset="-128"/>
              </a:rPr>
              <a:t>万 </a:t>
            </a:r>
            <a:r>
              <a:rPr kumimoji="0" lang="en-US" altLang="ja-JP" sz="800" kern="0" dirty="0">
                <a:solidFill>
                  <a:srgbClr val="545454"/>
                </a:solidFill>
                <a:latin typeface="メイリオ" panose="020B0604030504040204" pitchFamily="50" charset="-128"/>
                <a:ea typeface="メイリオ" panose="020B0604030504040204" pitchFamily="50" charset="-128"/>
              </a:rPr>
              <a:t>※</a:t>
            </a:r>
            <a:r>
              <a:rPr kumimoji="0" lang="ja-JP" altLang="en-US" sz="800" kern="0" dirty="0">
                <a:solidFill>
                  <a:srgbClr val="545454"/>
                </a:solidFill>
                <a:latin typeface="メイリオ" panose="020B0604030504040204" pitchFamily="50" charset="-128"/>
                <a:ea typeface="メイリオ" panose="020B0604030504040204" pitchFamily="50" charset="-128"/>
              </a:rPr>
              <a:t>１</a:t>
            </a:r>
            <a:endParaRPr kumimoji="0" lang="en-US" altLang="ja-JP" kern="0" dirty="0">
              <a:solidFill>
                <a:srgbClr val="545454"/>
              </a:solidFill>
              <a:latin typeface="メイリオ" panose="020B0604030504040204" pitchFamily="50" charset="-128"/>
              <a:ea typeface="メイリオ" panose="020B0604030504040204" pitchFamily="50" charset="-128"/>
            </a:endParaRPr>
          </a:p>
        </p:txBody>
      </p:sp>
      <p:sp>
        <p:nvSpPr>
          <p:cNvPr id="48" name="テキスト ボックス 47">
            <a:extLst>
              <a:ext uri="{FF2B5EF4-FFF2-40B4-BE49-F238E27FC236}">
                <a16:creationId xmlns:a16="http://schemas.microsoft.com/office/drawing/2014/main" id="{3ADB3247-1BB4-D80F-4DEF-A58C1E72E932}"/>
              </a:ext>
            </a:extLst>
          </p:cNvPr>
          <p:cNvSpPr txBox="1"/>
          <p:nvPr/>
        </p:nvSpPr>
        <p:spPr>
          <a:xfrm>
            <a:off x="6664621" y="4403910"/>
            <a:ext cx="4541512" cy="338554"/>
          </a:xfrm>
          <a:prstGeom prst="rect">
            <a:avLst/>
          </a:prstGeom>
          <a:noFill/>
        </p:spPr>
        <p:txBody>
          <a:bodyPr wrap="square" rtlCol="0">
            <a:spAutoFit/>
          </a:bodyPr>
          <a:lstStyle/>
          <a:p>
            <a:pPr eaLnBrk="1" fontAlgn="auto" hangingPunct="1">
              <a:spcBef>
                <a:spcPts val="0"/>
              </a:spcBef>
              <a:spcAft>
                <a:spcPts val="0"/>
              </a:spcAft>
            </a:pPr>
            <a:r>
              <a:rPr lang="en-US" altLang="ja-JP" sz="1600" dirty="0">
                <a:solidFill>
                  <a:srgbClr val="545454"/>
                </a:solidFill>
                <a:latin typeface="メイリオ" panose="020B0604030504040204" pitchFamily="50" charset="-128"/>
                <a:ea typeface="メイリオ" panose="020B0604030504040204" pitchFamily="50" charset="-128"/>
              </a:rPr>
              <a:t>Yahoo!</a:t>
            </a:r>
            <a:r>
              <a:rPr lang="ja-JP" altLang="en-US" sz="1600" dirty="0">
                <a:solidFill>
                  <a:srgbClr val="545454"/>
                </a:solidFill>
                <a:latin typeface="メイリオ" panose="020B0604030504040204" pitchFamily="50" charset="-128"/>
                <a:ea typeface="メイリオ" panose="020B0604030504040204" pitchFamily="50" charset="-128"/>
              </a:rPr>
              <a:t>ニュースは能動習慣接触メディア</a:t>
            </a:r>
          </a:p>
        </p:txBody>
      </p:sp>
      <p:sp>
        <p:nvSpPr>
          <p:cNvPr id="49" name="Freeform 10">
            <a:extLst>
              <a:ext uri="{FF2B5EF4-FFF2-40B4-BE49-F238E27FC236}">
                <a16:creationId xmlns:a16="http://schemas.microsoft.com/office/drawing/2014/main" id="{0B908B78-C5A7-DBCD-4BB2-8CA2C86F080A}"/>
              </a:ext>
            </a:extLst>
          </p:cNvPr>
          <p:cNvSpPr>
            <a:spLocks noChangeArrowheads="1"/>
          </p:cNvSpPr>
          <p:nvPr/>
        </p:nvSpPr>
        <p:spPr bwMode="auto">
          <a:xfrm>
            <a:off x="6253503" y="4384807"/>
            <a:ext cx="326468" cy="326468"/>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54545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Calibri" panose="020F0502020204030204"/>
              <a:ea typeface="メイリオ" panose="020B0604030504040204" pitchFamily="50" charset="-128"/>
              <a:cs typeface="+mn-cs"/>
            </a:endParaRPr>
          </a:p>
        </p:txBody>
      </p:sp>
      <p:pic>
        <p:nvPicPr>
          <p:cNvPr id="50" name="図 49">
            <a:extLst>
              <a:ext uri="{FF2B5EF4-FFF2-40B4-BE49-F238E27FC236}">
                <a16:creationId xmlns:a16="http://schemas.microsoft.com/office/drawing/2014/main" id="{2D3D354E-AB29-7C1B-2D33-2E813A3B3D1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12660" y="3211787"/>
            <a:ext cx="346398" cy="507544"/>
          </a:xfrm>
          <a:prstGeom prst="rect">
            <a:avLst/>
          </a:prstGeom>
        </p:spPr>
      </p:pic>
      <p:sp>
        <p:nvSpPr>
          <p:cNvPr id="51" name="正方形/長方形 50">
            <a:extLst>
              <a:ext uri="{FF2B5EF4-FFF2-40B4-BE49-F238E27FC236}">
                <a16:creationId xmlns:a16="http://schemas.microsoft.com/office/drawing/2014/main" id="{28BBA1D8-8E34-8039-3131-5E881BCC4479}"/>
              </a:ext>
            </a:extLst>
          </p:cNvPr>
          <p:cNvSpPr/>
          <p:nvPr/>
        </p:nvSpPr>
        <p:spPr>
          <a:xfrm>
            <a:off x="704080" y="2022125"/>
            <a:ext cx="4983245" cy="470782"/>
          </a:xfrm>
          <a:prstGeom prst="rect">
            <a:avLst/>
          </a:prstGeom>
          <a:solidFill>
            <a:srgbClr val="F5F5F5">
              <a:lumMod val="50000"/>
            </a:srgbClr>
          </a:solidFill>
          <a:ln w="9525" cap="flat" cmpd="sng" algn="ctr">
            <a:solidFill>
              <a:srgbClr val="CCCCCC"/>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mn-cs"/>
              </a:rPr>
              <a:t>掲載イメージ</a:t>
            </a:r>
            <a:endParaRPr kumimoji="0" lang="en-US" altLang="ja-JP" sz="14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mn-cs"/>
            </a:endParaRPr>
          </a:p>
        </p:txBody>
      </p:sp>
      <p:sp>
        <p:nvSpPr>
          <p:cNvPr id="52" name="テキスト ボックス 51">
            <a:extLst>
              <a:ext uri="{FF2B5EF4-FFF2-40B4-BE49-F238E27FC236}">
                <a16:creationId xmlns:a16="http://schemas.microsoft.com/office/drawing/2014/main" id="{AA84B9F7-265D-2249-BB72-F107E7C0D81A}"/>
              </a:ext>
            </a:extLst>
          </p:cNvPr>
          <p:cNvSpPr txBox="1"/>
          <p:nvPr/>
        </p:nvSpPr>
        <p:spPr>
          <a:xfrm>
            <a:off x="716891" y="3859689"/>
            <a:ext cx="1194836" cy="523220"/>
          </a:xfrm>
          <a:prstGeom prst="rect">
            <a:avLst/>
          </a:prstGeom>
          <a:noFill/>
        </p:spPr>
        <p:txBody>
          <a:bodyPr wrap="square">
            <a:spAutoFit/>
          </a:bodyPr>
          <a:lstStyle/>
          <a:p>
            <a:pPr algn="ctr" eaLnBrk="1" fontAlgn="auto" hangingPunct="1">
              <a:spcBef>
                <a:spcPts val="0"/>
              </a:spcBef>
              <a:spcAft>
                <a:spcPts val="0"/>
              </a:spcAft>
            </a:pPr>
            <a:r>
              <a:rPr lang="ja-JP" altLang="en-US" sz="1400" dirty="0">
                <a:solidFill>
                  <a:srgbClr val="545454"/>
                </a:solidFill>
                <a:latin typeface="メイリオ" panose="020B0604030504040204" pitchFamily="50" charset="-128"/>
                <a:ea typeface="メイリオ" panose="020B0604030504040204" pitchFamily="50" charset="-128"/>
              </a:rPr>
              <a:t>初回訪問</a:t>
            </a:r>
            <a:endParaRPr lang="en-US" altLang="ja-JP" sz="1400" dirty="0">
              <a:solidFill>
                <a:srgbClr val="545454"/>
              </a:solidFill>
              <a:latin typeface="メイリオ" panose="020B0604030504040204" pitchFamily="50" charset="-128"/>
              <a:ea typeface="メイリオ" panose="020B0604030504040204" pitchFamily="50" charset="-128"/>
            </a:endParaRPr>
          </a:p>
          <a:p>
            <a:pPr algn="ctr" eaLnBrk="1" fontAlgn="auto" hangingPunct="1">
              <a:spcBef>
                <a:spcPts val="0"/>
              </a:spcBef>
              <a:spcAft>
                <a:spcPts val="0"/>
              </a:spcAft>
            </a:pPr>
            <a:r>
              <a:rPr lang="en-US" altLang="ja-JP" sz="1400" dirty="0">
                <a:solidFill>
                  <a:srgbClr val="545454"/>
                </a:solidFill>
                <a:latin typeface="メイリオ" panose="020B0604030504040204" pitchFamily="50" charset="-128"/>
                <a:ea typeface="メイリオ" panose="020B0604030504040204" pitchFamily="50" charset="-128"/>
              </a:rPr>
              <a:t>100</a:t>
            </a:r>
            <a:r>
              <a:rPr lang="ja-JP" altLang="en-US" sz="1400" dirty="0">
                <a:solidFill>
                  <a:srgbClr val="545454"/>
                </a:solidFill>
                <a:latin typeface="メイリオ" panose="020B0604030504040204" pitchFamily="50" charset="-128"/>
                <a:ea typeface="メイリオ" panose="020B0604030504040204" pitchFamily="50" charset="-128"/>
              </a:rPr>
              <a:t>％表示</a:t>
            </a:r>
            <a:endParaRPr lang="en-US" altLang="ja-JP" sz="1400" dirty="0">
              <a:solidFill>
                <a:srgbClr val="545454"/>
              </a:solidFill>
              <a:latin typeface="メイリオ" panose="020B0604030504040204" pitchFamily="50" charset="-128"/>
              <a:ea typeface="メイリオ" panose="020B0604030504040204" pitchFamily="50" charset="-128"/>
            </a:endParaRPr>
          </a:p>
        </p:txBody>
      </p:sp>
      <p:sp>
        <p:nvSpPr>
          <p:cNvPr id="53" name="正方形/長方形 52">
            <a:extLst>
              <a:ext uri="{FF2B5EF4-FFF2-40B4-BE49-F238E27FC236}">
                <a16:creationId xmlns:a16="http://schemas.microsoft.com/office/drawing/2014/main" id="{5A7D5A80-1300-A1B3-27E0-1D9984CE8AD2}"/>
              </a:ext>
            </a:extLst>
          </p:cNvPr>
          <p:cNvSpPr/>
          <p:nvPr/>
        </p:nvSpPr>
        <p:spPr>
          <a:xfrm>
            <a:off x="704080" y="2022125"/>
            <a:ext cx="4983245" cy="2491509"/>
          </a:xfrm>
          <a:prstGeom prst="rect">
            <a:avLst/>
          </a:prstGeom>
          <a:noFill/>
          <a:ln w="9525" cap="flat" cmpd="sng" algn="ctr">
            <a:solidFill>
              <a:srgbClr val="CCCCCC"/>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54" name="正方形/長方形 53">
            <a:extLst>
              <a:ext uri="{FF2B5EF4-FFF2-40B4-BE49-F238E27FC236}">
                <a16:creationId xmlns:a16="http://schemas.microsoft.com/office/drawing/2014/main" id="{D6605A91-3018-3BC6-BCAE-793BB22CE102}"/>
              </a:ext>
            </a:extLst>
          </p:cNvPr>
          <p:cNvSpPr/>
          <p:nvPr/>
        </p:nvSpPr>
        <p:spPr>
          <a:xfrm>
            <a:off x="5835650" y="2022125"/>
            <a:ext cx="5647066" cy="470782"/>
          </a:xfrm>
          <a:prstGeom prst="rect">
            <a:avLst/>
          </a:prstGeom>
          <a:solidFill>
            <a:srgbClr val="F5F5F5">
              <a:lumMod val="50000"/>
            </a:srgbClr>
          </a:solidFill>
          <a:ln w="9525" cap="flat" cmpd="sng" algn="ctr">
            <a:solidFill>
              <a:srgbClr val="CCCCCC"/>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mn-cs"/>
              </a:rPr>
              <a:t>広告スペック</a:t>
            </a:r>
            <a:endParaRPr kumimoji="0" lang="en-US" altLang="ja-JP" sz="14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mn-cs"/>
            </a:endParaRPr>
          </a:p>
        </p:txBody>
      </p:sp>
      <p:sp>
        <p:nvSpPr>
          <p:cNvPr id="55" name="テキスト ボックス 54">
            <a:extLst>
              <a:ext uri="{FF2B5EF4-FFF2-40B4-BE49-F238E27FC236}">
                <a16:creationId xmlns:a16="http://schemas.microsoft.com/office/drawing/2014/main" id="{245EAB40-485D-1C68-A6A6-888CF17676BD}"/>
              </a:ext>
            </a:extLst>
          </p:cNvPr>
          <p:cNvSpPr txBox="1"/>
          <p:nvPr/>
        </p:nvSpPr>
        <p:spPr>
          <a:xfrm flipH="1">
            <a:off x="8866910" y="2880154"/>
            <a:ext cx="2679663" cy="646331"/>
          </a:xfrm>
          <a:prstGeom prst="rect">
            <a:avLst/>
          </a:prstGeom>
          <a:noFill/>
        </p:spPr>
        <p:txBody>
          <a:bodyPr wrap="square">
            <a:spAutoFit/>
          </a:bodyPr>
          <a:lstStyle/>
          <a:p>
            <a:pPr eaLnBrk="1" fontAlgn="auto" hangingPunct="1">
              <a:spcBef>
                <a:spcPts val="0"/>
              </a:spcBef>
              <a:spcAft>
                <a:spcPts val="0"/>
              </a:spcAft>
            </a:pPr>
            <a:r>
              <a:rPr kumimoji="0" lang="ja-JP" altLang="en-US" kern="0" dirty="0">
                <a:solidFill>
                  <a:srgbClr val="545454"/>
                </a:solidFill>
                <a:latin typeface="メイリオ" panose="020B0604030504040204" pitchFamily="50" charset="-128"/>
                <a:ea typeface="メイリオ" panose="020B0604030504040204" pitchFamily="50" charset="-128"/>
              </a:rPr>
              <a:t>リーチシェア：</a:t>
            </a:r>
            <a:r>
              <a:rPr kumimoji="0" lang="en-US" altLang="ja-JP" kern="0" dirty="0">
                <a:solidFill>
                  <a:srgbClr val="545454"/>
                </a:solidFill>
                <a:latin typeface="メイリオ" panose="020B0604030504040204" pitchFamily="50" charset="-128"/>
                <a:ea typeface="メイリオ" panose="020B0604030504040204" pitchFamily="50" charset="-128"/>
              </a:rPr>
              <a:t>100</a:t>
            </a:r>
            <a:r>
              <a:rPr kumimoji="0" lang="ja-JP" altLang="en-US" kern="0" dirty="0">
                <a:solidFill>
                  <a:srgbClr val="545454"/>
                </a:solidFill>
                <a:latin typeface="メイリオ" panose="020B0604030504040204" pitchFamily="50" charset="-128"/>
                <a:ea typeface="メイリオ" panose="020B0604030504040204" pitchFamily="50" charset="-128"/>
              </a:rPr>
              <a:t>％</a:t>
            </a:r>
            <a:endParaRPr kumimoji="0" lang="en-US" altLang="ja-JP" kern="0" dirty="0">
              <a:solidFill>
                <a:srgbClr val="545454"/>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kumimoji="0" lang="ja-JP" altLang="en-US" kern="0" dirty="0">
                <a:solidFill>
                  <a:srgbClr val="545454"/>
                </a:solidFill>
                <a:latin typeface="メイリオ" panose="020B0604030504040204" pitchFamily="50" charset="-128"/>
                <a:ea typeface="メイリオ" panose="020B0604030504040204" pitchFamily="50" charset="-128"/>
              </a:rPr>
              <a:t>平均</a:t>
            </a:r>
            <a:r>
              <a:rPr kumimoji="0" lang="en-US" altLang="ja-JP" kern="0" dirty="0">
                <a:solidFill>
                  <a:srgbClr val="545454"/>
                </a:solidFill>
                <a:latin typeface="メイリオ" panose="020B0604030504040204" pitchFamily="50" charset="-128"/>
                <a:ea typeface="メイリオ" panose="020B0604030504040204" pitchFamily="50" charset="-128"/>
              </a:rPr>
              <a:t>FQ</a:t>
            </a:r>
            <a:r>
              <a:rPr kumimoji="0" lang="ja-JP" altLang="en-US" kern="0" dirty="0">
                <a:solidFill>
                  <a:srgbClr val="545454"/>
                </a:solidFill>
                <a:latin typeface="メイリオ" panose="020B0604030504040204" pitchFamily="50" charset="-128"/>
                <a:ea typeface="メイリオ" panose="020B0604030504040204" pitchFamily="50" charset="-128"/>
              </a:rPr>
              <a:t>：</a:t>
            </a:r>
            <a:r>
              <a:rPr kumimoji="0" lang="en-US" altLang="ja-JP" kern="0" dirty="0">
                <a:solidFill>
                  <a:srgbClr val="545454"/>
                </a:solidFill>
                <a:latin typeface="メイリオ" panose="020B0604030504040204" pitchFamily="50" charset="-128"/>
                <a:ea typeface="メイリオ" panose="020B0604030504040204" pitchFamily="50" charset="-128"/>
              </a:rPr>
              <a:t>2.4</a:t>
            </a:r>
            <a:r>
              <a:rPr kumimoji="0" lang="ja-JP" altLang="en-US" kern="0" dirty="0">
                <a:solidFill>
                  <a:srgbClr val="545454"/>
                </a:solidFill>
                <a:latin typeface="メイリオ" panose="020B0604030504040204" pitchFamily="50" charset="-128"/>
                <a:ea typeface="メイリオ" panose="020B0604030504040204" pitchFamily="50" charset="-128"/>
              </a:rPr>
              <a:t>回 </a:t>
            </a:r>
            <a:r>
              <a:rPr kumimoji="0" lang="en-US" altLang="ja-JP" sz="800" kern="0" dirty="0">
                <a:solidFill>
                  <a:srgbClr val="545454"/>
                </a:solidFill>
                <a:latin typeface="メイリオ" panose="020B0604030504040204" pitchFamily="50" charset="-128"/>
                <a:ea typeface="メイリオ" panose="020B0604030504040204" pitchFamily="50" charset="-128"/>
              </a:rPr>
              <a:t>※</a:t>
            </a:r>
            <a:r>
              <a:rPr kumimoji="0" lang="ja-JP" altLang="en-US" sz="800" kern="0" dirty="0">
                <a:solidFill>
                  <a:srgbClr val="545454"/>
                </a:solidFill>
                <a:latin typeface="メイリオ" panose="020B0604030504040204" pitchFamily="50" charset="-128"/>
                <a:ea typeface="メイリオ" panose="020B0604030504040204" pitchFamily="50" charset="-128"/>
              </a:rPr>
              <a:t>２</a:t>
            </a:r>
            <a:endParaRPr kumimoji="0" lang="en-US" altLang="ja-JP" kern="0" dirty="0">
              <a:solidFill>
                <a:srgbClr val="545454"/>
              </a:solidFill>
              <a:latin typeface="メイリオ" panose="020B0604030504040204" pitchFamily="50" charset="-128"/>
              <a:ea typeface="メイリオ" panose="020B0604030504040204" pitchFamily="50" charset="-128"/>
            </a:endParaRPr>
          </a:p>
        </p:txBody>
      </p:sp>
      <p:pic>
        <p:nvPicPr>
          <p:cNvPr id="56" name="図 55">
            <a:extLst>
              <a:ext uri="{FF2B5EF4-FFF2-40B4-BE49-F238E27FC236}">
                <a16:creationId xmlns:a16="http://schemas.microsoft.com/office/drawing/2014/main" id="{533168F3-646E-6004-B1B0-CB4B6B2F4D6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18367" y="3211787"/>
            <a:ext cx="348769" cy="511017"/>
          </a:xfrm>
          <a:prstGeom prst="rect">
            <a:avLst/>
          </a:prstGeom>
        </p:spPr>
      </p:pic>
      <p:sp>
        <p:nvSpPr>
          <p:cNvPr id="57" name="テキスト ボックス 56">
            <a:extLst>
              <a:ext uri="{FF2B5EF4-FFF2-40B4-BE49-F238E27FC236}">
                <a16:creationId xmlns:a16="http://schemas.microsoft.com/office/drawing/2014/main" id="{B95D21E3-4617-6B0F-C2DE-E79760296C9A}"/>
              </a:ext>
            </a:extLst>
          </p:cNvPr>
          <p:cNvSpPr txBox="1"/>
          <p:nvPr/>
        </p:nvSpPr>
        <p:spPr>
          <a:xfrm>
            <a:off x="1996377" y="3857937"/>
            <a:ext cx="1230649" cy="523220"/>
          </a:xfrm>
          <a:prstGeom prst="rect">
            <a:avLst/>
          </a:prstGeom>
          <a:noFill/>
        </p:spPr>
        <p:txBody>
          <a:bodyPr wrap="square">
            <a:spAutoFit/>
          </a:bodyPr>
          <a:lstStyle/>
          <a:p>
            <a:pPr algn="ctr" eaLnBrk="1" fontAlgn="auto" hangingPunct="1">
              <a:spcBef>
                <a:spcPts val="0"/>
              </a:spcBef>
              <a:spcAft>
                <a:spcPts val="0"/>
              </a:spcAft>
            </a:pPr>
            <a:r>
              <a:rPr lang="en-US" altLang="ja-JP" sz="1400" dirty="0">
                <a:solidFill>
                  <a:srgbClr val="545454"/>
                </a:solidFill>
                <a:latin typeface="メイリオ" panose="020B0604030504040204" pitchFamily="50" charset="-128"/>
                <a:ea typeface="メイリオ" panose="020B0604030504040204" pitchFamily="50" charset="-128"/>
              </a:rPr>
              <a:t>2</a:t>
            </a:r>
            <a:r>
              <a:rPr lang="ja-JP" altLang="en-US" sz="1400" dirty="0">
                <a:solidFill>
                  <a:srgbClr val="545454"/>
                </a:solidFill>
                <a:latin typeface="メイリオ" panose="020B0604030504040204" pitchFamily="50" charset="-128"/>
                <a:ea typeface="メイリオ" panose="020B0604030504040204" pitchFamily="50" charset="-128"/>
              </a:rPr>
              <a:t>回目訪問</a:t>
            </a:r>
            <a:endParaRPr lang="en-US" altLang="ja-JP" sz="1400" dirty="0">
              <a:solidFill>
                <a:srgbClr val="545454"/>
              </a:solidFill>
              <a:latin typeface="メイリオ" panose="020B0604030504040204" pitchFamily="50" charset="-128"/>
              <a:ea typeface="メイリオ" panose="020B0604030504040204" pitchFamily="50" charset="-128"/>
            </a:endParaRPr>
          </a:p>
          <a:p>
            <a:pPr algn="ctr" eaLnBrk="1" fontAlgn="auto" hangingPunct="1">
              <a:spcBef>
                <a:spcPts val="0"/>
              </a:spcBef>
              <a:spcAft>
                <a:spcPts val="0"/>
              </a:spcAft>
            </a:pPr>
            <a:r>
              <a:rPr lang="en-US" altLang="ja-JP" sz="1400" dirty="0">
                <a:solidFill>
                  <a:srgbClr val="545454"/>
                </a:solidFill>
                <a:latin typeface="メイリオ" panose="020B0604030504040204" pitchFamily="50" charset="-128"/>
                <a:ea typeface="メイリオ" panose="020B0604030504040204" pitchFamily="50" charset="-128"/>
              </a:rPr>
              <a:t>100</a:t>
            </a:r>
            <a:r>
              <a:rPr lang="ja-JP" altLang="en-US" sz="1400" dirty="0">
                <a:solidFill>
                  <a:srgbClr val="545454"/>
                </a:solidFill>
                <a:latin typeface="メイリオ" panose="020B0604030504040204" pitchFamily="50" charset="-128"/>
                <a:ea typeface="メイリオ" panose="020B0604030504040204" pitchFamily="50" charset="-128"/>
              </a:rPr>
              <a:t>％表示</a:t>
            </a:r>
            <a:endParaRPr lang="en-US" altLang="ja-JP" sz="1400" dirty="0">
              <a:solidFill>
                <a:srgbClr val="545454"/>
              </a:solidFill>
              <a:latin typeface="メイリオ" panose="020B0604030504040204" pitchFamily="50" charset="-128"/>
              <a:ea typeface="メイリオ" panose="020B0604030504040204" pitchFamily="50" charset="-128"/>
            </a:endParaRPr>
          </a:p>
        </p:txBody>
      </p:sp>
      <p:pic>
        <p:nvPicPr>
          <p:cNvPr id="58" name="図 57">
            <a:extLst>
              <a:ext uri="{FF2B5EF4-FFF2-40B4-BE49-F238E27FC236}">
                <a16:creationId xmlns:a16="http://schemas.microsoft.com/office/drawing/2014/main" id="{A74712C3-B56C-A245-E4B0-14A25E35079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39788" y="3211787"/>
            <a:ext cx="348769" cy="511017"/>
          </a:xfrm>
          <a:prstGeom prst="rect">
            <a:avLst/>
          </a:prstGeom>
        </p:spPr>
      </p:pic>
      <p:sp>
        <p:nvSpPr>
          <p:cNvPr id="59" name="テキスト ボックス 58">
            <a:extLst>
              <a:ext uri="{FF2B5EF4-FFF2-40B4-BE49-F238E27FC236}">
                <a16:creationId xmlns:a16="http://schemas.microsoft.com/office/drawing/2014/main" id="{B17B2D8D-0812-D054-B014-07090E1C39BA}"/>
              </a:ext>
            </a:extLst>
          </p:cNvPr>
          <p:cNvSpPr txBox="1"/>
          <p:nvPr/>
        </p:nvSpPr>
        <p:spPr>
          <a:xfrm>
            <a:off x="3189735" y="3855838"/>
            <a:ext cx="1230649" cy="523220"/>
          </a:xfrm>
          <a:prstGeom prst="rect">
            <a:avLst/>
          </a:prstGeom>
          <a:noFill/>
        </p:spPr>
        <p:txBody>
          <a:bodyPr wrap="square">
            <a:spAutoFit/>
          </a:bodyPr>
          <a:lstStyle/>
          <a:p>
            <a:pPr algn="ctr" eaLnBrk="1" fontAlgn="auto" hangingPunct="1">
              <a:spcBef>
                <a:spcPts val="0"/>
              </a:spcBef>
              <a:spcAft>
                <a:spcPts val="0"/>
              </a:spcAft>
            </a:pPr>
            <a:r>
              <a:rPr lang="en-US" altLang="ja-JP" sz="1400" dirty="0">
                <a:solidFill>
                  <a:srgbClr val="545454"/>
                </a:solidFill>
                <a:latin typeface="メイリオ" panose="020B0604030504040204" pitchFamily="50" charset="-128"/>
                <a:ea typeface="メイリオ" panose="020B0604030504040204" pitchFamily="50" charset="-128"/>
              </a:rPr>
              <a:t>3</a:t>
            </a:r>
            <a:r>
              <a:rPr lang="ja-JP" altLang="en-US" sz="1400" dirty="0">
                <a:solidFill>
                  <a:srgbClr val="545454"/>
                </a:solidFill>
                <a:latin typeface="メイリオ" panose="020B0604030504040204" pitchFamily="50" charset="-128"/>
                <a:ea typeface="メイリオ" panose="020B0604030504040204" pitchFamily="50" charset="-128"/>
              </a:rPr>
              <a:t>回目訪問</a:t>
            </a:r>
            <a:endParaRPr lang="en-US" altLang="ja-JP" sz="1400" dirty="0">
              <a:solidFill>
                <a:srgbClr val="545454"/>
              </a:solidFill>
              <a:latin typeface="メイリオ" panose="020B0604030504040204" pitchFamily="50" charset="-128"/>
              <a:ea typeface="メイリオ" panose="020B0604030504040204" pitchFamily="50" charset="-128"/>
            </a:endParaRPr>
          </a:p>
          <a:p>
            <a:pPr algn="ctr" eaLnBrk="1" fontAlgn="auto" hangingPunct="1">
              <a:spcBef>
                <a:spcPts val="0"/>
              </a:spcBef>
              <a:spcAft>
                <a:spcPts val="0"/>
              </a:spcAft>
            </a:pPr>
            <a:r>
              <a:rPr lang="en-US" altLang="ja-JP" sz="1400" dirty="0">
                <a:solidFill>
                  <a:srgbClr val="545454"/>
                </a:solidFill>
                <a:latin typeface="メイリオ" panose="020B0604030504040204" pitchFamily="50" charset="-128"/>
                <a:ea typeface="メイリオ" panose="020B0604030504040204" pitchFamily="50" charset="-128"/>
              </a:rPr>
              <a:t>100</a:t>
            </a:r>
            <a:r>
              <a:rPr lang="ja-JP" altLang="en-US" sz="1400" dirty="0">
                <a:solidFill>
                  <a:srgbClr val="545454"/>
                </a:solidFill>
                <a:latin typeface="メイリオ" panose="020B0604030504040204" pitchFamily="50" charset="-128"/>
                <a:ea typeface="メイリオ" panose="020B0604030504040204" pitchFamily="50" charset="-128"/>
              </a:rPr>
              <a:t>％表示</a:t>
            </a:r>
            <a:endParaRPr lang="en-US" altLang="ja-JP" sz="1400" dirty="0">
              <a:solidFill>
                <a:srgbClr val="545454"/>
              </a:solidFill>
              <a:latin typeface="メイリオ" panose="020B0604030504040204" pitchFamily="50" charset="-128"/>
              <a:ea typeface="メイリオ" panose="020B0604030504040204" pitchFamily="50" charset="-128"/>
            </a:endParaRPr>
          </a:p>
        </p:txBody>
      </p:sp>
      <p:pic>
        <p:nvPicPr>
          <p:cNvPr id="60" name="図 59">
            <a:extLst>
              <a:ext uri="{FF2B5EF4-FFF2-40B4-BE49-F238E27FC236}">
                <a16:creationId xmlns:a16="http://schemas.microsoft.com/office/drawing/2014/main" id="{BF556D40-26C9-199E-EB2E-789593D2859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07397" y="3211787"/>
            <a:ext cx="348769" cy="511017"/>
          </a:xfrm>
          <a:prstGeom prst="rect">
            <a:avLst/>
          </a:prstGeom>
        </p:spPr>
      </p:pic>
      <p:sp>
        <p:nvSpPr>
          <p:cNvPr id="61" name="テキスト ボックス 60">
            <a:extLst>
              <a:ext uri="{FF2B5EF4-FFF2-40B4-BE49-F238E27FC236}">
                <a16:creationId xmlns:a16="http://schemas.microsoft.com/office/drawing/2014/main" id="{69269C5A-FB54-18C6-F4B4-4D6F77412128}"/>
              </a:ext>
            </a:extLst>
          </p:cNvPr>
          <p:cNvSpPr txBox="1"/>
          <p:nvPr/>
        </p:nvSpPr>
        <p:spPr>
          <a:xfrm>
            <a:off x="4456676" y="3855837"/>
            <a:ext cx="1230649" cy="523220"/>
          </a:xfrm>
          <a:prstGeom prst="rect">
            <a:avLst/>
          </a:prstGeom>
          <a:noFill/>
        </p:spPr>
        <p:txBody>
          <a:bodyPr wrap="square">
            <a:spAutoFit/>
          </a:bodyPr>
          <a:lstStyle/>
          <a:p>
            <a:pPr algn="ctr" eaLnBrk="1" fontAlgn="auto" hangingPunct="1">
              <a:spcBef>
                <a:spcPts val="0"/>
              </a:spcBef>
              <a:spcAft>
                <a:spcPts val="0"/>
              </a:spcAft>
            </a:pPr>
            <a:r>
              <a:rPr lang="en-US" altLang="ja-JP" sz="1400" dirty="0">
                <a:solidFill>
                  <a:srgbClr val="545454"/>
                </a:solidFill>
                <a:latin typeface="メイリオ" panose="020B0604030504040204" pitchFamily="50" charset="-128"/>
                <a:ea typeface="メイリオ" panose="020B0604030504040204" pitchFamily="50" charset="-128"/>
              </a:rPr>
              <a:t>4</a:t>
            </a:r>
            <a:r>
              <a:rPr lang="ja-JP" altLang="en-US" sz="1400" dirty="0">
                <a:solidFill>
                  <a:srgbClr val="545454"/>
                </a:solidFill>
                <a:latin typeface="メイリオ" panose="020B0604030504040204" pitchFamily="50" charset="-128"/>
                <a:ea typeface="メイリオ" panose="020B0604030504040204" pitchFamily="50" charset="-128"/>
              </a:rPr>
              <a:t>回目訪問</a:t>
            </a:r>
            <a:endParaRPr lang="en-US" altLang="ja-JP" sz="1400" dirty="0">
              <a:solidFill>
                <a:srgbClr val="545454"/>
              </a:solidFill>
              <a:latin typeface="メイリオ" panose="020B0604030504040204" pitchFamily="50" charset="-128"/>
              <a:ea typeface="メイリオ" panose="020B0604030504040204" pitchFamily="50" charset="-128"/>
            </a:endParaRPr>
          </a:p>
          <a:p>
            <a:pPr algn="ctr" eaLnBrk="1" fontAlgn="auto" hangingPunct="1">
              <a:spcBef>
                <a:spcPts val="0"/>
              </a:spcBef>
              <a:spcAft>
                <a:spcPts val="0"/>
              </a:spcAft>
            </a:pPr>
            <a:r>
              <a:rPr lang="en-US" altLang="ja-JP" sz="1400" dirty="0">
                <a:solidFill>
                  <a:srgbClr val="545454"/>
                </a:solidFill>
                <a:latin typeface="メイリオ" panose="020B0604030504040204" pitchFamily="50" charset="-128"/>
                <a:ea typeface="メイリオ" panose="020B0604030504040204" pitchFamily="50" charset="-128"/>
              </a:rPr>
              <a:t>100</a:t>
            </a:r>
            <a:r>
              <a:rPr lang="ja-JP" altLang="en-US" sz="1400" dirty="0">
                <a:solidFill>
                  <a:srgbClr val="545454"/>
                </a:solidFill>
                <a:latin typeface="メイリオ" panose="020B0604030504040204" pitchFamily="50" charset="-128"/>
                <a:ea typeface="メイリオ" panose="020B0604030504040204" pitchFamily="50" charset="-128"/>
              </a:rPr>
              <a:t>％表示</a:t>
            </a:r>
            <a:endParaRPr lang="en-US" altLang="ja-JP" sz="1400" dirty="0">
              <a:solidFill>
                <a:srgbClr val="545454"/>
              </a:solidFill>
              <a:latin typeface="メイリオ" panose="020B0604030504040204" pitchFamily="50" charset="-128"/>
              <a:ea typeface="メイリオ" panose="020B0604030504040204" pitchFamily="50" charset="-128"/>
            </a:endParaRPr>
          </a:p>
        </p:txBody>
      </p:sp>
      <p:sp>
        <p:nvSpPr>
          <p:cNvPr id="62" name="テキスト ボックス 61">
            <a:extLst>
              <a:ext uri="{FF2B5EF4-FFF2-40B4-BE49-F238E27FC236}">
                <a16:creationId xmlns:a16="http://schemas.microsoft.com/office/drawing/2014/main" id="{D03BEE32-7A28-F6F8-A65E-879D0E36FEEF}"/>
              </a:ext>
            </a:extLst>
          </p:cNvPr>
          <p:cNvSpPr txBox="1"/>
          <p:nvPr/>
        </p:nvSpPr>
        <p:spPr>
          <a:xfrm>
            <a:off x="1865030" y="3167136"/>
            <a:ext cx="343364" cy="369332"/>
          </a:xfrm>
          <a:prstGeom prst="rect">
            <a:avLst/>
          </a:prstGeom>
          <a:noFill/>
        </p:spPr>
        <p:txBody>
          <a:bodyPr wrap="none" rtlCol="0">
            <a:spAutoFit/>
          </a:bodyPr>
          <a:lstStyle/>
          <a:p>
            <a:pPr eaLnBrk="1" fontAlgn="auto" hangingPunct="1">
              <a:spcBef>
                <a:spcPts val="0"/>
              </a:spcBef>
              <a:spcAft>
                <a:spcPts val="0"/>
              </a:spcAft>
            </a:pPr>
            <a:r>
              <a:rPr lang="en-US" altLang="ja-JP" dirty="0">
                <a:solidFill>
                  <a:srgbClr val="000000"/>
                </a:solidFill>
                <a:latin typeface="Calibri" panose="020F0502020204030204"/>
                <a:ea typeface="メイリオ" panose="020B0604030504040204" pitchFamily="50" charset="-128"/>
              </a:rPr>
              <a:t>…</a:t>
            </a:r>
            <a:endParaRPr lang="ja-JP" altLang="en-US" dirty="0">
              <a:solidFill>
                <a:srgbClr val="000000"/>
              </a:solidFill>
              <a:latin typeface="Calibri" panose="020F0502020204030204"/>
              <a:ea typeface="メイリオ" panose="020B0604030504040204" pitchFamily="50" charset="-128"/>
            </a:endParaRPr>
          </a:p>
        </p:txBody>
      </p:sp>
      <p:sp>
        <p:nvSpPr>
          <p:cNvPr id="63" name="テキスト ボックス 62">
            <a:extLst>
              <a:ext uri="{FF2B5EF4-FFF2-40B4-BE49-F238E27FC236}">
                <a16:creationId xmlns:a16="http://schemas.microsoft.com/office/drawing/2014/main" id="{EBC3C7B8-BB4A-02CE-E88F-840D13B48BA5}"/>
              </a:ext>
            </a:extLst>
          </p:cNvPr>
          <p:cNvSpPr txBox="1"/>
          <p:nvPr/>
        </p:nvSpPr>
        <p:spPr>
          <a:xfrm>
            <a:off x="3020948" y="3167136"/>
            <a:ext cx="343364" cy="369332"/>
          </a:xfrm>
          <a:prstGeom prst="rect">
            <a:avLst/>
          </a:prstGeom>
          <a:noFill/>
        </p:spPr>
        <p:txBody>
          <a:bodyPr wrap="none" rtlCol="0">
            <a:spAutoFit/>
          </a:bodyPr>
          <a:lstStyle/>
          <a:p>
            <a:pPr eaLnBrk="1" fontAlgn="auto" hangingPunct="1">
              <a:spcBef>
                <a:spcPts val="0"/>
              </a:spcBef>
              <a:spcAft>
                <a:spcPts val="0"/>
              </a:spcAft>
            </a:pPr>
            <a:r>
              <a:rPr lang="en-US" altLang="ja-JP" dirty="0">
                <a:solidFill>
                  <a:srgbClr val="000000"/>
                </a:solidFill>
                <a:latin typeface="Calibri" panose="020F0502020204030204"/>
                <a:ea typeface="メイリオ" panose="020B0604030504040204" pitchFamily="50" charset="-128"/>
              </a:rPr>
              <a:t>…</a:t>
            </a:r>
            <a:endParaRPr lang="ja-JP" altLang="en-US" dirty="0">
              <a:solidFill>
                <a:srgbClr val="000000"/>
              </a:solidFill>
              <a:latin typeface="Calibri" panose="020F0502020204030204"/>
              <a:ea typeface="メイリオ" panose="020B0604030504040204" pitchFamily="50" charset="-128"/>
            </a:endParaRPr>
          </a:p>
        </p:txBody>
      </p:sp>
      <p:sp>
        <p:nvSpPr>
          <p:cNvPr id="64" name="テキスト ボックス 63">
            <a:extLst>
              <a:ext uri="{FF2B5EF4-FFF2-40B4-BE49-F238E27FC236}">
                <a16:creationId xmlns:a16="http://schemas.microsoft.com/office/drawing/2014/main" id="{A8119F09-6DF5-07FD-6BD7-F37EC3A55D5F}"/>
              </a:ext>
            </a:extLst>
          </p:cNvPr>
          <p:cNvSpPr txBox="1"/>
          <p:nvPr/>
        </p:nvSpPr>
        <p:spPr>
          <a:xfrm>
            <a:off x="4284994" y="3167136"/>
            <a:ext cx="343364" cy="369332"/>
          </a:xfrm>
          <a:prstGeom prst="rect">
            <a:avLst/>
          </a:prstGeom>
          <a:noFill/>
        </p:spPr>
        <p:txBody>
          <a:bodyPr wrap="none" rtlCol="0">
            <a:spAutoFit/>
          </a:bodyPr>
          <a:lstStyle/>
          <a:p>
            <a:pPr eaLnBrk="1" fontAlgn="auto" hangingPunct="1">
              <a:spcBef>
                <a:spcPts val="0"/>
              </a:spcBef>
              <a:spcAft>
                <a:spcPts val="0"/>
              </a:spcAft>
            </a:pPr>
            <a:r>
              <a:rPr lang="en-US" altLang="ja-JP" dirty="0">
                <a:solidFill>
                  <a:srgbClr val="000000"/>
                </a:solidFill>
                <a:latin typeface="Calibri" panose="020F0502020204030204"/>
                <a:ea typeface="メイリオ" panose="020B0604030504040204" pitchFamily="50" charset="-128"/>
              </a:rPr>
              <a:t>…</a:t>
            </a:r>
            <a:endParaRPr lang="ja-JP" altLang="en-US" dirty="0">
              <a:solidFill>
                <a:srgbClr val="000000"/>
              </a:solidFill>
              <a:latin typeface="Calibri" panose="020F0502020204030204"/>
              <a:ea typeface="メイリオ" panose="020B0604030504040204" pitchFamily="50" charset="-128"/>
            </a:endParaRPr>
          </a:p>
        </p:txBody>
      </p:sp>
      <p:sp>
        <p:nvSpPr>
          <p:cNvPr id="65" name="テキスト ボックス 64">
            <a:extLst>
              <a:ext uri="{FF2B5EF4-FFF2-40B4-BE49-F238E27FC236}">
                <a16:creationId xmlns:a16="http://schemas.microsoft.com/office/drawing/2014/main" id="{5E665582-04D8-2C67-3B24-E3279EFFFFB2}"/>
              </a:ext>
            </a:extLst>
          </p:cNvPr>
          <p:cNvSpPr txBox="1"/>
          <p:nvPr/>
        </p:nvSpPr>
        <p:spPr>
          <a:xfrm>
            <a:off x="5869675" y="3489877"/>
            <a:ext cx="5217812" cy="261610"/>
          </a:xfrm>
          <a:prstGeom prst="rect">
            <a:avLst/>
          </a:prstGeom>
          <a:noFill/>
        </p:spPr>
        <p:txBody>
          <a:bodyPr wrap="square" rtlCol="0">
            <a:spAutoFit/>
          </a:bodyPr>
          <a:lstStyle/>
          <a:p>
            <a:pPr eaLnBrk="1" fontAlgn="auto" hangingPunct="1">
              <a:spcBef>
                <a:spcPts val="0"/>
              </a:spcBef>
              <a:spcAft>
                <a:spcPts val="0"/>
              </a:spcAft>
            </a:pPr>
            <a:r>
              <a:rPr kumimoji="0" lang="en-US" altLang="ja-JP" sz="1100" kern="0" dirty="0">
                <a:solidFill>
                  <a:srgbClr val="545454"/>
                </a:solidFill>
                <a:latin typeface="メイリオ" panose="020B0604030504040204" pitchFamily="50" charset="-128"/>
                <a:ea typeface="メイリオ" panose="020B0604030504040204" pitchFamily="50" charset="-128"/>
              </a:rPr>
              <a:t>※1 </a:t>
            </a:r>
            <a:r>
              <a:rPr kumimoji="0" lang="ja-JP" altLang="en-US" sz="1100" kern="0" dirty="0">
                <a:solidFill>
                  <a:srgbClr val="545454"/>
                </a:solidFill>
                <a:latin typeface="メイリオ" panose="020B0604030504040204" pitchFamily="50" charset="-128"/>
                <a:ea typeface="メイリオ" panose="020B0604030504040204" pitchFamily="50" charset="-128"/>
              </a:rPr>
              <a:t>ノンターゲティングの場合　</a:t>
            </a:r>
            <a:r>
              <a:rPr kumimoji="0" lang="en-US" altLang="ja-JP" sz="1100" kern="0" dirty="0">
                <a:solidFill>
                  <a:srgbClr val="545454"/>
                </a:solidFill>
                <a:latin typeface="メイリオ" panose="020B0604030504040204" pitchFamily="50" charset="-128"/>
                <a:ea typeface="メイリオ" panose="020B0604030504040204" pitchFamily="50" charset="-128"/>
              </a:rPr>
              <a:t>※2 FQ</a:t>
            </a:r>
            <a:r>
              <a:rPr kumimoji="0" lang="ja-JP" altLang="en-US" sz="1100" kern="0" dirty="0">
                <a:solidFill>
                  <a:srgbClr val="545454"/>
                </a:solidFill>
                <a:latin typeface="メイリオ" panose="020B0604030504040204" pitchFamily="50" charset="-128"/>
                <a:ea typeface="メイリオ" panose="020B0604030504040204" pitchFamily="50" charset="-128"/>
              </a:rPr>
              <a:t>上限</a:t>
            </a:r>
            <a:r>
              <a:rPr kumimoji="0" lang="en-US" altLang="ja-JP" sz="1100" kern="0" dirty="0">
                <a:solidFill>
                  <a:srgbClr val="545454"/>
                </a:solidFill>
                <a:latin typeface="メイリオ" panose="020B0604030504040204" pitchFamily="50" charset="-128"/>
                <a:ea typeface="メイリオ" panose="020B0604030504040204" pitchFamily="50" charset="-128"/>
              </a:rPr>
              <a:t>4</a:t>
            </a:r>
            <a:r>
              <a:rPr kumimoji="0" lang="ja-JP" altLang="en-US" sz="1100" kern="0" dirty="0">
                <a:solidFill>
                  <a:srgbClr val="545454"/>
                </a:solidFill>
                <a:latin typeface="メイリオ" panose="020B0604030504040204" pitchFamily="50" charset="-128"/>
                <a:ea typeface="メイリオ" panose="020B0604030504040204" pitchFamily="50" charset="-128"/>
              </a:rPr>
              <a:t>回設定</a:t>
            </a:r>
            <a:endParaRPr kumimoji="0" lang="en-US" altLang="ja-JP" sz="1100" kern="0" dirty="0">
              <a:solidFill>
                <a:srgbClr val="545454"/>
              </a:solidFill>
              <a:latin typeface="メイリオ" panose="020B0604030504040204" pitchFamily="50" charset="-128"/>
              <a:ea typeface="メイリオ" panose="020B0604030504040204" pitchFamily="50" charset="-128"/>
            </a:endParaRPr>
          </a:p>
        </p:txBody>
      </p:sp>
      <p:sp>
        <p:nvSpPr>
          <p:cNvPr id="66" name="テキスト ボックス 65">
            <a:extLst>
              <a:ext uri="{FF2B5EF4-FFF2-40B4-BE49-F238E27FC236}">
                <a16:creationId xmlns:a16="http://schemas.microsoft.com/office/drawing/2014/main" id="{983278ED-B472-5997-3080-635C8E20DEA5}"/>
              </a:ext>
            </a:extLst>
          </p:cNvPr>
          <p:cNvSpPr txBox="1"/>
          <p:nvPr/>
        </p:nvSpPr>
        <p:spPr>
          <a:xfrm>
            <a:off x="10113487" y="5068202"/>
            <a:ext cx="1470567" cy="738664"/>
          </a:xfrm>
          <a:prstGeom prst="rect">
            <a:avLst/>
          </a:prstGeom>
          <a:noFill/>
        </p:spPr>
        <p:txBody>
          <a:bodyPr wrap="square">
            <a:spAutoFit/>
          </a:bodyPr>
          <a:lstStyle/>
          <a:p>
            <a:pPr algn="ctr" eaLnBrk="1" fontAlgn="auto" hangingPunct="1">
              <a:spcBef>
                <a:spcPts val="0"/>
              </a:spcBef>
              <a:spcAft>
                <a:spcPts val="0"/>
              </a:spcAft>
            </a:pPr>
            <a:r>
              <a:rPr lang="ja-JP" altLang="en-US" sz="1200" dirty="0">
                <a:solidFill>
                  <a:srgbClr val="545454"/>
                </a:solidFill>
                <a:latin typeface="Calibri" panose="020F0502020204030204"/>
                <a:ea typeface="メイリオ" panose="020B0604030504040204" pitchFamily="50" charset="-128"/>
              </a:rPr>
              <a:t>平均訪問頻度</a:t>
            </a:r>
            <a:r>
              <a:rPr lang="en-US" altLang="ja-JP" sz="1200" dirty="0">
                <a:solidFill>
                  <a:srgbClr val="545454"/>
                </a:solidFill>
                <a:latin typeface="Calibri" panose="020F0502020204030204"/>
                <a:ea typeface="メイリオ" panose="020B0604030504040204" pitchFamily="50" charset="-128"/>
              </a:rPr>
              <a:t>/</a:t>
            </a:r>
            <a:r>
              <a:rPr lang="ja-JP" altLang="en-US" sz="1200" dirty="0">
                <a:solidFill>
                  <a:srgbClr val="545454"/>
                </a:solidFill>
                <a:latin typeface="Calibri" panose="020F0502020204030204"/>
                <a:ea typeface="メイリオ" panose="020B0604030504040204" pitchFamily="50" charset="-128"/>
              </a:rPr>
              <a:t>日</a:t>
            </a:r>
            <a:endParaRPr lang="en-US" altLang="ja-JP" sz="1200" dirty="0">
              <a:solidFill>
                <a:srgbClr val="545454"/>
              </a:solidFill>
              <a:latin typeface="Calibri" panose="020F0502020204030204"/>
              <a:ea typeface="メイリオ" panose="020B0604030504040204" pitchFamily="50" charset="-128"/>
            </a:endParaRPr>
          </a:p>
          <a:p>
            <a:pPr algn="ctr" eaLnBrk="1" fontAlgn="auto" hangingPunct="1">
              <a:spcBef>
                <a:spcPts val="0"/>
              </a:spcBef>
              <a:spcAft>
                <a:spcPts val="0"/>
              </a:spcAft>
            </a:pPr>
            <a:endParaRPr lang="en-US" altLang="ja-JP" sz="1200" dirty="0">
              <a:solidFill>
                <a:srgbClr val="545454"/>
              </a:solidFill>
              <a:latin typeface="Calibri" panose="020F0502020204030204"/>
              <a:ea typeface="メイリオ" panose="020B0604030504040204" pitchFamily="50" charset="-128"/>
            </a:endParaRPr>
          </a:p>
          <a:p>
            <a:pPr algn="ctr" eaLnBrk="1" fontAlgn="auto" hangingPunct="1">
              <a:spcBef>
                <a:spcPts val="0"/>
              </a:spcBef>
              <a:spcAft>
                <a:spcPts val="0"/>
              </a:spcAft>
            </a:pPr>
            <a:r>
              <a:rPr lang="ja-JP" altLang="en-US" dirty="0">
                <a:solidFill>
                  <a:srgbClr val="545454"/>
                </a:solidFill>
                <a:latin typeface="Calibri" panose="020F0502020204030204"/>
                <a:ea typeface="メイリオ" panose="020B0604030504040204" pitchFamily="50" charset="-128"/>
              </a:rPr>
              <a:t>約</a:t>
            </a:r>
            <a:r>
              <a:rPr lang="en-US" altLang="ja-JP" dirty="0">
                <a:solidFill>
                  <a:srgbClr val="545454"/>
                </a:solidFill>
                <a:latin typeface="Calibri" panose="020F0502020204030204"/>
                <a:ea typeface="メイリオ" panose="020B0604030504040204" pitchFamily="50" charset="-128"/>
              </a:rPr>
              <a:t>4</a:t>
            </a:r>
            <a:r>
              <a:rPr lang="ja-JP" altLang="en-US" dirty="0">
                <a:solidFill>
                  <a:srgbClr val="545454"/>
                </a:solidFill>
                <a:latin typeface="Calibri" panose="020F0502020204030204"/>
                <a:ea typeface="メイリオ" panose="020B0604030504040204" pitchFamily="50" charset="-128"/>
              </a:rPr>
              <a:t>回</a:t>
            </a:r>
          </a:p>
        </p:txBody>
      </p:sp>
      <p:sp>
        <p:nvSpPr>
          <p:cNvPr id="67" name="正方形/長方形 66">
            <a:extLst>
              <a:ext uri="{FF2B5EF4-FFF2-40B4-BE49-F238E27FC236}">
                <a16:creationId xmlns:a16="http://schemas.microsoft.com/office/drawing/2014/main" id="{2544AF1B-1636-A4B6-5D42-DD13B361FCD6}"/>
              </a:ext>
            </a:extLst>
          </p:cNvPr>
          <p:cNvSpPr/>
          <p:nvPr/>
        </p:nvSpPr>
        <p:spPr>
          <a:xfrm>
            <a:off x="6658629" y="5425954"/>
            <a:ext cx="3487451" cy="109293"/>
          </a:xfrm>
          <a:prstGeom prst="rect">
            <a:avLst/>
          </a:prstGeom>
          <a:solidFill>
            <a:srgbClr val="FCEDED"/>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68" name="楕円 67">
            <a:extLst>
              <a:ext uri="{FF2B5EF4-FFF2-40B4-BE49-F238E27FC236}">
                <a16:creationId xmlns:a16="http://schemas.microsoft.com/office/drawing/2014/main" id="{F9A03BE7-4460-6B77-CB1F-581595C02287}"/>
              </a:ext>
            </a:extLst>
          </p:cNvPr>
          <p:cNvSpPr/>
          <p:nvPr/>
        </p:nvSpPr>
        <p:spPr>
          <a:xfrm>
            <a:off x="7741227" y="5349329"/>
            <a:ext cx="282783" cy="285918"/>
          </a:xfrm>
          <a:prstGeom prst="ellipse">
            <a:avLst/>
          </a:prstGeom>
          <a:solidFill>
            <a:srgbClr val="CCCCC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69" name="楕円 68">
            <a:extLst>
              <a:ext uri="{FF2B5EF4-FFF2-40B4-BE49-F238E27FC236}">
                <a16:creationId xmlns:a16="http://schemas.microsoft.com/office/drawing/2014/main" id="{342E75E4-0846-4A85-985A-805A6F3BA9B3}"/>
              </a:ext>
            </a:extLst>
          </p:cNvPr>
          <p:cNvSpPr/>
          <p:nvPr/>
        </p:nvSpPr>
        <p:spPr>
          <a:xfrm>
            <a:off x="6784745" y="5340742"/>
            <a:ext cx="282783" cy="285918"/>
          </a:xfrm>
          <a:prstGeom prst="ellipse">
            <a:avLst/>
          </a:prstGeom>
          <a:solidFill>
            <a:srgbClr val="CCCCC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70" name="楕円 69">
            <a:extLst>
              <a:ext uri="{FF2B5EF4-FFF2-40B4-BE49-F238E27FC236}">
                <a16:creationId xmlns:a16="http://schemas.microsoft.com/office/drawing/2014/main" id="{36217157-0E2C-C5F5-25B4-992AC16DAB98}"/>
              </a:ext>
            </a:extLst>
          </p:cNvPr>
          <p:cNvSpPr/>
          <p:nvPr/>
        </p:nvSpPr>
        <p:spPr>
          <a:xfrm>
            <a:off x="8702774" y="5334412"/>
            <a:ext cx="282783" cy="285918"/>
          </a:xfrm>
          <a:prstGeom prst="ellipse">
            <a:avLst/>
          </a:prstGeom>
          <a:solidFill>
            <a:srgbClr val="CCCCC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71" name="楕円 70">
            <a:extLst>
              <a:ext uri="{FF2B5EF4-FFF2-40B4-BE49-F238E27FC236}">
                <a16:creationId xmlns:a16="http://schemas.microsoft.com/office/drawing/2014/main" id="{40F6BB59-8446-A0EA-A2BD-1CAE2655DE01}"/>
              </a:ext>
            </a:extLst>
          </p:cNvPr>
          <p:cNvSpPr/>
          <p:nvPr/>
        </p:nvSpPr>
        <p:spPr>
          <a:xfrm>
            <a:off x="9660943" y="5349329"/>
            <a:ext cx="282783" cy="285918"/>
          </a:xfrm>
          <a:prstGeom prst="ellipse">
            <a:avLst/>
          </a:prstGeom>
          <a:solidFill>
            <a:srgbClr val="CCCCC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72" name="テキスト ボックス 71">
            <a:extLst>
              <a:ext uri="{FF2B5EF4-FFF2-40B4-BE49-F238E27FC236}">
                <a16:creationId xmlns:a16="http://schemas.microsoft.com/office/drawing/2014/main" id="{4285F746-5851-350D-97C9-9BEBC1FE56F8}"/>
              </a:ext>
            </a:extLst>
          </p:cNvPr>
          <p:cNvSpPr txBox="1"/>
          <p:nvPr/>
        </p:nvSpPr>
        <p:spPr>
          <a:xfrm>
            <a:off x="6576418" y="4958311"/>
            <a:ext cx="699436" cy="261610"/>
          </a:xfrm>
          <a:prstGeom prst="rect">
            <a:avLst/>
          </a:prstGeom>
          <a:noFill/>
        </p:spPr>
        <p:txBody>
          <a:bodyPr wrap="square" rtlCol="0">
            <a:spAutoFit/>
          </a:bodyPr>
          <a:lstStyle/>
          <a:p>
            <a:pPr algn="ctr" eaLnBrk="1" fontAlgn="auto" hangingPunct="1">
              <a:spcBef>
                <a:spcPts val="0"/>
              </a:spcBef>
              <a:spcAft>
                <a:spcPts val="0"/>
              </a:spcAft>
            </a:pPr>
            <a:r>
              <a:rPr lang="en-US" altLang="ja-JP" sz="1100" b="1" dirty="0">
                <a:solidFill>
                  <a:srgbClr val="545454"/>
                </a:solidFill>
                <a:latin typeface="Calibri" panose="020F0502020204030204"/>
                <a:ea typeface="メイリオ" panose="020B0604030504040204" pitchFamily="50" charset="-128"/>
              </a:rPr>
              <a:t>8</a:t>
            </a:r>
            <a:r>
              <a:rPr lang="ja-JP" altLang="en-US" sz="1100" b="1" dirty="0">
                <a:solidFill>
                  <a:srgbClr val="545454"/>
                </a:solidFill>
                <a:latin typeface="Calibri" panose="020F0502020204030204"/>
                <a:ea typeface="メイリオ" panose="020B0604030504040204" pitchFamily="50" charset="-128"/>
              </a:rPr>
              <a:t>：</a:t>
            </a:r>
            <a:r>
              <a:rPr lang="en-US" altLang="ja-JP" sz="1100" b="1" dirty="0">
                <a:solidFill>
                  <a:srgbClr val="545454"/>
                </a:solidFill>
                <a:latin typeface="Calibri" panose="020F0502020204030204"/>
                <a:ea typeface="メイリオ" panose="020B0604030504040204" pitchFamily="50" charset="-128"/>
              </a:rPr>
              <a:t>00</a:t>
            </a:r>
            <a:endParaRPr lang="ja-JP" altLang="en-US" sz="1100" b="1" dirty="0">
              <a:solidFill>
                <a:srgbClr val="545454"/>
              </a:solidFill>
              <a:latin typeface="Calibri" panose="020F0502020204030204"/>
              <a:ea typeface="メイリオ" panose="020B0604030504040204" pitchFamily="50" charset="-128"/>
            </a:endParaRPr>
          </a:p>
        </p:txBody>
      </p:sp>
      <p:sp>
        <p:nvSpPr>
          <p:cNvPr id="73" name="テキスト ボックス 72">
            <a:extLst>
              <a:ext uri="{FF2B5EF4-FFF2-40B4-BE49-F238E27FC236}">
                <a16:creationId xmlns:a16="http://schemas.microsoft.com/office/drawing/2014/main" id="{16D78255-D28E-9188-B184-A332F208837F}"/>
              </a:ext>
            </a:extLst>
          </p:cNvPr>
          <p:cNvSpPr txBox="1"/>
          <p:nvPr/>
        </p:nvSpPr>
        <p:spPr>
          <a:xfrm>
            <a:off x="7496437" y="4962991"/>
            <a:ext cx="756274" cy="261610"/>
          </a:xfrm>
          <a:prstGeom prst="rect">
            <a:avLst/>
          </a:prstGeom>
          <a:noFill/>
        </p:spPr>
        <p:txBody>
          <a:bodyPr wrap="square" rtlCol="0">
            <a:spAutoFit/>
          </a:bodyPr>
          <a:lstStyle/>
          <a:p>
            <a:pPr algn="ctr" eaLnBrk="1" fontAlgn="auto" hangingPunct="1">
              <a:spcBef>
                <a:spcPts val="0"/>
              </a:spcBef>
              <a:spcAft>
                <a:spcPts val="0"/>
              </a:spcAft>
            </a:pPr>
            <a:r>
              <a:rPr lang="en-US" altLang="ja-JP" sz="1100" b="1" dirty="0">
                <a:solidFill>
                  <a:srgbClr val="545454"/>
                </a:solidFill>
                <a:latin typeface="Calibri" panose="020F0502020204030204"/>
                <a:ea typeface="メイリオ" panose="020B0604030504040204" pitchFamily="50" charset="-128"/>
              </a:rPr>
              <a:t>13</a:t>
            </a:r>
            <a:r>
              <a:rPr lang="ja-JP" altLang="en-US" sz="1100" b="1" dirty="0">
                <a:solidFill>
                  <a:srgbClr val="545454"/>
                </a:solidFill>
                <a:latin typeface="Calibri" panose="020F0502020204030204"/>
                <a:ea typeface="メイリオ" panose="020B0604030504040204" pitchFamily="50" charset="-128"/>
              </a:rPr>
              <a:t>：</a:t>
            </a:r>
            <a:r>
              <a:rPr lang="en-US" altLang="ja-JP" sz="1100" b="1" dirty="0">
                <a:solidFill>
                  <a:srgbClr val="545454"/>
                </a:solidFill>
                <a:latin typeface="Calibri" panose="020F0502020204030204"/>
                <a:ea typeface="メイリオ" panose="020B0604030504040204" pitchFamily="50" charset="-128"/>
              </a:rPr>
              <a:t>00</a:t>
            </a:r>
            <a:endParaRPr lang="ja-JP" altLang="en-US" sz="1100" b="1" dirty="0">
              <a:solidFill>
                <a:srgbClr val="545454"/>
              </a:solidFill>
              <a:latin typeface="Calibri" panose="020F0502020204030204"/>
              <a:ea typeface="メイリオ" panose="020B0604030504040204" pitchFamily="50" charset="-128"/>
            </a:endParaRPr>
          </a:p>
        </p:txBody>
      </p:sp>
      <p:sp>
        <p:nvSpPr>
          <p:cNvPr id="74" name="テキスト ボックス 73">
            <a:extLst>
              <a:ext uri="{FF2B5EF4-FFF2-40B4-BE49-F238E27FC236}">
                <a16:creationId xmlns:a16="http://schemas.microsoft.com/office/drawing/2014/main" id="{917D0C3E-0975-F4CC-17F7-215775D33D0A}"/>
              </a:ext>
            </a:extLst>
          </p:cNvPr>
          <p:cNvSpPr txBox="1"/>
          <p:nvPr/>
        </p:nvSpPr>
        <p:spPr>
          <a:xfrm>
            <a:off x="8445023" y="4963332"/>
            <a:ext cx="756274" cy="261610"/>
          </a:xfrm>
          <a:prstGeom prst="rect">
            <a:avLst/>
          </a:prstGeom>
          <a:noFill/>
        </p:spPr>
        <p:txBody>
          <a:bodyPr wrap="square" rtlCol="0">
            <a:spAutoFit/>
          </a:bodyPr>
          <a:lstStyle/>
          <a:p>
            <a:pPr algn="ctr" eaLnBrk="1" fontAlgn="auto" hangingPunct="1">
              <a:spcBef>
                <a:spcPts val="0"/>
              </a:spcBef>
              <a:spcAft>
                <a:spcPts val="0"/>
              </a:spcAft>
            </a:pPr>
            <a:r>
              <a:rPr lang="en-US" altLang="ja-JP" sz="1100" b="1" dirty="0">
                <a:solidFill>
                  <a:srgbClr val="545454"/>
                </a:solidFill>
                <a:latin typeface="Calibri" panose="020F0502020204030204"/>
                <a:ea typeface="メイリオ" panose="020B0604030504040204" pitchFamily="50" charset="-128"/>
              </a:rPr>
              <a:t>18</a:t>
            </a:r>
            <a:r>
              <a:rPr lang="ja-JP" altLang="en-US" sz="1100" b="1" dirty="0">
                <a:solidFill>
                  <a:srgbClr val="545454"/>
                </a:solidFill>
                <a:latin typeface="Calibri" panose="020F0502020204030204"/>
                <a:ea typeface="メイリオ" panose="020B0604030504040204" pitchFamily="50" charset="-128"/>
              </a:rPr>
              <a:t>：</a:t>
            </a:r>
            <a:r>
              <a:rPr lang="en-US" altLang="ja-JP" sz="1100" b="1" dirty="0">
                <a:solidFill>
                  <a:srgbClr val="545454"/>
                </a:solidFill>
                <a:latin typeface="Calibri" panose="020F0502020204030204"/>
                <a:ea typeface="メイリオ" panose="020B0604030504040204" pitchFamily="50" charset="-128"/>
              </a:rPr>
              <a:t>00</a:t>
            </a:r>
            <a:endParaRPr lang="ja-JP" altLang="en-US" sz="1100" b="1" dirty="0">
              <a:solidFill>
                <a:srgbClr val="545454"/>
              </a:solidFill>
              <a:latin typeface="Calibri" panose="020F0502020204030204"/>
              <a:ea typeface="メイリオ" panose="020B0604030504040204" pitchFamily="50" charset="-128"/>
            </a:endParaRPr>
          </a:p>
        </p:txBody>
      </p:sp>
      <p:sp>
        <p:nvSpPr>
          <p:cNvPr id="75" name="テキスト ボックス 74">
            <a:extLst>
              <a:ext uri="{FF2B5EF4-FFF2-40B4-BE49-F238E27FC236}">
                <a16:creationId xmlns:a16="http://schemas.microsoft.com/office/drawing/2014/main" id="{70602FD6-F066-093E-2A1E-0DA4A809C91B}"/>
              </a:ext>
            </a:extLst>
          </p:cNvPr>
          <p:cNvSpPr txBox="1"/>
          <p:nvPr/>
        </p:nvSpPr>
        <p:spPr>
          <a:xfrm>
            <a:off x="9432989" y="4963332"/>
            <a:ext cx="756274" cy="261610"/>
          </a:xfrm>
          <a:prstGeom prst="rect">
            <a:avLst/>
          </a:prstGeom>
          <a:noFill/>
        </p:spPr>
        <p:txBody>
          <a:bodyPr wrap="square" rtlCol="0">
            <a:spAutoFit/>
          </a:bodyPr>
          <a:lstStyle/>
          <a:p>
            <a:pPr algn="ctr" eaLnBrk="1" fontAlgn="auto" hangingPunct="1">
              <a:spcBef>
                <a:spcPts val="0"/>
              </a:spcBef>
              <a:spcAft>
                <a:spcPts val="0"/>
              </a:spcAft>
            </a:pPr>
            <a:r>
              <a:rPr lang="en-US" altLang="ja-JP" sz="1100" b="1" dirty="0">
                <a:solidFill>
                  <a:srgbClr val="545454"/>
                </a:solidFill>
                <a:latin typeface="Calibri" panose="020F0502020204030204"/>
                <a:ea typeface="メイリオ" panose="020B0604030504040204" pitchFamily="50" charset="-128"/>
              </a:rPr>
              <a:t>21</a:t>
            </a:r>
            <a:r>
              <a:rPr lang="ja-JP" altLang="en-US" sz="1100" b="1" dirty="0">
                <a:solidFill>
                  <a:srgbClr val="545454"/>
                </a:solidFill>
                <a:latin typeface="Calibri" panose="020F0502020204030204"/>
                <a:ea typeface="メイリオ" panose="020B0604030504040204" pitchFamily="50" charset="-128"/>
              </a:rPr>
              <a:t>：</a:t>
            </a:r>
            <a:r>
              <a:rPr lang="en-US" altLang="ja-JP" sz="1100" b="1" dirty="0">
                <a:solidFill>
                  <a:srgbClr val="545454"/>
                </a:solidFill>
                <a:latin typeface="Calibri" panose="020F0502020204030204"/>
                <a:ea typeface="メイリオ" panose="020B0604030504040204" pitchFamily="50" charset="-128"/>
              </a:rPr>
              <a:t>00</a:t>
            </a:r>
            <a:endParaRPr lang="ja-JP" altLang="en-US" sz="1100" b="1" dirty="0">
              <a:solidFill>
                <a:srgbClr val="545454"/>
              </a:solidFill>
              <a:latin typeface="Calibri" panose="020F0502020204030204"/>
              <a:ea typeface="メイリオ" panose="020B0604030504040204" pitchFamily="50" charset="-128"/>
            </a:endParaRPr>
          </a:p>
        </p:txBody>
      </p:sp>
      <p:sp>
        <p:nvSpPr>
          <p:cNvPr id="76" name="テキスト ボックス 75">
            <a:extLst>
              <a:ext uri="{FF2B5EF4-FFF2-40B4-BE49-F238E27FC236}">
                <a16:creationId xmlns:a16="http://schemas.microsoft.com/office/drawing/2014/main" id="{07F663D4-EB86-6F03-4D7C-0A1F8381F704}"/>
              </a:ext>
            </a:extLst>
          </p:cNvPr>
          <p:cNvSpPr txBox="1"/>
          <p:nvPr/>
        </p:nvSpPr>
        <p:spPr>
          <a:xfrm>
            <a:off x="6214693" y="5827984"/>
            <a:ext cx="1428750" cy="261610"/>
          </a:xfrm>
          <a:prstGeom prst="rect">
            <a:avLst/>
          </a:prstGeom>
          <a:noFill/>
        </p:spPr>
        <p:txBody>
          <a:bodyPr wrap="square" rtlCol="0">
            <a:spAutoFit/>
          </a:bodyPr>
          <a:lstStyle/>
          <a:p>
            <a:pPr algn="ctr" eaLnBrk="1" fontAlgn="auto" hangingPunct="1">
              <a:spcBef>
                <a:spcPts val="0"/>
              </a:spcBef>
              <a:spcAft>
                <a:spcPts val="0"/>
              </a:spcAft>
            </a:pPr>
            <a:r>
              <a:rPr lang="ja-JP" altLang="en-US" sz="1100" b="1" dirty="0">
                <a:solidFill>
                  <a:srgbClr val="545454"/>
                </a:solidFill>
                <a:latin typeface="Calibri" panose="020F0502020204030204"/>
                <a:ea typeface="メイリオ" panose="020B0604030504040204" pitchFamily="50" charset="-128"/>
              </a:rPr>
              <a:t>朝：通勤時</a:t>
            </a:r>
          </a:p>
        </p:txBody>
      </p:sp>
      <p:sp>
        <p:nvSpPr>
          <p:cNvPr id="77" name="テキスト ボックス 76">
            <a:extLst>
              <a:ext uri="{FF2B5EF4-FFF2-40B4-BE49-F238E27FC236}">
                <a16:creationId xmlns:a16="http://schemas.microsoft.com/office/drawing/2014/main" id="{71FEC760-696F-CAEA-F47B-A30B4F39619F}"/>
              </a:ext>
            </a:extLst>
          </p:cNvPr>
          <p:cNvSpPr txBox="1"/>
          <p:nvPr/>
        </p:nvSpPr>
        <p:spPr>
          <a:xfrm>
            <a:off x="7267592" y="5826939"/>
            <a:ext cx="1206499" cy="261610"/>
          </a:xfrm>
          <a:prstGeom prst="rect">
            <a:avLst/>
          </a:prstGeom>
          <a:noFill/>
        </p:spPr>
        <p:txBody>
          <a:bodyPr wrap="square" rtlCol="0">
            <a:spAutoFit/>
          </a:bodyPr>
          <a:lstStyle/>
          <a:p>
            <a:pPr algn="ctr" eaLnBrk="1" fontAlgn="auto" hangingPunct="1">
              <a:spcBef>
                <a:spcPts val="0"/>
              </a:spcBef>
              <a:spcAft>
                <a:spcPts val="0"/>
              </a:spcAft>
            </a:pPr>
            <a:r>
              <a:rPr lang="ja-JP" altLang="en-US" sz="1100" b="1" dirty="0">
                <a:solidFill>
                  <a:srgbClr val="545454"/>
                </a:solidFill>
                <a:latin typeface="Calibri" panose="020F0502020204030204"/>
                <a:ea typeface="メイリオ" panose="020B0604030504040204" pitchFamily="50" charset="-128"/>
              </a:rPr>
              <a:t>昼：休憩時</a:t>
            </a:r>
          </a:p>
        </p:txBody>
      </p:sp>
      <p:sp>
        <p:nvSpPr>
          <p:cNvPr id="78" name="テキスト ボックス 77">
            <a:extLst>
              <a:ext uri="{FF2B5EF4-FFF2-40B4-BE49-F238E27FC236}">
                <a16:creationId xmlns:a16="http://schemas.microsoft.com/office/drawing/2014/main" id="{BA076A0A-673D-1EF7-68DF-D24726810B4C}"/>
              </a:ext>
            </a:extLst>
          </p:cNvPr>
          <p:cNvSpPr txBox="1"/>
          <p:nvPr/>
        </p:nvSpPr>
        <p:spPr>
          <a:xfrm>
            <a:off x="9357116" y="5839641"/>
            <a:ext cx="939719" cy="261610"/>
          </a:xfrm>
          <a:prstGeom prst="rect">
            <a:avLst/>
          </a:prstGeom>
          <a:noFill/>
        </p:spPr>
        <p:txBody>
          <a:bodyPr wrap="square" rtlCol="0">
            <a:spAutoFit/>
          </a:bodyPr>
          <a:lstStyle/>
          <a:p>
            <a:pPr algn="ctr" eaLnBrk="1" fontAlgn="auto" hangingPunct="1">
              <a:spcBef>
                <a:spcPts val="0"/>
              </a:spcBef>
              <a:spcAft>
                <a:spcPts val="0"/>
              </a:spcAft>
            </a:pPr>
            <a:r>
              <a:rPr lang="ja-JP" altLang="en-US" sz="1100" b="1" dirty="0">
                <a:solidFill>
                  <a:srgbClr val="545454"/>
                </a:solidFill>
                <a:latin typeface="Calibri" panose="020F0502020204030204"/>
                <a:ea typeface="メイリオ" panose="020B0604030504040204" pitchFamily="50" charset="-128"/>
              </a:rPr>
              <a:t>夜：自宅</a:t>
            </a:r>
          </a:p>
        </p:txBody>
      </p:sp>
      <p:sp>
        <p:nvSpPr>
          <p:cNvPr id="79" name="テキスト ボックス 78">
            <a:extLst>
              <a:ext uri="{FF2B5EF4-FFF2-40B4-BE49-F238E27FC236}">
                <a16:creationId xmlns:a16="http://schemas.microsoft.com/office/drawing/2014/main" id="{105732DF-CD12-19C5-68EF-57CA1EA93595}"/>
              </a:ext>
            </a:extLst>
          </p:cNvPr>
          <p:cNvSpPr txBox="1"/>
          <p:nvPr/>
        </p:nvSpPr>
        <p:spPr>
          <a:xfrm>
            <a:off x="8274899" y="5839815"/>
            <a:ext cx="1320956" cy="261610"/>
          </a:xfrm>
          <a:prstGeom prst="rect">
            <a:avLst/>
          </a:prstGeom>
          <a:noFill/>
        </p:spPr>
        <p:txBody>
          <a:bodyPr wrap="square" rtlCol="0">
            <a:spAutoFit/>
          </a:bodyPr>
          <a:lstStyle/>
          <a:p>
            <a:pPr algn="ctr" eaLnBrk="1" fontAlgn="auto" hangingPunct="1">
              <a:spcBef>
                <a:spcPts val="0"/>
              </a:spcBef>
              <a:spcAft>
                <a:spcPts val="0"/>
              </a:spcAft>
            </a:pPr>
            <a:r>
              <a:rPr lang="ja-JP" altLang="en-US" sz="1100" b="1" dirty="0">
                <a:solidFill>
                  <a:srgbClr val="545454"/>
                </a:solidFill>
                <a:latin typeface="Calibri" panose="020F0502020204030204"/>
                <a:ea typeface="メイリオ" panose="020B0604030504040204" pitchFamily="50" charset="-128"/>
              </a:rPr>
              <a:t>夕方：通勤時</a:t>
            </a:r>
          </a:p>
        </p:txBody>
      </p:sp>
      <p:pic>
        <p:nvPicPr>
          <p:cNvPr id="80" name="図 79">
            <a:extLst>
              <a:ext uri="{FF2B5EF4-FFF2-40B4-BE49-F238E27FC236}">
                <a16:creationId xmlns:a16="http://schemas.microsoft.com/office/drawing/2014/main" id="{F699B6AE-48B0-68D8-AF2D-204B68247BF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22479" y="5003431"/>
            <a:ext cx="560089" cy="820643"/>
          </a:xfrm>
          <a:prstGeom prst="rect">
            <a:avLst/>
          </a:prstGeom>
        </p:spPr>
      </p:pic>
      <p:pic>
        <p:nvPicPr>
          <p:cNvPr id="81" name="図 80">
            <a:extLst>
              <a:ext uri="{FF2B5EF4-FFF2-40B4-BE49-F238E27FC236}">
                <a16:creationId xmlns:a16="http://schemas.microsoft.com/office/drawing/2014/main" id="{FD0F1A54-177D-0975-8E2D-D1C23375A64D}"/>
              </a:ext>
            </a:extLst>
          </p:cNvPr>
          <p:cNvPicPr>
            <a:picLocks noChangeAspect="1"/>
          </p:cNvPicPr>
          <p:nvPr/>
        </p:nvPicPr>
        <p:blipFill>
          <a:blip r:embed="rId5"/>
          <a:stretch>
            <a:fillRect/>
          </a:stretch>
        </p:blipFill>
        <p:spPr>
          <a:xfrm>
            <a:off x="794290" y="2610662"/>
            <a:ext cx="596293" cy="1178996"/>
          </a:xfrm>
          <a:prstGeom prst="rect">
            <a:avLst/>
          </a:prstGeom>
        </p:spPr>
      </p:pic>
      <p:pic>
        <p:nvPicPr>
          <p:cNvPr id="82" name="図 81">
            <a:extLst>
              <a:ext uri="{FF2B5EF4-FFF2-40B4-BE49-F238E27FC236}">
                <a16:creationId xmlns:a16="http://schemas.microsoft.com/office/drawing/2014/main" id="{9F402871-9C88-8903-3197-D1FEDE5BC380}"/>
              </a:ext>
            </a:extLst>
          </p:cNvPr>
          <p:cNvPicPr>
            <a:picLocks noChangeAspect="1"/>
          </p:cNvPicPr>
          <p:nvPr/>
        </p:nvPicPr>
        <p:blipFill>
          <a:blip r:embed="rId5"/>
          <a:stretch>
            <a:fillRect/>
          </a:stretch>
        </p:blipFill>
        <p:spPr>
          <a:xfrm>
            <a:off x="2198427" y="2908240"/>
            <a:ext cx="438494" cy="866995"/>
          </a:xfrm>
          <a:prstGeom prst="rect">
            <a:avLst/>
          </a:prstGeom>
        </p:spPr>
      </p:pic>
      <p:pic>
        <p:nvPicPr>
          <p:cNvPr id="83" name="図 82">
            <a:extLst>
              <a:ext uri="{FF2B5EF4-FFF2-40B4-BE49-F238E27FC236}">
                <a16:creationId xmlns:a16="http://schemas.microsoft.com/office/drawing/2014/main" id="{1C02F805-9F24-BE83-0B1A-633F2BB489F5}"/>
              </a:ext>
            </a:extLst>
          </p:cNvPr>
          <p:cNvPicPr>
            <a:picLocks noChangeAspect="1"/>
          </p:cNvPicPr>
          <p:nvPr/>
        </p:nvPicPr>
        <p:blipFill>
          <a:blip r:embed="rId5"/>
          <a:stretch>
            <a:fillRect/>
          </a:stretch>
        </p:blipFill>
        <p:spPr>
          <a:xfrm>
            <a:off x="3431022" y="2908240"/>
            <a:ext cx="438494" cy="866995"/>
          </a:xfrm>
          <a:prstGeom prst="rect">
            <a:avLst/>
          </a:prstGeom>
        </p:spPr>
      </p:pic>
      <p:pic>
        <p:nvPicPr>
          <p:cNvPr id="84" name="図 83">
            <a:extLst>
              <a:ext uri="{FF2B5EF4-FFF2-40B4-BE49-F238E27FC236}">
                <a16:creationId xmlns:a16="http://schemas.microsoft.com/office/drawing/2014/main" id="{46119750-83F8-DCA1-79B2-8975E1B893CD}"/>
              </a:ext>
            </a:extLst>
          </p:cNvPr>
          <p:cNvPicPr>
            <a:picLocks noChangeAspect="1"/>
          </p:cNvPicPr>
          <p:nvPr/>
        </p:nvPicPr>
        <p:blipFill>
          <a:blip r:embed="rId5"/>
          <a:stretch>
            <a:fillRect/>
          </a:stretch>
        </p:blipFill>
        <p:spPr>
          <a:xfrm>
            <a:off x="4698630" y="2908240"/>
            <a:ext cx="438494" cy="866995"/>
          </a:xfrm>
          <a:prstGeom prst="rect">
            <a:avLst/>
          </a:prstGeom>
        </p:spPr>
      </p:pic>
      <p:sp>
        <p:nvSpPr>
          <p:cNvPr id="85" name="テキスト ボックス 84">
            <a:extLst>
              <a:ext uri="{FF2B5EF4-FFF2-40B4-BE49-F238E27FC236}">
                <a16:creationId xmlns:a16="http://schemas.microsoft.com/office/drawing/2014/main" id="{232B5CCD-7470-8CF9-6368-C44075EF25A3}"/>
              </a:ext>
            </a:extLst>
          </p:cNvPr>
          <p:cNvSpPr txBox="1"/>
          <p:nvPr/>
        </p:nvSpPr>
        <p:spPr>
          <a:xfrm>
            <a:off x="711208" y="4641124"/>
            <a:ext cx="4940365" cy="1569660"/>
          </a:xfrm>
          <a:prstGeom prst="rect">
            <a:avLst/>
          </a:prstGeom>
          <a:noFill/>
        </p:spPr>
        <p:txBody>
          <a:bodyPr wrap="square">
            <a:spAutoFit/>
          </a:bodyPr>
          <a:lstStyle/>
          <a:p>
            <a:pPr eaLnBrk="1" fontAlgn="auto" hangingPunct="1">
              <a:spcBef>
                <a:spcPts val="0"/>
              </a:spcBef>
              <a:spcAft>
                <a:spcPts val="0"/>
              </a:spcAft>
            </a:pPr>
            <a:r>
              <a:rPr lang="ja-JP" altLang="en-US" sz="1600" dirty="0">
                <a:solidFill>
                  <a:srgbClr val="545454"/>
                </a:solidFill>
                <a:latin typeface="メイリオ" panose="020B0604030504040204" pitchFamily="50" charset="-128"/>
                <a:ea typeface="メイリオ" panose="020B0604030504040204" pitchFamily="50" charset="-128"/>
              </a:rPr>
              <a:t>掲載日に訪問したユーザーの初回訪問時に</a:t>
            </a:r>
            <a:endParaRPr lang="en-US" altLang="ja-JP" sz="1600" dirty="0">
              <a:solidFill>
                <a:srgbClr val="545454"/>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lang="en-US" altLang="ja-JP" sz="1600" dirty="0">
                <a:solidFill>
                  <a:srgbClr val="545454"/>
                </a:solidFill>
                <a:latin typeface="メイリオ" panose="020B0604030504040204" pitchFamily="50" charset="-128"/>
                <a:ea typeface="メイリオ" panose="020B0604030504040204" pitchFamily="50" charset="-128"/>
              </a:rPr>
              <a:t>100</a:t>
            </a:r>
            <a:r>
              <a:rPr lang="ja-JP" altLang="en-US" sz="1600" dirty="0">
                <a:solidFill>
                  <a:srgbClr val="545454"/>
                </a:solidFill>
                <a:latin typeface="メイリオ" panose="020B0604030504040204" pitchFamily="50" charset="-128"/>
                <a:ea typeface="メイリオ" panose="020B0604030504040204" pitchFamily="50" charset="-128"/>
              </a:rPr>
              <a:t>％掲出するため、</a:t>
            </a:r>
            <a:r>
              <a:rPr lang="en-US" altLang="ja-JP" sz="1600" dirty="0">
                <a:solidFill>
                  <a:srgbClr val="545454"/>
                </a:solidFill>
                <a:latin typeface="メイリオ" panose="020B0604030504040204" pitchFamily="50" charset="-128"/>
                <a:ea typeface="メイリオ" panose="020B0604030504040204" pitchFamily="50" charset="-128"/>
              </a:rPr>
              <a:t>Yahoo!</a:t>
            </a:r>
            <a:r>
              <a:rPr lang="ja-JP" altLang="en-US" sz="1600" dirty="0">
                <a:solidFill>
                  <a:srgbClr val="545454"/>
                </a:solidFill>
                <a:latin typeface="メイリオ" panose="020B0604030504040204" pitchFamily="50" charset="-128"/>
                <a:ea typeface="メイリオ" panose="020B0604030504040204" pitchFamily="50" charset="-128"/>
              </a:rPr>
              <a:t>ニューストピックスに訪れた全ユーザーにリーチ可能</a:t>
            </a:r>
            <a:endParaRPr lang="en-US" altLang="ja-JP" sz="1600" dirty="0">
              <a:solidFill>
                <a:srgbClr val="545454"/>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endParaRPr lang="en-US" altLang="ja-JP" sz="1600" dirty="0">
              <a:solidFill>
                <a:srgbClr val="545454"/>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lang="ja-JP" altLang="en-US" sz="1600" dirty="0">
                <a:solidFill>
                  <a:srgbClr val="545454"/>
                </a:solidFill>
                <a:latin typeface="メイリオ" panose="020B0604030504040204" pitchFamily="50" charset="-128"/>
                <a:ea typeface="メイリオ" panose="020B0604030504040204" pitchFamily="50" charset="-128"/>
              </a:rPr>
              <a:t>更に複数回訪れたユーザーに対しても最大</a:t>
            </a:r>
            <a:r>
              <a:rPr lang="en-US" altLang="ja-JP" sz="1600" dirty="0">
                <a:solidFill>
                  <a:srgbClr val="545454"/>
                </a:solidFill>
                <a:latin typeface="メイリオ" panose="020B0604030504040204" pitchFamily="50" charset="-128"/>
                <a:ea typeface="メイリオ" panose="020B0604030504040204" pitchFamily="50" charset="-128"/>
              </a:rPr>
              <a:t>4</a:t>
            </a:r>
            <a:r>
              <a:rPr lang="ja-JP" altLang="en-US" sz="1600" dirty="0">
                <a:solidFill>
                  <a:srgbClr val="545454"/>
                </a:solidFill>
                <a:latin typeface="メイリオ" panose="020B0604030504040204" pitchFamily="50" charset="-128"/>
                <a:ea typeface="メイリオ" panose="020B0604030504040204" pitchFamily="50" charset="-128"/>
              </a:rPr>
              <a:t>回まで</a:t>
            </a:r>
            <a:endParaRPr lang="en-US" altLang="ja-JP" sz="1600" dirty="0">
              <a:solidFill>
                <a:srgbClr val="545454"/>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lang="ja-JP" altLang="en-US" sz="1600" dirty="0">
                <a:solidFill>
                  <a:srgbClr val="545454"/>
                </a:solidFill>
                <a:latin typeface="メイリオ" panose="020B0604030504040204" pitchFamily="50" charset="-128"/>
                <a:ea typeface="メイリオ" panose="020B0604030504040204" pitchFamily="50" charset="-128"/>
              </a:rPr>
              <a:t>掲載され、刷り込みによる認知効果が期待できる</a:t>
            </a:r>
            <a:endParaRPr lang="en-US" altLang="ja-JP" sz="1600" dirty="0">
              <a:solidFill>
                <a:srgbClr val="545454"/>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9370973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CBCレイアウト">
  <a:themeElements>
    <a:clrScheme name="CBC">
      <a:dk1>
        <a:srgbClr val="000000"/>
      </a:dk1>
      <a:lt1>
        <a:srgbClr val="FFFFFF"/>
      </a:lt1>
      <a:dk2>
        <a:srgbClr val="0D0D0D"/>
      </a:dk2>
      <a:lt2>
        <a:srgbClr val="FFFFFF"/>
      </a:lt2>
      <a:accent1>
        <a:srgbClr val="000048"/>
      </a:accent1>
      <a:accent2>
        <a:srgbClr val="06C755"/>
      </a:accent2>
      <a:accent3>
        <a:srgbClr val="FF0033"/>
      </a:accent3>
      <a:accent4>
        <a:srgbClr val="002AFF"/>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CBCレイアウト（広告主・代理店限定）">
  <a:themeElements>
    <a:clrScheme name="CBC">
      <a:dk1>
        <a:srgbClr val="000000"/>
      </a:dk1>
      <a:lt1>
        <a:srgbClr val="FFFFFF"/>
      </a:lt1>
      <a:dk2>
        <a:srgbClr val="0D0D0D"/>
      </a:dk2>
      <a:lt2>
        <a:srgbClr val="FFFFFF"/>
      </a:lt2>
      <a:accent1>
        <a:srgbClr val="000048"/>
      </a:accent1>
      <a:accent2>
        <a:srgbClr val="06C755"/>
      </a:accent2>
      <a:accent3>
        <a:srgbClr val="FF0033"/>
      </a:accent3>
      <a:accent4>
        <a:srgbClr val="002AFF"/>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CBCレイアウト（社外秘）">
  <a:themeElements>
    <a:clrScheme name="MSCフォーマット">
      <a:dk1>
        <a:srgbClr val="000000"/>
      </a:dk1>
      <a:lt1>
        <a:srgbClr val="FFFFFF"/>
      </a:lt1>
      <a:dk2>
        <a:srgbClr val="0D0D0D"/>
      </a:dk2>
      <a:lt2>
        <a:srgbClr val="FFFFFF"/>
      </a:lt2>
      <a:accent1>
        <a:srgbClr val="000048"/>
      </a:accent1>
      <a:accent2>
        <a:srgbClr val="06C755"/>
      </a:accent2>
      <a:accent3>
        <a:srgbClr val="FF0033"/>
      </a:accent3>
      <a:accent4>
        <a:srgbClr val="002AFF"/>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300</TotalTime>
  <Words>1423</Words>
  <Application>Microsoft Office PowerPoint</Application>
  <PresentationFormat>Widescreen</PresentationFormat>
  <Paragraphs>181</Paragraphs>
  <Slides>12</Slides>
  <Notes>0</Notes>
  <HiddenSlides>0</HiddenSlides>
  <MMClips>0</MMClips>
  <ScaleCrop>false</ScaleCrop>
  <HeadingPairs>
    <vt:vector size="4" baseType="variant">
      <vt:variant>
        <vt:lpstr>Theme</vt:lpstr>
      </vt:variant>
      <vt:variant>
        <vt:i4>3</vt:i4>
      </vt:variant>
      <vt:variant>
        <vt:lpstr>Slide Titles</vt:lpstr>
      </vt:variant>
      <vt:variant>
        <vt:i4>12</vt:i4>
      </vt:variant>
    </vt:vector>
  </HeadingPairs>
  <TitlesOfParts>
    <vt:vector size="15" baseType="lpstr">
      <vt:lpstr>CBCレイアウト</vt:lpstr>
      <vt:lpstr>CBCレイアウト（広告主・代理店限定）</vt:lpstr>
      <vt:lpstr>CBCレイアウト（社外秘）</vt:lpstr>
      <vt:lpstr>PowerPoint Presentation</vt:lpstr>
      <vt:lpstr>特別割引のご案内</vt:lpstr>
      <vt:lpstr>新規広告主様割引</vt:lpstr>
      <vt:lpstr>早期予約割引</vt:lpstr>
      <vt:lpstr>トピックスPR &amp; Yahoo!ニュース タイアップパッケージ</vt:lpstr>
      <vt:lpstr>予約及び割引方法</vt:lpstr>
      <vt:lpstr>Yahoo! JAPAN　トップページ　トピックスPR　SP　商品概要</vt:lpstr>
      <vt:lpstr>Yahoo! JAPAN　トップページ　トピックスPR　SP　商品概要</vt:lpstr>
      <vt:lpstr>Yahoo! JAPAN　トップページ　トピックスPR　SP　商品概要</vt:lpstr>
      <vt:lpstr>トピックスPRで期待できる効果</vt:lpstr>
      <vt:lpstr>更新履歴</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大原 真由美</cp:lastModifiedBy>
  <cp:revision>61</cp:revision>
  <dcterms:created xsi:type="dcterms:W3CDTF">2024-07-26T04:17:15Z</dcterms:created>
  <dcterms:modified xsi:type="dcterms:W3CDTF">2025-06-19T04:47:13Z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efa4170-0d19-0005-0004-bc88714345d2_Enabled">
    <vt:lpwstr>true</vt:lpwstr>
  </property>
  <property fmtid="{D5CDD505-2E9C-101B-9397-08002B2CF9AE}" pid="3" name="MSIP_Label_defa4170-0d19-0005-0004-bc88714345d2_SetDate">
    <vt:lpwstr>2025-01-24T06:11:04Z</vt:lpwstr>
  </property>
  <property fmtid="{D5CDD505-2E9C-101B-9397-08002B2CF9AE}" pid="4" name="MSIP_Label_defa4170-0d19-0005-0004-bc88714345d2_Method">
    <vt:lpwstr>Standard</vt:lpwstr>
  </property>
  <property fmtid="{D5CDD505-2E9C-101B-9397-08002B2CF9AE}" pid="5" name="MSIP_Label_defa4170-0d19-0005-0004-bc88714345d2_Name">
    <vt:lpwstr>defa4170-0d19-0005-0004-bc88714345d2</vt:lpwstr>
  </property>
  <property fmtid="{D5CDD505-2E9C-101B-9397-08002B2CF9AE}" pid="6" name="MSIP_Label_defa4170-0d19-0005-0004-bc88714345d2_SiteId">
    <vt:lpwstr>d8c9785c-7bbf-4b6c-bf29-15e4982bfb86</vt:lpwstr>
  </property>
  <property fmtid="{D5CDD505-2E9C-101B-9397-08002B2CF9AE}" pid="7" name="MSIP_Label_defa4170-0d19-0005-0004-bc88714345d2_ActionId">
    <vt:lpwstr>6b361219-ec79-46f8-93ac-a090e6a7189c</vt:lpwstr>
  </property>
  <property fmtid="{D5CDD505-2E9C-101B-9397-08002B2CF9AE}" pid="8" name="MSIP_Label_defa4170-0d19-0005-0004-bc88714345d2_ContentBits">
    <vt:lpwstr>0</vt:lpwstr>
  </property>
</Properties>
</file>