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5" r:id="rId1"/>
  </p:sldMasterIdLst>
  <p:notesMasterIdLst>
    <p:notesMasterId r:id="rId49"/>
  </p:notesMasterIdLst>
  <p:sldIdLst>
    <p:sldId id="469" r:id="rId2"/>
    <p:sldId id="572" r:id="rId3"/>
    <p:sldId id="544" r:id="rId4"/>
    <p:sldId id="1174" r:id="rId5"/>
    <p:sldId id="558" r:id="rId6"/>
    <p:sldId id="695" r:id="rId7"/>
    <p:sldId id="559" r:id="rId8"/>
    <p:sldId id="575" r:id="rId9"/>
    <p:sldId id="696" r:id="rId10"/>
    <p:sldId id="698" r:id="rId11"/>
    <p:sldId id="704" r:id="rId12"/>
    <p:sldId id="705" r:id="rId13"/>
    <p:sldId id="514" r:id="rId14"/>
    <p:sldId id="700" r:id="rId15"/>
    <p:sldId id="701" r:id="rId16"/>
    <p:sldId id="702" r:id="rId17"/>
    <p:sldId id="703" r:id="rId18"/>
    <p:sldId id="707" r:id="rId19"/>
    <p:sldId id="708" r:id="rId20"/>
    <p:sldId id="709" r:id="rId21"/>
    <p:sldId id="710" r:id="rId22"/>
    <p:sldId id="711" r:id="rId23"/>
    <p:sldId id="712" r:id="rId24"/>
    <p:sldId id="713" r:id="rId25"/>
    <p:sldId id="714" r:id="rId26"/>
    <p:sldId id="715" r:id="rId27"/>
    <p:sldId id="716" r:id="rId28"/>
    <p:sldId id="718" r:id="rId29"/>
    <p:sldId id="719" r:id="rId30"/>
    <p:sldId id="1173" r:id="rId31"/>
    <p:sldId id="721" r:id="rId32"/>
    <p:sldId id="722" r:id="rId33"/>
    <p:sldId id="723" r:id="rId34"/>
    <p:sldId id="724" r:id="rId35"/>
    <p:sldId id="725" r:id="rId36"/>
    <p:sldId id="726" r:id="rId37"/>
    <p:sldId id="727" r:id="rId38"/>
    <p:sldId id="728" r:id="rId39"/>
    <p:sldId id="729" r:id="rId40"/>
    <p:sldId id="632" r:id="rId41"/>
    <p:sldId id="633" r:id="rId42"/>
    <p:sldId id="730" r:id="rId43"/>
    <p:sldId id="731" r:id="rId44"/>
    <p:sldId id="732" r:id="rId45"/>
    <p:sldId id="635" r:id="rId46"/>
    <p:sldId id="636" r:id="rId47"/>
    <p:sldId id="734" r:id="rId4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0D0D"/>
    <a:srgbClr val="FCEDED"/>
    <a:srgbClr val="FF0033"/>
    <a:srgbClr val="E5E5EB"/>
    <a:srgbClr val="00003E"/>
    <a:srgbClr val="66668B"/>
    <a:srgbClr val="000000"/>
    <a:srgbClr val="F2F2F2"/>
    <a:srgbClr val="C2C2C2"/>
    <a:srgbClr val="0200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201D12-C982-4CA3-9CB0-08CD4AEC34AC}" v="4" dt="2025-03-19T02:02:38.9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4652"/>
    <p:restoredTop sz="94660"/>
  </p:normalViewPr>
  <p:slideViewPr>
    <p:cSldViewPr snapToGrid="0">
      <p:cViewPr varScale="1">
        <p:scale>
          <a:sx n="98" d="100"/>
          <a:sy n="98" d="100"/>
        </p:scale>
        <p:origin x="276"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zone Yuko （小曽根祐子）" userId="7815483560_tp_box_2" providerId="OAuth2" clId="{BB201D12-C982-4CA3-9CB0-08CD4AEC34AC}"/>
    <pc:docChg chg="modSld">
      <pc:chgData name="Ozone Yuko （小曽根祐子）" userId="7815483560_tp_box_2" providerId="OAuth2" clId="{BB201D12-C982-4CA3-9CB0-08CD4AEC34AC}" dt="2025-03-19T02:02:38.930" v="5"/>
      <pc:docMkLst>
        <pc:docMk/>
      </pc:docMkLst>
      <pc:sldChg chg="modSp mod">
        <pc:chgData name="Ozone Yuko （小曽根祐子）" userId="7815483560_tp_box_2" providerId="OAuth2" clId="{BB201D12-C982-4CA3-9CB0-08CD4AEC34AC}" dt="2025-03-07T09:53:15.267" v="1" actId="20577"/>
        <pc:sldMkLst>
          <pc:docMk/>
          <pc:sldMk cId="3274969392" sldId="469"/>
        </pc:sldMkLst>
        <pc:spChg chg="mod">
          <ac:chgData name="Ozone Yuko （小曽根祐子）" userId="7815483560_tp_box_2" providerId="OAuth2" clId="{BB201D12-C982-4CA3-9CB0-08CD4AEC34AC}" dt="2025-03-07T09:53:15.267" v="1" actId="20577"/>
          <ac:spMkLst>
            <pc:docMk/>
            <pc:sldMk cId="3274969392" sldId="469"/>
            <ac:spMk id="2" creationId="{B198FAE0-8A16-6644-69A5-9B1A9CA9F28D}"/>
          </ac:spMkLst>
        </pc:spChg>
      </pc:sldChg>
      <pc:sldChg chg="modSp">
        <pc:chgData name="Ozone Yuko （小曽根祐子）" userId="7815483560_tp_box_2" providerId="OAuth2" clId="{BB201D12-C982-4CA3-9CB0-08CD4AEC34AC}" dt="2025-03-19T02:02:17.266" v="2"/>
        <pc:sldMkLst>
          <pc:docMk/>
          <pc:sldMk cId="584090326" sldId="696"/>
        </pc:sldMkLst>
        <pc:graphicFrameChg chg="mod">
          <ac:chgData name="Ozone Yuko （小曽根祐子）" userId="7815483560_tp_box_2" providerId="OAuth2" clId="{BB201D12-C982-4CA3-9CB0-08CD4AEC34AC}" dt="2025-03-19T02:02:17.266" v="2"/>
          <ac:graphicFrameMkLst>
            <pc:docMk/>
            <pc:sldMk cId="584090326" sldId="696"/>
            <ac:graphicFrameMk id="8" creationId="{ECBFD6FA-97E8-AE30-0F84-A07137F40570}"/>
          </ac:graphicFrameMkLst>
        </pc:graphicFrameChg>
      </pc:sldChg>
      <pc:sldChg chg="modSp">
        <pc:chgData name="Ozone Yuko （小曽根祐子）" userId="7815483560_tp_box_2" providerId="OAuth2" clId="{BB201D12-C982-4CA3-9CB0-08CD4AEC34AC}" dt="2025-03-19T02:02:24.684" v="3"/>
        <pc:sldMkLst>
          <pc:docMk/>
          <pc:sldMk cId="464331739" sldId="698"/>
        </pc:sldMkLst>
        <pc:graphicFrameChg chg="mod">
          <ac:chgData name="Ozone Yuko （小曽根祐子）" userId="7815483560_tp_box_2" providerId="OAuth2" clId="{BB201D12-C982-4CA3-9CB0-08CD4AEC34AC}" dt="2025-03-19T02:02:24.684" v="3"/>
          <ac:graphicFrameMkLst>
            <pc:docMk/>
            <pc:sldMk cId="464331739" sldId="698"/>
            <ac:graphicFrameMk id="8" creationId="{ECBFD6FA-97E8-AE30-0F84-A07137F40570}"/>
          </ac:graphicFrameMkLst>
        </pc:graphicFrameChg>
      </pc:sldChg>
      <pc:sldChg chg="modSp">
        <pc:chgData name="Ozone Yuko （小曽根祐子）" userId="7815483560_tp_box_2" providerId="OAuth2" clId="{BB201D12-C982-4CA3-9CB0-08CD4AEC34AC}" dt="2025-03-19T02:02:31.434" v="4"/>
        <pc:sldMkLst>
          <pc:docMk/>
          <pc:sldMk cId="3824838102" sldId="704"/>
        </pc:sldMkLst>
        <pc:graphicFrameChg chg="mod">
          <ac:chgData name="Ozone Yuko （小曽根祐子）" userId="7815483560_tp_box_2" providerId="OAuth2" clId="{BB201D12-C982-4CA3-9CB0-08CD4AEC34AC}" dt="2025-03-19T02:02:31.434" v="4"/>
          <ac:graphicFrameMkLst>
            <pc:docMk/>
            <pc:sldMk cId="3824838102" sldId="704"/>
            <ac:graphicFrameMk id="8" creationId="{ECBFD6FA-97E8-AE30-0F84-A07137F40570}"/>
          </ac:graphicFrameMkLst>
        </pc:graphicFrameChg>
      </pc:sldChg>
      <pc:sldChg chg="modSp">
        <pc:chgData name="Ozone Yuko （小曽根祐子）" userId="7815483560_tp_box_2" providerId="OAuth2" clId="{BB201D12-C982-4CA3-9CB0-08CD4AEC34AC}" dt="2025-03-19T02:02:38.930" v="5"/>
        <pc:sldMkLst>
          <pc:docMk/>
          <pc:sldMk cId="3952183497" sldId="705"/>
        </pc:sldMkLst>
        <pc:graphicFrameChg chg="mod">
          <ac:chgData name="Ozone Yuko （小曽根祐子）" userId="7815483560_tp_box_2" providerId="OAuth2" clId="{BB201D12-C982-4CA3-9CB0-08CD4AEC34AC}" dt="2025-03-19T02:02:38.930" v="5"/>
          <ac:graphicFrameMkLst>
            <pc:docMk/>
            <pc:sldMk cId="3952183497" sldId="705"/>
            <ac:graphicFrameMk id="8" creationId="{ECBFD6FA-97E8-AE30-0F84-A07137F4057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2025/7/15</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36731210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17</a:t>
            </a:fld>
            <a:endParaRPr kumimoji="1" lang="ja-JP" altLang="en-US"/>
          </a:p>
        </p:txBody>
      </p:sp>
    </p:spTree>
    <p:extLst>
      <p:ext uri="{BB962C8B-B14F-4D97-AF65-F5344CB8AC3E}">
        <p14:creationId xmlns:p14="http://schemas.microsoft.com/office/powerpoint/2010/main" val="25537429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40</a:t>
            </a:fld>
            <a:endParaRPr kumimoji="1" lang="ja-JP" altLang="en-US"/>
          </a:p>
        </p:txBody>
      </p:sp>
    </p:spTree>
    <p:extLst>
      <p:ext uri="{BB962C8B-B14F-4D97-AF65-F5344CB8AC3E}">
        <p14:creationId xmlns:p14="http://schemas.microsoft.com/office/powerpoint/2010/main" val="1618885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8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41</a:t>
            </a:fld>
            <a:endParaRPr kumimoji="1" lang="ja-JP" altLang="en-US"/>
          </a:p>
        </p:txBody>
      </p:sp>
    </p:spTree>
    <p:extLst>
      <p:ext uri="{BB962C8B-B14F-4D97-AF65-F5344CB8AC3E}">
        <p14:creationId xmlns:p14="http://schemas.microsoft.com/office/powerpoint/2010/main" val="10248344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26725D-9DF2-415C-AB8C-875BE3177909}"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23662232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45</a:t>
            </a:fld>
            <a:endParaRPr kumimoji="1" lang="ja-JP" altLang="en-US"/>
          </a:p>
        </p:txBody>
      </p:sp>
    </p:spTree>
    <p:extLst>
      <p:ext uri="{BB962C8B-B14F-4D97-AF65-F5344CB8AC3E}">
        <p14:creationId xmlns:p14="http://schemas.microsoft.com/office/powerpoint/2010/main" val="23776025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46</a:t>
            </a:fld>
            <a:endParaRPr kumimoji="1" lang="ja-JP" altLang="en-US"/>
          </a:p>
        </p:txBody>
      </p:sp>
    </p:spTree>
    <p:extLst>
      <p:ext uri="{BB962C8B-B14F-4D97-AF65-F5344CB8AC3E}">
        <p14:creationId xmlns:p14="http://schemas.microsoft.com/office/powerpoint/2010/main" val="1345076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a:t>
            </a:fld>
            <a:endParaRPr kumimoji="1" lang="ja-JP" altLang="en-US"/>
          </a:p>
        </p:txBody>
      </p:sp>
    </p:spTree>
    <p:extLst>
      <p:ext uri="{BB962C8B-B14F-4D97-AF65-F5344CB8AC3E}">
        <p14:creationId xmlns:p14="http://schemas.microsoft.com/office/powerpoint/2010/main" val="492090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4</a:t>
            </a:fld>
            <a:endParaRPr kumimoji="1" lang="ja-JP" altLang="en-US"/>
          </a:p>
        </p:txBody>
      </p:sp>
    </p:spTree>
    <p:extLst>
      <p:ext uri="{BB962C8B-B14F-4D97-AF65-F5344CB8AC3E}">
        <p14:creationId xmlns:p14="http://schemas.microsoft.com/office/powerpoint/2010/main" val="714408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5</a:t>
            </a:fld>
            <a:endParaRPr kumimoji="1" lang="ja-JP" altLang="en-US"/>
          </a:p>
        </p:txBody>
      </p:sp>
    </p:spTree>
    <p:extLst>
      <p:ext uri="{BB962C8B-B14F-4D97-AF65-F5344CB8AC3E}">
        <p14:creationId xmlns:p14="http://schemas.microsoft.com/office/powerpoint/2010/main" val="714408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8</a:t>
            </a:fld>
            <a:endParaRPr kumimoji="1" lang="ja-JP" altLang="en-US"/>
          </a:p>
        </p:txBody>
      </p:sp>
    </p:spTree>
    <p:extLst>
      <p:ext uri="{BB962C8B-B14F-4D97-AF65-F5344CB8AC3E}">
        <p14:creationId xmlns:p14="http://schemas.microsoft.com/office/powerpoint/2010/main" val="26054427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9</a:t>
            </a:fld>
            <a:endParaRPr kumimoji="1" lang="ja-JP" altLang="en-US"/>
          </a:p>
        </p:txBody>
      </p:sp>
    </p:spTree>
    <p:extLst>
      <p:ext uri="{BB962C8B-B14F-4D97-AF65-F5344CB8AC3E}">
        <p14:creationId xmlns:p14="http://schemas.microsoft.com/office/powerpoint/2010/main" val="37939577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10</a:t>
            </a:fld>
            <a:endParaRPr kumimoji="1" lang="ja-JP" altLang="en-US"/>
          </a:p>
        </p:txBody>
      </p:sp>
    </p:spTree>
    <p:extLst>
      <p:ext uri="{BB962C8B-B14F-4D97-AF65-F5344CB8AC3E}">
        <p14:creationId xmlns:p14="http://schemas.microsoft.com/office/powerpoint/2010/main" val="38435740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11</a:t>
            </a:fld>
            <a:endParaRPr kumimoji="1" lang="ja-JP" altLang="en-US"/>
          </a:p>
        </p:txBody>
      </p:sp>
    </p:spTree>
    <p:extLst>
      <p:ext uri="{BB962C8B-B14F-4D97-AF65-F5344CB8AC3E}">
        <p14:creationId xmlns:p14="http://schemas.microsoft.com/office/powerpoint/2010/main" val="7636365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12</a:t>
            </a:fld>
            <a:endParaRPr kumimoji="1" lang="ja-JP" altLang="en-US"/>
          </a:p>
        </p:txBody>
      </p:sp>
    </p:spTree>
    <p:extLst>
      <p:ext uri="{BB962C8B-B14F-4D97-AF65-F5344CB8AC3E}">
        <p14:creationId xmlns:p14="http://schemas.microsoft.com/office/powerpoint/2010/main" val="41402533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hasCustomPrompt="1"/>
          </p:nvPr>
        </p:nvSpPr>
        <p:spPr>
          <a:xfrm>
            <a:off x="587375" y="1638954"/>
            <a:ext cx="11017250" cy="1693209"/>
          </a:xfrm>
          <a:prstGeom prst="rect">
            <a:avLst/>
          </a:prstGeom>
        </p:spPr>
        <p:txBody>
          <a:bodyPr lIns="0" tIns="36000" rIns="0" bIns="0" anchor="b">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サービス名</a:t>
            </a:r>
            <a:endPar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endParaRP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月　</a:t>
            </a:r>
            <a:r>
              <a:rPr kumimoji="1" lang="ja-JP" altLang="en-US"/>
              <a:t>セールスシート</a:t>
            </a:r>
            <a:endParaRPr lang="ja-JP" altLang="en-US"/>
          </a:p>
        </p:txBody>
      </p:sp>
      <p:sp>
        <p:nvSpPr>
          <p:cNvPr id="6" name="Text Placeholder 3"/>
          <p:cNvSpPr>
            <a:spLocks noGrp="1"/>
          </p:cNvSpPr>
          <p:nvPr>
            <p:ph type="body" sz="quarter" idx="11" hasCustomPrompt="1"/>
          </p:nvPr>
        </p:nvSpPr>
        <p:spPr>
          <a:xfrm>
            <a:off x="587375" y="5278296"/>
            <a:ext cx="1349375" cy="227154"/>
          </a:xfrm>
          <a:prstGeom prst="rect">
            <a:avLst/>
          </a:prstGeom>
        </p:spPr>
        <p:txBody>
          <a:bodyPr lIns="0" tIns="0" rIns="0" bIns="0"/>
          <a:lstStyle>
            <a:lvl1pPr marL="0" indent="0" algn="l">
              <a:buNone/>
              <a:defRPr sz="100" b="1" i="0" baseline="0">
                <a:solidFill>
                  <a:schemeClr val="bg1"/>
                </a:solidFill>
                <a:latin typeface="メイリオ" panose="020B0604030504040204" pitchFamily="50" charset="-128"/>
                <a:ea typeface="メイリオ" panose="020B0604030504040204" pitchFamily="50" charset="-128"/>
              </a:defRPr>
            </a:lvl1pPr>
            <a:lvl2pPr>
              <a:defRPr sz="2400"/>
            </a:lvl2pPr>
          </a:lstStyle>
          <a:p>
            <a:pPr lvl="0" algn="r"/>
            <a:r>
              <a:rPr kumimoji="1" lang="en-US" altLang="ja-JP" sz="1200" b="0" i="0" spc="300">
                <a:solidFill>
                  <a:schemeClr val="bg1"/>
                </a:solidFill>
                <a:latin typeface="Segoe UI" panose="020B0502040204020203" pitchFamily="34" charset="0"/>
                <a:ea typeface="Yu Gothic" panose="020B0400000000000000" pitchFamily="34" charset="-128"/>
                <a:cs typeface="Segoe UI" panose="020B0502040204020203" pitchFamily="34" charset="0"/>
              </a:rPr>
              <a:t>YYYY/MM/DD</a:t>
            </a:r>
          </a:p>
        </p:txBody>
      </p:sp>
      <p:sp>
        <p:nvSpPr>
          <p:cNvPr id="7" name="Text Placeholder 3"/>
          <p:cNvSpPr>
            <a:spLocks noGrp="1"/>
          </p:cNvSpPr>
          <p:nvPr>
            <p:ph type="body" sz="quarter" idx="12" hasCustomPrompt="1"/>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algn="l"/>
            <a:r>
              <a:rPr kumimoji="1" lang="en-US" altLang="ja-JP" sz="1600" b="0" i="0" spc="0">
                <a:solidFill>
                  <a:schemeClr val="bg1"/>
                </a:solidFill>
                <a:latin typeface="+mn-ea"/>
                <a:ea typeface="+mn-ea"/>
              </a:rPr>
              <a:t>LINE</a:t>
            </a:r>
            <a:r>
              <a:rPr kumimoji="1" lang="ja-JP" altLang="en-US" sz="1600" b="0" i="0" spc="0">
                <a:solidFill>
                  <a:schemeClr val="bg1"/>
                </a:solidFill>
                <a:latin typeface="+mn-ea"/>
                <a:ea typeface="+mn-ea"/>
              </a:rPr>
              <a:t>ヤフー株式会社</a:t>
            </a:r>
          </a:p>
        </p:txBody>
      </p:sp>
      <p:sp>
        <p:nvSpPr>
          <p:cNvPr id="12" name="角丸四角形 3">
            <a:extLst>
              <a:ext uri="{FF2B5EF4-FFF2-40B4-BE49-F238E27FC236}">
                <a16:creationId xmlns:a16="http://schemas.microsoft.com/office/drawing/2014/main" id="{6E03E592-54DF-9AE1-D95D-BBCAF50DFCCA}"/>
              </a:ext>
            </a:extLst>
          </p:cNvPr>
          <p:cNvSpPr/>
          <p:nvPr userDrawn="1"/>
        </p:nvSpPr>
        <p:spPr>
          <a:xfrm>
            <a:off x="587375" y="897384"/>
            <a:ext cx="5077812" cy="432048"/>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a:solidFill>
                <a:schemeClr val="accent6"/>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998BB00D-AB64-6D28-4900-C37FA357BA8B}"/>
              </a:ext>
            </a:extLst>
          </p:cNvPr>
          <p:cNvSpPr txBox="1"/>
          <p:nvPr userDrawn="1"/>
        </p:nvSpPr>
        <p:spPr>
          <a:xfrm>
            <a:off x="1100138" y="953364"/>
            <a:ext cx="4388907" cy="338554"/>
          </a:xfrm>
          <a:prstGeom prst="rect">
            <a:avLst/>
          </a:prstGeom>
          <a:noFill/>
        </p:spPr>
        <p:txBody>
          <a:bodyPr wrap="square">
            <a:spAutoFit/>
          </a:bodyPr>
          <a:lstStyle/>
          <a:p>
            <a:r>
              <a:rPr lang="en-US" altLang="ja-JP" sz="1600" b="1" dirty="0">
                <a:solidFill>
                  <a:srgbClr val="00003E"/>
                </a:solidFill>
                <a:latin typeface="メイリオ" panose="020B0604030504040204" pitchFamily="50" charset="-128"/>
                <a:ea typeface="メイリオ" panose="020B0604030504040204" pitchFamily="50" charset="-128"/>
              </a:rPr>
              <a:t>Yahoo!</a:t>
            </a:r>
            <a:r>
              <a:rPr lang="ja-JP" altLang="en-US" sz="1600" b="1" dirty="0">
                <a:solidFill>
                  <a:srgbClr val="00003E"/>
                </a:solidFill>
                <a:latin typeface="メイリオ" panose="020B0604030504040204" pitchFamily="50" charset="-128"/>
                <a:ea typeface="メイリオ" panose="020B0604030504040204" pitchFamily="50" charset="-128"/>
              </a:rPr>
              <a:t>広告　ディスプレイ広告（予約型）</a:t>
            </a:r>
          </a:p>
        </p:txBody>
      </p:sp>
    </p:spTree>
    <p:extLst>
      <p:ext uri="{BB962C8B-B14F-4D97-AF65-F5344CB8AC3E}">
        <p14:creationId xmlns:p14="http://schemas.microsoft.com/office/powerpoint/2010/main" val="2963398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a:solidFill>
                  <a:srgbClr val="00003E"/>
                </a:solidFill>
                <a:latin typeface="+mn-ea"/>
                <a:ea typeface="+mn-ea"/>
                <a:cs typeface="Segoe UI" panose="020B0502040204020203" pitchFamily="34" charset="0"/>
              </a:rPr>
              <a:t>CONTENTS</a:t>
            </a:r>
            <a:endParaRPr kumimoji="1" lang="ja-JP" altLang="en-US" sz="2400" b="1" i="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962348" y="923070"/>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01</a:t>
            </a:r>
            <a:endParaRPr kumimoji="1" lang="ja-JP" altLang="en-US" sz="1800" b="1" i="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962348" y="1841172"/>
            <a:ext cx="540000" cy="540000"/>
          </a:xfrm>
          <a:prstGeom prst="ellipse">
            <a:avLst/>
          </a:prstGeom>
          <a:solidFill>
            <a:srgbClr val="00003E"/>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02</a:t>
            </a:r>
            <a:endParaRPr kumimoji="1" lang="ja-JP" altLang="en-US" sz="1800" b="1" i="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962348" y="2759274"/>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03</a:t>
            </a:r>
            <a:endParaRPr kumimoji="1" lang="ja-JP" altLang="en-US" sz="1800" b="1" i="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232348" y="1463070"/>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232348" y="2381172"/>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848388" y="1013050"/>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848388" y="1967644"/>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848388" y="2892093"/>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9" name="円/楕円 50">
            <a:extLst>
              <a:ext uri="{FF2B5EF4-FFF2-40B4-BE49-F238E27FC236}">
                <a16:creationId xmlns:a16="http://schemas.microsoft.com/office/drawing/2014/main" id="{32EBBB3D-31B9-8ED2-D02E-3EBD36E61BB5}"/>
              </a:ext>
            </a:extLst>
          </p:cNvPr>
          <p:cNvSpPr>
            <a:spLocks noChangeAspect="1"/>
          </p:cNvSpPr>
          <p:nvPr userDrawn="1"/>
        </p:nvSpPr>
        <p:spPr>
          <a:xfrm>
            <a:off x="962348" y="3677376"/>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04</a:t>
            </a:r>
            <a:endParaRPr kumimoji="1" lang="ja-JP" altLang="en-US" sz="1800" b="1" i="0">
              <a:solidFill>
                <a:schemeClr val="bg1"/>
              </a:solidFill>
              <a:latin typeface="+mj-ea"/>
              <a:ea typeface="+mj-ea"/>
              <a:cs typeface="Segoe UI" panose="020B0502040204020203" pitchFamily="34" charset="0"/>
            </a:endParaRPr>
          </a:p>
        </p:txBody>
      </p:sp>
      <p:cxnSp>
        <p:nvCxnSpPr>
          <p:cNvPr id="20" name="直線コネクタ 19">
            <a:extLst>
              <a:ext uri="{FF2B5EF4-FFF2-40B4-BE49-F238E27FC236}">
                <a16:creationId xmlns:a16="http://schemas.microsoft.com/office/drawing/2014/main" id="{5462A6DC-1A0C-B04A-A624-6862E68E1F6B}"/>
              </a:ext>
            </a:extLst>
          </p:cNvPr>
          <p:cNvCxnSpPr>
            <a:cxnSpLocks/>
            <a:endCxn id="19" idx="0"/>
          </p:cNvCxnSpPr>
          <p:nvPr userDrawn="1"/>
        </p:nvCxnSpPr>
        <p:spPr>
          <a:xfrm>
            <a:off x="1232348" y="3299274"/>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21" name="テキスト プレースホルダー 4">
            <a:extLst>
              <a:ext uri="{FF2B5EF4-FFF2-40B4-BE49-F238E27FC236}">
                <a16:creationId xmlns:a16="http://schemas.microsoft.com/office/drawing/2014/main" id="{CA7A5571-7523-94A9-69E9-6A529334A4A0}"/>
              </a:ext>
            </a:extLst>
          </p:cNvPr>
          <p:cNvSpPr>
            <a:spLocks noGrp="1"/>
          </p:cNvSpPr>
          <p:nvPr>
            <p:ph type="body" sz="quarter" idx="17" hasCustomPrompt="1"/>
          </p:nvPr>
        </p:nvSpPr>
        <p:spPr>
          <a:xfrm>
            <a:off x="1848388" y="3767356"/>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23" name="円/楕円 50">
            <a:extLst>
              <a:ext uri="{FF2B5EF4-FFF2-40B4-BE49-F238E27FC236}">
                <a16:creationId xmlns:a16="http://schemas.microsoft.com/office/drawing/2014/main" id="{80CA5AE5-4898-1052-E997-6BDA7D1EC845}"/>
              </a:ext>
            </a:extLst>
          </p:cNvPr>
          <p:cNvSpPr>
            <a:spLocks noChangeAspect="1"/>
          </p:cNvSpPr>
          <p:nvPr userDrawn="1"/>
        </p:nvSpPr>
        <p:spPr>
          <a:xfrm>
            <a:off x="962348" y="4595478"/>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05</a:t>
            </a:r>
            <a:endParaRPr kumimoji="1" lang="ja-JP" altLang="en-US" sz="1800" b="1" i="0">
              <a:solidFill>
                <a:schemeClr val="bg1"/>
              </a:solidFill>
              <a:latin typeface="+mj-ea"/>
              <a:ea typeface="+mj-ea"/>
              <a:cs typeface="Segoe UI" panose="020B0502040204020203" pitchFamily="34" charset="0"/>
            </a:endParaRPr>
          </a:p>
        </p:txBody>
      </p:sp>
      <p:cxnSp>
        <p:nvCxnSpPr>
          <p:cNvPr id="24" name="直線コネクタ 23">
            <a:extLst>
              <a:ext uri="{FF2B5EF4-FFF2-40B4-BE49-F238E27FC236}">
                <a16:creationId xmlns:a16="http://schemas.microsoft.com/office/drawing/2014/main" id="{C647A53A-6228-251A-DEBA-AFCBCA8D515E}"/>
              </a:ext>
            </a:extLst>
          </p:cNvPr>
          <p:cNvCxnSpPr>
            <a:cxnSpLocks/>
            <a:endCxn id="23" idx="0"/>
          </p:cNvCxnSpPr>
          <p:nvPr userDrawn="1"/>
        </p:nvCxnSpPr>
        <p:spPr>
          <a:xfrm>
            <a:off x="1232348" y="4217376"/>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25" name="円/楕円 50">
            <a:extLst>
              <a:ext uri="{FF2B5EF4-FFF2-40B4-BE49-F238E27FC236}">
                <a16:creationId xmlns:a16="http://schemas.microsoft.com/office/drawing/2014/main" id="{09034B6B-DFD0-8886-1E4E-74A708E48D1D}"/>
              </a:ext>
            </a:extLst>
          </p:cNvPr>
          <p:cNvSpPr>
            <a:spLocks noChangeAspect="1"/>
          </p:cNvSpPr>
          <p:nvPr userDrawn="1"/>
        </p:nvSpPr>
        <p:spPr>
          <a:xfrm>
            <a:off x="962348" y="5513580"/>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06</a:t>
            </a:r>
            <a:endParaRPr kumimoji="1" lang="ja-JP" altLang="en-US" sz="1800" b="1" i="0">
              <a:solidFill>
                <a:schemeClr val="bg1"/>
              </a:solidFill>
              <a:latin typeface="+mj-ea"/>
              <a:ea typeface="+mj-ea"/>
              <a:cs typeface="Segoe UI" panose="020B0502040204020203" pitchFamily="34" charset="0"/>
            </a:endParaRPr>
          </a:p>
        </p:txBody>
      </p:sp>
      <p:cxnSp>
        <p:nvCxnSpPr>
          <p:cNvPr id="26" name="直線コネクタ 25">
            <a:extLst>
              <a:ext uri="{FF2B5EF4-FFF2-40B4-BE49-F238E27FC236}">
                <a16:creationId xmlns:a16="http://schemas.microsoft.com/office/drawing/2014/main" id="{EE726BCE-FEB6-50EB-3BAD-6C5E3E088963}"/>
              </a:ext>
            </a:extLst>
          </p:cNvPr>
          <p:cNvCxnSpPr>
            <a:cxnSpLocks/>
            <a:endCxn id="25" idx="0"/>
          </p:cNvCxnSpPr>
          <p:nvPr userDrawn="1"/>
        </p:nvCxnSpPr>
        <p:spPr>
          <a:xfrm>
            <a:off x="1232348" y="5135478"/>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27" name="テキスト プレースホルダー 4">
            <a:extLst>
              <a:ext uri="{FF2B5EF4-FFF2-40B4-BE49-F238E27FC236}">
                <a16:creationId xmlns:a16="http://schemas.microsoft.com/office/drawing/2014/main" id="{834511A3-6600-25F7-E70C-7A668A3A60A5}"/>
              </a:ext>
            </a:extLst>
          </p:cNvPr>
          <p:cNvSpPr>
            <a:spLocks noGrp="1"/>
          </p:cNvSpPr>
          <p:nvPr>
            <p:ph type="body" sz="quarter" idx="18" hasCustomPrompt="1"/>
          </p:nvPr>
        </p:nvSpPr>
        <p:spPr>
          <a:xfrm>
            <a:off x="1848388" y="4685458"/>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28" name="テキスト プレースホルダー 4">
            <a:extLst>
              <a:ext uri="{FF2B5EF4-FFF2-40B4-BE49-F238E27FC236}">
                <a16:creationId xmlns:a16="http://schemas.microsoft.com/office/drawing/2014/main" id="{6759646A-EAAD-1BF7-2797-905FED3D6791}"/>
              </a:ext>
            </a:extLst>
          </p:cNvPr>
          <p:cNvSpPr>
            <a:spLocks noGrp="1"/>
          </p:cNvSpPr>
          <p:nvPr>
            <p:ph type="body" sz="quarter" idx="19" hasCustomPrompt="1"/>
          </p:nvPr>
        </p:nvSpPr>
        <p:spPr>
          <a:xfrm>
            <a:off x="1848388" y="5603560"/>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Tree>
    <p:extLst>
      <p:ext uri="{BB962C8B-B14F-4D97-AF65-F5344CB8AC3E}">
        <p14:creationId xmlns:p14="http://schemas.microsoft.com/office/powerpoint/2010/main" val="86628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3E"/>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10" name="テキスト プレースホルダー 19">
            <a:extLst>
              <a:ext uri="{FF2B5EF4-FFF2-40B4-BE49-F238E27FC236}">
                <a16:creationId xmlns:a16="http://schemas.microsoft.com/office/drawing/2014/main" id="{BBE8B47C-E3DF-7454-A3FA-093FD29B3210}"/>
              </a:ext>
            </a:extLst>
          </p:cNvPr>
          <p:cNvSpPr>
            <a:spLocks noGrp="1"/>
          </p:cNvSpPr>
          <p:nvPr>
            <p:ph type="body" sz="quarter" idx="18" hasCustomPrompt="1"/>
          </p:nvPr>
        </p:nvSpPr>
        <p:spPr>
          <a:xfrm>
            <a:off x="5551588" y="1210966"/>
            <a:ext cx="1368152" cy="1057321"/>
          </a:xfrm>
          <a:prstGeom prst="rect">
            <a:avLst/>
          </a:prstGeom>
        </p:spPr>
        <p:txBody>
          <a:bodyPr/>
          <a:lstStyle>
            <a:lvl1pPr marL="0" indent="0">
              <a:buNone/>
              <a:defRPr sz="6600" b="1" i="0">
                <a:solidFill>
                  <a:srgbClr val="00003E"/>
                </a:solidFill>
                <a:latin typeface="+mj-ea"/>
                <a:ea typeface="+mj-ea"/>
                <a:cs typeface="Segoe UI" panose="020B0502040204020203" pitchFamily="34" charset="0"/>
              </a:defRPr>
            </a:lvl1pPr>
          </a:lstStyle>
          <a:p>
            <a:pPr lvl="0"/>
            <a:r>
              <a:rPr kumimoji="1" lang="en-US" altLang="ja-JP"/>
              <a:t>01</a:t>
            </a:r>
            <a:endParaRPr kumimoji="1" lang="ja-JP" altLang="en-US"/>
          </a:p>
        </p:txBody>
      </p:sp>
      <p:pic>
        <p:nvPicPr>
          <p:cNvPr id="2" name="グラフィックス 7">
            <a:extLst>
              <a:ext uri="{FF2B5EF4-FFF2-40B4-BE49-F238E27FC236}">
                <a16:creationId xmlns:a16="http://schemas.microsoft.com/office/drawing/2014/main" id="{3B967D41-98D0-C253-8D0F-4F5B9AEA6ED7}"/>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7167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2158996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3" name="正方形/長方形 2">
            <a:extLst>
              <a:ext uri="{FF2B5EF4-FFF2-40B4-BE49-F238E27FC236}">
                <a16:creationId xmlns:a16="http://schemas.microsoft.com/office/drawing/2014/main" id="{83E31476-1A82-F0B6-CD36-03F7D983E5D8}"/>
              </a:ext>
            </a:extLst>
          </p:cNvPr>
          <p:cNvSpPr/>
          <p:nvPr userDrawn="1"/>
        </p:nvSpPr>
        <p:spPr>
          <a:xfrm>
            <a:off x="0" y="5877272"/>
            <a:ext cx="12192000" cy="980728"/>
          </a:xfrm>
          <a:prstGeom prst="rect">
            <a:avLst/>
          </a:prstGeom>
          <a:solidFill>
            <a:srgbClr val="00003E">
              <a:alpha val="5098"/>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6000" tIns="45720" rIns="91440" bIns="288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altLang="ja-JP" sz="900" b="0" i="0" u="none" strike="noStrike" kern="0" cap="none" spc="0" normalizeH="0" baseline="0" noProof="0">
              <a:ln>
                <a:noFill/>
              </a:ln>
              <a:solidFill>
                <a:srgbClr val="000000">
                  <a:lumMod val="65000"/>
                  <a:lumOff val="35000"/>
                </a:srgbClr>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198927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3" name="正方形/長方形 2">
            <a:extLst>
              <a:ext uri="{FF2B5EF4-FFF2-40B4-BE49-F238E27FC236}">
                <a16:creationId xmlns:a16="http://schemas.microsoft.com/office/drawing/2014/main" id="{84D9EAAA-15C7-9E4F-FE6B-744A8780BC0F}"/>
              </a:ext>
            </a:extLst>
          </p:cNvPr>
          <p:cNvSpPr/>
          <p:nvPr userDrawn="1"/>
        </p:nvSpPr>
        <p:spPr>
          <a:xfrm>
            <a:off x="-1200" y="5058000"/>
            <a:ext cx="12193200" cy="1800000"/>
          </a:xfrm>
          <a:prstGeom prst="rect">
            <a:avLst/>
          </a:prstGeom>
          <a:solidFill>
            <a:srgbClr val="00003E">
              <a:alpha val="4706"/>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pic>
        <p:nvPicPr>
          <p:cNvPr id="10" name="グラフィックス 9" descr="警告 単色塗りつぶし">
            <a:extLst>
              <a:ext uri="{FF2B5EF4-FFF2-40B4-BE49-F238E27FC236}">
                <a16:creationId xmlns:a16="http://schemas.microsoft.com/office/drawing/2014/main" id="{1C78B13D-B2DF-C425-BD6B-88E545500AF0}"/>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673" y="5527546"/>
            <a:ext cx="860908" cy="860908"/>
          </a:xfrm>
          <a:prstGeom prst="rect">
            <a:avLst/>
          </a:prstGeom>
        </p:spPr>
      </p:pic>
      <p:sp>
        <p:nvSpPr>
          <p:cNvPr id="11" name="テキスト プレースホルダー 10">
            <a:extLst>
              <a:ext uri="{FF2B5EF4-FFF2-40B4-BE49-F238E27FC236}">
                <a16:creationId xmlns:a16="http://schemas.microsoft.com/office/drawing/2014/main" id="{E05048F5-64BC-EDDD-95C7-8655D6921819}"/>
              </a:ext>
            </a:extLst>
          </p:cNvPr>
          <p:cNvSpPr>
            <a:spLocks noGrp="1"/>
          </p:cNvSpPr>
          <p:nvPr>
            <p:ph type="body" sz="quarter" idx="13"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rgbClr val="00003E"/>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メイリオ　</a:t>
            </a:r>
            <a:r>
              <a:rPr lang="en-US" altLang="ja-JP" sz="1200">
                <a:solidFill>
                  <a:schemeClr val="accent3"/>
                </a:solidFill>
                <a:latin typeface="Meiryo" panose="020B0604030504040204" pitchFamily="34" charset="-128"/>
                <a:ea typeface="Meiryo" panose="020B0604030504040204" pitchFamily="34" charset="-128"/>
              </a:rPr>
              <a:t>12pt</a:t>
            </a:r>
          </a:p>
        </p:txBody>
      </p:sp>
    </p:spTree>
    <p:extLst>
      <p:ext uri="{BB962C8B-B14F-4D97-AF65-F5344CB8AC3E}">
        <p14:creationId xmlns:p14="http://schemas.microsoft.com/office/powerpoint/2010/main" val="3936869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568913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273324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1207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1.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B5F5847-9726-D6C0-67F5-7527AF7AABC1}"/>
              </a:ext>
            </a:extLst>
          </p:cNvPr>
          <p:cNvGraphicFramePr>
            <a:graphicFrameLocks noChangeAspect="1"/>
          </p:cNvGraphicFramePr>
          <p:nvPr userDrawn="1">
            <p:custDataLst>
              <p:tags r:id="rId11"/>
            </p:custDataLst>
            <p:extLst>
              <p:ext uri="{D42A27DB-BD31-4B8C-83A1-F6EECF244321}">
                <p14:modId xmlns:p14="http://schemas.microsoft.com/office/powerpoint/2010/main" val="26640889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12" imgW="7772400" imgH="10058400" progId="TCLayout.ActiveDocument.1">
                  <p:embed/>
                </p:oleObj>
              </mc:Choice>
              <mc:Fallback>
                <p:oleObj name="think-cell スライド" r:id="rId12" imgW="7772400" imgH="10058400" progId="TCLayout.ActiveDocument.1">
                  <p:embed/>
                  <p:pic>
                    <p:nvPicPr>
                      <p:cNvPr id="2" name="think-cell data - do not delete" hidden="1">
                        <a:extLst>
                          <a:ext uri="{FF2B5EF4-FFF2-40B4-BE49-F238E27FC236}">
                            <a16:creationId xmlns:a16="http://schemas.microsoft.com/office/drawing/2014/main" id="{CB5F5847-9726-D6C0-67F5-7527AF7AABC1}"/>
                          </a:ext>
                        </a:extLst>
                      </p:cNvPr>
                      <p:cNvPicPr/>
                      <p:nvPr/>
                    </p:nvPicPr>
                    <p:blipFill>
                      <a:blip r:embed="rId13"/>
                      <a:stretch>
                        <a:fillRect/>
                      </a:stretch>
                    </p:blipFill>
                    <p:spPr>
                      <a:xfrm>
                        <a:off x="1588" y="1588"/>
                        <a:ext cx="1227" cy="1588"/>
                      </a:xfrm>
                      <a:prstGeom prst="rect">
                        <a:avLst/>
                      </a:prstGeom>
                    </p:spPr>
                  </p:pic>
                </p:oleObj>
              </mc:Fallback>
            </mc:AlternateContent>
          </a:graphicData>
        </a:graphic>
      </p:graphicFrame>
      <p:sp>
        <p:nvSpPr>
          <p:cNvPr id="6" name="角丸四角形 5">
            <a:extLst>
              <a:ext uri="{FF2B5EF4-FFF2-40B4-BE49-F238E27FC236}">
                <a16:creationId xmlns:a16="http://schemas.microsoft.com/office/drawing/2014/main" id="{51A55CBA-B7FC-A04E-64BD-FB3AE8BF292C}"/>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4049991301"/>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906" r:id="rId5"/>
    <p:sldLayoutId id="2147483907" r:id="rId6"/>
    <p:sldLayoutId id="2147483890" r:id="rId7"/>
    <p:sldLayoutId id="2147483891" r:id="rId8"/>
    <p:sldLayoutId id="2147483892" r:id="rId9"/>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ads-help.yahoo-net.jp/s/article/H000044245?language=ja" TargetMode="External"/><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s://ads-help.yahoo-net.jp/s/article/H000047173?language=ja" TargetMode="External"/><Relationship Id="rId2" Type="http://schemas.openxmlformats.org/officeDocument/2006/relationships/image" Target="../media/image20.png"/><Relationship Id="rId1" Type="http://schemas.openxmlformats.org/officeDocument/2006/relationships/slideLayout" Target="../slideLayouts/slideLayout4.xml"/><Relationship Id="rId4" Type="http://schemas.openxmlformats.org/officeDocument/2006/relationships/hyperlink" Target="https://ads-help.yahoo-net.jp/s/article/H000047173?language=en_US"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ads-help.yahoo-net.jp/s/article/H000044816?language=ja" TargetMode="External"/><Relationship Id="rId2" Type="http://schemas.openxmlformats.org/officeDocument/2006/relationships/image" Target="../media/image20.png"/><Relationship Id="rId1" Type="http://schemas.openxmlformats.org/officeDocument/2006/relationships/slideLayout" Target="../slideLayouts/slideLayout4.xml"/><Relationship Id="rId4" Type="http://schemas.openxmlformats.org/officeDocument/2006/relationships/hyperlink" Target="https://ads-help.yahoo-net.jp/s/article/H000047173?language=ja"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ads-help.yahoo-net.jp/s/article/H000047173?language=ja" TargetMode="External"/><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https://form-business.yahoo.co.jp/claris/enqueteForm?inquiry_type=guaranteed_review" TargetMode="External"/><Relationship Id="rId2" Type="http://schemas.openxmlformats.org/officeDocument/2006/relationships/image" Target="../media/image20.png"/><Relationship Id="rId1" Type="http://schemas.openxmlformats.org/officeDocument/2006/relationships/slideLayout" Target="../slideLayouts/slideLayout4.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hyperlink" Target="mailto:ml-toppage-pr-desk@lycorp.co.jp"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form-business.yahoo.co.jp/claris/enqueteForm?inquiry_type=guaranteed_review" TargetMode="External"/><Relationship Id="rId2" Type="http://schemas.openxmlformats.org/officeDocument/2006/relationships/image" Target="../media/image20.png"/><Relationship Id="rId1" Type="http://schemas.openxmlformats.org/officeDocument/2006/relationships/slideLayout" Target="../slideLayouts/slideLayout4.xml"/><Relationship Id="rId5" Type="http://schemas.openxmlformats.org/officeDocument/2006/relationships/hyperlink" Target="mailto:ml-toppage-pr-desk@lycorp.co.jp" TargetMode="External"/><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hyperlink" Target="https://form-business.yahoo.co.jp/claris/enqueteForm?inquiry_type=placement_restrictions" TargetMode="External"/><Relationship Id="rId7" Type="http://schemas.openxmlformats.org/officeDocument/2006/relationships/image" Target="../media/image22.png"/><Relationship Id="rId2" Type="http://schemas.openxmlformats.org/officeDocument/2006/relationships/image" Target="../media/image20.png"/><Relationship Id="rId1" Type="http://schemas.openxmlformats.org/officeDocument/2006/relationships/slideLayout" Target="../slideLayouts/slideLayout4.xml"/><Relationship Id="rId6" Type="http://schemas.openxmlformats.org/officeDocument/2006/relationships/hyperlink" Target="mailto:ml-toppage-pr-desk@lycorp.co.jp" TargetMode="External"/><Relationship Id="rId5" Type="http://schemas.openxmlformats.org/officeDocument/2006/relationships/hyperlink" Target="https://ads-help.yahoo-net.jp/s/article/H000044534?language=ja" TargetMode="External"/><Relationship Id="rId4" Type="http://schemas.openxmlformats.org/officeDocument/2006/relationships/hyperlink" Target="https://form-business.yahoo.co.jp/claris/enqueteForm?inquiry_type=guaranteed_review" TargetMode="External"/></Relationships>
</file>

<file path=ppt/slides/_rels/slide2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hyperlink" Target="https://form-business.yahoo.co.jp/claris/enqueteForm?inquiry_type=placement_restrictions" TargetMode="External"/><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hyperlink" Target="https://www.lycbiz.com/jp/download/" TargetMode="External"/><Relationship Id="rId5" Type="http://schemas.openxmlformats.org/officeDocument/2006/relationships/hyperlink" Target="https://portal.yadui.business.yahoo.co.jp/agencyportal/30335704/" TargetMode="External"/><Relationship Id="rId4" Type="http://schemas.openxmlformats.org/officeDocument/2006/relationships/hyperlink" Target="https://portal.yadui.business.yahoo.co.jp/agencyportal/873240/"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hyperlink" Target="https://form-business.yahoo.co.jp/claris/enqueteForm?inquiry_type=placement_restrictions"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hyperlink" Target="https://form-business.yahoo.co.jp/claris/enqueteForm?inquiry_type=guaranteed_review" TargetMode="External"/><Relationship Id="rId5" Type="http://schemas.openxmlformats.org/officeDocument/2006/relationships/hyperlink" Target="https://ads-help.yahoo-net.jp/s/article/H000044534" TargetMode="External"/><Relationship Id="rId4" Type="http://schemas.openxmlformats.org/officeDocument/2006/relationships/hyperlink" Target="https://form-business.yahoo.co.jp/claris/enqueteForm?inquiry_type=bls_review"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hyperlink" Target="https://ads-help.yahoo-net.jp/s/article/H000044904?language=ja" TargetMode="External"/><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hyperlink" Target="https://ads-help.yahoo-net.jp/" TargetMode="External"/><Relationship Id="rId5" Type="http://schemas.openxmlformats.org/officeDocument/2006/relationships/hyperlink" Target="https://www.lycbiz.com/jp/terms-and-policies/yahoo/" TargetMode="External"/><Relationship Id="rId4" Type="http://schemas.openxmlformats.org/officeDocument/2006/relationships/hyperlink" Target="https://www.lycbiz.com/jp/download/yahoo/"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8" Type="http://schemas.openxmlformats.org/officeDocument/2006/relationships/hyperlink" Target="https://form-business.yahoo.co.jp/claris/enqueteForm?inquiry_type=guaranteed_review" TargetMode="External"/><Relationship Id="rId3" Type="http://schemas.openxmlformats.org/officeDocument/2006/relationships/image" Target="../media/image20.png"/><Relationship Id="rId7" Type="http://schemas.openxmlformats.org/officeDocument/2006/relationships/hyperlink" Target="https://form-business.yahoo.co.jp/claris/enqueteForm?inquiry_type=placement_restrictions"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hyperlink" Target="https://portal.yadui.business.yahoo.co.jp/agencyportal/30335704/" TargetMode="External"/><Relationship Id="rId5" Type="http://schemas.openxmlformats.org/officeDocument/2006/relationships/hyperlink" Target="https://portal.yadui.business.yahoo.co.jp/agencyportal/873315/" TargetMode="External"/><Relationship Id="rId4" Type="http://schemas.openxmlformats.org/officeDocument/2006/relationships/hyperlink" Target="https://ads-help.yahoo-net.jp/"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7.jpeg"/><Relationship Id="rId5" Type="http://schemas.openxmlformats.org/officeDocument/2006/relationships/hyperlink" Target="https://ads-help.yahoo-net.jp/s/article/H000044930?language=ja" TargetMode="External"/><Relationship Id="rId4" Type="http://schemas.openxmlformats.org/officeDocument/2006/relationships/hyperlink" Target="https://s.yimg.jp/dl/displayads-guarantee/formatguide.zip"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EBB5ED4-C486-2825-FC79-B427C58180A6}"/>
              </a:ext>
            </a:extLst>
          </p:cNvPr>
          <p:cNvSpPr>
            <a:spLocks noGrp="1"/>
          </p:cNvSpPr>
          <p:nvPr>
            <p:ph type="body" sz="quarter" idx="10"/>
          </p:nvPr>
        </p:nvSpPr>
        <p:spPr>
          <a:xfrm>
            <a:off x="587375" y="1638954"/>
            <a:ext cx="11017250" cy="2359305"/>
          </a:xfrm>
        </p:spPr>
        <p:txBody>
          <a:body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 JAPAN</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　トップページ　</a:t>
            </a:r>
            <a:endPar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トピックス</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PR</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　</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SP</a:t>
            </a: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2025</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10</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2026</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3</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　</a:t>
            </a:r>
            <a:r>
              <a:rPr kumimoji="1" lang="ja-JP" altLang="en-US" dirty="0"/>
              <a:t>セールスシート</a:t>
            </a:r>
            <a:endParaRPr lang="ja-JP" altLang="en-US" dirty="0"/>
          </a:p>
        </p:txBody>
      </p:sp>
      <p:sp>
        <p:nvSpPr>
          <p:cNvPr id="4" name="テキスト プレースホルダー 3">
            <a:extLst>
              <a:ext uri="{FF2B5EF4-FFF2-40B4-BE49-F238E27FC236}">
                <a16:creationId xmlns:a16="http://schemas.microsoft.com/office/drawing/2014/main" id="{86100150-09F2-0FD5-FF4E-60A49DDF0E97}"/>
              </a:ext>
            </a:extLst>
          </p:cNvPr>
          <p:cNvSpPr>
            <a:spLocks noGrp="1"/>
          </p:cNvSpPr>
          <p:nvPr>
            <p:ph type="body" sz="quarter" idx="11"/>
          </p:nvPr>
        </p:nvSpPr>
        <p:spPr>
          <a:xfrm>
            <a:off x="587375" y="5278295"/>
            <a:ext cx="1999708" cy="660399"/>
          </a:xfrm>
        </p:spPr>
        <p:txBody>
          <a:bodyPr/>
          <a:lstStyle/>
          <a:p>
            <a:r>
              <a:rPr lang="en-US" altLang="ja-JP" sz="1200" dirty="0"/>
              <a:t>2025/7/16</a:t>
            </a:r>
          </a:p>
          <a:p>
            <a:endParaRPr lang="ja-JP" altLang="en-US" sz="1200" dirty="0"/>
          </a:p>
          <a:p>
            <a:endParaRPr lang="ja-JP" altLang="en-US" sz="600" dirty="0"/>
          </a:p>
        </p:txBody>
      </p:sp>
      <p:sp>
        <p:nvSpPr>
          <p:cNvPr id="5" name="テキスト プレースホルダー 4">
            <a:extLst>
              <a:ext uri="{FF2B5EF4-FFF2-40B4-BE49-F238E27FC236}">
                <a16:creationId xmlns:a16="http://schemas.microsoft.com/office/drawing/2014/main" id="{6D788480-331B-3F7D-2310-31677A1A19DB}"/>
              </a:ext>
            </a:extLst>
          </p:cNvPr>
          <p:cNvSpPr>
            <a:spLocks noGrp="1"/>
          </p:cNvSpPr>
          <p:nvPr>
            <p:ph type="body" sz="quarter" idx="12"/>
          </p:nvPr>
        </p:nvSpPr>
        <p:spPr/>
        <p:txBody>
          <a:bodyPr/>
          <a:lstStyle/>
          <a:p>
            <a:r>
              <a:rPr lang="en-US" altLang="ja-JP"/>
              <a:t>LINE</a:t>
            </a:r>
            <a:r>
              <a:rPr lang="ja-JP" altLang="en-US"/>
              <a:t>ヤフー株式会社</a:t>
            </a:r>
          </a:p>
        </p:txBody>
      </p:sp>
    </p:spTree>
    <p:extLst>
      <p:ext uri="{BB962C8B-B14F-4D97-AF65-F5344CB8AC3E}">
        <p14:creationId xmlns:p14="http://schemas.microsoft.com/office/powerpoint/2010/main" val="3274969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35">
            <a:extLst>
              <a:ext uri="{FF2B5EF4-FFF2-40B4-BE49-F238E27FC236}">
                <a16:creationId xmlns:a16="http://schemas.microsoft.com/office/drawing/2014/main" id="{5E09BA84-4225-9249-BCED-21B4B740DE2A}"/>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7" name="図プレースホルダー 6" descr="アイコン&#10;&#10;自動的に生成された説明">
            <a:extLst>
              <a:ext uri="{FF2B5EF4-FFF2-40B4-BE49-F238E27FC236}">
                <a16:creationId xmlns:a16="http://schemas.microsoft.com/office/drawing/2014/main" id="{370B9532-55F8-C627-89A5-9C413973E4A1}"/>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角丸四角形 3">
            <a:extLst>
              <a:ext uri="{FF2B5EF4-FFF2-40B4-BE49-F238E27FC236}">
                <a16:creationId xmlns:a16="http://schemas.microsoft.com/office/drawing/2014/main" id="{8B094D99-2C9A-87B3-9337-CEB1A4537738}"/>
              </a:ext>
            </a:extLst>
          </p:cNvPr>
          <p:cNvSpPr/>
          <p:nvPr/>
        </p:nvSpPr>
        <p:spPr>
          <a:xfrm>
            <a:off x="1792443" y="186644"/>
            <a:ext cx="1484157"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商品一覧</a:t>
            </a:r>
          </a:p>
        </p:txBody>
      </p:sp>
      <p:sp>
        <p:nvSpPr>
          <p:cNvPr id="6" name="テキスト プレースホルダー 1">
            <a:extLst>
              <a:ext uri="{FF2B5EF4-FFF2-40B4-BE49-F238E27FC236}">
                <a16:creationId xmlns:a16="http://schemas.microsoft.com/office/drawing/2014/main" id="{097243C9-3544-81EB-D9B7-F62B72A8F198}"/>
              </a:ext>
            </a:extLst>
          </p:cNvPr>
          <p:cNvSpPr>
            <a:spLocks noGrp="1"/>
          </p:cNvSpPr>
          <p:nvPr>
            <p:ph type="body" sz="quarter" idx="10"/>
          </p:nvPr>
        </p:nvSpPr>
        <p:spPr>
          <a:xfrm>
            <a:off x="3424508" y="252000"/>
            <a:ext cx="6278292" cy="335028"/>
          </a:xfrm>
        </p:spPr>
        <p:txBody>
          <a:bodyPr/>
          <a:lstStyle/>
          <a:p>
            <a:r>
              <a:rPr kumimoji="1" lang="en-US" altLang="ja-JP" sz="2000" b="1" i="0" dirty="0">
                <a:latin typeface="Meiryo" panose="020B0604030504040204" pitchFamily="34" charset="-128"/>
                <a:ea typeface="Meiryo" panose="020B0604030504040204" pitchFamily="34" charset="-128"/>
              </a:rPr>
              <a:t>Yahoo! JAPAN</a:t>
            </a:r>
            <a:r>
              <a:rPr kumimoji="1" lang="ja-JP" altLang="en-US" sz="2000" b="1" i="0" dirty="0">
                <a:latin typeface="Meiryo" panose="020B0604030504040204" pitchFamily="34" charset="-128"/>
                <a:ea typeface="Meiryo" panose="020B0604030504040204" pitchFamily="34" charset="-128"/>
              </a:rPr>
              <a:t>　トップページ　トピックス</a:t>
            </a:r>
            <a:r>
              <a:rPr kumimoji="1" lang="en-US" altLang="ja-JP" sz="2000" b="1" i="0" dirty="0">
                <a:latin typeface="Meiryo" panose="020B0604030504040204" pitchFamily="34" charset="-128"/>
                <a:ea typeface="Meiryo" panose="020B0604030504040204" pitchFamily="34" charset="-128"/>
              </a:rPr>
              <a:t>PR</a:t>
            </a:r>
            <a:r>
              <a:rPr kumimoji="1" lang="ja-JP" altLang="en-US" sz="2000" b="1" i="0" dirty="0">
                <a:latin typeface="Meiryo" panose="020B0604030504040204" pitchFamily="34" charset="-128"/>
                <a:ea typeface="Meiryo" panose="020B0604030504040204" pitchFamily="34" charset="-128"/>
              </a:rPr>
              <a:t>　</a:t>
            </a:r>
            <a:r>
              <a:rPr kumimoji="1" lang="en-US" altLang="ja-JP" sz="2000" b="1" i="0" dirty="0">
                <a:latin typeface="Meiryo" panose="020B0604030504040204" pitchFamily="34" charset="-128"/>
                <a:ea typeface="Meiryo" panose="020B0604030504040204" pitchFamily="34" charset="-128"/>
              </a:rPr>
              <a:t>SP</a:t>
            </a:r>
          </a:p>
        </p:txBody>
      </p:sp>
      <p:graphicFrame>
        <p:nvGraphicFramePr>
          <p:cNvPr id="8" name="表 7">
            <a:extLst>
              <a:ext uri="{FF2B5EF4-FFF2-40B4-BE49-F238E27FC236}">
                <a16:creationId xmlns:a16="http://schemas.microsoft.com/office/drawing/2014/main" id="{ECBFD6FA-97E8-AE30-0F84-A07137F40570}"/>
              </a:ext>
            </a:extLst>
          </p:cNvPr>
          <p:cNvGraphicFramePr>
            <a:graphicFrameLocks noGrp="1"/>
          </p:cNvGraphicFramePr>
          <p:nvPr>
            <p:extLst>
              <p:ext uri="{D42A27DB-BD31-4B8C-83A1-F6EECF244321}">
                <p14:modId xmlns:p14="http://schemas.microsoft.com/office/powerpoint/2010/main" val="412654892"/>
              </p:ext>
            </p:extLst>
          </p:nvPr>
        </p:nvGraphicFramePr>
        <p:xfrm>
          <a:off x="365760" y="993777"/>
          <a:ext cx="11494009" cy="4751857"/>
        </p:xfrm>
        <a:graphic>
          <a:graphicData uri="http://schemas.openxmlformats.org/drawingml/2006/table">
            <a:tbl>
              <a:tblPr firstCol="1" bandRow="1"/>
              <a:tblGrid>
                <a:gridCol w="2933202">
                  <a:extLst>
                    <a:ext uri="{9D8B030D-6E8A-4147-A177-3AD203B41FA5}">
                      <a16:colId xmlns:a16="http://schemas.microsoft.com/office/drawing/2014/main" val="792911817"/>
                    </a:ext>
                  </a:extLst>
                </a:gridCol>
                <a:gridCol w="1315054">
                  <a:extLst>
                    <a:ext uri="{9D8B030D-6E8A-4147-A177-3AD203B41FA5}">
                      <a16:colId xmlns:a16="http://schemas.microsoft.com/office/drawing/2014/main" val="1525620392"/>
                    </a:ext>
                  </a:extLst>
                </a:gridCol>
                <a:gridCol w="2657621">
                  <a:extLst>
                    <a:ext uri="{9D8B030D-6E8A-4147-A177-3AD203B41FA5}">
                      <a16:colId xmlns:a16="http://schemas.microsoft.com/office/drawing/2014/main" val="3835180974"/>
                    </a:ext>
                  </a:extLst>
                </a:gridCol>
                <a:gridCol w="1466101">
                  <a:extLst>
                    <a:ext uri="{9D8B030D-6E8A-4147-A177-3AD203B41FA5}">
                      <a16:colId xmlns:a16="http://schemas.microsoft.com/office/drawing/2014/main" val="3615895197"/>
                    </a:ext>
                  </a:extLst>
                </a:gridCol>
                <a:gridCol w="3122031">
                  <a:extLst>
                    <a:ext uri="{9D8B030D-6E8A-4147-A177-3AD203B41FA5}">
                      <a16:colId xmlns:a16="http://schemas.microsoft.com/office/drawing/2014/main" val="360912566"/>
                    </a:ext>
                  </a:extLst>
                </a:gridCol>
              </a:tblGrid>
              <a:tr h="5099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rtl="0" eaLnBrk="1" fontAlgn="auto" latinLnBrk="0" hangingPunct="1">
                        <a:lnSpc>
                          <a:spcPct val="100000"/>
                        </a:lnSpc>
                        <a:spcBef>
                          <a:spcPts val="0"/>
                        </a:spcBef>
                        <a:spcAft>
                          <a:spcPts val="0"/>
                        </a:spcAft>
                        <a:buClrTx/>
                        <a:buSzTx/>
                        <a:buFontTx/>
                        <a:buNone/>
                      </a:pPr>
                      <a:r>
                        <a:rPr kumimoji="1" lang="en-US" altLang="ja-JP" sz="1050" b="1" kern="1200" dirty="0">
                          <a:solidFill>
                            <a:schemeClr val="bg1"/>
                          </a:solidFill>
                          <a:latin typeface="Meiryo"/>
                          <a:ea typeface="Meiryo"/>
                          <a:cs typeface="+mn-cs"/>
                        </a:rPr>
                        <a:t>Yahoo! JAPAN</a:t>
                      </a:r>
                      <a:r>
                        <a:rPr kumimoji="1" lang="ja-JP" altLang="en-US" sz="1050" b="1" kern="1200" dirty="0">
                          <a:solidFill>
                            <a:schemeClr val="bg1"/>
                          </a:solidFill>
                          <a:latin typeface="Meiryo"/>
                          <a:ea typeface="Meiryo"/>
                          <a:cs typeface="+mn-cs"/>
                        </a:rPr>
                        <a:t>　トップページ　トピックス</a:t>
                      </a:r>
                      <a:r>
                        <a:rPr kumimoji="1" lang="en-US" altLang="ja-JP" sz="1050" b="1" kern="1200" dirty="0">
                          <a:solidFill>
                            <a:schemeClr val="bg1"/>
                          </a:solidFill>
                          <a:latin typeface="Meiryo"/>
                          <a:ea typeface="Meiryo"/>
                          <a:cs typeface="+mn-cs"/>
                        </a:rPr>
                        <a:t>PR</a:t>
                      </a:r>
                      <a:r>
                        <a:rPr kumimoji="1" lang="ja-JP" altLang="en-US" sz="1050" b="1" kern="1200" dirty="0">
                          <a:solidFill>
                            <a:schemeClr val="bg1"/>
                          </a:solidFill>
                          <a:latin typeface="Meiryo"/>
                          <a:ea typeface="Meiryo"/>
                          <a:cs typeface="+mn-cs"/>
                        </a:rPr>
                        <a:t>　</a:t>
                      </a:r>
                      <a:r>
                        <a:rPr kumimoji="1" lang="en-US" altLang="ja-JP" sz="1050" b="1" kern="1200" dirty="0">
                          <a:solidFill>
                            <a:schemeClr val="bg1"/>
                          </a:solidFill>
                          <a:latin typeface="Meiryo"/>
                          <a:ea typeface="Meiryo"/>
                          <a:cs typeface="+mn-cs"/>
                        </a:rPr>
                        <a:t>SP</a:t>
                      </a:r>
                    </a:p>
                    <a:p>
                      <a:pPr marL="0" marR="0" lvl="0" indent="0" algn="ctr" rtl="0" eaLnBrk="1" fontAlgn="auto" latinLnBrk="0" hangingPunct="1">
                        <a:lnSpc>
                          <a:spcPct val="100000"/>
                        </a:lnSpc>
                        <a:spcBef>
                          <a:spcPts val="0"/>
                        </a:spcBef>
                        <a:spcAft>
                          <a:spcPts val="0"/>
                        </a:spcAft>
                        <a:buClrTx/>
                        <a:buSzTx/>
                        <a:buFontTx/>
                        <a:buNone/>
                      </a:pPr>
                      <a:r>
                        <a:rPr kumimoji="1" lang="ja-JP" altLang="en-US" sz="1050" b="1" kern="1200" dirty="0">
                          <a:solidFill>
                            <a:schemeClr val="bg1"/>
                          </a:solidFill>
                          <a:latin typeface="Meiryo"/>
                          <a:ea typeface="Meiryo"/>
                          <a:cs typeface="+mn-cs"/>
                        </a:rPr>
                        <a:t>（オールリーチ　</a:t>
                      </a:r>
                      <a:r>
                        <a:rPr kumimoji="1" lang="en-US" altLang="ja-JP" sz="1050" b="1" kern="1200" dirty="0">
                          <a:solidFill>
                            <a:schemeClr val="bg1"/>
                          </a:solidFill>
                          <a:latin typeface="Meiryo"/>
                          <a:ea typeface="Meiryo"/>
                          <a:cs typeface="+mn-cs"/>
                        </a:rPr>
                        <a:t>Plus</a:t>
                      </a:r>
                      <a:r>
                        <a:rPr kumimoji="1" lang="ja-JP" altLang="en-US" sz="1050" b="1" kern="1200" dirty="0">
                          <a:solidFill>
                            <a:schemeClr val="bg1"/>
                          </a:solidFill>
                          <a:latin typeface="Meiryo"/>
                          <a:ea typeface="Meiryo"/>
                          <a:cs typeface="+mn-cs"/>
                        </a:rPr>
                        <a:t>）（</a:t>
                      </a:r>
                      <a:r>
                        <a:rPr kumimoji="1" lang="en-US" altLang="ja-JP" sz="1050" b="1" kern="1200" dirty="0">
                          <a:solidFill>
                            <a:schemeClr val="bg1"/>
                          </a:solidFill>
                          <a:latin typeface="Meiryo"/>
                          <a:ea typeface="Meiryo"/>
                          <a:cs typeface="+mn-cs"/>
                        </a:rPr>
                        <a:t>20</a:t>
                      </a:r>
                      <a:r>
                        <a:rPr kumimoji="1" lang="ja-JP" altLang="en-US" sz="1050" b="1" kern="1200" dirty="0">
                          <a:solidFill>
                            <a:schemeClr val="bg1"/>
                          </a:solidFill>
                          <a:latin typeface="Meiryo"/>
                          <a:ea typeface="Meiryo"/>
                          <a:cs typeface="+mn-cs"/>
                        </a:rPr>
                        <a:t>～</a:t>
                      </a:r>
                      <a:r>
                        <a:rPr kumimoji="1" lang="en-US" altLang="ja-JP" sz="1050" b="1" kern="1200" dirty="0">
                          <a:solidFill>
                            <a:schemeClr val="bg1"/>
                          </a:solidFill>
                          <a:latin typeface="Meiryo"/>
                          <a:ea typeface="Meiryo"/>
                          <a:cs typeface="+mn-cs"/>
                        </a:rPr>
                        <a:t>39</a:t>
                      </a:r>
                      <a:r>
                        <a:rPr kumimoji="1" lang="ja-JP" altLang="en-US" sz="1050" b="1" kern="1200" dirty="0">
                          <a:solidFill>
                            <a:schemeClr val="bg1"/>
                          </a:solidFill>
                          <a:latin typeface="Meiryo"/>
                          <a:ea typeface="Meiryo"/>
                          <a:cs typeface="+mn-cs"/>
                        </a:rPr>
                        <a:t>歳）</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1" dirty="0">
                          <a:solidFill>
                            <a:schemeClr val="bg1"/>
                          </a:solidFill>
                          <a:latin typeface="Meiryo"/>
                          <a:ea typeface="Meiryo"/>
                        </a:rPr>
                        <a:t>Yahoo! JAPAN</a:t>
                      </a:r>
                      <a:r>
                        <a:rPr kumimoji="1" lang="ja-JP" altLang="en-US" sz="1050" b="1" dirty="0">
                          <a:solidFill>
                            <a:schemeClr val="bg1"/>
                          </a:solidFill>
                          <a:latin typeface="Meiryo"/>
                          <a:ea typeface="Meiryo"/>
                        </a:rPr>
                        <a:t>　トップページ　トピックス</a:t>
                      </a:r>
                      <a:r>
                        <a:rPr kumimoji="1" lang="en-US" altLang="ja-JP" sz="1050" b="1" dirty="0">
                          <a:solidFill>
                            <a:schemeClr val="bg1"/>
                          </a:solidFill>
                          <a:latin typeface="Meiryo"/>
                          <a:ea typeface="Meiryo"/>
                        </a:rPr>
                        <a:t>PR</a:t>
                      </a:r>
                      <a:r>
                        <a:rPr kumimoji="1" lang="ja-JP" altLang="en-US" sz="1050" b="1" dirty="0">
                          <a:solidFill>
                            <a:schemeClr val="bg1"/>
                          </a:solidFill>
                          <a:latin typeface="Meiryo"/>
                          <a:ea typeface="Meiryo"/>
                        </a:rPr>
                        <a:t>　</a:t>
                      </a:r>
                      <a:r>
                        <a:rPr kumimoji="1" lang="en-US" altLang="ja-JP" sz="1050" b="1" dirty="0">
                          <a:solidFill>
                            <a:schemeClr val="bg1"/>
                          </a:solidFill>
                          <a:latin typeface="Meiryo"/>
                          <a:ea typeface="Meiryo"/>
                        </a:rPr>
                        <a:t>SP</a:t>
                      </a:r>
                    </a:p>
                    <a:p>
                      <a:pPr algn="ctr"/>
                      <a:r>
                        <a:rPr kumimoji="1" lang="ja-JP" altLang="en-US" sz="1050" b="1" dirty="0">
                          <a:solidFill>
                            <a:schemeClr val="bg1"/>
                          </a:solidFill>
                          <a:latin typeface="Meiryo"/>
                          <a:ea typeface="Meiryo"/>
                        </a:rPr>
                        <a:t>（オールリーチ　</a:t>
                      </a:r>
                      <a:r>
                        <a:rPr kumimoji="1" lang="en-US" altLang="ja-JP" sz="1050" b="1" dirty="0">
                          <a:solidFill>
                            <a:schemeClr val="bg1"/>
                          </a:solidFill>
                          <a:latin typeface="Meiryo"/>
                          <a:ea typeface="Meiryo"/>
                        </a:rPr>
                        <a:t>Plus</a:t>
                      </a:r>
                      <a:r>
                        <a:rPr kumimoji="1" lang="ja-JP" altLang="en-US" sz="1050" b="1" dirty="0">
                          <a:solidFill>
                            <a:schemeClr val="bg1"/>
                          </a:solidFill>
                          <a:latin typeface="Meiryo"/>
                          <a:ea typeface="Meiryo"/>
                        </a:rPr>
                        <a:t>）（</a:t>
                      </a:r>
                      <a:r>
                        <a:rPr kumimoji="1" lang="en-US" altLang="ja-JP" sz="1050" b="1" dirty="0">
                          <a:solidFill>
                            <a:schemeClr val="bg1"/>
                          </a:solidFill>
                          <a:latin typeface="Meiryo"/>
                          <a:ea typeface="Meiryo"/>
                        </a:rPr>
                        <a:t>40</a:t>
                      </a:r>
                      <a:r>
                        <a:rPr kumimoji="1" lang="ja-JP" altLang="en-US" sz="1050" b="1" dirty="0">
                          <a:solidFill>
                            <a:schemeClr val="bg1"/>
                          </a:solidFill>
                          <a:latin typeface="Meiryo"/>
                          <a:ea typeface="Meiryo"/>
                        </a:rPr>
                        <a:t>～</a:t>
                      </a:r>
                      <a:r>
                        <a:rPr kumimoji="1" lang="en-US" altLang="ja-JP" sz="1050" b="1" dirty="0">
                          <a:solidFill>
                            <a:schemeClr val="bg1"/>
                          </a:solidFill>
                          <a:latin typeface="Meiryo"/>
                          <a:ea typeface="Meiryo"/>
                        </a:rPr>
                        <a:t>59</a:t>
                      </a:r>
                      <a:r>
                        <a:rPr kumimoji="1" lang="ja-JP" altLang="en-US" sz="1050" b="1" dirty="0">
                          <a:solidFill>
                            <a:schemeClr val="bg1"/>
                          </a:solidFill>
                          <a:latin typeface="Meiryo"/>
                          <a:ea typeface="Meiryo"/>
                        </a:rPr>
                        <a:t>歳）</a:t>
                      </a:r>
                      <a:endParaRPr kumimoji="1" lang="ja-JP" altLang="en-US" sz="1050" dirty="0"/>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lnL w="12700" cmpd="sng">
                      <a:noFill/>
                      <a:prstDash val="solid"/>
                    </a:lnL>
                  </a:tcPr>
                </a:tc>
                <a:extLst>
                  <a:ext uri="{0D108BD9-81ED-4DB2-BD59-A6C34878D82A}">
                    <a16:rowId xmlns:a16="http://schemas.microsoft.com/office/drawing/2014/main" val="2117335041"/>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リリース種別</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商品</a:t>
                      </a:r>
                      <a:r>
                        <a:rPr kumimoji="1" lang="en-US" altLang="ja-JP" sz="900" b="0" kern="1200">
                          <a:solidFill>
                            <a:schemeClr val="bg1"/>
                          </a:solidFill>
                          <a:latin typeface="Meiryo"/>
                          <a:ea typeface="Meiryo"/>
                          <a:cs typeface="+mn-cs"/>
                        </a:rPr>
                        <a:t>ID</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a:solidFill>
                            <a:srgbClr val="0D0D0D"/>
                          </a:solidFill>
                          <a:latin typeface="Meiryo"/>
                          <a:ea typeface="Meiryo"/>
                        </a:rPr>
                        <a:t>継続</a:t>
                      </a:r>
                    </a:p>
                  </a:txBody>
                  <a:tcPr marT="36000" marB="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a:ea typeface="Meiryo"/>
                          <a:cs typeface="+mn-cs"/>
                        </a:rPr>
                        <a:t>1000007326</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a:solidFill>
                            <a:srgbClr val="0D0D0D"/>
                          </a:solidFill>
                          <a:latin typeface="Meiryo"/>
                          <a:ea typeface="Meiryo"/>
                        </a:rPr>
                        <a:t>継続</a:t>
                      </a:r>
                      <a:endParaRPr kumimoji="1" lang="ja-JP" altLang="en-US" sz="1050" b="0" i="0">
                        <a:solidFill>
                          <a:srgbClr val="0D0D0D"/>
                        </a:solidFill>
                        <a:latin typeface="Meiryo" panose="020B0604030504040204" pitchFamily="34" charset="-128"/>
                        <a:ea typeface="Meiryo" panose="020B0604030504040204" pitchFamily="34" charset="-128"/>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a:ea typeface="Meiryo"/>
                          <a:cs typeface="+mn-cs"/>
                        </a:rPr>
                        <a:t>1000007328</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55075111"/>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メイリオ"/>
                          <a:ea typeface="メイリオ"/>
                          <a:cs typeface="+mn-cs"/>
                        </a:rPr>
                        <a:t>2025</a:t>
                      </a:r>
                      <a:r>
                        <a:rPr kumimoji="1" lang="ja-JP" altLang="en-US" sz="1050" kern="1200" dirty="0">
                          <a:solidFill>
                            <a:srgbClr val="0D0D0D"/>
                          </a:solidFill>
                          <a:latin typeface="メイリオ"/>
                          <a:ea typeface="メイリオ"/>
                          <a:cs typeface="+mn-cs"/>
                        </a:rPr>
                        <a:t>年</a:t>
                      </a:r>
                      <a:r>
                        <a:rPr kumimoji="1" lang="en-US" altLang="ja-JP" sz="1050" kern="1200" dirty="0">
                          <a:solidFill>
                            <a:srgbClr val="0D0D0D"/>
                          </a:solidFill>
                          <a:latin typeface="メイリオ"/>
                          <a:ea typeface="メイリオ"/>
                          <a:cs typeface="+mn-cs"/>
                        </a:rPr>
                        <a:t>7</a:t>
                      </a:r>
                      <a:r>
                        <a:rPr kumimoji="1" lang="ja-JP" altLang="en-US" sz="1050" kern="1200" dirty="0">
                          <a:solidFill>
                            <a:srgbClr val="0D0D0D"/>
                          </a:solidFill>
                          <a:latin typeface="メイリオ"/>
                          <a:ea typeface="メイリオ"/>
                          <a:cs typeface="+mn-cs"/>
                        </a:rPr>
                        <a:t>月</a:t>
                      </a:r>
                      <a:r>
                        <a:rPr kumimoji="1" lang="en-US" altLang="ja-JP" sz="1050" kern="1200" dirty="0">
                          <a:solidFill>
                            <a:srgbClr val="0D0D0D"/>
                          </a:solidFill>
                          <a:latin typeface="メイリオ"/>
                          <a:ea typeface="メイリオ"/>
                          <a:cs typeface="+mn-cs"/>
                        </a:rPr>
                        <a:t>31</a:t>
                      </a:r>
                      <a:r>
                        <a:rPr kumimoji="1" lang="ja-JP" altLang="en-US" sz="1050" kern="1200" dirty="0">
                          <a:solidFill>
                            <a:srgbClr val="0D0D0D"/>
                          </a:solidFill>
                          <a:latin typeface="メイリオ"/>
                          <a:ea typeface="メイリオ"/>
                          <a:cs typeface="+mn-cs"/>
                        </a:rPr>
                        <a:t>日</a:t>
                      </a:r>
                      <a:r>
                        <a:rPr kumimoji="1" lang="en-US" altLang="ja-JP" sz="1050" kern="1200" dirty="0">
                          <a:solidFill>
                            <a:srgbClr val="0D0D0D"/>
                          </a:solidFill>
                          <a:latin typeface="メイリオ"/>
                          <a:ea typeface="メイリオ"/>
                          <a:cs typeface="+mn-cs"/>
                        </a:rPr>
                        <a:t>(</a:t>
                      </a:r>
                      <a:r>
                        <a:rPr kumimoji="1" lang="ja-JP" altLang="en-US" sz="1050" kern="1200" dirty="0">
                          <a:solidFill>
                            <a:srgbClr val="0D0D0D"/>
                          </a:solidFill>
                          <a:latin typeface="メイリオ"/>
                          <a:ea typeface="メイリオ"/>
                          <a:cs typeface="+mn-cs"/>
                        </a:rPr>
                        <a:t>木</a:t>
                      </a:r>
                      <a:r>
                        <a:rPr kumimoji="1" lang="en-US" altLang="ja-JP" sz="1050" kern="1200" dirty="0">
                          <a:solidFill>
                            <a:srgbClr val="0D0D0D"/>
                          </a:solidFill>
                          <a:latin typeface="メイリオ"/>
                          <a:ea typeface="メイリオ"/>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777446988"/>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rgbClr val="0D0D0D"/>
                          </a:solidFill>
                          <a:latin typeface="Meiryo" panose="020B0604030504040204" pitchFamily="34" charset="-128"/>
                          <a:ea typeface="Meiryo" panose="020B0604030504040204" pitchFamily="34" charset="-128"/>
                        </a:rPr>
                        <a:t>●</a:t>
                      </a:r>
                      <a:endParaRPr kumimoji="1" lang="ja-JP" altLang="en-US" sz="1050" b="1" i="0" kern="1200" dirty="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rgbClr val="0D0D0D"/>
                          </a:solidFill>
                          <a:latin typeface="Meiryo" panose="020B0604030504040204" pitchFamily="34" charset="-128"/>
                          <a:ea typeface="Meiryo" panose="020B0604030504040204" pitchFamily="34" charset="-128"/>
                        </a:rPr>
                        <a:t>●</a:t>
                      </a:r>
                      <a:endParaRPr kumimoji="1" lang="ja-JP" altLang="en-US" sz="1050" b="1" i="0" kern="1200" dirty="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112060797"/>
                  </a:ext>
                </a:extLst>
              </a:tr>
              <a:tr h="33635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広告タイプ</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メインメディアの形式</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lang="ja-JP" altLang="en-US" sz="1050" b="0" i="0" kern="1200">
                          <a:solidFill>
                            <a:srgbClr val="0D0D0D"/>
                          </a:solidFill>
                          <a:latin typeface="Meiryo"/>
                          <a:ea typeface="Meiryo"/>
                          <a:cs typeface="+mn-cs"/>
                        </a:rPr>
                        <a:t>トップページ トピックス</a:t>
                      </a:r>
                      <a:r>
                        <a:rPr lang="en-US" altLang="ja-JP" sz="1050" b="0" i="0" kern="1200">
                          <a:solidFill>
                            <a:srgbClr val="0D0D0D"/>
                          </a:solidFill>
                          <a:latin typeface="Meiryo"/>
                          <a:ea typeface="Meiryo"/>
                          <a:cs typeface="+mn-cs"/>
                        </a:rPr>
                        <a:t>PR/</a:t>
                      </a:r>
                      <a:r>
                        <a:rPr lang="ja-JP" altLang="en-US" sz="1050" b="0" i="0" kern="1200">
                          <a:solidFill>
                            <a:srgbClr val="0D0D0D"/>
                          </a:solidFill>
                          <a:latin typeface="Meiryo"/>
                          <a:ea typeface="Meiryo"/>
                          <a:cs typeface="+mn-cs"/>
                        </a:rPr>
                        <a:t>画像</a:t>
                      </a:r>
                      <a:r>
                        <a:rPr lang="en-US" altLang="ja-JP" sz="1050" b="0" i="0" kern="1200">
                          <a:solidFill>
                            <a:srgbClr val="0D0D0D"/>
                          </a:solidFill>
                          <a:latin typeface="Meiryo"/>
                          <a:ea typeface="Meiryo"/>
                          <a:cs typeface="+mn-cs"/>
                        </a:rPr>
                        <a:t>/1</a:t>
                      </a:r>
                      <a:r>
                        <a:rPr lang="ja-JP" altLang="en-US" sz="1050" b="0" i="0" kern="1200">
                          <a:solidFill>
                            <a:srgbClr val="0D0D0D"/>
                          </a:solidFill>
                          <a:latin typeface="Meiryo"/>
                          <a:ea typeface="Meiryo"/>
                          <a:cs typeface="+mn-cs"/>
                        </a:rPr>
                        <a:t>：</a:t>
                      </a:r>
                      <a:r>
                        <a:rPr lang="en-US" altLang="ja-JP" sz="1050" b="0" i="0" kern="1200">
                          <a:solidFill>
                            <a:srgbClr val="0D0D0D"/>
                          </a:solidFill>
                          <a:latin typeface="Meiryo"/>
                          <a:ea typeface="Meiryo"/>
                          <a:cs typeface="+mn-cs"/>
                        </a:rPr>
                        <a:t>1</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a:solidFill>
                          <a:schemeClr val="tx1">
                            <a:lumMod val="65000"/>
                            <a:lumOff val="35000"/>
                          </a:schemeClr>
                        </a:solidFill>
                        <a:latin typeface="+mj-lt"/>
                        <a:ea typeface="+mj-ea"/>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84434171"/>
                  </a:ext>
                </a:extLst>
              </a:tr>
              <a:tr h="300426">
                <a:tc>
                  <a:txBody>
                    <a:bodyPr/>
                    <a:lstStyle/>
                    <a:p>
                      <a:pPr algn="ctr"/>
                      <a:r>
                        <a:rPr kumimoji="1" lang="ja-JP" altLang="en-US" sz="900" b="0" kern="1200">
                          <a:solidFill>
                            <a:schemeClr val="bg1"/>
                          </a:solidFill>
                          <a:latin typeface="Meiryo"/>
                          <a:ea typeface="Meiryo"/>
                          <a:cs typeface="+mn-cs"/>
                        </a:rPr>
                        <a:t>バナー</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動画</a:t>
                      </a:r>
                      <a:r>
                        <a:rPr kumimoji="1" lang="en-US" altLang="ja-JP" sz="900" b="0" kern="1200">
                          <a:solidFill>
                            <a:schemeClr val="bg1"/>
                          </a:solidFill>
                          <a:latin typeface="Meiryo"/>
                          <a:ea typeface="Meiryo"/>
                          <a:cs typeface="+mn-cs"/>
                        </a:rPr>
                        <a:t>/16</a:t>
                      </a:r>
                      <a:r>
                        <a:rPr kumimoji="1" lang="ja-JP" altLang="en-US" sz="900" b="0" kern="1200">
                          <a:solidFill>
                            <a:schemeClr val="bg1"/>
                          </a:solidFill>
                          <a:latin typeface="Meiryo"/>
                          <a:ea typeface="Meiryo"/>
                          <a:cs typeface="+mn-cs"/>
                        </a:rPr>
                        <a:t>：</a:t>
                      </a:r>
                      <a:r>
                        <a:rPr kumimoji="1" lang="en-US" altLang="ja-JP" sz="900" b="0" kern="1200">
                          <a:solidFill>
                            <a:schemeClr val="bg1"/>
                          </a:solidFill>
                          <a:latin typeface="Meiryo"/>
                          <a:ea typeface="Meiryo"/>
                          <a:cs typeface="+mn-cs"/>
                        </a:rPr>
                        <a:t>9</a:t>
                      </a:r>
                      <a:r>
                        <a:rPr kumimoji="1" lang="ja-JP" altLang="en-US" sz="900" b="0" kern="1200">
                          <a:solidFill>
                            <a:schemeClr val="bg1"/>
                          </a:solidFill>
                          <a:latin typeface="Meiryo"/>
                          <a:ea typeface="Meiryo"/>
                          <a:cs typeface="+mn-cs"/>
                        </a:rPr>
                        <a:t>広告　タップ後の動作</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algn="ctr"/>
                      <a:r>
                        <a:rPr kumimoji="1" lang="en-US" altLang="ja-JP" sz="1050" kern="1200">
                          <a:solidFill>
                            <a:srgbClr val="0D0D0D"/>
                          </a:solidFill>
                          <a:latin typeface="+mn-lt"/>
                          <a:ea typeface="+mn-ea"/>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74522507"/>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kern="1200">
                          <a:solidFill>
                            <a:srgbClr val="0D0D0D"/>
                          </a:solidFill>
                          <a:latin typeface="Meiryo"/>
                          <a:ea typeface="Meiryo"/>
                          <a:cs typeface="+mn-cs"/>
                        </a:rPr>
                        <a:t>スマートフォン（ウェブ</a:t>
                      </a:r>
                      <a:r>
                        <a:rPr kumimoji="1" lang="en-US" altLang="ja-JP" sz="1050" b="0" i="0" kern="1200">
                          <a:solidFill>
                            <a:srgbClr val="0D0D0D"/>
                          </a:solidFill>
                          <a:latin typeface="Meiryo"/>
                          <a:ea typeface="Meiryo"/>
                          <a:cs typeface="+mn-cs"/>
                        </a:rPr>
                        <a:t>/</a:t>
                      </a:r>
                      <a:r>
                        <a:rPr kumimoji="1" lang="ja-JP" altLang="en-US" sz="1050" b="0" i="0" kern="1200">
                          <a:solidFill>
                            <a:srgbClr val="0D0D0D"/>
                          </a:solidFill>
                          <a:latin typeface="Meiryo"/>
                          <a:ea typeface="Meiryo"/>
                          <a:cs typeface="+mn-cs"/>
                        </a:rPr>
                        <a:t>アプリ）</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3191794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　トップページ　トピックス</a:t>
                      </a:r>
                      <a:r>
                        <a:rPr kumimoji="1" lang="en-US" altLang="ja-JP" sz="1050" b="0" i="0" kern="1200" dirty="0">
                          <a:solidFill>
                            <a:srgbClr val="0D0D0D"/>
                          </a:solidFill>
                          <a:latin typeface="Meiryo"/>
                          <a:ea typeface="Meiryo"/>
                          <a:cs typeface="+mn-cs"/>
                        </a:rPr>
                        <a:t>PR</a:t>
                      </a:r>
                      <a:r>
                        <a:rPr kumimoji="1" lang="ja-JP" altLang="en-US" sz="1050" b="0" i="0" kern="1200" dirty="0">
                          <a:solidFill>
                            <a:srgbClr val="0D0D0D"/>
                          </a:solidFill>
                          <a:latin typeface="Meiryo"/>
                          <a:ea typeface="Meiryo"/>
                          <a:cs typeface="+mn-cs"/>
                        </a:rPr>
                        <a:t>（</a:t>
                      </a:r>
                      <a:r>
                        <a:rPr kumimoji="1" lang="en-US" altLang="ja-JP" sz="1050" b="0" i="0" kern="1200" dirty="0">
                          <a:solidFill>
                            <a:srgbClr val="0D0D0D"/>
                          </a:solidFill>
                          <a:latin typeface="Meiryo"/>
                          <a:ea typeface="Meiryo"/>
                          <a:cs typeface="+mn-cs"/>
                        </a:rPr>
                        <a:t>SP</a:t>
                      </a:r>
                      <a:r>
                        <a:rPr kumimoji="1" lang="ja-JP" altLang="en-US" sz="1050" b="0" i="0" kern="1200" dirty="0">
                          <a:solidFill>
                            <a:srgbClr val="0D0D0D"/>
                          </a:solidFill>
                          <a:latin typeface="Meiryo"/>
                          <a:ea typeface="Meiryo"/>
                          <a:cs typeface="+mn-cs"/>
                        </a:rPr>
                        <a:t>）</a:t>
                      </a:r>
                      <a:endParaRPr kumimoji="1" lang="en-US" altLang="ja-JP" sz="1050" b="0" i="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78731420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トップページ　および　</a:t>
                      </a: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アプリのトップページトピックス内</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066738162"/>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a:lnSpc>
                          <a:spcPct val="100000"/>
                        </a:lnSpc>
                        <a:spcBef>
                          <a:spcPts val="0"/>
                        </a:spcBef>
                        <a:spcAft>
                          <a:spcPts val="0"/>
                        </a:spcAft>
                        <a:buNone/>
                      </a:pPr>
                      <a:r>
                        <a:rPr kumimoji="1" lang="en-US" altLang="ja-JP" sz="1050" b="0" i="0" u="none" strike="noStrike" kern="1200" cap="none" spc="0" normalizeH="0" baseline="0" noProof="0" dirty="0">
                          <a:ln>
                            <a:noFill/>
                          </a:ln>
                          <a:solidFill>
                            <a:srgbClr val="0D0D0D"/>
                          </a:solidFill>
                          <a:effectLst/>
                          <a:uLnTx/>
                          <a:uFillTx/>
                        </a:rPr>
                        <a:t>2025</a:t>
                      </a:r>
                      <a:r>
                        <a:rPr kumimoji="1" lang="ja-JP" altLang="en-US" sz="1050" b="0" i="0" u="none" strike="noStrike" kern="1200" cap="none" spc="0" normalizeH="0" baseline="0" noProof="0" dirty="0">
                          <a:ln>
                            <a:noFill/>
                          </a:ln>
                          <a:solidFill>
                            <a:srgbClr val="0D0D0D"/>
                          </a:solidFill>
                          <a:effectLst/>
                          <a:uLnTx/>
                          <a:uFillTx/>
                        </a:rPr>
                        <a:t>年</a:t>
                      </a:r>
                      <a:r>
                        <a:rPr kumimoji="1" lang="en-US" altLang="ja-JP" sz="1050" b="0" i="0" u="none" strike="noStrike" kern="1200" cap="none" spc="0" normalizeH="0" baseline="0" noProof="0" dirty="0">
                          <a:ln>
                            <a:noFill/>
                          </a:ln>
                          <a:solidFill>
                            <a:srgbClr val="0D0D0D"/>
                          </a:solidFill>
                          <a:effectLst/>
                          <a:uLnTx/>
                          <a:uFillTx/>
                        </a:rPr>
                        <a:t>10</a:t>
                      </a:r>
                      <a:r>
                        <a:rPr kumimoji="1" lang="ja-JP" altLang="en-US" sz="1050" b="0" i="0" u="none" strike="noStrike" kern="1200" cap="none" spc="0" normalizeH="0" baseline="0" noProof="0" dirty="0">
                          <a:ln>
                            <a:noFill/>
                          </a:ln>
                          <a:solidFill>
                            <a:srgbClr val="0D0D0D"/>
                          </a:solidFill>
                          <a:effectLst/>
                          <a:uLnTx/>
                          <a:uFillTx/>
                        </a:rPr>
                        <a:t>月</a:t>
                      </a:r>
                      <a:r>
                        <a:rPr kumimoji="1" lang="en-US" altLang="ja-JP" sz="1050" b="0" i="0" u="none" strike="noStrike" kern="1200" cap="none" spc="0" normalizeH="0" baseline="0" noProof="0" dirty="0">
                          <a:ln>
                            <a:noFill/>
                          </a:ln>
                          <a:solidFill>
                            <a:srgbClr val="0D0D0D"/>
                          </a:solidFill>
                          <a:effectLst/>
                          <a:uLnTx/>
                          <a:uFillTx/>
                        </a:rPr>
                        <a:t>1</a:t>
                      </a:r>
                      <a:r>
                        <a:rPr kumimoji="1" lang="ja-JP" altLang="en-US" sz="1050" b="0" i="0" u="none" strike="noStrike" kern="1200" cap="none" spc="0" normalizeH="0" baseline="0" noProof="0" dirty="0">
                          <a:ln>
                            <a:noFill/>
                          </a:ln>
                          <a:solidFill>
                            <a:srgbClr val="0D0D0D"/>
                          </a:solidFill>
                          <a:effectLst/>
                          <a:uLnTx/>
                          <a:uFillTx/>
                        </a:rPr>
                        <a:t>日（水）～　</a:t>
                      </a:r>
                      <a:r>
                        <a:rPr kumimoji="1" lang="en-US" altLang="ja-JP" sz="1050" b="0" i="0" u="none" strike="noStrike" kern="1200" cap="none" spc="0" normalizeH="0" baseline="0" noProof="0" dirty="0">
                          <a:ln>
                            <a:noFill/>
                          </a:ln>
                          <a:solidFill>
                            <a:srgbClr val="0D0D0D"/>
                          </a:solidFill>
                          <a:effectLst/>
                          <a:uLnTx/>
                          <a:uFillTx/>
                        </a:rPr>
                        <a:t>2026</a:t>
                      </a:r>
                      <a:r>
                        <a:rPr kumimoji="1" lang="ja-JP" altLang="en-US" sz="1050" b="0" i="0" u="none" strike="noStrike" kern="1200" cap="none" spc="0" normalizeH="0" baseline="0" noProof="0" dirty="0">
                          <a:ln>
                            <a:noFill/>
                          </a:ln>
                          <a:solidFill>
                            <a:srgbClr val="0D0D0D"/>
                          </a:solidFill>
                          <a:effectLst/>
                          <a:uLnTx/>
                          <a:uFillTx/>
                        </a:rPr>
                        <a:t>年</a:t>
                      </a:r>
                      <a:r>
                        <a:rPr kumimoji="1" lang="en-US" altLang="ja-JP" sz="1050" b="0" i="0" u="none" strike="noStrike" kern="1200" cap="none" spc="0" normalizeH="0" baseline="0" noProof="0" dirty="0">
                          <a:ln>
                            <a:noFill/>
                          </a:ln>
                          <a:solidFill>
                            <a:srgbClr val="0D0D0D"/>
                          </a:solidFill>
                          <a:effectLst/>
                          <a:uLnTx/>
                          <a:uFillTx/>
                        </a:rPr>
                        <a:t>3</a:t>
                      </a:r>
                      <a:r>
                        <a:rPr kumimoji="1" lang="ja-JP" altLang="en-US" sz="1050" b="0" i="0" u="none" strike="noStrike" kern="1200" cap="none" spc="0" normalizeH="0" baseline="0" noProof="0" dirty="0">
                          <a:ln>
                            <a:noFill/>
                          </a:ln>
                          <a:solidFill>
                            <a:srgbClr val="0D0D0D"/>
                          </a:solidFill>
                          <a:effectLst/>
                          <a:uLnTx/>
                          <a:uFillTx/>
                        </a:rPr>
                        <a:t>月</a:t>
                      </a:r>
                      <a:r>
                        <a:rPr kumimoji="1" lang="en-US" altLang="ja-JP" sz="1050" b="0" i="0" u="none" strike="noStrike" kern="1200" cap="none" spc="0" normalizeH="0" baseline="0" noProof="0" dirty="0">
                          <a:ln>
                            <a:noFill/>
                          </a:ln>
                          <a:solidFill>
                            <a:srgbClr val="0D0D0D"/>
                          </a:solidFill>
                          <a:effectLst/>
                          <a:uLnTx/>
                          <a:uFillTx/>
                        </a:rPr>
                        <a:t>31</a:t>
                      </a:r>
                      <a:r>
                        <a:rPr kumimoji="1" lang="ja-JP" altLang="en-US" sz="1050" b="0" i="0" u="none" strike="noStrike" kern="1200" cap="none" spc="0" normalizeH="0" baseline="0" noProof="0" dirty="0">
                          <a:ln>
                            <a:noFill/>
                          </a:ln>
                          <a:solidFill>
                            <a:srgbClr val="0D0D0D"/>
                          </a:solidFill>
                          <a:effectLst/>
                          <a:uLnTx/>
                          <a:uFillTx/>
                        </a:rPr>
                        <a:t>日（火）</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463668774"/>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0D0D0D"/>
                          </a:solidFill>
                          <a:effectLst/>
                          <a:uLnTx/>
                          <a:uFillTx/>
                          <a:latin typeface="Meiryo"/>
                          <a:ea typeface="Meiryo"/>
                          <a:cs typeface="+mn-cs"/>
                        </a:rPr>
                        <a:t>1</a:t>
                      </a:r>
                      <a:r>
                        <a:rPr kumimoji="1" lang="ja-JP" altLang="en-US" sz="1050" b="0" i="0" u="none" strike="noStrike" kern="1200" cap="none" spc="0" normalizeH="0" baseline="0" noProof="0">
                          <a:ln>
                            <a:noFill/>
                          </a:ln>
                          <a:solidFill>
                            <a:srgbClr val="0D0D0D"/>
                          </a:solidFill>
                          <a:effectLst/>
                          <a:uLnTx/>
                          <a:uFillTx/>
                          <a:latin typeface="Meiryo"/>
                          <a:ea typeface="Meiryo"/>
                          <a:cs typeface="+mn-cs"/>
                        </a:rPr>
                        <a:t>日間</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967014782"/>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kern="1200">
                          <a:solidFill>
                            <a:srgbClr val="0D0D0D"/>
                          </a:solidFill>
                          <a:latin typeface="Meiryo" panose="020B0604030504040204" pitchFamily="34" charset="-128"/>
                          <a:ea typeface="Meiryo" panose="020B0604030504040204" pitchFamily="34" charset="-128"/>
                          <a:cs typeface="+mn-cs"/>
                        </a:rPr>
                        <a:t>枠購入型</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algn="ct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50538939"/>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panose="020B0604030504040204" pitchFamily="34" charset="-128"/>
                          <a:ea typeface="Meiryo" panose="020B0604030504040204" pitchFamily="34" charset="-128"/>
                          <a:cs typeface="+mn-cs"/>
                        </a:rPr>
                        <a:t>10,000,000</a:t>
                      </a:r>
                      <a:r>
                        <a:rPr kumimoji="1" lang="ja-JP" altLang="en-US" sz="1050" b="0" i="0" kern="1200">
                          <a:solidFill>
                            <a:srgbClr val="0D0D0D"/>
                          </a:solidFill>
                          <a:latin typeface="Meiryo" panose="020B0604030504040204" pitchFamily="34" charset="-128"/>
                          <a:ea typeface="Meiryo" panose="020B0604030504040204" pitchFamily="34" charset="-128"/>
                          <a:cs typeface="+mn-cs"/>
                        </a:rPr>
                        <a:t>円　</a:t>
                      </a:r>
                      <a:r>
                        <a:rPr kumimoji="1" lang="en-US" altLang="ja-JP" sz="1050" b="0" i="0" kern="1200">
                          <a:solidFill>
                            <a:srgbClr val="FF0033"/>
                          </a:solidFill>
                          <a:latin typeface="Meiryo" panose="020B0604030504040204" pitchFamily="34" charset="-128"/>
                          <a:ea typeface="Meiryo" panose="020B0604030504040204" pitchFamily="34" charset="-128"/>
                          <a:cs typeface="+mn-cs"/>
                        </a:rPr>
                        <a:t>※1</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panose="020B0604030504040204" pitchFamily="34" charset="-128"/>
                          <a:ea typeface="Meiryo" panose="020B0604030504040204" pitchFamily="34" charset="-128"/>
                          <a:cs typeface="+mn-cs"/>
                        </a:rPr>
                        <a:t>20,000,000</a:t>
                      </a:r>
                      <a:r>
                        <a:rPr kumimoji="1" lang="ja-JP" altLang="en-US" sz="1050" b="0" i="0" kern="1200">
                          <a:solidFill>
                            <a:srgbClr val="0D0D0D"/>
                          </a:solidFill>
                          <a:latin typeface="Meiryo" panose="020B0604030504040204" pitchFamily="34" charset="-128"/>
                          <a:ea typeface="Meiryo" panose="020B0604030504040204" pitchFamily="34" charset="-128"/>
                          <a:cs typeface="+mn-cs"/>
                        </a:rPr>
                        <a:t>円　</a:t>
                      </a:r>
                      <a:r>
                        <a:rPr kumimoji="1" lang="en-US" altLang="ja-JP" sz="1050" b="0" i="0" kern="1200">
                          <a:solidFill>
                            <a:srgbClr val="FF0033"/>
                          </a:solidFill>
                          <a:latin typeface="Meiryo" panose="020B0604030504040204" pitchFamily="34" charset="-128"/>
                          <a:ea typeface="Meiryo" panose="020B0604030504040204" pitchFamily="34" charset="-128"/>
                          <a:cs typeface="+mn-cs"/>
                        </a:rPr>
                        <a:t>※1</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381913646"/>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基本料金（</a:t>
                      </a:r>
                      <a:r>
                        <a:rPr kumimoji="1" lang="en-US" altLang="ja-JP" sz="900" b="0" kern="1200" err="1">
                          <a:solidFill>
                            <a:schemeClr val="bg1"/>
                          </a:solidFill>
                          <a:latin typeface="Meiryo"/>
                          <a:ea typeface="Meiryo"/>
                          <a:cs typeface="+mn-cs"/>
                        </a:rPr>
                        <a:t>vCPM</a:t>
                      </a:r>
                      <a:r>
                        <a:rPr kumimoji="1" lang="ja-JP" altLang="en-US" sz="900" b="0" kern="1200">
                          <a:solidFill>
                            <a:schemeClr val="bg1"/>
                          </a:solidFill>
                          <a:latin typeface="Meiryo"/>
                          <a:ea typeface="Meiryo"/>
                          <a:cs typeface="+mn-cs"/>
                        </a:rPr>
                        <a:t>）</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14462905"/>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a:ea typeface="Meiryo"/>
                          <a:cs typeface="+mn-cs"/>
                        </a:rPr>
                        <a:t>想定</a:t>
                      </a:r>
                      <a:r>
                        <a:rPr kumimoji="1" lang="en-US" altLang="ja-JP" sz="900" b="0" kern="1200" err="1">
                          <a:solidFill>
                            <a:schemeClr val="bg1"/>
                          </a:solidFill>
                          <a:latin typeface="Meiryo"/>
                          <a:ea typeface="Meiryo"/>
                          <a:cs typeface="+mn-cs"/>
                        </a:rPr>
                        <a:t>vimps</a:t>
                      </a:r>
                      <a:r>
                        <a:rPr kumimoji="1" lang="ja-JP" altLang="en-US" sz="900" b="0" kern="1200">
                          <a:solidFill>
                            <a:schemeClr val="bg1"/>
                          </a:solidFill>
                          <a:latin typeface="Meiryo"/>
                          <a:ea typeface="Meiryo"/>
                          <a:cs typeface="+mn-cs"/>
                        </a:rPr>
                        <a:t>（枠配信のみ）</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9,100,000vimps</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dirty="0">
                          <a:solidFill>
                            <a:srgbClr val="0D0D0D"/>
                          </a:solidFill>
                          <a:latin typeface="Meiryo"/>
                          <a:ea typeface="Meiryo"/>
                        </a:rPr>
                        <a:t>24,700,000vimps</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88352744"/>
                  </a:ext>
                </a:extLst>
              </a:tr>
            </a:tbl>
          </a:graphicData>
        </a:graphic>
      </p:graphicFrame>
      <p:sp>
        <p:nvSpPr>
          <p:cNvPr id="13" name="円/楕円 15">
            <a:extLst>
              <a:ext uri="{FF2B5EF4-FFF2-40B4-BE49-F238E27FC236}">
                <a16:creationId xmlns:a16="http://schemas.microsoft.com/office/drawing/2014/main" id="{13BA5076-7F6B-5F18-64B5-753B96D221DF}"/>
              </a:ext>
            </a:extLst>
          </p:cNvPr>
          <p:cNvSpPr>
            <a:spLocks noChangeAspect="1"/>
          </p:cNvSpPr>
          <p:nvPr/>
        </p:nvSpPr>
        <p:spPr>
          <a:xfrm>
            <a:off x="8879787" y="2486209"/>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0" lang="ja-JP" altLang="en-US" sz="9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6" name="正方形/長方形 15">
            <a:extLst>
              <a:ext uri="{FF2B5EF4-FFF2-40B4-BE49-F238E27FC236}">
                <a16:creationId xmlns:a16="http://schemas.microsoft.com/office/drawing/2014/main" id="{522D616F-B6D8-A40C-601D-63D297C89269}"/>
              </a:ext>
            </a:extLst>
          </p:cNvPr>
          <p:cNvSpPr/>
          <p:nvPr/>
        </p:nvSpPr>
        <p:spPr>
          <a:xfrm>
            <a:off x="434975" y="5873818"/>
            <a:ext cx="8691096" cy="584775"/>
          </a:xfrm>
          <a:prstGeom prst="rect">
            <a:avLst/>
          </a:prstGeom>
        </p:spPr>
        <p:txBody>
          <a:bodyPr wrap="square" lIns="91440" tIns="45720" rIns="91440" bIns="45720" anchor="t">
            <a:spAutoFit/>
          </a:bodyPr>
          <a:lstStyle/>
          <a:p>
            <a:pPr marL="0" marR="0" lvl="0" indent="0" defTabSz="914400" eaLnBrk="1" fontAlgn="auto" latinLnBrk="0" hangingPunct="1">
              <a:spcBef>
                <a:spcPts val="0"/>
              </a:spcBef>
              <a:spcAft>
                <a:spcPts val="0"/>
              </a:spcAft>
              <a:buClrTx/>
              <a:buSzTx/>
              <a:buFontTx/>
              <a:buNone/>
              <a:tabLst/>
              <a:defRPr/>
            </a:pPr>
            <a:r>
              <a:rPr lang="en-US" altLang="ja-JP" sz="800" b="0" i="0" u="none" strike="noStrike" kern="0" cap="none" spc="0" normalizeH="0" baseline="0" noProof="0">
                <a:ln>
                  <a:noFill/>
                </a:ln>
                <a:solidFill>
                  <a:srgbClr val="0D0D0D"/>
                </a:solidFill>
                <a:effectLst/>
                <a:uLnTx/>
                <a:uFillTx/>
                <a:latin typeface="Meiryo"/>
                <a:ea typeface="Meiryo"/>
              </a:rPr>
              <a:t>※SP</a:t>
            </a:r>
            <a:r>
              <a:rPr lang="ja-JP" altLang="en-US" sz="800" b="0" i="0" u="none" strike="noStrike" kern="0" cap="none" spc="0" normalizeH="0" baseline="0" noProof="0">
                <a:ln>
                  <a:noFill/>
                </a:ln>
                <a:solidFill>
                  <a:srgbClr val="0D0D0D"/>
                </a:solidFill>
                <a:effectLst/>
                <a:uLnTx/>
                <a:uFillTx/>
                <a:latin typeface="Meiryo"/>
                <a:ea typeface="Meiryo"/>
              </a:rPr>
              <a:t>はスマートフォン、</a:t>
            </a:r>
            <a:r>
              <a:rPr lang="en-US" altLang="ja-JP" sz="800" b="0" i="0" u="none" strike="noStrike" kern="0" cap="none" spc="0" normalizeH="0" baseline="0" noProof="0">
                <a:ln>
                  <a:noFill/>
                </a:ln>
                <a:solidFill>
                  <a:srgbClr val="0D0D0D"/>
                </a:solidFill>
                <a:effectLst/>
                <a:uLnTx/>
                <a:uFillTx/>
                <a:latin typeface="Meiryo"/>
                <a:ea typeface="Meiryo"/>
              </a:rPr>
              <a:t>PC</a:t>
            </a:r>
            <a:r>
              <a:rPr lang="ja-JP" altLang="en-US" sz="800" b="0" i="0" u="none" strike="noStrike" kern="0" cap="none" spc="0" normalizeH="0" baseline="0" noProof="0">
                <a:ln>
                  <a:noFill/>
                </a:ln>
                <a:solidFill>
                  <a:srgbClr val="0D0D0D"/>
                </a:solidFill>
                <a:effectLst/>
                <a:uLnTx/>
                <a:uFillTx/>
                <a:latin typeface="Meiryo"/>
                <a:ea typeface="Meiryo"/>
              </a:rPr>
              <a:t>はパソコン、</a:t>
            </a:r>
            <a:r>
              <a:rPr lang="en-US" altLang="ja-JP" sz="800" b="0" i="0" u="none" strike="noStrike" kern="0" cap="none" spc="0" normalizeH="0" baseline="0" noProof="0">
                <a:ln>
                  <a:noFill/>
                </a:ln>
                <a:solidFill>
                  <a:srgbClr val="0D0D0D"/>
                </a:solidFill>
                <a:effectLst/>
                <a:uLnTx/>
                <a:uFillTx/>
                <a:latin typeface="Meiryo"/>
                <a:ea typeface="Meiryo"/>
              </a:rPr>
              <a:t>MD</a:t>
            </a:r>
            <a:r>
              <a:rPr lang="ja-JP" altLang="en-US" sz="800" b="0" i="0" u="none" strike="noStrike" kern="0" cap="none" spc="0" normalizeH="0" baseline="0" noProof="0">
                <a:ln>
                  <a:noFill/>
                </a:ln>
                <a:solidFill>
                  <a:srgbClr val="0D0D0D"/>
                </a:solidFill>
                <a:effectLst/>
                <a:uLnTx/>
                <a:uFillTx/>
                <a:latin typeface="Meiryo"/>
                <a:ea typeface="Meiryo"/>
              </a:rPr>
              <a:t>はマルチデバイスの略称です。</a:t>
            </a:r>
          </a:p>
          <a:p>
            <a:pPr marL="0" marR="0" lvl="0" indent="0" defTabSz="914400" eaLnBrk="1" fontAlgn="auto" latinLnBrk="0" hangingPunct="1">
              <a:spcBef>
                <a:spcPts val="0"/>
              </a:spcBef>
              <a:spcAft>
                <a:spcPts val="0"/>
              </a:spcAft>
              <a:buClrTx/>
              <a:buSzTx/>
              <a:buFontTx/>
              <a:buNone/>
              <a:tabLst/>
              <a:defRPr/>
            </a:pPr>
            <a:r>
              <a:rPr lang="en-US" altLang="ja-JP" sz="800" b="0" i="0" u="none" strike="noStrike" kern="0" cap="none" spc="0" normalizeH="0" baseline="0" noProof="0">
                <a:ln>
                  <a:noFill/>
                </a:ln>
                <a:solidFill>
                  <a:srgbClr val="0D0D0D"/>
                </a:solidFill>
                <a:effectLst/>
                <a:uLnTx/>
                <a:uFillTx/>
                <a:latin typeface="Meiryo"/>
                <a:ea typeface="Meiryo"/>
              </a:rPr>
              <a:t>※</a:t>
            </a:r>
            <a:r>
              <a:rPr lang="en-US" altLang="ja-JP" sz="800" b="0" i="0" u="none" strike="noStrike" kern="0" cap="none" spc="0" normalizeH="0" baseline="0" noProof="0" err="1">
                <a:ln>
                  <a:noFill/>
                </a:ln>
                <a:solidFill>
                  <a:srgbClr val="0D0D0D"/>
                </a:solidFill>
                <a:effectLst/>
                <a:uLnTx/>
                <a:uFillTx/>
                <a:latin typeface="Meiryo"/>
                <a:ea typeface="Meiryo"/>
              </a:rPr>
              <a:t>vCPM</a:t>
            </a:r>
            <a:r>
              <a:rPr lang="ja-JP" altLang="en-US" sz="800" b="0" i="0" u="none" strike="noStrike" kern="0" cap="none" spc="0" normalizeH="0" baseline="0" noProof="0">
                <a:ln>
                  <a:noFill/>
                </a:ln>
                <a:solidFill>
                  <a:srgbClr val="0D0D0D"/>
                </a:solidFill>
                <a:effectLst/>
                <a:uLnTx/>
                <a:uFillTx/>
                <a:latin typeface="Meiryo"/>
                <a:ea typeface="Meiryo"/>
              </a:rPr>
              <a:t>はビューアブルインプレッション</a:t>
            </a:r>
            <a:r>
              <a:rPr lang="en-US" altLang="ja-JP" sz="800" b="0" i="0" u="none" strike="noStrike" kern="0" cap="none" spc="0" normalizeH="0" baseline="0" noProof="0">
                <a:ln>
                  <a:noFill/>
                </a:ln>
                <a:solidFill>
                  <a:srgbClr val="0D0D0D"/>
                </a:solidFill>
                <a:effectLst/>
                <a:uLnTx/>
                <a:uFillTx/>
                <a:latin typeface="Meiryo"/>
                <a:ea typeface="Meiryo"/>
              </a:rPr>
              <a:t>1,000</a:t>
            </a:r>
            <a:r>
              <a:rPr lang="ja-JP" altLang="en-US" sz="800" b="0" i="0" u="none" strike="noStrike" kern="0" cap="none" spc="0" normalizeH="0" baseline="0" noProof="0">
                <a:ln>
                  <a:noFill/>
                </a:ln>
                <a:solidFill>
                  <a:srgbClr val="0D0D0D"/>
                </a:solidFill>
                <a:effectLst/>
                <a:uLnTx/>
                <a:uFillTx/>
                <a:latin typeface="Meiryo"/>
                <a:ea typeface="Meiryo"/>
              </a:rPr>
              <a:t>回あたりにかかる見込み広告費用です。 </a:t>
            </a:r>
          </a:p>
          <a:p>
            <a:pPr marL="0" marR="0" lvl="0" indent="0" defTabSz="914400" eaLnBrk="1" fontAlgn="auto" latinLnBrk="0" hangingPunct="1">
              <a:spcBef>
                <a:spcPts val="0"/>
              </a:spcBef>
              <a:spcAft>
                <a:spcPts val="0"/>
              </a:spcAft>
              <a:buClrTx/>
              <a:buSzTx/>
              <a:buFontTx/>
              <a:buNone/>
              <a:tabLst/>
              <a:defRPr/>
            </a:pPr>
            <a:r>
              <a:rPr lang="en-US" altLang="ja-JP" sz="800" b="0" i="0" u="none" strike="noStrike" kern="0" cap="none" spc="0" normalizeH="0" baseline="0" noProof="0">
                <a:ln>
                  <a:noFill/>
                </a:ln>
                <a:solidFill>
                  <a:srgbClr val="0D0D0D"/>
                </a:solidFill>
                <a:effectLst/>
                <a:uLnTx/>
                <a:uFillTx/>
                <a:latin typeface="Meiryo"/>
                <a:ea typeface="Meiryo"/>
              </a:rPr>
              <a:t>※</a:t>
            </a:r>
            <a:r>
              <a:rPr lang="en-US" altLang="ja-JP" sz="800" b="0" i="0" u="none" strike="noStrike" kern="0" cap="none" spc="0" normalizeH="0" baseline="0" noProof="0" err="1">
                <a:ln>
                  <a:noFill/>
                </a:ln>
                <a:solidFill>
                  <a:srgbClr val="0D0D0D"/>
                </a:solidFill>
                <a:effectLst/>
                <a:uLnTx/>
                <a:uFillTx/>
                <a:latin typeface="Meiryo"/>
                <a:ea typeface="Meiryo"/>
              </a:rPr>
              <a:t>vimps</a:t>
            </a:r>
            <a:r>
              <a:rPr lang="ja-JP" altLang="en-US" sz="800" b="0" i="0" u="none" strike="noStrike" kern="0" cap="none" spc="0" normalizeH="0" baseline="0" noProof="0">
                <a:ln>
                  <a:noFill/>
                </a:ln>
                <a:solidFill>
                  <a:srgbClr val="0D0D0D"/>
                </a:solidFill>
                <a:effectLst/>
                <a:uLnTx/>
                <a:uFillTx/>
                <a:latin typeface="Meiryo"/>
                <a:ea typeface="Meiryo"/>
              </a:rPr>
              <a:t>はビューアブルインプレッションの略称です。</a:t>
            </a:r>
          </a:p>
          <a:p>
            <a:pPr marL="0" marR="0" lvl="0" indent="0" defTabSz="914400" eaLnBrk="1" fontAlgn="auto" latinLnBrk="0" hangingPunct="1">
              <a:spcBef>
                <a:spcPts val="0"/>
              </a:spcBef>
              <a:spcAft>
                <a:spcPts val="0"/>
              </a:spcAft>
              <a:buClrTx/>
              <a:buSzTx/>
              <a:buFontTx/>
              <a:buNone/>
              <a:tabLst/>
              <a:defRPr/>
            </a:pPr>
            <a:r>
              <a:rPr lang="en-US" altLang="ja-JP" sz="800" b="1" i="0" u="none" strike="noStrike" kern="0" cap="none" spc="0" normalizeH="0" baseline="0" noProof="0">
                <a:ln>
                  <a:noFill/>
                </a:ln>
                <a:solidFill>
                  <a:srgbClr val="FF0033"/>
                </a:solidFill>
                <a:effectLst/>
                <a:uLnTx/>
                <a:uFillTx/>
                <a:latin typeface="Meiryo"/>
                <a:ea typeface="Meiryo"/>
              </a:rPr>
              <a:t>※</a:t>
            </a:r>
            <a:r>
              <a:rPr lang="ja-JP" altLang="en-US" sz="800" b="1" i="0" u="none" strike="noStrike" kern="0" cap="none" spc="0" normalizeH="0" baseline="0" noProof="0">
                <a:ln>
                  <a:noFill/>
                </a:ln>
                <a:solidFill>
                  <a:srgbClr val="FF0033"/>
                </a:solidFill>
                <a:effectLst/>
                <a:uLnTx/>
                <a:uFillTx/>
                <a:latin typeface="Meiryo"/>
                <a:ea typeface="Meiryo"/>
              </a:rPr>
              <a:t>同一広告主様において、連続した日付での予約は</a:t>
            </a:r>
            <a:r>
              <a:rPr lang="en-US" altLang="ja-JP" sz="800" b="1" i="0" u="none" strike="noStrike" kern="0" cap="none" spc="0" normalizeH="0" baseline="0" noProof="0">
                <a:ln>
                  <a:noFill/>
                </a:ln>
                <a:solidFill>
                  <a:srgbClr val="FF0033"/>
                </a:solidFill>
                <a:effectLst/>
                <a:uLnTx/>
                <a:uFillTx/>
                <a:latin typeface="Meiryo"/>
                <a:ea typeface="Meiryo"/>
              </a:rPr>
              <a:t>2</a:t>
            </a:r>
            <a:r>
              <a:rPr lang="ja-JP" altLang="en-US" sz="800" b="1" i="0" u="none" strike="noStrike" kern="0" cap="none" spc="0" normalizeH="0" baseline="0" noProof="0">
                <a:ln>
                  <a:noFill/>
                </a:ln>
                <a:solidFill>
                  <a:srgbClr val="FF0033"/>
                </a:solidFill>
                <a:effectLst/>
                <a:uLnTx/>
                <a:uFillTx/>
                <a:latin typeface="Meiryo"/>
                <a:ea typeface="Meiryo"/>
              </a:rPr>
              <a:t>日を上限とします。ただし、</a:t>
            </a:r>
            <a:r>
              <a:rPr lang="en-US" altLang="ja-JP" sz="800" b="1" i="0" u="none" strike="noStrike" kern="0" cap="none" spc="0" normalizeH="0" baseline="0" noProof="0">
                <a:ln>
                  <a:noFill/>
                </a:ln>
                <a:solidFill>
                  <a:srgbClr val="FF0033"/>
                </a:solidFill>
                <a:effectLst/>
                <a:uLnTx/>
                <a:uFillTx/>
                <a:latin typeface="Meiryo"/>
                <a:ea typeface="Meiryo"/>
              </a:rPr>
              <a:t>2</a:t>
            </a:r>
            <a:r>
              <a:rPr lang="ja-JP" altLang="en-US" sz="800" b="1" i="0" u="none" strike="noStrike" kern="0" cap="none" spc="0" normalizeH="0" baseline="0" noProof="0">
                <a:ln>
                  <a:noFill/>
                </a:ln>
                <a:solidFill>
                  <a:srgbClr val="FF0033"/>
                </a:solidFill>
                <a:effectLst/>
                <a:uLnTx/>
                <a:uFillTx/>
                <a:latin typeface="Meiryo"/>
                <a:ea typeface="Meiryo"/>
              </a:rPr>
              <a:t>日連続で同一クリエイティブ（画像・見出し）や同等のクリエイティブを掲載することはできません。</a:t>
            </a:r>
          </a:p>
        </p:txBody>
      </p:sp>
      <p:sp>
        <p:nvSpPr>
          <p:cNvPr id="2" name="正方形/長方形 1">
            <a:extLst>
              <a:ext uri="{FF2B5EF4-FFF2-40B4-BE49-F238E27FC236}">
                <a16:creationId xmlns:a16="http://schemas.microsoft.com/office/drawing/2014/main" id="{B9209DC7-A7E0-E9F5-F20F-34E7CBA16264}"/>
              </a:ext>
            </a:extLst>
          </p:cNvPr>
          <p:cNvSpPr/>
          <p:nvPr/>
        </p:nvSpPr>
        <p:spPr>
          <a:xfrm>
            <a:off x="9059787" y="5848229"/>
            <a:ext cx="1708801" cy="227755"/>
          </a:xfrm>
          <a:prstGeom prst="rect">
            <a:avLst/>
          </a:prstGeom>
        </p:spPr>
        <p:txBody>
          <a:bodyPr wrap="none" lIns="0" tIns="45720" rIns="0" bIns="45720" anchor="t">
            <a:spAutoFit/>
          </a:bodyPr>
          <a:lstStyle/>
          <a:p>
            <a:pPr>
              <a:lnSpc>
                <a:spcPct val="110000"/>
              </a:lnSpc>
              <a:defRPr/>
            </a:pPr>
            <a:r>
              <a:rPr kumimoji="0" lang="en-US" altLang="ja-JP" sz="800" kern="0">
                <a:solidFill>
                  <a:srgbClr val="FF0033"/>
                </a:solidFill>
                <a:latin typeface="メイリオ" panose="020B0604030504040204" pitchFamily="50" charset="-128"/>
                <a:ea typeface="メイリオ" panose="020B0604030504040204" pitchFamily="50" charset="-128"/>
              </a:rPr>
              <a:t>※1  </a:t>
            </a:r>
            <a:r>
              <a:rPr lang="en-US" altLang="ja-JP" sz="800" i="0">
                <a:solidFill>
                  <a:srgbClr val="FF0033"/>
                </a:solidFill>
                <a:effectLst/>
                <a:latin typeface="メイリオ" panose="020B0604030504040204" pitchFamily="50" charset="-128"/>
                <a:ea typeface="メイリオ" panose="020B0604030504040204" pitchFamily="50" charset="-128"/>
              </a:rPr>
              <a:t>FQ</a:t>
            </a:r>
            <a:r>
              <a:rPr lang="ja-JP" altLang="en-US" sz="800" i="0">
                <a:solidFill>
                  <a:srgbClr val="FF0033"/>
                </a:solidFill>
                <a:effectLst/>
                <a:latin typeface="メイリオ" panose="020B0604030504040204" pitchFamily="50" charset="-128"/>
                <a:ea typeface="メイリオ" panose="020B0604030504040204" pitchFamily="50" charset="-128"/>
              </a:rPr>
              <a:t>指定、年齢指定の掛け率含む</a:t>
            </a:r>
            <a:endParaRPr kumimoji="0" lang="en-US" altLang="ja-JP" sz="800" kern="0">
              <a:solidFill>
                <a:srgbClr val="FF0033"/>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64331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35">
            <a:extLst>
              <a:ext uri="{FF2B5EF4-FFF2-40B4-BE49-F238E27FC236}">
                <a16:creationId xmlns:a16="http://schemas.microsoft.com/office/drawing/2014/main" id="{5E09BA84-4225-9249-BCED-21B4B740DE2A}"/>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7" name="図プレースホルダー 6" descr="アイコン&#10;&#10;自動的に生成された説明">
            <a:extLst>
              <a:ext uri="{FF2B5EF4-FFF2-40B4-BE49-F238E27FC236}">
                <a16:creationId xmlns:a16="http://schemas.microsoft.com/office/drawing/2014/main" id="{370B9532-55F8-C627-89A5-9C413973E4A1}"/>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角丸四角形 3">
            <a:extLst>
              <a:ext uri="{FF2B5EF4-FFF2-40B4-BE49-F238E27FC236}">
                <a16:creationId xmlns:a16="http://schemas.microsoft.com/office/drawing/2014/main" id="{8B094D99-2C9A-87B3-9337-CEB1A4537738}"/>
              </a:ext>
            </a:extLst>
          </p:cNvPr>
          <p:cNvSpPr/>
          <p:nvPr/>
        </p:nvSpPr>
        <p:spPr>
          <a:xfrm>
            <a:off x="1792443" y="186644"/>
            <a:ext cx="1484157"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商品一覧</a:t>
            </a:r>
          </a:p>
        </p:txBody>
      </p:sp>
      <p:sp>
        <p:nvSpPr>
          <p:cNvPr id="6" name="テキスト プレースホルダー 1">
            <a:extLst>
              <a:ext uri="{FF2B5EF4-FFF2-40B4-BE49-F238E27FC236}">
                <a16:creationId xmlns:a16="http://schemas.microsoft.com/office/drawing/2014/main" id="{097243C9-3544-81EB-D9B7-F62B72A8F198}"/>
              </a:ext>
            </a:extLst>
          </p:cNvPr>
          <p:cNvSpPr>
            <a:spLocks noGrp="1"/>
          </p:cNvSpPr>
          <p:nvPr>
            <p:ph type="body" sz="quarter" idx="10"/>
          </p:nvPr>
        </p:nvSpPr>
        <p:spPr>
          <a:xfrm>
            <a:off x="3424508" y="252000"/>
            <a:ext cx="6278292" cy="335028"/>
          </a:xfrm>
        </p:spPr>
        <p:txBody>
          <a:bodyPr/>
          <a:lstStyle/>
          <a:p>
            <a:r>
              <a:rPr kumimoji="1" lang="en-US" altLang="ja-JP" sz="2000" b="1" i="0" dirty="0">
                <a:latin typeface="Meiryo" panose="020B0604030504040204" pitchFamily="34" charset="-128"/>
                <a:ea typeface="Meiryo" panose="020B0604030504040204" pitchFamily="34" charset="-128"/>
              </a:rPr>
              <a:t>Yahoo! JAPAN</a:t>
            </a:r>
            <a:r>
              <a:rPr kumimoji="1" lang="ja-JP" altLang="en-US" sz="2000" b="1" i="0" dirty="0">
                <a:latin typeface="Meiryo" panose="020B0604030504040204" pitchFamily="34" charset="-128"/>
                <a:ea typeface="Meiryo" panose="020B0604030504040204" pitchFamily="34" charset="-128"/>
              </a:rPr>
              <a:t>　トップページ　トピックス</a:t>
            </a:r>
            <a:r>
              <a:rPr kumimoji="1" lang="en-US" altLang="ja-JP" sz="2000" b="1" i="0" dirty="0">
                <a:latin typeface="Meiryo" panose="020B0604030504040204" pitchFamily="34" charset="-128"/>
                <a:ea typeface="Meiryo" panose="020B0604030504040204" pitchFamily="34" charset="-128"/>
              </a:rPr>
              <a:t>PR</a:t>
            </a:r>
            <a:r>
              <a:rPr kumimoji="1" lang="ja-JP" altLang="en-US" sz="2000" b="1" i="0" dirty="0">
                <a:latin typeface="Meiryo" panose="020B0604030504040204" pitchFamily="34" charset="-128"/>
                <a:ea typeface="Meiryo" panose="020B0604030504040204" pitchFamily="34" charset="-128"/>
              </a:rPr>
              <a:t>　</a:t>
            </a:r>
            <a:r>
              <a:rPr kumimoji="1" lang="en-US" altLang="ja-JP" sz="2000" b="1" i="0" dirty="0">
                <a:latin typeface="Meiryo" panose="020B0604030504040204" pitchFamily="34" charset="-128"/>
                <a:ea typeface="Meiryo" panose="020B0604030504040204" pitchFamily="34" charset="-128"/>
              </a:rPr>
              <a:t>SP</a:t>
            </a:r>
          </a:p>
        </p:txBody>
      </p:sp>
      <p:graphicFrame>
        <p:nvGraphicFramePr>
          <p:cNvPr id="8" name="表 7">
            <a:extLst>
              <a:ext uri="{FF2B5EF4-FFF2-40B4-BE49-F238E27FC236}">
                <a16:creationId xmlns:a16="http://schemas.microsoft.com/office/drawing/2014/main" id="{ECBFD6FA-97E8-AE30-0F84-A07137F40570}"/>
              </a:ext>
            </a:extLst>
          </p:cNvPr>
          <p:cNvGraphicFramePr>
            <a:graphicFrameLocks noGrp="1"/>
          </p:cNvGraphicFramePr>
          <p:nvPr>
            <p:extLst>
              <p:ext uri="{D42A27DB-BD31-4B8C-83A1-F6EECF244321}">
                <p14:modId xmlns:p14="http://schemas.microsoft.com/office/powerpoint/2010/main" val="1611045273"/>
              </p:ext>
            </p:extLst>
          </p:nvPr>
        </p:nvGraphicFramePr>
        <p:xfrm>
          <a:off x="338329" y="993777"/>
          <a:ext cx="11512294" cy="4852692"/>
        </p:xfrm>
        <a:graphic>
          <a:graphicData uri="http://schemas.openxmlformats.org/drawingml/2006/table">
            <a:tbl>
              <a:tblPr firstCol="1" bandRow="1"/>
              <a:tblGrid>
                <a:gridCol w="2310331">
                  <a:extLst>
                    <a:ext uri="{9D8B030D-6E8A-4147-A177-3AD203B41FA5}">
                      <a16:colId xmlns:a16="http://schemas.microsoft.com/office/drawing/2014/main" val="792911817"/>
                    </a:ext>
                  </a:extLst>
                </a:gridCol>
                <a:gridCol w="1035799">
                  <a:extLst>
                    <a:ext uri="{9D8B030D-6E8A-4147-A177-3AD203B41FA5}">
                      <a16:colId xmlns:a16="http://schemas.microsoft.com/office/drawing/2014/main" val="1525620392"/>
                    </a:ext>
                  </a:extLst>
                </a:gridCol>
                <a:gridCol w="1941334">
                  <a:extLst>
                    <a:ext uri="{9D8B030D-6E8A-4147-A177-3AD203B41FA5}">
                      <a16:colId xmlns:a16="http://schemas.microsoft.com/office/drawing/2014/main" val="3835180974"/>
                    </a:ext>
                  </a:extLst>
                </a:gridCol>
                <a:gridCol w="957887">
                  <a:extLst>
                    <a:ext uri="{9D8B030D-6E8A-4147-A177-3AD203B41FA5}">
                      <a16:colId xmlns:a16="http://schemas.microsoft.com/office/drawing/2014/main" val="3503184436"/>
                    </a:ext>
                  </a:extLst>
                </a:gridCol>
                <a:gridCol w="2109025">
                  <a:extLst>
                    <a:ext uri="{9D8B030D-6E8A-4147-A177-3AD203B41FA5}">
                      <a16:colId xmlns:a16="http://schemas.microsoft.com/office/drawing/2014/main" val="360912566"/>
                    </a:ext>
                  </a:extLst>
                </a:gridCol>
                <a:gridCol w="1182815">
                  <a:extLst>
                    <a:ext uri="{9D8B030D-6E8A-4147-A177-3AD203B41FA5}">
                      <a16:colId xmlns:a16="http://schemas.microsoft.com/office/drawing/2014/main" val="765909680"/>
                    </a:ext>
                  </a:extLst>
                </a:gridCol>
                <a:gridCol w="1975103">
                  <a:extLst>
                    <a:ext uri="{9D8B030D-6E8A-4147-A177-3AD203B41FA5}">
                      <a16:colId xmlns:a16="http://schemas.microsoft.com/office/drawing/2014/main" val="3658776351"/>
                    </a:ext>
                  </a:extLst>
                </a:gridCol>
              </a:tblGrid>
              <a:tr h="5099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1" i="0" kern="1200" dirty="0">
                          <a:solidFill>
                            <a:schemeClr val="bg1"/>
                          </a:solidFill>
                          <a:latin typeface="Meiryo"/>
                          <a:ea typeface="Meiryo"/>
                          <a:cs typeface="+mn-cs"/>
                        </a:rPr>
                        <a:t>Yahoo! JAPAN</a:t>
                      </a:r>
                      <a:r>
                        <a:rPr kumimoji="1" lang="ja-JP" altLang="en-US" sz="1050" b="1" i="0" kern="1200" dirty="0">
                          <a:solidFill>
                            <a:schemeClr val="bg1"/>
                          </a:solidFill>
                          <a:latin typeface="Meiryo"/>
                          <a:ea typeface="Meiryo"/>
                          <a:cs typeface="+mn-cs"/>
                        </a:rPr>
                        <a:t>　トップページ　トピックス</a:t>
                      </a:r>
                      <a:r>
                        <a:rPr kumimoji="1" lang="en-US" altLang="ja-JP" sz="1050" b="1" i="0" kern="1200" dirty="0">
                          <a:solidFill>
                            <a:schemeClr val="bg1"/>
                          </a:solidFill>
                          <a:latin typeface="Meiryo"/>
                          <a:ea typeface="Meiryo"/>
                          <a:cs typeface="+mn-cs"/>
                        </a:rPr>
                        <a:t>PR</a:t>
                      </a:r>
                      <a:r>
                        <a:rPr kumimoji="1" lang="ja-JP" altLang="en-US" sz="1050" b="1" i="0" kern="1200" dirty="0">
                          <a:solidFill>
                            <a:schemeClr val="bg1"/>
                          </a:solidFill>
                          <a:latin typeface="Meiryo"/>
                          <a:ea typeface="Meiryo"/>
                          <a:cs typeface="+mn-cs"/>
                        </a:rPr>
                        <a:t>　</a:t>
                      </a:r>
                      <a:r>
                        <a:rPr kumimoji="1" lang="en-US" altLang="ja-JP" sz="1050" b="1" i="0" kern="1200" dirty="0">
                          <a:solidFill>
                            <a:schemeClr val="bg1"/>
                          </a:solidFill>
                          <a:latin typeface="Meiryo"/>
                          <a:ea typeface="Meiryo"/>
                          <a:cs typeface="+mn-cs"/>
                        </a:rPr>
                        <a:t>SP</a:t>
                      </a:r>
                      <a:r>
                        <a:rPr kumimoji="1" lang="ja-JP" altLang="en-US" sz="1050" b="1" i="0" kern="1200" dirty="0">
                          <a:solidFill>
                            <a:schemeClr val="bg1"/>
                          </a:solidFill>
                          <a:latin typeface="Meiryo"/>
                          <a:ea typeface="Meiryo"/>
                          <a:cs typeface="+mn-cs"/>
                        </a:rPr>
                        <a:t>（オールリーチ　</a:t>
                      </a:r>
                      <a:r>
                        <a:rPr kumimoji="1" lang="en-US" altLang="ja-JP" sz="1050" b="1" i="0" kern="1200" dirty="0">
                          <a:solidFill>
                            <a:schemeClr val="bg1"/>
                          </a:solidFill>
                          <a:latin typeface="Meiryo"/>
                          <a:ea typeface="Meiryo"/>
                          <a:cs typeface="+mn-cs"/>
                        </a:rPr>
                        <a:t>Plus</a:t>
                      </a:r>
                      <a:r>
                        <a:rPr kumimoji="1" lang="ja-JP" altLang="en-US" sz="1050" b="1" i="0" kern="1200" dirty="0">
                          <a:solidFill>
                            <a:schemeClr val="bg1"/>
                          </a:solidFill>
                          <a:latin typeface="Meiryo"/>
                          <a:ea typeface="Meiryo"/>
                          <a:cs typeface="+mn-cs"/>
                        </a:rPr>
                        <a:t>）（男性）</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1" i="0" kern="1200" dirty="0">
                          <a:solidFill>
                            <a:schemeClr val="bg1"/>
                          </a:solidFill>
                          <a:latin typeface="Meiryo"/>
                          <a:ea typeface="Meiryo"/>
                          <a:cs typeface="+mn-cs"/>
                        </a:rPr>
                        <a:t>Yahoo! JAPAN</a:t>
                      </a:r>
                      <a:r>
                        <a:rPr kumimoji="1" lang="ja-JP" altLang="en-US" sz="1050" b="1" i="0" kern="1200" dirty="0">
                          <a:solidFill>
                            <a:schemeClr val="bg1"/>
                          </a:solidFill>
                          <a:latin typeface="Meiryo"/>
                          <a:ea typeface="Meiryo"/>
                          <a:cs typeface="+mn-cs"/>
                        </a:rPr>
                        <a:t>　トップページ　トピックス</a:t>
                      </a:r>
                      <a:r>
                        <a:rPr kumimoji="1" lang="en-US" altLang="ja-JP" sz="1050" b="1" i="0" kern="1200" dirty="0">
                          <a:solidFill>
                            <a:schemeClr val="bg1"/>
                          </a:solidFill>
                          <a:latin typeface="Meiryo"/>
                          <a:ea typeface="Meiryo"/>
                          <a:cs typeface="+mn-cs"/>
                        </a:rPr>
                        <a:t>PR</a:t>
                      </a:r>
                      <a:r>
                        <a:rPr kumimoji="1" lang="ja-JP" altLang="en-US" sz="1050" b="1" i="0" kern="1200" dirty="0">
                          <a:solidFill>
                            <a:schemeClr val="bg1"/>
                          </a:solidFill>
                          <a:latin typeface="Meiryo"/>
                          <a:ea typeface="Meiryo"/>
                          <a:cs typeface="+mn-cs"/>
                        </a:rPr>
                        <a:t>　</a:t>
                      </a:r>
                      <a:r>
                        <a:rPr kumimoji="1" lang="en-US" altLang="ja-JP" sz="1050" b="1" i="0" kern="1200" dirty="0">
                          <a:solidFill>
                            <a:schemeClr val="bg1"/>
                          </a:solidFill>
                          <a:latin typeface="Meiryo"/>
                          <a:ea typeface="Meiryo"/>
                          <a:cs typeface="+mn-cs"/>
                        </a:rPr>
                        <a:t>SP</a:t>
                      </a:r>
                      <a:r>
                        <a:rPr kumimoji="1" lang="ja-JP" altLang="en-US" sz="1050" b="1" i="0" kern="1200" dirty="0">
                          <a:solidFill>
                            <a:schemeClr val="bg1"/>
                          </a:solidFill>
                          <a:latin typeface="Meiryo"/>
                          <a:ea typeface="Meiryo"/>
                          <a:cs typeface="+mn-cs"/>
                        </a:rPr>
                        <a:t>（オールリーチ　</a:t>
                      </a:r>
                      <a:r>
                        <a:rPr kumimoji="1" lang="en-US" altLang="ja-JP" sz="1050" b="1" i="0" kern="1200" dirty="0">
                          <a:solidFill>
                            <a:schemeClr val="bg1"/>
                          </a:solidFill>
                          <a:latin typeface="Meiryo"/>
                          <a:ea typeface="Meiryo"/>
                          <a:cs typeface="+mn-cs"/>
                        </a:rPr>
                        <a:t>Plus</a:t>
                      </a:r>
                      <a:r>
                        <a:rPr kumimoji="1" lang="ja-JP" altLang="en-US" sz="1050" b="1" i="0" kern="1200" dirty="0">
                          <a:solidFill>
                            <a:schemeClr val="bg1"/>
                          </a:solidFill>
                          <a:latin typeface="Meiryo"/>
                          <a:ea typeface="Meiryo"/>
                          <a:cs typeface="+mn-cs"/>
                        </a:rPr>
                        <a:t>）</a:t>
                      </a:r>
                      <a:endParaRPr kumimoji="1" lang="en-US" altLang="ja-JP" sz="1050" b="1" i="0" kern="1200" dirty="0">
                        <a:solidFill>
                          <a:schemeClr val="bg1"/>
                        </a:solidFill>
                        <a:latin typeface="Meiryo"/>
                        <a:ea typeface="Meiryo"/>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i="0" kern="1200" dirty="0">
                          <a:solidFill>
                            <a:schemeClr val="bg1"/>
                          </a:solidFill>
                          <a:latin typeface="Meiryo"/>
                          <a:ea typeface="Meiryo"/>
                          <a:cs typeface="+mn-cs"/>
                        </a:rPr>
                        <a:t>（男性　</a:t>
                      </a:r>
                      <a:r>
                        <a:rPr kumimoji="1" lang="en-US" altLang="ja-JP" sz="1050" b="1" i="0" kern="1200" dirty="0">
                          <a:solidFill>
                            <a:schemeClr val="bg1"/>
                          </a:solidFill>
                          <a:latin typeface="Meiryo"/>
                          <a:ea typeface="Meiryo"/>
                          <a:cs typeface="+mn-cs"/>
                        </a:rPr>
                        <a:t>20</a:t>
                      </a:r>
                      <a:r>
                        <a:rPr kumimoji="1" lang="ja-JP" altLang="en-US" sz="1050" b="1" i="0" kern="1200" dirty="0">
                          <a:solidFill>
                            <a:schemeClr val="bg1"/>
                          </a:solidFill>
                          <a:latin typeface="Meiryo"/>
                          <a:ea typeface="Meiryo"/>
                          <a:cs typeface="+mn-cs"/>
                        </a:rPr>
                        <a:t>～</a:t>
                      </a:r>
                      <a:r>
                        <a:rPr kumimoji="1" lang="en-US" altLang="ja-JP" sz="1050" b="1" i="0" kern="1200" dirty="0">
                          <a:solidFill>
                            <a:schemeClr val="bg1"/>
                          </a:solidFill>
                          <a:latin typeface="Meiryo"/>
                          <a:ea typeface="Meiryo"/>
                          <a:cs typeface="+mn-cs"/>
                        </a:rPr>
                        <a:t>39</a:t>
                      </a:r>
                      <a:r>
                        <a:rPr kumimoji="1" lang="ja-JP" altLang="en-US" sz="1050" b="1" i="0" kern="1200" dirty="0">
                          <a:solidFill>
                            <a:schemeClr val="bg1"/>
                          </a:solidFill>
                          <a:latin typeface="Meiryo"/>
                          <a:ea typeface="Meiryo"/>
                          <a:cs typeface="+mn-cs"/>
                        </a:rPr>
                        <a:t>歳）</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dirty="0">
                          <a:solidFill>
                            <a:schemeClr val="bg1"/>
                          </a:solidFill>
                          <a:latin typeface="Meiryo"/>
                          <a:ea typeface="Meiryo"/>
                        </a:rPr>
                        <a:t>Yahoo! JAPAN</a:t>
                      </a:r>
                      <a:r>
                        <a:rPr kumimoji="1" lang="ja-JP" altLang="en-US" sz="1050" b="1" dirty="0">
                          <a:solidFill>
                            <a:schemeClr val="bg1"/>
                          </a:solidFill>
                          <a:latin typeface="Meiryo"/>
                          <a:ea typeface="Meiryo"/>
                        </a:rPr>
                        <a:t>　トップページ　トピックス</a:t>
                      </a:r>
                      <a:endParaRPr kumimoji="1" lang="en-US" altLang="ja-JP" sz="1050" b="1" dirty="0">
                        <a:solidFill>
                          <a:schemeClr val="bg1"/>
                        </a:solidFill>
                        <a:latin typeface="Meiryo"/>
                        <a:ea typeface="Meiry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dirty="0">
                          <a:solidFill>
                            <a:schemeClr val="bg1"/>
                          </a:solidFill>
                          <a:latin typeface="Meiryo"/>
                          <a:ea typeface="Meiryo"/>
                        </a:rPr>
                        <a:t>PR</a:t>
                      </a:r>
                      <a:r>
                        <a:rPr kumimoji="1" lang="ja-JP" altLang="en-US" sz="1050" b="1" dirty="0">
                          <a:solidFill>
                            <a:schemeClr val="bg1"/>
                          </a:solidFill>
                          <a:latin typeface="Meiryo"/>
                          <a:ea typeface="Meiryo"/>
                        </a:rPr>
                        <a:t>　</a:t>
                      </a:r>
                      <a:r>
                        <a:rPr kumimoji="1" lang="en-US" altLang="ja-JP" sz="1050" b="1" dirty="0">
                          <a:solidFill>
                            <a:schemeClr val="bg1"/>
                          </a:solidFill>
                          <a:latin typeface="Meiryo"/>
                          <a:ea typeface="Meiryo"/>
                        </a:rPr>
                        <a:t>SP</a:t>
                      </a:r>
                      <a:r>
                        <a:rPr kumimoji="1" lang="ja-JP" altLang="en-US" sz="1050" b="1" dirty="0">
                          <a:solidFill>
                            <a:schemeClr val="bg1"/>
                          </a:solidFill>
                          <a:latin typeface="Meiryo"/>
                          <a:ea typeface="Meiryo"/>
                        </a:rPr>
                        <a:t>（オールリーチ　</a:t>
                      </a:r>
                      <a:r>
                        <a:rPr kumimoji="1" lang="en-US" altLang="ja-JP" sz="1050" b="1" dirty="0">
                          <a:solidFill>
                            <a:schemeClr val="bg1"/>
                          </a:solidFill>
                          <a:latin typeface="Meiryo"/>
                          <a:ea typeface="Meiryo"/>
                        </a:rPr>
                        <a:t>Plus</a:t>
                      </a:r>
                      <a:r>
                        <a:rPr kumimoji="1" lang="ja-JP" altLang="en-US" sz="1050" b="1" dirty="0">
                          <a:solidFill>
                            <a:schemeClr val="bg1"/>
                          </a:solidFill>
                          <a:latin typeface="Meiryo"/>
                          <a:ea typeface="Meiryo"/>
                        </a:rPr>
                        <a:t>）</a:t>
                      </a:r>
                      <a:endParaRPr kumimoji="1" lang="en-US" altLang="ja-JP" sz="1050" b="1" dirty="0">
                        <a:solidFill>
                          <a:schemeClr val="bg1"/>
                        </a:solidFill>
                        <a:latin typeface="Meiryo"/>
                        <a:ea typeface="Meiry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latin typeface="Meiryo"/>
                          <a:ea typeface="Meiryo"/>
                        </a:rPr>
                        <a:t>（男性　</a:t>
                      </a:r>
                      <a:r>
                        <a:rPr kumimoji="1" lang="en-US" altLang="ja-JP" sz="1050" b="1" dirty="0">
                          <a:solidFill>
                            <a:schemeClr val="bg1"/>
                          </a:solidFill>
                          <a:latin typeface="Meiryo"/>
                          <a:ea typeface="Meiryo"/>
                        </a:rPr>
                        <a:t>40</a:t>
                      </a:r>
                      <a:r>
                        <a:rPr kumimoji="1" lang="ja-JP" altLang="en-US" sz="1050" b="1" dirty="0">
                          <a:solidFill>
                            <a:schemeClr val="bg1"/>
                          </a:solidFill>
                          <a:latin typeface="Meiryo"/>
                          <a:ea typeface="Meiryo"/>
                        </a:rPr>
                        <a:t>～</a:t>
                      </a:r>
                      <a:r>
                        <a:rPr kumimoji="1" lang="en-US" altLang="ja-JP" sz="1050" b="1" dirty="0">
                          <a:solidFill>
                            <a:schemeClr val="bg1"/>
                          </a:solidFill>
                          <a:latin typeface="Meiryo"/>
                          <a:ea typeface="Meiryo"/>
                        </a:rPr>
                        <a:t>59</a:t>
                      </a:r>
                      <a:r>
                        <a:rPr kumimoji="1" lang="ja-JP" altLang="en-US" sz="1050" b="1" dirty="0">
                          <a:solidFill>
                            <a:schemeClr val="bg1"/>
                          </a:solidFill>
                          <a:latin typeface="Meiryo"/>
                          <a:ea typeface="Meiryo"/>
                        </a:rPr>
                        <a:t>歳）</a:t>
                      </a:r>
                      <a:endParaRPr kumimoji="1" lang="ja-JP" altLang="en-US" sz="1050" b="1" i="0" kern="1200" dirty="0">
                        <a:solidFill>
                          <a:schemeClr val="bg1"/>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117335041"/>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リリース種別</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商品</a:t>
                      </a:r>
                      <a:r>
                        <a:rPr kumimoji="1" lang="en-US" altLang="ja-JP" sz="900" b="0" kern="1200">
                          <a:solidFill>
                            <a:schemeClr val="bg1"/>
                          </a:solidFill>
                          <a:latin typeface="Meiryo"/>
                          <a:ea typeface="Meiryo"/>
                          <a:cs typeface="+mn-cs"/>
                        </a:rPr>
                        <a:t>ID</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a:solidFill>
                            <a:srgbClr val="0D0D0D"/>
                          </a:solidFill>
                          <a:latin typeface="Meiryo"/>
                          <a:ea typeface="Meiryo"/>
                        </a:rPr>
                        <a:t>継続</a:t>
                      </a:r>
                    </a:p>
                  </a:txBody>
                  <a:tcPr marT="36000" marB="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a:ea typeface="Meiryo"/>
                          <a:cs typeface="+mn-cs"/>
                        </a:rPr>
                        <a:t>1000007330</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dirty="0">
                          <a:solidFill>
                            <a:srgbClr val="0D0D0D"/>
                          </a:solidFill>
                          <a:latin typeface="Meiryo"/>
                          <a:ea typeface="Meiryo"/>
                        </a:rPr>
                        <a:t>継続</a:t>
                      </a:r>
                      <a:endParaRPr kumimoji="1" lang="en-US" altLang="ja-JP" sz="1050" b="0" i="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1000007344</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a:ea typeface="Meiryo"/>
                          <a:cs typeface="+mn-cs"/>
                        </a:rPr>
                        <a:t>継続</a:t>
                      </a:r>
                      <a:endParaRPr kumimoji="1" lang="en-US" altLang="ja-JP" sz="1050" b="0" i="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a:ea typeface="Meiryo"/>
                          <a:cs typeface="+mn-cs"/>
                        </a:rPr>
                        <a:t>1000007324</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55075111"/>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メイリオ"/>
                          <a:ea typeface="メイリオ"/>
                          <a:cs typeface="+mn-cs"/>
                        </a:rPr>
                        <a:t>2025</a:t>
                      </a:r>
                      <a:r>
                        <a:rPr kumimoji="1" lang="ja-JP" altLang="en-US" sz="1050" kern="1200" dirty="0">
                          <a:solidFill>
                            <a:srgbClr val="0D0D0D"/>
                          </a:solidFill>
                          <a:latin typeface="メイリオ"/>
                          <a:ea typeface="メイリオ"/>
                          <a:cs typeface="+mn-cs"/>
                        </a:rPr>
                        <a:t>年</a:t>
                      </a:r>
                      <a:r>
                        <a:rPr kumimoji="1" lang="en-US" altLang="ja-JP" sz="1050" kern="1200" dirty="0">
                          <a:solidFill>
                            <a:srgbClr val="0D0D0D"/>
                          </a:solidFill>
                          <a:latin typeface="メイリオ"/>
                          <a:ea typeface="メイリオ"/>
                          <a:cs typeface="+mn-cs"/>
                        </a:rPr>
                        <a:t>7</a:t>
                      </a:r>
                      <a:r>
                        <a:rPr kumimoji="1" lang="ja-JP" altLang="en-US" sz="1050" kern="1200" dirty="0">
                          <a:solidFill>
                            <a:srgbClr val="0D0D0D"/>
                          </a:solidFill>
                          <a:latin typeface="メイリオ"/>
                          <a:ea typeface="メイリオ"/>
                          <a:cs typeface="+mn-cs"/>
                        </a:rPr>
                        <a:t>月</a:t>
                      </a:r>
                      <a:r>
                        <a:rPr kumimoji="1" lang="en-US" altLang="ja-JP" sz="1050" kern="1200" dirty="0">
                          <a:solidFill>
                            <a:srgbClr val="0D0D0D"/>
                          </a:solidFill>
                          <a:latin typeface="メイリオ"/>
                          <a:ea typeface="メイリオ"/>
                          <a:cs typeface="+mn-cs"/>
                        </a:rPr>
                        <a:t>31</a:t>
                      </a:r>
                      <a:r>
                        <a:rPr kumimoji="1" lang="ja-JP" altLang="en-US" sz="1050" kern="1200" dirty="0">
                          <a:solidFill>
                            <a:srgbClr val="0D0D0D"/>
                          </a:solidFill>
                          <a:latin typeface="メイリオ"/>
                          <a:ea typeface="メイリオ"/>
                          <a:cs typeface="+mn-cs"/>
                        </a:rPr>
                        <a:t>日</a:t>
                      </a:r>
                      <a:r>
                        <a:rPr kumimoji="1" lang="en-US" altLang="ja-JP" sz="1050" kern="1200" dirty="0">
                          <a:solidFill>
                            <a:srgbClr val="0D0D0D"/>
                          </a:solidFill>
                          <a:latin typeface="メイリオ"/>
                          <a:ea typeface="メイリオ"/>
                          <a:cs typeface="+mn-cs"/>
                        </a:rPr>
                        <a:t>(</a:t>
                      </a:r>
                      <a:r>
                        <a:rPr kumimoji="1" lang="ja-JP" altLang="en-US" sz="1050" kern="1200" dirty="0">
                          <a:solidFill>
                            <a:srgbClr val="0D0D0D"/>
                          </a:solidFill>
                          <a:latin typeface="メイリオ"/>
                          <a:ea typeface="メイリオ"/>
                          <a:cs typeface="+mn-cs"/>
                        </a:rPr>
                        <a:t>木</a:t>
                      </a:r>
                      <a:r>
                        <a:rPr kumimoji="1" lang="en-US" altLang="ja-JP" sz="1050" kern="1200" dirty="0">
                          <a:solidFill>
                            <a:srgbClr val="0D0D0D"/>
                          </a:solidFill>
                          <a:latin typeface="メイリオ"/>
                          <a:ea typeface="メイリオ"/>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777446988"/>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rgbClr val="0D0D0D"/>
                          </a:solidFill>
                          <a:latin typeface="Meiryo" panose="020B0604030504040204" pitchFamily="34" charset="-128"/>
                          <a:ea typeface="Meiryo" panose="020B0604030504040204" pitchFamily="34" charset="-128"/>
                        </a:rPr>
                        <a:t>●</a:t>
                      </a:r>
                      <a:endParaRPr kumimoji="1" lang="ja-JP" altLang="en-US" sz="1050" b="1" i="0" kern="1200" dirty="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rgbClr val="0D0D0D"/>
                          </a:solidFill>
                          <a:latin typeface="Meiryo" panose="020B0604030504040204" pitchFamily="34" charset="-128"/>
                          <a:ea typeface="Meiryo" panose="020B0604030504040204" pitchFamily="34" charset="-128"/>
                        </a:rPr>
                        <a:t>●</a:t>
                      </a:r>
                      <a:endParaRPr kumimoji="1" lang="ja-JP" altLang="en-US" sz="1050" b="1" i="0" kern="1200" dirty="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rgbClr val="0D0D0D"/>
                          </a:solidFill>
                          <a:latin typeface="Meiryo" panose="020B0604030504040204" pitchFamily="34" charset="-128"/>
                          <a:ea typeface="Meiryo" panose="020B0604030504040204" pitchFamily="34" charset="-128"/>
                        </a:rPr>
                        <a:t>●</a:t>
                      </a:r>
                      <a:endParaRPr kumimoji="1" lang="ja-JP" altLang="en-US" sz="1050" b="1" i="0" kern="1200" dirty="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112060797"/>
                  </a:ext>
                </a:extLst>
              </a:tr>
              <a:tr h="33635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広告タイプ</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メインメディアの形式</a:t>
                      </a:r>
                      <a:r>
                        <a:rPr kumimoji="1" lang="en-US" altLang="ja-JP" sz="900" b="0" kern="1200">
                          <a:solidFill>
                            <a:schemeClr val="bg1"/>
                          </a:solidFill>
                          <a:latin typeface="Meiryo"/>
                          <a:ea typeface="Meiryo"/>
                          <a:cs typeface="+mn-cs"/>
                        </a:rPr>
                        <a:t>/</a:t>
                      </a:r>
                    </a:p>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50" b="0" i="0" kern="1200">
                          <a:solidFill>
                            <a:srgbClr val="0D0D0D"/>
                          </a:solidFill>
                          <a:latin typeface="Meiryo"/>
                          <a:ea typeface="Meiryo"/>
                          <a:cs typeface="+mn-cs"/>
                        </a:rPr>
                        <a:t>トップページ トピックス</a:t>
                      </a:r>
                      <a:r>
                        <a:rPr lang="en-US" altLang="ja-JP" sz="1050" b="0" i="0" kern="1200">
                          <a:solidFill>
                            <a:srgbClr val="0D0D0D"/>
                          </a:solidFill>
                          <a:latin typeface="Meiryo"/>
                          <a:ea typeface="Meiryo"/>
                          <a:cs typeface="+mn-cs"/>
                        </a:rPr>
                        <a:t>PR/</a:t>
                      </a:r>
                      <a:r>
                        <a:rPr lang="ja-JP" altLang="en-US" sz="1050" b="0" i="0" kern="1200">
                          <a:solidFill>
                            <a:srgbClr val="0D0D0D"/>
                          </a:solidFill>
                          <a:latin typeface="Meiryo"/>
                          <a:ea typeface="Meiryo"/>
                          <a:cs typeface="+mn-cs"/>
                        </a:rPr>
                        <a:t>画像</a:t>
                      </a:r>
                      <a:r>
                        <a:rPr lang="en-US" altLang="ja-JP" sz="1050" b="0" i="0" kern="1200">
                          <a:solidFill>
                            <a:srgbClr val="0D0D0D"/>
                          </a:solidFill>
                          <a:latin typeface="Meiryo"/>
                          <a:ea typeface="Meiryo"/>
                          <a:cs typeface="+mn-cs"/>
                        </a:rPr>
                        <a:t>/1</a:t>
                      </a:r>
                      <a:r>
                        <a:rPr lang="ja-JP" altLang="en-US" sz="1050" b="0" i="0" kern="1200">
                          <a:solidFill>
                            <a:srgbClr val="0D0D0D"/>
                          </a:solidFill>
                          <a:latin typeface="Meiryo"/>
                          <a:ea typeface="Meiryo"/>
                          <a:cs typeface="+mn-cs"/>
                        </a:rPr>
                        <a:t>：</a:t>
                      </a:r>
                      <a:r>
                        <a:rPr lang="en-US" altLang="ja-JP" sz="1050" b="0" i="0" kern="1200">
                          <a:solidFill>
                            <a:srgbClr val="0D0D0D"/>
                          </a:solidFill>
                          <a:latin typeface="Meiryo"/>
                          <a:ea typeface="Meiryo"/>
                          <a:cs typeface="+mn-cs"/>
                        </a:rPr>
                        <a:t>1</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84434171"/>
                  </a:ext>
                </a:extLst>
              </a:tr>
              <a:tr h="300426">
                <a:tc>
                  <a:txBody>
                    <a:bodyPr/>
                    <a:lstStyle/>
                    <a:p>
                      <a:pPr algn="ctr"/>
                      <a:r>
                        <a:rPr kumimoji="1" lang="ja-JP" altLang="en-US" sz="900" b="0" kern="1200">
                          <a:solidFill>
                            <a:schemeClr val="bg1"/>
                          </a:solidFill>
                          <a:latin typeface="Meiryo"/>
                          <a:ea typeface="Meiryo"/>
                          <a:cs typeface="+mn-cs"/>
                        </a:rPr>
                        <a:t>バナー</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動画</a:t>
                      </a:r>
                      <a:r>
                        <a:rPr kumimoji="1" lang="en-US" altLang="ja-JP" sz="900" b="0" kern="1200">
                          <a:solidFill>
                            <a:schemeClr val="bg1"/>
                          </a:solidFill>
                          <a:latin typeface="Meiryo"/>
                          <a:ea typeface="Meiryo"/>
                          <a:cs typeface="+mn-cs"/>
                        </a:rPr>
                        <a:t>/16</a:t>
                      </a:r>
                      <a:r>
                        <a:rPr kumimoji="1" lang="ja-JP" altLang="en-US" sz="900" b="0" kern="1200">
                          <a:solidFill>
                            <a:schemeClr val="bg1"/>
                          </a:solidFill>
                          <a:latin typeface="Meiryo"/>
                          <a:ea typeface="Meiryo"/>
                          <a:cs typeface="+mn-cs"/>
                        </a:rPr>
                        <a:t>：</a:t>
                      </a:r>
                      <a:r>
                        <a:rPr kumimoji="1" lang="en-US" altLang="ja-JP" sz="900" b="0" kern="1200">
                          <a:solidFill>
                            <a:schemeClr val="bg1"/>
                          </a:solidFill>
                          <a:latin typeface="Meiryo"/>
                          <a:ea typeface="Meiryo"/>
                          <a:cs typeface="+mn-cs"/>
                        </a:rPr>
                        <a:t>9</a:t>
                      </a:r>
                      <a:r>
                        <a:rPr kumimoji="1" lang="ja-JP" altLang="en-US" sz="900" b="0" kern="1200">
                          <a:solidFill>
                            <a:schemeClr val="bg1"/>
                          </a:solidFill>
                          <a:latin typeface="Meiryo"/>
                          <a:ea typeface="Meiryo"/>
                          <a:cs typeface="+mn-cs"/>
                        </a:rPr>
                        <a:t>広告　</a:t>
                      </a:r>
                      <a:endParaRPr kumimoji="1" lang="en-US" altLang="ja-JP" sz="900" b="0" kern="1200">
                        <a:solidFill>
                          <a:schemeClr val="bg1"/>
                        </a:solidFill>
                        <a:latin typeface="Meiryo"/>
                        <a:ea typeface="Meiryo"/>
                        <a:cs typeface="+mn-cs"/>
                      </a:endParaRPr>
                    </a:p>
                    <a:p>
                      <a:pPr algn="ctr"/>
                      <a:r>
                        <a:rPr kumimoji="1" lang="ja-JP" altLang="en-US" sz="900" b="0" kern="1200">
                          <a:solidFill>
                            <a:schemeClr val="bg1"/>
                          </a:solidFill>
                          <a:latin typeface="Meiryo"/>
                          <a:ea typeface="Meiryo"/>
                          <a:cs typeface="+mn-cs"/>
                        </a:rPr>
                        <a:t>タップ後の動作</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a:solidFill>
                            <a:srgbClr val="0D0D0D"/>
                          </a:solidFill>
                          <a:latin typeface="+mn-lt"/>
                          <a:ea typeface="+mn-ea"/>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674522507"/>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kern="1200">
                          <a:solidFill>
                            <a:srgbClr val="0D0D0D"/>
                          </a:solidFill>
                          <a:latin typeface="Meiryo"/>
                          <a:ea typeface="Meiryo"/>
                          <a:cs typeface="+mn-cs"/>
                        </a:rPr>
                        <a:t>スマートフォン（ウェブ</a:t>
                      </a:r>
                      <a:r>
                        <a:rPr kumimoji="1" lang="en-US" altLang="ja-JP" sz="1050" b="0" i="0" kern="1200">
                          <a:solidFill>
                            <a:srgbClr val="0D0D0D"/>
                          </a:solidFill>
                          <a:latin typeface="Meiryo"/>
                          <a:ea typeface="Meiryo"/>
                          <a:cs typeface="+mn-cs"/>
                        </a:rPr>
                        <a:t>/</a:t>
                      </a:r>
                      <a:r>
                        <a:rPr kumimoji="1" lang="ja-JP" altLang="en-US" sz="1050" b="0" i="0" kern="1200">
                          <a:solidFill>
                            <a:srgbClr val="0D0D0D"/>
                          </a:solidFill>
                          <a:latin typeface="Meiryo"/>
                          <a:ea typeface="Meiryo"/>
                          <a:cs typeface="+mn-cs"/>
                        </a:rPr>
                        <a:t>アプリ）</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3191794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　トップページ　トピックス</a:t>
                      </a:r>
                      <a:r>
                        <a:rPr kumimoji="1" lang="en-US" altLang="ja-JP" sz="1050" b="0" i="0" kern="1200" dirty="0">
                          <a:solidFill>
                            <a:srgbClr val="0D0D0D"/>
                          </a:solidFill>
                          <a:latin typeface="Meiryo"/>
                          <a:ea typeface="Meiryo"/>
                          <a:cs typeface="+mn-cs"/>
                        </a:rPr>
                        <a:t>PR</a:t>
                      </a:r>
                      <a:r>
                        <a:rPr kumimoji="1" lang="ja-JP" altLang="en-US" sz="1050" b="0" i="0" kern="1200" dirty="0">
                          <a:solidFill>
                            <a:srgbClr val="0D0D0D"/>
                          </a:solidFill>
                          <a:latin typeface="Meiryo"/>
                          <a:ea typeface="Meiryo"/>
                          <a:cs typeface="+mn-cs"/>
                        </a:rPr>
                        <a:t>（</a:t>
                      </a:r>
                      <a:r>
                        <a:rPr kumimoji="1" lang="en-US" altLang="ja-JP" sz="1050" b="0" i="0" kern="1200" dirty="0">
                          <a:solidFill>
                            <a:srgbClr val="0D0D0D"/>
                          </a:solidFill>
                          <a:latin typeface="Meiryo"/>
                          <a:ea typeface="Meiryo"/>
                          <a:cs typeface="+mn-cs"/>
                        </a:rPr>
                        <a:t>SP</a:t>
                      </a:r>
                      <a:r>
                        <a:rPr kumimoji="1" lang="ja-JP" altLang="en-US" sz="1050" b="0" i="0" kern="1200" dirty="0">
                          <a:solidFill>
                            <a:srgbClr val="0D0D0D"/>
                          </a:solidFill>
                          <a:latin typeface="Meiryo"/>
                          <a:ea typeface="Meiryo"/>
                          <a:cs typeface="+mn-cs"/>
                        </a:rPr>
                        <a:t>）</a:t>
                      </a:r>
                      <a:endParaRPr kumimoji="1" lang="en-US" altLang="ja-JP" sz="1050" b="0" i="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78731420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トップページ　および　</a:t>
                      </a: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アプリのトップページトピックス内</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066738162"/>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rPr>
                        <a:t>2025</a:t>
                      </a:r>
                      <a:r>
                        <a:rPr kumimoji="1" lang="ja-JP" altLang="en-US" sz="1050" b="0" i="0" u="none" strike="noStrike" kern="1200" cap="none" spc="0" normalizeH="0" baseline="0" noProof="0" dirty="0">
                          <a:ln>
                            <a:noFill/>
                          </a:ln>
                          <a:solidFill>
                            <a:srgbClr val="0D0D0D"/>
                          </a:solidFill>
                          <a:effectLst/>
                          <a:uLnTx/>
                          <a:uFillTx/>
                        </a:rPr>
                        <a:t>年</a:t>
                      </a:r>
                      <a:r>
                        <a:rPr kumimoji="1" lang="en-US" altLang="ja-JP" sz="1050" b="0" i="0" u="none" strike="noStrike" kern="1200" cap="none" spc="0" normalizeH="0" baseline="0" noProof="0" dirty="0">
                          <a:ln>
                            <a:noFill/>
                          </a:ln>
                          <a:solidFill>
                            <a:srgbClr val="0D0D0D"/>
                          </a:solidFill>
                          <a:effectLst/>
                          <a:uLnTx/>
                          <a:uFillTx/>
                        </a:rPr>
                        <a:t>10</a:t>
                      </a:r>
                      <a:r>
                        <a:rPr kumimoji="1" lang="ja-JP" altLang="en-US" sz="1050" b="0" i="0" u="none" strike="noStrike" kern="1200" cap="none" spc="0" normalizeH="0" baseline="0" noProof="0" dirty="0">
                          <a:ln>
                            <a:noFill/>
                          </a:ln>
                          <a:solidFill>
                            <a:srgbClr val="0D0D0D"/>
                          </a:solidFill>
                          <a:effectLst/>
                          <a:uLnTx/>
                          <a:uFillTx/>
                        </a:rPr>
                        <a:t>月</a:t>
                      </a:r>
                      <a:r>
                        <a:rPr kumimoji="1" lang="en-US" altLang="ja-JP" sz="1050" b="0" i="0" u="none" strike="noStrike" kern="1200" cap="none" spc="0" normalizeH="0" baseline="0" noProof="0" dirty="0">
                          <a:ln>
                            <a:noFill/>
                          </a:ln>
                          <a:solidFill>
                            <a:srgbClr val="0D0D0D"/>
                          </a:solidFill>
                          <a:effectLst/>
                          <a:uLnTx/>
                          <a:uFillTx/>
                        </a:rPr>
                        <a:t>1</a:t>
                      </a:r>
                      <a:r>
                        <a:rPr kumimoji="1" lang="ja-JP" altLang="en-US" sz="1050" b="0" i="0" u="none" strike="noStrike" kern="1200" cap="none" spc="0" normalizeH="0" baseline="0" noProof="0" dirty="0">
                          <a:ln>
                            <a:noFill/>
                          </a:ln>
                          <a:solidFill>
                            <a:srgbClr val="0D0D0D"/>
                          </a:solidFill>
                          <a:effectLst/>
                          <a:uLnTx/>
                          <a:uFillTx/>
                        </a:rPr>
                        <a:t>日（水）～　</a:t>
                      </a:r>
                      <a:r>
                        <a:rPr kumimoji="1" lang="en-US" altLang="ja-JP" sz="1050" b="0" i="0" u="none" strike="noStrike" kern="1200" cap="none" spc="0" normalizeH="0" baseline="0" noProof="0" dirty="0">
                          <a:ln>
                            <a:noFill/>
                          </a:ln>
                          <a:solidFill>
                            <a:srgbClr val="0D0D0D"/>
                          </a:solidFill>
                          <a:effectLst/>
                          <a:uLnTx/>
                          <a:uFillTx/>
                        </a:rPr>
                        <a:t>2026</a:t>
                      </a:r>
                      <a:r>
                        <a:rPr kumimoji="1" lang="ja-JP" altLang="en-US" sz="1050" b="0" i="0" u="none" strike="noStrike" kern="1200" cap="none" spc="0" normalizeH="0" baseline="0" noProof="0" dirty="0">
                          <a:ln>
                            <a:noFill/>
                          </a:ln>
                          <a:solidFill>
                            <a:srgbClr val="0D0D0D"/>
                          </a:solidFill>
                          <a:effectLst/>
                          <a:uLnTx/>
                          <a:uFillTx/>
                        </a:rPr>
                        <a:t>年</a:t>
                      </a:r>
                      <a:r>
                        <a:rPr kumimoji="1" lang="en-US" altLang="ja-JP" sz="1050" b="0" i="0" u="none" strike="noStrike" kern="1200" cap="none" spc="0" normalizeH="0" baseline="0" noProof="0" dirty="0">
                          <a:ln>
                            <a:noFill/>
                          </a:ln>
                          <a:solidFill>
                            <a:srgbClr val="0D0D0D"/>
                          </a:solidFill>
                          <a:effectLst/>
                          <a:uLnTx/>
                          <a:uFillTx/>
                        </a:rPr>
                        <a:t>3</a:t>
                      </a:r>
                      <a:r>
                        <a:rPr kumimoji="1" lang="ja-JP" altLang="en-US" sz="1050" b="0" i="0" u="none" strike="noStrike" kern="1200" cap="none" spc="0" normalizeH="0" baseline="0" noProof="0" dirty="0">
                          <a:ln>
                            <a:noFill/>
                          </a:ln>
                          <a:solidFill>
                            <a:srgbClr val="0D0D0D"/>
                          </a:solidFill>
                          <a:effectLst/>
                          <a:uLnTx/>
                          <a:uFillTx/>
                        </a:rPr>
                        <a:t>月</a:t>
                      </a:r>
                      <a:r>
                        <a:rPr kumimoji="1" lang="en-US" altLang="ja-JP" sz="1050" b="0" i="0" u="none" strike="noStrike" kern="1200" cap="none" spc="0" normalizeH="0" baseline="0" noProof="0" dirty="0">
                          <a:ln>
                            <a:noFill/>
                          </a:ln>
                          <a:solidFill>
                            <a:srgbClr val="0D0D0D"/>
                          </a:solidFill>
                          <a:effectLst/>
                          <a:uLnTx/>
                          <a:uFillTx/>
                        </a:rPr>
                        <a:t>31</a:t>
                      </a:r>
                      <a:r>
                        <a:rPr kumimoji="1" lang="ja-JP" altLang="en-US" sz="1050" b="0" i="0" u="none" strike="noStrike" kern="1200" cap="none" spc="0" normalizeH="0" baseline="0" noProof="0" dirty="0">
                          <a:ln>
                            <a:noFill/>
                          </a:ln>
                          <a:solidFill>
                            <a:srgbClr val="0D0D0D"/>
                          </a:solidFill>
                          <a:effectLst/>
                          <a:uLnTx/>
                          <a:uFillTx/>
                        </a:rPr>
                        <a:t>日（火）</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463668774"/>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0D0D0D"/>
                          </a:solidFill>
                          <a:effectLst/>
                          <a:uLnTx/>
                          <a:uFillTx/>
                          <a:latin typeface="Meiryo"/>
                          <a:ea typeface="Meiryo"/>
                          <a:cs typeface="+mn-cs"/>
                        </a:rPr>
                        <a:t>1</a:t>
                      </a:r>
                      <a:r>
                        <a:rPr kumimoji="1" lang="ja-JP" altLang="en-US" sz="1050" b="0" i="0" u="none" strike="noStrike" kern="1200" cap="none" spc="0" normalizeH="0" baseline="0" noProof="0">
                          <a:ln>
                            <a:noFill/>
                          </a:ln>
                          <a:solidFill>
                            <a:srgbClr val="0D0D0D"/>
                          </a:solidFill>
                          <a:effectLst/>
                          <a:uLnTx/>
                          <a:uFillTx/>
                          <a:latin typeface="Meiryo"/>
                          <a:ea typeface="Meiryo"/>
                          <a:cs typeface="+mn-cs"/>
                        </a:rPr>
                        <a:t>日間</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967014782"/>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枠購入型</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50538939"/>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panose="020B0604030504040204" pitchFamily="34" charset="-128"/>
                          <a:ea typeface="Meiryo" panose="020B0604030504040204" pitchFamily="34" charset="-128"/>
                          <a:cs typeface="+mn-cs"/>
                        </a:rPr>
                        <a:t>20,000,000</a:t>
                      </a:r>
                      <a:r>
                        <a:rPr kumimoji="1" lang="ja-JP" altLang="en-US" sz="1050" b="0" i="0" kern="1200">
                          <a:solidFill>
                            <a:srgbClr val="0D0D0D"/>
                          </a:solidFill>
                          <a:latin typeface="Meiryo" panose="020B0604030504040204" pitchFamily="34" charset="-128"/>
                          <a:ea typeface="Meiryo" panose="020B0604030504040204" pitchFamily="34" charset="-128"/>
                          <a:cs typeface="+mn-cs"/>
                        </a:rPr>
                        <a:t>円　</a:t>
                      </a:r>
                      <a:r>
                        <a:rPr kumimoji="1" lang="en-US" altLang="ja-JP" sz="1050" b="0" i="0" kern="1200">
                          <a:solidFill>
                            <a:srgbClr val="FF0033"/>
                          </a:solidFill>
                          <a:latin typeface="Meiryo" panose="020B0604030504040204" pitchFamily="34" charset="-128"/>
                          <a:ea typeface="Meiryo" panose="020B0604030504040204" pitchFamily="34" charset="-128"/>
                          <a:cs typeface="+mn-cs"/>
                        </a:rPr>
                        <a:t>※1</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panose="020B0604030504040204" pitchFamily="34" charset="-128"/>
                          <a:ea typeface="Meiryo" panose="020B0604030504040204" pitchFamily="34" charset="-128"/>
                          <a:cs typeface="+mn-cs"/>
                        </a:rPr>
                        <a:t>10,000,000</a:t>
                      </a:r>
                      <a:r>
                        <a:rPr kumimoji="1" lang="ja-JP" altLang="en-US" sz="1050" b="0" i="0" kern="1200">
                          <a:solidFill>
                            <a:srgbClr val="0D0D0D"/>
                          </a:solidFill>
                          <a:latin typeface="Meiryo" panose="020B0604030504040204" pitchFamily="34" charset="-128"/>
                          <a:ea typeface="Meiryo" panose="020B0604030504040204" pitchFamily="34" charset="-128"/>
                          <a:cs typeface="+mn-cs"/>
                        </a:rPr>
                        <a:t>円　</a:t>
                      </a:r>
                      <a:r>
                        <a:rPr kumimoji="1" lang="en-US" altLang="ja-JP" sz="1050" b="0" i="0" kern="1200">
                          <a:solidFill>
                            <a:srgbClr val="FF0033"/>
                          </a:solidFill>
                          <a:latin typeface="Meiryo" panose="020B0604030504040204" pitchFamily="34" charset="-128"/>
                          <a:ea typeface="Meiryo" panose="020B0604030504040204" pitchFamily="34" charset="-128"/>
                          <a:cs typeface="+mn-cs"/>
                        </a:rPr>
                        <a:t>※1</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panose="020B0604030504040204" pitchFamily="34" charset="-128"/>
                          <a:ea typeface="Meiryo" panose="020B0604030504040204" pitchFamily="34" charset="-128"/>
                          <a:cs typeface="+mn-cs"/>
                        </a:rPr>
                        <a:t>15,000,000</a:t>
                      </a:r>
                      <a:r>
                        <a:rPr kumimoji="1" lang="ja-JP" altLang="en-US" sz="1050" b="0" i="0" kern="1200">
                          <a:solidFill>
                            <a:srgbClr val="0D0D0D"/>
                          </a:solidFill>
                          <a:latin typeface="Meiryo" panose="020B0604030504040204" pitchFamily="34" charset="-128"/>
                          <a:ea typeface="Meiryo" panose="020B0604030504040204" pitchFamily="34" charset="-128"/>
                          <a:cs typeface="+mn-cs"/>
                        </a:rPr>
                        <a:t>円　</a:t>
                      </a:r>
                      <a:r>
                        <a:rPr kumimoji="1" lang="en-US" altLang="ja-JP" sz="1050" b="0" i="0" kern="1200">
                          <a:solidFill>
                            <a:srgbClr val="FF0033"/>
                          </a:solidFill>
                          <a:latin typeface="Meiryo" panose="020B0604030504040204" pitchFamily="34" charset="-128"/>
                          <a:ea typeface="Meiryo" panose="020B0604030504040204" pitchFamily="34" charset="-128"/>
                          <a:cs typeface="+mn-cs"/>
                        </a:rPr>
                        <a:t>※1</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381913646"/>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基本料金（</a:t>
                      </a:r>
                      <a:r>
                        <a:rPr kumimoji="1" lang="en-US" altLang="ja-JP" sz="900" b="0" kern="1200" err="1">
                          <a:solidFill>
                            <a:schemeClr val="bg1"/>
                          </a:solidFill>
                          <a:latin typeface="Meiryo"/>
                          <a:ea typeface="Meiryo"/>
                          <a:cs typeface="+mn-cs"/>
                        </a:rPr>
                        <a:t>vCPM</a:t>
                      </a:r>
                      <a:r>
                        <a:rPr kumimoji="1" lang="ja-JP" altLang="en-US" sz="900" b="0" kern="1200">
                          <a:solidFill>
                            <a:schemeClr val="bg1"/>
                          </a:solidFill>
                          <a:latin typeface="Meiryo"/>
                          <a:ea typeface="Meiryo"/>
                          <a:cs typeface="+mn-cs"/>
                        </a:rPr>
                        <a:t>）</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14462905"/>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a:ea typeface="Meiryo"/>
                          <a:cs typeface="+mn-cs"/>
                        </a:rPr>
                        <a:t>想定</a:t>
                      </a:r>
                      <a:r>
                        <a:rPr kumimoji="1" lang="en-US" altLang="ja-JP" sz="900" b="0" kern="1200" err="1">
                          <a:solidFill>
                            <a:schemeClr val="bg1"/>
                          </a:solidFill>
                          <a:latin typeface="Meiryo"/>
                          <a:ea typeface="Meiryo"/>
                          <a:cs typeface="+mn-cs"/>
                        </a:rPr>
                        <a:t>vimps</a:t>
                      </a:r>
                      <a:r>
                        <a:rPr kumimoji="1" lang="ja-JP" altLang="en-US" sz="900" b="0" kern="1200">
                          <a:solidFill>
                            <a:schemeClr val="bg1"/>
                          </a:solidFill>
                          <a:latin typeface="Meiryo"/>
                          <a:ea typeface="Meiryo"/>
                          <a:cs typeface="+mn-cs"/>
                        </a:rPr>
                        <a:t>（枠配信のみ）</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a:ea typeface="Meiryo"/>
                          <a:cs typeface="+mn-cs"/>
                        </a:rPr>
                        <a:t>24,600,000vimps</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dirty="0">
                          <a:solidFill>
                            <a:srgbClr val="0D0D0D"/>
                          </a:solidFill>
                          <a:latin typeface="Meiryo"/>
                          <a:ea typeface="Meiryo"/>
                        </a:rPr>
                        <a:t>4,700,000vimps</a:t>
                      </a:r>
                      <a:endParaRPr kumimoji="1" lang="en-US" altLang="ja-JP" sz="1050" b="0" i="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p>
                      <a:pPr algn="ctr"/>
                      <a:r>
                        <a:rPr kumimoji="1" lang="en-US" altLang="ja-JP" sz="1050" b="0" i="0" dirty="0">
                          <a:solidFill>
                            <a:srgbClr val="0D0D0D"/>
                          </a:solidFill>
                          <a:latin typeface="Meiryo"/>
                          <a:ea typeface="Meiryo"/>
                        </a:rPr>
                        <a:t>12,900,000vimps</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88352744"/>
                  </a:ext>
                </a:extLst>
              </a:tr>
            </a:tbl>
          </a:graphicData>
        </a:graphic>
      </p:graphicFrame>
      <p:sp>
        <p:nvSpPr>
          <p:cNvPr id="13" name="円/楕円 15">
            <a:extLst>
              <a:ext uri="{FF2B5EF4-FFF2-40B4-BE49-F238E27FC236}">
                <a16:creationId xmlns:a16="http://schemas.microsoft.com/office/drawing/2014/main" id="{13BA5076-7F6B-5F18-64B5-753B96D221DF}"/>
              </a:ext>
            </a:extLst>
          </p:cNvPr>
          <p:cNvSpPr>
            <a:spLocks noChangeAspect="1"/>
          </p:cNvSpPr>
          <p:nvPr/>
        </p:nvSpPr>
        <p:spPr>
          <a:xfrm>
            <a:off x="8528604" y="2512713"/>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0" lang="ja-JP" altLang="en-US" sz="9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6" name="正方形/長方形 15">
            <a:extLst>
              <a:ext uri="{FF2B5EF4-FFF2-40B4-BE49-F238E27FC236}">
                <a16:creationId xmlns:a16="http://schemas.microsoft.com/office/drawing/2014/main" id="{522D616F-B6D8-A40C-601D-63D297C89269}"/>
              </a:ext>
            </a:extLst>
          </p:cNvPr>
          <p:cNvSpPr/>
          <p:nvPr/>
        </p:nvSpPr>
        <p:spPr>
          <a:xfrm>
            <a:off x="434975" y="5873818"/>
            <a:ext cx="8691096" cy="584775"/>
          </a:xfrm>
          <a:prstGeom prst="rect">
            <a:avLst/>
          </a:prstGeom>
        </p:spPr>
        <p:txBody>
          <a:bodyPr wrap="square" lIns="91440" tIns="45720" rIns="91440" bIns="45720" anchor="t">
            <a:spAutoFit/>
          </a:bodyPr>
          <a:lstStyle/>
          <a:p>
            <a:pPr marL="0" marR="0" lvl="0" indent="0" defTabSz="914400" eaLnBrk="1" fontAlgn="auto" latinLnBrk="0" hangingPunct="1">
              <a:spcBef>
                <a:spcPts val="0"/>
              </a:spcBef>
              <a:spcAft>
                <a:spcPts val="0"/>
              </a:spcAft>
              <a:buClrTx/>
              <a:buSzTx/>
              <a:buFontTx/>
              <a:buNone/>
              <a:tabLst/>
              <a:defRPr/>
            </a:pPr>
            <a:r>
              <a:rPr lang="en-US" altLang="ja-JP" sz="800" b="0" i="0" u="none" strike="noStrike" kern="0" cap="none" spc="0" normalizeH="0" baseline="0" noProof="0">
                <a:ln>
                  <a:noFill/>
                </a:ln>
                <a:solidFill>
                  <a:srgbClr val="0D0D0D"/>
                </a:solidFill>
                <a:effectLst/>
                <a:uLnTx/>
                <a:uFillTx/>
                <a:latin typeface="Meiryo"/>
                <a:ea typeface="Meiryo"/>
              </a:rPr>
              <a:t>※SP</a:t>
            </a:r>
            <a:r>
              <a:rPr lang="ja-JP" altLang="en-US" sz="800" b="0" i="0" u="none" strike="noStrike" kern="0" cap="none" spc="0" normalizeH="0" baseline="0" noProof="0">
                <a:ln>
                  <a:noFill/>
                </a:ln>
                <a:solidFill>
                  <a:srgbClr val="0D0D0D"/>
                </a:solidFill>
                <a:effectLst/>
                <a:uLnTx/>
                <a:uFillTx/>
                <a:latin typeface="Meiryo"/>
                <a:ea typeface="Meiryo"/>
              </a:rPr>
              <a:t>はスマートフォン、</a:t>
            </a:r>
            <a:r>
              <a:rPr lang="en-US" altLang="ja-JP" sz="800" b="0" i="0" u="none" strike="noStrike" kern="0" cap="none" spc="0" normalizeH="0" baseline="0" noProof="0">
                <a:ln>
                  <a:noFill/>
                </a:ln>
                <a:solidFill>
                  <a:srgbClr val="0D0D0D"/>
                </a:solidFill>
                <a:effectLst/>
                <a:uLnTx/>
                <a:uFillTx/>
                <a:latin typeface="Meiryo"/>
                <a:ea typeface="Meiryo"/>
              </a:rPr>
              <a:t>PC</a:t>
            </a:r>
            <a:r>
              <a:rPr lang="ja-JP" altLang="en-US" sz="800" b="0" i="0" u="none" strike="noStrike" kern="0" cap="none" spc="0" normalizeH="0" baseline="0" noProof="0">
                <a:ln>
                  <a:noFill/>
                </a:ln>
                <a:solidFill>
                  <a:srgbClr val="0D0D0D"/>
                </a:solidFill>
                <a:effectLst/>
                <a:uLnTx/>
                <a:uFillTx/>
                <a:latin typeface="Meiryo"/>
                <a:ea typeface="Meiryo"/>
              </a:rPr>
              <a:t>はパソコン、</a:t>
            </a:r>
            <a:r>
              <a:rPr lang="en-US" altLang="ja-JP" sz="800" b="0" i="0" u="none" strike="noStrike" kern="0" cap="none" spc="0" normalizeH="0" baseline="0" noProof="0">
                <a:ln>
                  <a:noFill/>
                </a:ln>
                <a:solidFill>
                  <a:srgbClr val="0D0D0D"/>
                </a:solidFill>
                <a:effectLst/>
                <a:uLnTx/>
                <a:uFillTx/>
                <a:latin typeface="Meiryo"/>
                <a:ea typeface="Meiryo"/>
              </a:rPr>
              <a:t>MD</a:t>
            </a:r>
            <a:r>
              <a:rPr lang="ja-JP" altLang="en-US" sz="800" b="0" i="0" u="none" strike="noStrike" kern="0" cap="none" spc="0" normalizeH="0" baseline="0" noProof="0">
                <a:ln>
                  <a:noFill/>
                </a:ln>
                <a:solidFill>
                  <a:srgbClr val="0D0D0D"/>
                </a:solidFill>
                <a:effectLst/>
                <a:uLnTx/>
                <a:uFillTx/>
                <a:latin typeface="Meiryo"/>
                <a:ea typeface="Meiryo"/>
              </a:rPr>
              <a:t>はマルチデバイスの略称です。</a:t>
            </a:r>
          </a:p>
          <a:p>
            <a:pPr marL="0" marR="0" lvl="0" indent="0" defTabSz="914400" eaLnBrk="1" fontAlgn="auto" latinLnBrk="0" hangingPunct="1">
              <a:spcBef>
                <a:spcPts val="0"/>
              </a:spcBef>
              <a:spcAft>
                <a:spcPts val="0"/>
              </a:spcAft>
              <a:buClrTx/>
              <a:buSzTx/>
              <a:buFontTx/>
              <a:buNone/>
              <a:tabLst/>
              <a:defRPr/>
            </a:pPr>
            <a:r>
              <a:rPr lang="en-US" altLang="ja-JP" sz="800" b="0" i="0" u="none" strike="noStrike" kern="0" cap="none" spc="0" normalizeH="0" baseline="0" noProof="0">
                <a:ln>
                  <a:noFill/>
                </a:ln>
                <a:solidFill>
                  <a:srgbClr val="0D0D0D"/>
                </a:solidFill>
                <a:effectLst/>
                <a:uLnTx/>
                <a:uFillTx/>
                <a:latin typeface="Meiryo"/>
                <a:ea typeface="Meiryo"/>
              </a:rPr>
              <a:t>※</a:t>
            </a:r>
            <a:r>
              <a:rPr lang="en-US" altLang="ja-JP" sz="800" b="0" i="0" u="none" strike="noStrike" kern="0" cap="none" spc="0" normalizeH="0" baseline="0" noProof="0" err="1">
                <a:ln>
                  <a:noFill/>
                </a:ln>
                <a:solidFill>
                  <a:srgbClr val="0D0D0D"/>
                </a:solidFill>
                <a:effectLst/>
                <a:uLnTx/>
                <a:uFillTx/>
                <a:latin typeface="Meiryo"/>
                <a:ea typeface="Meiryo"/>
              </a:rPr>
              <a:t>vCPM</a:t>
            </a:r>
            <a:r>
              <a:rPr lang="ja-JP" altLang="en-US" sz="800" b="0" i="0" u="none" strike="noStrike" kern="0" cap="none" spc="0" normalizeH="0" baseline="0" noProof="0">
                <a:ln>
                  <a:noFill/>
                </a:ln>
                <a:solidFill>
                  <a:srgbClr val="0D0D0D"/>
                </a:solidFill>
                <a:effectLst/>
                <a:uLnTx/>
                <a:uFillTx/>
                <a:latin typeface="Meiryo"/>
                <a:ea typeface="Meiryo"/>
              </a:rPr>
              <a:t>はビューアブルインプレッション</a:t>
            </a:r>
            <a:r>
              <a:rPr lang="en-US" altLang="ja-JP" sz="800" b="0" i="0" u="none" strike="noStrike" kern="0" cap="none" spc="0" normalizeH="0" baseline="0" noProof="0">
                <a:ln>
                  <a:noFill/>
                </a:ln>
                <a:solidFill>
                  <a:srgbClr val="0D0D0D"/>
                </a:solidFill>
                <a:effectLst/>
                <a:uLnTx/>
                <a:uFillTx/>
                <a:latin typeface="Meiryo"/>
                <a:ea typeface="Meiryo"/>
              </a:rPr>
              <a:t>1,000</a:t>
            </a:r>
            <a:r>
              <a:rPr lang="ja-JP" altLang="en-US" sz="800" b="0" i="0" u="none" strike="noStrike" kern="0" cap="none" spc="0" normalizeH="0" baseline="0" noProof="0">
                <a:ln>
                  <a:noFill/>
                </a:ln>
                <a:solidFill>
                  <a:srgbClr val="0D0D0D"/>
                </a:solidFill>
                <a:effectLst/>
                <a:uLnTx/>
                <a:uFillTx/>
                <a:latin typeface="Meiryo"/>
                <a:ea typeface="Meiryo"/>
              </a:rPr>
              <a:t>回あたりにかかる見込み広告費用です。 </a:t>
            </a:r>
          </a:p>
          <a:p>
            <a:pPr marL="0" marR="0" lvl="0" indent="0" defTabSz="914400" eaLnBrk="1" fontAlgn="auto" latinLnBrk="0" hangingPunct="1">
              <a:spcBef>
                <a:spcPts val="0"/>
              </a:spcBef>
              <a:spcAft>
                <a:spcPts val="0"/>
              </a:spcAft>
              <a:buClrTx/>
              <a:buSzTx/>
              <a:buFontTx/>
              <a:buNone/>
              <a:tabLst/>
              <a:defRPr/>
            </a:pPr>
            <a:r>
              <a:rPr lang="en-US" altLang="ja-JP" sz="800" b="0" i="0" u="none" strike="noStrike" kern="0" cap="none" spc="0" normalizeH="0" baseline="0" noProof="0">
                <a:ln>
                  <a:noFill/>
                </a:ln>
                <a:solidFill>
                  <a:srgbClr val="0D0D0D"/>
                </a:solidFill>
                <a:effectLst/>
                <a:uLnTx/>
                <a:uFillTx/>
                <a:latin typeface="Meiryo"/>
                <a:ea typeface="Meiryo"/>
              </a:rPr>
              <a:t>※</a:t>
            </a:r>
            <a:r>
              <a:rPr lang="en-US" altLang="ja-JP" sz="800" b="0" i="0" u="none" strike="noStrike" kern="0" cap="none" spc="0" normalizeH="0" baseline="0" noProof="0" err="1">
                <a:ln>
                  <a:noFill/>
                </a:ln>
                <a:solidFill>
                  <a:srgbClr val="0D0D0D"/>
                </a:solidFill>
                <a:effectLst/>
                <a:uLnTx/>
                <a:uFillTx/>
                <a:latin typeface="Meiryo"/>
                <a:ea typeface="Meiryo"/>
              </a:rPr>
              <a:t>vimps</a:t>
            </a:r>
            <a:r>
              <a:rPr lang="ja-JP" altLang="en-US" sz="800" b="0" i="0" u="none" strike="noStrike" kern="0" cap="none" spc="0" normalizeH="0" baseline="0" noProof="0">
                <a:ln>
                  <a:noFill/>
                </a:ln>
                <a:solidFill>
                  <a:srgbClr val="0D0D0D"/>
                </a:solidFill>
                <a:effectLst/>
                <a:uLnTx/>
                <a:uFillTx/>
                <a:latin typeface="Meiryo"/>
                <a:ea typeface="Meiryo"/>
              </a:rPr>
              <a:t>はビューアブルインプレッションの略称です。</a:t>
            </a:r>
          </a:p>
          <a:p>
            <a:pPr marL="0" marR="0" lvl="0" indent="0" defTabSz="914400" eaLnBrk="1" fontAlgn="auto" latinLnBrk="0" hangingPunct="1">
              <a:spcBef>
                <a:spcPts val="0"/>
              </a:spcBef>
              <a:spcAft>
                <a:spcPts val="0"/>
              </a:spcAft>
              <a:buClrTx/>
              <a:buSzTx/>
              <a:buFontTx/>
              <a:buNone/>
              <a:tabLst/>
              <a:defRPr/>
            </a:pPr>
            <a:r>
              <a:rPr lang="en-US" altLang="ja-JP" sz="800" b="1" i="0" u="none" strike="noStrike" kern="0" cap="none" spc="0" normalizeH="0" baseline="0" noProof="0">
                <a:ln>
                  <a:noFill/>
                </a:ln>
                <a:solidFill>
                  <a:srgbClr val="FF0033"/>
                </a:solidFill>
                <a:effectLst/>
                <a:uLnTx/>
                <a:uFillTx/>
                <a:latin typeface="Meiryo"/>
                <a:ea typeface="Meiryo"/>
              </a:rPr>
              <a:t>※</a:t>
            </a:r>
            <a:r>
              <a:rPr lang="ja-JP" altLang="en-US" sz="800" b="1" i="0" u="none" strike="noStrike" kern="0" cap="none" spc="0" normalizeH="0" baseline="0" noProof="0">
                <a:ln>
                  <a:noFill/>
                </a:ln>
                <a:solidFill>
                  <a:srgbClr val="FF0033"/>
                </a:solidFill>
                <a:effectLst/>
                <a:uLnTx/>
                <a:uFillTx/>
                <a:latin typeface="Meiryo"/>
                <a:ea typeface="Meiryo"/>
              </a:rPr>
              <a:t>同一広告主様において、連続した日付での予約は</a:t>
            </a:r>
            <a:r>
              <a:rPr lang="en-US" altLang="ja-JP" sz="800" b="1" i="0" u="none" strike="noStrike" kern="0" cap="none" spc="0" normalizeH="0" baseline="0" noProof="0">
                <a:ln>
                  <a:noFill/>
                </a:ln>
                <a:solidFill>
                  <a:srgbClr val="FF0033"/>
                </a:solidFill>
                <a:effectLst/>
                <a:uLnTx/>
                <a:uFillTx/>
                <a:latin typeface="Meiryo"/>
                <a:ea typeface="Meiryo"/>
              </a:rPr>
              <a:t>2</a:t>
            </a:r>
            <a:r>
              <a:rPr lang="ja-JP" altLang="en-US" sz="800" b="1" i="0" u="none" strike="noStrike" kern="0" cap="none" spc="0" normalizeH="0" baseline="0" noProof="0">
                <a:ln>
                  <a:noFill/>
                </a:ln>
                <a:solidFill>
                  <a:srgbClr val="FF0033"/>
                </a:solidFill>
                <a:effectLst/>
                <a:uLnTx/>
                <a:uFillTx/>
                <a:latin typeface="Meiryo"/>
                <a:ea typeface="Meiryo"/>
              </a:rPr>
              <a:t>日を上限とします。ただし、</a:t>
            </a:r>
            <a:r>
              <a:rPr lang="en-US" altLang="ja-JP" sz="800" b="1" i="0" u="none" strike="noStrike" kern="0" cap="none" spc="0" normalizeH="0" baseline="0" noProof="0">
                <a:ln>
                  <a:noFill/>
                </a:ln>
                <a:solidFill>
                  <a:srgbClr val="FF0033"/>
                </a:solidFill>
                <a:effectLst/>
                <a:uLnTx/>
                <a:uFillTx/>
                <a:latin typeface="Meiryo"/>
                <a:ea typeface="Meiryo"/>
              </a:rPr>
              <a:t>2</a:t>
            </a:r>
            <a:r>
              <a:rPr lang="ja-JP" altLang="en-US" sz="800" b="1" i="0" u="none" strike="noStrike" kern="0" cap="none" spc="0" normalizeH="0" baseline="0" noProof="0">
                <a:ln>
                  <a:noFill/>
                </a:ln>
                <a:solidFill>
                  <a:srgbClr val="FF0033"/>
                </a:solidFill>
                <a:effectLst/>
                <a:uLnTx/>
                <a:uFillTx/>
                <a:latin typeface="Meiryo"/>
                <a:ea typeface="Meiryo"/>
              </a:rPr>
              <a:t>日連続で同一クリエイティブ（画像・見出し）や同等のクリエイティブを掲載することはできません。</a:t>
            </a:r>
          </a:p>
        </p:txBody>
      </p:sp>
      <p:sp>
        <p:nvSpPr>
          <p:cNvPr id="3" name="正方形/長方形 2">
            <a:extLst>
              <a:ext uri="{FF2B5EF4-FFF2-40B4-BE49-F238E27FC236}">
                <a16:creationId xmlns:a16="http://schemas.microsoft.com/office/drawing/2014/main" id="{5446E1F6-95A8-2606-C4E2-0C19D7C291CB}"/>
              </a:ext>
            </a:extLst>
          </p:cNvPr>
          <p:cNvSpPr/>
          <p:nvPr/>
        </p:nvSpPr>
        <p:spPr>
          <a:xfrm>
            <a:off x="9059787" y="5848229"/>
            <a:ext cx="2281074" cy="227755"/>
          </a:xfrm>
          <a:prstGeom prst="rect">
            <a:avLst/>
          </a:prstGeom>
        </p:spPr>
        <p:txBody>
          <a:bodyPr wrap="none" lIns="0" tIns="45720" rIns="0" bIns="45720" anchor="t">
            <a:spAutoFit/>
          </a:bodyPr>
          <a:lstStyle/>
          <a:p>
            <a:pPr>
              <a:lnSpc>
                <a:spcPct val="110000"/>
              </a:lnSpc>
              <a:defRPr/>
            </a:pPr>
            <a:r>
              <a:rPr kumimoji="0" lang="en-US" altLang="ja-JP" sz="800" kern="0">
                <a:solidFill>
                  <a:srgbClr val="FF0033"/>
                </a:solidFill>
                <a:latin typeface="メイリオ" panose="020B0604030504040204" pitchFamily="50" charset="-128"/>
                <a:ea typeface="メイリオ" panose="020B0604030504040204" pitchFamily="50" charset="-128"/>
              </a:rPr>
              <a:t>※1  </a:t>
            </a:r>
            <a:r>
              <a:rPr lang="en-US" altLang="ja-JP" sz="800" i="0">
                <a:solidFill>
                  <a:srgbClr val="FF0033"/>
                </a:solidFill>
                <a:effectLst/>
                <a:latin typeface="メイリオ" panose="020B0604030504040204" pitchFamily="50" charset="-128"/>
                <a:ea typeface="メイリオ" panose="020B0604030504040204" pitchFamily="50" charset="-128"/>
              </a:rPr>
              <a:t>FQ</a:t>
            </a:r>
            <a:r>
              <a:rPr lang="ja-JP" altLang="en-US" sz="800" i="0">
                <a:solidFill>
                  <a:srgbClr val="FF0033"/>
                </a:solidFill>
                <a:effectLst/>
                <a:latin typeface="メイリオ" panose="020B0604030504040204" pitchFamily="50" charset="-128"/>
                <a:ea typeface="メイリオ" panose="020B0604030504040204" pitchFamily="50" charset="-128"/>
              </a:rPr>
              <a:t>指定、年齢指定、性別指定の掛け率含む</a:t>
            </a:r>
            <a:endParaRPr kumimoji="0" lang="en-US" altLang="ja-JP" sz="800" kern="0">
              <a:solidFill>
                <a:srgbClr val="FF0033"/>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8248381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35">
            <a:extLst>
              <a:ext uri="{FF2B5EF4-FFF2-40B4-BE49-F238E27FC236}">
                <a16:creationId xmlns:a16="http://schemas.microsoft.com/office/drawing/2014/main" id="{5E09BA84-4225-9249-BCED-21B4B740DE2A}"/>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7" name="図プレースホルダー 6" descr="アイコン&#10;&#10;自動的に生成された説明">
            <a:extLst>
              <a:ext uri="{FF2B5EF4-FFF2-40B4-BE49-F238E27FC236}">
                <a16:creationId xmlns:a16="http://schemas.microsoft.com/office/drawing/2014/main" id="{370B9532-55F8-C627-89A5-9C413973E4A1}"/>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角丸四角形 3">
            <a:extLst>
              <a:ext uri="{FF2B5EF4-FFF2-40B4-BE49-F238E27FC236}">
                <a16:creationId xmlns:a16="http://schemas.microsoft.com/office/drawing/2014/main" id="{8B094D99-2C9A-87B3-9337-CEB1A4537738}"/>
              </a:ext>
            </a:extLst>
          </p:cNvPr>
          <p:cNvSpPr/>
          <p:nvPr/>
        </p:nvSpPr>
        <p:spPr>
          <a:xfrm>
            <a:off x="1792443" y="186644"/>
            <a:ext cx="1484157"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商品一覧</a:t>
            </a:r>
          </a:p>
        </p:txBody>
      </p:sp>
      <p:sp>
        <p:nvSpPr>
          <p:cNvPr id="6" name="テキスト プレースホルダー 1">
            <a:extLst>
              <a:ext uri="{FF2B5EF4-FFF2-40B4-BE49-F238E27FC236}">
                <a16:creationId xmlns:a16="http://schemas.microsoft.com/office/drawing/2014/main" id="{097243C9-3544-81EB-D9B7-F62B72A8F198}"/>
              </a:ext>
            </a:extLst>
          </p:cNvPr>
          <p:cNvSpPr>
            <a:spLocks noGrp="1"/>
          </p:cNvSpPr>
          <p:nvPr>
            <p:ph type="body" sz="quarter" idx="10"/>
          </p:nvPr>
        </p:nvSpPr>
        <p:spPr>
          <a:xfrm>
            <a:off x="3424508" y="252000"/>
            <a:ext cx="6278292" cy="335028"/>
          </a:xfrm>
        </p:spPr>
        <p:txBody>
          <a:bodyPr/>
          <a:lstStyle/>
          <a:p>
            <a:r>
              <a:rPr kumimoji="1" lang="en-US" altLang="ja-JP" sz="2000" b="1" i="0" dirty="0">
                <a:latin typeface="Meiryo" panose="020B0604030504040204" pitchFamily="34" charset="-128"/>
                <a:ea typeface="Meiryo" panose="020B0604030504040204" pitchFamily="34" charset="-128"/>
              </a:rPr>
              <a:t>Yahoo! JAPAN</a:t>
            </a:r>
            <a:r>
              <a:rPr kumimoji="1" lang="ja-JP" altLang="en-US" sz="2000" b="1" i="0" dirty="0">
                <a:latin typeface="Meiryo" panose="020B0604030504040204" pitchFamily="34" charset="-128"/>
                <a:ea typeface="Meiryo" panose="020B0604030504040204" pitchFamily="34" charset="-128"/>
              </a:rPr>
              <a:t>　トップページ　トピックス</a:t>
            </a:r>
            <a:r>
              <a:rPr kumimoji="1" lang="en-US" altLang="ja-JP" sz="2000" b="1" i="0" dirty="0">
                <a:latin typeface="Meiryo" panose="020B0604030504040204" pitchFamily="34" charset="-128"/>
                <a:ea typeface="Meiryo" panose="020B0604030504040204" pitchFamily="34" charset="-128"/>
              </a:rPr>
              <a:t>PR</a:t>
            </a:r>
            <a:r>
              <a:rPr kumimoji="1" lang="ja-JP" altLang="en-US" sz="2000" b="1" i="0" dirty="0">
                <a:latin typeface="Meiryo" panose="020B0604030504040204" pitchFamily="34" charset="-128"/>
                <a:ea typeface="Meiryo" panose="020B0604030504040204" pitchFamily="34" charset="-128"/>
              </a:rPr>
              <a:t>　</a:t>
            </a:r>
            <a:r>
              <a:rPr kumimoji="1" lang="en-US" altLang="ja-JP" sz="2000" b="1" i="0" dirty="0">
                <a:latin typeface="Meiryo" panose="020B0604030504040204" pitchFamily="34" charset="-128"/>
                <a:ea typeface="Meiryo" panose="020B0604030504040204" pitchFamily="34" charset="-128"/>
              </a:rPr>
              <a:t>SP</a:t>
            </a:r>
          </a:p>
        </p:txBody>
      </p:sp>
      <p:graphicFrame>
        <p:nvGraphicFramePr>
          <p:cNvPr id="8" name="表 7">
            <a:extLst>
              <a:ext uri="{FF2B5EF4-FFF2-40B4-BE49-F238E27FC236}">
                <a16:creationId xmlns:a16="http://schemas.microsoft.com/office/drawing/2014/main" id="{ECBFD6FA-97E8-AE30-0F84-A07137F40570}"/>
              </a:ext>
            </a:extLst>
          </p:cNvPr>
          <p:cNvGraphicFramePr>
            <a:graphicFrameLocks noGrp="1"/>
          </p:cNvGraphicFramePr>
          <p:nvPr>
            <p:extLst>
              <p:ext uri="{D42A27DB-BD31-4B8C-83A1-F6EECF244321}">
                <p14:modId xmlns:p14="http://schemas.microsoft.com/office/powerpoint/2010/main" val="478263773"/>
              </p:ext>
            </p:extLst>
          </p:nvPr>
        </p:nvGraphicFramePr>
        <p:xfrm>
          <a:off x="356616" y="993777"/>
          <a:ext cx="11484864" cy="4852692"/>
        </p:xfrm>
        <a:graphic>
          <a:graphicData uri="http://schemas.openxmlformats.org/drawingml/2006/table">
            <a:tbl>
              <a:tblPr firstCol="1" bandRow="1"/>
              <a:tblGrid>
                <a:gridCol w="2304825">
                  <a:extLst>
                    <a:ext uri="{9D8B030D-6E8A-4147-A177-3AD203B41FA5}">
                      <a16:colId xmlns:a16="http://schemas.microsoft.com/office/drawing/2014/main" val="792911817"/>
                    </a:ext>
                  </a:extLst>
                </a:gridCol>
                <a:gridCol w="1033332">
                  <a:extLst>
                    <a:ext uri="{9D8B030D-6E8A-4147-A177-3AD203B41FA5}">
                      <a16:colId xmlns:a16="http://schemas.microsoft.com/office/drawing/2014/main" val="1525620392"/>
                    </a:ext>
                  </a:extLst>
                </a:gridCol>
                <a:gridCol w="1910499">
                  <a:extLst>
                    <a:ext uri="{9D8B030D-6E8A-4147-A177-3AD203B41FA5}">
                      <a16:colId xmlns:a16="http://schemas.microsoft.com/office/drawing/2014/main" val="3835180974"/>
                    </a:ext>
                  </a:extLst>
                </a:gridCol>
                <a:gridCol w="1024128">
                  <a:extLst>
                    <a:ext uri="{9D8B030D-6E8A-4147-A177-3AD203B41FA5}">
                      <a16:colId xmlns:a16="http://schemas.microsoft.com/office/drawing/2014/main" val="1245150779"/>
                    </a:ext>
                  </a:extLst>
                </a:gridCol>
                <a:gridCol w="2057400">
                  <a:extLst>
                    <a:ext uri="{9D8B030D-6E8A-4147-A177-3AD203B41FA5}">
                      <a16:colId xmlns:a16="http://schemas.microsoft.com/office/drawing/2014/main" val="360912566"/>
                    </a:ext>
                  </a:extLst>
                </a:gridCol>
                <a:gridCol w="1271016">
                  <a:extLst>
                    <a:ext uri="{9D8B030D-6E8A-4147-A177-3AD203B41FA5}">
                      <a16:colId xmlns:a16="http://schemas.microsoft.com/office/drawing/2014/main" val="2036242688"/>
                    </a:ext>
                  </a:extLst>
                </a:gridCol>
                <a:gridCol w="1883664">
                  <a:extLst>
                    <a:ext uri="{9D8B030D-6E8A-4147-A177-3AD203B41FA5}">
                      <a16:colId xmlns:a16="http://schemas.microsoft.com/office/drawing/2014/main" val="3658776351"/>
                    </a:ext>
                  </a:extLst>
                </a:gridCol>
              </a:tblGrid>
              <a:tr h="5099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1" dirty="0">
                          <a:solidFill>
                            <a:schemeClr val="bg1"/>
                          </a:solidFill>
                          <a:latin typeface="Meiryo"/>
                          <a:ea typeface="Meiryo"/>
                        </a:rPr>
                        <a:t>Yahoo! JAPAN</a:t>
                      </a:r>
                      <a:r>
                        <a:rPr kumimoji="1" lang="ja-JP" altLang="en-US" sz="1050" b="1" dirty="0">
                          <a:solidFill>
                            <a:schemeClr val="bg1"/>
                          </a:solidFill>
                          <a:latin typeface="Meiryo"/>
                          <a:ea typeface="Meiryo"/>
                        </a:rPr>
                        <a:t>　トップページ　トピックス</a:t>
                      </a:r>
                      <a:r>
                        <a:rPr kumimoji="1" lang="en-US" altLang="ja-JP" sz="1050" b="1" dirty="0">
                          <a:solidFill>
                            <a:schemeClr val="bg1"/>
                          </a:solidFill>
                          <a:latin typeface="Meiryo"/>
                          <a:ea typeface="Meiryo"/>
                        </a:rPr>
                        <a:t>PR</a:t>
                      </a:r>
                      <a:r>
                        <a:rPr kumimoji="1" lang="ja-JP" altLang="en-US" sz="1050" b="1" dirty="0">
                          <a:solidFill>
                            <a:schemeClr val="bg1"/>
                          </a:solidFill>
                          <a:latin typeface="Meiryo"/>
                          <a:ea typeface="Meiryo"/>
                        </a:rPr>
                        <a:t>　</a:t>
                      </a:r>
                      <a:r>
                        <a:rPr kumimoji="1" lang="en-US" altLang="ja-JP" sz="1050" b="1" dirty="0">
                          <a:solidFill>
                            <a:schemeClr val="bg1"/>
                          </a:solidFill>
                          <a:latin typeface="Meiryo"/>
                          <a:ea typeface="Meiryo"/>
                        </a:rPr>
                        <a:t>SP</a:t>
                      </a:r>
                      <a:r>
                        <a:rPr kumimoji="1" lang="ja-JP" altLang="en-US" sz="1050" b="1" dirty="0">
                          <a:solidFill>
                            <a:schemeClr val="bg1"/>
                          </a:solidFill>
                          <a:latin typeface="Meiryo"/>
                          <a:ea typeface="Meiryo"/>
                        </a:rPr>
                        <a:t>（オールリーチ　</a:t>
                      </a:r>
                      <a:r>
                        <a:rPr kumimoji="1" lang="en-US" altLang="ja-JP" sz="1050" b="1" dirty="0">
                          <a:solidFill>
                            <a:schemeClr val="bg1"/>
                          </a:solidFill>
                          <a:latin typeface="Meiryo"/>
                          <a:ea typeface="Meiryo"/>
                        </a:rPr>
                        <a:t>Plus</a:t>
                      </a:r>
                      <a:r>
                        <a:rPr kumimoji="1" lang="ja-JP" altLang="en-US" sz="1050" b="1" dirty="0">
                          <a:solidFill>
                            <a:schemeClr val="bg1"/>
                          </a:solidFill>
                          <a:latin typeface="Meiryo"/>
                          <a:ea typeface="Meiryo"/>
                        </a:rPr>
                        <a:t>）（女性）</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1" dirty="0">
                          <a:solidFill>
                            <a:schemeClr val="bg1"/>
                          </a:solidFill>
                          <a:latin typeface="Meiryo"/>
                          <a:ea typeface="Meiryo"/>
                        </a:rPr>
                        <a:t>Yahoo! JAPAN</a:t>
                      </a:r>
                      <a:r>
                        <a:rPr kumimoji="1" lang="ja-JP" altLang="en-US" sz="1050" b="1" dirty="0">
                          <a:solidFill>
                            <a:schemeClr val="bg1"/>
                          </a:solidFill>
                          <a:latin typeface="Meiryo"/>
                          <a:ea typeface="Meiryo"/>
                        </a:rPr>
                        <a:t>　トップページ　トピックス</a:t>
                      </a:r>
                      <a:r>
                        <a:rPr kumimoji="1" lang="en-US" altLang="ja-JP" sz="1050" b="1" dirty="0">
                          <a:solidFill>
                            <a:schemeClr val="bg1"/>
                          </a:solidFill>
                          <a:latin typeface="Meiryo"/>
                          <a:ea typeface="Meiryo"/>
                        </a:rPr>
                        <a:t>PR</a:t>
                      </a:r>
                      <a:r>
                        <a:rPr kumimoji="1" lang="ja-JP" altLang="en-US" sz="1050" b="1" dirty="0">
                          <a:solidFill>
                            <a:schemeClr val="bg1"/>
                          </a:solidFill>
                          <a:latin typeface="Meiryo"/>
                          <a:ea typeface="Meiryo"/>
                        </a:rPr>
                        <a:t>　</a:t>
                      </a:r>
                      <a:r>
                        <a:rPr kumimoji="1" lang="en-US" altLang="ja-JP" sz="1050" b="1" dirty="0">
                          <a:solidFill>
                            <a:schemeClr val="bg1"/>
                          </a:solidFill>
                          <a:latin typeface="Meiryo"/>
                          <a:ea typeface="Meiryo"/>
                        </a:rPr>
                        <a:t>SP</a:t>
                      </a:r>
                      <a:r>
                        <a:rPr kumimoji="1" lang="ja-JP" altLang="en-US" sz="1050" b="1" dirty="0">
                          <a:solidFill>
                            <a:schemeClr val="bg1"/>
                          </a:solidFill>
                          <a:latin typeface="Meiryo"/>
                          <a:ea typeface="Meiryo"/>
                        </a:rPr>
                        <a:t>（オールリーチ　</a:t>
                      </a:r>
                      <a:r>
                        <a:rPr kumimoji="1" lang="en-US" altLang="ja-JP" sz="1050" b="1" dirty="0">
                          <a:solidFill>
                            <a:schemeClr val="bg1"/>
                          </a:solidFill>
                          <a:latin typeface="Meiryo"/>
                          <a:ea typeface="Meiryo"/>
                        </a:rPr>
                        <a:t>Plus</a:t>
                      </a:r>
                      <a:r>
                        <a:rPr kumimoji="1" lang="ja-JP" altLang="en-US" sz="1050" b="1" dirty="0">
                          <a:solidFill>
                            <a:schemeClr val="bg1"/>
                          </a:solidFill>
                          <a:latin typeface="Meiryo"/>
                          <a:ea typeface="Meiryo"/>
                        </a:rPr>
                        <a:t>）</a:t>
                      </a:r>
                      <a:endParaRPr kumimoji="1" lang="en-US" altLang="ja-JP" sz="1050" b="1" dirty="0">
                        <a:solidFill>
                          <a:schemeClr val="bg1"/>
                        </a:solidFill>
                        <a:latin typeface="Meiryo"/>
                        <a:ea typeface="Meiryo"/>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latin typeface="Meiryo"/>
                          <a:ea typeface="Meiryo"/>
                        </a:rPr>
                        <a:t>（女性　</a:t>
                      </a:r>
                      <a:r>
                        <a:rPr kumimoji="1" lang="en-US" altLang="ja-JP" sz="1050" b="1" dirty="0">
                          <a:solidFill>
                            <a:schemeClr val="bg1"/>
                          </a:solidFill>
                          <a:latin typeface="Meiryo"/>
                          <a:ea typeface="Meiryo"/>
                        </a:rPr>
                        <a:t>20</a:t>
                      </a:r>
                      <a:r>
                        <a:rPr kumimoji="1" lang="ja-JP" altLang="en-US" sz="1050" b="1" dirty="0">
                          <a:solidFill>
                            <a:schemeClr val="bg1"/>
                          </a:solidFill>
                          <a:latin typeface="Meiryo"/>
                          <a:ea typeface="Meiryo"/>
                        </a:rPr>
                        <a:t>～</a:t>
                      </a:r>
                      <a:r>
                        <a:rPr kumimoji="1" lang="en-US" altLang="ja-JP" sz="1050" b="1" dirty="0">
                          <a:solidFill>
                            <a:schemeClr val="bg1"/>
                          </a:solidFill>
                          <a:latin typeface="Meiryo"/>
                          <a:ea typeface="Meiryo"/>
                        </a:rPr>
                        <a:t>39</a:t>
                      </a:r>
                      <a:r>
                        <a:rPr kumimoji="1" lang="ja-JP" altLang="en-US" sz="1050" b="1" dirty="0">
                          <a:solidFill>
                            <a:schemeClr val="bg1"/>
                          </a:solidFill>
                          <a:latin typeface="Meiryo"/>
                          <a:ea typeface="Meiryo"/>
                        </a:rPr>
                        <a:t>歳）</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dirty="0">
                          <a:solidFill>
                            <a:schemeClr val="bg1"/>
                          </a:solidFill>
                          <a:latin typeface="Meiryo"/>
                          <a:ea typeface="Meiryo"/>
                        </a:rPr>
                        <a:t>Yahoo! JAPAN</a:t>
                      </a:r>
                      <a:r>
                        <a:rPr kumimoji="1" lang="ja-JP" altLang="en-US" sz="1050" b="1" dirty="0">
                          <a:solidFill>
                            <a:schemeClr val="bg1"/>
                          </a:solidFill>
                          <a:latin typeface="Meiryo"/>
                          <a:ea typeface="Meiryo"/>
                        </a:rPr>
                        <a:t>　トップページ　トピックス</a:t>
                      </a:r>
                      <a:endParaRPr kumimoji="1" lang="en-US" altLang="ja-JP" sz="1050" b="1" dirty="0">
                        <a:solidFill>
                          <a:schemeClr val="bg1"/>
                        </a:solidFill>
                        <a:latin typeface="Meiryo"/>
                        <a:ea typeface="Meiry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dirty="0">
                          <a:solidFill>
                            <a:schemeClr val="bg1"/>
                          </a:solidFill>
                          <a:latin typeface="Meiryo"/>
                          <a:ea typeface="Meiryo"/>
                        </a:rPr>
                        <a:t>PR</a:t>
                      </a:r>
                      <a:r>
                        <a:rPr kumimoji="1" lang="ja-JP" altLang="en-US" sz="1050" b="1" dirty="0">
                          <a:solidFill>
                            <a:schemeClr val="bg1"/>
                          </a:solidFill>
                          <a:latin typeface="Meiryo"/>
                          <a:ea typeface="Meiryo"/>
                        </a:rPr>
                        <a:t>　</a:t>
                      </a:r>
                      <a:r>
                        <a:rPr kumimoji="1" lang="en-US" altLang="ja-JP" sz="1050" b="1" dirty="0">
                          <a:solidFill>
                            <a:schemeClr val="bg1"/>
                          </a:solidFill>
                          <a:latin typeface="Meiryo"/>
                          <a:ea typeface="Meiryo"/>
                        </a:rPr>
                        <a:t>SP</a:t>
                      </a:r>
                      <a:r>
                        <a:rPr kumimoji="1" lang="ja-JP" altLang="en-US" sz="1050" b="1" dirty="0">
                          <a:solidFill>
                            <a:schemeClr val="bg1"/>
                          </a:solidFill>
                          <a:latin typeface="Meiryo"/>
                          <a:ea typeface="Meiryo"/>
                        </a:rPr>
                        <a:t>（オールリーチ　</a:t>
                      </a:r>
                      <a:r>
                        <a:rPr kumimoji="1" lang="en-US" altLang="ja-JP" sz="1050" b="1" dirty="0">
                          <a:solidFill>
                            <a:schemeClr val="bg1"/>
                          </a:solidFill>
                          <a:latin typeface="Meiryo"/>
                          <a:ea typeface="Meiryo"/>
                        </a:rPr>
                        <a:t>Plus</a:t>
                      </a:r>
                      <a:r>
                        <a:rPr kumimoji="1" lang="ja-JP" altLang="en-US" sz="1050" b="1" dirty="0">
                          <a:solidFill>
                            <a:schemeClr val="bg1"/>
                          </a:solidFill>
                          <a:latin typeface="Meiryo"/>
                          <a:ea typeface="Meiryo"/>
                        </a:rPr>
                        <a:t>）</a:t>
                      </a:r>
                      <a:endParaRPr kumimoji="1" lang="en-US" altLang="ja-JP" sz="1050" b="1" dirty="0">
                        <a:solidFill>
                          <a:schemeClr val="bg1"/>
                        </a:solidFill>
                        <a:latin typeface="Meiryo"/>
                        <a:ea typeface="Meiry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latin typeface="Meiryo"/>
                          <a:ea typeface="Meiryo"/>
                        </a:rPr>
                        <a:t>（女性　</a:t>
                      </a:r>
                      <a:r>
                        <a:rPr kumimoji="1" lang="en-US" altLang="ja-JP" sz="1050" b="1" dirty="0">
                          <a:solidFill>
                            <a:schemeClr val="bg1"/>
                          </a:solidFill>
                          <a:latin typeface="Meiryo"/>
                          <a:ea typeface="Meiryo"/>
                        </a:rPr>
                        <a:t>40</a:t>
                      </a:r>
                      <a:r>
                        <a:rPr kumimoji="1" lang="ja-JP" altLang="en-US" sz="1050" b="1" dirty="0">
                          <a:solidFill>
                            <a:schemeClr val="bg1"/>
                          </a:solidFill>
                          <a:latin typeface="Meiryo"/>
                          <a:ea typeface="Meiryo"/>
                        </a:rPr>
                        <a:t>～</a:t>
                      </a:r>
                      <a:r>
                        <a:rPr kumimoji="1" lang="en-US" altLang="ja-JP" sz="1050" b="1" dirty="0">
                          <a:solidFill>
                            <a:schemeClr val="bg1"/>
                          </a:solidFill>
                          <a:latin typeface="Meiryo"/>
                          <a:ea typeface="Meiryo"/>
                        </a:rPr>
                        <a:t>59</a:t>
                      </a:r>
                      <a:r>
                        <a:rPr kumimoji="1" lang="ja-JP" altLang="en-US" sz="1050" b="1" dirty="0">
                          <a:solidFill>
                            <a:schemeClr val="bg1"/>
                          </a:solidFill>
                          <a:latin typeface="Meiryo"/>
                          <a:ea typeface="Meiryo"/>
                        </a:rPr>
                        <a:t>歳）</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117335041"/>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リリース種別</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商品</a:t>
                      </a:r>
                      <a:r>
                        <a:rPr kumimoji="1" lang="en-US" altLang="ja-JP" sz="900" b="0" kern="1200">
                          <a:solidFill>
                            <a:schemeClr val="bg1"/>
                          </a:solidFill>
                          <a:latin typeface="Meiryo"/>
                          <a:ea typeface="Meiryo"/>
                          <a:cs typeface="+mn-cs"/>
                        </a:rPr>
                        <a:t>ID</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a:solidFill>
                            <a:srgbClr val="0D0D0D"/>
                          </a:solidFill>
                          <a:latin typeface="Meiryo"/>
                          <a:ea typeface="Meiryo"/>
                        </a:rPr>
                        <a:t>継続</a:t>
                      </a:r>
                    </a:p>
                  </a:txBody>
                  <a:tcPr marT="36000" marB="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a:ea typeface="Meiryo"/>
                          <a:cs typeface="+mn-cs"/>
                        </a:rPr>
                        <a:t>1000007342</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dirty="0">
                          <a:solidFill>
                            <a:srgbClr val="0D0D0D"/>
                          </a:solidFill>
                          <a:latin typeface="Meiryo"/>
                          <a:ea typeface="Meiryo"/>
                        </a:rPr>
                        <a:t>継続</a:t>
                      </a:r>
                      <a:endParaRPr kumimoji="1" lang="en-US" altLang="ja-JP" sz="1050" b="0" i="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0D0D0D"/>
                          </a:solidFill>
                          <a:effectLst/>
                          <a:uLnTx/>
                          <a:uFillTx/>
                          <a:latin typeface="Meiryo"/>
                          <a:ea typeface="Meiryo"/>
                          <a:cs typeface="+mn-cs"/>
                        </a:rPr>
                        <a:t>1000007327</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a:ea typeface="Meiryo"/>
                          <a:cs typeface="+mn-cs"/>
                        </a:rPr>
                        <a:t>継続</a:t>
                      </a:r>
                      <a:endParaRPr kumimoji="1" lang="en-US" altLang="ja-JP" sz="1050" b="0" i="0" u="none" strike="noStrike" kern="1200" cap="none" spc="0" normalizeH="0" baseline="0" noProof="0" dirty="0">
                        <a:ln>
                          <a:noFill/>
                        </a:ln>
                        <a:solidFill>
                          <a:srgbClr val="0D0D0D"/>
                        </a:solidFill>
                        <a:effectLst/>
                        <a:uLnTx/>
                        <a:uFillTx/>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a:solidFill>
                            <a:srgbClr val="0D0D0D"/>
                          </a:solidFill>
                          <a:latin typeface="Meiryo" panose="020B0604030504040204" pitchFamily="34" charset="-128"/>
                          <a:ea typeface="Meiryo" panose="020B0604030504040204" pitchFamily="34" charset="-128"/>
                        </a:rPr>
                        <a:t>1000007343</a:t>
                      </a:r>
                      <a:endParaRPr kumimoji="1" lang="ja-JP" altLang="en-US" sz="1050">
                        <a:solidFill>
                          <a:srgbClr val="0D0D0D"/>
                        </a:solidFill>
                        <a:latin typeface="Meiryo" panose="020B0604030504040204" pitchFamily="34" charset="-128"/>
                        <a:ea typeface="Meiryo" panose="020B0604030504040204" pitchFamily="34" charset="-128"/>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mpd="sng">
                      <a:noFill/>
                      <a:prstDash val="soli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55075111"/>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メイリオ"/>
                          <a:ea typeface="メイリオ"/>
                          <a:cs typeface="+mn-cs"/>
                        </a:rPr>
                        <a:t>2025</a:t>
                      </a:r>
                      <a:r>
                        <a:rPr kumimoji="1" lang="ja-JP" altLang="en-US" sz="1050" kern="1200" dirty="0">
                          <a:solidFill>
                            <a:srgbClr val="0D0D0D"/>
                          </a:solidFill>
                          <a:latin typeface="メイリオ"/>
                          <a:ea typeface="メイリオ"/>
                          <a:cs typeface="+mn-cs"/>
                        </a:rPr>
                        <a:t>年</a:t>
                      </a:r>
                      <a:r>
                        <a:rPr kumimoji="1" lang="en-US" altLang="ja-JP" sz="1050" kern="1200" dirty="0">
                          <a:solidFill>
                            <a:srgbClr val="0D0D0D"/>
                          </a:solidFill>
                          <a:latin typeface="メイリオ"/>
                          <a:ea typeface="メイリオ"/>
                          <a:cs typeface="+mn-cs"/>
                        </a:rPr>
                        <a:t>7</a:t>
                      </a:r>
                      <a:r>
                        <a:rPr kumimoji="1" lang="ja-JP" altLang="en-US" sz="1050" kern="1200" dirty="0">
                          <a:solidFill>
                            <a:srgbClr val="0D0D0D"/>
                          </a:solidFill>
                          <a:latin typeface="メイリオ"/>
                          <a:ea typeface="メイリオ"/>
                          <a:cs typeface="+mn-cs"/>
                        </a:rPr>
                        <a:t>月</a:t>
                      </a:r>
                      <a:r>
                        <a:rPr kumimoji="1" lang="en-US" altLang="ja-JP" sz="1050" kern="1200" dirty="0">
                          <a:solidFill>
                            <a:srgbClr val="0D0D0D"/>
                          </a:solidFill>
                          <a:latin typeface="メイリオ"/>
                          <a:ea typeface="メイリオ"/>
                          <a:cs typeface="+mn-cs"/>
                        </a:rPr>
                        <a:t>31</a:t>
                      </a:r>
                      <a:r>
                        <a:rPr kumimoji="1" lang="ja-JP" altLang="en-US" sz="1050" kern="1200" dirty="0">
                          <a:solidFill>
                            <a:srgbClr val="0D0D0D"/>
                          </a:solidFill>
                          <a:latin typeface="メイリオ"/>
                          <a:ea typeface="メイリオ"/>
                          <a:cs typeface="+mn-cs"/>
                        </a:rPr>
                        <a:t>日</a:t>
                      </a:r>
                      <a:r>
                        <a:rPr kumimoji="1" lang="en-US" altLang="ja-JP" sz="1050" kern="1200" dirty="0">
                          <a:solidFill>
                            <a:srgbClr val="0D0D0D"/>
                          </a:solidFill>
                          <a:latin typeface="メイリオ"/>
                          <a:ea typeface="メイリオ"/>
                          <a:cs typeface="+mn-cs"/>
                        </a:rPr>
                        <a:t>(</a:t>
                      </a:r>
                      <a:r>
                        <a:rPr kumimoji="1" lang="ja-JP" altLang="en-US" sz="1050" kern="1200" dirty="0">
                          <a:solidFill>
                            <a:srgbClr val="0D0D0D"/>
                          </a:solidFill>
                          <a:latin typeface="メイリオ"/>
                          <a:ea typeface="メイリオ"/>
                          <a:cs typeface="+mn-cs"/>
                        </a:rPr>
                        <a:t>木</a:t>
                      </a:r>
                      <a:r>
                        <a:rPr kumimoji="1" lang="en-US" altLang="ja-JP" sz="1050" kern="1200" dirty="0">
                          <a:solidFill>
                            <a:srgbClr val="0D0D0D"/>
                          </a:solidFill>
                          <a:latin typeface="メイリオ"/>
                          <a:ea typeface="メイリオ"/>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777446988"/>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rgbClr val="0D0D0D"/>
                          </a:solidFill>
                          <a:latin typeface="Meiryo" panose="020B0604030504040204" pitchFamily="34" charset="-128"/>
                          <a:ea typeface="Meiryo" panose="020B0604030504040204" pitchFamily="34" charset="-128"/>
                        </a:rPr>
                        <a:t>●</a:t>
                      </a:r>
                      <a:endParaRPr kumimoji="1" lang="ja-JP" altLang="en-US" sz="1050" b="1" i="0" kern="1200" dirty="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rgbClr val="0D0D0D"/>
                          </a:solidFill>
                          <a:latin typeface="Meiryo" panose="020B0604030504040204" pitchFamily="34" charset="-128"/>
                          <a:ea typeface="Meiryo" panose="020B0604030504040204" pitchFamily="34" charset="-128"/>
                        </a:rPr>
                        <a:t>●</a:t>
                      </a:r>
                      <a:endParaRPr kumimoji="1" lang="ja-JP" altLang="en-US" sz="1050" b="1" i="0" kern="1200" dirty="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rgbClr val="0D0D0D"/>
                          </a:solidFill>
                          <a:latin typeface="Meiryo" panose="020B0604030504040204" pitchFamily="34" charset="-128"/>
                          <a:ea typeface="Meiryo" panose="020B0604030504040204" pitchFamily="34" charset="-128"/>
                        </a:rPr>
                        <a:t>●</a:t>
                      </a:r>
                      <a:endParaRPr kumimoji="1" lang="ja-JP" altLang="en-US" sz="1050" b="1" i="0" kern="1200" dirty="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112060797"/>
                  </a:ext>
                </a:extLst>
              </a:tr>
              <a:tr h="33635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広告タイプ</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メインメディアの形式</a:t>
                      </a:r>
                      <a:r>
                        <a:rPr kumimoji="1" lang="en-US" altLang="ja-JP" sz="900" b="0" kern="1200">
                          <a:solidFill>
                            <a:schemeClr val="bg1"/>
                          </a:solidFill>
                          <a:latin typeface="Meiryo"/>
                          <a:ea typeface="Meiryo"/>
                          <a:cs typeface="+mn-cs"/>
                        </a:rPr>
                        <a:t>/</a:t>
                      </a:r>
                    </a:p>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50" b="0" i="0" kern="1200">
                          <a:solidFill>
                            <a:srgbClr val="0D0D0D"/>
                          </a:solidFill>
                          <a:latin typeface="Meiryo"/>
                          <a:ea typeface="Meiryo"/>
                          <a:cs typeface="+mn-cs"/>
                        </a:rPr>
                        <a:t>トップページ トピックス</a:t>
                      </a:r>
                      <a:r>
                        <a:rPr lang="en-US" altLang="ja-JP" sz="1050" b="0" i="0" kern="1200">
                          <a:solidFill>
                            <a:srgbClr val="0D0D0D"/>
                          </a:solidFill>
                          <a:latin typeface="Meiryo"/>
                          <a:ea typeface="Meiryo"/>
                          <a:cs typeface="+mn-cs"/>
                        </a:rPr>
                        <a:t>PR/</a:t>
                      </a:r>
                      <a:r>
                        <a:rPr lang="ja-JP" altLang="en-US" sz="1050" b="0" i="0" kern="1200">
                          <a:solidFill>
                            <a:srgbClr val="0D0D0D"/>
                          </a:solidFill>
                          <a:latin typeface="Meiryo"/>
                          <a:ea typeface="Meiryo"/>
                          <a:cs typeface="+mn-cs"/>
                        </a:rPr>
                        <a:t>画像</a:t>
                      </a:r>
                      <a:r>
                        <a:rPr lang="en-US" altLang="ja-JP" sz="1050" b="0" i="0" kern="1200">
                          <a:solidFill>
                            <a:srgbClr val="0D0D0D"/>
                          </a:solidFill>
                          <a:latin typeface="Meiryo"/>
                          <a:ea typeface="Meiryo"/>
                          <a:cs typeface="+mn-cs"/>
                        </a:rPr>
                        <a:t>/1</a:t>
                      </a:r>
                      <a:r>
                        <a:rPr lang="ja-JP" altLang="en-US" sz="1050" b="0" i="0" kern="1200">
                          <a:solidFill>
                            <a:srgbClr val="0D0D0D"/>
                          </a:solidFill>
                          <a:latin typeface="Meiryo"/>
                          <a:ea typeface="Meiryo"/>
                          <a:cs typeface="+mn-cs"/>
                        </a:rPr>
                        <a:t>：</a:t>
                      </a:r>
                      <a:r>
                        <a:rPr lang="en-US" altLang="ja-JP" sz="1050" b="0" i="0" kern="1200">
                          <a:solidFill>
                            <a:srgbClr val="0D0D0D"/>
                          </a:solidFill>
                          <a:latin typeface="Meiryo"/>
                          <a:ea typeface="Meiryo"/>
                          <a:cs typeface="+mn-cs"/>
                        </a:rPr>
                        <a:t>1</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84434171"/>
                  </a:ext>
                </a:extLst>
              </a:tr>
              <a:tr h="300426">
                <a:tc>
                  <a:txBody>
                    <a:bodyPr/>
                    <a:lstStyle/>
                    <a:p>
                      <a:pPr algn="ctr"/>
                      <a:r>
                        <a:rPr kumimoji="1" lang="ja-JP" altLang="en-US" sz="900" b="0" kern="1200">
                          <a:solidFill>
                            <a:schemeClr val="bg1"/>
                          </a:solidFill>
                          <a:latin typeface="Meiryo"/>
                          <a:ea typeface="Meiryo"/>
                          <a:cs typeface="+mn-cs"/>
                        </a:rPr>
                        <a:t>バナー</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動画</a:t>
                      </a:r>
                      <a:r>
                        <a:rPr kumimoji="1" lang="en-US" altLang="ja-JP" sz="900" b="0" kern="1200">
                          <a:solidFill>
                            <a:schemeClr val="bg1"/>
                          </a:solidFill>
                          <a:latin typeface="Meiryo"/>
                          <a:ea typeface="Meiryo"/>
                          <a:cs typeface="+mn-cs"/>
                        </a:rPr>
                        <a:t>/16</a:t>
                      </a:r>
                      <a:r>
                        <a:rPr kumimoji="1" lang="ja-JP" altLang="en-US" sz="900" b="0" kern="1200">
                          <a:solidFill>
                            <a:schemeClr val="bg1"/>
                          </a:solidFill>
                          <a:latin typeface="Meiryo"/>
                          <a:ea typeface="Meiryo"/>
                          <a:cs typeface="+mn-cs"/>
                        </a:rPr>
                        <a:t>：</a:t>
                      </a:r>
                      <a:r>
                        <a:rPr kumimoji="1" lang="en-US" altLang="ja-JP" sz="900" b="0" kern="1200">
                          <a:solidFill>
                            <a:schemeClr val="bg1"/>
                          </a:solidFill>
                          <a:latin typeface="Meiryo"/>
                          <a:ea typeface="Meiryo"/>
                          <a:cs typeface="+mn-cs"/>
                        </a:rPr>
                        <a:t>9</a:t>
                      </a:r>
                      <a:r>
                        <a:rPr kumimoji="1" lang="ja-JP" altLang="en-US" sz="900" b="0" kern="1200">
                          <a:solidFill>
                            <a:schemeClr val="bg1"/>
                          </a:solidFill>
                          <a:latin typeface="Meiryo"/>
                          <a:ea typeface="Meiryo"/>
                          <a:cs typeface="+mn-cs"/>
                        </a:rPr>
                        <a:t>広告　</a:t>
                      </a:r>
                      <a:endParaRPr kumimoji="1" lang="en-US" altLang="ja-JP" sz="900" b="0" kern="1200">
                        <a:solidFill>
                          <a:schemeClr val="bg1"/>
                        </a:solidFill>
                        <a:latin typeface="Meiryo"/>
                        <a:ea typeface="Meiryo"/>
                        <a:cs typeface="+mn-cs"/>
                      </a:endParaRPr>
                    </a:p>
                    <a:p>
                      <a:pPr algn="ctr"/>
                      <a:r>
                        <a:rPr kumimoji="1" lang="ja-JP" altLang="en-US" sz="900" b="0" kern="1200">
                          <a:solidFill>
                            <a:schemeClr val="bg1"/>
                          </a:solidFill>
                          <a:latin typeface="Meiryo"/>
                          <a:ea typeface="Meiryo"/>
                          <a:cs typeface="+mn-cs"/>
                        </a:rPr>
                        <a:t>タップ後の動作</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n-lt"/>
                          <a:ea typeface="+mn-ea"/>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674522507"/>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kern="1200">
                          <a:solidFill>
                            <a:srgbClr val="0D0D0D"/>
                          </a:solidFill>
                          <a:latin typeface="Meiryo"/>
                          <a:ea typeface="Meiryo"/>
                          <a:cs typeface="+mn-cs"/>
                        </a:rPr>
                        <a:t>スマートフォン（ウェブ</a:t>
                      </a:r>
                      <a:r>
                        <a:rPr kumimoji="1" lang="en-US" altLang="ja-JP" sz="1050" b="0" i="0" kern="1200">
                          <a:solidFill>
                            <a:srgbClr val="0D0D0D"/>
                          </a:solidFill>
                          <a:latin typeface="Meiryo"/>
                          <a:ea typeface="Meiryo"/>
                          <a:cs typeface="+mn-cs"/>
                        </a:rPr>
                        <a:t>/</a:t>
                      </a:r>
                      <a:r>
                        <a:rPr kumimoji="1" lang="ja-JP" altLang="en-US" sz="1050" b="0" i="0" kern="1200">
                          <a:solidFill>
                            <a:srgbClr val="0D0D0D"/>
                          </a:solidFill>
                          <a:latin typeface="Meiryo"/>
                          <a:ea typeface="Meiryo"/>
                          <a:cs typeface="+mn-cs"/>
                        </a:rPr>
                        <a:t>アプリ）</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3191794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　トップページ　トピックス</a:t>
                      </a:r>
                      <a:r>
                        <a:rPr kumimoji="1" lang="en-US" altLang="ja-JP" sz="1050" b="0" i="0" kern="1200" dirty="0">
                          <a:solidFill>
                            <a:srgbClr val="0D0D0D"/>
                          </a:solidFill>
                          <a:latin typeface="Meiryo"/>
                          <a:ea typeface="Meiryo"/>
                          <a:cs typeface="+mn-cs"/>
                        </a:rPr>
                        <a:t>PR</a:t>
                      </a:r>
                      <a:r>
                        <a:rPr kumimoji="1" lang="ja-JP" altLang="en-US" sz="1050" b="0" i="0" kern="1200" dirty="0">
                          <a:solidFill>
                            <a:srgbClr val="0D0D0D"/>
                          </a:solidFill>
                          <a:latin typeface="Meiryo"/>
                          <a:ea typeface="Meiryo"/>
                          <a:cs typeface="+mn-cs"/>
                        </a:rPr>
                        <a:t>（</a:t>
                      </a:r>
                      <a:r>
                        <a:rPr kumimoji="1" lang="en-US" altLang="ja-JP" sz="1050" b="0" i="0" kern="1200" dirty="0">
                          <a:solidFill>
                            <a:srgbClr val="0D0D0D"/>
                          </a:solidFill>
                          <a:latin typeface="Meiryo"/>
                          <a:ea typeface="Meiryo"/>
                          <a:cs typeface="+mn-cs"/>
                        </a:rPr>
                        <a:t>SP</a:t>
                      </a:r>
                      <a:r>
                        <a:rPr kumimoji="1" lang="ja-JP" altLang="en-US" sz="1050" b="0" i="0" kern="1200" dirty="0">
                          <a:solidFill>
                            <a:srgbClr val="0D0D0D"/>
                          </a:solidFill>
                          <a:latin typeface="Meiryo"/>
                          <a:ea typeface="Meiryo"/>
                          <a:cs typeface="+mn-cs"/>
                        </a:rPr>
                        <a:t>）</a:t>
                      </a:r>
                      <a:endParaRPr kumimoji="1" lang="en-US" altLang="ja-JP" sz="1050" b="0" i="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78731420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トップページ　および　</a:t>
                      </a: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アプリのトップページトピックス内</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066738162"/>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rPr>
                        <a:t>2025</a:t>
                      </a:r>
                      <a:r>
                        <a:rPr kumimoji="1" lang="ja-JP" altLang="en-US" sz="1050" b="0" i="0" u="none" strike="noStrike" kern="1200" cap="none" spc="0" normalizeH="0" baseline="0" noProof="0" dirty="0">
                          <a:ln>
                            <a:noFill/>
                          </a:ln>
                          <a:solidFill>
                            <a:srgbClr val="0D0D0D"/>
                          </a:solidFill>
                          <a:effectLst/>
                          <a:uLnTx/>
                          <a:uFillTx/>
                        </a:rPr>
                        <a:t>年</a:t>
                      </a:r>
                      <a:r>
                        <a:rPr kumimoji="1" lang="en-US" altLang="ja-JP" sz="1050" b="0" i="0" u="none" strike="noStrike" kern="1200" cap="none" spc="0" normalizeH="0" baseline="0" noProof="0" dirty="0">
                          <a:ln>
                            <a:noFill/>
                          </a:ln>
                          <a:solidFill>
                            <a:srgbClr val="0D0D0D"/>
                          </a:solidFill>
                          <a:effectLst/>
                          <a:uLnTx/>
                          <a:uFillTx/>
                        </a:rPr>
                        <a:t>10</a:t>
                      </a:r>
                      <a:r>
                        <a:rPr kumimoji="1" lang="ja-JP" altLang="en-US" sz="1050" b="0" i="0" u="none" strike="noStrike" kern="1200" cap="none" spc="0" normalizeH="0" baseline="0" noProof="0" dirty="0">
                          <a:ln>
                            <a:noFill/>
                          </a:ln>
                          <a:solidFill>
                            <a:srgbClr val="0D0D0D"/>
                          </a:solidFill>
                          <a:effectLst/>
                          <a:uLnTx/>
                          <a:uFillTx/>
                        </a:rPr>
                        <a:t>月</a:t>
                      </a:r>
                      <a:r>
                        <a:rPr kumimoji="1" lang="en-US" altLang="ja-JP" sz="1050" b="0" i="0" u="none" strike="noStrike" kern="1200" cap="none" spc="0" normalizeH="0" baseline="0" noProof="0" dirty="0">
                          <a:ln>
                            <a:noFill/>
                          </a:ln>
                          <a:solidFill>
                            <a:srgbClr val="0D0D0D"/>
                          </a:solidFill>
                          <a:effectLst/>
                          <a:uLnTx/>
                          <a:uFillTx/>
                        </a:rPr>
                        <a:t>1</a:t>
                      </a:r>
                      <a:r>
                        <a:rPr kumimoji="1" lang="ja-JP" altLang="en-US" sz="1050" b="0" i="0" u="none" strike="noStrike" kern="1200" cap="none" spc="0" normalizeH="0" baseline="0" noProof="0" dirty="0">
                          <a:ln>
                            <a:noFill/>
                          </a:ln>
                          <a:solidFill>
                            <a:srgbClr val="0D0D0D"/>
                          </a:solidFill>
                          <a:effectLst/>
                          <a:uLnTx/>
                          <a:uFillTx/>
                        </a:rPr>
                        <a:t>日（水）～　</a:t>
                      </a:r>
                      <a:r>
                        <a:rPr kumimoji="1" lang="en-US" altLang="ja-JP" sz="1050" b="0" i="0" u="none" strike="noStrike" kern="1200" cap="none" spc="0" normalizeH="0" baseline="0" noProof="0" dirty="0">
                          <a:ln>
                            <a:noFill/>
                          </a:ln>
                          <a:solidFill>
                            <a:srgbClr val="0D0D0D"/>
                          </a:solidFill>
                          <a:effectLst/>
                          <a:uLnTx/>
                          <a:uFillTx/>
                        </a:rPr>
                        <a:t>2026</a:t>
                      </a:r>
                      <a:r>
                        <a:rPr kumimoji="1" lang="ja-JP" altLang="en-US" sz="1050" b="0" i="0" u="none" strike="noStrike" kern="1200" cap="none" spc="0" normalizeH="0" baseline="0" noProof="0" dirty="0">
                          <a:ln>
                            <a:noFill/>
                          </a:ln>
                          <a:solidFill>
                            <a:srgbClr val="0D0D0D"/>
                          </a:solidFill>
                          <a:effectLst/>
                          <a:uLnTx/>
                          <a:uFillTx/>
                        </a:rPr>
                        <a:t>年</a:t>
                      </a:r>
                      <a:r>
                        <a:rPr kumimoji="1" lang="en-US" altLang="ja-JP" sz="1050" b="0" i="0" u="none" strike="noStrike" kern="1200" cap="none" spc="0" normalizeH="0" baseline="0" noProof="0" dirty="0">
                          <a:ln>
                            <a:noFill/>
                          </a:ln>
                          <a:solidFill>
                            <a:srgbClr val="0D0D0D"/>
                          </a:solidFill>
                          <a:effectLst/>
                          <a:uLnTx/>
                          <a:uFillTx/>
                        </a:rPr>
                        <a:t>3</a:t>
                      </a:r>
                      <a:r>
                        <a:rPr kumimoji="1" lang="ja-JP" altLang="en-US" sz="1050" b="0" i="0" u="none" strike="noStrike" kern="1200" cap="none" spc="0" normalizeH="0" baseline="0" noProof="0" dirty="0">
                          <a:ln>
                            <a:noFill/>
                          </a:ln>
                          <a:solidFill>
                            <a:srgbClr val="0D0D0D"/>
                          </a:solidFill>
                          <a:effectLst/>
                          <a:uLnTx/>
                          <a:uFillTx/>
                        </a:rPr>
                        <a:t>月</a:t>
                      </a:r>
                      <a:r>
                        <a:rPr kumimoji="1" lang="en-US" altLang="ja-JP" sz="1050" b="0" i="0" u="none" strike="noStrike" kern="1200" cap="none" spc="0" normalizeH="0" baseline="0" noProof="0" dirty="0">
                          <a:ln>
                            <a:noFill/>
                          </a:ln>
                          <a:solidFill>
                            <a:srgbClr val="0D0D0D"/>
                          </a:solidFill>
                          <a:effectLst/>
                          <a:uLnTx/>
                          <a:uFillTx/>
                        </a:rPr>
                        <a:t>31</a:t>
                      </a:r>
                      <a:r>
                        <a:rPr kumimoji="1" lang="ja-JP" altLang="en-US" sz="1050" b="0" i="0" u="none" strike="noStrike" kern="1200" cap="none" spc="0" normalizeH="0" baseline="0" noProof="0" dirty="0">
                          <a:ln>
                            <a:noFill/>
                          </a:ln>
                          <a:solidFill>
                            <a:srgbClr val="0D0D0D"/>
                          </a:solidFill>
                          <a:effectLst/>
                          <a:uLnTx/>
                          <a:uFillTx/>
                        </a:rPr>
                        <a:t>日（火）</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463668774"/>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eiryo"/>
                          <a:ea typeface="Meiryo"/>
                          <a:cs typeface="+mn-cs"/>
                        </a:rPr>
                        <a:t>1</a:t>
                      </a:r>
                      <a:r>
                        <a:rPr kumimoji="1" lang="ja-JP" altLang="en-US" sz="1050" b="0" i="0" u="none" strike="noStrike" kern="1200" cap="none" spc="0" normalizeH="0" baseline="0" noProof="0" dirty="0">
                          <a:ln>
                            <a:noFill/>
                          </a:ln>
                          <a:solidFill>
                            <a:srgbClr val="0D0D0D"/>
                          </a:solidFill>
                          <a:effectLst/>
                          <a:uLnTx/>
                          <a:uFillTx/>
                          <a:latin typeface="Meiryo"/>
                          <a:ea typeface="Meiryo"/>
                          <a:cs typeface="+mn-cs"/>
                        </a:rPr>
                        <a:t>日間</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967014782"/>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a:solidFill>
                            <a:srgbClr val="0D0D0D"/>
                          </a:solidFill>
                          <a:latin typeface="Meiryo" panose="020B0604030504040204" pitchFamily="34" charset="-128"/>
                          <a:ea typeface="Meiryo" panose="020B0604030504040204" pitchFamily="34" charset="-128"/>
                          <a:cs typeface="+mn-cs"/>
                        </a:rPr>
                        <a:t>枠購入型</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50538939"/>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panose="020B0604030504040204" pitchFamily="34" charset="-128"/>
                          <a:ea typeface="Meiryo" panose="020B0604030504040204" pitchFamily="34" charset="-128"/>
                          <a:cs typeface="+mn-cs"/>
                        </a:rPr>
                        <a:t>17,000,000</a:t>
                      </a:r>
                      <a:r>
                        <a:rPr kumimoji="1" lang="ja-JP" altLang="en-US" sz="1050" b="0" i="0" kern="1200">
                          <a:solidFill>
                            <a:srgbClr val="0D0D0D"/>
                          </a:solidFill>
                          <a:latin typeface="Meiryo" panose="020B0604030504040204" pitchFamily="34" charset="-128"/>
                          <a:ea typeface="Meiryo" panose="020B0604030504040204" pitchFamily="34" charset="-128"/>
                          <a:cs typeface="+mn-cs"/>
                        </a:rPr>
                        <a:t>円　</a:t>
                      </a:r>
                      <a:r>
                        <a:rPr kumimoji="1" lang="en-US" altLang="ja-JP" sz="1050" b="0" i="0" kern="1200">
                          <a:solidFill>
                            <a:srgbClr val="FF0033"/>
                          </a:solidFill>
                          <a:latin typeface="Meiryo" panose="020B0604030504040204" pitchFamily="34" charset="-128"/>
                          <a:ea typeface="Meiryo" panose="020B0604030504040204" pitchFamily="34" charset="-128"/>
                          <a:cs typeface="+mn-cs"/>
                        </a:rPr>
                        <a:t>※1</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panose="020B0604030504040204" pitchFamily="34" charset="-128"/>
                          <a:ea typeface="Meiryo" panose="020B0604030504040204" pitchFamily="34" charset="-128"/>
                          <a:cs typeface="+mn-cs"/>
                        </a:rPr>
                        <a:t>10,000,000</a:t>
                      </a:r>
                      <a:r>
                        <a:rPr kumimoji="1" lang="ja-JP" altLang="en-US" sz="1050" b="0" i="0" kern="1200">
                          <a:solidFill>
                            <a:srgbClr val="0D0D0D"/>
                          </a:solidFill>
                          <a:latin typeface="Meiryo" panose="020B0604030504040204" pitchFamily="34" charset="-128"/>
                          <a:ea typeface="Meiryo" panose="020B0604030504040204" pitchFamily="34" charset="-128"/>
                          <a:cs typeface="+mn-cs"/>
                        </a:rPr>
                        <a:t>円　</a:t>
                      </a:r>
                      <a:r>
                        <a:rPr kumimoji="1" lang="en-US" altLang="ja-JP" sz="1050" b="0" i="0" kern="1200">
                          <a:solidFill>
                            <a:srgbClr val="FF0033"/>
                          </a:solidFill>
                          <a:latin typeface="Meiryo" panose="020B0604030504040204" pitchFamily="34" charset="-128"/>
                          <a:ea typeface="Meiryo" panose="020B0604030504040204" pitchFamily="34" charset="-128"/>
                          <a:cs typeface="+mn-cs"/>
                        </a:rPr>
                        <a:t>※1</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13,000,000</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円　</a:t>
                      </a:r>
                      <a:r>
                        <a:rPr kumimoji="1" lang="en-US" altLang="ja-JP" sz="1050" b="0" i="0" kern="1200" dirty="0">
                          <a:solidFill>
                            <a:srgbClr val="FF0033"/>
                          </a:solidFill>
                          <a:latin typeface="Meiryo" panose="020B0604030504040204" pitchFamily="34" charset="-128"/>
                          <a:ea typeface="Meiryo" panose="020B0604030504040204" pitchFamily="34" charset="-128"/>
                          <a:cs typeface="+mn-cs"/>
                        </a:rPr>
                        <a:t>※1</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381913646"/>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基本料金（</a:t>
                      </a:r>
                      <a:r>
                        <a:rPr kumimoji="1" lang="en-US" altLang="ja-JP" sz="900" b="0" kern="1200" err="1">
                          <a:solidFill>
                            <a:schemeClr val="bg1"/>
                          </a:solidFill>
                          <a:latin typeface="Meiryo"/>
                          <a:ea typeface="Meiryo"/>
                          <a:cs typeface="+mn-cs"/>
                        </a:rPr>
                        <a:t>vCPM</a:t>
                      </a:r>
                      <a:r>
                        <a:rPr kumimoji="1" lang="ja-JP" altLang="en-US" sz="900" b="0" kern="1200">
                          <a:solidFill>
                            <a:schemeClr val="bg1"/>
                          </a:solidFill>
                          <a:latin typeface="Meiryo"/>
                          <a:ea typeface="Meiryo"/>
                          <a:cs typeface="+mn-cs"/>
                        </a:rPr>
                        <a:t>）</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14462905"/>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a:ea typeface="Meiryo"/>
                          <a:cs typeface="+mn-cs"/>
                        </a:rPr>
                        <a:t>想定</a:t>
                      </a:r>
                      <a:r>
                        <a:rPr kumimoji="1" lang="en-US" altLang="ja-JP" sz="900" b="0" kern="1200" err="1">
                          <a:solidFill>
                            <a:schemeClr val="bg1"/>
                          </a:solidFill>
                          <a:latin typeface="Meiryo"/>
                          <a:ea typeface="Meiryo"/>
                          <a:cs typeface="+mn-cs"/>
                        </a:rPr>
                        <a:t>vimps</a:t>
                      </a:r>
                      <a:r>
                        <a:rPr kumimoji="1" lang="ja-JP" altLang="en-US" sz="900" b="0" kern="1200">
                          <a:solidFill>
                            <a:schemeClr val="bg1"/>
                          </a:solidFill>
                          <a:latin typeface="Meiryo"/>
                          <a:ea typeface="Meiryo"/>
                          <a:cs typeface="+mn-cs"/>
                        </a:rPr>
                        <a:t>（枠配信のみ）</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19,000,000vimps</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dirty="0">
                          <a:solidFill>
                            <a:srgbClr val="0D0D0D"/>
                          </a:solidFill>
                          <a:latin typeface="Meiryo"/>
                          <a:ea typeface="Meiryo"/>
                        </a:rPr>
                        <a:t>4,400,000vimps</a:t>
                      </a:r>
                      <a:endParaRPr kumimoji="1" lang="en-US" altLang="ja-JP" sz="1050" b="0" i="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gridSpan="2">
                  <a:txBody>
                    <a:bodyPr/>
                    <a:lstStyle/>
                    <a:p>
                      <a:pPr algn="ctr"/>
                      <a:r>
                        <a:rPr kumimoji="1" lang="en-US" altLang="ja-JP" sz="1050" b="0" i="0" dirty="0">
                          <a:solidFill>
                            <a:srgbClr val="0D0D0D"/>
                          </a:solidFill>
                          <a:latin typeface="Meiryo"/>
                          <a:ea typeface="Meiryo"/>
                        </a:rPr>
                        <a:t>11,000,000vimps</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88352744"/>
                  </a:ext>
                </a:extLst>
              </a:tr>
            </a:tbl>
          </a:graphicData>
        </a:graphic>
      </p:graphicFrame>
      <p:sp>
        <p:nvSpPr>
          <p:cNvPr id="13" name="円/楕円 15">
            <a:extLst>
              <a:ext uri="{FF2B5EF4-FFF2-40B4-BE49-F238E27FC236}">
                <a16:creationId xmlns:a16="http://schemas.microsoft.com/office/drawing/2014/main" id="{13BA5076-7F6B-5F18-64B5-753B96D221DF}"/>
              </a:ext>
            </a:extLst>
          </p:cNvPr>
          <p:cNvSpPr>
            <a:spLocks noChangeAspect="1"/>
          </p:cNvSpPr>
          <p:nvPr/>
        </p:nvSpPr>
        <p:spPr>
          <a:xfrm>
            <a:off x="8528604" y="2512713"/>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0" lang="ja-JP" altLang="en-US" sz="9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6" name="正方形/長方形 15">
            <a:extLst>
              <a:ext uri="{FF2B5EF4-FFF2-40B4-BE49-F238E27FC236}">
                <a16:creationId xmlns:a16="http://schemas.microsoft.com/office/drawing/2014/main" id="{522D616F-B6D8-A40C-601D-63D297C89269}"/>
              </a:ext>
            </a:extLst>
          </p:cNvPr>
          <p:cNvSpPr/>
          <p:nvPr/>
        </p:nvSpPr>
        <p:spPr>
          <a:xfrm>
            <a:off x="434975" y="5873818"/>
            <a:ext cx="8691096" cy="584775"/>
          </a:xfrm>
          <a:prstGeom prst="rect">
            <a:avLst/>
          </a:prstGeom>
        </p:spPr>
        <p:txBody>
          <a:bodyPr wrap="square" lIns="91440" tIns="45720" rIns="91440" bIns="45720" anchor="t">
            <a:spAutoFit/>
          </a:bodyPr>
          <a:lstStyle/>
          <a:p>
            <a:pPr marL="0" marR="0" lvl="0" indent="0" defTabSz="914400" eaLnBrk="1" fontAlgn="auto" latinLnBrk="0" hangingPunct="1">
              <a:spcBef>
                <a:spcPts val="0"/>
              </a:spcBef>
              <a:spcAft>
                <a:spcPts val="0"/>
              </a:spcAft>
              <a:buClrTx/>
              <a:buSzTx/>
              <a:buFontTx/>
              <a:buNone/>
              <a:tabLst/>
              <a:defRPr/>
            </a:pPr>
            <a:r>
              <a:rPr lang="en-US" altLang="ja-JP" sz="800" b="0" i="0" u="none" strike="noStrike" kern="0" cap="none" spc="0" normalizeH="0" baseline="0" noProof="0">
                <a:ln>
                  <a:noFill/>
                </a:ln>
                <a:solidFill>
                  <a:srgbClr val="0D0D0D"/>
                </a:solidFill>
                <a:effectLst/>
                <a:uLnTx/>
                <a:uFillTx/>
                <a:latin typeface="Meiryo"/>
                <a:ea typeface="Meiryo"/>
              </a:rPr>
              <a:t>※SP</a:t>
            </a:r>
            <a:r>
              <a:rPr lang="ja-JP" altLang="en-US" sz="800" b="0" i="0" u="none" strike="noStrike" kern="0" cap="none" spc="0" normalizeH="0" baseline="0" noProof="0">
                <a:ln>
                  <a:noFill/>
                </a:ln>
                <a:solidFill>
                  <a:srgbClr val="0D0D0D"/>
                </a:solidFill>
                <a:effectLst/>
                <a:uLnTx/>
                <a:uFillTx/>
                <a:latin typeface="Meiryo"/>
                <a:ea typeface="Meiryo"/>
              </a:rPr>
              <a:t>はスマートフォン、</a:t>
            </a:r>
            <a:r>
              <a:rPr lang="en-US" altLang="ja-JP" sz="800" b="0" i="0" u="none" strike="noStrike" kern="0" cap="none" spc="0" normalizeH="0" baseline="0" noProof="0">
                <a:ln>
                  <a:noFill/>
                </a:ln>
                <a:solidFill>
                  <a:srgbClr val="0D0D0D"/>
                </a:solidFill>
                <a:effectLst/>
                <a:uLnTx/>
                <a:uFillTx/>
                <a:latin typeface="Meiryo"/>
                <a:ea typeface="Meiryo"/>
              </a:rPr>
              <a:t>PC</a:t>
            </a:r>
            <a:r>
              <a:rPr lang="ja-JP" altLang="en-US" sz="800" b="0" i="0" u="none" strike="noStrike" kern="0" cap="none" spc="0" normalizeH="0" baseline="0" noProof="0">
                <a:ln>
                  <a:noFill/>
                </a:ln>
                <a:solidFill>
                  <a:srgbClr val="0D0D0D"/>
                </a:solidFill>
                <a:effectLst/>
                <a:uLnTx/>
                <a:uFillTx/>
                <a:latin typeface="Meiryo"/>
                <a:ea typeface="Meiryo"/>
              </a:rPr>
              <a:t>はパソコン、</a:t>
            </a:r>
            <a:r>
              <a:rPr lang="en-US" altLang="ja-JP" sz="800" b="0" i="0" u="none" strike="noStrike" kern="0" cap="none" spc="0" normalizeH="0" baseline="0" noProof="0">
                <a:ln>
                  <a:noFill/>
                </a:ln>
                <a:solidFill>
                  <a:srgbClr val="0D0D0D"/>
                </a:solidFill>
                <a:effectLst/>
                <a:uLnTx/>
                <a:uFillTx/>
                <a:latin typeface="Meiryo"/>
                <a:ea typeface="Meiryo"/>
              </a:rPr>
              <a:t>MD</a:t>
            </a:r>
            <a:r>
              <a:rPr lang="ja-JP" altLang="en-US" sz="800" b="0" i="0" u="none" strike="noStrike" kern="0" cap="none" spc="0" normalizeH="0" baseline="0" noProof="0">
                <a:ln>
                  <a:noFill/>
                </a:ln>
                <a:solidFill>
                  <a:srgbClr val="0D0D0D"/>
                </a:solidFill>
                <a:effectLst/>
                <a:uLnTx/>
                <a:uFillTx/>
                <a:latin typeface="Meiryo"/>
                <a:ea typeface="Meiryo"/>
              </a:rPr>
              <a:t>はマルチデバイスの略称です。</a:t>
            </a:r>
          </a:p>
          <a:p>
            <a:pPr marL="0" marR="0" lvl="0" indent="0" defTabSz="914400" eaLnBrk="1" fontAlgn="auto" latinLnBrk="0" hangingPunct="1">
              <a:spcBef>
                <a:spcPts val="0"/>
              </a:spcBef>
              <a:spcAft>
                <a:spcPts val="0"/>
              </a:spcAft>
              <a:buClrTx/>
              <a:buSzTx/>
              <a:buFontTx/>
              <a:buNone/>
              <a:tabLst/>
              <a:defRPr/>
            </a:pPr>
            <a:r>
              <a:rPr lang="en-US" altLang="ja-JP" sz="800" b="0" i="0" u="none" strike="noStrike" kern="0" cap="none" spc="0" normalizeH="0" baseline="0" noProof="0">
                <a:ln>
                  <a:noFill/>
                </a:ln>
                <a:solidFill>
                  <a:srgbClr val="0D0D0D"/>
                </a:solidFill>
                <a:effectLst/>
                <a:uLnTx/>
                <a:uFillTx/>
                <a:latin typeface="Meiryo"/>
                <a:ea typeface="Meiryo"/>
              </a:rPr>
              <a:t>※</a:t>
            </a:r>
            <a:r>
              <a:rPr lang="en-US" altLang="ja-JP" sz="800" b="0" i="0" u="none" strike="noStrike" kern="0" cap="none" spc="0" normalizeH="0" baseline="0" noProof="0" err="1">
                <a:ln>
                  <a:noFill/>
                </a:ln>
                <a:solidFill>
                  <a:srgbClr val="0D0D0D"/>
                </a:solidFill>
                <a:effectLst/>
                <a:uLnTx/>
                <a:uFillTx/>
                <a:latin typeface="Meiryo"/>
                <a:ea typeface="Meiryo"/>
              </a:rPr>
              <a:t>vCPM</a:t>
            </a:r>
            <a:r>
              <a:rPr lang="ja-JP" altLang="en-US" sz="800" b="0" i="0" u="none" strike="noStrike" kern="0" cap="none" spc="0" normalizeH="0" baseline="0" noProof="0">
                <a:ln>
                  <a:noFill/>
                </a:ln>
                <a:solidFill>
                  <a:srgbClr val="0D0D0D"/>
                </a:solidFill>
                <a:effectLst/>
                <a:uLnTx/>
                <a:uFillTx/>
                <a:latin typeface="Meiryo"/>
                <a:ea typeface="Meiryo"/>
              </a:rPr>
              <a:t>はビューアブルインプレッション</a:t>
            </a:r>
            <a:r>
              <a:rPr lang="en-US" altLang="ja-JP" sz="800" b="0" i="0" u="none" strike="noStrike" kern="0" cap="none" spc="0" normalizeH="0" baseline="0" noProof="0">
                <a:ln>
                  <a:noFill/>
                </a:ln>
                <a:solidFill>
                  <a:srgbClr val="0D0D0D"/>
                </a:solidFill>
                <a:effectLst/>
                <a:uLnTx/>
                <a:uFillTx/>
                <a:latin typeface="Meiryo"/>
                <a:ea typeface="Meiryo"/>
              </a:rPr>
              <a:t>1,000</a:t>
            </a:r>
            <a:r>
              <a:rPr lang="ja-JP" altLang="en-US" sz="800" b="0" i="0" u="none" strike="noStrike" kern="0" cap="none" spc="0" normalizeH="0" baseline="0" noProof="0">
                <a:ln>
                  <a:noFill/>
                </a:ln>
                <a:solidFill>
                  <a:srgbClr val="0D0D0D"/>
                </a:solidFill>
                <a:effectLst/>
                <a:uLnTx/>
                <a:uFillTx/>
                <a:latin typeface="Meiryo"/>
                <a:ea typeface="Meiryo"/>
              </a:rPr>
              <a:t>回あたりにかかる見込み広告費用です。 </a:t>
            </a:r>
          </a:p>
          <a:p>
            <a:pPr marL="0" marR="0" lvl="0" indent="0" defTabSz="914400" eaLnBrk="1" fontAlgn="auto" latinLnBrk="0" hangingPunct="1">
              <a:spcBef>
                <a:spcPts val="0"/>
              </a:spcBef>
              <a:spcAft>
                <a:spcPts val="0"/>
              </a:spcAft>
              <a:buClrTx/>
              <a:buSzTx/>
              <a:buFontTx/>
              <a:buNone/>
              <a:tabLst/>
              <a:defRPr/>
            </a:pPr>
            <a:r>
              <a:rPr lang="en-US" altLang="ja-JP" sz="800" b="0" i="0" u="none" strike="noStrike" kern="0" cap="none" spc="0" normalizeH="0" baseline="0" noProof="0">
                <a:ln>
                  <a:noFill/>
                </a:ln>
                <a:solidFill>
                  <a:srgbClr val="0D0D0D"/>
                </a:solidFill>
                <a:effectLst/>
                <a:uLnTx/>
                <a:uFillTx/>
                <a:latin typeface="Meiryo"/>
                <a:ea typeface="Meiryo"/>
              </a:rPr>
              <a:t>※</a:t>
            </a:r>
            <a:r>
              <a:rPr lang="en-US" altLang="ja-JP" sz="800" b="0" i="0" u="none" strike="noStrike" kern="0" cap="none" spc="0" normalizeH="0" baseline="0" noProof="0" err="1">
                <a:ln>
                  <a:noFill/>
                </a:ln>
                <a:solidFill>
                  <a:srgbClr val="0D0D0D"/>
                </a:solidFill>
                <a:effectLst/>
                <a:uLnTx/>
                <a:uFillTx/>
                <a:latin typeface="Meiryo"/>
                <a:ea typeface="Meiryo"/>
              </a:rPr>
              <a:t>vimps</a:t>
            </a:r>
            <a:r>
              <a:rPr lang="ja-JP" altLang="en-US" sz="800" b="0" i="0" u="none" strike="noStrike" kern="0" cap="none" spc="0" normalizeH="0" baseline="0" noProof="0">
                <a:ln>
                  <a:noFill/>
                </a:ln>
                <a:solidFill>
                  <a:srgbClr val="0D0D0D"/>
                </a:solidFill>
                <a:effectLst/>
                <a:uLnTx/>
                <a:uFillTx/>
                <a:latin typeface="Meiryo"/>
                <a:ea typeface="Meiryo"/>
              </a:rPr>
              <a:t>はビューアブルインプレッションの略称です。</a:t>
            </a:r>
          </a:p>
          <a:p>
            <a:pPr marL="0" marR="0" lvl="0" indent="0" defTabSz="914400" eaLnBrk="1" fontAlgn="auto" latinLnBrk="0" hangingPunct="1">
              <a:spcBef>
                <a:spcPts val="0"/>
              </a:spcBef>
              <a:spcAft>
                <a:spcPts val="0"/>
              </a:spcAft>
              <a:buClrTx/>
              <a:buSzTx/>
              <a:buFontTx/>
              <a:buNone/>
              <a:tabLst/>
              <a:defRPr/>
            </a:pPr>
            <a:r>
              <a:rPr lang="en-US" altLang="ja-JP" sz="800" b="1" i="0" u="none" strike="noStrike" kern="0" cap="none" spc="0" normalizeH="0" baseline="0" noProof="0">
                <a:ln>
                  <a:noFill/>
                </a:ln>
                <a:solidFill>
                  <a:srgbClr val="FF0033"/>
                </a:solidFill>
                <a:effectLst/>
                <a:uLnTx/>
                <a:uFillTx/>
                <a:latin typeface="Meiryo"/>
                <a:ea typeface="Meiryo"/>
              </a:rPr>
              <a:t>※</a:t>
            </a:r>
            <a:r>
              <a:rPr lang="ja-JP" altLang="en-US" sz="800" b="1" i="0" u="none" strike="noStrike" kern="0" cap="none" spc="0" normalizeH="0" baseline="0" noProof="0">
                <a:ln>
                  <a:noFill/>
                </a:ln>
                <a:solidFill>
                  <a:srgbClr val="FF0033"/>
                </a:solidFill>
                <a:effectLst/>
                <a:uLnTx/>
                <a:uFillTx/>
                <a:latin typeface="Meiryo"/>
                <a:ea typeface="Meiryo"/>
              </a:rPr>
              <a:t>同一広告主様において、連続した日付での予約は</a:t>
            </a:r>
            <a:r>
              <a:rPr lang="en-US" altLang="ja-JP" sz="800" b="1" i="0" u="none" strike="noStrike" kern="0" cap="none" spc="0" normalizeH="0" baseline="0" noProof="0">
                <a:ln>
                  <a:noFill/>
                </a:ln>
                <a:solidFill>
                  <a:srgbClr val="FF0033"/>
                </a:solidFill>
                <a:effectLst/>
                <a:uLnTx/>
                <a:uFillTx/>
                <a:latin typeface="Meiryo"/>
                <a:ea typeface="Meiryo"/>
              </a:rPr>
              <a:t>2</a:t>
            </a:r>
            <a:r>
              <a:rPr lang="ja-JP" altLang="en-US" sz="800" b="1" i="0" u="none" strike="noStrike" kern="0" cap="none" spc="0" normalizeH="0" baseline="0" noProof="0">
                <a:ln>
                  <a:noFill/>
                </a:ln>
                <a:solidFill>
                  <a:srgbClr val="FF0033"/>
                </a:solidFill>
                <a:effectLst/>
                <a:uLnTx/>
                <a:uFillTx/>
                <a:latin typeface="Meiryo"/>
                <a:ea typeface="Meiryo"/>
              </a:rPr>
              <a:t>日を上限とします。ただし、</a:t>
            </a:r>
            <a:r>
              <a:rPr lang="en-US" altLang="ja-JP" sz="800" b="1" i="0" u="none" strike="noStrike" kern="0" cap="none" spc="0" normalizeH="0" baseline="0" noProof="0">
                <a:ln>
                  <a:noFill/>
                </a:ln>
                <a:solidFill>
                  <a:srgbClr val="FF0033"/>
                </a:solidFill>
                <a:effectLst/>
                <a:uLnTx/>
                <a:uFillTx/>
                <a:latin typeface="Meiryo"/>
                <a:ea typeface="Meiryo"/>
              </a:rPr>
              <a:t>2</a:t>
            </a:r>
            <a:r>
              <a:rPr lang="ja-JP" altLang="en-US" sz="800" b="1" i="0" u="none" strike="noStrike" kern="0" cap="none" spc="0" normalizeH="0" baseline="0" noProof="0">
                <a:ln>
                  <a:noFill/>
                </a:ln>
                <a:solidFill>
                  <a:srgbClr val="FF0033"/>
                </a:solidFill>
                <a:effectLst/>
                <a:uLnTx/>
                <a:uFillTx/>
                <a:latin typeface="Meiryo"/>
                <a:ea typeface="Meiryo"/>
              </a:rPr>
              <a:t>日連続で同一クリエイティブ（画像・見出し）や同等のクリエイティブを掲載することはできません。</a:t>
            </a:r>
          </a:p>
        </p:txBody>
      </p:sp>
      <p:sp>
        <p:nvSpPr>
          <p:cNvPr id="3" name="正方形/長方形 2">
            <a:extLst>
              <a:ext uri="{FF2B5EF4-FFF2-40B4-BE49-F238E27FC236}">
                <a16:creationId xmlns:a16="http://schemas.microsoft.com/office/drawing/2014/main" id="{5446E1F6-95A8-2606-C4E2-0C19D7C291CB}"/>
              </a:ext>
            </a:extLst>
          </p:cNvPr>
          <p:cNvSpPr/>
          <p:nvPr/>
        </p:nvSpPr>
        <p:spPr>
          <a:xfrm>
            <a:off x="9059787" y="5848229"/>
            <a:ext cx="2281074" cy="227755"/>
          </a:xfrm>
          <a:prstGeom prst="rect">
            <a:avLst/>
          </a:prstGeom>
        </p:spPr>
        <p:txBody>
          <a:bodyPr wrap="none" lIns="0" tIns="45720" rIns="0" bIns="45720" anchor="t">
            <a:spAutoFit/>
          </a:bodyPr>
          <a:lstStyle/>
          <a:p>
            <a:pPr>
              <a:lnSpc>
                <a:spcPct val="110000"/>
              </a:lnSpc>
              <a:defRPr/>
            </a:pPr>
            <a:r>
              <a:rPr kumimoji="0" lang="en-US" altLang="ja-JP" sz="800" kern="0">
                <a:solidFill>
                  <a:srgbClr val="FF0033"/>
                </a:solidFill>
                <a:latin typeface="メイリオ" panose="020B0604030504040204" pitchFamily="50" charset="-128"/>
                <a:ea typeface="メイリオ" panose="020B0604030504040204" pitchFamily="50" charset="-128"/>
              </a:rPr>
              <a:t>※1  </a:t>
            </a:r>
            <a:r>
              <a:rPr lang="en-US" altLang="ja-JP" sz="800" i="0">
                <a:solidFill>
                  <a:srgbClr val="FF0033"/>
                </a:solidFill>
                <a:effectLst/>
                <a:latin typeface="メイリオ" panose="020B0604030504040204" pitchFamily="50" charset="-128"/>
                <a:ea typeface="メイリオ" panose="020B0604030504040204" pitchFamily="50" charset="-128"/>
              </a:rPr>
              <a:t>FQ</a:t>
            </a:r>
            <a:r>
              <a:rPr lang="ja-JP" altLang="en-US" sz="800" i="0">
                <a:solidFill>
                  <a:srgbClr val="FF0033"/>
                </a:solidFill>
                <a:effectLst/>
                <a:latin typeface="メイリオ" panose="020B0604030504040204" pitchFamily="50" charset="-128"/>
                <a:ea typeface="メイリオ" panose="020B0604030504040204" pitchFamily="50" charset="-128"/>
              </a:rPr>
              <a:t>指定、年齢指定、性別指定の掛け率含む</a:t>
            </a:r>
            <a:endParaRPr kumimoji="0" lang="en-US" altLang="ja-JP" sz="800" kern="0">
              <a:solidFill>
                <a:srgbClr val="FF0033"/>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521834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5">
            <a:extLst>
              <a:ext uri="{FF2B5EF4-FFF2-40B4-BE49-F238E27FC236}">
                <a16:creationId xmlns:a16="http://schemas.microsoft.com/office/drawing/2014/main" id="{D030F671-8DFA-870D-597F-FFA7AC692215}"/>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0" name="図プレースホルダー 9" descr="アイコン&#10;&#10;自動的に生成された説明">
            <a:extLst>
              <a:ext uri="{FF2B5EF4-FFF2-40B4-BE49-F238E27FC236}">
                <a16:creationId xmlns:a16="http://schemas.microsoft.com/office/drawing/2014/main" id="{34A4FDA2-7534-76BA-A9CB-D155CC40FEC2}"/>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5" name="角丸四角形 4">
            <a:extLst>
              <a:ext uri="{FF2B5EF4-FFF2-40B4-BE49-F238E27FC236}">
                <a16:creationId xmlns:a16="http://schemas.microsoft.com/office/drawing/2014/main" id="{3EEE774C-01F1-C4F0-B967-EECA0B958B2C}"/>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ターゲティング設定</a:t>
            </a:r>
          </a:p>
        </p:txBody>
      </p:sp>
      <p:sp>
        <p:nvSpPr>
          <p:cNvPr id="7" name="テキスト ボックス 5">
            <a:extLst>
              <a:ext uri="{FF2B5EF4-FFF2-40B4-BE49-F238E27FC236}">
                <a16:creationId xmlns:a16="http://schemas.microsoft.com/office/drawing/2014/main" id="{E2067D13-9A1C-9E52-9472-7CEC40A26D43}"/>
              </a:ext>
            </a:extLst>
          </p:cNvPr>
          <p:cNvSpPr txBox="1"/>
          <p:nvPr/>
        </p:nvSpPr>
        <p:spPr>
          <a:xfrm>
            <a:off x="479424" y="4790452"/>
            <a:ext cx="11233147" cy="1311128"/>
          </a:xfrm>
          <a:prstGeom prst="rect">
            <a:avLst/>
          </a:prstGeom>
          <a:noFill/>
        </p:spPr>
        <p:txBody>
          <a:bodyPr wrap="square" lIns="0" tIns="45720" rIns="0" bIns="4572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は「基本料金</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ターゲティングごとに設定されている掛け率」（小数点以下切り捨て）によって決定されます。</a:t>
            </a:r>
            <a:endPar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掛け率の最大値は</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倍になります。</a:t>
            </a:r>
            <a:endPar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例：性別、年齢、オーディエンスリスト（興味関心、購買意向、属性・ライフイベント）を設定した場合、</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1.2</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1.2</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1.8</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=2.59</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倍となりますが、最大値が</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倍のため、</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倍で設定可能となります。</a:t>
            </a:r>
            <a:endPar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オーディエンスリストを複数選択した場合、</a:t>
            </a:r>
            <a:r>
              <a:rPr kumimoji="1" lang="en-US" altLang="ja-JP" sz="900" b="0" i="0" u="none" strike="noStrike" kern="1200" cap="none" spc="0" normalizeH="0" baseline="0" noProof="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掛け率は高い方が選択されます。</a:t>
            </a:r>
            <a:endPar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例：「メディア視聴ターゲティング」</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1.5</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倍と「ファンターゲティング」</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倍を選択した場合、</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掛け率は</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倍が適用されます。</a:t>
            </a:r>
            <a:endPar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「枠購入型」や「時間帯ジャック購入型」配信商品の場合は、ターゲティング項目ごとの「</a:t>
            </a:r>
            <a:r>
              <a:rPr kumimoji="1" lang="en-US" altLang="ja-JP" sz="900" b="0" i="0" u="none" strike="noStrike" kern="1200" cap="none" spc="0" normalizeH="0" baseline="0" noProof="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掛け率」を含んだ金額を記載しています。</a:t>
            </a:r>
            <a:endPar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※SP</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はスマートフォン、</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PC</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MD</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※1</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オーディエンスリストの詳細は、</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広告ヘルプを参照してください。</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https://ads-help.yahoo-net.jp/s/article/H000044833?language=ja</a:t>
            </a:r>
            <a:endParaRPr kumimoji="1" lang="en-US" altLang="ja-JP" sz="900" b="0" i="0" u="none" strike="noStrike" kern="1200" cap="none" spc="0" normalizeH="0" baseline="0" noProof="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graphicFrame>
        <p:nvGraphicFramePr>
          <p:cNvPr id="8" name="表 7">
            <a:extLst>
              <a:ext uri="{FF2B5EF4-FFF2-40B4-BE49-F238E27FC236}">
                <a16:creationId xmlns:a16="http://schemas.microsoft.com/office/drawing/2014/main" id="{7FACBCE0-E191-A1CE-9646-7986E6AE6905}"/>
              </a:ext>
            </a:extLst>
          </p:cNvPr>
          <p:cNvGraphicFramePr>
            <a:graphicFrameLocks noGrp="1"/>
          </p:cNvGraphicFramePr>
          <p:nvPr>
            <p:extLst>
              <p:ext uri="{D42A27DB-BD31-4B8C-83A1-F6EECF244321}">
                <p14:modId xmlns:p14="http://schemas.microsoft.com/office/powerpoint/2010/main" val="2592458348"/>
              </p:ext>
            </p:extLst>
          </p:nvPr>
        </p:nvGraphicFramePr>
        <p:xfrm>
          <a:off x="338329" y="987425"/>
          <a:ext cx="11530582" cy="3739852"/>
        </p:xfrm>
        <a:graphic>
          <a:graphicData uri="http://schemas.openxmlformats.org/drawingml/2006/table">
            <a:tbl>
              <a:tblPr bandRow="1"/>
              <a:tblGrid>
                <a:gridCol w="1577363">
                  <a:extLst>
                    <a:ext uri="{9D8B030D-6E8A-4147-A177-3AD203B41FA5}">
                      <a16:colId xmlns:a16="http://schemas.microsoft.com/office/drawing/2014/main" val="792911817"/>
                    </a:ext>
                  </a:extLst>
                </a:gridCol>
                <a:gridCol w="2309879">
                  <a:extLst>
                    <a:ext uri="{9D8B030D-6E8A-4147-A177-3AD203B41FA5}">
                      <a16:colId xmlns:a16="http://schemas.microsoft.com/office/drawing/2014/main" val="2515137241"/>
                    </a:ext>
                  </a:extLst>
                </a:gridCol>
                <a:gridCol w="1868091">
                  <a:extLst>
                    <a:ext uri="{9D8B030D-6E8A-4147-A177-3AD203B41FA5}">
                      <a16:colId xmlns:a16="http://schemas.microsoft.com/office/drawing/2014/main" val="598637953"/>
                    </a:ext>
                  </a:extLst>
                </a:gridCol>
                <a:gridCol w="1831391">
                  <a:extLst>
                    <a:ext uri="{9D8B030D-6E8A-4147-A177-3AD203B41FA5}">
                      <a16:colId xmlns:a16="http://schemas.microsoft.com/office/drawing/2014/main" val="56015879"/>
                    </a:ext>
                  </a:extLst>
                </a:gridCol>
                <a:gridCol w="1994622">
                  <a:extLst>
                    <a:ext uri="{9D8B030D-6E8A-4147-A177-3AD203B41FA5}">
                      <a16:colId xmlns:a16="http://schemas.microsoft.com/office/drawing/2014/main" val="379781813"/>
                    </a:ext>
                  </a:extLst>
                </a:gridCol>
                <a:gridCol w="1949236">
                  <a:extLst>
                    <a:ext uri="{9D8B030D-6E8A-4147-A177-3AD203B41FA5}">
                      <a16:colId xmlns:a16="http://schemas.microsoft.com/office/drawing/2014/main" val="1484868583"/>
                    </a:ext>
                  </a:extLst>
                </a:gridCol>
              </a:tblGrid>
              <a:tr h="53370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a:solidFill>
                            <a:schemeClr val="bg1"/>
                          </a:solidFill>
                          <a:latin typeface="Meiryo" panose="020B0604030504040204" pitchFamily="34" charset="-128"/>
                          <a:ea typeface="Meiryo" panose="020B0604030504040204" pitchFamily="34" charset="-128"/>
                        </a:rPr>
                        <a:t>ターゲティング</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err="1">
                          <a:solidFill>
                            <a:schemeClr val="bg1"/>
                          </a:solidFill>
                          <a:latin typeface="Meiryo"/>
                          <a:ea typeface="Meiryo"/>
                        </a:rPr>
                        <a:t>vCPM</a:t>
                      </a:r>
                      <a:r>
                        <a:rPr kumimoji="1" lang="en-US" altLang="ja-JP" sz="1100" b="1" kern="1200">
                          <a:solidFill>
                            <a:schemeClr val="bg1"/>
                          </a:solidFill>
                          <a:latin typeface="Meiryo"/>
                          <a:ea typeface="Meiryo"/>
                        </a:rPr>
                        <a:t> </a:t>
                      </a:r>
                      <a:r>
                        <a:rPr kumimoji="1" lang="ja-JP" altLang="en-US" sz="1100" b="1" kern="1200">
                          <a:solidFill>
                            <a:schemeClr val="bg1"/>
                          </a:solidFill>
                          <a:latin typeface="Meiryo"/>
                          <a:ea typeface="Meiryo"/>
                        </a:rPr>
                        <a:t>掛け率</a:t>
                      </a:r>
                      <a:endParaRPr kumimoji="1" lang="en-US" altLang="ja-JP" sz="1100" b="1" kern="1200">
                        <a:solidFill>
                          <a:schemeClr val="bg1"/>
                        </a:solidFill>
                        <a:latin typeface="Meiryo"/>
                        <a:ea typeface="Meiryo"/>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1" kern="1200" dirty="0">
                          <a:solidFill>
                            <a:schemeClr val="bg1"/>
                          </a:solidFill>
                          <a:latin typeface="Meiryo"/>
                          <a:ea typeface="Meiryo"/>
                          <a:cs typeface="+mn-cs"/>
                        </a:rPr>
                        <a:t>Yahoo! JAPAN</a:t>
                      </a:r>
                      <a:r>
                        <a:rPr kumimoji="1" lang="ja-JP" altLang="en-US" sz="900" b="1" kern="1200" dirty="0">
                          <a:solidFill>
                            <a:schemeClr val="bg1"/>
                          </a:solidFill>
                          <a:latin typeface="Meiryo"/>
                          <a:ea typeface="Meiryo"/>
                          <a:cs typeface="+mn-cs"/>
                        </a:rPr>
                        <a:t>　トップページ　トピックス</a:t>
                      </a:r>
                      <a:r>
                        <a:rPr kumimoji="1" lang="en-US" altLang="ja-JP" sz="900" b="1" kern="1200" dirty="0">
                          <a:solidFill>
                            <a:schemeClr val="bg1"/>
                          </a:solidFill>
                          <a:latin typeface="Meiryo"/>
                          <a:ea typeface="Meiryo"/>
                          <a:cs typeface="+mn-cs"/>
                        </a:rPr>
                        <a:t>PR</a:t>
                      </a:r>
                      <a:r>
                        <a:rPr kumimoji="1" lang="ja-JP" altLang="en-US" sz="900" b="1" kern="1200" dirty="0">
                          <a:solidFill>
                            <a:schemeClr val="bg1"/>
                          </a:solidFill>
                          <a:latin typeface="Meiryo"/>
                          <a:ea typeface="Meiryo"/>
                          <a:cs typeface="+mn-cs"/>
                        </a:rPr>
                        <a:t>　</a:t>
                      </a:r>
                      <a:r>
                        <a:rPr kumimoji="1" lang="en-US" altLang="ja-JP" sz="900" b="1" kern="1200" dirty="0">
                          <a:solidFill>
                            <a:schemeClr val="bg1"/>
                          </a:solidFill>
                          <a:latin typeface="Meiryo"/>
                          <a:ea typeface="Meiryo"/>
                          <a:cs typeface="+mn-cs"/>
                        </a:rPr>
                        <a:t>SP</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1" kern="1200" dirty="0">
                          <a:solidFill>
                            <a:schemeClr val="bg1"/>
                          </a:solidFill>
                          <a:latin typeface="Meiryo"/>
                          <a:ea typeface="Meiryo"/>
                          <a:cs typeface="+mn-cs"/>
                        </a:rPr>
                        <a:t>（オールリーチ）</a:t>
                      </a: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900" b="1" dirty="0">
                          <a:solidFill>
                            <a:schemeClr val="bg1"/>
                          </a:solidFill>
                          <a:latin typeface="Meiryo"/>
                          <a:ea typeface="Meiryo"/>
                        </a:rPr>
                        <a:t>Yahoo! JAPAN</a:t>
                      </a:r>
                      <a:r>
                        <a:rPr kumimoji="1" lang="ja-JP" altLang="en-US" sz="900" b="1" dirty="0">
                          <a:solidFill>
                            <a:schemeClr val="bg1"/>
                          </a:solidFill>
                          <a:latin typeface="Meiryo"/>
                          <a:ea typeface="Meiryo"/>
                        </a:rPr>
                        <a:t>　トップページ　トピックス</a:t>
                      </a:r>
                      <a:r>
                        <a:rPr kumimoji="1" lang="en-US" altLang="ja-JP" sz="900" b="1" dirty="0">
                          <a:solidFill>
                            <a:schemeClr val="bg1"/>
                          </a:solidFill>
                          <a:latin typeface="Meiryo"/>
                          <a:ea typeface="Meiryo"/>
                        </a:rPr>
                        <a:t>PR</a:t>
                      </a:r>
                      <a:r>
                        <a:rPr kumimoji="1" lang="ja-JP" altLang="en-US" sz="900" b="1" dirty="0">
                          <a:solidFill>
                            <a:schemeClr val="bg1"/>
                          </a:solidFill>
                          <a:latin typeface="Meiryo"/>
                          <a:ea typeface="Meiryo"/>
                        </a:rPr>
                        <a:t>　</a:t>
                      </a:r>
                      <a:r>
                        <a:rPr kumimoji="1" lang="en-US" altLang="ja-JP" sz="900" b="1" dirty="0">
                          <a:solidFill>
                            <a:schemeClr val="bg1"/>
                          </a:solidFill>
                          <a:latin typeface="Meiryo"/>
                          <a:ea typeface="Meiryo"/>
                        </a:rPr>
                        <a:t>SP</a:t>
                      </a:r>
                    </a:p>
                    <a:p>
                      <a:pPr algn="ctr"/>
                      <a:r>
                        <a:rPr kumimoji="1" lang="ja-JP" altLang="en-US" sz="900" b="1" dirty="0">
                          <a:solidFill>
                            <a:schemeClr val="bg1"/>
                          </a:solidFill>
                          <a:latin typeface="Meiryo"/>
                          <a:ea typeface="Meiryo"/>
                        </a:rPr>
                        <a:t>（オールリーチ　</a:t>
                      </a:r>
                      <a:r>
                        <a:rPr kumimoji="1" lang="en-US" altLang="ja-JP" sz="900" b="1" dirty="0">
                          <a:solidFill>
                            <a:schemeClr val="bg1"/>
                          </a:solidFill>
                          <a:latin typeface="Meiryo"/>
                          <a:ea typeface="Meiryo"/>
                        </a:rPr>
                        <a:t>Plus</a:t>
                      </a:r>
                      <a:r>
                        <a:rPr kumimoji="1" lang="ja-JP" altLang="en-US" sz="900" b="1" dirty="0">
                          <a:solidFill>
                            <a:schemeClr val="bg1"/>
                          </a:solidFill>
                          <a:latin typeface="Meiryo"/>
                          <a:ea typeface="Meiryo"/>
                        </a:rPr>
                        <a:t>）</a:t>
                      </a:r>
                      <a:endParaRPr kumimoji="1" lang="en-US" altLang="ja-JP" sz="900" b="1" kern="1200" dirty="0">
                        <a:solidFill>
                          <a:schemeClr val="bg1"/>
                        </a:solidFill>
                        <a:latin typeface="Meiryo"/>
                        <a:ea typeface="Meiryo"/>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1" dirty="0">
                          <a:solidFill>
                            <a:schemeClr val="bg1"/>
                          </a:solidFill>
                          <a:latin typeface="Meiryo"/>
                          <a:ea typeface="Meiryo"/>
                        </a:rPr>
                        <a:t>Yahoo! JAPAN</a:t>
                      </a:r>
                      <a:r>
                        <a:rPr kumimoji="1" lang="ja-JP" altLang="en-US" sz="900" b="1" dirty="0">
                          <a:solidFill>
                            <a:schemeClr val="bg1"/>
                          </a:solidFill>
                          <a:latin typeface="Meiryo"/>
                          <a:ea typeface="Meiryo"/>
                        </a:rPr>
                        <a:t>　トップページ　トピックス</a:t>
                      </a:r>
                      <a:r>
                        <a:rPr kumimoji="1" lang="en-US" altLang="ja-JP" sz="900" b="1" dirty="0">
                          <a:solidFill>
                            <a:schemeClr val="bg1"/>
                          </a:solidFill>
                          <a:latin typeface="Meiryo"/>
                          <a:ea typeface="Meiryo"/>
                        </a:rPr>
                        <a:t>PR</a:t>
                      </a:r>
                      <a:r>
                        <a:rPr kumimoji="1" lang="ja-JP" altLang="en-US" sz="900" b="1" dirty="0">
                          <a:solidFill>
                            <a:schemeClr val="bg1"/>
                          </a:solidFill>
                          <a:latin typeface="Meiryo"/>
                          <a:ea typeface="Meiryo"/>
                        </a:rPr>
                        <a:t>　</a:t>
                      </a:r>
                      <a:r>
                        <a:rPr kumimoji="1" lang="en-US" altLang="ja-JP" sz="900" b="1" dirty="0">
                          <a:solidFill>
                            <a:schemeClr val="bg1"/>
                          </a:solidFill>
                          <a:latin typeface="Meiryo"/>
                          <a:ea typeface="Meiryo"/>
                        </a:rPr>
                        <a:t>SP</a:t>
                      </a:r>
                      <a:r>
                        <a:rPr kumimoji="1" lang="ja-JP" altLang="en-US" sz="900" b="1" dirty="0">
                          <a:solidFill>
                            <a:schemeClr val="bg1"/>
                          </a:solidFill>
                          <a:latin typeface="Meiryo"/>
                          <a:ea typeface="Meiryo"/>
                        </a:rPr>
                        <a:t>（オールリーチ　</a:t>
                      </a:r>
                      <a:r>
                        <a:rPr kumimoji="1" lang="en-US" altLang="ja-JP" sz="900" b="1" dirty="0">
                          <a:solidFill>
                            <a:schemeClr val="bg1"/>
                          </a:solidFill>
                          <a:latin typeface="Meiryo"/>
                          <a:ea typeface="Meiryo"/>
                        </a:rPr>
                        <a:t>Plus</a:t>
                      </a:r>
                      <a:r>
                        <a:rPr kumimoji="1" lang="ja-JP" altLang="en-US" sz="900" b="1" dirty="0">
                          <a:solidFill>
                            <a:schemeClr val="bg1"/>
                          </a:solidFill>
                          <a:latin typeface="Meiryo"/>
                          <a:ea typeface="Meiryo"/>
                        </a:rPr>
                        <a:t>）（</a:t>
                      </a:r>
                      <a:r>
                        <a:rPr kumimoji="1" lang="en-US" altLang="ja-JP" sz="900" b="1" dirty="0">
                          <a:solidFill>
                            <a:schemeClr val="bg1"/>
                          </a:solidFill>
                          <a:latin typeface="Meiryo"/>
                          <a:ea typeface="Meiryo"/>
                        </a:rPr>
                        <a:t>20</a:t>
                      </a:r>
                      <a:r>
                        <a:rPr kumimoji="1" lang="ja-JP" altLang="en-US" sz="900" b="1" dirty="0">
                          <a:solidFill>
                            <a:schemeClr val="bg1"/>
                          </a:solidFill>
                          <a:latin typeface="Meiryo"/>
                          <a:ea typeface="Meiryo"/>
                        </a:rPr>
                        <a:t>～</a:t>
                      </a:r>
                      <a:r>
                        <a:rPr kumimoji="1" lang="en-US" altLang="ja-JP" sz="900" b="1" dirty="0">
                          <a:solidFill>
                            <a:schemeClr val="bg1"/>
                          </a:solidFill>
                          <a:latin typeface="Meiryo"/>
                          <a:ea typeface="Meiryo"/>
                        </a:rPr>
                        <a:t>39</a:t>
                      </a:r>
                      <a:r>
                        <a:rPr kumimoji="1" lang="ja-JP" altLang="en-US" sz="900" b="1" dirty="0">
                          <a:solidFill>
                            <a:schemeClr val="bg1"/>
                          </a:solidFill>
                          <a:latin typeface="Meiryo"/>
                          <a:ea typeface="Meiryo"/>
                        </a:rPr>
                        <a:t>歳）</a:t>
                      </a:r>
                      <a:endParaRPr kumimoji="1" lang="ja-JP" altLang="en-US" sz="900" dirty="0"/>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900" b="1" dirty="0">
                          <a:solidFill>
                            <a:schemeClr val="bg1"/>
                          </a:solidFill>
                          <a:latin typeface="Meiryo"/>
                          <a:ea typeface="Meiryo"/>
                        </a:rPr>
                        <a:t>Yahoo! JAPAN</a:t>
                      </a:r>
                      <a:r>
                        <a:rPr kumimoji="1" lang="ja-JP" altLang="en-US" sz="900" b="1" dirty="0">
                          <a:solidFill>
                            <a:schemeClr val="bg1"/>
                          </a:solidFill>
                          <a:latin typeface="Meiryo"/>
                          <a:ea typeface="Meiryo"/>
                        </a:rPr>
                        <a:t>　トップページ　トピックス</a:t>
                      </a:r>
                      <a:r>
                        <a:rPr kumimoji="1" lang="en-US" altLang="ja-JP" sz="900" b="1" dirty="0">
                          <a:solidFill>
                            <a:schemeClr val="bg1"/>
                          </a:solidFill>
                          <a:latin typeface="Meiryo"/>
                          <a:ea typeface="Meiryo"/>
                        </a:rPr>
                        <a:t>PR</a:t>
                      </a:r>
                      <a:r>
                        <a:rPr kumimoji="1" lang="ja-JP" altLang="en-US" sz="900" b="1" dirty="0">
                          <a:solidFill>
                            <a:schemeClr val="bg1"/>
                          </a:solidFill>
                          <a:latin typeface="Meiryo"/>
                          <a:ea typeface="Meiryo"/>
                        </a:rPr>
                        <a:t>　</a:t>
                      </a:r>
                      <a:r>
                        <a:rPr kumimoji="1" lang="en-US" altLang="ja-JP" sz="900" b="1" dirty="0">
                          <a:solidFill>
                            <a:schemeClr val="bg1"/>
                          </a:solidFill>
                          <a:latin typeface="Meiryo"/>
                          <a:ea typeface="Meiryo"/>
                        </a:rPr>
                        <a:t>SP</a:t>
                      </a:r>
                      <a:r>
                        <a:rPr kumimoji="1" lang="ja-JP" altLang="en-US" sz="900" b="1" dirty="0">
                          <a:solidFill>
                            <a:schemeClr val="bg1"/>
                          </a:solidFill>
                          <a:latin typeface="Meiryo"/>
                          <a:ea typeface="Meiryo"/>
                        </a:rPr>
                        <a:t>（オールリーチ　</a:t>
                      </a:r>
                      <a:r>
                        <a:rPr kumimoji="1" lang="en-US" altLang="ja-JP" sz="900" b="1" dirty="0">
                          <a:solidFill>
                            <a:schemeClr val="bg1"/>
                          </a:solidFill>
                          <a:latin typeface="Meiryo"/>
                          <a:ea typeface="Meiryo"/>
                        </a:rPr>
                        <a:t>Plus</a:t>
                      </a:r>
                      <a:r>
                        <a:rPr kumimoji="1" lang="ja-JP" altLang="en-US" sz="900" b="1" dirty="0">
                          <a:solidFill>
                            <a:schemeClr val="bg1"/>
                          </a:solidFill>
                          <a:latin typeface="Meiryo"/>
                          <a:ea typeface="Meiryo"/>
                        </a:rPr>
                        <a:t>）（</a:t>
                      </a:r>
                      <a:r>
                        <a:rPr kumimoji="1" lang="en-US" altLang="ja-JP" sz="900" b="1" dirty="0">
                          <a:solidFill>
                            <a:schemeClr val="bg1"/>
                          </a:solidFill>
                          <a:latin typeface="Meiryo"/>
                          <a:ea typeface="Meiryo"/>
                        </a:rPr>
                        <a:t>40</a:t>
                      </a:r>
                      <a:r>
                        <a:rPr kumimoji="1" lang="ja-JP" altLang="en-US" sz="900" b="1" dirty="0">
                          <a:solidFill>
                            <a:schemeClr val="bg1"/>
                          </a:solidFill>
                          <a:latin typeface="Meiryo"/>
                          <a:ea typeface="Meiryo"/>
                        </a:rPr>
                        <a:t>～</a:t>
                      </a:r>
                      <a:r>
                        <a:rPr kumimoji="1" lang="en-US" altLang="ja-JP" sz="900" b="1" dirty="0">
                          <a:solidFill>
                            <a:schemeClr val="bg1"/>
                          </a:solidFill>
                          <a:latin typeface="Meiryo"/>
                          <a:ea typeface="Meiryo"/>
                        </a:rPr>
                        <a:t>59</a:t>
                      </a:r>
                      <a:r>
                        <a:rPr kumimoji="1" lang="ja-JP" altLang="en-US" sz="900" b="1" dirty="0">
                          <a:solidFill>
                            <a:schemeClr val="bg1"/>
                          </a:solidFill>
                          <a:latin typeface="Meiryo"/>
                          <a:ea typeface="Meiryo"/>
                        </a:rPr>
                        <a:t>歳）</a:t>
                      </a:r>
                      <a:endParaRPr kumimoji="1" lang="ja-JP" altLang="en-US" sz="900" dirty="0"/>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性別</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a:solidFill>
                            <a:schemeClr val="bg1"/>
                          </a:solidFill>
                          <a:latin typeface="Meiryo"/>
                          <a:ea typeface="Meiryo"/>
                        </a:rPr>
                        <a:t>1.2</a:t>
                      </a:r>
                      <a:r>
                        <a:rPr kumimoji="1" lang="ja-JP" altLang="en-US" sz="1100" b="0">
                          <a:solidFill>
                            <a:schemeClr val="bg1"/>
                          </a:solidFill>
                          <a:latin typeface="Meiryo"/>
                          <a:ea typeface="Meiryo"/>
                        </a:rPr>
                        <a:t>倍</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a:solidFill>
                          <a:srgbClr val="0D0D0D"/>
                        </a:solidFill>
                        <a:latin typeface="Meiryo"/>
                        <a:ea typeface="Meiryo"/>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a:solidFill>
                          <a:srgbClr val="0D0D0D"/>
                        </a:solidFill>
                        <a:latin typeface="Meiryo"/>
                        <a:ea typeface="Meiryo"/>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i="0" u="none" strike="noStrike" kern="1200" cap="none" spc="0" normalizeH="0" baseline="0" noProof="0">
                        <a:ln>
                          <a:noFill/>
                        </a:ln>
                        <a:solidFill>
                          <a:srgbClr val="0D0D0D"/>
                        </a:solidFill>
                        <a:effectLst/>
                        <a:uLnTx/>
                        <a:uFillTx/>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31398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年齢</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a:ea typeface="Meiryo"/>
                        </a:rPr>
                        <a:t>1.2</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a:solidFill>
                          <a:srgbClr val="0D0D0D"/>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39</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40</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59</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歳（固定）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地域（都道府県）</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a:ea typeface="Meiryo"/>
                        </a:rPr>
                        <a:t>1.3</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i="0" u="none" strike="noStrike" kern="1200" cap="none" spc="0" normalizeH="0" baseline="0" noProof="0">
                        <a:ln>
                          <a:noFill/>
                        </a:ln>
                        <a:solidFill>
                          <a:srgbClr val="0D0D0D"/>
                        </a:solidFill>
                        <a:effectLst/>
                        <a:uLnTx/>
                        <a:uFillTx/>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66098080"/>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地域（市区郡）</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100" b="0" kern="1200">
                          <a:solidFill>
                            <a:schemeClr val="bg1"/>
                          </a:solidFill>
                          <a:latin typeface="Meiryo"/>
                          <a:ea typeface="Meiryo"/>
                        </a:rPr>
                        <a:t>1.56</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63668774"/>
                  </a:ext>
                </a:extLst>
              </a:tr>
              <a:tr h="35177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曜日・</a:t>
                      </a:r>
                      <a:r>
                        <a:rPr kumimoji="1" lang="ja-JP" altLang="en-US" sz="1100" b="0">
                          <a:solidFill>
                            <a:schemeClr val="bg1"/>
                          </a:solidFill>
                          <a:latin typeface="Meiryo" panose="020B0604030504040204" pitchFamily="34" charset="-128"/>
                          <a:ea typeface="Meiryo" panose="020B0604030504040204" pitchFamily="34" charset="-128"/>
                        </a:rPr>
                        <a:t>時間帯</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57742112"/>
                  </a:ext>
                </a:extLst>
              </a:tr>
              <a:tr h="556513">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a:t>
                      </a:r>
                      <a:endParaRPr kumimoji="1" lang="en-US" altLang="ja-JP" sz="1100" b="0" kern="1200">
                        <a:solidFill>
                          <a:schemeClr val="bg1"/>
                        </a:solidFill>
                        <a:latin typeface="Meiryo" panose="020B0604030504040204" pitchFamily="34" charset="-128"/>
                        <a:ea typeface="Meiryo" panose="020B0604030504040204" pitchFamily="34" charset="-128"/>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（興味関心、購買意向、</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属性・ライフイベント）</a:t>
                      </a:r>
                      <a:r>
                        <a:rPr kumimoji="1" lang="en-US" altLang="ja-JP" sz="1100" b="0" kern="1200">
                          <a:solidFill>
                            <a:schemeClr val="bg1"/>
                          </a:solidFill>
                          <a:latin typeface="Meiryo" panose="020B0604030504040204" pitchFamily="34" charset="-128"/>
                          <a:ea typeface="Meiryo" panose="020B0604030504040204" pitchFamily="34" charset="-128"/>
                        </a:rPr>
                        <a:t>※</a:t>
                      </a:r>
                      <a:r>
                        <a:rPr kumimoji="1" lang="ja-JP" altLang="en-US" sz="1100" b="0" kern="1200">
                          <a:solidFill>
                            <a:schemeClr val="bg1"/>
                          </a:solidFill>
                          <a:latin typeface="Meiryo" panose="020B0604030504040204" pitchFamily="34" charset="-128"/>
                          <a:ea typeface="Meiryo" panose="020B0604030504040204" pitchFamily="34" charset="-128"/>
                        </a:rPr>
                        <a:t>１</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panose="020B0604030504040204" pitchFamily="34" charset="-128"/>
                          <a:ea typeface="Meiryo" panose="020B0604030504040204" pitchFamily="34" charset="-128"/>
                        </a:rPr>
                        <a:t>1.8</a:t>
                      </a:r>
                      <a:r>
                        <a:rPr kumimoji="1" lang="ja-JP" altLang="en-US" sz="1100" b="0" kern="1200">
                          <a:solidFill>
                            <a:schemeClr val="bg1"/>
                          </a:solidFill>
                          <a:latin typeface="Meiryo" panose="020B0604030504040204" pitchFamily="34" charset="-128"/>
                          <a:ea typeface="Meiryo" panose="020B0604030504040204" pitchFamily="34" charset="-128"/>
                        </a:rPr>
                        <a:t>倍</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542909">
                <a:tc vMerge="1">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オーディエンスリスト</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（ヤフー提供）　</a:t>
                      </a:r>
                      <a:r>
                        <a:rPr kumimoji="1" lang="en-US" altLang="ja-JP" sz="1100" b="0" kern="1200">
                          <a:solidFill>
                            <a:schemeClr val="bg1"/>
                          </a:solidFill>
                          <a:latin typeface="Meiryo" panose="020B0604030504040204" pitchFamily="34" charset="-128"/>
                          <a:ea typeface="Meiryo" panose="020B0604030504040204" pitchFamily="34" charset="-128"/>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（ヤフー提供）</a:t>
                      </a:r>
                      <a:r>
                        <a:rPr kumimoji="1" lang="en-US" altLang="ja-JP" sz="1100" b="0" kern="1200">
                          <a:solidFill>
                            <a:schemeClr val="bg1"/>
                          </a:solidFill>
                          <a:latin typeface="Meiryo" panose="020B0604030504040204" pitchFamily="34" charset="-128"/>
                          <a:ea typeface="Meiryo" panose="020B0604030504040204" pitchFamily="34" charset="-128"/>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リスト参照</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a:solidFill>
                            <a:srgbClr val="0D0D0D"/>
                          </a:solidFill>
                          <a:latin typeface="Meiryo"/>
                          <a:ea typeface="Meiryo"/>
                        </a:rPr>
                        <a:t>-</a:t>
                      </a:r>
                      <a:endParaRPr kumimoji="1" lang="ja-JP" altLang="en-US" sz="1400" b="1" kern="1200">
                        <a:solidFill>
                          <a:srgbClr val="0D0D0D"/>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50538939"/>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a:solidFill>
                            <a:schemeClr val="bg1"/>
                          </a:solidFill>
                          <a:latin typeface="Meiryo" panose="020B0604030504040204" pitchFamily="34" charset="-128"/>
                          <a:ea typeface="Meiryo" panose="020B0604030504040204" pitchFamily="34" charset="-128"/>
                        </a:rPr>
                        <a:t>フリークエンシー</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a:ea typeface="Meiryo"/>
                        </a:rPr>
                        <a:t>2.0</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1</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4</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4</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4</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56108755"/>
                  </a:ext>
                </a:extLst>
              </a:tr>
            </a:tbl>
          </a:graphicData>
        </a:graphic>
      </p:graphicFrame>
      <p:sp>
        <p:nvSpPr>
          <p:cNvPr id="9" name="テキスト プレースホルダー 35">
            <a:extLst>
              <a:ext uri="{FF2B5EF4-FFF2-40B4-BE49-F238E27FC236}">
                <a16:creationId xmlns:a16="http://schemas.microsoft.com/office/drawing/2014/main" id="{453285B5-2A75-E386-8846-513735775A8E}"/>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b="1" dirty="0">
                <a:solidFill>
                  <a:srgbClr val="00003E"/>
                </a:solidFill>
                <a:latin typeface="Meiryo" panose="020B0604030504040204" pitchFamily="34" charset="-128"/>
                <a:ea typeface="Meiryo" panose="020B0604030504040204" pitchFamily="34" charset="-128"/>
              </a:rPr>
              <a:t>Yahoo! JAPAN</a:t>
            </a:r>
            <a:r>
              <a:rPr lang="ja-JP" altLang="en-US" sz="2000" b="1" dirty="0">
                <a:solidFill>
                  <a:srgbClr val="00003E"/>
                </a:solidFill>
                <a:latin typeface="Meiryo" panose="020B0604030504040204" pitchFamily="34" charset="-128"/>
                <a:ea typeface="Meiryo" panose="020B0604030504040204" pitchFamily="34" charset="-128"/>
              </a:rPr>
              <a:t>　トップページ　トピックス</a:t>
            </a:r>
            <a:r>
              <a:rPr lang="en-US" altLang="ja-JP" sz="2000" b="1" dirty="0">
                <a:solidFill>
                  <a:srgbClr val="00003E"/>
                </a:solidFill>
                <a:latin typeface="Meiryo" panose="020B0604030504040204" pitchFamily="34" charset="-128"/>
                <a:ea typeface="Meiryo" panose="020B0604030504040204" pitchFamily="34" charset="-128"/>
              </a:rPr>
              <a:t>PR</a:t>
            </a:r>
            <a:r>
              <a:rPr lang="ja-JP" altLang="en-US" sz="2000" b="1" dirty="0">
                <a:solidFill>
                  <a:srgbClr val="00003E"/>
                </a:solidFill>
                <a:latin typeface="Meiryo" panose="020B0604030504040204" pitchFamily="34" charset="-128"/>
                <a:ea typeface="Meiryo" panose="020B0604030504040204" pitchFamily="34" charset="-128"/>
              </a:rPr>
              <a:t>　</a:t>
            </a:r>
            <a:r>
              <a:rPr lang="en-US" altLang="ja-JP" sz="2000" b="1" dirty="0">
                <a:solidFill>
                  <a:srgbClr val="00003E"/>
                </a:solidFill>
                <a:latin typeface="Meiryo" panose="020B0604030504040204" pitchFamily="34" charset="-128"/>
                <a:ea typeface="Meiryo" panose="020B0604030504040204" pitchFamily="34" charset="-128"/>
              </a:rPr>
              <a:t>SP</a:t>
            </a:r>
          </a:p>
        </p:txBody>
      </p:sp>
    </p:spTree>
    <p:extLst>
      <p:ext uri="{BB962C8B-B14F-4D97-AF65-F5344CB8AC3E}">
        <p14:creationId xmlns:p14="http://schemas.microsoft.com/office/powerpoint/2010/main" val="34002824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5">
            <a:extLst>
              <a:ext uri="{FF2B5EF4-FFF2-40B4-BE49-F238E27FC236}">
                <a16:creationId xmlns:a16="http://schemas.microsoft.com/office/drawing/2014/main" id="{D030F671-8DFA-870D-597F-FFA7AC692215}"/>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0" name="図プレースホルダー 9" descr="アイコン&#10;&#10;自動的に生成された説明">
            <a:extLst>
              <a:ext uri="{FF2B5EF4-FFF2-40B4-BE49-F238E27FC236}">
                <a16:creationId xmlns:a16="http://schemas.microsoft.com/office/drawing/2014/main" id="{34A4FDA2-7534-76BA-A9CB-D155CC40FEC2}"/>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5" name="角丸四角形 4">
            <a:extLst>
              <a:ext uri="{FF2B5EF4-FFF2-40B4-BE49-F238E27FC236}">
                <a16:creationId xmlns:a16="http://schemas.microsoft.com/office/drawing/2014/main" id="{3EEE774C-01F1-C4F0-B967-EECA0B958B2C}"/>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ターゲティング設定</a:t>
            </a:r>
          </a:p>
        </p:txBody>
      </p:sp>
      <p:sp>
        <p:nvSpPr>
          <p:cNvPr id="7" name="テキスト ボックス 5">
            <a:extLst>
              <a:ext uri="{FF2B5EF4-FFF2-40B4-BE49-F238E27FC236}">
                <a16:creationId xmlns:a16="http://schemas.microsoft.com/office/drawing/2014/main" id="{E2067D13-9A1C-9E52-9472-7CEC40A26D43}"/>
              </a:ext>
            </a:extLst>
          </p:cNvPr>
          <p:cNvSpPr txBox="1"/>
          <p:nvPr/>
        </p:nvSpPr>
        <p:spPr>
          <a:xfrm>
            <a:off x="479424" y="4790452"/>
            <a:ext cx="11233147" cy="1311128"/>
          </a:xfrm>
          <a:prstGeom prst="rect">
            <a:avLst/>
          </a:prstGeom>
          <a:noFill/>
        </p:spPr>
        <p:txBody>
          <a:bodyPr wrap="square" lIns="0" tIns="45720" rIns="0" bIns="4572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は「基本料金</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ターゲティングごとに設定されている掛け率」（小数点以下切り捨て）によって決定されます。</a:t>
            </a:r>
            <a:endPar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掛け率の最大値は</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倍になります。</a:t>
            </a:r>
            <a:endPar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例：性別、年齢、オーディエンスリスト（興味関心、購買意向、属性・ライフイベント）を設定した場合、</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1.2</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1.2</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1.8</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=2.59</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倍となりますが、最大値が</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倍のため、</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倍で設定可能となります。</a:t>
            </a:r>
            <a:endPar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オーディエンスリストを複数選択した場合、</a:t>
            </a:r>
            <a:r>
              <a:rPr kumimoji="1" lang="en-US" altLang="ja-JP" sz="900" b="0" i="0" u="none" strike="noStrike" kern="1200" cap="none" spc="0" normalizeH="0" baseline="0" noProof="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掛け率は高い方が選択されます。</a:t>
            </a:r>
            <a:endPar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例：「メディア視聴ターゲティング」</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1.5</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倍と「ファンターゲティング」</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倍を選択した場合、</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掛け率は</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倍が適用されます。</a:t>
            </a:r>
            <a:endPar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「枠購入型」や「時間帯ジャック購入型」配信商品の場合は、ターゲティング項目ごとの「</a:t>
            </a:r>
            <a:r>
              <a:rPr kumimoji="1" lang="en-US" altLang="ja-JP" sz="900" b="0" i="0" u="none" strike="noStrike" kern="1200" cap="none" spc="0" normalizeH="0" baseline="0" noProof="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掛け率」を含んだ金額を記載しています。</a:t>
            </a:r>
            <a:endPar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※SP</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はスマートフォン、</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PC</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MD</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※1</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オーディエンスリストの詳細は、</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広告ヘルプを参照してください。</a:t>
            </a: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https://ads-help.yahoo-net.jp/s/article/H000044833?language=ja</a:t>
            </a:r>
            <a:endParaRPr kumimoji="1" lang="en-US" altLang="ja-JP" sz="900" b="0" i="0" u="none" strike="noStrike" kern="1200" cap="none" spc="0" normalizeH="0" baseline="0" noProof="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graphicFrame>
        <p:nvGraphicFramePr>
          <p:cNvPr id="8" name="表 7">
            <a:extLst>
              <a:ext uri="{FF2B5EF4-FFF2-40B4-BE49-F238E27FC236}">
                <a16:creationId xmlns:a16="http://schemas.microsoft.com/office/drawing/2014/main" id="{7FACBCE0-E191-A1CE-9646-7986E6AE6905}"/>
              </a:ext>
            </a:extLst>
          </p:cNvPr>
          <p:cNvGraphicFramePr>
            <a:graphicFrameLocks noGrp="1"/>
          </p:cNvGraphicFramePr>
          <p:nvPr>
            <p:extLst>
              <p:ext uri="{D42A27DB-BD31-4B8C-83A1-F6EECF244321}">
                <p14:modId xmlns:p14="http://schemas.microsoft.com/office/powerpoint/2010/main" val="1586241993"/>
              </p:ext>
            </p:extLst>
          </p:nvPr>
        </p:nvGraphicFramePr>
        <p:xfrm>
          <a:off x="338328" y="987425"/>
          <a:ext cx="11512298" cy="3739852"/>
        </p:xfrm>
        <a:graphic>
          <a:graphicData uri="http://schemas.openxmlformats.org/drawingml/2006/table">
            <a:tbl>
              <a:tblPr bandRow="1"/>
              <a:tblGrid>
                <a:gridCol w="1573231">
                  <a:extLst>
                    <a:ext uri="{9D8B030D-6E8A-4147-A177-3AD203B41FA5}">
                      <a16:colId xmlns:a16="http://schemas.microsoft.com/office/drawing/2014/main" val="792911817"/>
                    </a:ext>
                  </a:extLst>
                </a:gridCol>
                <a:gridCol w="2303830">
                  <a:extLst>
                    <a:ext uri="{9D8B030D-6E8A-4147-A177-3AD203B41FA5}">
                      <a16:colId xmlns:a16="http://schemas.microsoft.com/office/drawing/2014/main" val="2515137241"/>
                    </a:ext>
                  </a:extLst>
                </a:gridCol>
                <a:gridCol w="2593837">
                  <a:extLst>
                    <a:ext uri="{9D8B030D-6E8A-4147-A177-3AD203B41FA5}">
                      <a16:colId xmlns:a16="http://schemas.microsoft.com/office/drawing/2014/main" val="598637953"/>
                    </a:ext>
                  </a:extLst>
                </a:gridCol>
                <a:gridCol w="2520700">
                  <a:extLst>
                    <a:ext uri="{9D8B030D-6E8A-4147-A177-3AD203B41FA5}">
                      <a16:colId xmlns:a16="http://schemas.microsoft.com/office/drawing/2014/main" val="56015879"/>
                    </a:ext>
                  </a:extLst>
                </a:gridCol>
                <a:gridCol w="2520700">
                  <a:extLst>
                    <a:ext uri="{9D8B030D-6E8A-4147-A177-3AD203B41FA5}">
                      <a16:colId xmlns:a16="http://schemas.microsoft.com/office/drawing/2014/main" val="379781813"/>
                    </a:ext>
                  </a:extLst>
                </a:gridCol>
              </a:tblGrid>
              <a:tr h="53370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a:solidFill>
                            <a:schemeClr val="bg1"/>
                          </a:solidFill>
                          <a:latin typeface="Meiryo" panose="020B0604030504040204" pitchFamily="34" charset="-128"/>
                          <a:ea typeface="Meiryo" panose="020B0604030504040204" pitchFamily="34" charset="-128"/>
                        </a:rPr>
                        <a:t>ターゲティング</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err="1">
                          <a:solidFill>
                            <a:schemeClr val="bg1"/>
                          </a:solidFill>
                          <a:latin typeface="Meiryo"/>
                          <a:ea typeface="Meiryo"/>
                        </a:rPr>
                        <a:t>vCPM</a:t>
                      </a:r>
                      <a:r>
                        <a:rPr kumimoji="1" lang="en-US" altLang="ja-JP" sz="1100" b="1" kern="1200">
                          <a:solidFill>
                            <a:schemeClr val="bg1"/>
                          </a:solidFill>
                          <a:latin typeface="Meiryo"/>
                          <a:ea typeface="Meiryo"/>
                        </a:rPr>
                        <a:t> </a:t>
                      </a:r>
                      <a:r>
                        <a:rPr kumimoji="1" lang="ja-JP" altLang="en-US" sz="1100" b="1" kern="1200">
                          <a:solidFill>
                            <a:schemeClr val="bg1"/>
                          </a:solidFill>
                          <a:latin typeface="Meiryo"/>
                          <a:ea typeface="Meiryo"/>
                        </a:rPr>
                        <a:t>掛け率</a:t>
                      </a:r>
                      <a:endParaRPr kumimoji="1" lang="en-US" altLang="ja-JP" sz="1100" b="1" kern="1200">
                        <a:solidFill>
                          <a:schemeClr val="bg1"/>
                        </a:solidFill>
                        <a:latin typeface="Meiryo"/>
                        <a:ea typeface="Meiryo"/>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900" b="1" dirty="0">
                          <a:solidFill>
                            <a:schemeClr val="bg1"/>
                          </a:solidFill>
                          <a:latin typeface="Meiryo"/>
                          <a:ea typeface="Meiryo"/>
                        </a:rPr>
                        <a:t>Yahoo! JAPAN</a:t>
                      </a:r>
                      <a:r>
                        <a:rPr kumimoji="1" lang="ja-JP" altLang="en-US" sz="900" b="1" dirty="0">
                          <a:solidFill>
                            <a:schemeClr val="bg1"/>
                          </a:solidFill>
                          <a:latin typeface="Meiryo"/>
                          <a:ea typeface="Meiryo"/>
                        </a:rPr>
                        <a:t>　トップページ　トピックス</a:t>
                      </a:r>
                      <a:r>
                        <a:rPr kumimoji="1" lang="en-US" altLang="ja-JP" sz="900" b="1" dirty="0">
                          <a:solidFill>
                            <a:schemeClr val="bg1"/>
                          </a:solidFill>
                          <a:latin typeface="Meiryo"/>
                          <a:ea typeface="Meiryo"/>
                        </a:rPr>
                        <a:t>PR</a:t>
                      </a:r>
                      <a:r>
                        <a:rPr kumimoji="1" lang="ja-JP" altLang="en-US" sz="900" b="1" dirty="0">
                          <a:solidFill>
                            <a:schemeClr val="bg1"/>
                          </a:solidFill>
                          <a:latin typeface="Meiryo"/>
                          <a:ea typeface="Meiryo"/>
                        </a:rPr>
                        <a:t>　</a:t>
                      </a:r>
                      <a:r>
                        <a:rPr kumimoji="1" lang="en-US" altLang="ja-JP" sz="900" b="1" dirty="0">
                          <a:solidFill>
                            <a:schemeClr val="bg1"/>
                          </a:solidFill>
                          <a:latin typeface="Meiryo"/>
                          <a:ea typeface="Meiryo"/>
                        </a:rPr>
                        <a:t>SP</a:t>
                      </a:r>
                      <a:r>
                        <a:rPr kumimoji="1" lang="ja-JP" altLang="en-US" sz="900" b="1" dirty="0">
                          <a:solidFill>
                            <a:schemeClr val="bg1"/>
                          </a:solidFill>
                          <a:latin typeface="Meiryo"/>
                          <a:ea typeface="Meiryo"/>
                        </a:rPr>
                        <a:t>（オールリーチ　</a:t>
                      </a:r>
                      <a:r>
                        <a:rPr kumimoji="1" lang="en-US" altLang="ja-JP" sz="900" b="1" dirty="0">
                          <a:solidFill>
                            <a:schemeClr val="bg1"/>
                          </a:solidFill>
                          <a:latin typeface="Meiryo"/>
                          <a:ea typeface="Meiryo"/>
                        </a:rPr>
                        <a:t>Plus</a:t>
                      </a:r>
                      <a:r>
                        <a:rPr kumimoji="1" lang="ja-JP" altLang="en-US" sz="900" b="1" dirty="0">
                          <a:solidFill>
                            <a:schemeClr val="bg1"/>
                          </a:solidFill>
                          <a:latin typeface="Meiryo"/>
                          <a:ea typeface="Meiryo"/>
                        </a:rPr>
                        <a:t>）</a:t>
                      </a:r>
                      <a:endParaRPr kumimoji="1" lang="en-US" altLang="ja-JP" sz="900" b="1" dirty="0">
                        <a:solidFill>
                          <a:schemeClr val="bg1"/>
                        </a:solidFill>
                        <a:latin typeface="Meiryo"/>
                        <a:ea typeface="Meiryo"/>
                      </a:endParaRPr>
                    </a:p>
                    <a:p>
                      <a:pPr algn="ctr"/>
                      <a:r>
                        <a:rPr kumimoji="1" lang="ja-JP" altLang="en-US" sz="900" b="1" dirty="0">
                          <a:solidFill>
                            <a:schemeClr val="bg1"/>
                          </a:solidFill>
                          <a:latin typeface="Meiryo"/>
                          <a:ea typeface="Meiryo"/>
                        </a:rPr>
                        <a:t>（男性）</a:t>
                      </a: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900" b="1" dirty="0">
                          <a:solidFill>
                            <a:schemeClr val="bg1"/>
                          </a:solidFill>
                          <a:latin typeface="Meiryo"/>
                          <a:ea typeface="Meiryo"/>
                        </a:rPr>
                        <a:t>Yahoo! JAPAN</a:t>
                      </a:r>
                      <a:r>
                        <a:rPr kumimoji="1" lang="ja-JP" altLang="en-US" sz="900" b="1" dirty="0">
                          <a:solidFill>
                            <a:schemeClr val="bg1"/>
                          </a:solidFill>
                          <a:latin typeface="Meiryo"/>
                          <a:ea typeface="Meiryo"/>
                        </a:rPr>
                        <a:t>　トップページ　トピックス</a:t>
                      </a:r>
                      <a:r>
                        <a:rPr kumimoji="1" lang="en-US" altLang="ja-JP" sz="900" b="1" dirty="0">
                          <a:solidFill>
                            <a:schemeClr val="bg1"/>
                          </a:solidFill>
                          <a:latin typeface="Meiryo"/>
                          <a:ea typeface="Meiryo"/>
                        </a:rPr>
                        <a:t>PR</a:t>
                      </a:r>
                      <a:r>
                        <a:rPr kumimoji="1" lang="ja-JP" altLang="en-US" sz="900" b="1" dirty="0">
                          <a:solidFill>
                            <a:schemeClr val="bg1"/>
                          </a:solidFill>
                          <a:latin typeface="Meiryo"/>
                          <a:ea typeface="Meiryo"/>
                        </a:rPr>
                        <a:t>　</a:t>
                      </a:r>
                      <a:r>
                        <a:rPr kumimoji="1" lang="en-US" altLang="ja-JP" sz="900" b="1" dirty="0">
                          <a:solidFill>
                            <a:schemeClr val="bg1"/>
                          </a:solidFill>
                          <a:latin typeface="Meiryo"/>
                          <a:ea typeface="Meiryo"/>
                        </a:rPr>
                        <a:t>SP</a:t>
                      </a:r>
                      <a:r>
                        <a:rPr kumimoji="1" lang="ja-JP" altLang="en-US" sz="900" b="1" dirty="0">
                          <a:solidFill>
                            <a:schemeClr val="bg1"/>
                          </a:solidFill>
                          <a:latin typeface="Meiryo"/>
                          <a:ea typeface="Meiryo"/>
                        </a:rPr>
                        <a:t>（オールリーチ　</a:t>
                      </a:r>
                      <a:r>
                        <a:rPr kumimoji="1" lang="en-US" altLang="ja-JP" sz="900" b="1" dirty="0">
                          <a:solidFill>
                            <a:schemeClr val="bg1"/>
                          </a:solidFill>
                          <a:latin typeface="Meiryo"/>
                          <a:ea typeface="Meiryo"/>
                        </a:rPr>
                        <a:t>Plus</a:t>
                      </a:r>
                      <a:r>
                        <a:rPr kumimoji="1" lang="ja-JP" altLang="en-US" sz="900" b="1" dirty="0">
                          <a:solidFill>
                            <a:schemeClr val="bg1"/>
                          </a:solidFill>
                          <a:latin typeface="Meiryo"/>
                          <a:ea typeface="Meiryo"/>
                        </a:rPr>
                        <a:t>）</a:t>
                      </a:r>
                      <a:endParaRPr kumimoji="1" lang="en-US" altLang="ja-JP" sz="900" b="1" dirty="0">
                        <a:solidFill>
                          <a:schemeClr val="bg1"/>
                        </a:solidFill>
                        <a:latin typeface="Meiryo"/>
                        <a:ea typeface="Meiryo"/>
                      </a:endParaRPr>
                    </a:p>
                    <a:p>
                      <a:pPr algn="ctr"/>
                      <a:r>
                        <a:rPr kumimoji="1" lang="ja-JP" altLang="en-US" sz="900" b="1" dirty="0">
                          <a:solidFill>
                            <a:schemeClr val="bg1"/>
                          </a:solidFill>
                          <a:latin typeface="Meiryo"/>
                          <a:ea typeface="Meiryo"/>
                        </a:rPr>
                        <a:t>（男性　</a:t>
                      </a:r>
                      <a:r>
                        <a:rPr kumimoji="1" lang="en-US" altLang="ja-JP" sz="900" b="1" dirty="0">
                          <a:solidFill>
                            <a:schemeClr val="bg1"/>
                          </a:solidFill>
                          <a:latin typeface="Meiryo"/>
                          <a:ea typeface="Meiryo"/>
                        </a:rPr>
                        <a:t>20</a:t>
                      </a:r>
                      <a:r>
                        <a:rPr kumimoji="1" lang="ja-JP" altLang="en-US" sz="900" b="1" dirty="0">
                          <a:solidFill>
                            <a:schemeClr val="bg1"/>
                          </a:solidFill>
                          <a:latin typeface="Meiryo"/>
                          <a:ea typeface="Meiryo"/>
                        </a:rPr>
                        <a:t>～</a:t>
                      </a:r>
                      <a:r>
                        <a:rPr kumimoji="1" lang="en-US" altLang="ja-JP" sz="900" b="1" dirty="0">
                          <a:solidFill>
                            <a:schemeClr val="bg1"/>
                          </a:solidFill>
                          <a:latin typeface="Meiryo"/>
                          <a:ea typeface="Meiryo"/>
                        </a:rPr>
                        <a:t>39</a:t>
                      </a:r>
                      <a:r>
                        <a:rPr kumimoji="1" lang="ja-JP" altLang="en-US" sz="900" b="1" dirty="0">
                          <a:solidFill>
                            <a:schemeClr val="bg1"/>
                          </a:solidFill>
                          <a:latin typeface="Meiryo"/>
                          <a:ea typeface="Meiryo"/>
                        </a:rPr>
                        <a:t>歳）</a:t>
                      </a: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900" b="1" dirty="0">
                          <a:solidFill>
                            <a:schemeClr val="bg1"/>
                          </a:solidFill>
                          <a:latin typeface="Meiryo"/>
                          <a:ea typeface="Meiryo"/>
                        </a:rPr>
                        <a:t>Yahoo! JAPAN</a:t>
                      </a:r>
                      <a:r>
                        <a:rPr kumimoji="1" lang="ja-JP" altLang="en-US" sz="900" b="1" dirty="0">
                          <a:solidFill>
                            <a:schemeClr val="bg1"/>
                          </a:solidFill>
                          <a:latin typeface="Meiryo"/>
                          <a:ea typeface="Meiryo"/>
                        </a:rPr>
                        <a:t>　トップページ　トピックス</a:t>
                      </a:r>
                      <a:r>
                        <a:rPr kumimoji="1" lang="en-US" altLang="ja-JP" sz="900" b="1" dirty="0">
                          <a:solidFill>
                            <a:schemeClr val="bg1"/>
                          </a:solidFill>
                          <a:latin typeface="Meiryo"/>
                          <a:ea typeface="Meiryo"/>
                        </a:rPr>
                        <a:t>PR</a:t>
                      </a:r>
                      <a:r>
                        <a:rPr kumimoji="1" lang="ja-JP" altLang="en-US" sz="900" b="1" dirty="0">
                          <a:solidFill>
                            <a:schemeClr val="bg1"/>
                          </a:solidFill>
                          <a:latin typeface="Meiryo"/>
                          <a:ea typeface="Meiryo"/>
                        </a:rPr>
                        <a:t>　</a:t>
                      </a:r>
                      <a:r>
                        <a:rPr kumimoji="1" lang="en-US" altLang="ja-JP" sz="900" b="1" dirty="0">
                          <a:solidFill>
                            <a:schemeClr val="bg1"/>
                          </a:solidFill>
                          <a:latin typeface="Meiryo"/>
                          <a:ea typeface="Meiryo"/>
                        </a:rPr>
                        <a:t>SP</a:t>
                      </a:r>
                      <a:r>
                        <a:rPr kumimoji="1" lang="ja-JP" altLang="en-US" sz="900" b="1" dirty="0">
                          <a:solidFill>
                            <a:schemeClr val="bg1"/>
                          </a:solidFill>
                          <a:latin typeface="Meiryo"/>
                          <a:ea typeface="Meiryo"/>
                        </a:rPr>
                        <a:t>（オールリーチ　</a:t>
                      </a:r>
                      <a:r>
                        <a:rPr kumimoji="1" lang="en-US" altLang="ja-JP" sz="900" b="1" dirty="0">
                          <a:solidFill>
                            <a:schemeClr val="bg1"/>
                          </a:solidFill>
                          <a:latin typeface="Meiryo"/>
                          <a:ea typeface="Meiryo"/>
                        </a:rPr>
                        <a:t>Plus</a:t>
                      </a:r>
                      <a:r>
                        <a:rPr kumimoji="1" lang="ja-JP" altLang="en-US" sz="900" b="1" dirty="0">
                          <a:solidFill>
                            <a:schemeClr val="bg1"/>
                          </a:solidFill>
                          <a:latin typeface="Meiryo"/>
                          <a:ea typeface="Meiryo"/>
                        </a:rPr>
                        <a:t>）</a:t>
                      </a:r>
                      <a:endParaRPr kumimoji="1" lang="en-US" altLang="ja-JP" sz="900" b="1" dirty="0">
                        <a:solidFill>
                          <a:schemeClr val="bg1"/>
                        </a:solidFill>
                        <a:latin typeface="Meiryo"/>
                        <a:ea typeface="Meiryo"/>
                      </a:endParaRPr>
                    </a:p>
                    <a:p>
                      <a:pPr algn="ctr"/>
                      <a:r>
                        <a:rPr kumimoji="1" lang="ja-JP" altLang="en-US" sz="900" b="1" dirty="0">
                          <a:solidFill>
                            <a:schemeClr val="bg1"/>
                          </a:solidFill>
                          <a:latin typeface="Meiryo"/>
                          <a:ea typeface="Meiryo"/>
                        </a:rPr>
                        <a:t>（男性　</a:t>
                      </a:r>
                      <a:r>
                        <a:rPr kumimoji="1" lang="en-US" altLang="ja-JP" sz="900" b="1" dirty="0">
                          <a:solidFill>
                            <a:schemeClr val="bg1"/>
                          </a:solidFill>
                          <a:latin typeface="Meiryo"/>
                          <a:ea typeface="Meiryo"/>
                        </a:rPr>
                        <a:t>40</a:t>
                      </a:r>
                      <a:r>
                        <a:rPr kumimoji="1" lang="ja-JP" altLang="en-US" sz="900" b="1" dirty="0">
                          <a:solidFill>
                            <a:schemeClr val="bg1"/>
                          </a:solidFill>
                          <a:latin typeface="Meiryo"/>
                          <a:ea typeface="Meiryo"/>
                        </a:rPr>
                        <a:t>～</a:t>
                      </a:r>
                      <a:r>
                        <a:rPr kumimoji="1" lang="en-US" altLang="ja-JP" sz="900" b="1" dirty="0">
                          <a:solidFill>
                            <a:schemeClr val="bg1"/>
                          </a:solidFill>
                          <a:latin typeface="Meiryo"/>
                          <a:ea typeface="Meiryo"/>
                        </a:rPr>
                        <a:t>59</a:t>
                      </a:r>
                      <a:r>
                        <a:rPr kumimoji="1" lang="ja-JP" altLang="en-US" sz="900" b="1" dirty="0">
                          <a:solidFill>
                            <a:schemeClr val="bg1"/>
                          </a:solidFill>
                          <a:latin typeface="Meiryo"/>
                          <a:ea typeface="Meiryo"/>
                        </a:rPr>
                        <a:t>歳）</a:t>
                      </a: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性別</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a:solidFill>
                            <a:schemeClr val="bg1"/>
                          </a:solidFill>
                          <a:latin typeface="Meiryo"/>
                          <a:ea typeface="Meiryo"/>
                        </a:rPr>
                        <a:t>1.2</a:t>
                      </a:r>
                      <a:r>
                        <a:rPr kumimoji="1" lang="ja-JP" altLang="en-US" sz="1100" b="0">
                          <a:solidFill>
                            <a:schemeClr val="bg1"/>
                          </a:solidFill>
                          <a:latin typeface="Meiryo"/>
                          <a:ea typeface="Meiryo"/>
                        </a:rPr>
                        <a:t>倍</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100" b="0">
                          <a:solidFill>
                            <a:srgbClr val="0D0D0D"/>
                          </a:solidFill>
                          <a:latin typeface="メイリオ" panose="020B0604030504040204" pitchFamily="50" charset="-128"/>
                          <a:ea typeface="メイリオ" panose="020B0604030504040204" pitchFamily="50" charset="-128"/>
                        </a:rPr>
                        <a:t>男性（固定）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男性（固定）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男性（固定）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31398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年齢</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a:ea typeface="Meiryo"/>
                        </a:rPr>
                        <a:t>1.2</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20</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a:t>
                      </a: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39</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歳（固定）</a:t>
                      </a:r>
                      <a:endParaRPr kumimoji="1" lang="ja-JP" altLang="en-US" sz="11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noProof="0">
                          <a:solidFill>
                            <a:srgbClr val="0D0D0D"/>
                          </a:solidFill>
                          <a:latin typeface="メイリオ" panose="020B0604030504040204" pitchFamily="50" charset="-128"/>
                          <a:ea typeface="メイリオ" panose="020B0604030504040204" pitchFamily="50" charset="-128"/>
                          <a:cs typeface="+mn-cs"/>
                        </a:rPr>
                        <a:t>40</a:t>
                      </a:r>
                      <a:r>
                        <a:rPr kumimoji="1" lang="ja-JP" altLang="en-US" sz="1100" b="0" kern="1200" noProof="0">
                          <a:solidFill>
                            <a:srgbClr val="0D0D0D"/>
                          </a:solidFill>
                          <a:latin typeface="メイリオ" panose="020B0604030504040204" pitchFamily="50" charset="-128"/>
                          <a:ea typeface="メイリオ" panose="020B0604030504040204" pitchFamily="50" charset="-128"/>
                          <a:cs typeface="+mn-cs"/>
                        </a:rPr>
                        <a:t>～</a:t>
                      </a:r>
                      <a:r>
                        <a:rPr kumimoji="1" lang="en-US" altLang="ja-JP" sz="1100" b="0" kern="1200" noProof="0">
                          <a:solidFill>
                            <a:srgbClr val="0D0D0D"/>
                          </a:solidFill>
                          <a:latin typeface="メイリオ" panose="020B0604030504040204" pitchFamily="50" charset="-128"/>
                          <a:ea typeface="メイリオ" panose="020B0604030504040204" pitchFamily="50" charset="-128"/>
                          <a:cs typeface="+mn-cs"/>
                        </a:rPr>
                        <a:t>59</a:t>
                      </a:r>
                      <a:r>
                        <a:rPr kumimoji="1" lang="ja-JP" altLang="en-US" sz="1100" b="0" kern="1200" noProof="0">
                          <a:solidFill>
                            <a:srgbClr val="0D0D0D"/>
                          </a:solidFill>
                          <a:latin typeface="メイリオ" panose="020B0604030504040204" pitchFamily="50" charset="-128"/>
                          <a:ea typeface="メイリオ" panose="020B0604030504040204" pitchFamily="50" charset="-128"/>
                          <a:cs typeface="+mn-cs"/>
                        </a:rPr>
                        <a:t>歳（固定）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地域（都道府県）</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a:ea typeface="Meiryo"/>
                        </a:rPr>
                        <a:t>1.3</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66098080"/>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地域（市区郡）</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100" b="0" kern="1200">
                          <a:solidFill>
                            <a:schemeClr val="bg1"/>
                          </a:solidFill>
                          <a:latin typeface="Meiryo"/>
                          <a:ea typeface="Meiryo"/>
                        </a:rPr>
                        <a:t>1.56</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63668774"/>
                  </a:ext>
                </a:extLst>
              </a:tr>
              <a:tr h="35177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曜日・</a:t>
                      </a:r>
                      <a:r>
                        <a:rPr kumimoji="1" lang="ja-JP" altLang="en-US" sz="1100" b="0">
                          <a:solidFill>
                            <a:schemeClr val="bg1"/>
                          </a:solidFill>
                          <a:latin typeface="Meiryo" panose="020B0604030504040204" pitchFamily="34" charset="-128"/>
                          <a:ea typeface="Meiryo" panose="020B0604030504040204" pitchFamily="34" charset="-128"/>
                        </a:rPr>
                        <a:t>時間帯</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panose="020B0604030504040204" pitchFamily="34" charset="-128"/>
                          <a:ea typeface="Meiryo" panose="020B0604030504040204" pitchFamily="34" charset="-128"/>
                        </a:rPr>
                        <a:t>1.2</a:t>
                      </a:r>
                      <a:r>
                        <a:rPr kumimoji="1" lang="ja-JP" altLang="en-US" sz="1100" b="0" kern="1200">
                          <a:solidFill>
                            <a:schemeClr val="bg1"/>
                          </a:solidFill>
                          <a:latin typeface="Meiryo" panose="020B0604030504040204" pitchFamily="34" charset="-128"/>
                          <a:ea typeface="Meiryo" panose="020B0604030504040204" pitchFamily="34" charset="-128"/>
                        </a:rPr>
                        <a:t>倍</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57742112"/>
                  </a:ext>
                </a:extLst>
              </a:tr>
              <a:tr h="556513">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a:t>
                      </a:r>
                      <a:endParaRPr kumimoji="1" lang="en-US" altLang="ja-JP" sz="1100" b="0" kern="1200">
                        <a:solidFill>
                          <a:schemeClr val="bg1"/>
                        </a:solidFill>
                        <a:latin typeface="Meiryo" panose="020B0604030504040204" pitchFamily="34" charset="-128"/>
                        <a:ea typeface="Meiryo" panose="020B0604030504040204" pitchFamily="34" charset="-128"/>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（興味関心、購買意向、</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属性・ライフイベント）</a:t>
                      </a:r>
                      <a:r>
                        <a:rPr kumimoji="1" lang="en-US" altLang="ja-JP" sz="1100" b="0" kern="1200" dirty="0">
                          <a:solidFill>
                            <a:schemeClr val="bg1"/>
                          </a:solidFill>
                          <a:latin typeface="Meiryo" panose="020B0604030504040204" pitchFamily="34" charset="-128"/>
                          <a:ea typeface="Meiryo" panose="020B0604030504040204" pitchFamily="34" charset="-128"/>
                        </a:rPr>
                        <a:t>※</a:t>
                      </a:r>
                      <a:r>
                        <a:rPr kumimoji="1" lang="ja-JP" altLang="en-US" sz="1100" b="0" kern="1200" dirty="0">
                          <a:solidFill>
                            <a:schemeClr val="bg1"/>
                          </a:solidFill>
                          <a:latin typeface="Meiryo" panose="020B0604030504040204" pitchFamily="34" charset="-128"/>
                          <a:ea typeface="Meiryo" panose="020B0604030504040204" pitchFamily="34" charset="-128"/>
                        </a:rPr>
                        <a:t>１</a:t>
                      </a:r>
                      <a:endParaRPr kumimoji="1" lang="en-US" altLang="ja-JP" sz="11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1.8</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542909">
                <a:tc vMerge="1">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オーディエンスリスト</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（ヤフー提供）　</a:t>
                      </a:r>
                      <a:r>
                        <a:rPr kumimoji="1" lang="en-US" altLang="ja-JP" sz="1100" b="0" kern="1200">
                          <a:solidFill>
                            <a:schemeClr val="bg1"/>
                          </a:solidFill>
                          <a:latin typeface="Meiryo" panose="020B0604030504040204" pitchFamily="34" charset="-128"/>
                          <a:ea typeface="Meiryo" panose="020B0604030504040204" pitchFamily="34" charset="-128"/>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（ヤフー提供）</a:t>
                      </a:r>
                      <a:r>
                        <a:rPr kumimoji="1" lang="en-US" altLang="ja-JP" sz="1100" b="0" kern="1200">
                          <a:solidFill>
                            <a:schemeClr val="bg1"/>
                          </a:solidFill>
                          <a:latin typeface="Meiryo" panose="020B0604030504040204" pitchFamily="34" charset="-128"/>
                          <a:ea typeface="Meiryo" panose="020B0604030504040204" pitchFamily="34" charset="-128"/>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リスト参照</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50538939"/>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a:solidFill>
                            <a:schemeClr val="bg1"/>
                          </a:solidFill>
                          <a:latin typeface="Meiryo" panose="020B0604030504040204" pitchFamily="34" charset="-128"/>
                          <a:ea typeface="Meiryo" panose="020B0604030504040204" pitchFamily="34" charset="-128"/>
                        </a:rPr>
                        <a:t>フリークエンシー</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a:ea typeface="Meiryo"/>
                        </a:rPr>
                        <a:t>2.0</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4</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4</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4</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56108755"/>
                  </a:ext>
                </a:extLst>
              </a:tr>
            </a:tbl>
          </a:graphicData>
        </a:graphic>
      </p:graphicFrame>
      <p:sp>
        <p:nvSpPr>
          <p:cNvPr id="9" name="テキスト プレースホルダー 35">
            <a:extLst>
              <a:ext uri="{FF2B5EF4-FFF2-40B4-BE49-F238E27FC236}">
                <a16:creationId xmlns:a16="http://schemas.microsoft.com/office/drawing/2014/main" id="{453285B5-2A75-E386-8846-513735775A8E}"/>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b="1" dirty="0">
                <a:solidFill>
                  <a:srgbClr val="00003E"/>
                </a:solidFill>
                <a:latin typeface="Meiryo" panose="020B0604030504040204" pitchFamily="34" charset="-128"/>
                <a:ea typeface="Meiryo" panose="020B0604030504040204" pitchFamily="34" charset="-128"/>
              </a:rPr>
              <a:t>Yahoo! JAPAN</a:t>
            </a:r>
            <a:r>
              <a:rPr lang="ja-JP" altLang="en-US" sz="2000" b="1" dirty="0">
                <a:solidFill>
                  <a:srgbClr val="00003E"/>
                </a:solidFill>
                <a:latin typeface="Meiryo" panose="020B0604030504040204" pitchFamily="34" charset="-128"/>
                <a:ea typeface="Meiryo" panose="020B0604030504040204" pitchFamily="34" charset="-128"/>
              </a:rPr>
              <a:t>　トップページ　トピックス</a:t>
            </a:r>
            <a:r>
              <a:rPr lang="en-US" altLang="ja-JP" sz="2000" b="1" dirty="0">
                <a:solidFill>
                  <a:srgbClr val="00003E"/>
                </a:solidFill>
                <a:latin typeface="Meiryo" panose="020B0604030504040204" pitchFamily="34" charset="-128"/>
                <a:ea typeface="Meiryo" panose="020B0604030504040204" pitchFamily="34" charset="-128"/>
              </a:rPr>
              <a:t>PR</a:t>
            </a:r>
            <a:r>
              <a:rPr lang="ja-JP" altLang="en-US" sz="2000" b="1" dirty="0">
                <a:solidFill>
                  <a:srgbClr val="00003E"/>
                </a:solidFill>
                <a:latin typeface="Meiryo" panose="020B0604030504040204" pitchFamily="34" charset="-128"/>
                <a:ea typeface="Meiryo" panose="020B0604030504040204" pitchFamily="34" charset="-128"/>
              </a:rPr>
              <a:t>　</a:t>
            </a:r>
            <a:r>
              <a:rPr lang="en-US" altLang="ja-JP" sz="2000" b="1" dirty="0">
                <a:solidFill>
                  <a:srgbClr val="00003E"/>
                </a:solidFill>
                <a:latin typeface="Meiryo" panose="020B0604030504040204" pitchFamily="34" charset="-128"/>
                <a:ea typeface="Meiryo" panose="020B0604030504040204" pitchFamily="34" charset="-128"/>
              </a:rPr>
              <a:t>SP</a:t>
            </a:r>
          </a:p>
        </p:txBody>
      </p:sp>
    </p:spTree>
    <p:extLst>
      <p:ext uri="{BB962C8B-B14F-4D97-AF65-F5344CB8AC3E}">
        <p14:creationId xmlns:p14="http://schemas.microsoft.com/office/powerpoint/2010/main" val="36347856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5">
            <a:extLst>
              <a:ext uri="{FF2B5EF4-FFF2-40B4-BE49-F238E27FC236}">
                <a16:creationId xmlns:a16="http://schemas.microsoft.com/office/drawing/2014/main" id="{D030F671-8DFA-870D-597F-FFA7AC692215}"/>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0" name="図プレースホルダー 9" descr="アイコン&#10;&#10;自動的に生成された説明">
            <a:extLst>
              <a:ext uri="{FF2B5EF4-FFF2-40B4-BE49-F238E27FC236}">
                <a16:creationId xmlns:a16="http://schemas.microsoft.com/office/drawing/2014/main" id="{34A4FDA2-7534-76BA-A9CB-D155CC40FEC2}"/>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5" name="角丸四角形 4">
            <a:extLst>
              <a:ext uri="{FF2B5EF4-FFF2-40B4-BE49-F238E27FC236}">
                <a16:creationId xmlns:a16="http://schemas.microsoft.com/office/drawing/2014/main" id="{3EEE774C-01F1-C4F0-B967-EECA0B958B2C}"/>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ターゲティング設定</a:t>
            </a:r>
          </a:p>
        </p:txBody>
      </p:sp>
      <p:sp>
        <p:nvSpPr>
          <p:cNvPr id="7" name="テキスト ボックス 5">
            <a:extLst>
              <a:ext uri="{FF2B5EF4-FFF2-40B4-BE49-F238E27FC236}">
                <a16:creationId xmlns:a16="http://schemas.microsoft.com/office/drawing/2014/main" id="{E2067D13-9A1C-9E52-9472-7CEC40A26D43}"/>
              </a:ext>
            </a:extLst>
          </p:cNvPr>
          <p:cNvSpPr txBox="1"/>
          <p:nvPr/>
        </p:nvSpPr>
        <p:spPr>
          <a:xfrm>
            <a:off x="479424" y="4790452"/>
            <a:ext cx="11233147" cy="1311128"/>
          </a:xfrm>
          <a:prstGeom prst="rect">
            <a:avLst/>
          </a:prstGeom>
          <a:noFill/>
        </p:spPr>
        <p:txBody>
          <a:bodyPr wrap="square" lIns="0" tIns="45720" rIns="0" bIns="4572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は「基本料金</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ターゲティングごとに設定されている掛け率」（小数点以下切り捨て）によって決定されます。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掛け率の最大値は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例：性別、年齢、オーディエンスリスト（興味関心、購買意向、属性・ライフイベント）を設定した場合、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=2.59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倍となりますが、最大値が</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倍のため、</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倍で設定可能となります。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オーディエンスリストを複数選択した場合、</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掛け率は高い方が選択されます。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例：「メディア視聴ターゲティング」</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倍と「ファンターゲティング」</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倍を選択した場合、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倍が適用されます。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「枠購入型」や「時間帯ジャック購入型」配信商品の場合は、ターゲティング項目ごとの「</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掛け率」を含んだ金額を記載しています。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※SP</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オーディエンスリストの詳細は、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広告ヘルプを参照してください。</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https://ads-help.yahoo-net.jp/s/article/H000044833?language=ja</a:t>
            </a:r>
            <a:endPar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graphicFrame>
        <p:nvGraphicFramePr>
          <p:cNvPr id="8" name="表 7">
            <a:extLst>
              <a:ext uri="{FF2B5EF4-FFF2-40B4-BE49-F238E27FC236}">
                <a16:creationId xmlns:a16="http://schemas.microsoft.com/office/drawing/2014/main" id="{7FACBCE0-E191-A1CE-9646-7986E6AE6905}"/>
              </a:ext>
            </a:extLst>
          </p:cNvPr>
          <p:cNvGraphicFramePr>
            <a:graphicFrameLocks noGrp="1"/>
          </p:cNvGraphicFramePr>
          <p:nvPr>
            <p:extLst>
              <p:ext uri="{D42A27DB-BD31-4B8C-83A1-F6EECF244321}">
                <p14:modId xmlns:p14="http://schemas.microsoft.com/office/powerpoint/2010/main" val="4249890663"/>
              </p:ext>
            </p:extLst>
          </p:nvPr>
        </p:nvGraphicFramePr>
        <p:xfrm>
          <a:off x="338328" y="987425"/>
          <a:ext cx="11521439" cy="3739852"/>
        </p:xfrm>
        <a:graphic>
          <a:graphicData uri="http://schemas.openxmlformats.org/drawingml/2006/table">
            <a:tbl>
              <a:tblPr bandRow="1"/>
              <a:tblGrid>
                <a:gridCol w="1574481">
                  <a:extLst>
                    <a:ext uri="{9D8B030D-6E8A-4147-A177-3AD203B41FA5}">
                      <a16:colId xmlns:a16="http://schemas.microsoft.com/office/drawing/2014/main" val="792911817"/>
                    </a:ext>
                  </a:extLst>
                </a:gridCol>
                <a:gridCol w="2305660">
                  <a:extLst>
                    <a:ext uri="{9D8B030D-6E8A-4147-A177-3AD203B41FA5}">
                      <a16:colId xmlns:a16="http://schemas.microsoft.com/office/drawing/2014/main" val="2515137241"/>
                    </a:ext>
                  </a:extLst>
                </a:gridCol>
                <a:gridCol w="2595896">
                  <a:extLst>
                    <a:ext uri="{9D8B030D-6E8A-4147-A177-3AD203B41FA5}">
                      <a16:colId xmlns:a16="http://schemas.microsoft.com/office/drawing/2014/main" val="598637953"/>
                    </a:ext>
                  </a:extLst>
                </a:gridCol>
                <a:gridCol w="2522701">
                  <a:extLst>
                    <a:ext uri="{9D8B030D-6E8A-4147-A177-3AD203B41FA5}">
                      <a16:colId xmlns:a16="http://schemas.microsoft.com/office/drawing/2014/main" val="56015879"/>
                    </a:ext>
                  </a:extLst>
                </a:gridCol>
                <a:gridCol w="2522701">
                  <a:extLst>
                    <a:ext uri="{9D8B030D-6E8A-4147-A177-3AD203B41FA5}">
                      <a16:colId xmlns:a16="http://schemas.microsoft.com/office/drawing/2014/main" val="379781813"/>
                    </a:ext>
                  </a:extLst>
                </a:gridCol>
              </a:tblGrid>
              <a:tr h="53370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a:solidFill>
                            <a:schemeClr val="bg1"/>
                          </a:solidFill>
                          <a:latin typeface="Meiryo" panose="020B0604030504040204" pitchFamily="34" charset="-128"/>
                          <a:ea typeface="Meiryo" panose="020B0604030504040204" pitchFamily="34" charset="-128"/>
                        </a:rPr>
                        <a:t>ターゲティング</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err="1">
                          <a:solidFill>
                            <a:schemeClr val="bg1"/>
                          </a:solidFill>
                          <a:latin typeface="Meiryo"/>
                          <a:ea typeface="Meiryo"/>
                        </a:rPr>
                        <a:t>vCPM</a:t>
                      </a:r>
                      <a:r>
                        <a:rPr kumimoji="1" lang="en-US" altLang="ja-JP" sz="1100" b="1" kern="1200">
                          <a:solidFill>
                            <a:schemeClr val="bg1"/>
                          </a:solidFill>
                          <a:latin typeface="Meiryo"/>
                          <a:ea typeface="Meiryo"/>
                        </a:rPr>
                        <a:t> </a:t>
                      </a:r>
                      <a:r>
                        <a:rPr kumimoji="1" lang="ja-JP" altLang="en-US" sz="1100" b="1" kern="1200">
                          <a:solidFill>
                            <a:schemeClr val="bg1"/>
                          </a:solidFill>
                          <a:latin typeface="Meiryo"/>
                          <a:ea typeface="Meiryo"/>
                        </a:rPr>
                        <a:t>掛け率</a:t>
                      </a:r>
                      <a:endParaRPr kumimoji="1" lang="en-US" altLang="ja-JP" sz="1100" b="1" kern="1200">
                        <a:solidFill>
                          <a:schemeClr val="bg1"/>
                        </a:solidFill>
                        <a:latin typeface="Meiryo"/>
                        <a:ea typeface="Meiryo"/>
                        <a:cs typeface="+mn-cs"/>
                      </a:endParaRP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900" b="1" dirty="0">
                          <a:solidFill>
                            <a:schemeClr val="bg1"/>
                          </a:solidFill>
                          <a:latin typeface="Meiryo"/>
                          <a:ea typeface="Meiryo"/>
                        </a:rPr>
                        <a:t>Yahoo! JAPAN</a:t>
                      </a:r>
                      <a:r>
                        <a:rPr kumimoji="1" lang="ja-JP" altLang="en-US" sz="900" b="1" dirty="0">
                          <a:solidFill>
                            <a:schemeClr val="bg1"/>
                          </a:solidFill>
                          <a:latin typeface="Meiryo"/>
                          <a:ea typeface="Meiryo"/>
                        </a:rPr>
                        <a:t>　トップページ　トピックス</a:t>
                      </a:r>
                      <a:r>
                        <a:rPr kumimoji="1" lang="en-US" altLang="ja-JP" sz="900" b="1" dirty="0">
                          <a:solidFill>
                            <a:schemeClr val="bg1"/>
                          </a:solidFill>
                          <a:latin typeface="Meiryo"/>
                          <a:ea typeface="Meiryo"/>
                        </a:rPr>
                        <a:t>PR</a:t>
                      </a:r>
                      <a:r>
                        <a:rPr kumimoji="1" lang="ja-JP" altLang="en-US" sz="900" b="1" dirty="0">
                          <a:solidFill>
                            <a:schemeClr val="bg1"/>
                          </a:solidFill>
                          <a:latin typeface="Meiryo"/>
                          <a:ea typeface="Meiryo"/>
                        </a:rPr>
                        <a:t>　</a:t>
                      </a:r>
                      <a:r>
                        <a:rPr kumimoji="1" lang="en-US" altLang="ja-JP" sz="900" b="1" dirty="0">
                          <a:solidFill>
                            <a:schemeClr val="bg1"/>
                          </a:solidFill>
                          <a:latin typeface="Meiryo"/>
                          <a:ea typeface="Meiryo"/>
                        </a:rPr>
                        <a:t>SP</a:t>
                      </a:r>
                      <a:r>
                        <a:rPr kumimoji="1" lang="ja-JP" altLang="en-US" sz="900" b="1" dirty="0">
                          <a:solidFill>
                            <a:schemeClr val="bg1"/>
                          </a:solidFill>
                          <a:latin typeface="Meiryo"/>
                          <a:ea typeface="Meiryo"/>
                        </a:rPr>
                        <a:t>（オールリーチ　</a:t>
                      </a:r>
                      <a:r>
                        <a:rPr kumimoji="1" lang="en-US" altLang="ja-JP" sz="900" b="1" dirty="0">
                          <a:solidFill>
                            <a:schemeClr val="bg1"/>
                          </a:solidFill>
                          <a:latin typeface="Meiryo"/>
                          <a:ea typeface="Meiryo"/>
                        </a:rPr>
                        <a:t>Plus</a:t>
                      </a:r>
                      <a:r>
                        <a:rPr kumimoji="1" lang="ja-JP" altLang="en-US" sz="900" b="1" dirty="0">
                          <a:solidFill>
                            <a:schemeClr val="bg1"/>
                          </a:solidFill>
                          <a:latin typeface="Meiryo"/>
                          <a:ea typeface="Meiryo"/>
                        </a:rPr>
                        <a:t>）</a:t>
                      </a:r>
                      <a:endParaRPr kumimoji="1" lang="en-US" altLang="ja-JP" sz="900" b="1" dirty="0">
                        <a:solidFill>
                          <a:schemeClr val="bg1"/>
                        </a:solidFill>
                        <a:latin typeface="Meiryo"/>
                        <a:ea typeface="Meiryo"/>
                      </a:endParaRPr>
                    </a:p>
                    <a:p>
                      <a:pPr algn="ctr"/>
                      <a:r>
                        <a:rPr kumimoji="1" lang="ja-JP" altLang="en-US" sz="900" b="1" dirty="0">
                          <a:solidFill>
                            <a:schemeClr val="bg1"/>
                          </a:solidFill>
                          <a:latin typeface="Meiryo"/>
                          <a:ea typeface="Meiryo"/>
                        </a:rPr>
                        <a:t>（女性）</a:t>
                      </a: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900" b="1" dirty="0">
                          <a:solidFill>
                            <a:schemeClr val="bg1"/>
                          </a:solidFill>
                          <a:latin typeface="Meiryo"/>
                          <a:ea typeface="Meiryo"/>
                        </a:rPr>
                        <a:t>Yahoo! JAPAN</a:t>
                      </a:r>
                      <a:r>
                        <a:rPr kumimoji="1" lang="ja-JP" altLang="en-US" sz="900" b="1" dirty="0">
                          <a:solidFill>
                            <a:schemeClr val="bg1"/>
                          </a:solidFill>
                          <a:latin typeface="Meiryo"/>
                          <a:ea typeface="Meiryo"/>
                        </a:rPr>
                        <a:t>　トップページ　トピックス</a:t>
                      </a:r>
                      <a:r>
                        <a:rPr kumimoji="1" lang="en-US" altLang="ja-JP" sz="900" b="1" dirty="0">
                          <a:solidFill>
                            <a:schemeClr val="bg1"/>
                          </a:solidFill>
                          <a:latin typeface="Meiryo"/>
                          <a:ea typeface="Meiryo"/>
                        </a:rPr>
                        <a:t>PR</a:t>
                      </a:r>
                      <a:r>
                        <a:rPr kumimoji="1" lang="ja-JP" altLang="en-US" sz="900" b="1" dirty="0">
                          <a:solidFill>
                            <a:schemeClr val="bg1"/>
                          </a:solidFill>
                          <a:latin typeface="Meiryo"/>
                          <a:ea typeface="Meiryo"/>
                        </a:rPr>
                        <a:t>　</a:t>
                      </a:r>
                      <a:r>
                        <a:rPr kumimoji="1" lang="en-US" altLang="ja-JP" sz="900" b="1" dirty="0">
                          <a:solidFill>
                            <a:schemeClr val="bg1"/>
                          </a:solidFill>
                          <a:latin typeface="Meiryo"/>
                          <a:ea typeface="Meiryo"/>
                        </a:rPr>
                        <a:t>SP</a:t>
                      </a:r>
                      <a:r>
                        <a:rPr kumimoji="1" lang="ja-JP" altLang="en-US" sz="900" b="1" dirty="0">
                          <a:solidFill>
                            <a:schemeClr val="bg1"/>
                          </a:solidFill>
                          <a:latin typeface="Meiryo"/>
                          <a:ea typeface="Meiryo"/>
                        </a:rPr>
                        <a:t>（オールリーチ　</a:t>
                      </a:r>
                      <a:r>
                        <a:rPr kumimoji="1" lang="en-US" altLang="ja-JP" sz="900" b="1" dirty="0">
                          <a:solidFill>
                            <a:schemeClr val="bg1"/>
                          </a:solidFill>
                          <a:latin typeface="Meiryo"/>
                          <a:ea typeface="Meiryo"/>
                        </a:rPr>
                        <a:t>Plus</a:t>
                      </a:r>
                      <a:r>
                        <a:rPr kumimoji="1" lang="ja-JP" altLang="en-US" sz="900" b="1" dirty="0">
                          <a:solidFill>
                            <a:schemeClr val="bg1"/>
                          </a:solidFill>
                          <a:latin typeface="Meiryo"/>
                          <a:ea typeface="Meiryo"/>
                        </a:rPr>
                        <a:t>）</a:t>
                      </a:r>
                      <a:endParaRPr kumimoji="1" lang="en-US" altLang="ja-JP" sz="900" b="1" dirty="0">
                        <a:solidFill>
                          <a:schemeClr val="bg1"/>
                        </a:solidFill>
                        <a:latin typeface="Meiryo"/>
                        <a:ea typeface="Meiryo"/>
                      </a:endParaRPr>
                    </a:p>
                    <a:p>
                      <a:pPr algn="ctr"/>
                      <a:r>
                        <a:rPr kumimoji="1" lang="ja-JP" altLang="en-US" sz="900" b="1" dirty="0">
                          <a:solidFill>
                            <a:schemeClr val="bg1"/>
                          </a:solidFill>
                          <a:latin typeface="Meiryo"/>
                          <a:ea typeface="Meiryo"/>
                        </a:rPr>
                        <a:t>（女性　</a:t>
                      </a:r>
                      <a:r>
                        <a:rPr kumimoji="1" lang="en-US" altLang="ja-JP" sz="900" b="1" dirty="0">
                          <a:solidFill>
                            <a:schemeClr val="bg1"/>
                          </a:solidFill>
                          <a:latin typeface="Meiryo"/>
                          <a:ea typeface="Meiryo"/>
                        </a:rPr>
                        <a:t>20</a:t>
                      </a:r>
                      <a:r>
                        <a:rPr kumimoji="1" lang="ja-JP" altLang="en-US" sz="900" b="1" dirty="0">
                          <a:solidFill>
                            <a:schemeClr val="bg1"/>
                          </a:solidFill>
                          <a:latin typeface="Meiryo"/>
                          <a:ea typeface="Meiryo"/>
                        </a:rPr>
                        <a:t>～</a:t>
                      </a:r>
                      <a:r>
                        <a:rPr kumimoji="1" lang="en-US" altLang="ja-JP" sz="900" b="1" dirty="0">
                          <a:solidFill>
                            <a:schemeClr val="bg1"/>
                          </a:solidFill>
                          <a:latin typeface="Meiryo"/>
                          <a:ea typeface="Meiryo"/>
                        </a:rPr>
                        <a:t>39</a:t>
                      </a:r>
                      <a:r>
                        <a:rPr kumimoji="1" lang="ja-JP" altLang="en-US" sz="900" b="1" dirty="0">
                          <a:solidFill>
                            <a:schemeClr val="bg1"/>
                          </a:solidFill>
                          <a:latin typeface="Meiryo"/>
                          <a:ea typeface="Meiryo"/>
                        </a:rPr>
                        <a:t>歳）</a:t>
                      </a: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900" b="1" dirty="0">
                          <a:solidFill>
                            <a:schemeClr val="bg1"/>
                          </a:solidFill>
                          <a:latin typeface="Meiryo"/>
                          <a:ea typeface="Meiryo"/>
                        </a:rPr>
                        <a:t>Yahoo! JAPAN</a:t>
                      </a:r>
                      <a:r>
                        <a:rPr kumimoji="1" lang="ja-JP" altLang="en-US" sz="900" b="1" dirty="0">
                          <a:solidFill>
                            <a:schemeClr val="bg1"/>
                          </a:solidFill>
                          <a:latin typeface="Meiryo"/>
                          <a:ea typeface="Meiryo"/>
                        </a:rPr>
                        <a:t>　トップページ　トピックス</a:t>
                      </a:r>
                      <a:r>
                        <a:rPr kumimoji="1" lang="en-US" altLang="ja-JP" sz="900" b="1" dirty="0">
                          <a:solidFill>
                            <a:schemeClr val="bg1"/>
                          </a:solidFill>
                          <a:latin typeface="Meiryo"/>
                          <a:ea typeface="Meiryo"/>
                        </a:rPr>
                        <a:t>PR</a:t>
                      </a:r>
                      <a:r>
                        <a:rPr kumimoji="1" lang="ja-JP" altLang="en-US" sz="900" b="1" dirty="0">
                          <a:solidFill>
                            <a:schemeClr val="bg1"/>
                          </a:solidFill>
                          <a:latin typeface="Meiryo"/>
                          <a:ea typeface="Meiryo"/>
                        </a:rPr>
                        <a:t>　</a:t>
                      </a:r>
                      <a:r>
                        <a:rPr kumimoji="1" lang="en-US" altLang="ja-JP" sz="900" b="1" dirty="0">
                          <a:solidFill>
                            <a:schemeClr val="bg1"/>
                          </a:solidFill>
                          <a:latin typeface="Meiryo"/>
                          <a:ea typeface="Meiryo"/>
                        </a:rPr>
                        <a:t>SP</a:t>
                      </a:r>
                      <a:r>
                        <a:rPr kumimoji="1" lang="ja-JP" altLang="en-US" sz="900" b="1" dirty="0">
                          <a:solidFill>
                            <a:schemeClr val="bg1"/>
                          </a:solidFill>
                          <a:latin typeface="Meiryo"/>
                          <a:ea typeface="Meiryo"/>
                        </a:rPr>
                        <a:t>（オールリーチ　</a:t>
                      </a:r>
                      <a:r>
                        <a:rPr kumimoji="1" lang="en-US" altLang="ja-JP" sz="900" b="1" dirty="0">
                          <a:solidFill>
                            <a:schemeClr val="bg1"/>
                          </a:solidFill>
                          <a:latin typeface="Meiryo"/>
                          <a:ea typeface="Meiryo"/>
                        </a:rPr>
                        <a:t>Plus</a:t>
                      </a:r>
                      <a:r>
                        <a:rPr kumimoji="1" lang="ja-JP" altLang="en-US" sz="900" b="1" dirty="0">
                          <a:solidFill>
                            <a:schemeClr val="bg1"/>
                          </a:solidFill>
                          <a:latin typeface="Meiryo"/>
                          <a:ea typeface="Meiryo"/>
                        </a:rPr>
                        <a:t>）</a:t>
                      </a:r>
                      <a:endParaRPr kumimoji="1" lang="en-US" altLang="ja-JP" sz="900" b="1" dirty="0">
                        <a:solidFill>
                          <a:schemeClr val="bg1"/>
                        </a:solidFill>
                        <a:latin typeface="Meiryo"/>
                        <a:ea typeface="Meiryo"/>
                      </a:endParaRPr>
                    </a:p>
                    <a:p>
                      <a:pPr algn="ctr"/>
                      <a:r>
                        <a:rPr kumimoji="1" lang="ja-JP" altLang="en-US" sz="900" b="1" dirty="0">
                          <a:solidFill>
                            <a:schemeClr val="bg1"/>
                          </a:solidFill>
                          <a:latin typeface="Meiryo"/>
                          <a:ea typeface="Meiryo"/>
                        </a:rPr>
                        <a:t>（女性　</a:t>
                      </a:r>
                      <a:r>
                        <a:rPr kumimoji="1" lang="en-US" altLang="ja-JP" sz="900" b="1" dirty="0">
                          <a:solidFill>
                            <a:schemeClr val="bg1"/>
                          </a:solidFill>
                          <a:latin typeface="Meiryo"/>
                          <a:ea typeface="Meiryo"/>
                        </a:rPr>
                        <a:t>40</a:t>
                      </a:r>
                      <a:r>
                        <a:rPr kumimoji="1" lang="ja-JP" altLang="en-US" sz="900" b="1" dirty="0">
                          <a:solidFill>
                            <a:schemeClr val="bg1"/>
                          </a:solidFill>
                          <a:latin typeface="Meiryo"/>
                          <a:ea typeface="Meiryo"/>
                        </a:rPr>
                        <a:t>～</a:t>
                      </a:r>
                      <a:r>
                        <a:rPr kumimoji="1" lang="en-US" altLang="ja-JP" sz="900" b="1" dirty="0">
                          <a:solidFill>
                            <a:schemeClr val="bg1"/>
                          </a:solidFill>
                          <a:latin typeface="Meiryo"/>
                          <a:ea typeface="Meiryo"/>
                        </a:rPr>
                        <a:t>59</a:t>
                      </a:r>
                      <a:r>
                        <a:rPr kumimoji="1" lang="ja-JP" altLang="en-US" sz="900" b="1" dirty="0">
                          <a:solidFill>
                            <a:schemeClr val="bg1"/>
                          </a:solidFill>
                          <a:latin typeface="Meiryo"/>
                          <a:ea typeface="Meiryo"/>
                        </a:rPr>
                        <a:t>歳）</a:t>
                      </a:r>
                    </a:p>
                  </a:txBody>
                  <a:tcPr marL="45720" marR="4572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性別</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a:solidFill>
                            <a:schemeClr val="bg1"/>
                          </a:solidFill>
                          <a:latin typeface="Meiryo"/>
                          <a:ea typeface="Meiryo"/>
                        </a:rPr>
                        <a:t>1.2</a:t>
                      </a:r>
                      <a:r>
                        <a:rPr kumimoji="1" lang="ja-JP" altLang="en-US" sz="1100" b="0">
                          <a:solidFill>
                            <a:schemeClr val="bg1"/>
                          </a:solidFill>
                          <a:latin typeface="Meiryo"/>
                          <a:ea typeface="Meiryo"/>
                        </a:rPr>
                        <a:t>倍</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100" b="0">
                          <a:solidFill>
                            <a:srgbClr val="0D0D0D"/>
                          </a:solidFill>
                          <a:latin typeface="メイリオ" panose="020B0604030504040204" pitchFamily="50" charset="-128"/>
                          <a:ea typeface="メイリオ" panose="020B0604030504040204" pitchFamily="50" charset="-128"/>
                        </a:rPr>
                        <a:t>女性（固定）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女性（固定）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女性（固定）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31398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年齢</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a:ea typeface="Meiryo"/>
                        </a:rPr>
                        <a:t>1.2</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20</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a:t>
                      </a: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39</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歳（固定）</a:t>
                      </a:r>
                      <a:endParaRPr kumimoji="1" lang="ja-JP" altLang="en-US" sz="11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noProof="0">
                          <a:solidFill>
                            <a:srgbClr val="0D0D0D"/>
                          </a:solidFill>
                          <a:latin typeface="メイリオ" panose="020B0604030504040204" pitchFamily="50" charset="-128"/>
                          <a:ea typeface="メイリオ" panose="020B0604030504040204" pitchFamily="50" charset="-128"/>
                          <a:cs typeface="+mn-cs"/>
                        </a:rPr>
                        <a:t>40</a:t>
                      </a:r>
                      <a:r>
                        <a:rPr kumimoji="1" lang="ja-JP" altLang="en-US" sz="1100" b="0" kern="1200" noProof="0">
                          <a:solidFill>
                            <a:srgbClr val="0D0D0D"/>
                          </a:solidFill>
                          <a:latin typeface="メイリオ" panose="020B0604030504040204" pitchFamily="50" charset="-128"/>
                          <a:ea typeface="メイリオ" panose="020B0604030504040204" pitchFamily="50" charset="-128"/>
                          <a:cs typeface="+mn-cs"/>
                        </a:rPr>
                        <a:t>～</a:t>
                      </a:r>
                      <a:r>
                        <a:rPr kumimoji="1" lang="en-US" altLang="ja-JP" sz="1100" b="0" kern="1200" noProof="0">
                          <a:solidFill>
                            <a:srgbClr val="0D0D0D"/>
                          </a:solidFill>
                          <a:latin typeface="メイリオ" panose="020B0604030504040204" pitchFamily="50" charset="-128"/>
                          <a:ea typeface="メイリオ" panose="020B0604030504040204" pitchFamily="50" charset="-128"/>
                          <a:cs typeface="+mn-cs"/>
                        </a:rPr>
                        <a:t>59</a:t>
                      </a:r>
                      <a:r>
                        <a:rPr kumimoji="1" lang="ja-JP" altLang="en-US" sz="1100" b="0" kern="1200" noProof="0">
                          <a:solidFill>
                            <a:srgbClr val="0D0D0D"/>
                          </a:solidFill>
                          <a:latin typeface="メイリオ" panose="020B0604030504040204" pitchFamily="50" charset="-128"/>
                          <a:ea typeface="メイリオ" panose="020B0604030504040204" pitchFamily="50" charset="-128"/>
                          <a:cs typeface="+mn-cs"/>
                        </a:rPr>
                        <a:t>歳（固定）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地域（都道府県）</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a:ea typeface="Meiryo"/>
                        </a:rPr>
                        <a:t>1.3</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66098080"/>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地域（市区郡）</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100" b="0" kern="1200">
                          <a:solidFill>
                            <a:schemeClr val="bg1"/>
                          </a:solidFill>
                          <a:latin typeface="Meiryo"/>
                          <a:ea typeface="Meiryo"/>
                        </a:rPr>
                        <a:t>1.56</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63668774"/>
                  </a:ext>
                </a:extLst>
              </a:tr>
              <a:tr h="35177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曜日・</a:t>
                      </a:r>
                      <a:r>
                        <a:rPr kumimoji="1" lang="ja-JP" altLang="en-US" sz="1100" b="0">
                          <a:solidFill>
                            <a:schemeClr val="bg1"/>
                          </a:solidFill>
                          <a:latin typeface="Meiryo" panose="020B0604030504040204" pitchFamily="34" charset="-128"/>
                          <a:ea typeface="Meiryo" panose="020B0604030504040204" pitchFamily="34" charset="-128"/>
                        </a:rPr>
                        <a:t>時間帯</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panose="020B0604030504040204" pitchFamily="34" charset="-128"/>
                          <a:ea typeface="Meiryo" panose="020B0604030504040204" pitchFamily="34" charset="-128"/>
                        </a:rPr>
                        <a:t>1.2</a:t>
                      </a:r>
                      <a:r>
                        <a:rPr kumimoji="1" lang="ja-JP" altLang="en-US" sz="1100" b="0" kern="1200">
                          <a:solidFill>
                            <a:schemeClr val="bg1"/>
                          </a:solidFill>
                          <a:latin typeface="Meiryo" panose="020B0604030504040204" pitchFamily="34" charset="-128"/>
                          <a:ea typeface="Meiryo" panose="020B0604030504040204" pitchFamily="34" charset="-128"/>
                        </a:rPr>
                        <a:t>倍</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a:solidFill>
                            <a:srgbClr val="0D0D0D"/>
                          </a:solidFill>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57742112"/>
                  </a:ext>
                </a:extLst>
              </a:tr>
              <a:tr h="556513">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a:t>
                      </a:r>
                      <a:endParaRPr kumimoji="1" lang="en-US" altLang="ja-JP" sz="1100" b="0" kern="1200">
                        <a:solidFill>
                          <a:schemeClr val="bg1"/>
                        </a:solidFill>
                        <a:latin typeface="Meiryo" panose="020B0604030504040204" pitchFamily="34" charset="-128"/>
                        <a:ea typeface="Meiryo" panose="020B0604030504040204" pitchFamily="34" charset="-128"/>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（興味関心、購買意向、</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属性・ライフイベント）</a:t>
                      </a:r>
                      <a:r>
                        <a:rPr kumimoji="1" lang="en-US" altLang="ja-JP" sz="1100" b="0" kern="1200">
                          <a:solidFill>
                            <a:schemeClr val="bg1"/>
                          </a:solidFill>
                          <a:latin typeface="Meiryo" panose="020B0604030504040204" pitchFamily="34" charset="-128"/>
                          <a:ea typeface="Meiryo" panose="020B0604030504040204" pitchFamily="34" charset="-128"/>
                        </a:rPr>
                        <a:t>※</a:t>
                      </a:r>
                      <a:r>
                        <a:rPr kumimoji="1" lang="ja-JP" altLang="en-US" sz="1100" b="0" kern="1200">
                          <a:solidFill>
                            <a:schemeClr val="bg1"/>
                          </a:solidFill>
                          <a:latin typeface="Meiryo" panose="020B0604030504040204" pitchFamily="34" charset="-128"/>
                          <a:ea typeface="Meiryo" panose="020B0604030504040204" pitchFamily="34" charset="-128"/>
                        </a:rPr>
                        <a:t>１</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panose="020B0604030504040204" pitchFamily="34" charset="-128"/>
                          <a:ea typeface="Meiryo" panose="020B0604030504040204" pitchFamily="34" charset="-128"/>
                        </a:rPr>
                        <a:t>1.8</a:t>
                      </a:r>
                      <a:r>
                        <a:rPr kumimoji="1" lang="ja-JP" altLang="en-US" sz="1100" b="0" kern="1200">
                          <a:solidFill>
                            <a:schemeClr val="bg1"/>
                          </a:solidFill>
                          <a:latin typeface="Meiryo" panose="020B0604030504040204" pitchFamily="34" charset="-128"/>
                          <a:ea typeface="Meiryo" panose="020B0604030504040204" pitchFamily="34" charset="-128"/>
                        </a:rPr>
                        <a:t>倍</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542909">
                <a:tc vMerge="1">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オーディエンスリスト</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（ヤフー提供）　</a:t>
                      </a:r>
                      <a:r>
                        <a:rPr kumimoji="1" lang="en-US" altLang="ja-JP" sz="1100" b="0" kern="1200">
                          <a:solidFill>
                            <a:schemeClr val="bg1"/>
                          </a:solidFill>
                          <a:latin typeface="Meiryo" panose="020B0604030504040204" pitchFamily="34" charset="-128"/>
                          <a:ea typeface="Meiryo" panose="020B0604030504040204" pitchFamily="34" charset="-128"/>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（ヤフー提供）</a:t>
                      </a:r>
                      <a:r>
                        <a:rPr kumimoji="1" lang="en-US" altLang="ja-JP" sz="1100" b="0" kern="1200">
                          <a:solidFill>
                            <a:schemeClr val="bg1"/>
                          </a:solidFill>
                          <a:latin typeface="Meiryo" panose="020B0604030504040204" pitchFamily="34" charset="-128"/>
                          <a:ea typeface="Meiryo" panose="020B0604030504040204" pitchFamily="34" charset="-128"/>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リスト参照</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t>
                      </a:r>
                      <a:endParaRPr kumimoji="1" lang="ja-JP" altLang="en-US" sz="1400" b="1" kern="1200">
                        <a:solidFill>
                          <a:srgbClr val="0D0D0D"/>
                        </a:solidFill>
                        <a:latin typeface="メイリオ" panose="020B0604030504040204" pitchFamily="50" charset="-128"/>
                        <a:ea typeface="メイリオ" panose="020B0604030504040204" pitchFamily="50" charset="-128"/>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50538939"/>
                  </a:ext>
                </a:extLst>
              </a:tr>
              <a:tr h="36024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a:solidFill>
                            <a:schemeClr val="bg1"/>
                          </a:solidFill>
                          <a:latin typeface="Meiryo" panose="020B0604030504040204" pitchFamily="34" charset="-128"/>
                          <a:ea typeface="Meiryo" panose="020B0604030504040204" pitchFamily="34" charset="-128"/>
                        </a:rPr>
                        <a:t>フリークエンシー</a:t>
                      </a:r>
                    </a:p>
                  </a:txBody>
                  <a:tcPr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a:ea typeface="Meiryo"/>
                        </a:rPr>
                        <a:t>2.0</a:t>
                      </a:r>
                      <a:r>
                        <a:rPr kumimoji="1" lang="ja-JP" altLang="en-US" sz="1100" b="0" kern="1200">
                          <a:solidFill>
                            <a:schemeClr val="bg1"/>
                          </a:solidFill>
                          <a:latin typeface="Meiryo"/>
                          <a:ea typeface="Meiryo"/>
                        </a:rPr>
                        <a:t>倍</a:t>
                      </a:r>
                      <a:endParaRPr kumimoji="1" lang="ja-JP" altLang="en-US" sz="1100" b="0" kern="1200">
                        <a:solidFill>
                          <a:schemeClr val="bg1"/>
                        </a:solidFill>
                        <a:latin typeface="Meiryo"/>
                        <a:ea typeface="Meiryo"/>
                        <a:cs typeface="+mn-cs"/>
                      </a:endParaRP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4</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4</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4</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56108755"/>
                  </a:ext>
                </a:extLst>
              </a:tr>
            </a:tbl>
          </a:graphicData>
        </a:graphic>
      </p:graphicFrame>
      <p:sp>
        <p:nvSpPr>
          <p:cNvPr id="9" name="テキスト プレースホルダー 35">
            <a:extLst>
              <a:ext uri="{FF2B5EF4-FFF2-40B4-BE49-F238E27FC236}">
                <a16:creationId xmlns:a16="http://schemas.microsoft.com/office/drawing/2014/main" id="{453285B5-2A75-E386-8846-513735775A8E}"/>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b="1" dirty="0">
                <a:solidFill>
                  <a:srgbClr val="00003E"/>
                </a:solidFill>
                <a:latin typeface="Meiryo" panose="020B0604030504040204" pitchFamily="34" charset="-128"/>
                <a:ea typeface="Meiryo" panose="020B0604030504040204" pitchFamily="34" charset="-128"/>
              </a:rPr>
              <a:t>Yahoo! JAPAN</a:t>
            </a:r>
            <a:r>
              <a:rPr lang="ja-JP" altLang="en-US" sz="2000" b="1" dirty="0">
                <a:solidFill>
                  <a:srgbClr val="00003E"/>
                </a:solidFill>
                <a:latin typeface="Meiryo" panose="020B0604030504040204" pitchFamily="34" charset="-128"/>
                <a:ea typeface="Meiryo" panose="020B0604030504040204" pitchFamily="34" charset="-128"/>
              </a:rPr>
              <a:t>　トップページ　トピックス</a:t>
            </a:r>
            <a:r>
              <a:rPr lang="en-US" altLang="ja-JP" sz="2000" b="1" dirty="0">
                <a:solidFill>
                  <a:srgbClr val="00003E"/>
                </a:solidFill>
                <a:latin typeface="Meiryo" panose="020B0604030504040204" pitchFamily="34" charset="-128"/>
                <a:ea typeface="Meiryo" panose="020B0604030504040204" pitchFamily="34" charset="-128"/>
              </a:rPr>
              <a:t>PR</a:t>
            </a:r>
            <a:r>
              <a:rPr lang="ja-JP" altLang="en-US" sz="2000" b="1" dirty="0">
                <a:solidFill>
                  <a:srgbClr val="00003E"/>
                </a:solidFill>
                <a:latin typeface="Meiryo" panose="020B0604030504040204" pitchFamily="34" charset="-128"/>
                <a:ea typeface="Meiryo" panose="020B0604030504040204" pitchFamily="34" charset="-128"/>
              </a:rPr>
              <a:t>　</a:t>
            </a:r>
            <a:r>
              <a:rPr lang="en-US" altLang="ja-JP" sz="2000" b="1" dirty="0">
                <a:solidFill>
                  <a:srgbClr val="00003E"/>
                </a:solidFill>
                <a:latin typeface="Meiryo" panose="020B0604030504040204" pitchFamily="34" charset="-128"/>
                <a:ea typeface="Meiryo" panose="020B0604030504040204" pitchFamily="34" charset="-128"/>
              </a:rPr>
              <a:t>SP</a:t>
            </a:r>
          </a:p>
        </p:txBody>
      </p:sp>
    </p:spTree>
    <p:extLst>
      <p:ext uri="{BB962C8B-B14F-4D97-AF65-F5344CB8AC3E}">
        <p14:creationId xmlns:p14="http://schemas.microsoft.com/office/powerpoint/2010/main" val="15544187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B6C3403B-C870-F947-1166-099BB1E68DFB}"/>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p:pic>
      <p:sp>
        <p:nvSpPr>
          <p:cNvPr id="6" name="テキスト プレースホルダー 5">
            <a:extLst>
              <a:ext uri="{FF2B5EF4-FFF2-40B4-BE49-F238E27FC236}">
                <a16:creationId xmlns:a16="http://schemas.microsoft.com/office/drawing/2014/main" id="{2060C559-B652-029C-6B25-63FBBD5573F0}"/>
              </a:ext>
            </a:extLst>
          </p:cNvPr>
          <p:cNvSpPr>
            <a:spLocks noGrp="1"/>
          </p:cNvSpPr>
          <p:nvPr>
            <p:ph type="body" sz="quarter" idx="19"/>
          </p:nvPr>
        </p:nvSpPr>
        <p:spPr>
          <a:xfrm>
            <a:off x="3335867" y="4678607"/>
            <a:ext cx="5943600" cy="543702"/>
          </a:xfrm>
        </p:spPr>
        <p:txBody>
          <a:bodyPr/>
          <a:lstStyle/>
          <a:p>
            <a:r>
              <a:rPr kumimoji="1" lang="ja-JP" altLang="en-US" sz="2000"/>
              <a:t>掲載制限カテゴリー</a:t>
            </a:r>
          </a:p>
          <a:p>
            <a:r>
              <a:rPr kumimoji="1" lang="ja-JP" altLang="en-US" sz="2000"/>
              <a:t>事前提案可否</a:t>
            </a:r>
          </a:p>
          <a:p>
            <a:r>
              <a:rPr kumimoji="1" lang="ja-JP" altLang="en-US" sz="2000"/>
              <a:t>販売制限カテゴリー</a:t>
            </a:r>
          </a:p>
          <a:p>
            <a:r>
              <a:rPr kumimoji="1" lang="ja-JP" altLang="en-US" sz="2000"/>
              <a:t>入稿規定</a:t>
            </a:r>
          </a:p>
          <a:p>
            <a:r>
              <a:rPr kumimoji="1" lang="ja-JP" altLang="en-US" sz="2000"/>
              <a:t>入稿前審査</a:t>
            </a:r>
          </a:p>
        </p:txBody>
      </p:sp>
      <p:sp>
        <p:nvSpPr>
          <p:cNvPr id="5" name="テキスト プレースホルダー 4">
            <a:extLst>
              <a:ext uri="{FF2B5EF4-FFF2-40B4-BE49-F238E27FC236}">
                <a16:creationId xmlns:a16="http://schemas.microsoft.com/office/drawing/2014/main" id="{AFEC2A57-3E72-9C16-3FC9-E1D903256ABC}"/>
              </a:ext>
            </a:extLst>
          </p:cNvPr>
          <p:cNvSpPr>
            <a:spLocks noGrp="1"/>
          </p:cNvSpPr>
          <p:nvPr>
            <p:ph type="body" sz="quarter" idx="18"/>
          </p:nvPr>
        </p:nvSpPr>
        <p:spPr/>
        <p:txBody>
          <a:bodyPr/>
          <a:lstStyle/>
          <a:p>
            <a:r>
              <a:rPr kumimoji="1" lang="en-US" altLang="ja-JP"/>
              <a:t>03</a:t>
            </a:r>
            <a:endParaRPr kumimoji="1" lang="ja-JP" altLang="en-US"/>
          </a:p>
        </p:txBody>
      </p:sp>
      <p:sp>
        <p:nvSpPr>
          <p:cNvPr id="2" name="フッター プレースホルダー 1">
            <a:extLst>
              <a:ext uri="{FF2B5EF4-FFF2-40B4-BE49-F238E27FC236}">
                <a16:creationId xmlns:a16="http://schemas.microsoft.com/office/drawing/2014/main" id="{741E7C21-B615-B9A8-0BD5-48B5321400B5}"/>
              </a:ext>
            </a:extLst>
          </p:cNvPr>
          <p:cNvSpPr>
            <a:spLocks noGrp="1"/>
          </p:cNvSpPr>
          <p:nvPr>
            <p:ph type="ftr" sz="quarter" idx="4294967295"/>
          </p:nvPr>
        </p:nvSpPr>
        <p:spPr>
          <a:xfrm>
            <a:off x="0" y="0"/>
            <a:ext cx="0" cy="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800" b="0" i="0" u="none" strike="noStrike" kern="1200" cap="none" spc="0" normalizeH="0" baseline="0" noProof="0">
                <a:ln>
                  <a:noFill/>
                </a:ln>
                <a:solidFill>
                  <a:srgbClr val="06C755"/>
                </a:solidFill>
                <a:effectLst/>
                <a:uLnTx/>
                <a:uFillTx/>
                <a:latin typeface="Calibri" panose="020F0502020204030204"/>
                <a:ea typeface="メイリオ" panose="020B0604030504040204" pitchFamily="50" charset="-128"/>
                <a:cs typeface="+mn-cs"/>
              </a:rPr>
              <a:t>.</a:t>
            </a:r>
          </a:p>
        </p:txBody>
      </p:sp>
    </p:spTree>
    <p:extLst>
      <p:ext uri="{BB962C8B-B14F-4D97-AF65-F5344CB8AC3E}">
        <p14:creationId xmlns:p14="http://schemas.microsoft.com/office/powerpoint/2010/main" val="629298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掲載制限カテゴリー</a:t>
            </a:r>
            <a:endParaRPr kumimoji="1" lang="ja-JP" altLang="en-US"/>
          </a:p>
        </p:txBody>
      </p:sp>
      <p:sp>
        <p:nvSpPr>
          <p:cNvPr id="4" name="正方形/長方形 3">
            <a:extLst>
              <a:ext uri="{FF2B5EF4-FFF2-40B4-BE49-F238E27FC236}">
                <a16:creationId xmlns:a16="http://schemas.microsoft.com/office/drawing/2014/main" id="{66C8D166-561E-87AA-2D97-22634365DE2D}"/>
              </a:ext>
            </a:extLst>
          </p:cNvPr>
          <p:cNvSpPr/>
          <p:nvPr/>
        </p:nvSpPr>
        <p:spPr>
          <a:xfrm>
            <a:off x="1462427" y="6086095"/>
            <a:ext cx="4183422" cy="406265"/>
          </a:xfrm>
          <a:prstGeom prst="rect">
            <a:avLst/>
          </a:prstGeom>
        </p:spPr>
        <p:txBody>
          <a:bodyPr wrap="square" lIns="0" tIns="0" rIns="0" bIns="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a:t>
            </a:r>
            <a:r>
              <a:rPr kumimoji="0" lang="ja-JP" altLang="en-US"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　　  の枠はホワイトリストで一部プロモーションで掲載可となる場合があります。</a:t>
            </a:r>
            <a:br>
              <a:rPr kumimoji="0" lang="en-US" altLang="ja-JP"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br>
            <a:r>
              <a:rPr kumimoji="0" lang="en-US" altLang="ja-JP"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 </a:t>
            </a:r>
            <a:r>
              <a:rPr kumimoji="0" lang="ja-JP" altLang="en-US"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印のないカテゴリーは制限なしとなります。</a:t>
            </a:r>
            <a:endParaRPr kumimoji="0" lang="en-US" altLang="ja-JP"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 SP</a:t>
            </a:r>
            <a:r>
              <a:rPr kumimoji="0" lang="ja-JP" altLang="en-US"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はスマートフォン、 </a:t>
            </a:r>
            <a:r>
              <a:rPr kumimoji="0" lang="en-US" altLang="ja-JP"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PC</a:t>
            </a:r>
            <a:r>
              <a:rPr kumimoji="0" lang="ja-JP" altLang="en-US"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はパソコン、</a:t>
            </a:r>
            <a:r>
              <a:rPr kumimoji="0" lang="en-US" altLang="ja-JP"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MD</a:t>
            </a:r>
            <a:r>
              <a:rPr kumimoji="0" lang="ja-JP" altLang="en-US" sz="800" b="0" i="0" u="none" strike="noStrike" kern="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はマルチデバイスの略称です。</a:t>
            </a:r>
            <a:endParaRPr kumimoji="0" lang="en-US" altLang="ja-JP" sz="800" b="0" i="0" u="none" strike="noStrike" kern="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endParaRPr>
          </a:p>
        </p:txBody>
      </p:sp>
      <p:graphicFrame>
        <p:nvGraphicFramePr>
          <p:cNvPr id="8" name="表 7">
            <a:extLst>
              <a:ext uri="{FF2B5EF4-FFF2-40B4-BE49-F238E27FC236}">
                <a16:creationId xmlns:a16="http://schemas.microsoft.com/office/drawing/2014/main" id="{7BD069AC-04F8-CAB3-FA07-5FD562A63FF1}"/>
              </a:ext>
            </a:extLst>
          </p:cNvPr>
          <p:cNvGraphicFramePr>
            <a:graphicFrameLocks noGrp="1"/>
          </p:cNvGraphicFramePr>
          <p:nvPr>
            <p:extLst>
              <p:ext uri="{D42A27DB-BD31-4B8C-83A1-F6EECF244321}">
                <p14:modId xmlns:p14="http://schemas.microsoft.com/office/powerpoint/2010/main" val="4117448266"/>
              </p:ext>
            </p:extLst>
          </p:nvPr>
        </p:nvGraphicFramePr>
        <p:xfrm>
          <a:off x="479425" y="832670"/>
          <a:ext cx="6716903" cy="5227520"/>
        </p:xfrm>
        <a:graphic>
          <a:graphicData uri="http://schemas.openxmlformats.org/drawingml/2006/table">
            <a:tbl>
              <a:tblPr firstCol="1" bandRow="1"/>
              <a:tblGrid>
                <a:gridCol w="4867957">
                  <a:extLst>
                    <a:ext uri="{9D8B030D-6E8A-4147-A177-3AD203B41FA5}">
                      <a16:colId xmlns:a16="http://schemas.microsoft.com/office/drawing/2014/main" val="792911817"/>
                    </a:ext>
                  </a:extLst>
                </a:gridCol>
                <a:gridCol w="1848946">
                  <a:extLst>
                    <a:ext uri="{9D8B030D-6E8A-4147-A177-3AD203B41FA5}">
                      <a16:colId xmlns:a16="http://schemas.microsoft.com/office/drawing/2014/main" val="3057805663"/>
                    </a:ext>
                  </a:extLst>
                </a:gridCol>
              </a:tblGrid>
              <a:tr h="468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a:solidFill>
                            <a:schemeClr val="bg1"/>
                          </a:solidFill>
                        </a:rPr>
                        <a:t>カテゴリー名</a:t>
                      </a:r>
                      <a:endParaRPr kumimoji="1" lang="ja-JP" altLang="en-US" sz="900" b="1">
                        <a:solidFill>
                          <a:schemeClr val="bg1"/>
                        </a:solidFill>
                        <a:latin typeface="Meiryo" panose="020B0604030504040204" pitchFamily="34" charset="-128"/>
                        <a:ea typeface="Meiryo" panose="020B0604030504040204" pitchFamily="34" charset="-128"/>
                      </a:endParaRPr>
                    </a:p>
                  </a:txBody>
                  <a:tcPr marT="36000" marB="0" anchor="ctr">
                    <a:lnL w="12700" cmpd="sng">
                      <a:solidFill>
                        <a:srgbClr val="FFFFFF"/>
                      </a:solidFill>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bg1"/>
                          </a:solidFill>
                          <a:latin typeface="メイリオ"/>
                          <a:ea typeface="メイリオ"/>
                          <a:cs typeface="+mn-cs"/>
                        </a:rPr>
                        <a:t>Yahoo! JAPAN</a:t>
                      </a:r>
                      <a:r>
                        <a:rPr kumimoji="1" lang="ja-JP" altLang="en-US" sz="800" b="1" kern="1200" dirty="0">
                          <a:solidFill>
                            <a:schemeClr val="bg1"/>
                          </a:solidFill>
                          <a:latin typeface="メイリオ"/>
                          <a:ea typeface="メイリオ"/>
                          <a:cs typeface="+mn-cs"/>
                        </a:rPr>
                        <a:t>　トップページ　</a:t>
                      </a:r>
                      <a:endParaRPr kumimoji="1" lang="en-US" altLang="ja-JP" sz="800" b="1" kern="1200" dirty="0">
                        <a:solidFill>
                          <a:schemeClr val="bg1"/>
                        </a:solidFill>
                        <a:latin typeface="メイリオ"/>
                        <a:ea typeface="メイリオ"/>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800" b="1" kern="1200" dirty="0">
                          <a:solidFill>
                            <a:schemeClr val="bg1"/>
                          </a:solidFill>
                          <a:latin typeface="メイリオ"/>
                          <a:ea typeface="メイリオ"/>
                          <a:cs typeface="+mn-cs"/>
                        </a:rPr>
                        <a:t>トピックス</a:t>
                      </a:r>
                      <a:r>
                        <a:rPr kumimoji="1" lang="en-US" altLang="ja-JP" sz="800" b="1" kern="1200" dirty="0">
                          <a:solidFill>
                            <a:schemeClr val="bg1"/>
                          </a:solidFill>
                          <a:latin typeface="メイリオ"/>
                          <a:ea typeface="メイリオ"/>
                          <a:cs typeface="+mn-cs"/>
                        </a:rPr>
                        <a:t>PR</a:t>
                      </a:r>
                      <a:endParaRPr kumimoji="1" lang="ja-JP" altLang="en-US" sz="800" b="1" kern="1200" dirty="0">
                        <a:solidFill>
                          <a:schemeClr val="bg1"/>
                        </a:solidFill>
                        <a:latin typeface="メイリオ"/>
                        <a:ea typeface="メイリオ"/>
                        <a:cs typeface="+mn-cs"/>
                      </a:endParaRPr>
                    </a:p>
                  </a:txBody>
                  <a:tcPr marL="45720" marR="45720" marT="3600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アルコール飲料</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rgbClr val="0D0D0D"/>
                          </a:solidFill>
                          <a:effectLst/>
                          <a:latin typeface="Meiryo"/>
                          <a:ea typeface="Meiryo"/>
                        </a:rPr>
                        <a:t>　</a:t>
                      </a:r>
                      <a:endParaRPr lang="ja-JP" altLang="en-US" sz="7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509047038"/>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宝くじ（国内）</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rgbClr val="0D0D0D"/>
                          </a:solidFill>
                          <a:effectLst/>
                          <a:latin typeface="Meiryo"/>
                          <a:ea typeface="Meiryo"/>
                        </a:rPr>
                        <a:t>　</a:t>
                      </a:r>
                      <a:endParaRPr lang="ja-JP" altLang="en-US" sz="7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205067978"/>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公営ギャンブル</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rgbClr val="0D0D0D"/>
                          </a:solidFill>
                          <a:effectLst/>
                          <a:latin typeface="Meiryo"/>
                          <a:ea typeface="Meiryo"/>
                        </a:rPr>
                        <a:t>　</a:t>
                      </a:r>
                      <a:endParaRPr lang="ja-JP" altLang="en-US" sz="7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716567869"/>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ギャンブル（公営競技除く）</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1767268695"/>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パチンコ・スロット</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628964"/>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銀行</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50117590"/>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金融サービス・情報</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541138105"/>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クレジットカード</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94366260"/>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ローン</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034750592"/>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消費者金融</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r>
                        <a:rPr lang="ja-JP" altLang="en-US" sz="900" b="1" u="none" strike="noStrike">
                          <a:solidFill>
                            <a:srgbClr val="0D0D0D"/>
                          </a:solidFill>
                          <a:effectLst/>
                          <a:latin typeface="Meiryo" panose="020B0604030504040204" pitchFamily="34" charset="-128"/>
                          <a:ea typeface="Meiryo" panose="020B0604030504040204" pitchFamily="34" charset="-128"/>
                        </a:rPr>
                        <a:t>　</a:t>
                      </a:r>
                      <a:endParaRPr lang="ja-JP" altLang="en-US" sz="900" b="1" i="0" u="none" strike="noStrike">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601219410"/>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消費者向無担保貸金業者（銀行グループ・上場企業を除く）、商工ローン</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197840892"/>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保険</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52025979"/>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証券・投資</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a:ea typeface="Meiryo"/>
                        </a:rPr>
                        <a:t>　</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247669965"/>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法務・税務</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r>
                        <a:rPr lang="ja-JP" altLang="en-US" sz="900" b="1" u="none" strike="noStrike">
                          <a:solidFill>
                            <a:srgbClr val="0D0D0D"/>
                          </a:solidFill>
                          <a:effectLst/>
                          <a:latin typeface="Meiryo" panose="020B0604030504040204" pitchFamily="34" charset="-128"/>
                          <a:ea typeface="Meiryo" panose="020B0604030504040204" pitchFamily="34" charset="-128"/>
                        </a:rPr>
                        <a:t>　</a:t>
                      </a:r>
                      <a:endParaRPr lang="ja-JP" altLang="en-US" sz="900" b="1" i="0" u="none" strike="noStrike">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3751516483"/>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a:solidFill>
                            <a:schemeClr val="bg1"/>
                          </a:solidFill>
                          <a:effectLst/>
                          <a:latin typeface="Meiryo" panose="020B0604030504040204" pitchFamily="34" charset="-128"/>
                          <a:ea typeface="Meiryo" panose="020B0604030504040204" pitchFamily="34" charset="-128"/>
                        </a:rPr>
                        <a:t>医療（保険外治療）</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2251199972"/>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レーシック・美容整形・美容外科・美容皮膚科</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3479615484"/>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美容エステティックサロン（医療脱毛・増毛育毛サービス除く）</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914959637"/>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発毛・育毛・増毛・かつらサービス</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1362951679"/>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妊娠・不妊情報</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33"/>
                          </a:solidFill>
                          <a:effectLst/>
                          <a:latin typeface="Meiryo"/>
                          <a:ea typeface="Meiryo"/>
                        </a:rPr>
                        <a:t>×</a:t>
                      </a:r>
                      <a:endParaRPr lang="en-US" altLang="ja-JP" sz="900" b="1" i="0" u="none" strike="noStrike" dirty="0">
                        <a:solidFill>
                          <a:srgbClr val="FF0033"/>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1594083045"/>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治験</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3145858479"/>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性に関する薬・商品・情報</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3079597813"/>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健康・美容食品</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※1</a:t>
                      </a:r>
                      <a:endParaRPr lang="ja-JP" altLang="en-US"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1445162569"/>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健康器具・雑貨</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2178296829"/>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a:ea typeface="Meiryo"/>
                        </a:rPr>
                        <a:t>恋愛</a:t>
                      </a:r>
                      <a:r>
                        <a:rPr lang="en-US" altLang="ja-JP" sz="850" b="0" u="none" strike="noStrike" dirty="0">
                          <a:solidFill>
                            <a:schemeClr val="bg1"/>
                          </a:solidFill>
                          <a:effectLst/>
                          <a:latin typeface="Meiryo"/>
                          <a:ea typeface="Meiryo"/>
                        </a:rPr>
                        <a:t>/</a:t>
                      </a:r>
                      <a:r>
                        <a:rPr lang="ja-JP" altLang="en-US" sz="850" b="0" u="none" strike="noStrike">
                          <a:solidFill>
                            <a:schemeClr val="bg1"/>
                          </a:solidFill>
                          <a:effectLst/>
                          <a:latin typeface="Meiryo"/>
                          <a:ea typeface="Meiryo"/>
                        </a:rPr>
                        <a:t>結婚情報・サービス</a:t>
                      </a:r>
                      <a:endParaRPr lang="ja-JP" altLang="en-US" sz="850" b="0" i="0" u="none" strike="noStrike">
                        <a:solidFill>
                          <a:schemeClr val="bg1"/>
                        </a:solidFill>
                        <a:effectLst/>
                        <a:latin typeface="Meiryo"/>
                        <a:ea typeface="Meiryo"/>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2327458966"/>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a:ea typeface="Meiryo"/>
                        </a:rPr>
                        <a:t>恋愛・結婚情報（出会い系サイト、結婚紹介、インターネット異性紹介業</a:t>
                      </a:r>
                      <a:r>
                        <a:rPr lang="en-US" altLang="ja-JP" sz="850" b="0" u="none" strike="noStrike" dirty="0">
                          <a:solidFill>
                            <a:schemeClr val="bg1"/>
                          </a:solidFill>
                          <a:effectLst/>
                          <a:latin typeface="Meiryo"/>
                          <a:ea typeface="Meiryo"/>
                        </a:rPr>
                        <a:t>)</a:t>
                      </a:r>
                      <a:endParaRPr lang="en-US" altLang="ja-JP" sz="850" b="0" i="0" u="none" strike="noStrike" dirty="0">
                        <a:solidFill>
                          <a:schemeClr val="bg1"/>
                        </a:solidFill>
                        <a:effectLst/>
                        <a:latin typeface="Meiryo"/>
                        <a:ea typeface="Meiryo"/>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143799200"/>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占い</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384434171"/>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a:solidFill>
                            <a:schemeClr val="bg1"/>
                          </a:solidFill>
                          <a:effectLst/>
                          <a:latin typeface="Meiryo" panose="020B0604030504040204" pitchFamily="34" charset="-128"/>
                          <a:ea typeface="Meiryo" panose="020B0604030504040204" pitchFamily="34" charset="-128"/>
                        </a:rPr>
                        <a:t>能力開発関連商品</a:t>
                      </a:r>
                      <a:endParaRPr lang="zh-TW"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2812486826"/>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探偵</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1424464143"/>
                  </a:ext>
                </a:extLst>
              </a:tr>
              <a:tr h="14873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葬祭</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r>
                        <a:rPr lang="ja-JP" altLang="en-US" sz="900" b="1" u="none" strike="noStrike">
                          <a:solidFill>
                            <a:srgbClr val="0D0D0D"/>
                          </a:solidFill>
                          <a:effectLst/>
                          <a:latin typeface="Meiryo" panose="020B0604030504040204" pitchFamily="34" charset="-128"/>
                          <a:ea typeface="Meiryo" panose="020B0604030504040204" pitchFamily="34" charset="-128"/>
                        </a:rPr>
                        <a:t>　</a:t>
                      </a:r>
                      <a:endParaRPr lang="ja-JP" altLang="en-US" sz="900" b="1" i="0" u="none" strike="noStrike">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349541065"/>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宗教団体</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2940608094"/>
                  </a:ext>
                </a:extLst>
              </a:tr>
              <a:tr h="148735">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団体による意見広告、主観的な意見を強く伝えるもの</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 </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1740765094"/>
                  </a:ext>
                </a:extLst>
              </a:tr>
              <a:tr h="148735">
                <a:tc>
                  <a:txBody>
                    <a:bodyPr/>
                    <a:lstStyle/>
                    <a:p>
                      <a:pPr algn="l" fontAlgn="ctr"/>
                      <a:r>
                        <a:rPr lang="ja-JP" altLang="en-US" sz="850" b="0" i="0" u="none" strike="noStrike" dirty="0">
                          <a:solidFill>
                            <a:schemeClr val="bg1"/>
                          </a:solidFill>
                          <a:effectLst/>
                          <a:latin typeface="Meiryo" panose="020B0604030504040204" pitchFamily="34" charset="-128"/>
                          <a:ea typeface="Meiryo" panose="020B0604030504040204" pitchFamily="34" charset="-128"/>
                        </a:rPr>
                        <a:t>加熱式たばこ</a:t>
                      </a: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 </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E5E5EB"/>
                    </a:solidFill>
                  </a:tcPr>
                </a:tc>
                <a:extLst>
                  <a:ext uri="{0D108BD9-81ED-4DB2-BD59-A6C34878D82A}">
                    <a16:rowId xmlns:a16="http://schemas.microsoft.com/office/drawing/2014/main" val="101927290"/>
                  </a:ext>
                </a:extLst>
              </a:tr>
            </a:tbl>
          </a:graphicData>
        </a:graphic>
      </p:graphicFrame>
      <p:sp>
        <p:nvSpPr>
          <p:cNvPr id="10" name="正方形/長方形 9">
            <a:extLst>
              <a:ext uri="{FF2B5EF4-FFF2-40B4-BE49-F238E27FC236}">
                <a16:creationId xmlns:a16="http://schemas.microsoft.com/office/drawing/2014/main" id="{AB3B75E3-F9D0-FE0F-F44C-FE2FE34A8384}"/>
              </a:ext>
            </a:extLst>
          </p:cNvPr>
          <p:cNvSpPr/>
          <p:nvPr/>
        </p:nvSpPr>
        <p:spPr>
          <a:xfrm>
            <a:off x="4663863" y="411398"/>
            <a:ext cx="5121915" cy="261610"/>
          </a:xfrm>
          <a:prstGeom prst="rect">
            <a:avLst/>
          </a:prstGeom>
          <a:noFill/>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「健康・美容食品」カテゴリーのみ</a:t>
            </a:r>
            <a:r>
              <a:rPr kumimoji="1" lang="ja-JP" altLang="en-US" sz="11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a:t>
            </a:r>
            <a:r>
              <a:rPr kumimoji="1" lang="ja-JP" altLang="en-US" sz="1100" b="1"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事前提案可否確認が必須となります。</a:t>
            </a:r>
          </a:p>
        </p:txBody>
      </p:sp>
      <p:sp>
        <p:nvSpPr>
          <p:cNvPr id="12" name="テキスト ボックス 11">
            <a:extLst>
              <a:ext uri="{FF2B5EF4-FFF2-40B4-BE49-F238E27FC236}">
                <a16:creationId xmlns:a16="http://schemas.microsoft.com/office/drawing/2014/main" id="{37DFE8C3-399A-09A3-8925-7A3657B60F19}"/>
              </a:ext>
            </a:extLst>
          </p:cNvPr>
          <p:cNvSpPr txBox="1"/>
          <p:nvPr/>
        </p:nvSpPr>
        <p:spPr>
          <a:xfrm>
            <a:off x="7425548" y="1003165"/>
            <a:ext cx="4443364" cy="46551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※1</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「健康・美容食品」カテゴリーについて</a:t>
            </a:r>
            <a:endPar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0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商材について</a:t>
            </a:r>
            <a:r>
              <a:rPr kumimoji="1" lang="en-US" altLang="ja-JP" sz="10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健康・美容食品のうち、カプセル、錠剤、タブレット、丸剤、粉末、顆粒、液状、ゼリー等のいわゆるサプリメント商材は掲載不可。</a:t>
            </a:r>
            <a:b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000" b="0" i="1"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栄養ドリンク・美容ドリンクは一律掲載不可。</a:t>
            </a:r>
            <a:b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サプリメント、</a:t>
            </a:r>
            <a:r>
              <a:rPr kumimoji="1" lang="ja-JP" altLang="en-US" sz="1000" b="0" i="1"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栄養ドリンク・美容ドリンク</a:t>
            </a:r>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以外の一部の商材（機能性表示食品、栄養機能食品、特定保健用食品、その他弊社が掲載可と判断した健康食品）のみ掲載可。</a:t>
            </a:r>
            <a:endPar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■広告クリエイティブ、リンク先サイトに適用となる基準の詳細については、入稿規定を参照ください。</a:t>
            </a:r>
            <a:endPar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また、広告掲載基準を遵守する必要があります。</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00" b="0" i="0" u="sng"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0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クリエイティブ・リンク先サイトについて</a:t>
            </a:r>
            <a:r>
              <a:rPr kumimoji="1" lang="en-US" altLang="ja-JP" sz="10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sng"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入稿規定　クリエイティブ・リンク先サイトの表現規制について　より一部抜粋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健康食品</a:t>
            </a:r>
            <a:r>
              <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a:t>
            </a:r>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、医薬品、医薬部外品、化粧品においては、以下を遵守してください。</a:t>
            </a:r>
            <a:endPar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・クリエイティブ・リンク先サイトでは以下のような訴求、表現はできません。</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アンケート、抽選当選、モニター、サンプル提供、定期購入、プレゼント、口コミ投稿、期間・個数・対象者を限定しているもの</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・クリエイティブでは以下のような訴求はできません。</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価格</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：掲載制限カテゴリー「健康・美容食品」が該当</a:t>
            </a:r>
            <a:endPar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p:txBody>
      </p:sp>
      <p:sp>
        <p:nvSpPr>
          <p:cNvPr id="5" name="正方形/長方形 4">
            <a:extLst>
              <a:ext uri="{FF2B5EF4-FFF2-40B4-BE49-F238E27FC236}">
                <a16:creationId xmlns:a16="http://schemas.microsoft.com/office/drawing/2014/main" id="{58FAEE3B-27B7-7B02-1686-A4EEA9CC5128}"/>
              </a:ext>
            </a:extLst>
          </p:cNvPr>
          <p:cNvSpPr/>
          <p:nvPr/>
        </p:nvSpPr>
        <p:spPr>
          <a:xfrm>
            <a:off x="1617322" y="6086095"/>
            <a:ext cx="190338" cy="115018"/>
          </a:xfrm>
          <a:prstGeom prst="rect">
            <a:avLst/>
          </a:prstGeom>
          <a:solidFill>
            <a:srgbClr val="FCEDED"/>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Meiryo" panose="020B0604030504040204" pitchFamily="34" charset="-128"/>
              <a:ea typeface="Meiryo" panose="020B0604030504040204" pitchFamily="34" charset="-128"/>
              <a:cs typeface="+mn-cs"/>
            </a:endParaRPr>
          </a:p>
        </p:txBody>
      </p:sp>
    </p:spTree>
    <p:extLst>
      <p:ext uri="{BB962C8B-B14F-4D97-AF65-F5344CB8AC3E}">
        <p14:creationId xmlns:p14="http://schemas.microsoft.com/office/powerpoint/2010/main" val="36239459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2000">
                <a:latin typeface="+mn-ea"/>
                <a:cs typeface="メイリオ" panose="020B0604030504040204" pitchFamily="50" charset="-128"/>
              </a:rPr>
              <a:t>事前提案可否</a:t>
            </a:r>
            <a:r>
              <a:rPr lang="ja-JP" altLang="en-US">
                <a:latin typeface="+mn-ea"/>
                <a:cs typeface="メイリオ" panose="020B0604030504040204" pitchFamily="50" charset="-128"/>
              </a:rPr>
              <a:t>について</a:t>
            </a:r>
          </a:p>
        </p:txBody>
      </p:sp>
      <p:sp>
        <p:nvSpPr>
          <p:cNvPr id="3" name="片側の 2 つの角を丸めた四角形 17">
            <a:extLst>
              <a:ext uri="{FF2B5EF4-FFF2-40B4-BE49-F238E27FC236}">
                <a16:creationId xmlns:a16="http://schemas.microsoft.com/office/drawing/2014/main" id="{C21A728E-1974-56F8-699F-93C94277CE55}"/>
              </a:ext>
            </a:extLst>
          </p:cNvPr>
          <p:cNvSpPr/>
          <p:nvPr/>
        </p:nvSpPr>
        <p:spPr>
          <a:xfrm>
            <a:off x="479424" y="3379016"/>
            <a:ext cx="5472113" cy="3002734"/>
          </a:xfrm>
          <a:prstGeom prst="round2SameRect">
            <a:avLst>
              <a:gd name="adj1" fmla="val 4527"/>
              <a:gd name="adj2" fmla="val 0"/>
            </a:avLst>
          </a:prstGeom>
          <a:solidFill>
            <a:srgbClr val="F5F5F5"/>
          </a:solidFill>
          <a:ln w="25400" cap="flat" cmpd="sng" algn="ctr">
            <a:noFill/>
            <a:prstDash val="solid"/>
          </a:ln>
          <a:effectLst/>
        </p:spPr>
        <p:txBody>
          <a:bodyPr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20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endParaRPr>
          </a:p>
        </p:txBody>
      </p:sp>
      <p:sp>
        <p:nvSpPr>
          <p:cNvPr id="5" name="正方形/長方形 4">
            <a:extLst>
              <a:ext uri="{FF2B5EF4-FFF2-40B4-BE49-F238E27FC236}">
                <a16:creationId xmlns:a16="http://schemas.microsoft.com/office/drawing/2014/main" id="{6828FC05-93DC-48C2-A9A8-1412E8E085C9}"/>
              </a:ext>
            </a:extLst>
          </p:cNvPr>
          <p:cNvSpPr/>
          <p:nvPr/>
        </p:nvSpPr>
        <p:spPr>
          <a:xfrm>
            <a:off x="479424" y="1056184"/>
            <a:ext cx="11269662" cy="2262158"/>
          </a:xfrm>
          <a:prstGeom prst="rect">
            <a:avLst/>
          </a:prstGeom>
        </p:spPr>
        <p:txBody>
          <a:bodyPr wrap="square" lIns="0" tIns="0" rIns="0" bIns="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当該商品は、レギュラー商品ですが</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0" lang="ja-JP" altLang="en-US"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「健康・美容食品」カテゴリーのみ</a:t>
            </a:r>
            <a:r>
              <a:rPr kumimoji="0" lang="ja-JP" altLang="en-US" sz="1400" b="1" i="0" u="none" strike="noStrike" kern="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事前に弊社による出稿可否判断が必要</a:t>
            </a: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となります。</a:t>
            </a:r>
            <a:endPar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事前に本セールスシートに記載の「掲載制限カテゴリー」「販売制限カテゴリー」に基づき弊社による出稿可否判断をさせていただきます。</a:t>
            </a:r>
            <a:b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内容を確認させていただき、</a:t>
            </a:r>
            <a:r>
              <a:rPr kumimoji="0" lang="ja-JP" altLang="en-US"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場合によっては、</a:t>
            </a:r>
            <a:r>
              <a:rPr kumimoji="1" lang="ja-JP" altLang="en-US" sz="14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掲載をお断りさせていただくことがございます。</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あらかじめご了承ください。</a:t>
            </a:r>
            <a:endPar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「健康・美容食品」カテゴリーにおいては、事前提案可否にて許可された広告主・訴求のみ予約・配信が可能です。</a:t>
            </a:r>
            <a:endParaRPr kumimoji="1" lang="en-US" altLang="ja-JP" sz="14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事前提案可否にて承認された広告主・訴求については弊社内で登録作業が必要となります。</a:t>
            </a:r>
            <a:endPar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万が一、事前提案可否の承認なしで予約された場合は、</a:t>
            </a:r>
            <a:r>
              <a:rPr kumimoji="1" lang="ja-JP" altLang="en-US" sz="1400" b="0"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代理店様にキャンセル処理対応を行っていただきます</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endPar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0" lang="en-US" altLang="ja-JP" sz="16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p:txBody>
      </p:sp>
      <p:sp>
        <p:nvSpPr>
          <p:cNvPr id="11" name="片側の 2 つの角を丸めた四角形 19">
            <a:extLst>
              <a:ext uri="{FF2B5EF4-FFF2-40B4-BE49-F238E27FC236}">
                <a16:creationId xmlns:a16="http://schemas.microsoft.com/office/drawing/2014/main" id="{F2EB1EC5-4C04-1281-18FE-1A38B6FF4A47}"/>
              </a:ext>
            </a:extLst>
          </p:cNvPr>
          <p:cNvSpPr/>
          <p:nvPr/>
        </p:nvSpPr>
        <p:spPr>
          <a:xfrm>
            <a:off x="479424" y="3379015"/>
            <a:ext cx="5472113" cy="504000"/>
          </a:xfrm>
          <a:prstGeom prst="round2SameRect">
            <a:avLst>
              <a:gd name="adj1" fmla="val 20214"/>
              <a:gd name="adj2" fmla="val 0"/>
            </a:avLst>
          </a:prstGeom>
          <a:solidFill>
            <a:srgbClr val="999999"/>
          </a:solidFill>
          <a:ln w="25400" cap="flat" cmpd="sng" algn="ctr">
            <a:noFill/>
            <a:prstDash val="solid"/>
          </a:ln>
          <a:effectLst/>
        </p:spPr>
        <p:txBody>
          <a:bodyPr t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mn-cs"/>
              </a:rPr>
              <a:t>レギュラー商品</a:t>
            </a:r>
            <a:endParaRPr kumimoji="0" lang="en-US" altLang="ja-JP"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mn-cs"/>
            </a:endParaRPr>
          </a:p>
        </p:txBody>
      </p:sp>
      <p:sp>
        <p:nvSpPr>
          <p:cNvPr id="13" name="正方形/長方形 12">
            <a:extLst>
              <a:ext uri="{FF2B5EF4-FFF2-40B4-BE49-F238E27FC236}">
                <a16:creationId xmlns:a16="http://schemas.microsoft.com/office/drawing/2014/main" id="{45A2C056-7B94-BEAD-98EE-C5312B98CA5C}"/>
              </a:ext>
            </a:extLst>
          </p:cNvPr>
          <p:cNvSpPr/>
          <p:nvPr/>
        </p:nvSpPr>
        <p:spPr>
          <a:xfrm>
            <a:off x="1397201" y="4252384"/>
            <a:ext cx="3600000" cy="504000"/>
          </a:xfrm>
          <a:prstGeom prst="rect">
            <a:avLst/>
          </a:prstGeom>
          <a:solidFill>
            <a:srgbClr val="FFFFFF"/>
          </a:solidFill>
          <a:ln w="25400" cap="flat" cmpd="sng" algn="ctr">
            <a:solidFill>
              <a:srgbClr val="00003E"/>
            </a:solidFill>
            <a:prstDash val="sysDash"/>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cs typeface="+mn-cs"/>
              </a:rPr>
              <a:t>通常商品</a:t>
            </a:r>
          </a:p>
        </p:txBody>
      </p:sp>
      <p:sp>
        <p:nvSpPr>
          <p:cNvPr id="14" name="正方形/長方形 13">
            <a:extLst>
              <a:ext uri="{FF2B5EF4-FFF2-40B4-BE49-F238E27FC236}">
                <a16:creationId xmlns:a16="http://schemas.microsoft.com/office/drawing/2014/main" id="{2C3FFF3B-8AFC-D335-7EBE-28E66051AE30}"/>
              </a:ext>
            </a:extLst>
          </p:cNvPr>
          <p:cNvSpPr/>
          <p:nvPr/>
        </p:nvSpPr>
        <p:spPr>
          <a:xfrm>
            <a:off x="1397201" y="4828467"/>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cs typeface="+mn-cs"/>
              </a:rPr>
              <a:t>特集・企画</a:t>
            </a:r>
          </a:p>
        </p:txBody>
      </p:sp>
      <p:sp>
        <p:nvSpPr>
          <p:cNvPr id="15" name="片側の 2 つの角を丸めた四角形 22">
            <a:extLst>
              <a:ext uri="{FF2B5EF4-FFF2-40B4-BE49-F238E27FC236}">
                <a16:creationId xmlns:a16="http://schemas.microsoft.com/office/drawing/2014/main" id="{C50E5944-8044-B3B1-90C3-2C5A83A31150}"/>
              </a:ext>
            </a:extLst>
          </p:cNvPr>
          <p:cNvSpPr/>
          <p:nvPr/>
        </p:nvSpPr>
        <p:spPr>
          <a:xfrm>
            <a:off x="6240463" y="3379016"/>
            <a:ext cx="5472112" cy="3002734"/>
          </a:xfrm>
          <a:prstGeom prst="round2SameRect">
            <a:avLst>
              <a:gd name="adj1" fmla="val 4115"/>
              <a:gd name="adj2" fmla="val 0"/>
            </a:avLst>
          </a:prstGeom>
          <a:solidFill>
            <a:srgbClr val="00003E">
              <a:alpha val="10196"/>
            </a:srgbClr>
          </a:solidFill>
          <a:ln w="25400" cap="flat" cmpd="sng" algn="ctr">
            <a:noFill/>
            <a:prstDash val="solid"/>
          </a:ln>
          <a:effectLst/>
        </p:spPr>
        <p:txBody>
          <a:bodyPr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20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endParaRPr>
          </a:p>
        </p:txBody>
      </p:sp>
      <p:sp>
        <p:nvSpPr>
          <p:cNvPr id="16" name="片側の 2 つの角を丸めた四角形 23">
            <a:extLst>
              <a:ext uri="{FF2B5EF4-FFF2-40B4-BE49-F238E27FC236}">
                <a16:creationId xmlns:a16="http://schemas.microsoft.com/office/drawing/2014/main" id="{4C3548F4-281F-663A-5A12-89D6A6146ECC}"/>
              </a:ext>
            </a:extLst>
          </p:cNvPr>
          <p:cNvSpPr/>
          <p:nvPr/>
        </p:nvSpPr>
        <p:spPr>
          <a:xfrm>
            <a:off x="6240463" y="3379015"/>
            <a:ext cx="5472112" cy="504000"/>
          </a:xfrm>
          <a:prstGeom prst="round2SameRect">
            <a:avLst>
              <a:gd name="adj1" fmla="val 20214"/>
              <a:gd name="adj2" fmla="val 0"/>
            </a:avLst>
          </a:prstGeom>
          <a:solidFill>
            <a:srgbClr val="00003E"/>
          </a:solidFill>
          <a:ln w="25400" cap="flat" cmpd="sng" algn="ctr">
            <a:noFill/>
            <a:prstDash val="solid"/>
          </a:ln>
          <a:effectLst/>
        </p:spPr>
        <p:txBody>
          <a:bodyPr t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mn-cs"/>
              </a:rPr>
              <a:t>スペシャル商品</a:t>
            </a:r>
          </a:p>
        </p:txBody>
      </p:sp>
      <p:sp>
        <p:nvSpPr>
          <p:cNvPr id="18" name="正方形/長方形 17">
            <a:extLst>
              <a:ext uri="{FF2B5EF4-FFF2-40B4-BE49-F238E27FC236}">
                <a16:creationId xmlns:a16="http://schemas.microsoft.com/office/drawing/2014/main" id="{68DEE3C6-B703-5A97-C169-CBD139E18404}"/>
              </a:ext>
            </a:extLst>
          </p:cNvPr>
          <p:cNvSpPr/>
          <p:nvPr/>
        </p:nvSpPr>
        <p:spPr>
          <a:xfrm>
            <a:off x="7176463" y="4581568"/>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cs typeface="+mn-cs"/>
              </a:rPr>
              <a:t>期間限定特別商品</a:t>
            </a:r>
          </a:p>
        </p:txBody>
      </p:sp>
      <p:sp>
        <p:nvSpPr>
          <p:cNvPr id="19" name="正方形/長方形 18">
            <a:extLst>
              <a:ext uri="{FF2B5EF4-FFF2-40B4-BE49-F238E27FC236}">
                <a16:creationId xmlns:a16="http://schemas.microsoft.com/office/drawing/2014/main" id="{D31FE1AE-93C2-1814-BB33-A9894702D0DF}"/>
              </a:ext>
            </a:extLst>
          </p:cNvPr>
          <p:cNvSpPr/>
          <p:nvPr/>
        </p:nvSpPr>
        <p:spPr>
          <a:xfrm>
            <a:off x="7176463" y="5157651"/>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cs typeface="+mn-cs"/>
              </a:rPr>
              <a:t>広告主様限定商品</a:t>
            </a:r>
          </a:p>
        </p:txBody>
      </p:sp>
      <p:sp>
        <p:nvSpPr>
          <p:cNvPr id="20" name="正方形/長方形 19">
            <a:extLst>
              <a:ext uri="{FF2B5EF4-FFF2-40B4-BE49-F238E27FC236}">
                <a16:creationId xmlns:a16="http://schemas.microsoft.com/office/drawing/2014/main" id="{D687457A-253C-6CD5-2798-09E1EBF39870}"/>
              </a:ext>
            </a:extLst>
          </p:cNvPr>
          <p:cNvSpPr/>
          <p:nvPr/>
        </p:nvSpPr>
        <p:spPr>
          <a:xfrm>
            <a:off x="7176463" y="5733733"/>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cs typeface="+mn-cs"/>
              </a:rPr>
              <a:t>その他特別対応商品</a:t>
            </a:r>
          </a:p>
        </p:txBody>
      </p:sp>
      <p:sp>
        <p:nvSpPr>
          <p:cNvPr id="22" name="正方形/長方形 21">
            <a:extLst>
              <a:ext uri="{FF2B5EF4-FFF2-40B4-BE49-F238E27FC236}">
                <a16:creationId xmlns:a16="http://schemas.microsoft.com/office/drawing/2014/main" id="{CB719809-8055-85DB-9405-C77194303110}"/>
              </a:ext>
            </a:extLst>
          </p:cNvPr>
          <p:cNvSpPr/>
          <p:nvPr/>
        </p:nvSpPr>
        <p:spPr>
          <a:xfrm>
            <a:off x="7176463" y="4020654"/>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cs typeface="+mn-cs"/>
              </a:rPr>
              <a:t>事前提案可否判断必須商品</a:t>
            </a:r>
          </a:p>
        </p:txBody>
      </p:sp>
      <p:sp>
        <p:nvSpPr>
          <p:cNvPr id="23" name="正方形/長方形 22">
            <a:extLst>
              <a:ext uri="{FF2B5EF4-FFF2-40B4-BE49-F238E27FC236}">
                <a16:creationId xmlns:a16="http://schemas.microsoft.com/office/drawing/2014/main" id="{3DD098FB-8BC0-D8BC-D776-5D5D740E5B06}"/>
              </a:ext>
            </a:extLst>
          </p:cNvPr>
          <p:cNvSpPr/>
          <p:nvPr/>
        </p:nvSpPr>
        <p:spPr>
          <a:xfrm>
            <a:off x="1302636" y="5436640"/>
            <a:ext cx="4156417" cy="504000"/>
          </a:xfrm>
          <a:prstGeom prst="rect">
            <a:avLst/>
          </a:prstGeom>
          <a:solidFill>
            <a:srgbClr val="00003E">
              <a:alpha val="10196"/>
            </a:srgbClr>
          </a:solidFill>
          <a:ln w="3175" cap="flat" cmpd="sng" algn="ctr">
            <a:solidFill>
              <a:srgbClr val="00003E"/>
            </a:solid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a:ln>
                  <a:noFill/>
                </a:ln>
                <a:solidFill>
                  <a:srgbClr val="000000">
                    <a:lumMod val="85000"/>
                    <a:lumOff val="15000"/>
                  </a:srgbClr>
                </a:solidFill>
                <a:effectLst/>
                <a:uLnTx/>
                <a:uFillTx/>
                <a:latin typeface="メイリオ" panose="020B0604030504040204" pitchFamily="50" charset="-128"/>
                <a:ea typeface="メイリオ" panose="020B0604030504040204" pitchFamily="50" charset="-128"/>
                <a:cs typeface="+mn-cs"/>
              </a:rPr>
              <a:t>「</a:t>
            </a:r>
            <a:r>
              <a:rPr kumimoji="0" lang="ja-JP" altLang="en-US" sz="1200" b="1" i="0" u="none" strike="noStrike" kern="0" cap="none" spc="0" normalizeH="0" baseline="0" noProof="0">
                <a:ln>
                  <a:noFill/>
                </a:ln>
                <a:solidFill>
                  <a:prstClr val="black">
                    <a:lumMod val="65000"/>
                    <a:lumOff val="35000"/>
                  </a:prstClr>
                </a:solidFill>
                <a:effectLst/>
                <a:uLnTx/>
                <a:uFillTx/>
                <a:latin typeface="メイリオ" panose="020B0604030504040204" pitchFamily="50" charset="-128"/>
                <a:ea typeface="メイリオ" panose="020B0604030504040204" pitchFamily="50" charset="-128"/>
                <a:cs typeface="+mn-cs"/>
              </a:rPr>
              <a:t>健康・美容食品」カテゴリーのみ</a:t>
            </a:r>
            <a:endParaRPr kumimoji="0" lang="en-US" altLang="ja-JP" sz="1200" b="1" i="0" u="none" strike="noStrike" kern="0" cap="none" spc="0" normalizeH="0" baseline="0" noProof="0">
              <a:ln>
                <a:noFill/>
              </a:ln>
              <a:solidFill>
                <a:prstClr val="black">
                  <a:lumMod val="65000"/>
                  <a:lumOff val="35000"/>
                </a:prstClr>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a:ln>
                  <a:noFill/>
                </a:ln>
                <a:solidFill>
                  <a:prstClr val="black">
                    <a:lumMod val="65000"/>
                    <a:lumOff val="35000"/>
                  </a:prstClr>
                </a:solidFill>
                <a:effectLst/>
                <a:uLnTx/>
                <a:uFillTx/>
                <a:latin typeface="メイリオ" panose="020B0604030504040204" pitchFamily="50" charset="-128"/>
                <a:ea typeface="メイリオ" panose="020B0604030504040204" pitchFamily="50" charset="-128"/>
                <a:cs typeface="+mn-cs"/>
              </a:rPr>
              <a:t>事前提案可否必須</a:t>
            </a:r>
            <a:endParaRPr kumimoji="0" lang="ja-JP" altLang="en-US" sz="1200" b="1" i="0" u="none" strike="noStrike" kern="0" cap="none" spc="0" normalizeH="0" baseline="0" noProof="0">
              <a:ln>
                <a:noFill/>
              </a:ln>
              <a:solidFill>
                <a:srgbClr val="000000">
                  <a:lumMod val="50000"/>
                  <a:lumOff val="50000"/>
                </a:srgbClr>
              </a:solidFill>
              <a:effectLst/>
              <a:uLnTx/>
              <a:uFillTx/>
              <a:latin typeface="メイリオ" panose="020B0604030504040204" pitchFamily="50" charset="-128"/>
              <a:ea typeface="メイリオ" panose="020B0604030504040204" pitchFamily="50" charset="-128"/>
              <a:cs typeface="+mn-cs"/>
            </a:endParaRPr>
          </a:p>
        </p:txBody>
      </p:sp>
      <p:cxnSp>
        <p:nvCxnSpPr>
          <p:cNvPr id="24" name="直線コネクタ 23">
            <a:extLst>
              <a:ext uri="{FF2B5EF4-FFF2-40B4-BE49-F238E27FC236}">
                <a16:creationId xmlns:a16="http://schemas.microsoft.com/office/drawing/2014/main" id="{8927FE32-C75C-F4D5-EF7A-D0E65C830B35}"/>
              </a:ext>
            </a:extLst>
          </p:cNvPr>
          <p:cNvCxnSpPr>
            <a:cxnSpLocks/>
          </p:cNvCxnSpPr>
          <p:nvPr/>
        </p:nvCxnSpPr>
        <p:spPr>
          <a:xfrm>
            <a:off x="4997200" y="4599509"/>
            <a:ext cx="461854" cy="886958"/>
          </a:xfrm>
          <a:prstGeom prst="line">
            <a:avLst/>
          </a:prstGeom>
          <a:noFill/>
          <a:ln w="9525" cap="flat" cmpd="sng" algn="ctr">
            <a:solidFill>
              <a:srgbClr val="545454"/>
            </a:solidFill>
            <a:prstDash val="solid"/>
          </a:ln>
          <a:effectLst/>
        </p:spPr>
      </p:cxnSp>
    </p:spTree>
    <p:extLst>
      <p:ext uri="{BB962C8B-B14F-4D97-AF65-F5344CB8AC3E}">
        <p14:creationId xmlns:p14="http://schemas.microsoft.com/office/powerpoint/2010/main" val="36454741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latin typeface="+mn-ea"/>
                <a:cs typeface="メイリオ" panose="020B0604030504040204" pitchFamily="50" charset="-128"/>
              </a:rPr>
              <a:t>事前提案可否申請について（</a:t>
            </a:r>
            <a:r>
              <a:rPr lang="ja-JP" altLang="en-US">
                <a:latin typeface="+mn-ea"/>
              </a:rPr>
              <a:t>「健康・美容食品」カテゴリーのみ）</a:t>
            </a:r>
          </a:p>
        </p:txBody>
      </p:sp>
      <p:sp>
        <p:nvSpPr>
          <p:cNvPr id="6" name="角丸四角形 7">
            <a:extLst>
              <a:ext uri="{FF2B5EF4-FFF2-40B4-BE49-F238E27FC236}">
                <a16:creationId xmlns:a16="http://schemas.microsoft.com/office/drawing/2014/main" id="{BADDC437-009B-C7D2-B99C-18D57FB18ED3}"/>
              </a:ext>
            </a:extLst>
          </p:cNvPr>
          <p:cNvSpPr/>
          <p:nvPr/>
        </p:nvSpPr>
        <p:spPr>
          <a:xfrm>
            <a:off x="479425" y="2177134"/>
            <a:ext cx="11233150" cy="432000"/>
          </a:xfrm>
          <a:prstGeom prst="roundRect">
            <a:avLst>
              <a:gd name="adj" fmla="val 50000"/>
            </a:avLst>
          </a:prstGeom>
          <a:solidFill>
            <a:srgbClr val="00003E">
              <a:alpha val="60000"/>
            </a:srgbClr>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mn-cs"/>
              </a:rPr>
              <a:t>ご連絡いただきたい項目</a:t>
            </a:r>
          </a:p>
        </p:txBody>
      </p:sp>
      <p:graphicFrame>
        <p:nvGraphicFramePr>
          <p:cNvPr id="8" name="表 5">
            <a:extLst>
              <a:ext uri="{FF2B5EF4-FFF2-40B4-BE49-F238E27FC236}">
                <a16:creationId xmlns:a16="http://schemas.microsoft.com/office/drawing/2014/main" id="{FB24FD2E-03BD-32D1-D089-170FC719FD1F}"/>
              </a:ext>
            </a:extLst>
          </p:cNvPr>
          <p:cNvGraphicFramePr>
            <a:graphicFrameLocks noGrp="1"/>
          </p:cNvGraphicFramePr>
          <p:nvPr>
            <p:extLst>
              <p:ext uri="{D42A27DB-BD31-4B8C-83A1-F6EECF244321}">
                <p14:modId xmlns:p14="http://schemas.microsoft.com/office/powerpoint/2010/main" val="516481279"/>
              </p:ext>
            </p:extLst>
          </p:nvPr>
        </p:nvGraphicFramePr>
        <p:xfrm>
          <a:off x="479425" y="2672414"/>
          <a:ext cx="11233150" cy="3700958"/>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33685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r>
                        <a:rPr kumimoji="1" lang="ja-JP" altLang="en-US" sz="1400" b="0" i="0" kern="1200" dirty="0">
                          <a:solidFill>
                            <a:srgbClr val="0D0D0D"/>
                          </a:solidFill>
                          <a:latin typeface="Yu Gothic Medium" panose="020B0400000000000000" pitchFamily="34" charset="-128"/>
                          <a:ea typeface="Yu Gothic Medium" panose="020B0400000000000000" pitchFamily="34" charset="-128"/>
                          <a:cs typeface="+mn-cs"/>
                        </a:rPr>
                        <a:t>トピックス</a:t>
                      </a:r>
                      <a:r>
                        <a:rPr kumimoji="1" lang="en-US" altLang="ja-JP" sz="1400" b="0" i="0" kern="1200" dirty="0">
                          <a:solidFill>
                            <a:srgbClr val="0D0D0D"/>
                          </a:solidFill>
                          <a:latin typeface="Yu Gothic Medium" panose="020B0400000000000000" pitchFamily="34" charset="-128"/>
                          <a:ea typeface="Yu Gothic Medium" panose="020B0400000000000000" pitchFamily="34" charset="-128"/>
                          <a:cs typeface="+mn-cs"/>
                        </a:rPr>
                        <a:t>PR</a:t>
                      </a:r>
                      <a:endParaRPr kumimoji="1" lang="ja-JP" altLang="en-US" sz="1400" b="0" i="0" kern="1200" dirty="0">
                        <a:solidFill>
                          <a:srgbClr val="0D0D0D"/>
                        </a:solidFill>
                        <a:latin typeface="Yu Gothic Medium" panose="020B0400000000000000" pitchFamily="34" charset="-128"/>
                        <a:ea typeface="Yu Gothic Medium" panose="020B0400000000000000" pitchFamily="34" charset="-128"/>
                        <a:cs typeface="+mn-cs"/>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127601938"/>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097935829"/>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プロモーション商品・内容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129829377"/>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リンク先</a:t>
                      </a:r>
                      <a:r>
                        <a:rPr kumimoji="1" lang="en" altLang="ja-JP" sz="1200" b="0" i="0">
                          <a:solidFill>
                            <a:schemeClr val="bg1"/>
                          </a:solidFill>
                          <a:latin typeface="Meiryo" panose="020B0604030504040204" pitchFamily="34" charset="-128"/>
                          <a:ea typeface="Meiryo" panose="020B0604030504040204" pitchFamily="34" charset="-128"/>
                        </a:rPr>
                        <a:t>URL</a:t>
                      </a:r>
                      <a:endParaRPr kumimoji="1" lang="ja-JP" altLang="en-US" sz="1200" b="0" i="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r>
                        <a:rPr kumimoji="1" lang="en-US" altLang="ja-JP" sz="1400" b="0" i="0" dirty="0">
                          <a:solidFill>
                            <a:srgbClr val="0D0D0D"/>
                          </a:solidFill>
                          <a:latin typeface="Yu Gothic Medium" panose="020B0400000000000000" pitchFamily="34" charset="-128"/>
                          <a:ea typeface="Yu Gothic Medium" panose="020B0400000000000000" pitchFamily="34" charset="-128"/>
                        </a:rPr>
                        <a:t>※</a:t>
                      </a:r>
                      <a:r>
                        <a:rPr kumimoji="1" lang="ja-JP" altLang="en-US" sz="1400" b="0" i="0" dirty="0">
                          <a:solidFill>
                            <a:srgbClr val="0D0D0D"/>
                          </a:solidFill>
                          <a:latin typeface="Yu Gothic Medium" panose="020B0400000000000000" pitchFamily="34" charset="-128"/>
                          <a:ea typeface="Yu Gothic Medium" panose="020B0400000000000000" pitchFamily="34" charset="-128"/>
                        </a:rPr>
                        <a:t>リンク先がない場合はテストサイトやキャプチャをご連絡ください。</a:t>
                      </a: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705213913"/>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200" b="0" i="0">
                          <a:solidFill>
                            <a:schemeClr val="bg1"/>
                          </a:solidFill>
                          <a:latin typeface="Meiryo" panose="020B0604030504040204" pitchFamily="34" charset="-128"/>
                          <a:ea typeface="Meiryo" panose="020B0604030504040204" pitchFamily="34" charset="-128"/>
                        </a:rPr>
                        <a:t>LINE</a:t>
                      </a:r>
                      <a:r>
                        <a:rPr kumimoji="1" lang="ja-JP" altLang="en-US" sz="1200" b="0" i="0">
                          <a:solidFill>
                            <a:schemeClr val="bg1"/>
                          </a:solidFill>
                          <a:latin typeface="Meiryo" panose="020B0604030504040204" pitchFamily="34" charset="-128"/>
                          <a:ea typeface="Meiryo" panose="020B0604030504040204" pitchFamily="34" charset="-128"/>
                        </a:rPr>
                        <a:t>ヤフー営業担当者</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51573193"/>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代理店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02694705"/>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予約型対応アカウント</a:t>
                      </a:r>
                      <a:r>
                        <a:rPr kumimoji="1" lang="en" altLang="ja-JP" sz="1200" b="0" i="0">
                          <a:solidFill>
                            <a:schemeClr val="bg1"/>
                          </a:solidFill>
                          <a:latin typeface="Meiryo" panose="020B0604030504040204" pitchFamily="34" charset="-128"/>
                          <a:ea typeface="Meiryo" panose="020B0604030504040204" pitchFamily="34" charset="-128"/>
                        </a:rPr>
                        <a:t>ID</a:t>
                      </a:r>
                      <a:r>
                        <a:rPr kumimoji="1" lang="ja-JP" altLang="en" sz="1000" b="0" i="0">
                          <a:solidFill>
                            <a:schemeClr val="bg1"/>
                          </a:solidFill>
                          <a:latin typeface="Meiryo" panose="020B0604030504040204" pitchFamily="34" charset="-128"/>
                          <a:ea typeface="Meiryo" panose="020B0604030504040204" pitchFamily="34" charset="-128"/>
                        </a:rPr>
                        <a:t>（</a:t>
                      </a:r>
                      <a:r>
                        <a:rPr kumimoji="1" lang="ja-JP" altLang="en-US" sz="1000" b="0" i="0">
                          <a:solidFill>
                            <a:schemeClr val="bg1"/>
                          </a:solidFill>
                          <a:latin typeface="Meiryo" panose="020B0604030504040204" pitchFamily="34" charset="-128"/>
                          <a:ea typeface="Meiryo" panose="020B0604030504040204" pitchFamily="34" charset="-128"/>
                        </a:rPr>
                        <a:t>用意があれば）</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676607046"/>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787020545"/>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41025398"/>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懸念点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220880169"/>
                  </a:ext>
                </a:extLst>
              </a:tr>
              <a:tr h="305828">
                <a:tc>
                  <a:txBody>
                    <a:bodyPr/>
                    <a:lstStyle/>
                    <a:p>
                      <a:pPr algn="ctr"/>
                      <a:r>
                        <a:rPr kumimoji="1" lang="ja-JP" altLang="en-US" sz="1200" b="0" i="0">
                          <a:solidFill>
                            <a:schemeClr val="bg1"/>
                          </a:solidFill>
                          <a:latin typeface="Meiryo" panose="020B0604030504040204" pitchFamily="34" charset="-128"/>
                          <a:ea typeface="Meiryo" panose="020B0604030504040204" pitchFamily="34" charset="-128"/>
                        </a:rPr>
                        <a:t>広告クリエイティブ（見出し・サムネイル画像）（任意）</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54926507"/>
                  </a:ext>
                </a:extLst>
              </a:tr>
              <a:tr h="30582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備考</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924746215"/>
                  </a:ext>
                </a:extLst>
              </a:tr>
            </a:tbl>
          </a:graphicData>
        </a:graphic>
      </p:graphicFrame>
      <p:sp>
        <p:nvSpPr>
          <p:cNvPr id="10" name="正方形/長方形 9">
            <a:extLst>
              <a:ext uri="{FF2B5EF4-FFF2-40B4-BE49-F238E27FC236}">
                <a16:creationId xmlns:a16="http://schemas.microsoft.com/office/drawing/2014/main" id="{54809D04-43CD-07A4-0E19-4F70677CE617}"/>
              </a:ext>
            </a:extLst>
          </p:cNvPr>
          <p:cNvSpPr/>
          <p:nvPr/>
        </p:nvSpPr>
        <p:spPr>
          <a:xfrm>
            <a:off x="461169" y="876963"/>
            <a:ext cx="11269662" cy="1024127"/>
          </a:xfrm>
          <a:prstGeom prst="rect">
            <a:avLst/>
          </a:prstGeom>
        </p:spPr>
        <p:txBody>
          <a:bodyPr wrap="square" lIns="0" tIns="0" rIns="0" bIns="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en-US" altLang="ja-JP" sz="2400" b="1" i="0" u="sng" strike="noStrike" kern="120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n-cs"/>
              </a:rPr>
              <a:t>※</a:t>
            </a:r>
            <a:r>
              <a:rPr kumimoji="1" lang="ja-JP" altLang="en-US" sz="2400" b="1" i="0" u="sng" strike="noStrike" kern="120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n-cs"/>
              </a:rPr>
              <a:t>「健康・美容食品」カテゴリーのみ対象となります。</a:t>
            </a:r>
            <a:endParaRPr kumimoji="1" lang="en-US" altLang="ja-JP" sz="2400" b="1" i="0" u="sng" strike="noStrike" kern="120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本商品への掲載をご希望の場合は、弊社担当営業宛に以下の項目をご連絡ください。回答まで最大5営業日いただきます。</a:t>
            </a:r>
            <a:endPar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なお、薬機法など広告掲載基準については本申請では確認いたしません。</a:t>
            </a:r>
            <a:endPar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3749114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4E73C6-A603-DEA1-4F70-BF1BDA52E7BA}"/>
              </a:ext>
            </a:extLst>
          </p:cNvPr>
          <p:cNvSpPr>
            <a:spLocks noGrp="1"/>
          </p:cNvSpPr>
          <p:nvPr>
            <p:ph type="body" sz="quarter" idx="14"/>
          </p:nvPr>
        </p:nvSpPr>
        <p:spPr/>
        <p:txBody>
          <a:bodyPr>
            <a:normAutofit/>
          </a:bodyPr>
          <a:lstStyle/>
          <a:p>
            <a:pPr marL="0" indent="0">
              <a:buNone/>
            </a:pPr>
            <a:r>
              <a:rPr kumimoji="1" lang="ja-JP" altLang="en-US"/>
              <a:t>概要</a:t>
            </a:r>
          </a:p>
        </p:txBody>
      </p:sp>
      <p:sp>
        <p:nvSpPr>
          <p:cNvPr id="3" name="テキスト プレースホルダー 2">
            <a:extLst>
              <a:ext uri="{FF2B5EF4-FFF2-40B4-BE49-F238E27FC236}">
                <a16:creationId xmlns:a16="http://schemas.microsoft.com/office/drawing/2014/main" id="{4E898267-9CDA-D036-B18D-27F330663AF3}"/>
              </a:ext>
            </a:extLst>
          </p:cNvPr>
          <p:cNvSpPr>
            <a:spLocks noGrp="1"/>
          </p:cNvSpPr>
          <p:nvPr>
            <p:ph type="body" sz="quarter" idx="15"/>
          </p:nvPr>
        </p:nvSpPr>
        <p:spPr/>
        <p:txBody>
          <a:bodyPr>
            <a:normAutofit/>
          </a:bodyPr>
          <a:lstStyle/>
          <a:p>
            <a:pPr marL="0" indent="0">
              <a:buNone/>
            </a:pPr>
            <a:r>
              <a:rPr kumimoji="1" lang="ja-JP" altLang="en-US"/>
              <a:t>商品スペック</a:t>
            </a:r>
          </a:p>
        </p:txBody>
      </p:sp>
      <p:sp>
        <p:nvSpPr>
          <p:cNvPr id="4" name="テキスト プレースホルダー 3">
            <a:extLst>
              <a:ext uri="{FF2B5EF4-FFF2-40B4-BE49-F238E27FC236}">
                <a16:creationId xmlns:a16="http://schemas.microsoft.com/office/drawing/2014/main" id="{602D939B-6F95-479A-D14B-2B24204DE801}"/>
              </a:ext>
            </a:extLst>
          </p:cNvPr>
          <p:cNvSpPr>
            <a:spLocks noGrp="1"/>
          </p:cNvSpPr>
          <p:nvPr>
            <p:ph type="body" sz="quarter" idx="16"/>
          </p:nvPr>
        </p:nvSpPr>
        <p:spPr>
          <a:xfrm>
            <a:off x="1848387" y="2944411"/>
            <a:ext cx="9411283" cy="360040"/>
          </a:xfrm>
        </p:spPr>
        <p:txBody>
          <a:bodyPr>
            <a:normAutofit/>
          </a:bodyPr>
          <a:lstStyle/>
          <a:p>
            <a:pPr marL="0" indent="0">
              <a:buNone/>
            </a:pPr>
            <a:r>
              <a:rPr kumimoji="1" lang="ja-JP" altLang="en-US"/>
              <a:t>掲載制限カテゴリー、事前提案可否、販売制限カテゴリー、入稿規定、入稿前審査</a:t>
            </a:r>
          </a:p>
        </p:txBody>
      </p:sp>
      <p:sp>
        <p:nvSpPr>
          <p:cNvPr id="7" name="テキスト プレースホルダー 2">
            <a:extLst>
              <a:ext uri="{FF2B5EF4-FFF2-40B4-BE49-F238E27FC236}">
                <a16:creationId xmlns:a16="http://schemas.microsoft.com/office/drawing/2014/main" id="{A7EABA74-1977-A38F-3B4E-D9B8222F7BB2}"/>
              </a:ext>
            </a:extLst>
          </p:cNvPr>
          <p:cNvSpPr txBox="1">
            <a:spLocks/>
          </p:cNvSpPr>
          <p:nvPr/>
        </p:nvSpPr>
        <p:spPr>
          <a:xfrm>
            <a:off x="1848387" y="3804162"/>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a:t>ブランドリフト調査</a:t>
            </a:r>
          </a:p>
          <a:p>
            <a:pPr marL="0" indent="0">
              <a:buFont typeface="Arial" panose="020B0604020202020204" pitchFamily="34" charset="0"/>
              <a:buNone/>
            </a:pPr>
            <a:endParaRPr lang="ja-JP" altLang="en-US"/>
          </a:p>
        </p:txBody>
      </p:sp>
      <p:sp>
        <p:nvSpPr>
          <p:cNvPr id="10" name="テキスト プレースホルダー 2">
            <a:extLst>
              <a:ext uri="{FF2B5EF4-FFF2-40B4-BE49-F238E27FC236}">
                <a16:creationId xmlns:a16="http://schemas.microsoft.com/office/drawing/2014/main" id="{084F10A1-9E35-9B1E-2C41-6CE41A9F509E}"/>
              </a:ext>
            </a:extLst>
          </p:cNvPr>
          <p:cNvSpPr txBox="1">
            <a:spLocks/>
          </p:cNvSpPr>
          <p:nvPr/>
        </p:nvSpPr>
        <p:spPr>
          <a:xfrm>
            <a:off x="1848387" y="4704422"/>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t>クリエイティブ（見出し）提案</a:t>
            </a:r>
          </a:p>
        </p:txBody>
      </p:sp>
      <p:sp>
        <p:nvSpPr>
          <p:cNvPr id="15" name="テキスト プレースホルダー 2">
            <a:extLst>
              <a:ext uri="{FF2B5EF4-FFF2-40B4-BE49-F238E27FC236}">
                <a16:creationId xmlns:a16="http://schemas.microsoft.com/office/drawing/2014/main" id="{D4AC461E-353A-F36C-0618-CD91EBF4E989}"/>
              </a:ext>
            </a:extLst>
          </p:cNvPr>
          <p:cNvSpPr txBox="1">
            <a:spLocks/>
          </p:cNvSpPr>
          <p:nvPr/>
        </p:nvSpPr>
        <p:spPr>
          <a:xfrm>
            <a:off x="1848387" y="5664930"/>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t>その他・注意事項・免責</a:t>
            </a:r>
          </a:p>
        </p:txBody>
      </p:sp>
    </p:spTree>
    <p:extLst>
      <p:ext uri="{BB962C8B-B14F-4D97-AF65-F5344CB8AC3E}">
        <p14:creationId xmlns:p14="http://schemas.microsoft.com/office/powerpoint/2010/main" val="15246816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販売制限カテゴリー</a:t>
            </a:r>
            <a:endParaRPr kumimoji="1" lang="ja-JP" altLang="en-US"/>
          </a:p>
        </p:txBody>
      </p:sp>
      <p:graphicFrame>
        <p:nvGraphicFramePr>
          <p:cNvPr id="3" name="表 7">
            <a:extLst>
              <a:ext uri="{FF2B5EF4-FFF2-40B4-BE49-F238E27FC236}">
                <a16:creationId xmlns:a16="http://schemas.microsoft.com/office/drawing/2014/main" id="{6B9191B2-97D7-1DA2-92F3-8E4AAB6EF986}"/>
              </a:ext>
            </a:extLst>
          </p:cNvPr>
          <p:cNvGraphicFramePr>
            <a:graphicFrameLocks noGrp="1"/>
          </p:cNvGraphicFramePr>
          <p:nvPr/>
        </p:nvGraphicFramePr>
        <p:xfrm>
          <a:off x="479425" y="1214530"/>
          <a:ext cx="11233149" cy="5104468"/>
        </p:xfrm>
        <a:graphic>
          <a:graphicData uri="http://schemas.openxmlformats.org/drawingml/2006/table">
            <a:tbl>
              <a:tblPr firstRow="1" bandRow="1"/>
              <a:tblGrid>
                <a:gridCol w="1168078">
                  <a:extLst>
                    <a:ext uri="{9D8B030D-6E8A-4147-A177-3AD203B41FA5}">
                      <a16:colId xmlns:a16="http://schemas.microsoft.com/office/drawing/2014/main" val="987923781"/>
                    </a:ext>
                  </a:extLst>
                </a:gridCol>
                <a:gridCol w="10065071">
                  <a:extLst>
                    <a:ext uri="{9D8B030D-6E8A-4147-A177-3AD203B41FA5}">
                      <a16:colId xmlns:a16="http://schemas.microsoft.com/office/drawing/2014/main" val="1354786734"/>
                    </a:ext>
                  </a:extLst>
                </a:gridCol>
              </a:tblGrid>
              <a:tr h="5104468">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sz="1600" b="0" i="0" kern="1200">
                          <a:solidFill>
                            <a:srgbClr val="0D0D0D"/>
                          </a:solidFill>
                          <a:effectLst/>
                          <a:latin typeface="メイリオ" panose="020B0604030504040204" pitchFamily="50" charset="-128"/>
                          <a:ea typeface="メイリオ" panose="020B0604030504040204" pitchFamily="50" charset="-128"/>
                          <a:cs typeface="+mn-cs"/>
                        </a:rPr>
                        <a:t>販売制限</a:t>
                      </a:r>
                      <a:endParaRPr kumimoji="1" lang="ja-JP" altLang="en-US" sz="800">
                        <a:solidFill>
                          <a:srgbClr val="0D0D0D"/>
                        </a:solidFill>
                        <a:latin typeface="メイリオ" panose="020B0604030504040204" pitchFamily="50" charset="-128"/>
                        <a:ea typeface="メイリオ" panose="020B0604030504040204" pitchFamily="50" charset="-128"/>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marL="171450" indent="-171450">
                        <a:buFont typeface="Arial" panose="020B0604020202020204" pitchFamily="34" charset="0"/>
                        <a:buChar char="•"/>
                      </a:pPr>
                      <a:r>
                        <a:rPr kumimoji="1" lang="ja-JP" altLang="en-US" sz="1400" b="0" i="0" kern="1200">
                          <a:solidFill>
                            <a:srgbClr val="0D0D0D"/>
                          </a:solidFill>
                          <a:effectLst/>
                          <a:latin typeface="メイリオ" panose="020B0604030504040204" pitchFamily="50" charset="-128"/>
                          <a:ea typeface="メイリオ" panose="020B0604030504040204" pitchFamily="50" charset="-128"/>
                          <a:cs typeface="+mn-cs"/>
                        </a:rPr>
                        <a:t>以下の内容を含む広告クリエイティブやリンク先サイトは掲載できません。</a:t>
                      </a:r>
                    </a:p>
                    <a:p>
                      <a:pPr marL="628662" lvl="1" indent="-171450">
                        <a:buFont typeface="Arial" panose="020B0604020202020204" pitchFamily="34" charset="0"/>
                        <a:buChar char="•"/>
                      </a:pPr>
                      <a:r>
                        <a:rPr kumimoji="1" lang="ja-JP" altLang="en-US" sz="1400" b="0" i="0" kern="1200">
                          <a:solidFill>
                            <a:srgbClr val="0D0D0D"/>
                          </a:solidFill>
                          <a:effectLst/>
                          <a:latin typeface="メイリオ" panose="020B0604030504040204" pitchFamily="50" charset="-128"/>
                          <a:ea typeface="メイリオ" panose="020B0604030504040204" pitchFamily="50" charset="-128"/>
                          <a:cs typeface="+mn-cs"/>
                        </a:rPr>
                        <a:t>占い、性格診断、心理テスト、漢字テスト、クイズ、なぞなぞ</a:t>
                      </a:r>
                    </a:p>
                    <a:p>
                      <a:pPr marL="628662" lvl="1" indent="-171450">
                        <a:buFont typeface="Arial" panose="020B0604020202020204" pitchFamily="34" charset="0"/>
                        <a:buChar char="•"/>
                      </a:pPr>
                      <a:r>
                        <a:rPr kumimoji="1" lang="ja-JP" altLang="en-US" sz="1400" b="0" i="0" kern="1200">
                          <a:solidFill>
                            <a:srgbClr val="0D0D0D"/>
                          </a:solidFill>
                          <a:effectLst/>
                          <a:latin typeface="メイリオ" panose="020B0604030504040204" pitchFamily="50" charset="-128"/>
                          <a:ea typeface="メイリオ" panose="020B0604030504040204" pitchFamily="50" charset="-128"/>
                          <a:cs typeface="+mn-cs"/>
                        </a:rPr>
                        <a:t>匿名など実在性を疑われるような体験談</a:t>
                      </a:r>
                    </a:p>
                    <a:p>
                      <a:pPr marL="628662" lvl="1" indent="-171450">
                        <a:buFont typeface="Arial" panose="020B0604020202020204" pitchFamily="34" charset="0"/>
                        <a:buChar char="•"/>
                      </a:pPr>
                      <a:r>
                        <a:rPr kumimoji="1" lang="ja-JP" altLang="en-US" sz="1400" b="0" i="0" kern="1200">
                          <a:solidFill>
                            <a:srgbClr val="0D0D0D"/>
                          </a:solidFill>
                          <a:effectLst/>
                          <a:latin typeface="メイリオ" panose="020B0604030504040204" pitchFamily="50" charset="-128"/>
                          <a:ea typeface="メイリオ" panose="020B0604030504040204" pitchFamily="50" charset="-128"/>
                          <a:cs typeface="+mn-cs"/>
                        </a:rPr>
                        <a:t>怪談などの読み物</a:t>
                      </a:r>
                    </a:p>
                    <a:p>
                      <a:pPr marL="628662" lvl="1" indent="-171450">
                        <a:buFont typeface="Arial" panose="020B0604020202020204" pitchFamily="34" charset="0"/>
                        <a:buChar char="•"/>
                      </a:pPr>
                      <a:r>
                        <a:rPr kumimoji="1" lang="ja-JP" altLang="en-US" sz="1400" b="0" i="0" kern="1200">
                          <a:solidFill>
                            <a:srgbClr val="0D0D0D"/>
                          </a:solidFill>
                          <a:effectLst/>
                          <a:latin typeface="メイリオ" panose="020B0604030504040204" pitchFamily="50" charset="-128"/>
                          <a:ea typeface="メイリオ" panose="020B0604030504040204" pitchFamily="50" charset="-128"/>
                          <a:cs typeface="+mn-cs"/>
                        </a:rPr>
                        <a:t>水着・下着（性別問わず）</a:t>
                      </a:r>
                      <a:endParaRPr kumimoji="1" lang="en-US" altLang="ja-JP" sz="1400" b="0" i="0" kern="1200">
                        <a:solidFill>
                          <a:srgbClr val="0D0D0D"/>
                        </a:solidFill>
                        <a:effectLst/>
                        <a:latin typeface="メイリオ" panose="020B0604030504040204" pitchFamily="50" charset="-128"/>
                        <a:ea typeface="メイリオ" panose="020B0604030504040204" pitchFamily="50" charset="-128"/>
                        <a:cs typeface="+mn-cs"/>
                      </a:endParaRPr>
                    </a:p>
                    <a:p>
                      <a:pPr marL="628662" lvl="1" indent="-171450">
                        <a:buFont typeface="Arial" panose="020B0604020202020204" pitchFamily="34" charset="0"/>
                        <a:buChar char="•"/>
                      </a:pPr>
                      <a:endParaRPr kumimoji="1" lang="ja-JP" altLang="en-US" sz="1400" b="0" i="0" kern="1200">
                        <a:solidFill>
                          <a:srgbClr val="0D0D0D"/>
                        </a:solidFill>
                        <a:effectLst/>
                        <a:latin typeface="メイリオ" panose="020B0604030504040204" pitchFamily="50" charset="-128"/>
                        <a:ea typeface="メイリオ" panose="020B0604030504040204" pitchFamily="50" charset="-128"/>
                        <a:cs typeface="+mn-cs"/>
                      </a:endParaRPr>
                    </a:p>
                    <a:p>
                      <a:pPr marL="171450" indent="-171450">
                        <a:buFont typeface="Arial" panose="020B0604020202020204" pitchFamily="34" charset="0"/>
                        <a:buChar char="•"/>
                      </a:pPr>
                      <a:r>
                        <a:rPr kumimoji="1" lang="ja-JP" altLang="en-US" sz="1400" b="0" i="0" kern="1200">
                          <a:solidFill>
                            <a:srgbClr val="0D0D0D"/>
                          </a:solidFill>
                          <a:effectLst/>
                          <a:latin typeface="メイリオ" panose="020B0604030504040204" pitchFamily="50" charset="-128"/>
                          <a:ea typeface="メイリオ" panose="020B0604030504040204" pitchFamily="50" charset="-128"/>
                          <a:cs typeface="+mn-cs"/>
                        </a:rPr>
                        <a:t> 天気予報・気象状況・災害情報を把握するためのアプリサービスのダウンロード促進プロモーションおよびウェブサイトへのアクセスを目的にしたプロモ</a:t>
                      </a:r>
                      <a:r>
                        <a:rPr kumimoji="1" lang="en-US" altLang="ja-JP" sz="1400" b="0" i="0" kern="1200">
                          <a:solidFill>
                            <a:srgbClr val="0D0D0D"/>
                          </a:solidFill>
                          <a:effectLst/>
                          <a:latin typeface="メイリオ" panose="020B0604030504040204" pitchFamily="50" charset="-128"/>
                          <a:ea typeface="メイリオ" panose="020B0604030504040204" pitchFamily="50" charset="-128"/>
                          <a:cs typeface="+mn-cs"/>
                        </a:rPr>
                        <a:t>―</a:t>
                      </a:r>
                      <a:r>
                        <a:rPr kumimoji="1" lang="ja-JP" altLang="en-US" sz="1400" b="0" i="0" kern="1200">
                          <a:solidFill>
                            <a:srgbClr val="0D0D0D"/>
                          </a:solidFill>
                          <a:effectLst/>
                          <a:latin typeface="メイリオ" panose="020B0604030504040204" pitchFamily="50" charset="-128"/>
                          <a:ea typeface="メイリオ" panose="020B0604030504040204" pitchFamily="50" charset="-128"/>
                          <a:cs typeface="+mn-cs"/>
                        </a:rPr>
                        <a:t>ションは掲載できません。</a:t>
                      </a:r>
                      <a:endParaRPr kumimoji="1" lang="en-US" altLang="ja-JP" sz="1400" b="0" i="0" kern="1200">
                        <a:solidFill>
                          <a:srgbClr val="0D0D0D"/>
                        </a:solidFill>
                        <a:effectLst/>
                        <a:latin typeface="メイリオ" panose="020B0604030504040204" pitchFamily="50" charset="-128"/>
                        <a:ea typeface="メイリオ" panose="020B0604030504040204" pitchFamily="50" charset="-128"/>
                        <a:cs typeface="+mn-cs"/>
                      </a:endParaRPr>
                    </a:p>
                    <a:p>
                      <a:pPr marL="171450" indent="-171450">
                        <a:buFont typeface="Arial" panose="020B0604020202020204" pitchFamily="34" charset="0"/>
                        <a:buChar char="•"/>
                      </a:pPr>
                      <a:endParaRPr kumimoji="1" lang="ja-JP" altLang="en-US" sz="1400" b="0" i="0" kern="1200">
                        <a:solidFill>
                          <a:srgbClr val="0D0D0D"/>
                        </a:solidFill>
                        <a:effectLst/>
                        <a:latin typeface="メイリオ" panose="020B0604030504040204" pitchFamily="50" charset="-128"/>
                        <a:ea typeface="メイリオ" panose="020B0604030504040204" pitchFamily="50" charset="-128"/>
                        <a:cs typeface="+mn-cs"/>
                      </a:endParaRPr>
                    </a:p>
                    <a:p>
                      <a:pPr marL="171450" indent="-171450">
                        <a:buFont typeface="Arial" panose="020B0604020202020204" pitchFamily="34" charset="0"/>
                        <a:buChar char="•"/>
                      </a:pPr>
                      <a:r>
                        <a:rPr kumimoji="1" lang="ja-JP" altLang="en-US" sz="1400" b="0" i="0" kern="1200">
                          <a:solidFill>
                            <a:srgbClr val="0D0D0D"/>
                          </a:solidFill>
                          <a:effectLst/>
                          <a:latin typeface="メイリオ" panose="020B0604030504040204" pitchFamily="50" charset="-128"/>
                          <a:ea typeface="メイリオ" panose="020B0604030504040204" pitchFamily="50" charset="-128"/>
                          <a:cs typeface="+mn-cs"/>
                        </a:rPr>
                        <a:t> 健康・美容食品のうち、カプセル、錠剤、タブレット、丸剤、粉末、顆粒、液状、ゼリー等のいわゆるサプリメント商材は掲載できません。栄養ドリンク・美容ドリンクは一律掲載できません。サプリメント、栄養ドリンク・美容ドリンク以外の一部の商材（機能性表示食品、栄養機能食品、特定保健用食品、その他弊社が掲載可と判断した健康食品）のみ掲載が可能です。</a:t>
                      </a:r>
                      <a:endParaRPr kumimoji="1" lang="en-US" altLang="ja-JP" sz="1400" b="0" i="0" kern="1200">
                        <a:solidFill>
                          <a:srgbClr val="0D0D0D"/>
                        </a:solidFill>
                        <a:effectLst/>
                        <a:latin typeface="メイリオ" panose="020B0604030504040204" pitchFamily="50" charset="-128"/>
                        <a:ea typeface="メイリオ" panose="020B0604030504040204" pitchFamily="50" charset="-128"/>
                        <a:cs typeface="+mn-cs"/>
                      </a:endParaRPr>
                    </a:p>
                    <a:p>
                      <a:pPr marL="171450" indent="-171450">
                        <a:buFont typeface="Arial" panose="020B0604020202020204" pitchFamily="34" charset="0"/>
                        <a:buChar char="•"/>
                      </a:pPr>
                      <a:endParaRPr kumimoji="1" lang="ja-JP" altLang="en-US" sz="1400" b="0" i="0" kern="1200">
                        <a:solidFill>
                          <a:schemeClr val="tx1"/>
                        </a:solidFill>
                        <a:effectLst/>
                        <a:latin typeface="メイリオ" panose="020B0604030504040204" pitchFamily="50" charset="-128"/>
                        <a:ea typeface="メイリオ" panose="020B0604030504040204" pitchFamily="50" charset="-128"/>
                        <a:cs typeface="+mn-cs"/>
                      </a:endParaRPr>
                    </a:p>
                    <a:p>
                      <a:pPr marL="457212" lvl="1" indent="0">
                        <a:buFont typeface="Arial" panose="020B0604020202020204" pitchFamily="34" charset="0"/>
                        <a:buNone/>
                      </a:pPr>
                      <a:r>
                        <a:rPr kumimoji="1" lang="en-US" altLang="ja-JP" sz="1400" b="0" i="0" kern="1200">
                          <a:solidFill>
                            <a:srgbClr val="FF0033"/>
                          </a:solidFill>
                          <a:effectLst/>
                          <a:latin typeface="メイリオ" panose="020B0604030504040204" pitchFamily="50" charset="-128"/>
                          <a:ea typeface="メイリオ" panose="020B0604030504040204" pitchFamily="50" charset="-128"/>
                          <a:cs typeface="+mn-cs"/>
                        </a:rPr>
                        <a:t>※</a:t>
                      </a:r>
                      <a:r>
                        <a:rPr kumimoji="1" lang="ja-JP" altLang="en-US" sz="1400" b="0" i="0" kern="1200">
                          <a:solidFill>
                            <a:srgbClr val="FF0033"/>
                          </a:solidFill>
                          <a:effectLst/>
                          <a:latin typeface="メイリオ" panose="020B0604030504040204" pitchFamily="50" charset="-128"/>
                          <a:ea typeface="メイリオ" panose="020B0604030504040204" pitchFamily="50" charset="-128"/>
                          <a:cs typeface="+mn-cs"/>
                        </a:rPr>
                        <a:t>広告クリエイティブ、リンク先サイトに適用となる基準の詳細については「クリエイティブ・リンク先サイトの表現規制について」をあわせてご確認ください。 </a:t>
                      </a:r>
                    </a:p>
                    <a:p>
                      <a:pPr marL="0" indent="0">
                        <a:buFont typeface="Arial" panose="020B0604020202020204" pitchFamily="34" charset="0"/>
                        <a:buNone/>
                      </a:pPr>
                      <a:br>
                        <a:rPr kumimoji="1" lang="ja-JP" altLang="en-US" sz="1400" b="0" i="0" kern="1200">
                          <a:solidFill>
                            <a:schemeClr val="accent3"/>
                          </a:solidFill>
                          <a:effectLst/>
                          <a:latin typeface="メイリオ" panose="020B0604030504040204" pitchFamily="50" charset="-128"/>
                          <a:ea typeface="メイリオ" panose="020B0604030504040204" pitchFamily="50" charset="-128"/>
                          <a:cs typeface="+mn-cs"/>
                        </a:rPr>
                      </a:b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その他の掲載できないカテゴリーについては </a:t>
                      </a:r>
                      <a:r>
                        <a:rPr kumimoji="1" lang="ja-JP" altLang="en-US" sz="1400" b="0" i="0" u="none" strike="noStrike" kern="1200" cap="none" spc="0" normalizeH="0" baseline="0" noProof="0">
                          <a:ln>
                            <a:noFill/>
                          </a:ln>
                          <a:solidFill>
                            <a:srgbClr val="1A72B0"/>
                          </a:solidFill>
                          <a:effectLst/>
                          <a:uLnTx/>
                          <a:uFillTx/>
                          <a:latin typeface="メイリオ" panose="020B0604030504040204" pitchFamily="50" charset="-128"/>
                          <a:ea typeface="メイリオ" panose="020B0604030504040204" pitchFamily="50" charset="-128"/>
                          <a:cs typeface="+mn-cs"/>
                          <a:hlinkClick r:id="rId3">
                            <a:extLst>
                              <a:ext uri="{A12FA001-AC4F-418D-AE19-62706E023703}">
                                <ahyp:hlinkClr xmlns:ahyp="http://schemas.microsoft.com/office/drawing/2018/hyperlinkcolor" val="tx"/>
                              </a:ext>
                            </a:extLst>
                          </a:hlinkClick>
                        </a:rPr>
                        <a:t>掲載制限、販売制限について</a:t>
                      </a:r>
                      <a:r>
                        <a:rPr kumimoji="1" lang="ja-JP" altLang="en-US" sz="1400" b="0" i="0" u="none" strike="noStrike" kern="1200" cap="none" spc="0" normalizeH="0" baseline="0" noProof="0">
                          <a:ln>
                            <a:noFill/>
                          </a:ln>
                          <a:solidFill>
                            <a:srgbClr val="545454"/>
                          </a:solidFill>
                          <a:effectLst/>
                          <a:uLnTx/>
                          <a:uFillTx/>
                          <a:latin typeface="メイリオ" panose="020B0604030504040204" pitchFamily="50" charset="-128"/>
                          <a:ea typeface="メイリオ" panose="020B0604030504040204" pitchFamily="50" charset="-128"/>
                          <a:cs typeface="+mn-cs"/>
                          <a:hlinkClick r:id="rId3">
                            <a:extLst>
                              <a:ext uri="{A12FA001-AC4F-418D-AE19-62706E023703}">
                                <ahyp:hlinkClr xmlns:ahyp="http://schemas.microsoft.com/office/drawing/2018/hyperlinkcolor" val="tx"/>
                              </a:ext>
                            </a:extLst>
                          </a:hlinkClick>
                        </a:rPr>
                        <a:t> </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をご確認ください</a:t>
                      </a:r>
                      <a:r>
                        <a:rPr kumimoji="1" lang="ja-JP" altLang="en-US" sz="12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endParaRPr kumimoji="1" lang="ja-JP" altLang="en-US" sz="1000">
                        <a:solidFill>
                          <a:srgbClr val="0D0D0D"/>
                        </a:solidFill>
                        <a:latin typeface="メイリオ" panose="020B0604030504040204" pitchFamily="50" charset="-128"/>
                        <a:ea typeface="メイリオ" panose="020B0604030504040204" pitchFamily="50" charset="-128"/>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209819730"/>
                  </a:ext>
                </a:extLst>
              </a:tr>
            </a:tbl>
          </a:graphicData>
        </a:graphic>
      </p:graphicFrame>
    </p:spTree>
    <p:extLst>
      <p:ext uri="{BB962C8B-B14F-4D97-AF65-F5344CB8AC3E}">
        <p14:creationId xmlns:p14="http://schemas.microsoft.com/office/powerpoint/2010/main" val="13331924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入稿</a:t>
            </a:r>
            <a:r>
              <a:rPr kumimoji="1" lang="ja-JP" altLang="en-US"/>
              <a:t>規定</a:t>
            </a:r>
            <a:endParaRPr kumimoji="1" lang="ja-JP" altLang="en-US" sz="3200" b="0" i="0">
              <a:solidFill>
                <a:schemeClr val="accent3"/>
              </a:solidFill>
              <a:latin typeface="Yu Gothic Medium" panose="020B0400000000000000" pitchFamily="34" charset="-128"/>
              <a:ea typeface="Yu Gothic Medium" panose="020B0400000000000000" pitchFamily="34" charset="-128"/>
            </a:endParaRPr>
          </a:p>
        </p:txBody>
      </p:sp>
      <p:sp>
        <p:nvSpPr>
          <p:cNvPr id="4" name="テキスト ボックス 3">
            <a:extLst>
              <a:ext uri="{FF2B5EF4-FFF2-40B4-BE49-F238E27FC236}">
                <a16:creationId xmlns:a16="http://schemas.microsoft.com/office/drawing/2014/main" id="{67EF1BCE-8FE3-E467-BC33-231719361A45}"/>
              </a:ext>
            </a:extLst>
          </p:cNvPr>
          <p:cNvSpPr txBox="1"/>
          <p:nvPr/>
        </p:nvSpPr>
        <p:spPr>
          <a:xfrm>
            <a:off x="555391" y="1063276"/>
            <a:ext cx="10798175" cy="301621"/>
          </a:xfrm>
          <a:prstGeom prst="rect">
            <a:avLst/>
          </a:prstGeom>
          <a:noFill/>
        </p:spPr>
        <p:txBody>
          <a:bodyPr wrap="square" lIns="0" tIns="0" rIns="0" bIns="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入稿規定は以下ページよりご確認ください。</a:t>
            </a:r>
          </a:p>
        </p:txBody>
      </p:sp>
      <p:graphicFrame>
        <p:nvGraphicFramePr>
          <p:cNvPr id="5" name="表 4">
            <a:extLst>
              <a:ext uri="{FF2B5EF4-FFF2-40B4-BE49-F238E27FC236}">
                <a16:creationId xmlns:a16="http://schemas.microsoft.com/office/drawing/2014/main" id="{05FF9C95-F564-98B5-A0FF-122AE6DF8733}"/>
              </a:ext>
            </a:extLst>
          </p:cNvPr>
          <p:cNvGraphicFramePr>
            <a:graphicFrameLocks noGrp="1"/>
          </p:cNvGraphicFramePr>
          <p:nvPr/>
        </p:nvGraphicFramePr>
        <p:xfrm>
          <a:off x="479425" y="1661538"/>
          <a:ext cx="11094010" cy="1514886"/>
        </p:xfrm>
        <a:graphic>
          <a:graphicData uri="http://schemas.openxmlformats.org/drawingml/2006/table">
            <a:tbl>
              <a:tblPr/>
              <a:tblGrid>
                <a:gridCol w="1862655">
                  <a:extLst>
                    <a:ext uri="{9D8B030D-6E8A-4147-A177-3AD203B41FA5}">
                      <a16:colId xmlns:a16="http://schemas.microsoft.com/office/drawing/2014/main" val="606051176"/>
                    </a:ext>
                  </a:extLst>
                </a:gridCol>
                <a:gridCol w="2650571">
                  <a:extLst>
                    <a:ext uri="{9D8B030D-6E8A-4147-A177-3AD203B41FA5}">
                      <a16:colId xmlns:a16="http://schemas.microsoft.com/office/drawing/2014/main" val="2094537539"/>
                    </a:ext>
                  </a:extLst>
                </a:gridCol>
                <a:gridCol w="6580784">
                  <a:extLst>
                    <a:ext uri="{9D8B030D-6E8A-4147-A177-3AD203B41FA5}">
                      <a16:colId xmlns:a16="http://schemas.microsoft.com/office/drawing/2014/main" val="1353583743"/>
                    </a:ext>
                  </a:extLst>
                </a:gridCol>
              </a:tblGrid>
              <a:tr h="505692">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a:r>
                        <a:rPr kumimoji="1" lang="ja-JP" altLang="en-US" sz="1000" b="1" i="0">
                          <a:solidFill>
                            <a:schemeClr val="bg1"/>
                          </a:solidFill>
                          <a:latin typeface="Meiryo" panose="020B0604030504040204" pitchFamily="34" charset="-128"/>
                          <a:ea typeface="Meiryo" panose="020B0604030504040204" pitchFamily="34" charset="-128"/>
                        </a:rPr>
                        <a:t>言語</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a:r>
                        <a:rPr kumimoji="1" lang="ja-JP" altLang="en-US" sz="1000" b="1" i="0">
                          <a:solidFill>
                            <a:schemeClr val="bg1"/>
                          </a:solidFill>
                          <a:latin typeface="Meiryo" panose="020B0604030504040204" pitchFamily="34" charset="-128"/>
                          <a:ea typeface="Meiryo" panose="020B0604030504040204" pitchFamily="34" charset="-128"/>
                        </a:rPr>
                        <a:t>ページタイトル</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a:r>
                        <a:rPr kumimoji="1" lang="en-US" altLang="ja-JP" sz="1000" b="1" i="0">
                          <a:solidFill>
                            <a:schemeClr val="bg1"/>
                          </a:solidFill>
                          <a:latin typeface="Meiryo" panose="020B0604030504040204" pitchFamily="34" charset="-128"/>
                          <a:ea typeface="Meiryo" panose="020B0604030504040204" pitchFamily="34" charset="-128"/>
                        </a:rPr>
                        <a:t>URL</a:t>
                      </a:r>
                      <a:endParaRPr kumimoji="1" lang="ja-JP" altLang="en-US" sz="1000" b="1" i="0">
                        <a:solidFill>
                          <a:schemeClr val="bg1"/>
                        </a:solidFill>
                        <a:latin typeface="Meiryo" panose="020B0604030504040204" pitchFamily="34" charset="-128"/>
                        <a:ea typeface="Meiryo" panose="020B0604030504040204" pitchFamily="34" charset="-128"/>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1317350027"/>
                  </a:ext>
                </a:extLst>
              </a:tr>
              <a:tr h="50459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200" b="0" i="0">
                          <a:solidFill>
                            <a:srgbClr val="0D0D0D"/>
                          </a:solidFill>
                          <a:latin typeface="Meiryo" panose="020B0604030504040204" pitchFamily="34" charset="-128"/>
                          <a:ea typeface="Meiryo" panose="020B0604030504040204" pitchFamily="34" charset="-128"/>
                        </a:rPr>
                        <a:t>日本語</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r>
                        <a:rPr kumimoji="1" lang="ja-JP" altLang="en-US" sz="1200" b="0" i="0">
                          <a:solidFill>
                            <a:srgbClr val="0D0D0D"/>
                          </a:solidFill>
                          <a:latin typeface="Meiryo" panose="020B0604030504040204" pitchFamily="34" charset="-128"/>
                          <a:ea typeface="Meiryo" panose="020B0604030504040204" pitchFamily="34" charset="-128"/>
                        </a:rPr>
                        <a:t>トップページ トピックス</a:t>
                      </a:r>
                      <a:r>
                        <a:rPr kumimoji="1" lang="en-US" altLang="ja-JP" sz="1200" b="0" i="0">
                          <a:solidFill>
                            <a:srgbClr val="0D0D0D"/>
                          </a:solidFill>
                          <a:latin typeface="Meiryo" panose="020B0604030504040204" pitchFamily="34" charset="-128"/>
                          <a:ea typeface="Meiryo" panose="020B0604030504040204" pitchFamily="34" charset="-128"/>
                        </a:rPr>
                        <a:t>PR</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a:latin typeface="+mn-ea"/>
                          <a:ea typeface="+mn-ea"/>
                          <a:hlinkClick r:id="rId3"/>
                        </a:rPr>
                        <a:t>https://ads-help.yahoo-net.jp/s/article/H000047173?language=ja</a:t>
                      </a:r>
                      <a:endParaRPr kumimoji="1" lang="en-US" altLang="ja-JP" sz="1000" b="0">
                        <a:latin typeface="+mn-ea"/>
                        <a:ea typeface="+mn-ea"/>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021320354"/>
                  </a:ext>
                </a:extLst>
              </a:tr>
              <a:tr h="50459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英語</a:t>
                      </a:r>
                      <a:endParaRPr kumimoji="1" lang="en-US" altLang="ja-JP" sz="12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r>
                        <a:rPr kumimoji="1" lang="en-US" altLang="ja-JP" sz="12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Top Page Topics PR</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a:latin typeface="+mn-ea"/>
                          <a:ea typeface="+mn-ea"/>
                          <a:hlinkClick r:id="rId4"/>
                        </a:rPr>
                        <a:t>https://ads-help.yahoo-net.jp/s/article/H000047173?language=en_US</a:t>
                      </a:r>
                      <a:endParaRPr kumimoji="1" lang="en-US" altLang="ja-JP" sz="1000" b="0">
                        <a:latin typeface="+mn-ea"/>
                        <a:ea typeface="+mn-ea"/>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957711322"/>
                  </a:ext>
                </a:extLst>
              </a:tr>
            </a:tbl>
          </a:graphicData>
        </a:graphic>
      </p:graphicFrame>
    </p:spTree>
    <p:extLst>
      <p:ext uri="{BB962C8B-B14F-4D97-AF65-F5344CB8AC3E}">
        <p14:creationId xmlns:p14="http://schemas.microsoft.com/office/powerpoint/2010/main" val="31223228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入稿規定　クリエイティブ・リンク先サイトの表現規制について　抜粋</a:t>
            </a:r>
            <a:endParaRPr kumimoji="1" lang="ja-JP" altLang="en-US" sz="1800"/>
          </a:p>
        </p:txBody>
      </p:sp>
      <p:graphicFrame>
        <p:nvGraphicFramePr>
          <p:cNvPr id="4" name="表 7">
            <a:extLst>
              <a:ext uri="{FF2B5EF4-FFF2-40B4-BE49-F238E27FC236}">
                <a16:creationId xmlns:a16="http://schemas.microsoft.com/office/drawing/2014/main" id="{391B66D9-D03A-70D5-FACE-5E4E85CDD9E2}"/>
              </a:ext>
            </a:extLst>
          </p:cNvPr>
          <p:cNvGraphicFramePr>
            <a:graphicFrameLocks noGrp="1"/>
          </p:cNvGraphicFramePr>
          <p:nvPr/>
        </p:nvGraphicFramePr>
        <p:xfrm>
          <a:off x="479425" y="1097566"/>
          <a:ext cx="11233150" cy="5120640"/>
        </p:xfrm>
        <a:graphic>
          <a:graphicData uri="http://schemas.openxmlformats.org/drawingml/2006/table">
            <a:tbl>
              <a:tblPr firstRow="1" bandRow="1">
                <a:tableStyleId>{5C22544A-7EE6-4342-B048-85BDC9FD1C3A}</a:tableStyleId>
              </a:tblPr>
              <a:tblGrid>
                <a:gridCol w="799042">
                  <a:extLst>
                    <a:ext uri="{9D8B030D-6E8A-4147-A177-3AD203B41FA5}">
                      <a16:colId xmlns:a16="http://schemas.microsoft.com/office/drawing/2014/main" val="987923781"/>
                    </a:ext>
                  </a:extLst>
                </a:gridCol>
                <a:gridCol w="10434108">
                  <a:extLst>
                    <a:ext uri="{9D8B030D-6E8A-4147-A177-3AD203B41FA5}">
                      <a16:colId xmlns:a16="http://schemas.microsoft.com/office/drawing/2014/main" val="1354786734"/>
                    </a:ext>
                  </a:extLst>
                </a:gridCol>
              </a:tblGrid>
              <a:tr h="5114345">
                <a:tc>
                  <a:txBody>
                    <a:bodyPr/>
                    <a:lstStyle/>
                    <a:p>
                      <a:r>
                        <a:rPr kumimoji="1" lang="ja-JP" altLang="en-US" sz="900" b="0" kern="1200">
                          <a:solidFill>
                            <a:srgbClr val="0D0D0D"/>
                          </a:solidFill>
                          <a:effectLst/>
                          <a:latin typeface="メイリオ" panose="020B0604030504040204" pitchFamily="50" charset="-128"/>
                          <a:ea typeface="メイリオ" panose="020B0604030504040204" pitchFamily="50" charset="-128"/>
                        </a:rPr>
                        <a:t>クリエイティブ・リンク先サイトの表現規制について</a:t>
                      </a:r>
                      <a:endParaRPr kumimoji="1" lang="ja-JP" altLang="en-US" sz="900">
                        <a:solidFill>
                          <a:srgbClr val="0D0D0D"/>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b="0" kern="1200" dirty="0">
                          <a:solidFill>
                            <a:srgbClr val="0D0D0D"/>
                          </a:solidFill>
                          <a:effectLst/>
                          <a:latin typeface="メイリオ" panose="020B0604030504040204" pitchFamily="50" charset="-128"/>
                          <a:ea typeface="メイリオ" panose="020B0604030504040204" pitchFamily="50" charset="-128"/>
                        </a:rPr>
                        <a:t>Yahoo! JAPAN </a:t>
                      </a: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トップページ トピックス</a:t>
                      </a:r>
                      <a:r>
                        <a:rPr kumimoji="1" lang="en-US" altLang="ja-JP" sz="1000" b="0" kern="1200" dirty="0">
                          <a:solidFill>
                            <a:srgbClr val="0D0D0D"/>
                          </a:solidFill>
                          <a:effectLst/>
                          <a:latin typeface="メイリオ" panose="020B0604030504040204" pitchFamily="50" charset="-128"/>
                          <a:ea typeface="メイリオ" panose="020B0604030504040204" pitchFamily="50" charset="-128"/>
                        </a:rPr>
                        <a:t>PR</a:t>
                      </a: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は、</a:t>
                      </a:r>
                      <a:r>
                        <a:rPr kumimoji="1" lang="ja-JP" altLang="en-US" sz="1000" b="0" u="none" strike="noStrike" kern="1200" dirty="0">
                          <a:solidFill>
                            <a:srgbClr val="1A72B0"/>
                          </a:solidFill>
                          <a:effectLst/>
                          <a:latin typeface="メイリオ" panose="020B0604030504040204" pitchFamily="50" charset="-128"/>
                          <a:ea typeface="メイリオ" panose="020B0604030504040204" pitchFamily="50" charset="-128"/>
                          <a:cs typeface="+mn-cs"/>
                          <a:hlinkClick r:id="rId3">
                            <a:extLst>
                              <a:ext uri="{A12FA001-AC4F-418D-AE19-62706E023703}">
                                <ahyp:hlinkClr xmlns:ahyp="http://schemas.microsoft.com/office/drawing/2018/hyperlinkcolor" val="tx"/>
                              </a:ext>
                            </a:extLst>
                          </a:hlinkClick>
                        </a:rPr>
                        <a:t>広告掲載基準</a:t>
                      </a:r>
                      <a:r>
                        <a:rPr kumimoji="1" lang="ja-JP" altLang="en-US" sz="1000" b="0" u="none" strike="noStrike" kern="1200" dirty="0">
                          <a:solidFill>
                            <a:srgbClr val="1A72B0"/>
                          </a:solidFill>
                          <a:effectLst/>
                          <a:latin typeface="メイリオ" panose="020B0604030504040204" pitchFamily="50" charset="-128"/>
                          <a:ea typeface="メイリオ" panose="020B0604030504040204" pitchFamily="50" charset="-128"/>
                          <a:cs typeface="+mn-cs"/>
                        </a:rPr>
                        <a:t> </a:t>
                      </a: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が適用されます。</a:t>
                      </a:r>
                      <a:br>
                        <a:rPr kumimoji="1" lang="ja-JP" altLang="en-US" sz="1000" b="0" kern="1200" dirty="0">
                          <a:solidFill>
                            <a:srgbClr val="0D0D0D"/>
                          </a:solidFill>
                          <a:effectLst/>
                          <a:latin typeface="メイリオ" panose="020B0604030504040204" pitchFamily="50" charset="-128"/>
                          <a:ea typeface="メイリオ" panose="020B0604030504040204" pitchFamily="50" charset="-128"/>
                        </a:rPr>
                      </a:b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また、各項目については、以下を遵守してください。</a:t>
                      </a:r>
                      <a:endParaRPr kumimoji="1" lang="en-US" altLang="ja-JP" sz="1000" b="0" kern="1200" dirty="0">
                        <a:solidFill>
                          <a:srgbClr val="0D0D0D"/>
                        </a:solidFill>
                        <a:effectLst/>
                        <a:latin typeface="メイリオ" panose="020B0604030504040204" pitchFamily="50" charset="-128"/>
                        <a:ea typeface="メイリオ" panose="020B0604030504040204" pitchFamily="50" charset="-128"/>
                      </a:endParaRPr>
                    </a:p>
                    <a:p>
                      <a:pPr marL="171450" indent="-171450">
                        <a:buFont typeface="Arial" panose="020B0604020202020204" pitchFamily="34" charset="0"/>
                        <a:buChar char="•"/>
                      </a:pPr>
                      <a:endParaRPr kumimoji="1" lang="ja-JP" altLang="en-US" sz="1000" b="0" kern="1200" dirty="0">
                        <a:solidFill>
                          <a:srgbClr val="0D0D0D"/>
                        </a:solidFill>
                        <a:effectLst/>
                        <a:latin typeface="メイリオ" panose="020B0604030504040204" pitchFamily="50" charset="-128"/>
                        <a:ea typeface="メイリオ" panose="020B0604030504040204" pitchFamily="50" charset="-128"/>
                      </a:endParaRPr>
                    </a:p>
                    <a:p>
                      <a:pPr marL="171450" indent="-171450">
                        <a:buFont typeface="Arial" panose="020B0604020202020204" pitchFamily="34" charset="0"/>
                        <a:buChar char="•"/>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「広告掲載基準」第</a:t>
                      </a:r>
                      <a:r>
                        <a:rPr kumimoji="1" lang="en-US" altLang="ja-JP" sz="1000" b="0" kern="1200" dirty="0">
                          <a:solidFill>
                            <a:srgbClr val="0D0D0D"/>
                          </a:solidFill>
                          <a:effectLst/>
                          <a:latin typeface="メイリオ" panose="020B0604030504040204" pitchFamily="50" charset="-128"/>
                          <a:ea typeface="メイリオ" panose="020B0604030504040204" pitchFamily="50" charset="-128"/>
                        </a:rPr>
                        <a:t>9</a:t>
                      </a: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章広告表現規制で定めている、アルコール飲料の「お酒、飲酒は</a:t>
                      </a:r>
                      <a:r>
                        <a:rPr kumimoji="1" lang="en-US" altLang="ja-JP" sz="1000" b="0" kern="1200" dirty="0">
                          <a:solidFill>
                            <a:srgbClr val="0D0D0D"/>
                          </a:solidFill>
                          <a:effectLst/>
                          <a:latin typeface="メイリオ" panose="020B0604030504040204" pitchFamily="50" charset="-128"/>
                          <a:ea typeface="メイリオ" panose="020B0604030504040204" pitchFamily="50" charset="-128"/>
                        </a:rPr>
                        <a:t>20 </a:t>
                      </a: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歳を過ぎてから」等の文言は、テキスト広告と同等の判断で、</a:t>
                      </a:r>
                      <a:br>
                        <a:rPr kumimoji="1" lang="en-US" altLang="ja-JP" sz="1000" b="0" kern="1200" dirty="0">
                          <a:solidFill>
                            <a:srgbClr val="0D0D0D"/>
                          </a:solidFill>
                          <a:effectLst/>
                          <a:latin typeface="メイリオ" panose="020B0604030504040204" pitchFamily="50" charset="-128"/>
                          <a:ea typeface="メイリオ" panose="020B0604030504040204" pitchFamily="50" charset="-128"/>
                        </a:rPr>
                      </a:b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リンク先サイト内に記載してください。　</a:t>
                      </a:r>
                    </a:p>
                    <a:p>
                      <a:pPr marL="0" indent="0">
                        <a:buFont typeface="Arial" panose="020B0604020202020204" pitchFamily="34" charset="0"/>
                        <a:buNone/>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 </a:t>
                      </a:r>
                    </a:p>
                    <a:p>
                      <a:pPr marL="171450" indent="-171450">
                        <a:buFont typeface="Arial" panose="020B0604020202020204" pitchFamily="34" charset="0"/>
                        <a:buChar char="•"/>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「広告掲載基準」第</a:t>
                      </a:r>
                      <a:r>
                        <a:rPr kumimoji="1" lang="en-US" altLang="ja-JP" sz="1000" b="0" kern="1200" dirty="0">
                          <a:solidFill>
                            <a:srgbClr val="0D0D0D"/>
                          </a:solidFill>
                          <a:effectLst/>
                          <a:latin typeface="メイリオ" panose="020B0604030504040204" pitchFamily="50" charset="-128"/>
                          <a:ea typeface="メイリオ" panose="020B0604030504040204" pitchFamily="50" charset="-128"/>
                        </a:rPr>
                        <a:t>9</a:t>
                      </a: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章広告表現規制で定めている、最上級表示、</a:t>
                      </a:r>
                      <a:r>
                        <a:rPr kumimoji="1" lang="en-US" altLang="ja-JP" sz="1000" b="0" kern="1200" dirty="0">
                          <a:solidFill>
                            <a:srgbClr val="0D0D0D"/>
                          </a:solidFill>
                          <a:effectLst/>
                          <a:latin typeface="メイリオ" panose="020B0604030504040204" pitchFamily="50" charset="-128"/>
                          <a:ea typeface="メイリオ" panose="020B0604030504040204" pitchFamily="50" charset="-128"/>
                        </a:rPr>
                        <a:t>No.1</a:t>
                      </a: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表示は、クリエイティブの表現領域が狭いため、画像、タイトルでの記載はできません。</a:t>
                      </a:r>
                    </a:p>
                    <a:p>
                      <a:pPr marL="0" indent="0">
                        <a:buFont typeface="Arial" panose="020B0604020202020204" pitchFamily="34" charset="0"/>
                        <a:buNone/>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 </a:t>
                      </a:r>
                    </a:p>
                    <a:p>
                      <a:pPr marL="171450" indent="-171450">
                        <a:buFont typeface="Arial" panose="020B0604020202020204" pitchFamily="34" charset="0"/>
                        <a:buChar char="•"/>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クリエイティブ内に以下の表現は使用できません。</a:t>
                      </a:r>
                    </a:p>
                    <a:p>
                      <a:pPr marL="628662" lvl="1" indent="-171450">
                        <a:buFont typeface="Arial" panose="020B0604020202020204" pitchFamily="34" charset="0"/>
                        <a:buChar char="•"/>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絶対表現（例：絶対、必ず、完全、完璧）</a:t>
                      </a:r>
                    </a:p>
                    <a:p>
                      <a:pPr marL="0" indent="0">
                        <a:buFont typeface="Arial" panose="020B0604020202020204" pitchFamily="34" charset="0"/>
                        <a:buNone/>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 </a:t>
                      </a:r>
                    </a:p>
                    <a:p>
                      <a:pPr marL="171450" indent="-171450">
                        <a:buFont typeface="Arial" panose="020B0604020202020204" pitchFamily="34" charset="0"/>
                        <a:buChar char="•"/>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クリエイティブに以下の単語を使用した場合には、その単語と同一、また同カテゴリーの単語がリンク先サイト内に必要です。</a:t>
                      </a:r>
                    </a:p>
                    <a:p>
                      <a:pPr marL="628662" lvl="1" indent="-171450">
                        <a:buFont typeface="Arial" panose="020B0604020202020204" pitchFamily="34" charset="0"/>
                        <a:buChar char="•"/>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新しさなどを訴求する表現（例：新、最新、新登場、新発売、新たな、新たに、新しい、</a:t>
                      </a:r>
                      <a:r>
                        <a:rPr kumimoji="1" lang="en-US" altLang="ja-JP" sz="1000" b="0" kern="1200" dirty="0">
                          <a:solidFill>
                            <a:srgbClr val="0D0D0D"/>
                          </a:solidFill>
                          <a:effectLst/>
                          <a:latin typeface="メイリオ" panose="020B0604030504040204" pitchFamily="50" charset="-128"/>
                          <a:ea typeface="メイリオ" panose="020B0604030504040204" pitchFamily="50" charset="-128"/>
                        </a:rPr>
                        <a:t>NEW</a:t>
                      </a: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a:t>
                      </a:r>
                    </a:p>
                    <a:p>
                      <a:pPr marL="628662" lvl="1" indent="-171450">
                        <a:buFont typeface="Arial" panose="020B0604020202020204" pitchFamily="34" charset="0"/>
                        <a:buChar char="•"/>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好評・反響を伴う表現（例：人気、大人気、話題、好評、大好評、反響、大反響、賞賛、絶賛、評判、流行、大ヒット）</a:t>
                      </a:r>
                    </a:p>
                    <a:p>
                      <a:pPr marL="628662" lvl="1" indent="-171450">
                        <a:buFont typeface="Arial" panose="020B0604020202020204" pitchFamily="34" charset="0"/>
                        <a:buChar char="•"/>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排他表現（他社比較）（例：唯一、独占、当社だけ、当社のみ、よそにはない、○○だけ、○○なら）</a:t>
                      </a:r>
                    </a:p>
                    <a:p>
                      <a:pPr marL="628662" lvl="1" indent="-171450">
                        <a:buFont typeface="Arial" panose="020B0604020202020204" pitchFamily="34" charset="0"/>
                        <a:buChar char="•"/>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激安表現（例：激安、格安、割安、大特価、破格、○割引）</a:t>
                      </a:r>
                    </a:p>
                    <a:p>
                      <a:pPr marL="628662" lvl="1" indent="-171450">
                        <a:buFont typeface="Arial" panose="020B0604020202020204" pitchFamily="34" charset="0"/>
                        <a:buChar char="•"/>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利便性を訴求する表現（例：便利、重宝、使い勝手がいい、実用的、有用）</a:t>
                      </a:r>
                    </a:p>
                    <a:p>
                      <a:pPr marL="628662" lvl="1" indent="-171450">
                        <a:buFont typeface="Arial" panose="020B0604020202020204" pitchFamily="34" charset="0"/>
                        <a:buChar char="•"/>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簡易さを訴求する表現（例：手軽、簡単、誰でも使える、らくらく、楽に）</a:t>
                      </a:r>
                    </a:p>
                    <a:p>
                      <a:pPr marL="628662" lvl="1" indent="-171450">
                        <a:buFont typeface="Arial" panose="020B0604020202020204" pitchFamily="34" charset="0"/>
                        <a:buChar char="•"/>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美味しさを訴求する表現（例：美味しい、うまい、美味、絶品）</a:t>
                      </a:r>
                    </a:p>
                    <a:p>
                      <a:pPr marL="0" indent="0">
                        <a:buFont typeface="Arial" panose="020B0604020202020204" pitchFamily="34" charset="0"/>
                        <a:buNone/>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 </a:t>
                      </a:r>
                    </a:p>
                    <a:p>
                      <a:pPr marL="171450" indent="-171450">
                        <a:buFont typeface="Arial" panose="020B0604020202020204" pitchFamily="34" charset="0"/>
                        <a:buChar char="•"/>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クリエイティブ内に以下の単語を使用した場合には、その単語と同一の内容がリンク先サイトに必要です。</a:t>
                      </a:r>
                    </a:p>
                    <a:p>
                      <a:pPr marL="628662" lvl="1" indent="-171450">
                        <a:buFont typeface="Arial" panose="020B0604020202020204" pitchFamily="34" charset="0"/>
                        <a:buChar char="•"/>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効果・効能（例：○○に効く、○○を改善）</a:t>
                      </a:r>
                    </a:p>
                    <a:p>
                      <a:pPr marL="628662" lvl="1" indent="-171450">
                        <a:buFont typeface="Arial" panose="020B0604020202020204" pitchFamily="34" charset="0"/>
                        <a:buChar char="•"/>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数字を用いた表現（例：〇万人が利用、〇万人以上が登録、○割引）</a:t>
                      </a:r>
                      <a:endParaRPr kumimoji="1" lang="en-US" altLang="ja-JP" sz="1000" b="0" kern="1200" dirty="0">
                        <a:solidFill>
                          <a:srgbClr val="0D0D0D"/>
                        </a:solidFill>
                        <a:effectLst/>
                        <a:latin typeface="メイリオ" panose="020B0604030504040204" pitchFamily="50" charset="-128"/>
                        <a:ea typeface="メイリオ" panose="020B0604030504040204" pitchFamily="50" charset="-128"/>
                      </a:endParaRPr>
                    </a:p>
                    <a:p>
                      <a:pPr marL="628662" lvl="1" indent="-171450">
                        <a:buFont typeface="Arial" panose="020B0604020202020204" pitchFamily="34" charset="0"/>
                        <a:buChar char="•"/>
                      </a:pPr>
                      <a:endParaRPr kumimoji="1" lang="en-US" altLang="ja-JP" sz="1000" b="0" kern="1200" dirty="0">
                        <a:solidFill>
                          <a:srgbClr val="0D0D0D"/>
                        </a:solidFill>
                        <a:effectLst/>
                        <a:latin typeface="メイリオ" panose="020B0604030504040204" pitchFamily="50" charset="-128"/>
                        <a:ea typeface="メイリオ" panose="020B0604030504040204" pitchFamily="50" charset="-128"/>
                      </a:endParaRPr>
                    </a:p>
                    <a:p>
                      <a:pPr marL="171450" marR="0" lvl="1" indent="-171450" algn="l" defTabSz="91442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cs typeface="+mn-cs"/>
                        </a:rPr>
                        <a:t>クリエイティブ内で具体的な価格、金利、割引率、ポイント等の付与を訴求する際に、その付与に「〇か月、初回なら、先着〇〇名」等の条件がある場合は、</a:t>
                      </a:r>
                      <a:br>
                        <a:rPr kumimoji="1" lang="en-US" altLang="ja-JP" sz="1000" b="0" kern="1200" dirty="0">
                          <a:solidFill>
                            <a:srgbClr val="0D0D0D"/>
                          </a:solidFill>
                          <a:effectLst/>
                          <a:latin typeface="メイリオ" panose="020B0604030504040204" pitchFamily="50" charset="-128"/>
                          <a:ea typeface="メイリオ" panose="020B0604030504040204" pitchFamily="50" charset="-128"/>
                          <a:cs typeface="+mn-cs"/>
                        </a:rPr>
                      </a:br>
                      <a:r>
                        <a:rPr kumimoji="1" lang="ja-JP" altLang="en-US" sz="1000" b="0" kern="1200" dirty="0">
                          <a:solidFill>
                            <a:srgbClr val="0D0D0D"/>
                          </a:solidFill>
                          <a:effectLst/>
                          <a:latin typeface="メイリオ" panose="020B0604030504040204" pitchFamily="50" charset="-128"/>
                          <a:ea typeface="メイリオ" panose="020B0604030504040204" pitchFamily="50" charset="-128"/>
                          <a:cs typeface="+mn-cs"/>
                        </a:rPr>
                        <a:t>クリエイティブにその条件内容を記載してください。クリエイティブの表現領域が狭く、すべての条件が表示できない場合は条件がある旨の記載が必要です。</a:t>
                      </a:r>
                      <a:endParaRPr kumimoji="1" lang="en-US" altLang="ja-JP" sz="1000" b="0" kern="1200" dirty="0">
                        <a:solidFill>
                          <a:srgbClr val="0D0D0D"/>
                        </a:solidFill>
                        <a:effectLst/>
                        <a:latin typeface="メイリオ" panose="020B0604030504040204" pitchFamily="50" charset="-128"/>
                        <a:ea typeface="メイリオ" panose="020B0604030504040204" pitchFamily="50" charset="-128"/>
                        <a:cs typeface="+mn-cs"/>
                      </a:endParaRPr>
                    </a:p>
                    <a:p>
                      <a:pPr marL="0" marR="0" lvl="1" indent="0" algn="l" defTabSz="914423"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cs typeface="+mn-cs"/>
                        </a:rPr>
                        <a:t> </a:t>
                      </a:r>
                    </a:p>
                    <a:p>
                      <a:pPr marL="171450" indent="-171450">
                        <a:buFont typeface="Arial" panose="020B0604020202020204" pitchFamily="34" charset="0"/>
                        <a:buChar char="•"/>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cs typeface="+mn-cs"/>
                        </a:rPr>
                        <a:t> 健康食品</a:t>
                      </a:r>
                      <a:r>
                        <a:rPr kumimoji="1" lang="en-US" altLang="ja-JP" sz="1000" b="0" kern="1200" dirty="0">
                          <a:solidFill>
                            <a:srgbClr val="0D0D0D"/>
                          </a:solidFill>
                          <a:effectLst/>
                          <a:latin typeface="メイリオ" panose="020B0604030504040204" pitchFamily="50" charset="-128"/>
                          <a:ea typeface="メイリオ" panose="020B0604030504040204" pitchFamily="50" charset="-128"/>
                          <a:cs typeface="+mn-cs"/>
                        </a:rPr>
                        <a:t>(※1)</a:t>
                      </a:r>
                      <a:r>
                        <a:rPr kumimoji="1" lang="ja-JP" altLang="en-US" sz="1000" b="0" kern="1200" dirty="0">
                          <a:solidFill>
                            <a:srgbClr val="0D0D0D"/>
                          </a:solidFill>
                          <a:effectLst/>
                          <a:latin typeface="メイリオ" panose="020B0604030504040204" pitchFamily="50" charset="-128"/>
                          <a:ea typeface="メイリオ" panose="020B0604030504040204" pitchFamily="50" charset="-128"/>
                          <a:cs typeface="+mn-cs"/>
                        </a:rPr>
                        <a:t>、医薬品、医薬部外品、化粧品においては、以下を遵守してください。</a:t>
                      </a:r>
                    </a:p>
                    <a:p>
                      <a:pPr marL="628662" lvl="1" indent="-171450">
                        <a:buFont typeface="Arial" panose="020B0604020202020204" pitchFamily="34" charset="0"/>
                        <a:buChar char="•"/>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クリエイティブ・リンク先サイトでは以下のような訴求、表現はできません。</a:t>
                      </a:r>
                    </a:p>
                    <a:p>
                      <a:pPr marL="1085873" lvl="2" indent="-171450">
                        <a:buFont typeface="Arial" panose="020B0604020202020204" pitchFamily="34" charset="0"/>
                        <a:buChar char="•"/>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アンケート、抽選当選、モニター、サンプル提供、定期購入、プレゼント、口コミ投稿、期間・個数・対象者を限定しているもの</a:t>
                      </a:r>
                    </a:p>
                    <a:p>
                      <a:pPr marL="628662" lvl="1" indent="-171450">
                        <a:buFont typeface="Arial" panose="020B0604020202020204" pitchFamily="34" charset="0"/>
                        <a:buChar char="•"/>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クリエイティブでは以下のような訴求はできません。</a:t>
                      </a:r>
                    </a:p>
                    <a:p>
                      <a:pPr marL="1085873" lvl="2" indent="-171450">
                        <a:buFont typeface="Arial" panose="020B0604020202020204" pitchFamily="34" charset="0"/>
                        <a:buChar char="•"/>
                      </a:pP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価格</a:t>
                      </a:r>
                    </a:p>
                    <a:p>
                      <a:pPr marL="0" indent="0">
                        <a:buFont typeface="Arial" panose="020B0604020202020204" pitchFamily="34" charset="0"/>
                        <a:buNone/>
                      </a:pPr>
                      <a:r>
                        <a:rPr kumimoji="1" lang="en-US" altLang="ja-JP" sz="1000" b="0" kern="1200" dirty="0">
                          <a:solidFill>
                            <a:srgbClr val="0D0D0D"/>
                          </a:solidFill>
                          <a:effectLst/>
                          <a:latin typeface="メイリオ" panose="020B0604030504040204" pitchFamily="50" charset="-128"/>
                          <a:ea typeface="メイリオ" panose="020B0604030504040204" pitchFamily="50" charset="-128"/>
                        </a:rPr>
                        <a:t>※1</a:t>
                      </a:r>
                      <a:r>
                        <a:rPr kumimoji="1" lang="ja-JP" altLang="en-US" sz="1000" b="0" kern="1200" dirty="0">
                          <a:solidFill>
                            <a:srgbClr val="0D0D0D"/>
                          </a:solidFill>
                          <a:effectLst/>
                          <a:latin typeface="メイリオ" panose="020B0604030504040204" pitchFamily="50" charset="-128"/>
                          <a:ea typeface="メイリオ" panose="020B0604030504040204" pitchFamily="50" charset="-128"/>
                        </a:rPr>
                        <a:t>：掲載制限カテゴリー「健康・美容食品」が該当</a:t>
                      </a:r>
                      <a:endParaRPr kumimoji="1" lang="ja-JP" altLang="en-US" sz="1000" dirty="0">
                        <a:solidFill>
                          <a:srgbClr val="0D0D0D"/>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09819730"/>
                  </a:ext>
                </a:extLst>
              </a:tr>
            </a:tbl>
          </a:graphicData>
        </a:graphic>
      </p:graphicFrame>
      <p:sp>
        <p:nvSpPr>
          <p:cNvPr id="5" name="テキスト ボックス 4">
            <a:extLst>
              <a:ext uri="{FF2B5EF4-FFF2-40B4-BE49-F238E27FC236}">
                <a16:creationId xmlns:a16="http://schemas.microsoft.com/office/drawing/2014/main" id="{4642DD33-C06C-4BC7-CFE5-BF5FB9C1101E}"/>
              </a:ext>
            </a:extLst>
          </p:cNvPr>
          <p:cNvSpPr txBox="1"/>
          <p:nvPr/>
        </p:nvSpPr>
        <p:spPr>
          <a:xfrm>
            <a:off x="437090" y="6311292"/>
            <a:ext cx="9968442"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最新の内容は必ず</a:t>
            </a:r>
            <a:r>
              <a:rPr kumimoji="1" lang="ja-JP" altLang="en-US" sz="1000" b="0" i="0" u="none" strike="noStrike" kern="120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n-cs"/>
                <a:hlinkClick r:id="rId4"/>
              </a:rPr>
              <a:t>入稿規定</a:t>
            </a:r>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にてご確認ください。</a:t>
            </a:r>
          </a:p>
        </p:txBody>
      </p:sp>
    </p:spTree>
    <p:extLst>
      <p:ext uri="{BB962C8B-B14F-4D97-AF65-F5344CB8AC3E}">
        <p14:creationId xmlns:p14="http://schemas.microsoft.com/office/powerpoint/2010/main" val="40342067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入稿規定　留意点</a:t>
            </a:r>
            <a:endParaRPr kumimoji="1" lang="ja-JP" altLang="en-US" sz="1800"/>
          </a:p>
        </p:txBody>
      </p:sp>
      <p:sp>
        <p:nvSpPr>
          <p:cNvPr id="4" name="テキスト ボックス 3">
            <a:extLst>
              <a:ext uri="{FF2B5EF4-FFF2-40B4-BE49-F238E27FC236}">
                <a16:creationId xmlns:a16="http://schemas.microsoft.com/office/drawing/2014/main" id="{AE3C78EF-9509-33AD-C5B1-0DCB7EE36E07}"/>
              </a:ext>
            </a:extLst>
          </p:cNvPr>
          <p:cNvSpPr txBox="1"/>
          <p:nvPr/>
        </p:nvSpPr>
        <p:spPr>
          <a:xfrm>
            <a:off x="711975" y="857381"/>
            <a:ext cx="11156937" cy="5112169"/>
          </a:xfrm>
          <a:prstGeom prst="rect">
            <a:avLst/>
          </a:prstGeom>
          <a:noFill/>
        </p:spPr>
        <p:txBody>
          <a:bodyPr wrap="square" rtlCol="0">
            <a:spAutoFit/>
          </a:body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Yahoo! JAPAN</a:t>
            </a:r>
            <a:r>
              <a:rPr kumimoji="0" lang="ja-JP" altLang="en-US"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アプリに配信される画像について</a:t>
            </a:r>
            <a:endPar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Yahoo! JAPAN</a:t>
            </a:r>
            <a:r>
              <a:rPr kumimoji="0" lang="ja-JP" altLang="en-US"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アプリに配信される画像について、四隅の角を丸くして掲載します。</a:t>
            </a:r>
            <a:endPar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■記号について</a:t>
            </a:r>
            <a:endPar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記号を使用する場合、半角を推奨とします。</a:t>
            </a:r>
            <a:endPar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■主体者表記</a:t>
            </a:r>
            <a:endPar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クリエイティブの表現領域が狭く、ユーザーに訴求内容が伝わりづらくなるため、主体者の名称（会社名、ブランド名、商品名、</a:t>
            </a:r>
            <a:br>
              <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サービス名）を複数記載することを推奨いたします。</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ただし、以下を遵守してください。</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」（半角スラッシュ）で区切ること</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・会社名、ブランド名、商品名、サービス名の内、</a:t>
            </a:r>
            <a:r>
              <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a:t>
            </a: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種類を使用すること</a:t>
            </a:r>
          </a:p>
          <a:p>
            <a:pPr marL="457200" marR="0" lvl="1"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・主体者の名称以外のものを記載しないこと</a:t>
            </a:r>
          </a:p>
          <a:p>
            <a:pPr marL="0" marR="0" lvl="0" indent="0" algn="l" defTabSz="914423" rtl="0" eaLnBrk="1" fontAlgn="auto" latinLnBrk="0" hangingPunct="1">
              <a:lnSpc>
                <a:spcPct val="11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■広告クリエイティブについて</a:t>
            </a:r>
            <a:endPar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マクロミル調査の実施をご要望される場合は、１本</a:t>
            </a:r>
            <a:r>
              <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0" lang="ja-JP" altLang="en-US"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を推奨いたします。</a:t>
            </a:r>
            <a:r>
              <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0" lang="ja-JP" altLang="en-US"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見出し（タイトル）</a:t>
            </a:r>
            <a:r>
              <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15.5</a:t>
            </a:r>
            <a:r>
              <a:rPr kumimoji="0" lang="ja-JP" altLang="en-US"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文字、画像　それぞれ１種ずつ</a:t>
            </a:r>
          </a:p>
        </p:txBody>
      </p:sp>
      <p:graphicFrame>
        <p:nvGraphicFramePr>
          <p:cNvPr id="5" name="表 4">
            <a:extLst>
              <a:ext uri="{FF2B5EF4-FFF2-40B4-BE49-F238E27FC236}">
                <a16:creationId xmlns:a16="http://schemas.microsoft.com/office/drawing/2014/main" id="{485762D9-1235-3768-A094-6A4DD5C6ACA9}"/>
              </a:ext>
            </a:extLst>
          </p:cNvPr>
          <p:cNvGraphicFramePr>
            <a:graphicFrameLocks noGrp="1"/>
          </p:cNvGraphicFramePr>
          <p:nvPr>
            <p:extLst>
              <p:ext uri="{D42A27DB-BD31-4B8C-83A1-F6EECF244321}">
                <p14:modId xmlns:p14="http://schemas.microsoft.com/office/powerpoint/2010/main" val="2417925516"/>
              </p:ext>
            </p:extLst>
          </p:nvPr>
        </p:nvGraphicFramePr>
        <p:xfrm>
          <a:off x="1292820" y="3876839"/>
          <a:ext cx="9326879" cy="1212322"/>
        </p:xfrm>
        <a:graphic>
          <a:graphicData uri="http://schemas.openxmlformats.org/drawingml/2006/table">
            <a:tbl>
              <a:tblPr/>
              <a:tblGrid>
                <a:gridCol w="2907250">
                  <a:extLst>
                    <a:ext uri="{9D8B030D-6E8A-4147-A177-3AD203B41FA5}">
                      <a16:colId xmlns:a16="http://schemas.microsoft.com/office/drawing/2014/main" val="1168553037"/>
                    </a:ext>
                  </a:extLst>
                </a:gridCol>
                <a:gridCol w="1433892">
                  <a:extLst>
                    <a:ext uri="{9D8B030D-6E8A-4147-A177-3AD203B41FA5}">
                      <a16:colId xmlns:a16="http://schemas.microsoft.com/office/drawing/2014/main" val="2159975212"/>
                    </a:ext>
                  </a:extLst>
                </a:gridCol>
                <a:gridCol w="4985737">
                  <a:extLst>
                    <a:ext uri="{9D8B030D-6E8A-4147-A177-3AD203B41FA5}">
                      <a16:colId xmlns:a16="http://schemas.microsoft.com/office/drawing/2014/main" val="3630704678"/>
                    </a:ext>
                  </a:extLst>
                </a:gridCol>
              </a:tblGrid>
              <a:tr h="120641">
                <a:tc>
                  <a:txBody>
                    <a:bodyPr/>
                    <a:lstStyle/>
                    <a:p>
                      <a:pPr algn="l"/>
                      <a:r>
                        <a:rPr lang="ja-JP" altLang="en-US" sz="1050" dirty="0">
                          <a:solidFill>
                            <a:srgbClr val="0D0D0D"/>
                          </a:solidFill>
                          <a:effectLst/>
                          <a:latin typeface="メイリオ" panose="020B0604030504040204" pitchFamily="50" charset="-128"/>
                          <a:ea typeface="メイリオ" panose="020B0604030504040204" pitchFamily="50" charset="-128"/>
                        </a:rPr>
                        <a:t>例</a:t>
                      </a:r>
                    </a:p>
                  </a:txBody>
                  <a:tcPr marL="45939" marR="45939" marT="22969" marB="22969" anchor="ctr">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00003E">
                        <a:alpha val="10196"/>
                      </a:srgbClr>
                    </a:solidFill>
                  </a:tcPr>
                </a:tc>
                <a:tc>
                  <a:txBody>
                    <a:bodyPr/>
                    <a:lstStyle/>
                    <a:p>
                      <a:pPr algn="l"/>
                      <a:r>
                        <a:rPr lang="ja-JP" altLang="en-US" sz="1050">
                          <a:solidFill>
                            <a:srgbClr val="0D0D0D"/>
                          </a:solidFill>
                          <a:effectLst/>
                          <a:latin typeface="メイリオ" panose="020B0604030504040204" pitchFamily="50" charset="-128"/>
                          <a:ea typeface="メイリオ" panose="020B0604030504040204" pitchFamily="50" charset="-128"/>
                        </a:rPr>
                        <a:t>判断</a:t>
                      </a:r>
                    </a:p>
                  </a:txBody>
                  <a:tcPr marL="45939" marR="45939" marT="22969" marB="22969" anchor="ctr">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00003E">
                        <a:alpha val="10196"/>
                      </a:srgbClr>
                    </a:solidFill>
                  </a:tcPr>
                </a:tc>
                <a:tc>
                  <a:txBody>
                    <a:bodyPr/>
                    <a:lstStyle/>
                    <a:p>
                      <a:pPr algn="l"/>
                      <a:r>
                        <a:rPr lang="ja-JP" altLang="en-US" sz="1050">
                          <a:solidFill>
                            <a:srgbClr val="0D0D0D"/>
                          </a:solidFill>
                          <a:effectLst/>
                          <a:latin typeface="メイリオ" panose="020B0604030504040204" pitchFamily="50" charset="-128"/>
                          <a:ea typeface="メイリオ" panose="020B0604030504040204" pitchFamily="50" charset="-128"/>
                        </a:rPr>
                        <a:t>理由</a:t>
                      </a:r>
                    </a:p>
                  </a:txBody>
                  <a:tcPr marL="45939" marR="45939" marT="22969" marB="22969" anchor="ctr">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1832760805"/>
                  </a:ext>
                </a:extLst>
              </a:tr>
              <a:tr h="296410">
                <a:tc>
                  <a:txBody>
                    <a:bodyPr/>
                    <a:lstStyle/>
                    <a:p>
                      <a:pPr algn="l" fontAlgn="t" latinLnBrk="0"/>
                      <a:r>
                        <a:rPr lang="en-US" altLang="ja-JP" sz="1050" dirty="0">
                          <a:solidFill>
                            <a:srgbClr val="0D0D0D"/>
                          </a:solidFill>
                          <a:effectLst/>
                          <a:latin typeface="メイリオ" panose="020B0604030504040204" pitchFamily="50" charset="-128"/>
                          <a:ea typeface="+mn-ea"/>
                        </a:rPr>
                        <a:t>LINE</a:t>
                      </a:r>
                      <a:r>
                        <a:rPr lang="ja-JP" altLang="en-US" sz="1050" dirty="0">
                          <a:solidFill>
                            <a:srgbClr val="0D0D0D"/>
                          </a:solidFill>
                          <a:effectLst/>
                          <a:latin typeface="メイリオ" panose="020B0604030504040204" pitchFamily="50" charset="-128"/>
                          <a:ea typeface="+mn-ea"/>
                        </a:rPr>
                        <a:t>ヤフー</a:t>
                      </a:r>
                      <a:r>
                        <a:rPr lang="en-US" altLang="ja-JP" sz="1050" dirty="0">
                          <a:solidFill>
                            <a:srgbClr val="0D0D0D"/>
                          </a:solidFill>
                          <a:effectLst/>
                          <a:latin typeface="メイリオ" panose="020B0604030504040204" pitchFamily="50" charset="-128"/>
                          <a:ea typeface="+mn-ea"/>
                        </a:rPr>
                        <a:t>/Yahoo!</a:t>
                      </a:r>
                      <a:r>
                        <a:rPr lang="ja-JP" altLang="en-US" sz="1050" dirty="0">
                          <a:solidFill>
                            <a:srgbClr val="0D0D0D"/>
                          </a:solidFill>
                          <a:effectLst/>
                          <a:latin typeface="メイリオ" panose="020B0604030504040204" pitchFamily="50" charset="-128"/>
                          <a:ea typeface="+mn-ea"/>
                        </a:rPr>
                        <a:t>オークション</a:t>
                      </a:r>
                      <a:endParaRPr lang="en-US" altLang="ja-JP" sz="1050" dirty="0">
                        <a:solidFill>
                          <a:srgbClr val="0D0D0D"/>
                        </a:solidFill>
                        <a:effectLst/>
                        <a:latin typeface="メイリオ" panose="020B0604030504040204" pitchFamily="50" charset="-128"/>
                        <a:ea typeface="メイリオ" panose="020B0604030504040204" pitchFamily="50" charset="-128"/>
                      </a:endParaRP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FFFFFF"/>
                    </a:solidFill>
                  </a:tcPr>
                </a:tc>
                <a:tc>
                  <a:txBody>
                    <a:bodyPr/>
                    <a:lstStyle/>
                    <a:p>
                      <a:pPr algn="l" fontAlgn="t" latinLnBrk="0"/>
                      <a:r>
                        <a:rPr lang="ja-JP" altLang="en-US" sz="1050" dirty="0">
                          <a:solidFill>
                            <a:srgbClr val="0D0D0D"/>
                          </a:solidFill>
                          <a:effectLst/>
                          <a:latin typeface="メイリオ" panose="020B0604030504040204" pitchFamily="50" charset="-128"/>
                          <a:ea typeface="メイリオ" panose="020B0604030504040204" pitchFamily="50" charset="-128"/>
                        </a:rPr>
                        <a:t>可</a:t>
                      </a: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FFFFFF"/>
                    </a:solidFill>
                  </a:tcPr>
                </a:tc>
                <a:tc>
                  <a:txBody>
                    <a:bodyPr/>
                    <a:lstStyle/>
                    <a:p>
                      <a:pPr algn="l" fontAlgn="t" latinLnBrk="0"/>
                      <a:r>
                        <a:rPr lang="ja-JP" altLang="en-US" sz="1050">
                          <a:solidFill>
                            <a:srgbClr val="0D0D0D"/>
                          </a:solidFill>
                          <a:effectLst/>
                          <a:latin typeface="メイリオ" panose="020B0604030504040204" pitchFamily="50" charset="-128"/>
                          <a:ea typeface="メイリオ" panose="020B0604030504040204" pitchFamily="50" charset="-128"/>
                        </a:rPr>
                        <a:t>会社名</a:t>
                      </a:r>
                      <a:r>
                        <a:rPr lang="en-US" altLang="ja-JP" sz="1050">
                          <a:solidFill>
                            <a:srgbClr val="0D0D0D"/>
                          </a:solidFill>
                          <a:effectLst/>
                          <a:latin typeface="メイリオ" panose="020B0604030504040204" pitchFamily="50" charset="-128"/>
                          <a:ea typeface="メイリオ" panose="020B0604030504040204" pitchFamily="50" charset="-128"/>
                        </a:rPr>
                        <a:t>/</a:t>
                      </a:r>
                      <a:r>
                        <a:rPr lang="ja-JP" altLang="en-US" sz="1050">
                          <a:solidFill>
                            <a:srgbClr val="0D0D0D"/>
                          </a:solidFill>
                          <a:effectLst/>
                          <a:latin typeface="メイリオ" panose="020B0604030504040204" pitchFamily="50" charset="-128"/>
                          <a:ea typeface="メイリオ" panose="020B0604030504040204" pitchFamily="50" charset="-128"/>
                        </a:rPr>
                        <a:t>サービス名のため</a:t>
                      </a: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FFFFFF"/>
                    </a:solidFill>
                  </a:tcPr>
                </a:tc>
                <a:extLst>
                  <a:ext uri="{0D108BD9-81ED-4DB2-BD59-A6C34878D82A}">
                    <a16:rowId xmlns:a16="http://schemas.microsoft.com/office/drawing/2014/main" val="1049417024"/>
                  </a:ext>
                </a:extLst>
              </a:tr>
              <a:tr h="353564">
                <a:tc>
                  <a:txBody>
                    <a:bodyPr/>
                    <a:lstStyle/>
                    <a:p>
                      <a:pPr algn="l" fontAlgn="t" latinLnBrk="0"/>
                      <a:r>
                        <a:rPr lang="ja-JP" altLang="en-US" sz="1050" dirty="0">
                          <a:solidFill>
                            <a:srgbClr val="0D0D0D"/>
                          </a:solidFill>
                          <a:effectLst/>
                          <a:latin typeface="メイリオ" panose="020B0604030504040204" pitchFamily="50" charset="-128"/>
                          <a:ea typeface="+mn-ea"/>
                        </a:rPr>
                        <a:t>ヤフーニュース・</a:t>
                      </a:r>
                      <a:r>
                        <a:rPr lang="en-US" altLang="ja-JP" sz="1050" dirty="0">
                          <a:solidFill>
                            <a:srgbClr val="0D0D0D"/>
                          </a:solidFill>
                          <a:effectLst/>
                          <a:latin typeface="メイリオ" panose="020B0604030504040204" pitchFamily="50" charset="-128"/>
                          <a:ea typeface="+mn-ea"/>
                        </a:rPr>
                        <a:t>Yahoo!</a:t>
                      </a:r>
                      <a:r>
                        <a:rPr lang="ja-JP" altLang="en-US" sz="1050" dirty="0">
                          <a:solidFill>
                            <a:srgbClr val="0D0D0D"/>
                          </a:solidFill>
                          <a:effectLst/>
                          <a:latin typeface="メイリオ" panose="020B0604030504040204" pitchFamily="50" charset="-128"/>
                          <a:ea typeface="+mn-ea"/>
                        </a:rPr>
                        <a:t>オークション</a:t>
                      </a:r>
                      <a:endParaRPr lang="en-US" altLang="ja-JP" sz="1050" dirty="0">
                        <a:solidFill>
                          <a:srgbClr val="0D0D0D"/>
                        </a:solidFill>
                        <a:effectLst/>
                        <a:latin typeface="メイリオ" panose="020B0604030504040204" pitchFamily="50" charset="-128"/>
                        <a:ea typeface="メイリオ" panose="020B0604030504040204" pitchFamily="50" charset="-128"/>
                      </a:endParaRP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FFFFFF"/>
                    </a:solidFill>
                  </a:tcPr>
                </a:tc>
                <a:tc>
                  <a:txBody>
                    <a:bodyPr/>
                    <a:lstStyle/>
                    <a:p>
                      <a:pPr algn="l" fontAlgn="t" latinLnBrk="0"/>
                      <a:r>
                        <a:rPr lang="ja-JP" altLang="en-US" sz="1050" b="1">
                          <a:solidFill>
                            <a:srgbClr val="0D0D0D"/>
                          </a:solidFill>
                          <a:effectLst/>
                          <a:latin typeface="メイリオ" panose="020B0604030504040204" pitchFamily="50" charset="-128"/>
                          <a:ea typeface="メイリオ" panose="020B0604030504040204" pitchFamily="50" charset="-128"/>
                        </a:rPr>
                        <a:t>不可</a:t>
                      </a: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FFFFFF"/>
                    </a:solidFill>
                  </a:tcPr>
                </a:tc>
                <a:tc>
                  <a:txBody>
                    <a:bodyPr/>
                    <a:lstStyle/>
                    <a:p>
                      <a:pPr algn="l" fontAlgn="t" latinLnBrk="0"/>
                      <a:r>
                        <a:rPr lang="ja-JP" altLang="en-US" sz="1050" dirty="0">
                          <a:solidFill>
                            <a:srgbClr val="0D0D0D"/>
                          </a:solidFill>
                          <a:effectLst/>
                          <a:latin typeface="メイリオ" panose="020B0604030504040204" pitchFamily="50" charset="-128"/>
                          <a:ea typeface="メイリオ" panose="020B0604030504040204" pitchFamily="50" charset="-128"/>
                        </a:rPr>
                        <a:t>・サービス名を</a:t>
                      </a:r>
                      <a:r>
                        <a:rPr lang="en-US" altLang="ja-JP" sz="1050" dirty="0">
                          <a:solidFill>
                            <a:srgbClr val="0D0D0D"/>
                          </a:solidFill>
                          <a:effectLst/>
                          <a:latin typeface="メイリオ" panose="020B0604030504040204" pitchFamily="50" charset="-128"/>
                          <a:ea typeface="メイリオ" panose="020B0604030504040204" pitchFamily="50" charset="-128"/>
                        </a:rPr>
                        <a:t>2</a:t>
                      </a:r>
                      <a:r>
                        <a:rPr lang="ja-JP" altLang="en-US" sz="1050" dirty="0">
                          <a:solidFill>
                            <a:srgbClr val="0D0D0D"/>
                          </a:solidFill>
                          <a:effectLst/>
                          <a:latin typeface="メイリオ" panose="020B0604030504040204" pitchFamily="50" charset="-128"/>
                          <a:ea typeface="メイリオ" panose="020B0604030504040204" pitchFamily="50" charset="-128"/>
                        </a:rPr>
                        <a:t>つ記載しているため</a:t>
                      </a:r>
                    </a:p>
                    <a:p>
                      <a:pPr algn="l" fontAlgn="t" latinLnBrk="0"/>
                      <a:r>
                        <a:rPr lang="ja-JP" altLang="en-US" sz="1050" dirty="0">
                          <a:solidFill>
                            <a:srgbClr val="0D0D0D"/>
                          </a:solidFill>
                          <a:effectLst/>
                          <a:latin typeface="メイリオ" panose="020B0604030504040204" pitchFamily="50" charset="-128"/>
                          <a:ea typeface="メイリオ" panose="020B0604030504040204" pitchFamily="50" charset="-128"/>
                        </a:rPr>
                        <a:t>・「</a:t>
                      </a:r>
                      <a:r>
                        <a:rPr lang="en-US" altLang="ja-JP" sz="1050" dirty="0">
                          <a:solidFill>
                            <a:srgbClr val="0D0D0D"/>
                          </a:solidFill>
                          <a:effectLst/>
                          <a:latin typeface="メイリオ" panose="020B0604030504040204" pitchFamily="50" charset="-128"/>
                          <a:ea typeface="メイリオ" panose="020B0604030504040204" pitchFamily="50" charset="-128"/>
                        </a:rPr>
                        <a:t>/</a:t>
                      </a:r>
                      <a:r>
                        <a:rPr lang="ja-JP" altLang="en-US" sz="1050" dirty="0">
                          <a:solidFill>
                            <a:srgbClr val="0D0D0D"/>
                          </a:solidFill>
                          <a:effectLst/>
                          <a:latin typeface="メイリオ" panose="020B0604030504040204" pitchFamily="50" charset="-128"/>
                          <a:ea typeface="メイリオ" panose="020B0604030504040204" pitchFamily="50" charset="-128"/>
                        </a:rPr>
                        <a:t>」（半角スラッシュ）以外を使用しているため</a:t>
                      </a: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FFFFFF"/>
                    </a:solidFill>
                  </a:tcPr>
                </a:tc>
                <a:extLst>
                  <a:ext uri="{0D108BD9-81ED-4DB2-BD59-A6C34878D82A}">
                    <a16:rowId xmlns:a16="http://schemas.microsoft.com/office/drawing/2014/main" val="1566283868"/>
                  </a:ext>
                </a:extLst>
              </a:tr>
              <a:tr h="343976">
                <a:tc>
                  <a:txBody>
                    <a:bodyPr/>
                    <a:lstStyle/>
                    <a:p>
                      <a:pPr algn="l" fontAlgn="t"/>
                      <a:r>
                        <a:rPr kumimoji="1" lang="ja-JP" altLang="en-US" sz="1050" kern="1200" dirty="0">
                          <a:solidFill>
                            <a:srgbClr val="0D0D0D"/>
                          </a:solidFill>
                          <a:effectLst/>
                          <a:latin typeface="メイリオ" panose="020B0604030504040204" pitchFamily="50" charset="-128"/>
                          <a:ea typeface="+mn-ea"/>
                          <a:cs typeface="+mn-cs"/>
                        </a:rPr>
                        <a:t>オークションなら</a:t>
                      </a:r>
                      <a:r>
                        <a:rPr kumimoji="1" lang="en-US" altLang="ja-JP" sz="1050" kern="1200" dirty="0">
                          <a:solidFill>
                            <a:srgbClr val="0D0D0D"/>
                          </a:solidFill>
                          <a:effectLst/>
                          <a:latin typeface="メイリオ" panose="020B0604030504040204" pitchFamily="50" charset="-128"/>
                          <a:ea typeface="+mn-ea"/>
                          <a:cs typeface="+mn-cs"/>
                        </a:rPr>
                        <a:t>Yahoo!</a:t>
                      </a:r>
                      <a:r>
                        <a:rPr kumimoji="1" lang="ja-JP" altLang="en-US" sz="1050" kern="1200" dirty="0">
                          <a:solidFill>
                            <a:srgbClr val="0D0D0D"/>
                          </a:solidFill>
                          <a:effectLst/>
                          <a:latin typeface="メイリオ" panose="020B0604030504040204" pitchFamily="50" charset="-128"/>
                          <a:ea typeface="+mn-ea"/>
                          <a:cs typeface="+mn-cs"/>
                        </a:rPr>
                        <a:t>オークション</a:t>
                      </a:r>
                    </a:p>
                  </a:txBody>
                  <a:tcPr marL="63500" marR="63500" marT="44450" marB="44450">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FFFFFF"/>
                    </a:solidFill>
                  </a:tcPr>
                </a:tc>
                <a:tc>
                  <a:txBody>
                    <a:bodyPr/>
                    <a:lstStyle/>
                    <a:p>
                      <a:pPr algn="l" fontAlgn="t" latinLnBrk="0"/>
                      <a:r>
                        <a:rPr lang="ja-JP" altLang="en-US" sz="1050" b="1">
                          <a:solidFill>
                            <a:srgbClr val="0D0D0D"/>
                          </a:solidFill>
                          <a:effectLst/>
                          <a:latin typeface="メイリオ" panose="020B0604030504040204" pitchFamily="50" charset="-128"/>
                          <a:ea typeface="メイリオ" panose="020B0604030504040204" pitchFamily="50" charset="-128"/>
                        </a:rPr>
                        <a:t>不可</a:t>
                      </a: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FFFFFF"/>
                    </a:solidFill>
                  </a:tcPr>
                </a:tc>
                <a:tc>
                  <a:txBody>
                    <a:bodyPr/>
                    <a:lstStyle/>
                    <a:p>
                      <a:pPr algn="l" fontAlgn="t" latinLnBrk="0"/>
                      <a:r>
                        <a:rPr lang="ja-JP" altLang="en-US" sz="1050" dirty="0">
                          <a:solidFill>
                            <a:srgbClr val="0D0D0D"/>
                          </a:solidFill>
                          <a:effectLst/>
                          <a:latin typeface="メイリオ" panose="020B0604030504040204" pitchFamily="50" charset="-128"/>
                          <a:ea typeface="メイリオ" panose="020B0604030504040204" pitchFamily="50" charset="-128"/>
                        </a:rPr>
                        <a:t>主体者の名称以外（オークションなら）を記載しているため</a:t>
                      </a:r>
                    </a:p>
                  </a:txBody>
                  <a:tcPr marL="55127" marR="55127" marT="22969" marB="22969">
                    <a:lnL w="6350" cap="flat" cmpd="sng" algn="ctr">
                      <a:solidFill>
                        <a:srgbClr val="E7E7E7"/>
                      </a:solidFill>
                      <a:prstDash val="solid"/>
                      <a:round/>
                      <a:headEnd type="none" w="med" len="med"/>
                      <a:tailEnd type="none" w="med" len="med"/>
                    </a:lnL>
                    <a:lnR w="6350" cap="flat" cmpd="sng" algn="ctr">
                      <a:solidFill>
                        <a:srgbClr val="E7E7E7"/>
                      </a:solidFill>
                      <a:prstDash val="solid"/>
                      <a:round/>
                      <a:headEnd type="none" w="med" len="med"/>
                      <a:tailEnd type="none" w="med" len="med"/>
                    </a:lnR>
                    <a:lnT w="6350" cap="flat" cmpd="sng" algn="ctr">
                      <a:solidFill>
                        <a:srgbClr val="E7E7E7"/>
                      </a:solidFill>
                      <a:prstDash val="solid"/>
                      <a:round/>
                      <a:headEnd type="none" w="med" len="med"/>
                      <a:tailEnd type="none" w="med" len="med"/>
                    </a:lnT>
                    <a:lnB w="6350" cap="flat" cmpd="sng" algn="ctr">
                      <a:solidFill>
                        <a:srgbClr val="E7E7E7"/>
                      </a:solidFill>
                      <a:prstDash val="solid"/>
                      <a:round/>
                      <a:headEnd type="none" w="med" len="med"/>
                      <a:tailEnd type="none" w="med" len="med"/>
                    </a:lnB>
                    <a:solidFill>
                      <a:srgbClr val="FFFFFF"/>
                    </a:solidFill>
                  </a:tcPr>
                </a:tc>
                <a:extLst>
                  <a:ext uri="{0D108BD9-81ED-4DB2-BD59-A6C34878D82A}">
                    <a16:rowId xmlns:a16="http://schemas.microsoft.com/office/drawing/2014/main" val="2751082555"/>
                  </a:ext>
                </a:extLst>
              </a:tr>
            </a:tbl>
          </a:graphicData>
        </a:graphic>
      </p:graphicFrame>
      <p:sp>
        <p:nvSpPr>
          <p:cNvPr id="3" name="テキスト ボックス 2">
            <a:extLst>
              <a:ext uri="{FF2B5EF4-FFF2-40B4-BE49-F238E27FC236}">
                <a16:creationId xmlns:a16="http://schemas.microsoft.com/office/drawing/2014/main" id="{BC6861AB-2234-248B-6878-AE2ECD429E71}"/>
              </a:ext>
            </a:extLst>
          </p:cNvPr>
          <p:cNvSpPr txBox="1"/>
          <p:nvPr/>
        </p:nvSpPr>
        <p:spPr>
          <a:xfrm>
            <a:off x="437090" y="6311292"/>
            <a:ext cx="9968442"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最新の内容は必ず</a:t>
            </a:r>
            <a:r>
              <a:rPr kumimoji="1" lang="ja-JP" altLang="en-US" sz="1000" b="0" i="0" u="none" strike="noStrike" kern="120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n-cs"/>
                <a:hlinkClick r:id="rId3"/>
              </a:rPr>
              <a:t>入稿規定</a:t>
            </a:r>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にてご確認ください。</a:t>
            </a:r>
          </a:p>
        </p:txBody>
      </p:sp>
    </p:spTree>
    <p:extLst>
      <p:ext uri="{BB962C8B-B14F-4D97-AF65-F5344CB8AC3E}">
        <p14:creationId xmlns:p14="http://schemas.microsoft.com/office/powerpoint/2010/main" val="35162935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入稿前審査依頼について　①</a:t>
            </a:r>
            <a:endParaRPr kumimoji="1" lang="ja-JP" altLang="en-US" sz="1800"/>
          </a:p>
        </p:txBody>
      </p:sp>
      <p:sp>
        <p:nvSpPr>
          <p:cNvPr id="3" name="四角形: 角を丸くする 2">
            <a:extLst>
              <a:ext uri="{FF2B5EF4-FFF2-40B4-BE49-F238E27FC236}">
                <a16:creationId xmlns:a16="http://schemas.microsoft.com/office/drawing/2014/main" id="{70552CBE-B025-89D4-B26F-0AA0D187E802}"/>
              </a:ext>
            </a:extLst>
          </p:cNvPr>
          <p:cNvSpPr/>
          <p:nvPr/>
        </p:nvSpPr>
        <p:spPr>
          <a:xfrm>
            <a:off x="447622" y="4109879"/>
            <a:ext cx="11296756" cy="2032344"/>
          </a:xfrm>
          <a:prstGeom prst="roundRect">
            <a:avLst/>
          </a:prstGeom>
          <a:solidFill>
            <a:srgbClr val="00003E">
              <a:alpha val="5098"/>
            </a:srgbClr>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
        <p:nvSpPr>
          <p:cNvPr id="6" name="テキスト ボックス 5">
            <a:extLst>
              <a:ext uri="{FF2B5EF4-FFF2-40B4-BE49-F238E27FC236}">
                <a16:creationId xmlns:a16="http://schemas.microsoft.com/office/drawing/2014/main" id="{4A025595-A61B-DD64-DFEC-CBA0FC269AE6}"/>
              </a:ext>
            </a:extLst>
          </p:cNvPr>
          <p:cNvSpPr txBox="1"/>
          <p:nvPr/>
        </p:nvSpPr>
        <p:spPr>
          <a:xfrm>
            <a:off x="479425" y="1275697"/>
            <a:ext cx="11233149" cy="205287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■入稿前審査にて</a:t>
            </a:r>
            <a:r>
              <a:rPr kumimoji="1" lang="ja-JP" altLang="en-US" sz="14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事前原稿確認が必須</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です。次ページの項目を弊社までご依頼ください。回答まで</a:t>
            </a:r>
            <a:r>
              <a:rPr kumimoji="1" lang="ja-JP" altLang="en-US" sz="14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最大</a:t>
            </a:r>
            <a:r>
              <a:rPr kumimoji="1" lang="en-US" altLang="ja-JP" sz="14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3</a:t>
            </a:r>
            <a:r>
              <a:rPr kumimoji="1" lang="ja-JP" altLang="en-US" sz="14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営業日</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いただきます。</a:t>
            </a:r>
            <a:endPar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（掲載反映日の</a:t>
            </a:r>
            <a:r>
              <a:rPr kumimoji="1" lang="en-US" altLang="ja-JP" sz="14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7</a:t>
            </a:r>
            <a:r>
              <a:rPr kumimoji="1" lang="ja-JP" altLang="en-US" sz="14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営業日前</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までには申請をお願いします） </a:t>
            </a:r>
            <a:endPar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179388"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掲載内容について確認させていただき、「</a:t>
            </a:r>
            <a:r>
              <a:rPr kumimoji="1" lang="ja-JP" altLang="en-US" sz="14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事前承認</a:t>
            </a:r>
            <a:r>
              <a:rPr kumimoji="1" lang="en-US" altLang="ja-JP" sz="14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ID</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」を発行いたします。広告管理ツール入稿時に、「</a:t>
            </a:r>
            <a:r>
              <a:rPr kumimoji="1" lang="ja-JP" altLang="en-US" sz="14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事前承認</a:t>
            </a:r>
            <a:r>
              <a:rPr kumimoji="1" lang="en-US" altLang="ja-JP" sz="14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ID</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」欄に入力して</a:t>
            </a:r>
            <a:br>
              <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いただく必要があります。</a:t>
            </a:r>
            <a:endPar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180975"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a:t>
            </a:r>
            <a:endPar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sng"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トピックス</a:t>
            </a:r>
            <a:r>
              <a:rPr kumimoji="1" lang="en-US" altLang="ja-JP" sz="1400" b="0" i="0" u="sng"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PR</a:t>
            </a:r>
            <a:r>
              <a:rPr kumimoji="1" lang="ja-JP" altLang="en-US" sz="1400" b="0" i="0" u="sng"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広告を見たユーザが誤解をしかねないか、広告とリンク先</a:t>
            </a:r>
            <a:r>
              <a:rPr kumimoji="1" lang="en-US" altLang="ja-JP" sz="1400" b="0" i="0" u="sng"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URL</a:t>
            </a:r>
            <a:r>
              <a:rPr kumimoji="1" lang="ja-JP" altLang="en-US" sz="1400" b="0" i="0" u="sng"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に違和感を持つことがないか、などの観点からトピックス</a:t>
            </a:r>
            <a:r>
              <a:rPr kumimoji="1" lang="en-US" altLang="ja-JP" sz="1400" b="0" i="0" u="sng"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PR</a:t>
            </a:r>
            <a:r>
              <a:rPr kumimoji="1" lang="ja-JP" altLang="en-US" sz="1400" b="0" i="0" u="sng"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独自のガイドラインを制定し、審査しています。</a:t>
            </a:r>
            <a:endParaRPr kumimoji="1" lang="en-US" altLang="ja-JP" sz="1400" b="0" i="0" u="sng"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400" b="0" i="0" u="sng" strike="noStrike" kern="1200" cap="none" spc="0" normalizeH="0" baseline="0" noProof="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endParaRPr>
          </a:p>
        </p:txBody>
      </p:sp>
      <p:sp>
        <p:nvSpPr>
          <p:cNvPr id="10" name="テキスト ボックス 9">
            <a:extLst>
              <a:ext uri="{FF2B5EF4-FFF2-40B4-BE49-F238E27FC236}">
                <a16:creationId xmlns:a16="http://schemas.microsoft.com/office/drawing/2014/main" id="{8E825D69-EAD5-1E94-F98E-EF9824337AD0}"/>
              </a:ext>
            </a:extLst>
          </p:cNvPr>
          <p:cNvSpPr txBox="1"/>
          <p:nvPr/>
        </p:nvSpPr>
        <p:spPr>
          <a:xfrm>
            <a:off x="595671" y="4346941"/>
            <a:ext cx="11186753" cy="6617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5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rPr>
              <a:t>・</a:t>
            </a:r>
            <a:r>
              <a:rPr kumimoji="0" lang="ja-JP" altLang="en-US" sz="1200" b="0" i="0" u="none" strike="noStrike" kern="0" cap="none" spc="0" normalizeH="0" baseline="0" noProof="0">
                <a:ln>
                  <a:noFill/>
                </a:ln>
                <a:solidFill>
                  <a:srgbClr val="1A72B0"/>
                </a:solidFill>
                <a:effectLst/>
                <a:uLnTx/>
                <a:uFillTx/>
                <a:latin typeface="メイリオ" panose="020B0604030504040204" pitchFamily="50" charset="-128"/>
                <a:ea typeface="メイリオ" panose="020B0604030504040204" pitchFamily="50" charset="-128"/>
                <a:cs typeface="+mn-cs"/>
                <a:hlinkClick r:id="rId3"/>
              </a:rPr>
              <a:t>ディスプレイ広告（予約型） 入稿前審査依頼フォーム</a:t>
            </a:r>
            <a:r>
              <a:rPr kumimoji="0" lang="ja-JP" altLang="en-US" sz="14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rPr>
              <a:t>：</a:t>
            </a:r>
            <a:r>
              <a:rPr kumimoji="0" lang="en-US" altLang="ja-JP" sz="14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rPr>
              <a:t> </a:t>
            </a:r>
            <a:r>
              <a:rPr kumimoji="0" lang="en-US" altLang="ja-JP" sz="12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hlinkClick r:id="rId3"/>
              </a:rPr>
              <a:t>https://form-business.yahoo.co.jp/claris/enqueteForm?inquiry_type=guaranteed_review</a:t>
            </a:r>
            <a:endParaRPr kumimoji="0" lang="en-US" altLang="ja-JP" sz="16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
        <p:nvSpPr>
          <p:cNvPr id="11" name="テキスト ボックス 10">
            <a:extLst>
              <a:ext uri="{FF2B5EF4-FFF2-40B4-BE49-F238E27FC236}">
                <a16:creationId xmlns:a16="http://schemas.microsoft.com/office/drawing/2014/main" id="{35BAE8B4-D492-0A8D-31C2-BD050792A4DB}"/>
              </a:ext>
            </a:extLst>
          </p:cNvPr>
          <p:cNvSpPr txBox="1"/>
          <p:nvPr/>
        </p:nvSpPr>
        <p:spPr>
          <a:xfrm>
            <a:off x="1958382" y="5007186"/>
            <a:ext cx="982404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n-cs"/>
              </a:rPr>
              <a:t>注意事項　</a:t>
            </a:r>
            <a:r>
              <a:rPr kumimoji="0" lang="ja-JP" altLang="en-US" sz="1100" b="0" i="0" u="none" strike="noStrike" kern="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n-cs"/>
              </a:rPr>
              <a:t>申請時、「追加連絡先」に以下アドレスを必ず追加してください。</a:t>
            </a:r>
            <a:endParaRPr kumimoji="0" lang="en-US" altLang="ja-JP" sz="1100" b="0" i="0" u="none" strike="noStrike" kern="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hlinkClick r:id="rId4"/>
              </a:rPr>
              <a:t>ml-toppage-pr-desk@lycorp.co.jp</a:t>
            </a:r>
            <a:endParaRPr kumimoji="0" lang="en-US" altLang="ja-JP" sz="14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13" name="グラフィックス 12" descr="警告 単色塗りつぶし">
            <a:extLst>
              <a:ext uri="{FF2B5EF4-FFF2-40B4-BE49-F238E27FC236}">
                <a16:creationId xmlns:a16="http://schemas.microsoft.com/office/drawing/2014/main" id="{BB1814A6-69D6-25D1-CC53-3DE442C189AD}"/>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846573" y="4815269"/>
            <a:ext cx="860908" cy="860908"/>
          </a:xfrm>
          <a:prstGeom prst="rect">
            <a:avLst/>
          </a:prstGeom>
        </p:spPr>
      </p:pic>
    </p:spTree>
    <p:extLst>
      <p:ext uri="{BB962C8B-B14F-4D97-AF65-F5344CB8AC3E}">
        <p14:creationId xmlns:p14="http://schemas.microsoft.com/office/powerpoint/2010/main" val="27840250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入稿前審査依頼について　②</a:t>
            </a:r>
            <a:endParaRPr kumimoji="1" lang="ja-JP" altLang="en-US" sz="1800"/>
          </a:p>
        </p:txBody>
      </p:sp>
      <p:sp>
        <p:nvSpPr>
          <p:cNvPr id="15" name="テキスト ボックス 14">
            <a:extLst>
              <a:ext uri="{FF2B5EF4-FFF2-40B4-BE49-F238E27FC236}">
                <a16:creationId xmlns:a16="http://schemas.microsoft.com/office/drawing/2014/main" id="{D94BAABC-5D32-A71E-5A36-7BD70DBBB80B}"/>
              </a:ext>
            </a:extLst>
          </p:cNvPr>
          <p:cNvSpPr txBox="1"/>
          <p:nvPr/>
        </p:nvSpPr>
        <p:spPr>
          <a:xfrm>
            <a:off x="362883" y="788776"/>
            <a:ext cx="11186753" cy="6617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5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rPr>
              <a:t>・</a:t>
            </a:r>
            <a:r>
              <a:rPr kumimoji="0" lang="ja-JP" altLang="en-US" sz="1200" b="0" i="0" u="none" strike="noStrike" kern="0" cap="none" spc="0" normalizeH="0" baseline="0" noProof="0">
                <a:ln>
                  <a:noFill/>
                </a:ln>
                <a:solidFill>
                  <a:srgbClr val="1A72B0"/>
                </a:solidFill>
                <a:effectLst/>
                <a:uLnTx/>
                <a:uFillTx/>
                <a:latin typeface="メイリオ" panose="020B0604030504040204" pitchFamily="50" charset="-128"/>
                <a:ea typeface="メイリオ" panose="020B0604030504040204" pitchFamily="50" charset="-128"/>
                <a:cs typeface="+mn-cs"/>
                <a:hlinkClick r:id="rId3"/>
              </a:rPr>
              <a:t>ディスプレイ広告（予約型） 入稿前審査依頼フォーム</a:t>
            </a:r>
            <a:r>
              <a:rPr kumimoji="0" lang="ja-JP" altLang="en-US" sz="14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rPr>
              <a:t>：</a:t>
            </a:r>
            <a:r>
              <a:rPr kumimoji="0" lang="en-US" altLang="ja-JP" sz="14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rPr>
              <a:t> </a:t>
            </a:r>
            <a:r>
              <a:rPr kumimoji="0" lang="en-US" altLang="ja-JP" sz="12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hlinkClick r:id="rId3"/>
              </a:rPr>
              <a:t>https://form-business.yahoo.co.jp/claris/enqueteForm?inquiry_type=guaranteed_review</a:t>
            </a:r>
            <a:endParaRPr kumimoji="0" lang="en-US" altLang="ja-JP" sz="1600" b="0" i="0" u="none" strike="noStrike" kern="0" cap="none" spc="0" normalizeH="0" baseline="0" noProof="0">
              <a:ln>
                <a:noFill/>
              </a:ln>
              <a:solidFill>
                <a:srgbClr val="333333"/>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pic>
        <p:nvPicPr>
          <p:cNvPr id="16" name="図 15">
            <a:extLst>
              <a:ext uri="{FF2B5EF4-FFF2-40B4-BE49-F238E27FC236}">
                <a16:creationId xmlns:a16="http://schemas.microsoft.com/office/drawing/2014/main" id="{EA6E5ABF-710A-573C-211B-E58F9EC815AD}"/>
              </a:ext>
            </a:extLst>
          </p:cNvPr>
          <p:cNvPicPr>
            <a:picLocks noChangeAspect="1"/>
          </p:cNvPicPr>
          <p:nvPr/>
        </p:nvPicPr>
        <p:blipFill rotWithShape="1">
          <a:blip r:embed="rId4"/>
          <a:srcRect b="16204"/>
          <a:stretch/>
        </p:blipFill>
        <p:spPr>
          <a:xfrm>
            <a:off x="347555" y="1118538"/>
            <a:ext cx="4636580" cy="5291062"/>
          </a:xfrm>
          <a:prstGeom prst="rect">
            <a:avLst/>
          </a:prstGeom>
        </p:spPr>
      </p:pic>
      <p:graphicFrame>
        <p:nvGraphicFramePr>
          <p:cNvPr id="17" name="表 8">
            <a:extLst>
              <a:ext uri="{FF2B5EF4-FFF2-40B4-BE49-F238E27FC236}">
                <a16:creationId xmlns:a16="http://schemas.microsoft.com/office/drawing/2014/main" id="{30D0AB99-8666-DD0A-72EB-D5A0A2A483DC}"/>
              </a:ext>
            </a:extLst>
          </p:cNvPr>
          <p:cNvGraphicFramePr>
            <a:graphicFrameLocks noGrp="1"/>
          </p:cNvGraphicFramePr>
          <p:nvPr>
            <p:extLst>
              <p:ext uri="{D42A27DB-BD31-4B8C-83A1-F6EECF244321}">
                <p14:modId xmlns:p14="http://schemas.microsoft.com/office/powerpoint/2010/main" val="4293936893"/>
              </p:ext>
            </p:extLst>
          </p:nvPr>
        </p:nvGraphicFramePr>
        <p:xfrm>
          <a:off x="4785064" y="1182035"/>
          <a:ext cx="6886600" cy="5315568"/>
        </p:xfrm>
        <a:graphic>
          <a:graphicData uri="http://schemas.openxmlformats.org/drawingml/2006/table">
            <a:tbl>
              <a:tblPr firstRow="1" bandRow="1"/>
              <a:tblGrid>
                <a:gridCol w="1649603">
                  <a:extLst>
                    <a:ext uri="{9D8B030D-6E8A-4147-A177-3AD203B41FA5}">
                      <a16:colId xmlns:a16="http://schemas.microsoft.com/office/drawing/2014/main" val="525440357"/>
                    </a:ext>
                  </a:extLst>
                </a:gridCol>
                <a:gridCol w="5236997">
                  <a:extLst>
                    <a:ext uri="{9D8B030D-6E8A-4147-A177-3AD203B41FA5}">
                      <a16:colId xmlns:a16="http://schemas.microsoft.com/office/drawing/2014/main" val="817764732"/>
                    </a:ext>
                  </a:extLst>
                </a:gridCol>
              </a:tblGrid>
              <a:tr h="200960">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sz="1200">
                          <a:latin typeface="メイリオ" panose="020B0604030504040204" pitchFamily="50" charset="-128"/>
                          <a:ea typeface="メイリオ" panose="020B0604030504040204" pitchFamily="50" charset="-128"/>
                        </a:rPr>
                        <a:t>項目</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sz="1200">
                          <a:latin typeface="メイリオ" panose="020B0604030504040204" pitchFamily="50" charset="-128"/>
                          <a:ea typeface="メイリオ" panose="020B0604030504040204" pitchFamily="50" charset="-128"/>
                        </a:rPr>
                        <a:t>備考</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774821521"/>
                  </a:ext>
                </a:extLst>
              </a:tr>
              <a:tr h="13170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lang="ja-JP" altLang="en-US" sz="800">
                          <a:solidFill>
                            <a:srgbClr val="0D0D0D"/>
                          </a:solidFill>
                          <a:latin typeface="メイリオ" panose="020B0604030504040204" pitchFamily="50" charset="-128"/>
                          <a:ea typeface="メイリオ" panose="020B0604030504040204" pitchFamily="50" charset="-128"/>
                        </a:rPr>
                        <a:t>審査区分</a:t>
                      </a:r>
                      <a:endParaRPr kumimoji="1" lang="ja-JP" altLang="en-US" sz="800">
                        <a:solidFill>
                          <a:srgbClr val="0D0D0D"/>
                        </a:solidFill>
                        <a:latin typeface="メイリオ" panose="020B0604030504040204" pitchFamily="50" charset="-128"/>
                        <a:ea typeface="メイリオ" panose="020B0604030504040204" pitchFamily="50" charset="-128"/>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buFont typeface="Arial" panose="020B0604020202020204" pitchFamily="34" charset="0"/>
                        <a:buNone/>
                      </a:pPr>
                      <a:r>
                        <a:rPr lang="ja-JP" altLang="en-US" sz="800">
                          <a:solidFill>
                            <a:srgbClr val="0D0D0D"/>
                          </a:solidFill>
                          <a:latin typeface="メイリオ" panose="020B0604030504040204" pitchFamily="50" charset="-128"/>
                          <a:ea typeface="メイリオ" panose="020B0604030504040204" pitchFamily="50" charset="-128"/>
                        </a:rPr>
                        <a:t>予約型専用広告（画像）（ブランドパネル クインティ除く）</a:t>
                      </a:r>
                      <a:endParaRPr kumimoji="1" lang="ja-JP" altLang="en-US" sz="800">
                        <a:solidFill>
                          <a:srgbClr val="0D0D0D"/>
                        </a:solidFill>
                        <a:latin typeface="メイリオ" panose="020B0604030504040204" pitchFamily="50" charset="-128"/>
                        <a:ea typeface="メイリオ" panose="020B0604030504040204" pitchFamily="50" charset="-128"/>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79972503"/>
                  </a:ext>
                </a:extLst>
              </a:tr>
              <a:tr h="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800">
                          <a:solidFill>
                            <a:srgbClr val="0D0D0D"/>
                          </a:solidFill>
                          <a:latin typeface="メイリオ" panose="020B0604030504040204" pitchFamily="50" charset="-128"/>
                          <a:ea typeface="メイリオ" panose="020B0604030504040204" pitchFamily="50" charset="-128"/>
                        </a:rPr>
                        <a:t>広告タイプ</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buFont typeface="Arial" panose="020B0604020202020204" pitchFamily="34" charset="0"/>
                        <a:buNone/>
                      </a:pPr>
                      <a:r>
                        <a:rPr lang="ja-JP" altLang="en-US" sz="800">
                          <a:solidFill>
                            <a:srgbClr val="0D0D0D"/>
                          </a:solidFill>
                          <a:latin typeface="メイリオ" panose="020B0604030504040204" pitchFamily="50" charset="-128"/>
                          <a:ea typeface="メイリオ" panose="020B0604030504040204" pitchFamily="50" charset="-128"/>
                        </a:rPr>
                        <a:t>トップページ トピックスPR</a:t>
                      </a:r>
                      <a:endParaRPr kumimoji="1" lang="ja-JP" altLang="en-US" sz="800">
                        <a:solidFill>
                          <a:srgbClr val="0D0D0D"/>
                        </a:solidFill>
                        <a:latin typeface="メイリオ" panose="020B0604030504040204" pitchFamily="50" charset="-128"/>
                        <a:ea typeface="メイリオ" panose="020B0604030504040204" pitchFamily="50" charset="-128"/>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062271676"/>
                  </a:ext>
                </a:extLst>
              </a:tr>
              <a:tr h="17048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800">
                          <a:solidFill>
                            <a:srgbClr val="0D0D0D"/>
                          </a:solidFill>
                          <a:latin typeface="メイリオ" panose="020B0604030504040204" pitchFamily="50" charset="-128"/>
                          <a:ea typeface="メイリオ" panose="020B0604030504040204" pitchFamily="50" charset="-128"/>
                        </a:rPr>
                        <a:t>掲載面</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buFont typeface="Arial" panose="020B0604020202020204" pitchFamily="34" charset="0"/>
                        <a:buNone/>
                      </a:pPr>
                      <a:r>
                        <a:rPr kumimoji="1" lang="ja-JP" altLang="en-US" sz="800">
                          <a:solidFill>
                            <a:srgbClr val="0D0D0D"/>
                          </a:solidFill>
                          <a:latin typeface="メイリオ" panose="020B0604030504040204" pitchFamily="50" charset="-128"/>
                          <a:ea typeface="メイリオ" panose="020B0604030504040204" pitchFamily="50" charset="-128"/>
                        </a:rPr>
                        <a:t>選択不要</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397024266"/>
                  </a:ext>
                </a:extLst>
              </a:tr>
              <a:tr h="13202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800">
                          <a:solidFill>
                            <a:srgbClr val="0D0D0D"/>
                          </a:solidFill>
                          <a:latin typeface="メイリオ" panose="020B0604030504040204" pitchFamily="50" charset="-128"/>
                          <a:ea typeface="メイリオ" panose="020B0604030504040204" pitchFamily="50" charset="-128"/>
                        </a:rPr>
                        <a:t>アイテムデバイス</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buFont typeface="Arial" panose="020B0604020202020204" pitchFamily="34" charset="0"/>
                        <a:buNone/>
                      </a:pPr>
                      <a:r>
                        <a:rPr kumimoji="1" lang="ja-JP" altLang="en-US" sz="800">
                          <a:solidFill>
                            <a:srgbClr val="0D0D0D"/>
                          </a:solidFill>
                          <a:latin typeface="メイリオ" panose="020B0604030504040204" pitchFamily="50" charset="-128"/>
                          <a:ea typeface="メイリオ" panose="020B0604030504040204" pitchFamily="50" charset="-128"/>
                        </a:rPr>
                        <a:t>スマートフォン</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152985454"/>
                  </a:ext>
                </a:extLst>
              </a:tr>
              <a:tr h="15693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zh-TW" altLang="en-US" sz="800">
                          <a:solidFill>
                            <a:srgbClr val="0D0D0D"/>
                          </a:solidFill>
                          <a:latin typeface="メイリオ" panose="020B0604030504040204" pitchFamily="50" charset="-128"/>
                          <a:ea typeface="メイリオ" panose="020B0604030504040204" pitchFamily="50" charset="-128"/>
                        </a:rPr>
                        <a:t>掲載開始日（予定日）</a:t>
                      </a:r>
                      <a:endParaRPr kumimoji="1" lang="ja-JP" altLang="en-US" sz="800">
                        <a:solidFill>
                          <a:srgbClr val="0D0D0D"/>
                        </a:solidFill>
                        <a:latin typeface="メイリオ" panose="020B0604030504040204" pitchFamily="50" charset="-128"/>
                        <a:ea typeface="メイリオ" panose="020B0604030504040204" pitchFamily="50" charset="-128"/>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285750" indent="-285750">
                        <a:buFont typeface="Arial" panose="020B0604020202020204" pitchFamily="34" charset="0"/>
                        <a:buChar char="•"/>
                      </a:pPr>
                      <a:endParaRPr kumimoji="1" lang="ja-JP" altLang="en-US" sz="800">
                        <a:solidFill>
                          <a:srgbClr val="0D0D0D"/>
                        </a:solidFill>
                        <a:latin typeface="メイリオ" panose="020B0604030504040204" pitchFamily="50" charset="-128"/>
                        <a:ea typeface="メイリオ" panose="020B0604030504040204" pitchFamily="50" charset="-128"/>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03636053"/>
                  </a:ext>
                </a:extLst>
              </a:tr>
              <a:tr h="19619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zh-TW" altLang="en-US" sz="800">
                          <a:solidFill>
                            <a:srgbClr val="0D0D0D"/>
                          </a:solidFill>
                          <a:latin typeface="メイリオ" panose="020B0604030504040204" pitchFamily="50" charset="-128"/>
                          <a:ea typeface="メイリオ" panose="020B0604030504040204" pitchFamily="50" charset="-128"/>
                        </a:rPr>
                        <a:t>掲載終了日（予定日）</a:t>
                      </a:r>
                      <a:endParaRPr kumimoji="1" lang="ja-JP" altLang="en-US" sz="800">
                        <a:solidFill>
                          <a:srgbClr val="0D0D0D"/>
                        </a:solidFill>
                        <a:latin typeface="メイリオ" panose="020B0604030504040204" pitchFamily="50" charset="-128"/>
                        <a:ea typeface="メイリオ" panose="020B0604030504040204" pitchFamily="50" charset="-128"/>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buFont typeface="Arial" panose="020B0604020202020204" pitchFamily="34" charset="0"/>
                        <a:buNone/>
                      </a:pPr>
                      <a:endParaRPr kumimoji="1" lang="ja-JP" altLang="en-US" sz="800">
                        <a:solidFill>
                          <a:srgbClr val="0D0D0D"/>
                        </a:solidFill>
                        <a:latin typeface="メイリオ" panose="020B0604030504040204" pitchFamily="50" charset="-128"/>
                        <a:ea typeface="メイリオ" panose="020B0604030504040204" pitchFamily="50" charset="-128"/>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762775758"/>
                  </a:ext>
                </a:extLst>
              </a:tr>
              <a:tr h="16370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800">
                          <a:solidFill>
                            <a:srgbClr val="0D0D0D"/>
                          </a:solidFill>
                          <a:latin typeface="メイリオ" panose="020B0604030504040204" pitchFamily="50" charset="-128"/>
                          <a:ea typeface="メイリオ" panose="020B0604030504040204" pitchFamily="50" charset="-128"/>
                        </a:rPr>
                        <a:t>最終リンク先</a:t>
                      </a:r>
                      <a:r>
                        <a:rPr kumimoji="1" lang="en-US" altLang="ja-JP" sz="800">
                          <a:solidFill>
                            <a:srgbClr val="0D0D0D"/>
                          </a:solidFill>
                          <a:latin typeface="メイリオ" panose="020B0604030504040204" pitchFamily="50" charset="-128"/>
                          <a:ea typeface="メイリオ" panose="020B0604030504040204" pitchFamily="50" charset="-128"/>
                        </a:rPr>
                        <a:t>URL</a:t>
                      </a:r>
                      <a:endParaRPr kumimoji="1" lang="ja-JP" altLang="en-US" sz="800">
                        <a:solidFill>
                          <a:srgbClr val="0D0D0D"/>
                        </a:solidFill>
                        <a:latin typeface="メイリオ" panose="020B0604030504040204" pitchFamily="50" charset="-128"/>
                        <a:ea typeface="メイリオ" panose="020B0604030504040204" pitchFamily="50" charset="-128"/>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buFont typeface="Arial" panose="020B0604020202020204" pitchFamily="34" charset="0"/>
                        <a:buNone/>
                      </a:pPr>
                      <a:r>
                        <a:rPr kumimoji="1" lang="ja-JP" altLang="en-US" sz="800">
                          <a:solidFill>
                            <a:srgbClr val="0D0D0D"/>
                          </a:solidFill>
                          <a:latin typeface="メイリオ" panose="020B0604030504040204" pitchFamily="50" charset="-128"/>
                          <a:ea typeface="メイリオ" panose="020B0604030504040204" pitchFamily="50" charset="-128"/>
                        </a:rPr>
                        <a:t>リンク先サイトが複数ある場合には改行して記載してください。</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50039541"/>
                  </a:ext>
                </a:extLst>
              </a:tr>
              <a:tr h="8850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800">
                          <a:solidFill>
                            <a:srgbClr val="0D0D0D"/>
                          </a:solidFill>
                          <a:latin typeface="メイリオ" panose="020B0604030504040204" pitchFamily="50" charset="-128"/>
                          <a:ea typeface="メイリオ" panose="020B0604030504040204" pitchFamily="50" charset="-128"/>
                        </a:rPr>
                        <a:t>入稿時のリンク先の状態</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buFont typeface="Arial" panose="020B0604020202020204" pitchFamily="34" charset="0"/>
                        <a:buNone/>
                      </a:pPr>
                      <a:r>
                        <a:rPr kumimoji="1" lang="ja-JP" altLang="en-US" sz="800">
                          <a:solidFill>
                            <a:srgbClr val="0D0D0D"/>
                          </a:solidFill>
                          <a:latin typeface="メイリオ" panose="020B0604030504040204" pitchFamily="50" charset="-128"/>
                          <a:ea typeface="メイリオ" panose="020B0604030504040204" pitchFamily="50" charset="-128"/>
                        </a:rPr>
                        <a:t>以下から選択</a:t>
                      </a:r>
                      <a:endParaRPr kumimoji="1" lang="en-US" altLang="ja-JP" sz="800">
                        <a:solidFill>
                          <a:srgbClr val="0D0D0D"/>
                        </a:solidFill>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r>
                        <a:rPr kumimoji="1" lang="ja-JP" altLang="en-US" sz="800">
                          <a:solidFill>
                            <a:srgbClr val="0D0D0D"/>
                          </a:solidFill>
                          <a:latin typeface="メイリオ" panose="020B0604030504040204" pitchFamily="50" charset="-128"/>
                          <a:ea typeface="メイリオ" panose="020B0604030504040204" pitchFamily="50" charset="-128"/>
                        </a:rPr>
                        <a:t>完成</a:t>
                      </a:r>
                      <a:r>
                        <a:rPr kumimoji="1" lang="en-US" altLang="ja-JP" sz="800">
                          <a:solidFill>
                            <a:srgbClr val="0D0D0D"/>
                          </a:solidFill>
                          <a:latin typeface="メイリオ" panose="020B0604030504040204" pitchFamily="50" charset="-128"/>
                          <a:ea typeface="メイリオ" panose="020B0604030504040204" pitchFamily="50" charset="-128"/>
                        </a:rPr>
                        <a:t>/</a:t>
                      </a:r>
                      <a:r>
                        <a:rPr kumimoji="1" lang="ja-JP" altLang="en-US" sz="800">
                          <a:solidFill>
                            <a:srgbClr val="0D0D0D"/>
                          </a:solidFill>
                          <a:latin typeface="メイリオ" panose="020B0604030504040204" pitchFamily="50" charset="-128"/>
                          <a:ea typeface="メイリオ" panose="020B0604030504040204" pitchFamily="50" charset="-128"/>
                        </a:rPr>
                        <a:t>公開済み</a:t>
                      </a:r>
                    </a:p>
                    <a:p>
                      <a:pPr marL="285750" indent="-285750">
                        <a:buFont typeface="Arial" panose="020B0604020202020204" pitchFamily="34" charset="0"/>
                        <a:buChar char="•"/>
                      </a:pPr>
                      <a:r>
                        <a:rPr kumimoji="1" lang="ja-JP" altLang="en-US" sz="800">
                          <a:solidFill>
                            <a:srgbClr val="0D0D0D"/>
                          </a:solidFill>
                          <a:latin typeface="メイリオ" panose="020B0604030504040204" pitchFamily="50" charset="-128"/>
                          <a:ea typeface="メイリオ" panose="020B0604030504040204" pitchFamily="50" charset="-128"/>
                        </a:rPr>
                        <a:t>後日更新</a:t>
                      </a:r>
                      <a:r>
                        <a:rPr kumimoji="1" lang="en-US" altLang="ja-JP" sz="800">
                          <a:solidFill>
                            <a:srgbClr val="0D0D0D"/>
                          </a:solidFill>
                          <a:latin typeface="メイリオ" panose="020B0604030504040204" pitchFamily="50" charset="-128"/>
                          <a:ea typeface="メイリオ" panose="020B0604030504040204" pitchFamily="50" charset="-128"/>
                        </a:rPr>
                        <a:t>/</a:t>
                      </a:r>
                      <a:r>
                        <a:rPr kumimoji="1" lang="ja-JP" altLang="en-US" sz="800">
                          <a:solidFill>
                            <a:srgbClr val="0D0D0D"/>
                          </a:solidFill>
                          <a:latin typeface="メイリオ" panose="020B0604030504040204" pitchFamily="50" charset="-128"/>
                          <a:ea typeface="メイリオ" panose="020B0604030504040204" pitchFamily="50" charset="-128"/>
                        </a:rPr>
                        <a:t>公開予定</a:t>
                      </a:r>
                      <a:endParaRPr kumimoji="1" lang="en-US" altLang="ja-JP" sz="800">
                        <a:solidFill>
                          <a:srgbClr val="0D0D0D"/>
                        </a:solidFill>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endParaRPr kumimoji="1" lang="en-US" altLang="ja-JP" sz="800">
                        <a:solidFill>
                          <a:srgbClr val="0D0D0D"/>
                        </a:solidFill>
                        <a:latin typeface="メイリオ" panose="020B0604030504040204" pitchFamily="50" charset="-128"/>
                        <a:ea typeface="メイリオ" panose="020B0604030504040204" pitchFamily="50" charset="-128"/>
                      </a:endParaRPr>
                    </a:p>
                    <a:p>
                      <a:r>
                        <a:rPr kumimoji="1" lang="en-US" altLang="ja-JP" sz="800">
                          <a:solidFill>
                            <a:srgbClr val="0D0D0D"/>
                          </a:solidFill>
                          <a:latin typeface="メイリオ" panose="020B0604030504040204" pitchFamily="50" charset="-128"/>
                          <a:ea typeface="メイリオ" panose="020B0604030504040204" pitchFamily="50" charset="-128"/>
                        </a:rPr>
                        <a:t>※</a:t>
                      </a:r>
                      <a:r>
                        <a:rPr lang="ja-JP" altLang="en-US" sz="800" b="0" i="0">
                          <a:solidFill>
                            <a:srgbClr val="0D0D0D"/>
                          </a:solidFill>
                          <a:effectLst/>
                          <a:latin typeface="メイリオ" panose="020B0604030504040204" pitchFamily="50" charset="-128"/>
                          <a:ea typeface="メイリオ" panose="020B0604030504040204" pitchFamily="50" charset="-128"/>
                        </a:rPr>
                        <a:t>広告管理ツールに広告を入稿する時点でリンク先サイトの</a:t>
                      </a:r>
                      <a:r>
                        <a:rPr lang="en-US" altLang="ja-JP" sz="800" b="0" i="0">
                          <a:solidFill>
                            <a:srgbClr val="0D0D0D"/>
                          </a:solidFill>
                          <a:effectLst/>
                          <a:latin typeface="メイリオ" panose="020B0604030504040204" pitchFamily="50" charset="-128"/>
                          <a:ea typeface="メイリオ" panose="020B0604030504040204" pitchFamily="50" charset="-128"/>
                        </a:rPr>
                        <a:t>URL</a:t>
                      </a:r>
                      <a:r>
                        <a:rPr lang="ja-JP" altLang="en-US" sz="800" b="0" i="0">
                          <a:solidFill>
                            <a:srgbClr val="0D0D0D"/>
                          </a:solidFill>
                          <a:effectLst/>
                          <a:latin typeface="メイリオ" panose="020B0604030504040204" pitchFamily="50" charset="-128"/>
                          <a:ea typeface="メイリオ" panose="020B0604030504040204" pitchFamily="50" charset="-128"/>
                        </a:rPr>
                        <a:t>が未公開または未完成の場合は、</a:t>
                      </a:r>
                      <a:endParaRPr lang="en-US" altLang="ja-JP" sz="800" b="0" i="0">
                        <a:solidFill>
                          <a:srgbClr val="0D0D0D"/>
                        </a:solidFill>
                        <a:effectLst/>
                        <a:latin typeface="メイリオ" panose="020B0604030504040204" pitchFamily="50" charset="-128"/>
                        <a:ea typeface="メイリオ" panose="020B0604030504040204" pitchFamily="50" charset="-128"/>
                      </a:endParaRPr>
                    </a:p>
                    <a:p>
                      <a:r>
                        <a:rPr lang="ja-JP" altLang="en-US" sz="800" b="0" i="0">
                          <a:solidFill>
                            <a:srgbClr val="0D0D0D"/>
                          </a:solidFill>
                          <a:effectLst/>
                          <a:latin typeface="メイリオ" panose="020B0604030504040204" pitchFamily="50" charset="-128"/>
                          <a:ea typeface="メイリオ" panose="020B0604030504040204" pitchFamily="50" charset="-128"/>
                        </a:rPr>
                        <a:t>入稿前審査（＝公開前サイト審査）が必須です。</a:t>
                      </a:r>
                      <a:endParaRPr lang="en-US" altLang="ja-JP" sz="800" b="0" i="0">
                        <a:solidFill>
                          <a:srgbClr val="0D0D0D"/>
                        </a:solidFill>
                        <a:effectLst/>
                        <a:latin typeface="メイリオ" panose="020B0604030504040204" pitchFamily="50" charset="-128"/>
                        <a:ea typeface="メイリオ" panose="020B0604030504040204" pitchFamily="50" charset="-128"/>
                      </a:endParaRPr>
                    </a:p>
                    <a:p>
                      <a:pPr marL="0" marR="0" lvl="0" indent="0" algn="l" defTabSz="914423" rtl="0" eaLnBrk="1" fontAlgn="auto" latinLnBrk="0" hangingPunct="1">
                        <a:lnSpc>
                          <a:spcPct val="100000"/>
                        </a:lnSpc>
                        <a:spcBef>
                          <a:spcPts val="0"/>
                        </a:spcBef>
                        <a:spcAft>
                          <a:spcPts val="0"/>
                        </a:spcAft>
                        <a:buClrTx/>
                        <a:buSzTx/>
                        <a:buFontTx/>
                        <a:buNone/>
                        <a:tabLst/>
                        <a:defRPr/>
                      </a:pPr>
                      <a:r>
                        <a:rPr lang="ja-JP" altLang="en-US" sz="800">
                          <a:solidFill>
                            <a:srgbClr val="0D0D0D"/>
                          </a:solidFill>
                          <a:latin typeface="メイリオ" panose="020B0604030504040204" pitchFamily="50" charset="-128"/>
                          <a:ea typeface="メイリオ" panose="020B0604030504040204" pitchFamily="50" charset="-128"/>
                        </a:rPr>
                        <a:t>入稿時のリンク先の状態で「</a:t>
                      </a:r>
                      <a:r>
                        <a:rPr kumimoji="1" lang="ja-JP" altLang="en-US" sz="800">
                          <a:solidFill>
                            <a:srgbClr val="0D0D0D"/>
                          </a:solidFill>
                          <a:latin typeface="メイリオ" panose="020B0604030504040204" pitchFamily="50" charset="-128"/>
                          <a:ea typeface="メイリオ" panose="020B0604030504040204" pitchFamily="50" charset="-128"/>
                        </a:rPr>
                        <a:t>後日更新</a:t>
                      </a:r>
                      <a:r>
                        <a:rPr kumimoji="1" lang="en-US" altLang="ja-JP" sz="800">
                          <a:solidFill>
                            <a:srgbClr val="0D0D0D"/>
                          </a:solidFill>
                          <a:latin typeface="メイリオ" panose="020B0604030504040204" pitchFamily="50" charset="-128"/>
                          <a:ea typeface="メイリオ" panose="020B0604030504040204" pitchFamily="50" charset="-128"/>
                        </a:rPr>
                        <a:t>/</a:t>
                      </a:r>
                      <a:r>
                        <a:rPr kumimoji="1" lang="ja-JP" altLang="en-US" sz="800">
                          <a:solidFill>
                            <a:srgbClr val="0D0D0D"/>
                          </a:solidFill>
                          <a:latin typeface="メイリオ" panose="020B0604030504040204" pitchFamily="50" charset="-128"/>
                          <a:ea typeface="メイリオ" panose="020B0604030504040204" pitchFamily="50" charset="-128"/>
                        </a:rPr>
                        <a:t>公開予定</a:t>
                      </a:r>
                      <a:r>
                        <a:rPr lang="ja-JP" altLang="en-US" sz="800">
                          <a:solidFill>
                            <a:srgbClr val="0D0D0D"/>
                          </a:solidFill>
                          <a:latin typeface="メイリオ" panose="020B0604030504040204" pitchFamily="50" charset="-128"/>
                          <a:ea typeface="メイリオ" panose="020B0604030504040204" pitchFamily="50" charset="-128"/>
                        </a:rPr>
                        <a:t>」を選択し、必要項目を記入してください。</a:t>
                      </a:r>
                      <a:endParaRPr kumimoji="1" lang="ja-JP" altLang="en-US" sz="800">
                        <a:solidFill>
                          <a:srgbClr val="0D0D0D"/>
                        </a:solidFill>
                        <a:latin typeface="メイリオ" panose="020B0604030504040204" pitchFamily="50" charset="-128"/>
                        <a:ea typeface="メイリオ" panose="020B0604030504040204" pitchFamily="50" charset="-128"/>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12327422"/>
                  </a:ext>
                </a:extLst>
              </a:tr>
              <a:tr h="15016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800">
                          <a:solidFill>
                            <a:srgbClr val="0D0D0D"/>
                          </a:solidFill>
                          <a:latin typeface="メイリオ" panose="020B0604030504040204" pitchFamily="50" charset="-128"/>
                          <a:ea typeface="メイリオ" panose="020B0604030504040204" pitchFamily="50" charset="-128"/>
                        </a:rPr>
                        <a:t>リンク先更新日時</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buFont typeface="Arial" panose="020B0604020202020204" pitchFamily="34" charset="0"/>
                        <a:buNone/>
                      </a:pPr>
                      <a:r>
                        <a:rPr kumimoji="1" lang="en-US" altLang="ja-JP" sz="800">
                          <a:solidFill>
                            <a:srgbClr val="0D0D0D"/>
                          </a:solidFill>
                          <a:latin typeface="メイリオ" panose="020B0604030504040204" pitchFamily="50" charset="-128"/>
                          <a:ea typeface="メイリオ" panose="020B0604030504040204" pitchFamily="50" charset="-128"/>
                        </a:rPr>
                        <a:t>※</a:t>
                      </a:r>
                      <a:r>
                        <a:rPr kumimoji="1" lang="ja-JP" altLang="en-US" sz="800">
                          <a:solidFill>
                            <a:srgbClr val="0D0D0D"/>
                          </a:solidFill>
                          <a:latin typeface="メイリオ" panose="020B0604030504040204" pitchFamily="50" charset="-128"/>
                          <a:ea typeface="メイリオ" panose="020B0604030504040204" pitchFamily="50" charset="-128"/>
                        </a:rPr>
                        <a:t>「入稿時のリンク先の状態」で「後日更新</a:t>
                      </a:r>
                      <a:r>
                        <a:rPr kumimoji="1" lang="en-US" altLang="ja-JP" sz="800">
                          <a:solidFill>
                            <a:srgbClr val="0D0D0D"/>
                          </a:solidFill>
                          <a:latin typeface="メイリオ" panose="020B0604030504040204" pitchFamily="50" charset="-128"/>
                          <a:ea typeface="メイリオ" panose="020B0604030504040204" pitchFamily="50" charset="-128"/>
                        </a:rPr>
                        <a:t>/</a:t>
                      </a:r>
                      <a:r>
                        <a:rPr kumimoji="1" lang="ja-JP" altLang="en-US" sz="800">
                          <a:solidFill>
                            <a:srgbClr val="0D0D0D"/>
                          </a:solidFill>
                          <a:latin typeface="メイリオ" panose="020B0604030504040204" pitchFamily="50" charset="-128"/>
                          <a:ea typeface="メイリオ" panose="020B0604030504040204" pitchFamily="50" charset="-128"/>
                        </a:rPr>
                        <a:t>公開予定」を選んだ場合に表示されます。</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640976697"/>
                  </a:ext>
                </a:extLst>
              </a:tr>
              <a:tr h="32288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800">
                          <a:solidFill>
                            <a:srgbClr val="0D0D0D"/>
                          </a:solidFill>
                          <a:latin typeface="メイリオ" panose="020B0604030504040204" pitchFamily="50" charset="-128"/>
                          <a:ea typeface="メイリオ" panose="020B0604030504040204" pitchFamily="50" charset="-128"/>
                        </a:rPr>
                        <a:t>最終リンク先</a:t>
                      </a:r>
                      <a:r>
                        <a:rPr kumimoji="1" lang="en-US" altLang="ja-JP" sz="800">
                          <a:solidFill>
                            <a:srgbClr val="0D0D0D"/>
                          </a:solidFill>
                          <a:latin typeface="メイリオ" panose="020B0604030504040204" pitchFamily="50" charset="-128"/>
                          <a:ea typeface="メイリオ" panose="020B0604030504040204" pitchFamily="50" charset="-128"/>
                        </a:rPr>
                        <a:t>URL</a:t>
                      </a:r>
                      <a:r>
                        <a:rPr kumimoji="1" lang="ja-JP" altLang="en-US" sz="800">
                          <a:solidFill>
                            <a:srgbClr val="0D0D0D"/>
                          </a:solidFill>
                          <a:latin typeface="メイリオ" panose="020B0604030504040204" pitchFamily="50" charset="-128"/>
                          <a:ea typeface="メイリオ" panose="020B0604030504040204" pitchFamily="50" charset="-128"/>
                        </a:rPr>
                        <a:t>のテストサイト・キャプチャ</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indent="0">
                        <a:buFont typeface="Arial" panose="020B0604020202020204" pitchFamily="34" charset="0"/>
                        <a:buNone/>
                      </a:pPr>
                      <a:r>
                        <a:rPr kumimoji="1" lang="ja-JP" altLang="en-US" sz="800">
                          <a:solidFill>
                            <a:srgbClr val="0D0D0D"/>
                          </a:solidFill>
                          <a:latin typeface="メイリオ" panose="020B0604030504040204" pitchFamily="50" charset="-128"/>
                          <a:ea typeface="メイリオ" panose="020B0604030504040204" pitchFamily="50" charset="-128"/>
                        </a:rPr>
                        <a:t>キャプチャの場合はファイル名もしくはオンラインストレージの</a:t>
                      </a:r>
                      <a:r>
                        <a:rPr kumimoji="1" lang="en-US" altLang="ja-JP" sz="800">
                          <a:solidFill>
                            <a:srgbClr val="0D0D0D"/>
                          </a:solidFill>
                          <a:latin typeface="メイリオ" panose="020B0604030504040204" pitchFamily="50" charset="-128"/>
                          <a:ea typeface="メイリオ" panose="020B0604030504040204" pitchFamily="50" charset="-128"/>
                        </a:rPr>
                        <a:t>URL</a:t>
                      </a:r>
                      <a:r>
                        <a:rPr kumimoji="1" lang="ja-JP" altLang="en-US" sz="800">
                          <a:solidFill>
                            <a:srgbClr val="0D0D0D"/>
                          </a:solidFill>
                          <a:latin typeface="メイリオ" panose="020B0604030504040204" pitchFamily="50" charset="-128"/>
                          <a:ea typeface="メイリオ" panose="020B0604030504040204" pitchFamily="50" charset="-128"/>
                        </a:rPr>
                        <a:t>を記載してください。</a:t>
                      </a:r>
                      <a:endParaRPr kumimoji="1" lang="en-US" altLang="ja-JP" sz="800">
                        <a:solidFill>
                          <a:srgbClr val="0D0D0D"/>
                        </a:solidFill>
                        <a:latin typeface="メイリオ" panose="020B0604030504040204" pitchFamily="50" charset="-128"/>
                        <a:ea typeface="メイリオ" panose="020B0604030504040204" pitchFamily="50" charset="-128"/>
                      </a:endParaRPr>
                    </a:p>
                    <a:p>
                      <a:pPr marL="0" marR="0" lvl="0" indent="0" algn="l" defTabSz="914423"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800">
                          <a:solidFill>
                            <a:srgbClr val="0D0D0D"/>
                          </a:solidFill>
                          <a:latin typeface="メイリオ" panose="020B0604030504040204" pitchFamily="50" charset="-128"/>
                          <a:ea typeface="メイリオ" panose="020B0604030504040204" pitchFamily="50" charset="-128"/>
                        </a:rPr>
                        <a:t>※</a:t>
                      </a:r>
                      <a:r>
                        <a:rPr kumimoji="1" lang="ja-JP" altLang="en-US" sz="800">
                          <a:solidFill>
                            <a:srgbClr val="0D0D0D"/>
                          </a:solidFill>
                          <a:latin typeface="メイリオ" panose="020B0604030504040204" pitchFamily="50" charset="-128"/>
                          <a:ea typeface="メイリオ" panose="020B0604030504040204" pitchFamily="50" charset="-128"/>
                        </a:rPr>
                        <a:t>「入稿時のリンク先の状態」で「後日更新</a:t>
                      </a:r>
                      <a:r>
                        <a:rPr kumimoji="1" lang="en-US" altLang="ja-JP" sz="800">
                          <a:solidFill>
                            <a:srgbClr val="0D0D0D"/>
                          </a:solidFill>
                          <a:latin typeface="メイリオ" panose="020B0604030504040204" pitchFamily="50" charset="-128"/>
                          <a:ea typeface="メイリオ" panose="020B0604030504040204" pitchFamily="50" charset="-128"/>
                        </a:rPr>
                        <a:t>/</a:t>
                      </a:r>
                      <a:r>
                        <a:rPr kumimoji="1" lang="ja-JP" altLang="en-US" sz="800">
                          <a:solidFill>
                            <a:srgbClr val="0D0D0D"/>
                          </a:solidFill>
                          <a:latin typeface="メイリオ" panose="020B0604030504040204" pitchFamily="50" charset="-128"/>
                          <a:ea typeface="メイリオ" panose="020B0604030504040204" pitchFamily="50" charset="-128"/>
                        </a:rPr>
                        <a:t>公開予定」を選んだ場合に表示されます。</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643230399"/>
                  </a:ext>
                </a:extLst>
              </a:tr>
              <a:tr h="105396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800" kern="1200">
                          <a:solidFill>
                            <a:srgbClr val="0D0D0D"/>
                          </a:solidFill>
                          <a:latin typeface="メイリオ" panose="020B0604030504040204" pitchFamily="50" charset="-128"/>
                          <a:ea typeface="メイリオ" panose="020B0604030504040204" pitchFamily="50" charset="-128"/>
                          <a:cs typeface="+mn-cs"/>
                        </a:rPr>
                        <a:t>備考</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800" kern="1200">
                          <a:solidFill>
                            <a:srgbClr val="0D0D0D"/>
                          </a:solidFill>
                          <a:latin typeface="メイリオ" panose="020B0604030504040204" pitchFamily="50" charset="-128"/>
                          <a:ea typeface="メイリオ" panose="020B0604030504040204" pitchFamily="50" charset="-128"/>
                          <a:cs typeface="+mn-cs"/>
                        </a:rPr>
                        <a:t>・広告主名</a:t>
                      </a:r>
                      <a:endParaRPr kumimoji="1" lang="en-US" altLang="ja-JP" sz="800" kern="120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800" kern="1200">
                          <a:solidFill>
                            <a:srgbClr val="0D0D0D"/>
                          </a:solidFill>
                          <a:latin typeface="メイリオ" panose="020B0604030504040204" pitchFamily="50" charset="-128"/>
                          <a:ea typeface="メイリオ" panose="020B0604030504040204" pitchFamily="50" charset="-128"/>
                          <a:cs typeface="+mn-cs"/>
                        </a:rPr>
                        <a:t>・タイトル（見出し）</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800" kern="1200">
                          <a:solidFill>
                            <a:srgbClr val="0D0D0D"/>
                          </a:solidFill>
                          <a:latin typeface="メイリオ" panose="020B0604030504040204" pitchFamily="50" charset="-128"/>
                          <a:ea typeface="メイリオ" panose="020B0604030504040204" pitchFamily="50" charset="-128"/>
                          <a:cs typeface="+mn-cs"/>
                        </a:rPr>
                        <a:t>・画像（サムネイル画像）</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800" kern="1200">
                          <a:solidFill>
                            <a:srgbClr val="0D0D0D"/>
                          </a:solidFill>
                          <a:latin typeface="メイリオ" panose="020B0604030504040204" pitchFamily="50" charset="-128"/>
                          <a:ea typeface="メイリオ" panose="020B0604030504040204" pitchFamily="50" charset="-128"/>
                          <a:cs typeface="+mn-cs"/>
                        </a:rPr>
                        <a:t>　</a:t>
                      </a:r>
                      <a:r>
                        <a:rPr kumimoji="1" lang="en-US" altLang="ja-JP" sz="800" kern="1200">
                          <a:solidFill>
                            <a:srgbClr val="0D0D0D"/>
                          </a:solidFill>
                          <a:latin typeface="メイリオ" panose="020B0604030504040204" pitchFamily="50" charset="-128"/>
                          <a:ea typeface="メイリオ" panose="020B0604030504040204" pitchFamily="50" charset="-128"/>
                          <a:cs typeface="+mn-cs"/>
                        </a:rPr>
                        <a:t>※</a:t>
                      </a:r>
                      <a:r>
                        <a:rPr kumimoji="1" lang="ja-JP" altLang="en-US" sz="800" kern="1200">
                          <a:solidFill>
                            <a:srgbClr val="0D0D0D"/>
                          </a:solidFill>
                          <a:latin typeface="メイリオ" panose="020B0604030504040204" pitchFamily="50" charset="-128"/>
                          <a:ea typeface="メイリオ" panose="020B0604030504040204" pitchFamily="50" charset="-128"/>
                          <a:cs typeface="+mn-cs"/>
                        </a:rPr>
                        <a:t>タイトル（見出し）と画像のセットがわかるようにご連絡ください。</a:t>
                      </a:r>
                      <a:endParaRPr kumimoji="1" lang="en-US" altLang="ja-JP" sz="800" kern="1200">
                        <a:solidFill>
                          <a:srgbClr val="0D0D0D"/>
                        </a:solidFill>
                        <a:latin typeface="メイリオ" panose="020B0604030504040204" pitchFamily="50" charset="-128"/>
                        <a:ea typeface="メイリオ" panose="020B0604030504040204" pitchFamily="50" charset="-128"/>
                        <a:cs typeface="+mn-cs"/>
                      </a:endParaRPr>
                    </a:p>
                    <a:p>
                      <a:pPr defTabSz="914423"/>
                      <a:r>
                        <a:rPr lang="ja-JP" altLang="en-US" sz="800">
                          <a:solidFill>
                            <a:srgbClr val="0D0D0D"/>
                          </a:solidFill>
                          <a:latin typeface="メイリオ" panose="020B0604030504040204" pitchFamily="50" charset="-128"/>
                          <a:ea typeface="メイリオ" panose="020B0604030504040204" pitchFamily="50" charset="-128"/>
                        </a:rPr>
                        <a:t>・主体者表記</a:t>
                      </a:r>
                      <a:endParaRPr lang="en-US" altLang="ja-JP" sz="800">
                        <a:solidFill>
                          <a:srgbClr val="0D0D0D"/>
                        </a:solidFill>
                        <a:latin typeface="メイリオ" panose="020B0604030504040204" pitchFamily="50" charset="-128"/>
                        <a:ea typeface="メイリオ" panose="020B0604030504040204" pitchFamily="50" charset="-128"/>
                      </a:endParaRPr>
                    </a:p>
                    <a:p>
                      <a:pPr defTabSz="914423"/>
                      <a:r>
                        <a:rPr kumimoji="1" lang="ja-JP" altLang="en-US" sz="800" b="0" i="0">
                          <a:solidFill>
                            <a:srgbClr val="0D0D0D"/>
                          </a:solidFill>
                          <a:latin typeface="メイリオ" panose="020B0604030504040204" pitchFamily="50" charset="-128"/>
                          <a:ea typeface="メイリオ" panose="020B0604030504040204" pitchFamily="50" charset="-128"/>
                        </a:rPr>
                        <a:t>・アカウント</a:t>
                      </a:r>
                      <a:r>
                        <a:rPr kumimoji="1" lang="en-US" altLang="ja-JP" sz="800" b="0" i="0">
                          <a:solidFill>
                            <a:srgbClr val="0D0D0D"/>
                          </a:solidFill>
                          <a:latin typeface="メイリオ" panose="020B0604030504040204" pitchFamily="50" charset="-128"/>
                          <a:ea typeface="メイリオ" panose="020B0604030504040204" pitchFamily="50" charset="-128"/>
                        </a:rPr>
                        <a:t>ID</a:t>
                      </a:r>
                    </a:p>
                    <a:p>
                      <a:pPr defTabSz="914423"/>
                      <a:r>
                        <a:rPr kumimoji="1" lang="ja-JP" altLang="en-US" sz="800" b="0" i="0">
                          <a:solidFill>
                            <a:srgbClr val="0D0D0D"/>
                          </a:solidFill>
                          <a:latin typeface="メイリオ" panose="020B0604030504040204" pitchFamily="50" charset="-128"/>
                          <a:ea typeface="メイリオ" panose="020B0604030504040204" pitchFamily="50" charset="-128"/>
                        </a:rPr>
                        <a:t>　</a:t>
                      </a:r>
                      <a:r>
                        <a:rPr kumimoji="1" lang="en-US" altLang="ja-JP" sz="800" b="0" i="0">
                          <a:solidFill>
                            <a:srgbClr val="0D0D0D"/>
                          </a:solidFill>
                          <a:latin typeface="メイリオ" panose="020B0604030504040204" pitchFamily="50" charset="-128"/>
                          <a:ea typeface="メイリオ" panose="020B0604030504040204" pitchFamily="50" charset="-128"/>
                        </a:rPr>
                        <a:t>※</a:t>
                      </a:r>
                      <a:r>
                        <a:rPr kumimoji="1" lang="ja-JP" altLang="en-US" sz="800" b="0" i="0">
                          <a:solidFill>
                            <a:srgbClr val="0D0D0D"/>
                          </a:solidFill>
                          <a:latin typeface="メイリオ" panose="020B0604030504040204" pitchFamily="50" charset="-128"/>
                          <a:ea typeface="メイリオ" panose="020B0604030504040204" pitchFamily="50" charset="-128"/>
                        </a:rPr>
                        <a:t>申請時にアカウントが未定の場合は、必ず</a:t>
                      </a:r>
                      <a:r>
                        <a:rPr kumimoji="1" lang="ja-JP" altLang="en-US" sz="800" b="0" i="0">
                          <a:solidFill>
                            <a:srgbClr val="FF0033"/>
                          </a:solidFill>
                          <a:latin typeface="メイリオ" panose="020B0604030504040204" pitchFamily="50" charset="-128"/>
                          <a:ea typeface="メイリオ" panose="020B0604030504040204" pitchFamily="50" charset="-128"/>
                        </a:rPr>
                        <a:t>広告管理ツール入稿前まで</a:t>
                      </a:r>
                      <a:r>
                        <a:rPr kumimoji="1" lang="ja-JP" altLang="en-US" sz="800" b="0" i="0">
                          <a:solidFill>
                            <a:srgbClr val="0D0D0D"/>
                          </a:solidFill>
                          <a:latin typeface="メイリオ" panose="020B0604030504040204" pitchFamily="50" charset="-128"/>
                          <a:ea typeface="メイリオ" panose="020B0604030504040204" pitchFamily="50" charset="-128"/>
                        </a:rPr>
                        <a:t>にご連絡ください。</a:t>
                      </a:r>
                      <a:endParaRPr kumimoji="1" lang="en-US" altLang="ja-JP" sz="800" b="0" i="0">
                        <a:solidFill>
                          <a:srgbClr val="0D0D0D"/>
                        </a:solidFill>
                        <a:latin typeface="メイリオ" panose="020B0604030504040204" pitchFamily="50" charset="-128"/>
                        <a:ea typeface="メイリオ" panose="020B0604030504040204" pitchFamily="50" charset="-128"/>
                      </a:endParaRPr>
                    </a:p>
                    <a:p>
                      <a:pPr defTabSz="914423"/>
                      <a:r>
                        <a:rPr lang="ja-JP" altLang="en-US" sz="800">
                          <a:solidFill>
                            <a:srgbClr val="0D0D0D"/>
                          </a:solidFill>
                          <a:latin typeface="メイリオ" panose="020B0604030504040204" pitchFamily="50" charset="-128"/>
                          <a:ea typeface="メイリオ" panose="020B0604030504040204" pitchFamily="50" charset="-128"/>
                        </a:rPr>
                        <a:t>・</a:t>
                      </a:r>
                      <a:r>
                        <a:rPr lang="en-US" altLang="ja-JP" sz="800">
                          <a:solidFill>
                            <a:srgbClr val="0D0D0D"/>
                          </a:solidFill>
                          <a:latin typeface="メイリオ" panose="020B0604030504040204" pitchFamily="50" charset="-128"/>
                          <a:ea typeface="+mn-ea"/>
                        </a:rPr>
                        <a:t>LINE</a:t>
                      </a:r>
                      <a:r>
                        <a:rPr lang="ja-JP" altLang="en-US" sz="800">
                          <a:solidFill>
                            <a:srgbClr val="0D0D0D"/>
                          </a:solidFill>
                          <a:latin typeface="メイリオ" panose="020B0604030504040204" pitchFamily="50" charset="-128"/>
                          <a:ea typeface="+mn-ea"/>
                        </a:rPr>
                        <a:t>ヤフー</a:t>
                      </a:r>
                      <a:r>
                        <a:rPr kumimoji="1" lang="ja-JP" altLang="en-US" sz="800" b="0" i="0">
                          <a:solidFill>
                            <a:srgbClr val="0D0D0D"/>
                          </a:solidFill>
                          <a:latin typeface="メイリオ" panose="020B0604030504040204" pitchFamily="50" charset="-128"/>
                          <a:ea typeface="メイリオ" panose="020B0604030504040204" pitchFamily="50" charset="-128"/>
                        </a:rPr>
                        <a:t>から提案したタイトル（見出し）が含まれているか</a:t>
                      </a:r>
                      <a:endParaRPr kumimoji="1" lang="ja-JP" altLang="en-US" sz="800" kern="1200">
                        <a:solidFill>
                          <a:srgbClr val="0D0D0D"/>
                        </a:solidFill>
                        <a:latin typeface="メイリオ" panose="020B0604030504040204" pitchFamily="50" charset="-128"/>
                        <a:ea typeface="メイリオ" panose="020B0604030504040204" pitchFamily="50" charset="-128"/>
                        <a:cs typeface="+mn-cs"/>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85893962"/>
                  </a:ext>
                </a:extLst>
              </a:tr>
              <a:tr h="62019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800">
                          <a:solidFill>
                            <a:srgbClr val="0D0D0D"/>
                          </a:solidFill>
                          <a:latin typeface="メイリオ" panose="020B0604030504040204" pitchFamily="50" charset="-128"/>
                          <a:ea typeface="メイリオ" panose="020B0604030504040204" pitchFamily="50" charset="-128"/>
                        </a:rPr>
                        <a:t>審査対象（添付ファイル）</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285750" indent="-285750">
                        <a:buFont typeface="Arial" panose="020B0604020202020204" pitchFamily="34" charset="0"/>
                        <a:buChar char="•"/>
                      </a:pPr>
                      <a:r>
                        <a:rPr kumimoji="1" lang="en-US" altLang="ja-JP" sz="800">
                          <a:solidFill>
                            <a:srgbClr val="0D0D0D"/>
                          </a:solidFill>
                          <a:latin typeface="メイリオ" panose="020B0604030504040204" pitchFamily="50" charset="-128"/>
                          <a:ea typeface="メイリオ" panose="020B0604030504040204" pitchFamily="50" charset="-128"/>
                        </a:rPr>
                        <a:t>zip</a:t>
                      </a:r>
                      <a:r>
                        <a:rPr kumimoji="1" lang="ja-JP" altLang="en-US" sz="800">
                          <a:solidFill>
                            <a:srgbClr val="0D0D0D"/>
                          </a:solidFill>
                          <a:latin typeface="メイリオ" panose="020B0604030504040204" pitchFamily="50" charset="-128"/>
                          <a:ea typeface="メイリオ" panose="020B0604030504040204" pitchFamily="50" charset="-128"/>
                        </a:rPr>
                        <a:t>ファイルにパスワードを設定しないでください。</a:t>
                      </a:r>
                    </a:p>
                    <a:p>
                      <a:pPr marL="285750" indent="-285750">
                        <a:buFont typeface="Arial" panose="020B0604020202020204" pitchFamily="34" charset="0"/>
                        <a:buChar char="•"/>
                      </a:pPr>
                      <a:r>
                        <a:rPr kumimoji="1" lang="ja-JP" altLang="en-US" sz="800">
                          <a:solidFill>
                            <a:srgbClr val="0D0D0D"/>
                          </a:solidFill>
                          <a:latin typeface="メイリオ" panose="020B0604030504040204" pitchFamily="50" charset="-128"/>
                          <a:ea typeface="メイリオ" panose="020B0604030504040204" pitchFamily="50" charset="-128"/>
                        </a:rPr>
                        <a:t>添付ファイルの容量が</a:t>
                      </a:r>
                      <a:r>
                        <a:rPr kumimoji="1" lang="en-US" altLang="ja-JP" sz="800">
                          <a:solidFill>
                            <a:srgbClr val="0D0D0D"/>
                          </a:solidFill>
                          <a:latin typeface="メイリオ" panose="020B0604030504040204" pitchFamily="50" charset="-128"/>
                          <a:ea typeface="メイリオ" panose="020B0604030504040204" pitchFamily="50" charset="-128"/>
                        </a:rPr>
                        <a:t>30MB</a:t>
                      </a:r>
                      <a:r>
                        <a:rPr kumimoji="1" lang="ja-JP" altLang="en-US" sz="800">
                          <a:solidFill>
                            <a:srgbClr val="0D0D0D"/>
                          </a:solidFill>
                          <a:latin typeface="メイリオ" panose="020B0604030504040204" pitchFamily="50" charset="-128"/>
                          <a:ea typeface="メイリオ" panose="020B0604030504040204" pitchFamily="50" charset="-128"/>
                        </a:rPr>
                        <a:t>を超える場合は、オンラインストレージにファイルをアップロードし、その</a:t>
                      </a:r>
                      <a:r>
                        <a:rPr kumimoji="1" lang="en-US" altLang="ja-JP" sz="800">
                          <a:solidFill>
                            <a:srgbClr val="0D0D0D"/>
                          </a:solidFill>
                          <a:latin typeface="メイリオ" panose="020B0604030504040204" pitchFamily="50" charset="-128"/>
                          <a:ea typeface="メイリオ" panose="020B0604030504040204" pitchFamily="50" charset="-128"/>
                        </a:rPr>
                        <a:t>URL</a:t>
                      </a:r>
                      <a:r>
                        <a:rPr kumimoji="1" lang="ja-JP" altLang="en-US" sz="800">
                          <a:solidFill>
                            <a:srgbClr val="0D0D0D"/>
                          </a:solidFill>
                          <a:latin typeface="メイリオ" panose="020B0604030504040204" pitchFamily="50" charset="-128"/>
                          <a:ea typeface="メイリオ" panose="020B0604030504040204" pitchFamily="50" charset="-128"/>
                        </a:rPr>
                        <a:t>を「備考」欄に記載してください。</a:t>
                      </a:r>
                    </a:p>
                    <a:p>
                      <a:pPr marL="285750" indent="-285750">
                        <a:buFont typeface="Arial" panose="020B0604020202020204" pitchFamily="34" charset="0"/>
                        <a:buChar char="•"/>
                      </a:pPr>
                      <a:r>
                        <a:rPr kumimoji="1" lang="ja-JP" altLang="en-US" sz="800">
                          <a:solidFill>
                            <a:srgbClr val="0D0D0D"/>
                          </a:solidFill>
                          <a:latin typeface="メイリオ" panose="020B0604030504040204" pitchFamily="50" charset="-128"/>
                          <a:ea typeface="メイリオ" panose="020B0604030504040204" pitchFamily="50" charset="-128"/>
                        </a:rPr>
                        <a:t>審査対象が複数ある場合には組み合わせが分かるように備考欄に記載してください。</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019795070"/>
                  </a:ext>
                </a:extLst>
              </a:tr>
              <a:tr h="36721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800" dirty="0">
                          <a:latin typeface="メイリオ" panose="020B0604030504040204" pitchFamily="50" charset="-128"/>
                          <a:ea typeface="メイリオ" panose="020B0604030504040204" pitchFamily="50" charset="-128"/>
                        </a:rPr>
                        <a:t>追加メールアドレス</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800" dirty="0">
                          <a:solidFill>
                            <a:srgbClr val="FF0033"/>
                          </a:solidFill>
                          <a:latin typeface="メイリオ" panose="020B0604030504040204" pitchFamily="50" charset="-128"/>
                          <a:ea typeface="メイリオ" panose="020B0604030504040204" pitchFamily="50" charset="-128"/>
                        </a:rPr>
                        <a:t>申請時、「追加連絡先」に以下アドレスを必ず追加してください。</a:t>
                      </a:r>
                      <a:endParaRPr kumimoji="1" lang="en-US" altLang="ja-JP" sz="800" dirty="0">
                        <a:solidFill>
                          <a:srgbClr val="FF0033"/>
                        </a:solidFill>
                        <a:latin typeface="メイリオ" panose="020B0604030504040204" pitchFamily="50" charset="-128"/>
                        <a:ea typeface="メイリオ" panose="020B0604030504040204" pitchFamily="50" charset="-128"/>
                      </a:endParaRPr>
                    </a:p>
                    <a:p>
                      <a:pPr marL="0" marR="0" lvl="0" indent="0" algn="l" defTabSz="914423"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800" dirty="0">
                          <a:latin typeface="メイリオ" panose="020B0604030504040204" pitchFamily="50" charset="-128"/>
                          <a:ea typeface="メイリオ" panose="020B0604030504040204" pitchFamily="50" charset="-128"/>
                          <a:hlinkClick r:id="rId5"/>
                        </a:rPr>
                        <a:t>ml-toppage-pr-desk@lycorp.co.jp</a:t>
                      </a:r>
                      <a:endParaRPr kumimoji="1" lang="en-US" altLang="ja-JP" sz="700" kern="1200" dirty="0">
                        <a:solidFill>
                          <a:srgbClr val="0D0D0D"/>
                        </a:solidFill>
                        <a:latin typeface="メイリオ" panose="020B0604030504040204" pitchFamily="50" charset="-128"/>
                        <a:ea typeface="メイリオ" panose="020B0604030504040204" pitchFamily="50" charset="-128"/>
                        <a:cs typeface="+mn-cs"/>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822798269"/>
                  </a:ext>
                </a:extLst>
              </a:tr>
            </a:tbl>
          </a:graphicData>
        </a:graphic>
      </p:graphicFrame>
    </p:spTree>
    <p:extLst>
      <p:ext uri="{BB962C8B-B14F-4D97-AF65-F5344CB8AC3E}">
        <p14:creationId xmlns:p14="http://schemas.microsoft.com/office/powerpoint/2010/main" val="40130540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広告管理ツールへの入稿時の留意点</a:t>
            </a:r>
            <a:endParaRPr kumimoji="1" lang="ja-JP" altLang="en-US" sz="1800"/>
          </a:p>
        </p:txBody>
      </p:sp>
      <p:sp>
        <p:nvSpPr>
          <p:cNvPr id="4" name="テキスト ボックス 3">
            <a:extLst>
              <a:ext uri="{FF2B5EF4-FFF2-40B4-BE49-F238E27FC236}">
                <a16:creationId xmlns:a16="http://schemas.microsoft.com/office/drawing/2014/main" id="{E4E784CC-2376-3181-E11D-37AD9925172E}"/>
              </a:ext>
            </a:extLst>
          </p:cNvPr>
          <p:cNvSpPr txBox="1"/>
          <p:nvPr/>
        </p:nvSpPr>
        <p:spPr>
          <a:xfrm>
            <a:off x="499420" y="1285811"/>
            <a:ext cx="11186754"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■広告管理ツール入稿時に、入稿前審査にて発行された</a:t>
            </a:r>
            <a:r>
              <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ID</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を「</a:t>
            </a:r>
            <a:r>
              <a:rPr kumimoji="1" lang="ja-JP" altLang="en-US" sz="14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事前承認</a:t>
            </a:r>
            <a:r>
              <a:rPr kumimoji="1" lang="en-US" altLang="ja-JP" sz="14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ID</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」欄に入力していただく必要があります。</a:t>
            </a:r>
          </a:p>
        </p:txBody>
      </p:sp>
      <p:sp>
        <p:nvSpPr>
          <p:cNvPr id="5" name="テキスト ボックス 4">
            <a:extLst>
              <a:ext uri="{FF2B5EF4-FFF2-40B4-BE49-F238E27FC236}">
                <a16:creationId xmlns:a16="http://schemas.microsoft.com/office/drawing/2014/main" id="{909A1E3B-B4DF-6B8A-7279-4A1BB0699363}"/>
              </a:ext>
            </a:extLst>
          </p:cNvPr>
          <p:cNvSpPr txBox="1"/>
          <p:nvPr/>
        </p:nvSpPr>
        <p:spPr>
          <a:xfrm>
            <a:off x="497641" y="1557717"/>
            <a:ext cx="4483969"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4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広告管理ツール入稿時の留意点　</a:t>
            </a:r>
            <a:endParaRPr kumimoji="1" lang="en-US" altLang="ja-JP" sz="14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・広告設定について（一部抜粋）</a:t>
            </a:r>
            <a:endPar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p:txBody>
      </p:sp>
      <p:graphicFrame>
        <p:nvGraphicFramePr>
          <p:cNvPr id="8" name="表 7">
            <a:extLst>
              <a:ext uri="{FF2B5EF4-FFF2-40B4-BE49-F238E27FC236}">
                <a16:creationId xmlns:a16="http://schemas.microsoft.com/office/drawing/2014/main" id="{33E099E0-58CC-44DC-F7E2-355E299D105A}"/>
              </a:ext>
            </a:extLst>
          </p:cNvPr>
          <p:cNvGraphicFramePr>
            <a:graphicFrameLocks noGrp="1"/>
          </p:cNvGraphicFramePr>
          <p:nvPr>
            <p:extLst>
              <p:ext uri="{D42A27DB-BD31-4B8C-83A1-F6EECF244321}">
                <p14:modId xmlns:p14="http://schemas.microsoft.com/office/powerpoint/2010/main" val="896853263"/>
              </p:ext>
            </p:extLst>
          </p:nvPr>
        </p:nvGraphicFramePr>
        <p:xfrm>
          <a:off x="497838" y="2167469"/>
          <a:ext cx="11186754" cy="4246229"/>
        </p:xfrm>
        <a:graphic>
          <a:graphicData uri="http://schemas.openxmlformats.org/drawingml/2006/table">
            <a:tbl>
              <a:tblPr firstCol="1" bandRow="1"/>
              <a:tblGrid>
                <a:gridCol w="2667882">
                  <a:extLst>
                    <a:ext uri="{9D8B030D-6E8A-4147-A177-3AD203B41FA5}">
                      <a16:colId xmlns:a16="http://schemas.microsoft.com/office/drawing/2014/main" val="135909385"/>
                    </a:ext>
                  </a:extLst>
                </a:gridCol>
                <a:gridCol w="8518872">
                  <a:extLst>
                    <a:ext uri="{9D8B030D-6E8A-4147-A177-3AD203B41FA5}">
                      <a16:colId xmlns:a16="http://schemas.microsoft.com/office/drawing/2014/main" val="2591893762"/>
                    </a:ext>
                  </a:extLst>
                </a:gridCol>
              </a:tblGrid>
              <a:tr h="52060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100" b="1" kern="1200">
                          <a:solidFill>
                            <a:schemeClr val="bg1"/>
                          </a:solidFill>
                          <a:latin typeface="メイリオ" panose="020B0604030504040204" pitchFamily="50" charset="-128"/>
                          <a:ea typeface="メイリオ" panose="020B0604030504040204" pitchFamily="50" charset="-128"/>
                          <a:cs typeface="+mn-cs"/>
                        </a:rPr>
                        <a:t>項目</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100" b="1" kern="1200">
                          <a:solidFill>
                            <a:schemeClr val="bg1"/>
                          </a:solidFill>
                          <a:latin typeface="メイリオ" panose="020B0604030504040204" pitchFamily="50" charset="-128"/>
                          <a:ea typeface="メイリオ" panose="020B0604030504040204" pitchFamily="50" charset="-128"/>
                          <a:cs typeface="+mn-cs"/>
                        </a:rPr>
                        <a:t>詳細</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4608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100" b="0" i="0" kern="1200">
                          <a:solidFill>
                            <a:schemeClr val="bg1"/>
                          </a:solidFill>
                          <a:latin typeface="メイリオ" panose="020B0604030504040204" pitchFamily="50" charset="-128"/>
                          <a:ea typeface="メイリオ" panose="020B0604030504040204" pitchFamily="50" charset="-128"/>
                          <a:cs typeface="+mn-cs"/>
                        </a:rPr>
                        <a:t>広告</a:t>
                      </a:r>
                      <a:endParaRPr kumimoji="1" lang="ja-JP" altLang="en-US" sz="1100" b="0" i="0" kern="1200" noProof="0">
                        <a:solidFill>
                          <a:schemeClr val="bg1"/>
                        </a:solidFill>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「予約型専用広告を追加」を選択</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186591261"/>
                  </a:ext>
                </a:extLst>
              </a:tr>
              <a:tr h="460844">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lnSpc>
                          <a:spcPct val="110000"/>
                        </a:lnSpc>
                      </a:pPr>
                      <a:r>
                        <a:rPr kumimoji="1" lang="ja-JP" altLang="en-US" sz="1100" b="0" i="0" kern="1200">
                          <a:solidFill>
                            <a:schemeClr val="bg1"/>
                          </a:solidFill>
                          <a:latin typeface="メイリオ" panose="020B0604030504040204" pitchFamily="50" charset="-128"/>
                          <a:ea typeface="メイリオ" panose="020B0604030504040204" pitchFamily="50" charset="-128"/>
                          <a:cs typeface="+mn-cs"/>
                        </a:rPr>
                        <a:t>メインメディアの形式</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100" b="0" kern="1200" noProof="0">
                          <a:solidFill>
                            <a:srgbClr val="0D0D0D"/>
                          </a:solidFill>
                          <a:latin typeface="メイリオ" panose="020B0604030504040204" pitchFamily="50" charset="-128"/>
                          <a:ea typeface="メイリオ" panose="020B0604030504040204" pitchFamily="50" charset="-128"/>
                          <a:cs typeface="+mn-cs"/>
                        </a:rPr>
                        <a:t>「画像」</a:t>
                      </a:r>
                      <a:r>
                        <a:rPr kumimoji="1" lang="ja-JP" altLang="en-US" sz="11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を選択　</a:t>
                      </a:r>
                      <a:r>
                        <a:rPr kumimoji="1" lang="en-US" altLang="ja-JP" sz="11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1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「動画」は選択できません。</a:t>
                      </a:r>
                      <a:endParaRPr kumimoji="1" lang="ja-JP" altLang="en-US" sz="1100" b="0" kern="1200">
                        <a:solidFill>
                          <a:srgbClr val="0D0D0D"/>
                        </a:solidFill>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023001256"/>
                  </a:ext>
                </a:extLst>
              </a:tr>
              <a:tr h="75872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100" b="0" i="0" u="none" strike="noStrike" kern="1200" cap="none" spc="0" normalizeH="0" baseline="0" noProof="0">
                          <a:ln>
                            <a:noFill/>
                          </a:ln>
                          <a:solidFill>
                            <a:schemeClr val="bg1"/>
                          </a:solidFill>
                          <a:effectLst/>
                          <a:uLnTx/>
                          <a:uFillTx/>
                          <a:latin typeface="メイリオ" panose="020B0604030504040204" pitchFamily="50" charset="-128"/>
                          <a:ea typeface="メイリオ" panose="020B0604030504040204" pitchFamily="50" charset="-128"/>
                          <a:cs typeface="+mn-cs"/>
                        </a:rPr>
                        <a:t>タイトル</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lang="ja-JP" altLang="en-US" sz="1100">
                          <a:solidFill>
                            <a:srgbClr val="0D0D0D"/>
                          </a:solidFill>
                          <a:latin typeface="メイリオ" panose="020B0604030504040204" pitchFamily="50" charset="-128"/>
                          <a:ea typeface="メイリオ" panose="020B0604030504040204" pitchFamily="50" charset="-128"/>
                        </a:rPr>
                        <a:t>見出し文言を入力してださい。</a:t>
                      </a:r>
                      <a:endParaRPr lang="en-US" altLang="ja-JP" sz="1100">
                        <a:solidFill>
                          <a:srgbClr val="0D0D0D"/>
                        </a:solidFill>
                        <a:latin typeface="メイリオ" panose="020B0604030504040204" pitchFamily="50" charset="-128"/>
                        <a:ea typeface="メイリオ" panose="020B0604030504040204" pitchFamily="50" charset="-128"/>
                      </a:endParaRPr>
                    </a:p>
                    <a:p>
                      <a:pPr algn="l">
                        <a:lnSpc>
                          <a:spcPct val="110000"/>
                        </a:lnSpc>
                      </a:pPr>
                      <a:endParaRPr kumimoji="1" lang="en-US" altLang="ja-JP" sz="1100" b="0" kern="1200">
                        <a:solidFill>
                          <a:srgbClr val="0D0D0D"/>
                        </a:solidFill>
                        <a:latin typeface="メイリオ" panose="020B0604030504040204" pitchFamily="50" charset="-128"/>
                        <a:ea typeface="メイリオ" panose="020B0604030504040204" pitchFamily="50" charset="-128"/>
                        <a:cs typeface="+mn-cs"/>
                      </a:endParaRPr>
                    </a:p>
                    <a:p>
                      <a:pPr algn="l">
                        <a:lnSpc>
                          <a:spcPct val="110000"/>
                        </a:lnSpc>
                      </a:pPr>
                      <a:r>
                        <a:rPr kumimoji="1" lang="ja-JP" altLang="en-US" sz="11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制限を超えた文字数や使用不可記号が登録できないように広告管理ツールで制御します。</a:t>
                      </a:r>
                      <a:endParaRPr kumimoji="1" lang="ja-JP" altLang="en-US" sz="1100" b="0" kern="1200">
                        <a:solidFill>
                          <a:srgbClr val="0D0D0D"/>
                        </a:solidFill>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155242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100" b="0" i="0" kern="1200">
                          <a:solidFill>
                            <a:schemeClr val="bg1"/>
                          </a:solidFill>
                          <a:latin typeface="メイリオ" panose="020B0604030504040204" pitchFamily="50" charset="-128"/>
                          <a:ea typeface="メイリオ" panose="020B0604030504040204" pitchFamily="50" charset="-128"/>
                          <a:cs typeface="+mn-cs"/>
                        </a:rPr>
                        <a:t>主体者表記</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半角全角問わず</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20</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文字以内となります。詳細は</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P.23</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をご確認ください。</a:t>
                      </a:r>
                      <a:endParaRPr kumimoji="1" lang="en-US" altLang="ja-JP" sz="1100" b="0" kern="1200" dirty="0">
                        <a:solidFill>
                          <a:srgbClr val="0D0D0D"/>
                        </a:solidFill>
                        <a:latin typeface="メイリオ" panose="020B0604030504040204" pitchFamily="50" charset="-128"/>
                        <a:ea typeface="メイリオ" panose="020B0604030504040204" pitchFamily="50" charset="-128"/>
                        <a:cs typeface="+mn-cs"/>
                      </a:endParaRPr>
                    </a:p>
                    <a:p>
                      <a:pPr marL="0" indent="0" algn="l">
                        <a:buFont typeface="Arial" panose="020B0604020202020204" pitchFamily="34" charset="0"/>
                        <a:buNone/>
                      </a:pPr>
                      <a:endParaRPr kumimoji="1" lang="en-US" altLang="ja-JP" sz="1100" b="0" kern="1200" dirty="0">
                        <a:solidFill>
                          <a:srgbClr val="0D0D0D"/>
                        </a:solidFill>
                        <a:latin typeface="メイリオ" panose="020B0604030504040204" pitchFamily="50" charset="-128"/>
                        <a:ea typeface="メイリオ" panose="020B0604030504040204" pitchFamily="50" charset="-128"/>
                        <a:cs typeface="+mn-cs"/>
                      </a:endParaRPr>
                    </a:p>
                    <a:p>
                      <a:pPr marL="171450" indent="-171450" algn="l">
                        <a:buFont typeface="Arial" panose="020B0604020202020204" pitchFamily="34" charset="0"/>
                        <a:buChar char="•"/>
                      </a:pP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クリエイティブの表現領域が狭く、ユーザーに訴求内容が伝わりづらくなるため、主体者の名称（</a:t>
                      </a:r>
                      <a:r>
                        <a:rPr kumimoji="1" lang="ja-JP" altLang="ja-JP" sz="1100" b="0" kern="1200" dirty="0">
                          <a:solidFill>
                            <a:srgbClr val="0D0D0D"/>
                          </a:solidFill>
                          <a:latin typeface="メイリオ" panose="020B0604030504040204" pitchFamily="50" charset="-128"/>
                          <a:ea typeface="メイリオ" panose="020B0604030504040204" pitchFamily="50" charset="-128"/>
                          <a:cs typeface="+mn-cs"/>
                        </a:rPr>
                        <a:t>会社名、ブランド名、商品名、サービス名</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）を複数記載することを推奨いたします。</a:t>
                      </a:r>
                      <a:endParaRPr kumimoji="1" lang="en-US" altLang="ja-JP" sz="1100" b="0" kern="1200" dirty="0">
                        <a:solidFill>
                          <a:srgbClr val="0D0D0D"/>
                        </a:solidFill>
                        <a:latin typeface="メイリオ" panose="020B0604030504040204" pitchFamily="50" charset="-128"/>
                        <a:ea typeface="メイリオ" panose="020B0604030504040204" pitchFamily="50" charset="-128"/>
                        <a:cs typeface="+mn-cs"/>
                      </a:endParaRPr>
                    </a:p>
                    <a:p>
                      <a:pPr algn="l"/>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 </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　ただし、以下を遵守してください。</a:t>
                      </a:r>
                      <a:endParaRPr kumimoji="1" lang="en-US" altLang="ja-JP" sz="1100" b="0" kern="1200" dirty="0">
                        <a:solidFill>
                          <a:srgbClr val="0D0D0D"/>
                        </a:solidFill>
                        <a:latin typeface="メイリオ" panose="020B0604030504040204" pitchFamily="50" charset="-128"/>
                        <a:ea typeface="メイリオ" panose="020B0604030504040204" pitchFamily="50" charset="-128"/>
                        <a:cs typeface="+mn-cs"/>
                      </a:endParaRPr>
                    </a:p>
                    <a:p>
                      <a:pPr marL="628662" lvl="1" indent="-171450" algn="l">
                        <a:buFont typeface="Wingdings" panose="05000000000000000000" pitchFamily="2" charset="2"/>
                        <a:buChar char="ü"/>
                      </a:pP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」（半角スラッシュ）で区切ること</a:t>
                      </a:r>
                      <a:endParaRPr kumimoji="1" lang="en-US" altLang="ja-JP" sz="1100" b="0" kern="1200" dirty="0">
                        <a:solidFill>
                          <a:srgbClr val="0D0D0D"/>
                        </a:solidFill>
                        <a:latin typeface="メイリオ" panose="020B0604030504040204" pitchFamily="50" charset="-128"/>
                        <a:ea typeface="メイリオ" panose="020B0604030504040204" pitchFamily="50" charset="-128"/>
                        <a:cs typeface="+mn-cs"/>
                      </a:endParaRPr>
                    </a:p>
                    <a:p>
                      <a:pPr marL="628662" lvl="1" indent="-171450" algn="l">
                        <a:buFont typeface="Wingdings" panose="05000000000000000000" pitchFamily="2" charset="2"/>
                        <a:buChar char="ü"/>
                      </a:pPr>
                      <a:r>
                        <a:rPr kumimoji="1" lang="ja-JP" altLang="ja-JP" sz="1100" b="0" kern="1200" dirty="0">
                          <a:solidFill>
                            <a:srgbClr val="0D0D0D"/>
                          </a:solidFill>
                          <a:latin typeface="メイリオ" panose="020B0604030504040204" pitchFamily="50" charset="-128"/>
                          <a:ea typeface="メイリオ" panose="020B0604030504040204" pitchFamily="50" charset="-128"/>
                          <a:cs typeface="+mn-cs"/>
                        </a:rPr>
                        <a:t>会社名、ブランド名、商品名、サービス名の</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内、</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2</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種類を使用すること</a:t>
                      </a:r>
                      <a:endParaRPr kumimoji="1" lang="en-US" altLang="ja-JP" sz="1100" b="0" kern="1200" dirty="0">
                        <a:solidFill>
                          <a:srgbClr val="0D0D0D"/>
                        </a:solidFill>
                        <a:latin typeface="メイリオ" panose="020B0604030504040204" pitchFamily="50" charset="-128"/>
                        <a:ea typeface="メイリオ" panose="020B0604030504040204" pitchFamily="50" charset="-128"/>
                        <a:cs typeface="+mn-cs"/>
                      </a:endParaRPr>
                    </a:p>
                    <a:p>
                      <a:pPr marL="628662" lvl="1" indent="-171450" algn="l">
                        <a:buFont typeface="Wingdings" panose="05000000000000000000" pitchFamily="2" charset="2"/>
                        <a:buChar char="ü"/>
                      </a:pP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主体者の名称</a:t>
                      </a:r>
                      <a:r>
                        <a:rPr kumimoji="1" lang="ja-JP" altLang="ja-JP" sz="1100" b="0" kern="1200" dirty="0">
                          <a:solidFill>
                            <a:srgbClr val="0D0D0D"/>
                          </a:solidFill>
                          <a:latin typeface="メイリオ" panose="020B0604030504040204" pitchFamily="50" charset="-128"/>
                          <a:ea typeface="メイリオ" panose="020B0604030504040204" pitchFamily="50" charset="-128"/>
                          <a:cs typeface="+mn-cs"/>
                        </a:rPr>
                        <a:t>以外のものを</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記載しないこと</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063115345"/>
                  </a:ext>
                </a:extLst>
              </a:tr>
              <a:tr h="460844">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lnSpc>
                          <a:spcPct val="110000"/>
                        </a:lnSpc>
                      </a:pPr>
                      <a:r>
                        <a:rPr kumimoji="1" lang="ja-JP" altLang="en-US" sz="1100" b="0" i="0" kern="1200">
                          <a:solidFill>
                            <a:schemeClr val="bg1"/>
                          </a:solidFill>
                          <a:latin typeface="メイリオ" panose="020B0604030504040204" pitchFamily="50" charset="-128"/>
                          <a:ea typeface="メイリオ" panose="020B0604030504040204" pitchFamily="50" charset="-128"/>
                          <a:cs typeface="+mn-cs"/>
                        </a:rPr>
                        <a:t>事前承認</a:t>
                      </a:r>
                      <a:r>
                        <a:rPr kumimoji="1" lang="en-US" altLang="ja-JP" sz="1100" b="0" i="0" kern="1200">
                          <a:solidFill>
                            <a:schemeClr val="bg1"/>
                          </a:solidFill>
                          <a:latin typeface="メイリオ" panose="020B0604030504040204" pitchFamily="50" charset="-128"/>
                          <a:ea typeface="メイリオ" panose="020B0604030504040204" pitchFamily="50" charset="-128"/>
                          <a:cs typeface="+mn-cs"/>
                        </a:rPr>
                        <a:t>ID</a:t>
                      </a:r>
                      <a:endParaRPr kumimoji="1" lang="ja-JP" altLang="en-US" sz="1100" b="0" i="0" kern="1200">
                        <a:solidFill>
                          <a:schemeClr val="bg1"/>
                        </a:solidFill>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入稿前審査で発行された</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ID</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を入力してください。</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574707792"/>
                  </a:ext>
                </a:extLst>
              </a:tr>
            </a:tbl>
          </a:graphicData>
        </a:graphic>
      </p:graphicFrame>
    </p:spTree>
    <p:extLst>
      <p:ext uri="{BB962C8B-B14F-4D97-AF65-F5344CB8AC3E}">
        <p14:creationId xmlns:p14="http://schemas.microsoft.com/office/powerpoint/2010/main" val="7544457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判断に迷う場合</a:t>
            </a:r>
            <a:endParaRPr kumimoji="1" lang="ja-JP" altLang="en-US" sz="1800"/>
          </a:p>
        </p:txBody>
      </p:sp>
      <p:graphicFrame>
        <p:nvGraphicFramePr>
          <p:cNvPr id="3" name="表 4">
            <a:extLst>
              <a:ext uri="{FF2B5EF4-FFF2-40B4-BE49-F238E27FC236}">
                <a16:creationId xmlns:a16="http://schemas.microsoft.com/office/drawing/2014/main" id="{B9BD47C9-842F-99FF-3EA6-62668384FA0D}"/>
              </a:ext>
            </a:extLst>
          </p:cNvPr>
          <p:cNvGraphicFramePr>
            <a:graphicFrameLocks noGrp="1"/>
          </p:cNvGraphicFramePr>
          <p:nvPr>
            <p:extLst>
              <p:ext uri="{D42A27DB-BD31-4B8C-83A1-F6EECF244321}">
                <p14:modId xmlns:p14="http://schemas.microsoft.com/office/powerpoint/2010/main" val="3608092645"/>
              </p:ext>
            </p:extLst>
          </p:nvPr>
        </p:nvGraphicFramePr>
        <p:xfrm>
          <a:off x="479425" y="1098084"/>
          <a:ext cx="11233151" cy="5113337"/>
        </p:xfrm>
        <a:graphic>
          <a:graphicData uri="http://schemas.openxmlformats.org/drawingml/2006/table">
            <a:tbl>
              <a:tblPr firstRow="1" bandRow="1"/>
              <a:tblGrid>
                <a:gridCol w="1016235">
                  <a:extLst>
                    <a:ext uri="{9D8B030D-6E8A-4147-A177-3AD203B41FA5}">
                      <a16:colId xmlns:a16="http://schemas.microsoft.com/office/drawing/2014/main" val="1088105503"/>
                    </a:ext>
                  </a:extLst>
                </a:gridCol>
                <a:gridCol w="3239450">
                  <a:extLst>
                    <a:ext uri="{9D8B030D-6E8A-4147-A177-3AD203B41FA5}">
                      <a16:colId xmlns:a16="http://schemas.microsoft.com/office/drawing/2014/main" val="1823859173"/>
                    </a:ext>
                  </a:extLst>
                </a:gridCol>
                <a:gridCol w="1450537">
                  <a:extLst>
                    <a:ext uri="{9D8B030D-6E8A-4147-A177-3AD203B41FA5}">
                      <a16:colId xmlns:a16="http://schemas.microsoft.com/office/drawing/2014/main" val="1924063142"/>
                    </a:ext>
                  </a:extLst>
                </a:gridCol>
                <a:gridCol w="5526929">
                  <a:extLst>
                    <a:ext uri="{9D8B030D-6E8A-4147-A177-3AD203B41FA5}">
                      <a16:colId xmlns:a16="http://schemas.microsoft.com/office/drawing/2014/main" val="3303207004"/>
                    </a:ext>
                  </a:extLst>
                </a:gridCol>
              </a:tblGrid>
              <a:tr h="654774">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a:latin typeface="メイリオ" panose="020B0604030504040204" pitchFamily="50" charset="-128"/>
                          <a:ea typeface="メイリオ" panose="020B0604030504040204" pitchFamily="50" charset="-128"/>
                        </a:rPr>
                        <a:t>項目</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a:latin typeface="メイリオ" panose="020B0604030504040204" pitchFamily="50" charset="-128"/>
                          <a:ea typeface="メイリオ" panose="020B0604030504040204" pitchFamily="50" charset="-128"/>
                        </a:rPr>
                        <a:t>対応方法</a:t>
                      </a:r>
                    </a:p>
                    <a:p>
                      <a:endParaRPr kumimoji="1" lang="ja-JP" altLang="en-US">
                        <a:latin typeface="メイリオ" panose="020B0604030504040204" pitchFamily="50" charset="-128"/>
                        <a:ea typeface="メイリオ" panose="020B0604030504040204" pitchFamily="50" charset="-128"/>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a:latin typeface="メイリオ" panose="020B0604030504040204" pitchFamily="50" charset="-128"/>
                          <a:ea typeface="メイリオ" panose="020B0604030504040204" pitchFamily="50" charset="-128"/>
                        </a:rPr>
                        <a:t>対応者</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a:latin typeface="メイリオ" panose="020B0604030504040204" pitchFamily="50" charset="-128"/>
                          <a:ea typeface="メイリオ" panose="020B0604030504040204" pitchFamily="50" charset="-128"/>
                        </a:rPr>
                        <a:t>リンク先</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516604836"/>
                  </a:ext>
                </a:extLst>
              </a:tr>
              <a:tr h="1790152">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kern="1200">
                          <a:solidFill>
                            <a:srgbClr val="0D0D0D"/>
                          </a:solidFill>
                          <a:latin typeface="メイリオ" panose="020B0604030504040204" pitchFamily="50" charset="-128"/>
                          <a:ea typeface="メイリオ" panose="020B0604030504040204" pitchFamily="50" charset="-128"/>
                          <a:cs typeface="+mn-cs"/>
                        </a:rPr>
                        <a:t>掲載制限</a:t>
                      </a:r>
                      <a:endParaRPr kumimoji="1" lang="en-US" altLang="ja-JP" sz="1400" b="1" kern="1200">
                        <a:solidFill>
                          <a:srgbClr val="0D0D0D"/>
                        </a:solidFill>
                        <a:latin typeface="メイリオ" panose="020B0604030504040204" pitchFamily="50" charset="-128"/>
                        <a:ea typeface="メイリオ" panose="020B0604030504040204" pitchFamily="50" charset="-128"/>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kern="1200">
                          <a:solidFill>
                            <a:srgbClr val="0D0D0D"/>
                          </a:solidFill>
                          <a:latin typeface="メイリオ" panose="020B0604030504040204" pitchFamily="50" charset="-128"/>
                          <a:ea typeface="メイリオ" panose="020B0604030504040204" pitchFamily="50" charset="-128"/>
                          <a:cs typeface="+mn-cs"/>
                        </a:rPr>
                        <a:t>カテゴリー</a:t>
                      </a:r>
                    </a:p>
                  </a:txBody>
                  <a:tcPr vert="wordArtVertRtl"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b="0" kern="1200">
                          <a:solidFill>
                            <a:srgbClr val="0D0D0D"/>
                          </a:solidFill>
                          <a:latin typeface="メイリオ" panose="020B0604030504040204" pitchFamily="50" charset="-128"/>
                          <a:ea typeface="メイリオ" panose="020B0604030504040204" pitchFamily="50" charset="-128"/>
                          <a:cs typeface="+mn-cs"/>
                        </a:rPr>
                        <a:t>掲載制限カテゴリー確認窓口に</a:t>
                      </a:r>
                      <a:endParaRPr kumimoji="1" lang="en-US" altLang="ja-JP" sz="1400" b="0" kern="1200">
                        <a:solidFill>
                          <a:srgbClr val="0D0D0D"/>
                        </a:solidFill>
                        <a:latin typeface="メイリオ" panose="020B0604030504040204" pitchFamily="50" charset="-128"/>
                        <a:ea typeface="メイリオ" panose="020B0604030504040204" pitchFamily="50" charset="-128"/>
                        <a:cs typeface="+mn-cs"/>
                      </a:endParaRPr>
                    </a:p>
                    <a:p>
                      <a:r>
                        <a:rPr kumimoji="1" lang="ja-JP" altLang="en-US" sz="1400" b="0" kern="1200">
                          <a:solidFill>
                            <a:srgbClr val="0D0D0D"/>
                          </a:solidFill>
                          <a:latin typeface="メイリオ" panose="020B0604030504040204" pitchFamily="50" charset="-128"/>
                          <a:ea typeface="メイリオ" panose="020B0604030504040204" pitchFamily="50" charset="-128"/>
                          <a:cs typeface="+mn-cs"/>
                        </a:rPr>
                        <a:t>確認依頼</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b="0" kern="1200">
                          <a:solidFill>
                            <a:srgbClr val="0D0D0D"/>
                          </a:solidFill>
                          <a:latin typeface="メイリオ" panose="020B0604030504040204" pitchFamily="50" charset="-128"/>
                          <a:ea typeface="メイリオ" panose="020B0604030504040204" pitchFamily="50" charset="-128"/>
                          <a:cs typeface="+mn-cs"/>
                        </a:rPr>
                        <a:t>・代理店</a:t>
                      </a:r>
                      <a:endParaRPr kumimoji="1" lang="en-US" altLang="ja-JP" sz="1400" b="0" kern="1200">
                        <a:solidFill>
                          <a:srgbClr val="0D0D0D"/>
                        </a:solidFill>
                        <a:latin typeface="メイリオ" panose="020B0604030504040204" pitchFamily="50" charset="-128"/>
                        <a:ea typeface="メイリオ" panose="020B0604030504040204" pitchFamily="50" charset="-128"/>
                        <a:cs typeface="+mn-cs"/>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400" b="0" kern="1200">
                          <a:solidFill>
                            <a:srgbClr val="0D0D0D"/>
                          </a:solidFill>
                          <a:latin typeface="メイリオ" panose="020B0604030504040204" pitchFamily="50" charset="-128"/>
                          <a:ea typeface="メイリオ" panose="020B0604030504040204" pitchFamily="50" charset="-128"/>
                          <a:cs typeface="+mn-cs"/>
                          <a:hlinkClick r:id="rId3">
                            <a:extLst>
                              <a:ext uri="{A12FA001-AC4F-418D-AE19-62706E023703}">
                                <ahyp:hlinkClr xmlns:ahyp="http://schemas.microsoft.com/office/drawing/2018/hyperlinkcolor" val="tx"/>
                              </a:ext>
                            </a:extLst>
                          </a:hlinkClick>
                        </a:rPr>
                        <a:t>掲載制限カテゴリー確認　依頼フォーム</a:t>
                      </a:r>
                      <a:endParaRPr kumimoji="1" lang="en-US" altLang="ja-JP" sz="1400" b="0" kern="120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50" b="0" kern="1200">
                          <a:solidFill>
                            <a:schemeClr val="tx1">
                              <a:lumMod val="65000"/>
                              <a:lumOff val="35000"/>
                            </a:schemeClr>
                          </a:solidFill>
                          <a:latin typeface="メイリオ" panose="020B0604030504040204" pitchFamily="50" charset="-128"/>
                          <a:ea typeface="メイリオ" panose="020B0604030504040204" pitchFamily="50" charset="-128"/>
                          <a:cs typeface="+mn-cs"/>
                          <a:hlinkClick r:id="rId3"/>
                        </a:rPr>
                        <a:t>https://form-business.yahoo.co.jp/claris/enqueteForm?inquiry_type=placement_restrictions</a:t>
                      </a:r>
                      <a:endParaRPr kumimoji="1" lang="en-US" altLang="ja-JP" sz="1050" b="0" kern="120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1" lang="en-US" altLang="ja-JP" sz="1050" b="0" kern="120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50" b="0" kern="1200" noProof="0">
                          <a:solidFill>
                            <a:srgbClr val="0D0D0D"/>
                          </a:solidFill>
                          <a:latin typeface="メイリオ" panose="020B0604030504040204" pitchFamily="50" charset="-128"/>
                          <a:ea typeface="メイリオ" panose="020B0604030504040204" pitchFamily="50" charset="-128"/>
                          <a:cs typeface="+mn-cs"/>
                        </a:rPr>
                        <a:t>「掲載制限に該当する広告内容」の判断</a:t>
                      </a:r>
                      <a:endParaRPr kumimoji="1" lang="en-US" altLang="ja-JP" sz="1050" b="0" kern="1200" noProof="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50" b="0" kern="1200" noProof="0">
                          <a:solidFill>
                            <a:srgbClr val="0D0D0D"/>
                          </a:solidFill>
                          <a:latin typeface="メイリオ" panose="020B0604030504040204" pitchFamily="50" charset="-128"/>
                          <a:ea typeface="メイリオ" panose="020B0604030504040204" pitchFamily="50" charset="-128"/>
                          <a:cs typeface="+mn-cs"/>
                        </a:rPr>
                        <a:t>判断にはリンク先サイトが必要となり、クリエイティブのみでは判断できかねます。</a:t>
                      </a:r>
                      <a:endParaRPr kumimoji="1" lang="en-US" altLang="ja-JP" sz="1050" b="0" kern="1200" noProof="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1" lang="en-US" altLang="ja-JP" sz="1050" b="0" kern="1200">
                        <a:solidFill>
                          <a:schemeClr val="tx1">
                            <a:lumMod val="65000"/>
                            <a:lumOff val="35000"/>
                          </a:schemeClr>
                        </a:solidFill>
                        <a:latin typeface="メイリオ" panose="020B0604030504040204" pitchFamily="50" charset="-128"/>
                        <a:ea typeface="メイリオ" panose="020B0604030504040204" pitchFamily="50" charset="-128"/>
                        <a:cs typeface="+mn-cs"/>
                      </a:endParaRP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741638071"/>
                  </a:ext>
                </a:extLst>
              </a:tr>
              <a:tr h="266841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ctr"/>
                      <a:r>
                        <a:rPr kumimoji="1" lang="ja-JP" altLang="en-US" sz="1400" b="1" kern="1200">
                          <a:solidFill>
                            <a:srgbClr val="0D0D0D"/>
                          </a:solidFill>
                          <a:latin typeface="メイリオ" panose="020B0604030504040204" pitchFamily="50" charset="-128"/>
                          <a:ea typeface="メイリオ" panose="020B0604030504040204" pitchFamily="50" charset="-128"/>
                          <a:cs typeface="+mn-cs"/>
                        </a:rPr>
                        <a:t>事前提案可否</a:t>
                      </a:r>
                    </a:p>
                  </a:txBody>
                  <a:tcPr vert="wordArtVertRtl"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400" b="0" kern="1200" dirty="0">
                          <a:solidFill>
                            <a:srgbClr val="0D0D0D"/>
                          </a:solidFill>
                          <a:latin typeface="メイリオ" panose="020B0604030504040204" pitchFamily="50" charset="-128"/>
                          <a:ea typeface="メイリオ" panose="020B0604030504040204" pitchFamily="50" charset="-128"/>
                          <a:cs typeface="+mn-cs"/>
                        </a:rPr>
                        <a:t>掲載制限カテゴリー「健康・美容食品」</a:t>
                      </a:r>
                      <a:r>
                        <a:rPr kumimoji="1" lang="ja-JP" altLang="en-US" sz="1400" b="1" kern="1200" dirty="0">
                          <a:solidFill>
                            <a:srgbClr val="0D0D0D"/>
                          </a:solidFill>
                          <a:latin typeface="メイリオ" panose="020B0604030504040204" pitchFamily="50" charset="-128"/>
                          <a:ea typeface="メイリオ" panose="020B0604030504040204" pitchFamily="50" charset="-128"/>
                          <a:cs typeface="+mn-cs"/>
                        </a:rPr>
                        <a:t>以外</a:t>
                      </a:r>
                      <a:r>
                        <a:rPr kumimoji="1" lang="ja-JP" altLang="en-US" sz="1400" b="0" kern="1200" dirty="0">
                          <a:solidFill>
                            <a:srgbClr val="0D0D0D"/>
                          </a:solidFill>
                          <a:latin typeface="メイリオ" panose="020B0604030504040204" pitchFamily="50" charset="-128"/>
                          <a:ea typeface="メイリオ" panose="020B0604030504040204" pitchFamily="50" charset="-128"/>
                          <a:cs typeface="+mn-cs"/>
                        </a:rPr>
                        <a:t>については、入稿前審査依頼にて確認。</a:t>
                      </a:r>
                      <a:endParaRPr kumimoji="1" lang="en-US" altLang="ja-JP" sz="1400" b="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400" b="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400" b="0" kern="1200" dirty="0">
                          <a:solidFill>
                            <a:srgbClr val="0D0D0D"/>
                          </a:solidFill>
                          <a:latin typeface="メイリオ" panose="020B0604030504040204" pitchFamily="50" charset="-128"/>
                          <a:ea typeface="メイリオ" panose="020B0604030504040204" pitchFamily="50" charset="-128"/>
                          <a:cs typeface="+mn-cs"/>
                        </a:rPr>
                        <a:t>掲載制限カテゴリー「健康・美容食品」については事前提案可否</a:t>
                      </a:r>
                      <a:r>
                        <a:rPr kumimoji="1" lang="ja-JP" altLang="en-US" sz="1400" b="1" kern="1200" dirty="0">
                          <a:solidFill>
                            <a:srgbClr val="0D0D0D"/>
                          </a:solidFill>
                          <a:latin typeface="メイリオ" panose="020B0604030504040204" pitchFamily="50" charset="-128"/>
                          <a:ea typeface="メイリオ" panose="020B0604030504040204" pitchFamily="50" charset="-128"/>
                          <a:cs typeface="+mn-cs"/>
                        </a:rPr>
                        <a:t>必須</a:t>
                      </a:r>
                      <a:r>
                        <a:rPr kumimoji="1" lang="ja-JP" altLang="en-US" sz="1400" b="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400" b="0" kern="1200" dirty="0">
                          <a:solidFill>
                            <a:srgbClr val="0D0D0D"/>
                          </a:solidFill>
                          <a:latin typeface="メイリオ" panose="020B0604030504040204" pitchFamily="50" charset="-128"/>
                          <a:ea typeface="メイリオ" panose="020B0604030504040204" pitchFamily="50" charset="-128"/>
                          <a:cs typeface="+mn-cs"/>
                        </a:rPr>
                        <a:t>P18</a:t>
                      </a:r>
                      <a:r>
                        <a:rPr kumimoji="1" lang="ja-JP" altLang="en-US" sz="1400" b="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400" b="0" kern="1200" dirty="0">
                          <a:solidFill>
                            <a:srgbClr val="0D0D0D"/>
                          </a:solidFill>
                          <a:latin typeface="メイリオ" panose="020B0604030504040204" pitchFamily="50" charset="-128"/>
                          <a:ea typeface="メイリオ" panose="020B0604030504040204" pitchFamily="50" charset="-128"/>
                          <a:cs typeface="+mn-cs"/>
                        </a:rPr>
                        <a:t>19</a:t>
                      </a:r>
                      <a:r>
                        <a:rPr kumimoji="1" lang="ja-JP" altLang="en-US" sz="1400" b="0" kern="1200" dirty="0">
                          <a:solidFill>
                            <a:srgbClr val="0D0D0D"/>
                          </a:solidFill>
                          <a:latin typeface="メイリオ" panose="020B0604030504040204" pitchFamily="50" charset="-128"/>
                          <a:ea typeface="メイリオ" panose="020B0604030504040204" pitchFamily="50" charset="-128"/>
                          <a:cs typeface="+mn-cs"/>
                        </a:rPr>
                        <a:t>参照）</a:t>
                      </a: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400" b="0" kern="1200">
                          <a:solidFill>
                            <a:srgbClr val="0D0D0D"/>
                          </a:solidFill>
                          <a:latin typeface="メイリオ" panose="020B0604030504040204" pitchFamily="50" charset="-128"/>
                          <a:ea typeface="メイリオ" panose="020B0604030504040204" pitchFamily="50" charset="-128"/>
                          <a:cs typeface="+mn-cs"/>
                        </a:rPr>
                        <a:t>・代理店</a:t>
                      </a:r>
                      <a:endParaRPr kumimoji="1" lang="en-US" altLang="ja-JP" sz="1400" b="0" kern="1200">
                        <a:solidFill>
                          <a:srgbClr val="0D0D0D"/>
                        </a:solidFill>
                        <a:latin typeface="メイリオ" panose="020B0604030504040204" pitchFamily="50" charset="-128"/>
                        <a:ea typeface="メイリオ" panose="020B0604030504040204" pitchFamily="50" charset="-128"/>
                        <a:cs typeface="+mn-cs"/>
                      </a:endParaRPr>
                    </a:p>
                    <a:p>
                      <a:endParaRPr kumimoji="1" lang="ja-JP" altLang="en-US" sz="1400" b="0" kern="1200">
                        <a:solidFill>
                          <a:srgbClr val="0D0D0D"/>
                        </a:solidFill>
                        <a:latin typeface="メイリオ" panose="020B0604030504040204" pitchFamily="50" charset="-128"/>
                        <a:ea typeface="メイリオ" panose="020B0604030504040204" pitchFamily="50" charset="-128"/>
                        <a:cs typeface="+mn-cs"/>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b="0" kern="1200" dirty="0">
                          <a:solidFill>
                            <a:srgbClr val="0D0D0D"/>
                          </a:solidFill>
                          <a:latin typeface="メイリオ" panose="020B0604030504040204" pitchFamily="50" charset="-128"/>
                          <a:ea typeface="メイリオ" panose="020B0604030504040204" pitchFamily="50" charset="-128"/>
                          <a:cs typeface="+mn-cs"/>
                          <a:hlinkClick r:id="rId4">
                            <a:extLst>
                              <a:ext uri="{A12FA001-AC4F-418D-AE19-62706E023703}">
                                <ahyp:hlinkClr xmlns:ahyp="http://schemas.microsoft.com/office/drawing/2018/hyperlinkcolor" val="tx"/>
                              </a:ext>
                            </a:extLst>
                          </a:hlinkClick>
                        </a:rPr>
                        <a:t>ディスプレイ広告（予約型） 入稿前審査依頼フォーム</a:t>
                      </a:r>
                      <a:endParaRPr kumimoji="1" lang="en-US" altLang="ja-JP" sz="1400" b="0" kern="1200" dirty="0">
                        <a:solidFill>
                          <a:srgbClr val="0D0D0D"/>
                        </a:solidFill>
                        <a:latin typeface="メイリオ" panose="020B0604030504040204" pitchFamily="50" charset="-128"/>
                        <a:ea typeface="メイリオ" panose="020B0604030504040204" pitchFamily="50" charset="-128"/>
                        <a:cs typeface="+mn-cs"/>
                      </a:endParaRPr>
                    </a:p>
                    <a:p>
                      <a:r>
                        <a:rPr kumimoji="1" lang="en-US" altLang="ja-JP" sz="1050" b="0" kern="1200" dirty="0">
                          <a:solidFill>
                            <a:schemeClr val="tx1">
                              <a:lumMod val="65000"/>
                              <a:lumOff val="35000"/>
                            </a:schemeClr>
                          </a:solidFill>
                          <a:latin typeface="メイリオ" panose="020B0604030504040204" pitchFamily="50" charset="-128"/>
                          <a:ea typeface="メイリオ" panose="020B0604030504040204" pitchFamily="50" charset="-128"/>
                          <a:cs typeface="+mn-cs"/>
                          <a:hlinkClick r:id="rId4"/>
                        </a:rPr>
                        <a:t>https://form-business.yahoo.co.jp/claris/enqueteForm?inquiry_type=guaranteed_review</a:t>
                      </a:r>
                      <a:endParaRPr kumimoji="1" lang="en-US" altLang="ja-JP" sz="1050" b="0" kern="1200" dirty="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endParaRPr kumimoji="1" lang="en-US" altLang="ja-JP" sz="1400" b="0" kern="1200" dirty="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400" b="0" kern="1200" dirty="0">
                          <a:solidFill>
                            <a:srgbClr val="0D0D0D"/>
                          </a:solidFill>
                          <a:latin typeface="メイリオ" panose="020B0604030504040204" pitchFamily="50" charset="-128"/>
                          <a:ea typeface="メイリオ" panose="020B0604030504040204" pitchFamily="50" charset="-128"/>
                          <a:cs typeface="+mn-cs"/>
                        </a:rPr>
                        <a:t>ヘルプ＞予約型の審査について</a:t>
                      </a:r>
                      <a:br>
                        <a:rPr kumimoji="1" lang="ja-JP" altLang="en-US" sz="1400" b="0" kern="1200" dirty="0">
                          <a:solidFill>
                            <a:srgbClr val="0D0D0D"/>
                          </a:solidFill>
                          <a:latin typeface="メイリオ" panose="020B0604030504040204" pitchFamily="50" charset="-128"/>
                          <a:ea typeface="メイリオ" panose="020B0604030504040204" pitchFamily="50" charset="-128"/>
                          <a:cs typeface="+mn-cs"/>
                        </a:rPr>
                      </a:br>
                      <a:r>
                        <a:rPr kumimoji="1" lang="en-US" altLang="ja-JP" sz="1050" b="0" kern="1200" dirty="0">
                          <a:solidFill>
                            <a:srgbClr val="0D0D0D"/>
                          </a:solidFill>
                          <a:latin typeface="メイリオ" panose="020B0604030504040204" pitchFamily="50" charset="-128"/>
                          <a:ea typeface="メイリオ" panose="020B0604030504040204" pitchFamily="50" charset="-128"/>
                          <a:cs typeface="+mn-cs"/>
                          <a:hlinkClick r:id="rId5">
                            <a:extLst>
                              <a:ext uri="{A12FA001-AC4F-418D-AE19-62706E023703}">
                                <ahyp:hlinkClr xmlns:ahyp="http://schemas.microsoft.com/office/drawing/2018/hyperlinkcolor" val="tx"/>
                              </a:ext>
                            </a:extLst>
                          </a:hlinkClick>
                        </a:rPr>
                        <a:t>https://ads-help.yahoo-net.jp/s/article/H000044534?language=ja</a:t>
                      </a:r>
                      <a:endParaRPr kumimoji="1" lang="en-US" altLang="ja-JP" sz="1050" b="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050" b="0" kern="1200" dirty="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050" b="0" kern="1200" dirty="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050" b="0" kern="1200" dirty="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algn="l"/>
                      <a:endParaRPr kumimoji="1" lang="en-US" altLang="ja-JP" sz="1050" b="0" kern="1200" dirty="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algn="l"/>
                      <a:endParaRPr kumimoji="1" lang="en-US" altLang="ja-JP" sz="1400" b="1" dirty="0">
                        <a:solidFill>
                          <a:srgbClr val="C9002C"/>
                        </a:solidFill>
                        <a:latin typeface="メイリオ" panose="020B0604030504040204" pitchFamily="50" charset="-128"/>
                        <a:ea typeface="メイリオ" panose="020B0604030504040204" pitchFamily="50" charset="-128"/>
                      </a:endParaRPr>
                    </a:p>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400" b="0" kern="1200" dirty="0">
                        <a:solidFill>
                          <a:schemeClr val="tx1">
                            <a:lumMod val="65000"/>
                            <a:lumOff val="35000"/>
                          </a:schemeClr>
                        </a:solidFill>
                        <a:latin typeface="メイリオ" panose="020B0604030504040204" pitchFamily="50" charset="-128"/>
                        <a:ea typeface="メイリオ" panose="020B0604030504040204" pitchFamily="50" charset="-128"/>
                        <a:cs typeface="+mn-cs"/>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793862802"/>
                  </a:ext>
                </a:extLst>
              </a:tr>
            </a:tbl>
          </a:graphicData>
        </a:graphic>
      </p:graphicFrame>
      <p:sp>
        <p:nvSpPr>
          <p:cNvPr id="6" name="四角形: 角を丸くする 5">
            <a:extLst>
              <a:ext uri="{FF2B5EF4-FFF2-40B4-BE49-F238E27FC236}">
                <a16:creationId xmlns:a16="http://schemas.microsoft.com/office/drawing/2014/main" id="{984BEC2E-D670-DD79-A6A3-85FA002670D7}"/>
              </a:ext>
            </a:extLst>
          </p:cNvPr>
          <p:cNvSpPr/>
          <p:nvPr/>
        </p:nvSpPr>
        <p:spPr>
          <a:xfrm>
            <a:off x="6369600" y="4871208"/>
            <a:ext cx="4925654" cy="1138237"/>
          </a:xfrm>
          <a:prstGeom prst="roundRect">
            <a:avLst/>
          </a:prstGeom>
          <a:solidFill>
            <a:srgbClr val="FCEDED"/>
          </a:solid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
        <p:nvSpPr>
          <p:cNvPr id="10" name="テキスト ボックス 9">
            <a:extLst>
              <a:ext uri="{FF2B5EF4-FFF2-40B4-BE49-F238E27FC236}">
                <a16:creationId xmlns:a16="http://schemas.microsoft.com/office/drawing/2014/main" id="{6DAED3D0-71C7-A6F6-8E36-15E22E3DF90B}"/>
              </a:ext>
            </a:extLst>
          </p:cNvPr>
          <p:cNvSpPr txBox="1"/>
          <p:nvPr/>
        </p:nvSpPr>
        <p:spPr>
          <a:xfrm>
            <a:off x="6919682" y="5120349"/>
            <a:ext cx="4375572" cy="63863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100" b="1" i="0" u="none" strike="noStrike" kern="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n-cs"/>
              </a:rPr>
              <a:t>注意事項　</a:t>
            </a:r>
            <a:endParaRPr kumimoji="0" lang="en-US" altLang="ja-JP" sz="1100" b="1" i="0" u="none" strike="noStrike" kern="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n-cs"/>
              </a:rPr>
              <a:t>申請時、「追加連絡先」に以下アドレスを必ず追加してください。</a:t>
            </a:r>
            <a:endParaRPr kumimoji="0" lang="en-US" altLang="ja-JP" sz="1050" b="0" i="0" u="none" strike="noStrike" kern="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rgbClr val="1A72B0"/>
                </a:solidFill>
                <a:effectLst/>
                <a:uLnTx/>
                <a:uFillTx/>
                <a:latin typeface="メイリオ" panose="020B0604030504040204" pitchFamily="50" charset="-128"/>
                <a:ea typeface="メイリオ" panose="020B0604030504040204" pitchFamily="50" charset="-128"/>
                <a:cs typeface="+mn-cs"/>
                <a:hlinkClick r:id="rId6"/>
              </a:rPr>
              <a:t>ml-toppage-pr-desk@lycorp.co.jp</a:t>
            </a:r>
            <a:endParaRPr kumimoji="0" lang="en-US" altLang="ja-JP" sz="1400" b="0" i="0" u="none" strike="noStrike" kern="0" cap="none" spc="0" normalizeH="0" baseline="0" noProof="0" dirty="0">
              <a:ln>
                <a:noFill/>
              </a:ln>
              <a:solidFill>
                <a:srgbClr val="1A72B0"/>
              </a:solidFill>
              <a:effectLst/>
              <a:uLnTx/>
              <a:uFillTx/>
              <a:latin typeface="メイリオ" panose="020B0604030504040204" pitchFamily="50" charset="-128"/>
              <a:ea typeface="メイリオ" panose="020B0604030504040204" pitchFamily="50" charset="-128"/>
              <a:cs typeface="+mn-cs"/>
            </a:endParaRPr>
          </a:p>
        </p:txBody>
      </p:sp>
      <p:pic>
        <p:nvPicPr>
          <p:cNvPr id="13" name="グラフィックス 12" descr="警告 単色塗りつぶし">
            <a:extLst>
              <a:ext uri="{FF2B5EF4-FFF2-40B4-BE49-F238E27FC236}">
                <a16:creationId xmlns:a16="http://schemas.microsoft.com/office/drawing/2014/main" id="{DC6C5B6B-793E-391D-EDF4-69FD72C6A0FE}"/>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518217" y="4993869"/>
            <a:ext cx="360427" cy="360427"/>
          </a:xfrm>
          <a:prstGeom prst="rect">
            <a:avLst/>
          </a:prstGeom>
        </p:spPr>
      </p:pic>
    </p:spTree>
    <p:extLst>
      <p:ext uri="{BB962C8B-B14F-4D97-AF65-F5344CB8AC3E}">
        <p14:creationId xmlns:p14="http://schemas.microsoft.com/office/powerpoint/2010/main" val="2633890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B6C3403B-C870-F947-1166-099BB1E68DFB}"/>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p:pic>
      <p:sp>
        <p:nvSpPr>
          <p:cNvPr id="6" name="テキスト プレースホルダー 5">
            <a:extLst>
              <a:ext uri="{FF2B5EF4-FFF2-40B4-BE49-F238E27FC236}">
                <a16:creationId xmlns:a16="http://schemas.microsoft.com/office/drawing/2014/main" id="{2060C559-B652-029C-6B25-63FBBD5573F0}"/>
              </a:ext>
            </a:extLst>
          </p:cNvPr>
          <p:cNvSpPr>
            <a:spLocks noGrp="1"/>
          </p:cNvSpPr>
          <p:nvPr>
            <p:ph type="body" sz="quarter" idx="19"/>
          </p:nvPr>
        </p:nvSpPr>
        <p:spPr/>
        <p:txBody>
          <a:bodyPr/>
          <a:lstStyle/>
          <a:p>
            <a:r>
              <a:rPr kumimoji="1" lang="ja-JP" altLang="en-US"/>
              <a:t>ブランドリフト調査</a:t>
            </a:r>
          </a:p>
        </p:txBody>
      </p:sp>
      <p:sp>
        <p:nvSpPr>
          <p:cNvPr id="5" name="テキスト プレースホルダー 4">
            <a:extLst>
              <a:ext uri="{FF2B5EF4-FFF2-40B4-BE49-F238E27FC236}">
                <a16:creationId xmlns:a16="http://schemas.microsoft.com/office/drawing/2014/main" id="{AFEC2A57-3E72-9C16-3FC9-E1D903256ABC}"/>
              </a:ext>
            </a:extLst>
          </p:cNvPr>
          <p:cNvSpPr>
            <a:spLocks noGrp="1"/>
          </p:cNvSpPr>
          <p:nvPr>
            <p:ph type="body" sz="quarter" idx="18"/>
          </p:nvPr>
        </p:nvSpPr>
        <p:spPr/>
        <p:txBody>
          <a:bodyPr/>
          <a:lstStyle/>
          <a:p>
            <a:r>
              <a:rPr kumimoji="1" lang="en-US" altLang="ja-JP"/>
              <a:t>04</a:t>
            </a:r>
            <a:endParaRPr kumimoji="1" lang="ja-JP" altLang="en-US"/>
          </a:p>
        </p:txBody>
      </p:sp>
      <p:sp>
        <p:nvSpPr>
          <p:cNvPr id="2" name="フッター プレースホルダー 1">
            <a:extLst>
              <a:ext uri="{FF2B5EF4-FFF2-40B4-BE49-F238E27FC236}">
                <a16:creationId xmlns:a16="http://schemas.microsoft.com/office/drawing/2014/main" id="{741E7C21-B615-B9A8-0BD5-48B5321400B5}"/>
              </a:ext>
            </a:extLst>
          </p:cNvPr>
          <p:cNvSpPr>
            <a:spLocks noGrp="1"/>
          </p:cNvSpPr>
          <p:nvPr>
            <p:ph type="ftr" sz="quarter" idx="4294967295"/>
          </p:nvPr>
        </p:nvSpPr>
        <p:spPr>
          <a:xfrm>
            <a:off x="0" y="0"/>
            <a:ext cx="0" cy="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800" b="0" i="0" u="none" strike="noStrike" kern="1200" cap="none" spc="0" normalizeH="0" baseline="0" noProof="0">
                <a:ln>
                  <a:noFill/>
                </a:ln>
                <a:solidFill>
                  <a:srgbClr val="06C755"/>
                </a:solidFill>
                <a:effectLst/>
                <a:uLnTx/>
                <a:uFillTx/>
                <a:latin typeface="Calibri" panose="020F0502020204030204"/>
                <a:ea typeface="メイリオ" panose="020B0604030504040204" pitchFamily="50" charset="-128"/>
                <a:cs typeface="+mn-cs"/>
              </a:rPr>
              <a:t>.</a:t>
            </a:r>
          </a:p>
        </p:txBody>
      </p:sp>
    </p:spTree>
    <p:extLst>
      <p:ext uri="{BB962C8B-B14F-4D97-AF65-F5344CB8AC3E}">
        <p14:creationId xmlns:p14="http://schemas.microsoft.com/office/powerpoint/2010/main" val="27261677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ブランドリフト調査</a:t>
            </a:r>
            <a:r>
              <a:rPr lang="en-US" altLang="ja-JP" sz="1800" dirty="0"/>
              <a:t> (Measurement Partner) </a:t>
            </a:r>
            <a:r>
              <a:rPr lang="ja-JP" altLang="en-US" sz="1800"/>
              <a:t>について</a:t>
            </a:r>
            <a:endParaRPr kumimoji="1" lang="ja-JP" altLang="en-US" sz="1800"/>
          </a:p>
        </p:txBody>
      </p:sp>
      <p:sp>
        <p:nvSpPr>
          <p:cNvPr id="3" name="正方形/長方形 2">
            <a:extLst>
              <a:ext uri="{FF2B5EF4-FFF2-40B4-BE49-F238E27FC236}">
                <a16:creationId xmlns:a16="http://schemas.microsoft.com/office/drawing/2014/main" id="{6B70A707-BC84-E1C3-544E-7C8EAB5F1BD3}"/>
              </a:ext>
            </a:extLst>
          </p:cNvPr>
          <p:cNvSpPr/>
          <p:nvPr/>
        </p:nvSpPr>
        <p:spPr>
          <a:xfrm>
            <a:off x="461169" y="975314"/>
            <a:ext cx="11269662" cy="738664"/>
          </a:xfrm>
          <a:prstGeom prst="rect">
            <a:avLst/>
          </a:prstGeom>
        </p:spPr>
        <p:txBody>
          <a:bodyPr wrap="square" lIns="0" tIns="0" rIns="0" bIns="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Yahoo! JAPAN</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トップページ　トピックス</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PR</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SP</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をご出稿いただいた場合は、無償にてブランドリフト調査（</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Measurement Partner</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）のご利用が可能</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です。</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2025</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年</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4</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月からは</a:t>
            </a:r>
            <a:r>
              <a:rPr kumimoji="0" lang="en-US" altLang="ja-JP" sz="16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LINE</a:t>
            </a:r>
            <a:r>
              <a:rPr kumimoji="0" lang="ja-JP" altLang="en-US" sz="16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リサーチ</a:t>
            </a:r>
            <a:r>
              <a:rPr kumimoji="0" lang="ja-JP" altLang="en-US" sz="1600" kern="0">
                <a:solidFill>
                  <a:srgbClr val="0D0D0D"/>
                </a:solidFill>
                <a:latin typeface="メイリオ" panose="020B0604030504040204" pitchFamily="50" charset="-128"/>
                <a:ea typeface="メイリオ" panose="020B0604030504040204" pitchFamily="50" charset="-128"/>
              </a:rPr>
              <a:t>による調査に変更と</a:t>
            </a:r>
            <a:r>
              <a:rPr kumimoji="0" lang="ja-JP" altLang="en-US" sz="16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なりました。</a:t>
            </a:r>
            <a:br>
              <a:rPr kumimoji="0" lang="en-US" altLang="ja-JP" sz="16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0" lang="ja-JP" altLang="en-US" sz="16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お申し込みやご不明な点は弊社担当営業までお問い合わせください。</a:t>
            </a:r>
            <a:endParaRPr kumimoji="0" lang="en-US" altLang="ja-JP" sz="16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p:txBody>
      </p:sp>
      <p:graphicFrame>
        <p:nvGraphicFramePr>
          <p:cNvPr id="24" name="表 23">
            <a:extLst>
              <a:ext uri="{FF2B5EF4-FFF2-40B4-BE49-F238E27FC236}">
                <a16:creationId xmlns:a16="http://schemas.microsoft.com/office/drawing/2014/main" id="{D7447FC8-FA0A-9D25-B7F2-9D321266FD5B}"/>
              </a:ext>
            </a:extLst>
          </p:cNvPr>
          <p:cNvGraphicFramePr>
            <a:graphicFrameLocks noGrp="1"/>
          </p:cNvGraphicFramePr>
          <p:nvPr>
            <p:extLst>
              <p:ext uri="{D42A27DB-BD31-4B8C-83A1-F6EECF244321}">
                <p14:modId xmlns:p14="http://schemas.microsoft.com/office/powerpoint/2010/main" val="3411702265"/>
              </p:ext>
            </p:extLst>
          </p:nvPr>
        </p:nvGraphicFramePr>
        <p:xfrm>
          <a:off x="536400" y="1784114"/>
          <a:ext cx="10824106" cy="4521588"/>
        </p:xfrm>
        <a:graphic>
          <a:graphicData uri="http://schemas.openxmlformats.org/drawingml/2006/table">
            <a:tbl>
              <a:tblPr firstCol="1" bandRow="1"/>
              <a:tblGrid>
                <a:gridCol w="2611251">
                  <a:extLst>
                    <a:ext uri="{9D8B030D-6E8A-4147-A177-3AD203B41FA5}">
                      <a16:colId xmlns:a16="http://schemas.microsoft.com/office/drawing/2014/main" val="135909385"/>
                    </a:ext>
                  </a:extLst>
                </a:gridCol>
                <a:gridCol w="8212855">
                  <a:extLst>
                    <a:ext uri="{9D8B030D-6E8A-4147-A177-3AD203B41FA5}">
                      <a16:colId xmlns:a16="http://schemas.microsoft.com/office/drawing/2014/main" val="2591893762"/>
                    </a:ext>
                  </a:extLst>
                </a:gridCol>
              </a:tblGrid>
              <a:tr h="713239">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100" b="1" kern="1200" dirty="0">
                          <a:solidFill>
                            <a:schemeClr val="bg1"/>
                          </a:solidFill>
                          <a:latin typeface="メイリオ" panose="020B0604030504040204" pitchFamily="50" charset="-128"/>
                          <a:ea typeface="メイリオ" panose="020B0604030504040204" pitchFamily="50" charset="-128"/>
                          <a:cs typeface="+mn-cs"/>
                        </a:rPr>
                        <a:t>商品名</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lang="ja-JP" altLang="en-US" sz="1100" b="1" i="0" u="none" strike="noStrike" dirty="0">
                          <a:solidFill>
                            <a:srgbClr val="FFFFFF"/>
                          </a:solidFill>
                          <a:effectLst/>
                          <a:latin typeface="メイリオ" panose="020B0604030504040204" pitchFamily="50" charset="-128"/>
                          <a:ea typeface="メイリオ" panose="020B0604030504040204" pitchFamily="50" charset="-128"/>
                        </a:rPr>
                        <a:t>ブランドリフト調査</a:t>
                      </a:r>
                      <a:r>
                        <a:rPr kumimoji="1" lang="ja-JP" altLang="en-US" sz="1100" b="1" kern="1200" dirty="0">
                          <a:solidFill>
                            <a:schemeClr val="bg1"/>
                          </a:solidFill>
                          <a:latin typeface="メイリオ" panose="020B0604030504040204" pitchFamily="50" charset="-128"/>
                          <a:ea typeface="メイリオ" panose="020B0604030504040204" pitchFamily="50" charset="-128"/>
                          <a:cs typeface="+mn-cs"/>
                        </a:rPr>
                        <a:t>（</a:t>
                      </a:r>
                      <a:r>
                        <a:rPr kumimoji="1" lang="en-US" altLang="ja-JP" sz="1100" b="1" kern="1200" dirty="0">
                          <a:solidFill>
                            <a:schemeClr val="bg1"/>
                          </a:solidFill>
                          <a:latin typeface="メイリオ" panose="020B0604030504040204" pitchFamily="50" charset="-128"/>
                          <a:ea typeface="メイリオ" panose="020B0604030504040204" pitchFamily="50" charset="-128"/>
                          <a:cs typeface="+mn-cs"/>
                        </a:rPr>
                        <a:t>LINE</a:t>
                      </a:r>
                      <a:r>
                        <a:rPr kumimoji="1" lang="ja-JP" altLang="en-US" sz="1100" b="1" kern="1200" dirty="0">
                          <a:solidFill>
                            <a:schemeClr val="bg1"/>
                          </a:solidFill>
                          <a:latin typeface="メイリオ" panose="020B0604030504040204" pitchFamily="50" charset="-128"/>
                          <a:ea typeface="メイリオ" panose="020B0604030504040204" pitchFamily="50" charset="-128"/>
                          <a:cs typeface="+mn-cs"/>
                        </a:rPr>
                        <a:t>リサーチ）</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281785">
                <a:tc>
                  <a:txBody>
                    <a:bodyPr/>
                    <a:lstStyle/>
                    <a:p>
                      <a:pPr algn="ctr" rtl="0" fontAlgn="ctr"/>
                      <a:r>
                        <a:rPr lang="ja-JP" altLang="en-US" sz="1200" b="1" i="0" u="none" strike="noStrike" dirty="0">
                          <a:solidFill>
                            <a:srgbClr val="F2F2F2"/>
                          </a:solidFill>
                          <a:effectLst/>
                          <a:latin typeface="メイリオ" panose="020B0604030504040204" pitchFamily="50" charset="-128"/>
                          <a:ea typeface="メイリオ" panose="020B0604030504040204" pitchFamily="50" charset="-128"/>
                        </a:rPr>
                        <a:t>調査方式</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rtl="0" fontAlgn="t"/>
                      <a:r>
                        <a:rPr lang="en-US" altLang="ja-JP" sz="1100" b="0" i="0" u="none" strike="noStrike" dirty="0">
                          <a:solidFill>
                            <a:srgbClr val="0D0D0D"/>
                          </a:solidFill>
                          <a:effectLst/>
                          <a:latin typeface="Meiryo" panose="020B0604030504040204" pitchFamily="34" charset="-128"/>
                          <a:ea typeface="Meiryo" panose="020B0604030504040204" pitchFamily="34" charset="-128"/>
                        </a:rPr>
                        <a:t>LINE</a:t>
                      </a:r>
                      <a:r>
                        <a:rPr lang="ja-JP" altLang="en-US" sz="1100" b="0" i="0" u="none" strike="noStrike">
                          <a:solidFill>
                            <a:srgbClr val="0D0D0D"/>
                          </a:solidFill>
                          <a:effectLst/>
                          <a:latin typeface="Meiryo" panose="020B0604030504040204" pitchFamily="34" charset="-128"/>
                          <a:ea typeface="Meiryo" panose="020B0604030504040204" pitchFamily="34" charset="-128"/>
                        </a:rPr>
                        <a:t>リサーチに</a:t>
                      </a:r>
                      <a:r>
                        <a:rPr lang="ja-JP" altLang="en-US" sz="1100" b="0" i="0" u="none" strike="noStrike" dirty="0">
                          <a:solidFill>
                            <a:srgbClr val="0D0D0D"/>
                          </a:solidFill>
                          <a:effectLst/>
                          <a:latin typeface="Meiryo" panose="020B0604030504040204" pitchFamily="34" charset="-128"/>
                          <a:ea typeface="Meiryo" panose="020B0604030504040204" pitchFamily="34" charset="-128"/>
                        </a:rPr>
                        <a:t>よるアンケート調査</a:t>
                      </a: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023001256"/>
                  </a:ext>
                </a:extLst>
              </a:tr>
              <a:tr h="281785">
                <a:tc>
                  <a:txBody>
                    <a:bodyPr/>
                    <a:lstStyle/>
                    <a:p>
                      <a:pPr algn="ctr" rtl="0" fontAlgn="ctr"/>
                      <a:r>
                        <a:rPr lang="ja-JP" altLang="en-US" sz="1200" b="1" i="0" u="none" strike="noStrike" dirty="0">
                          <a:solidFill>
                            <a:srgbClr val="F2F2F2"/>
                          </a:solidFill>
                          <a:effectLst/>
                          <a:latin typeface="メイリオ" panose="020B0604030504040204" pitchFamily="50" charset="-128"/>
                          <a:ea typeface="メイリオ" panose="020B0604030504040204" pitchFamily="50" charset="-128"/>
                        </a:rPr>
                        <a:t>調査期間</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rtl="0" fontAlgn="t"/>
                      <a:r>
                        <a:rPr lang="ja-JP" altLang="en-US" sz="1100" b="0" i="0" u="none" strike="noStrike" dirty="0">
                          <a:solidFill>
                            <a:srgbClr val="0D0D0D"/>
                          </a:solidFill>
                          <a:effectLst/>
                          <a:latin typeface="Meiryo" panose="020B0604030504040204" pitchFamily="34" charset="-128"/>
                          <a:ea typeface="Meiryo" panose="020B0604030504040204" pitchFamily="34" charset="-128"/>
                        </a:rPr>
                        <a:t>掲載終了</a:t>
                      </a:r>
                      <a:r>
                        <a:rPr lang="en-US" altLang="ja-JP" sz="1100" b="0" i="0" u="none" strike="noStrike" dirty="0">
                          <a:solidFill>
                            <a:srgbClr val="0D0D0D"/>
                          </a:solidFill>
                          <a:effectLst/>
                          <a:latin typeface="Meiryo" panose="020B0604030504040204" pitchFamily="34" charset="-128"/>
                          <a:ea typeface="Meiryo" panose="020B0604030504040204" pitchFamily="34" charset="-128"/>
                        </a:rPr>
                        <a:t>4</a:t>
                      </a:r>
                      <a:r>
                        <a:rPr lang="ja-JP" altLang="en-US" sz="1100" b="0" i="0" u="none" strike="noStrike" dirty="0">
                          <a:solidFill>
                            <a:srgbClr val="0D0D0D"/>
                          </a:solidFill>
                          <a:effectLst/>
                          <a:latin typeface="Meiryo" panose="020B0604030504040204" pitchFamily="34" charset="-128"/>
                          <a:ea typeface="Meiryo" panose="020B0604030504040204" pitchFamily="34" charset="-128"/>
                        </a:rPr>
                        <a:t>営業日後頃からアンケート開始</a:t>
                      </a: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281785">
                <a:tc>
                  <a:txBody>
                    <a:bodyPr/>
                    <a:lstStyle/>
                    <a:p>
                      <a:pPr algn="ctr" rtl="0" fontAlgn="ctr"/>
                      <a:r>
                        <a:rPr lang="ja-JP" altLang="en-US" sz="1200" b="1" i="0" u="none" strike="noStrike" dirty="0">
                          <a:solidFill>
                            <a:srgbClr val="F2F2F2"/>
                          </a:solidFill>
                          <a:effectLst/>
                          <a:latin typeface="メイリオ" panose="020B0604030504040204" pitchFamily="50" charset="-128"/>
                          <a:ea typeface="メイリオ" panose="020B0604030504040204" pitchFamily="50" charset="-128"/>
                        </a:rPr>
                        <a:t>調査対象者</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rtl="0" fontAlgn="t"/>
                      <a:r>
                        <a:rPr lang="en-US" altLang="ja-JP" sz="1100" b="0" i="0" u="none" strike="noStrike" dirty="0">
                          <a:solidFill>
                            <a:srgbClr val="0D0D0D"/>
                          </a:solidFill>
                          <a:effectLst/>
                          <a:latin typeface="Meiryo" panose="020B0604030504040204" pitchFamily="34" charset="-128"/>
                          <a:ea typeface="Meiryo" panose="020B0604030504040204" pitchFamily="34" charset="-128"/>
                        </a:rPr>
                        <a:t>LINE</a:t>
                      </a:r>
                      <a:r>
                        <a:rPr lang="ja-JP" altLang="en-US" sz="1100" b="0" i="0" u="none" strike="noStrike" dirty="0">
                          <a:solidFill>
                            <a:srgbClr val="0D0D0D"/>
                          </a:solidFill>
                          <a:effectLst/>
                          <a:latin typeface="Meiryo" panose="020B0604030504040204" pitchFamily="34" charset="-128"/>
                          <a:ea typeface="Meiryo" panose="020B0604030504040204" pitchFamily="34" charset="-128"/>
                        </a:rPr>
                        <a:t>リサーチモニター</a:t>
                      </a: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057086479"/>
                  </a:ext>
                </a:extLst>
              </a:tr>
              <a:tr h="1835854">
                <a:tc>
                  <a:txBody>
                    <a:bodyPr/>
                    <a:lstStyle/>
                    <a:p>
                      <a:pPr algn="ctr" rtl="0" fontAlgn="ctr"/>
                      <a:r>
                        <a:rPr lang="ja-JP" altLang="en-US" sz="1200" b="1" i="0" u="none" strike="noStrike" dirty="0">
                          <a:solidFill>
                            <a:srgbClr val="F2F2F2"/>
                          </a:solidFill>
                          <a:effectLst/>
                          <a:latin typeface="メイリオ" panose="020B0604030504040204" pitchFamily="50" charset="-128"/>
                          <a:ea typeface="メイリオ" panose="020B0604030504040204" pitchFamily="50" charset="-128"/>
                        </a:rPr>
                        <a:t> 設問数</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rtl="0" fontAlgn="t"/>
                      <a:r>
                        <a:rPr lang="en-US" altLang="ja-JP" sz="1100" b="0" i="0" u="none" strike="noStrike" dirty="0">
                          <a:solidFill>
                            <a:srgbClr val="0D0D0D"/>
                          </a:solidFill>
                          <a:effectLst/>
                          <a:latin typeface="Meiryo" panose="020B0604030504040204" pitchFamily="34" charset="-128"/>
                          <a:ea typeface="Meiryo" panose="020B0604030504040204" pitchFamily="34" charset="-128"/>
                        </a:rPr>
                        <a:t>9</a:t>
                      </a:r>
                      <a:r>
                        <a:rPr lang="ja-JP" altLang="en-US" sz="1100" b="0" i="0" u="none" strike="noStrike" dirty="0">
                          <a:solidFill>
                            <a:srgbClr val="0D0D0D"/>
                          </a:solidFill>
                          <a:effectLst/>
                          <a:latin typeface="Meiryo" panose="020B0604030504040204" pitchFamily="34" charset="-128"/>
                          <a:ea typeface="Meiryo" panose="020B0604030504040204" pitchFamily="34" charset="-128"/>
                        </a:rPr>
                        <a:t>問</a:t>
                      </a:r>
                      <a:br>
                        <a:rPr lang="ja-JP" altLang="en-US" sz="1100" b="0" i="0" u="none" strike="noStrike" dirty="0">
                          <a:solidFill>
                            <a:srgbClr val="0D0D0D"/>
                          </a:solidFill>
                          <a:effectLst/>
                          <a:latin typeface="Meiryo" panose="020B0604030504040204" pitchFamily="34" charset="-128"/>
                          <a:ea typeface="Meiryo" panose="020B0604030504040204" pitchFamily="34" charset="-128"/>
                        </a:rPr>
                      </a:br>
                      <a:r>
                        <a:rPr lang="en-US" altLang="ja-JP" sz="1100" b="0" i="0" u="none" strike="noStrike" dirty="0">
                          <a:solidFill>
                            <a:srgbClr val="0D0D0D"/>
                          </a:solidFill>
                          <a:effectLst/>
                          <a:latin typeface="Meiryo" panose="020B0604030504040204" pitchFamily="34" charset="-128"/>
                          <a:ea typeface="Meiryo" panose="020B0604030504040204" pitchFamily="34" charset="-128"/>
                        </a:rPr>
                        <a:t>【</a:t>
                      </a:r>
                      <a:r>
                        <a:rPr lang="ja-JP" altLang="en-US" sz="1100" b="0" i="0" u="none" strike="noStrike" dirty="0">
                          <a:solidFill>
                            <a:srgbClr val="0D0D0D"/>
                          </a:solidFill>
                          <a:effectLst/>
                          <a:latin typeface="Meiryo" panose="020B0604030504040204" pitchFamily="34" charset="-128"/>
                          <a:ea typeface="Meiryo" panose="020B0604030504040204" pitchFamily="34" charset="-128"/>
                        </a:rPr>
                        <a:t>必須</a:t>
                      </a:r>
                      <a:r>
                        <a:rPr lang="en-US" altLang="ja-JP" sz="1100" b="0" i="0" u="none" strike="noStrike" dirty="0">
                          <a:solidFill>
                            <a:srgbClr val="0D0D0D"/>
                          </a:solidFill>
                          <a:effectLst/>
                          <a:latin typeface="Meiryo" panose="020B0604030504040204" pitchFamily="34" charset="-128"/>
                          <a:ea typeface="Meiryo" panose="020B0604030504040204" pitchFamily="34" charset="-128"/>
                        </a:rPr>
                        <a:t>8</a:t>
                      </a:r>
                      <a:r>
                        <a:rPr lang="ja-JP" altLang="en-US" sz="1100" b="0" i="0" u="none" strike="noStrike" dirty="0">
                          <a:solidFill>
                            <a:srgbClr val="0D0D0D"/>
                          </a:solidFill>
                          <a:effectLst/>
                          <a:latin typeface="Meiryo" panose="020B0604030504040204" pitchFamily="34" charset="-128"/>
                          <a:ea typeface="Meiryo" panose="020B0604030504040204" pitchFamily="34" charset="-128"/>
                        </a:rPr>
                        <a:t>問</a:t>
                      </a:r>
                      <a:r>
                        <a:rPr lang="en-US" altLang="ja-JP" sz="1100" b="0" i="0" u="none" strike="noStrike" dirty="0">
                          <a:solidFill>
                            <a:srgbClr val="0D0D0D"/>
                          </a:solidFill>
                          <a:effectLst/>
                          <a:latin typeface="Meiryo" panose="020B0604030504040204" pitchFamily="34" charset="-128"/>
                          <a:ea typeface="Meiryo" panose="020B0604030504040204" pitchFamily="34" charset="-128"/>
                        </a:rPr>
                        <a:t>】</a:t>
                      </a:r>
                    </a:p>
                    <a:p>
                      <a:pPr algn="l" rtl="0" fontAlgn="t"/>
                      <a:r>
                        <a:rPr lang="ja-JP" altLang="en-US" sz="1100" b="0" i="0" u="none" strike="noStrike" dirty="0">
                          <a:solidFill>
                            <a:srgbClr val="0D0D0D"/>
                          </a:solidFill>
                          <a:effectLst/>
                          <a:latin typeface="Meiryo" panose="020B0604030504040204" pitchFamily="34" charset="-128"/>
                          <a:ea typeface="Meiryo" panose="020B0604030504040204" pitchFamily="34" charset="-128"/>
                        </a:rPr>
                        <a:t>広告認知、商品・サービスの想起順 </a:t>
                      </a:r>
                      <a:r>
                        <a:rPr lang="en-US" altLang="ja-JP" sz="1100" b="0" i="0" u="none" strike="noStrike" dirty="0">
                          <a:solidFill>
                            <a:srgbClr val="0D0D0D"/>
                          </a:solidFill>
                          <a:effectLst/>
                          <a:latin typeface="Meiryo" panose="020B0604030504040204" pitchFamily="34" charset="-128"/>
                          <a:ea typeface="Meiryo" panose="020B0604030504040204" pitchFamily="34" charset="-128"/>
                        </a:rPr>
                        <a:t>or </a:t>
                      </a:r>
                      <a:r>
                        <a:rPr lang="ja-JP" altLang="en-US" sz="1100" b="0" i="0" u="none" strike="noStrike" dirty="0">
                          <a:solidFill>
                            <a:srgbClr val="0D0D0D"/>
                          </a:solidFill>
                          <a:effectLst/>
                          <a:latin typeface="Meiryo" panose="020B0604030504040204" pitchFamily="34" charset="-128"/>
                          <a:ea typeface="Meiryo" panose="020B0604030504040204" pitchFamily="34" charset="-128"/>
                        </a:rPr>
                        <a:t>商品・サービスの認知、</a:t>
                      </a:r>
                      <a:endParaRPr lang="en-US" altLang="ja-JP" sz="1100" b="0" i="0" u="none" strike="noStrike" dirty="0">
                        <a:solidFill>
                          <a:srgbClr val="0D0D0D"/>
                        </a:solidFill>
                        <a:effectLst/>
                        <a:latin typeface="Meiryo" panose="020B0604030504040204" pitchFamily="34" charset="-128"/>
                        <a:ea typeface="Meiryo" panose="020B0604030504040204" pitchFamily="34" charset="-128"/>
                      </a:endParaRPr>
                    </a:p>
                    <a:p>
                      <a:pPr algn="l" rtl="0" fontAlgn="t"/>
                      <a:r>
                        <a:rPr lang="ja-JP" altLang="en-US" sz="1100" b="0" i="0" u="none" strike="noStrike" dirty="0">
                          <a:solidFill>
                            <a:srgbClr val="0D0D0D"/>
                          </a:solidFill>
                          <a:effectLst/>
                          <a:latin typeface="Meiryo" panose="020B0604030504040204" pitchFamily="34" charset="-128"/>
                          <a:ea typeface="Meiryo" panose="020B0604030504040204" pitchFamily="34" charset="-128"/>
                        </a:rPr>
                        <a:t>商品・サービスへの興味、商品・サービスへの好意、</a:t>
                      </a:r>
                      <a:endParaRPr lang="en-US" altLang="ja-JP" sz="1100" b="0" i="0" u="none" strike="noStrike" dirty="0">
                        <a:solidFill>
                          <a:srgbClr val="0D0D0D"/>
                        </a:solidFill>
                        <a:effectLst/>
                        <a:latin typeface="Meiryo" panose="020B0604030504040204" pitchFamily="34" charset="-128"/>
                        <a:ea typeface="Meiryo" panose="020B0604030504040204" pitchFamily="34" charset="-128"/>
                      </a:endParaRPr>
                    </a:p>
                    <a:p>
                      <a:pPr algn="l" rtl="0" fontAlgn="t"/>
                      <a:r>
                        <a:rPr lang="ja-JP" altLang="en-US" sz="1100" b="0" i="0" u="none" strike="noStrike" dirty="0">
                          <a:solidFill>
                            <a:srgbClr val="0D0D0D"/>
                          </a:solidFill>
                          <a:effectLst/>
                          <a:latin typeface="Meiryo" panose="020B0604030504040204" pitchFamily="34" charset="-128"/>
                          <a:ea typeface="Meiryo" panose="020B0604030504040204" pitchFamily="34" charset="-128"/>
                        </a:rPr>
                        <a:t>商品・サービスの購入・利用意向、商品・サービスの最購入・利用意向、</a:t>
                      </a:r>
                      <a:endParaRPr lang="en-US" altLang="ja-JP" sz="1100" b="0" i="0" u="none" strike="noStrike" dirty="0">
                        <a:solidFill>
                          <a:srgbClr val="0D0D0D"/>
                        </a:solidFill>
                        <a:effectLst/>
                        <a:latin typeface="Meiryo" panose="020B0604030504040204" pitchFamily="34" charset="-128"/>
                        <a:ea typeface="Meiryo" panose="020B0604030504040204" pitchFamily="34" charset="-128"/>
                      </a:endParaRPr>
                    </a:p>
                    <a:p>
                      <a:pPr algn="l" rtl="0" fontAlgn="t"/>
                      <a:r>
                        <a:rPr lang="ja-JP" altLang="en-US" sz="1100" b="0" i="0" u="none" strike="noStrike" dirty="0">
                          <a:solidFill>
                            <a:srgbClr val="0D0D0D"/>
                          </a:solidFill>
                          <a:effectLst/>
                          <a:latin typeface="Meiryo" panose="020B0604030504040204" pitchFamily="34" charset="-128"/>
                          <a:ea typeface="Meiryo" panose="020B0604030504040204" pitchFamily="34" charset="-128"/>
                        </a:rPr>
                        <a:t>直近</a:t>
                      </a:r>
                      <a:r>
                        <a:rPr lang="en-US" altLang="ja-JP" sz="1100" b="0" i="0" u="none" strike="noStrike" dirty="0">
                          <a:solidFill>
                            <a:srgbClr val="0D0D0D"/>
                          </a:solidFill>
                          <a:effectLst/>
                          <a:latin typeface="Meiryo" panose="020B0604030504040204" pitchFamily="34" charset="-128"/>
                          <a:ea typeface="Meiryo" panose="020B0604030504040204" pitchFamily="34" charset="-128"/>
                        </a:rPr>
                        <a:t>1</a:t>
                      </a:r>
                      <a:r>
                        <a:rPr lang="ja-JP" altLang="en-US" sz="1100" b="0" i="0" u="none" strike="noStrike" dirty="0">
                          <a:solidFill>
                            <a:srgbClr val="0D0D0D"/>
                          </a:solidFill>
                          <a:effectLst/>
                          <a:latin typeface="Meiryo" panose="020B0604030504040204" pitchFamily="34" charset="-128"/>
                          <a:ea typeface="Meiryo" panose="020B0604030504040204" pitchFamily="34" charset="-128"/>
                        </a:rPr>
                        <a:t>カ月の行動、クリエイティブ評価</a:t>
                      </a:r>
                    </a:p>
                    <a:p>
                      <a:pPr algn="l" rtl="0" fontAlgn="t"/>
                      <a:endParaRPr lang="ja-JP" altLang="en-US" sz="1100" b="0" i="0" u="none" strike="noStrike" dirty="0">
                        <a:solidFill>
                          <a:srgbClr val="0D0D0D"/>
                        </a:solidFill>
                        <a:effectLst/>
                        <a:latin typeface="Meiryo" panose="020B0604030504040204" pitchFamily="34" charset="-128"/>
                        <a:ea typeface="Meiryo" panose="020B0604030504040204" pitchFamily="34" charset="-128"/>
                      </a:endParaRPr>
                    </a:p>
                    <a:p>
                      <a:pPr algn="l" rtl="0" fontAlgn="t"/>
                      <a:r>
                        <a:rPr lang="en-US" altLang="ja-JP" sz="1100" b="0" i="0" u="none" strike="noStrike" dirty="0">
                          <a:solidFill>
                            <a:srgbClr val="0D0D0D"/>
                          </a:solidFill>
                          <a:effectLst/>
                          <a:latin typeface="Meiryo" panose="020B0604030504040204" pitchFamily="34" charset="-128"/>
                          <a:ea typeface="Meiryo" panose="020B0604030504040204" pitchFamily="34" charset="-128"/>
                        </a:rPr>
                        <a:t>【</a:t>
                      </a:r>
                      <a:r>
                        <a:rPr lang="ja-JP" altLang="en-US" sz="1100" b="0" i="0" u="none" strike="noStrike" dirty="0">
                          <a:solidFill>
                            <a:srgbClr val="0D0D0D"/>
                          </a:solidFill>
                          <a:effectLst/>
                          <a:latin typeface="Meiryo" panose="020B0604030504040204" pitchFamily="34" charset="-128"/>
                          <a:ea typeface="Meiryo" panose="020B0604030504040204" pitchFamily="34" charset="-128"/>
                        </a:rPr>
                        <a:t>オプション</a:t>
                      </a:r>
                      <a:r>
                        <a:rPr lang="en-US" altLang="ja-JP" sz="1100" b="0" i="0" u="none" strike="noStrike" dirty="0">
                          <a:solidFill>
                            <a:srgbClr val="0D0D0D"/>
                          </a:solidFill>
                          <a:effectLst/>
                          <a:latin typeface="Meiryo" panose="020B0604030504040204" pitchFamily="34" charset="-128"/>
                          <a:ea typeface="Meiryo" panose="020B0604030504040204" pitchFamily="34" charset="-128"/>
                        </a:rPr>
                        <a:t>1</a:t>
                      </a:r>
                      <a:r>
                        <a:rPr lang="ja-JP" altLang="en-US" sz="1100" b="0" i="0" u="none" strike="noStrike" dirty="0">
                          <a:solidFill>
                            <a:srgbClr val="0D0D0D"/>
                          </a:solidFill>
                          <a:effectLst/>
                          <a:latin typeface="Meiryo" panose="020B0604030504040204" pitchFamily="34" charset="-128"/>
                          <a:ea typeface="Meiryo" panose="020B0604030504040204" pitchFamily="34" charset="-128"/>
                        </a:rPr>
                        <a:t>問</a:t>
                      </a:r>
                      <a:r>
                        <a:rPr lang="en-US" altLang="ja-JP" sz="1100" b="0" i="0" u="none" strike="noStrike" dirty="0">
                          <a:solidFill>
                            <a:srgbClr val="0D0D0D"/>
                          </a:solidFill>
                          <a:effectLst/>
                          <a:latin typeface="Meiryo" panose="020B0604030504040204" pitchFamily="34" charset="-128"/>
                          <a:ea typeface="Meiryo" panose="020B0604030504040204" pitchFamily="34" charset="-128"/>
                        </a:rPr>
                        <a:t>】</a:t>
                      </a:r>
                    </a:p>
                    <a:p>
                      <a:pPr algn="l" rtl="0" fontAlgn="t"/>
                      <a:r>
                        <a:rPr lang="ja-JP" altLang="en-US" sz="1100" b="0" i="0" u="none" strike="noStrike" dirty="0">
                          <a:solidFill>
                            <a:srgbClr val="0D0D0D"/>
                          </a:solidFill>
                          <a:effectLst/>
                          <a:latin typeface="Meiryo" panose="020B0604030504040204" pitchFamily="34" charset="-128"/>
                          <a:ea typeface="Meiryo" panose="020B0604030504040204" pitchFamily="34" charset="-128"/>
                        </a:rPr>
                        <a:t>メッセージ連想</a:t>
                      </a:r>
                      <a:endParaRPr lang="ja-JP" sz="1100" b="0" i="0" noProof="0" dirty="0">
                        <a:solidFill>
                          <a:srgbClr val="0D0D0D"/>
                        </a:solidFill>
                        <a:latin typeface="Meiryo" panose="020B0604030504040204" pitchFamily="34" charset="-128"/>
                        <a:ea typeface="Meiryo" panose="020B0604030504040204" pitchFamily="34" charset="-128"/>
                      </a:endParaRP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87091029"/>
                  </a:ext>
                </a:extLst>
              </a:tr>
              <a:tr h="281785">
                <a:tc>
                  <a:txBody>
                    <a:bodyPr/>
                    <a:lstStyle/>
                    <a:p>
                      <a:pPr algn="ctr" rtl="0" fontAlgn="ctr"/>
                      <a:r>
                        <a:rPr lang="ja-JP" altLang="en-US" sz="1200" b="1" i="0" u="none" strike="noStrike" dirty="0">
                          <a:solidFill>
                            <a:srgbClr val="F2F2F2"/>
                          </a:solidFill>
                          <a:effectLst/>
                          <a:latin typeface="メイリオ" panose="020B0604030504040204" pitchFamily="50" charset="-128"/>
                          <a:ea typeface="メイリオ" panose="020B0604030504040204" pitchFamily="50" charset="-128"/>
                        </a:rPr>
                        <a:t>サンプル数</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rtl="0" fontAlgn="t"/>
                      <a:r>
                        <a:rPr lang="ja-JP" altLang="en-US" sz="1100" b="0" i="0" u="none" strike="noStrike">
                          <a:solidFill>
                            <a:srgbClr val="0D0D0D"/>
                          </a:solidFill>
                          <a:effectLst/>
                          <a:latin typeface="Meiryo" panose="020B0604030504040204" pitchFamily="34" charset="-128"/>
                          <a:ea typeface="Meiryo" panose="020B0604030504040204" pitchFamily="34" charset="-128"/>
                        </a:rPr>
                        <a:t>約</a:t>
                      </a:r>
                      <a:r>
                        <a:rPr lang="en-US" altLang="ja-JP" sz="1100" b="0" i="0" u="none" strike="noStrike" dirty="0">
                          <a:solidFill>
                            <a:srgbClr val="0D0D0D"/>
                          </a:solidFill>
                          <a:effectLst/>
                          <a:latin typeface="Meiryo" panose="020B0604030504040204" pitchFamily="34" charset="-128"/>
                          <a:ea typeface="Meiryo" panose="020B0604030504040204" pitchFamily="34" charset="-128"/>
                        </a:rPr>
                        <a:t>1,000</a:t>
                      </a:r>
                      <a:endParaRPr lang="en" sz="1100" b="0" i="0" u="none" strike="noStrike" dirty="0">
                        <a:solidFill>
                          <a:srgbClr val="0D0D0D"/>
                        </a:solidFill>
                        <a:effectLst/>
                        <a:latin typeface="Meiryo" panose="020B0604030504040204" pitchFamily="34" charset="-128"/>
                        <a:ea typeface="Meiryo" panose="020B0604030504040204" pitchFamily="34" charset="-128"/>
                      </a:endParaRP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063115345"/>
                  </a:ext>
                </a:extLst>
              </a:tr>
              <a:tr h="281785">
                <a:tc>
                  <a:txBody>
                    <a:bodyPr/>
                    <a:lstStyle/>
                    <a:p>
                      <a:pPr algn="ctr" rtl="0" fontAlgn="ctr"/>
                      <a:r>
                        <a:rPr lang="ja-JP" altLang="en-US" sz="1200" b="1" i="0" u="none" strike="noStrike" dirty="0">
                          <a:solidFill>
                            <a:srgbClr val="F2F2F2"/>
                          </a:solidFill>
                          <a:effectLst/>
                          <a:latin typeface="メイリオ" panose="020B0604030504040204" pitchFamily="50" charset="-128"/>
                          <a:ea typeface="メイリオ" panose="020B0604030504040204" pitchFamily="50" charset="-128"/>
                        </a:rPr>
                        <a:t>集計軸</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rtl="0" fontAlgn="t"/>
                      <a:r>
                        <a:rPr lang="ja-JP" altLang="en-US" sz="1100" b="0" i="0" u="none" strike="noStrike" dirty="0">
                          <a:solidFill>
                            <a:srgbClr val="0D0D0D"/>
                          </a:solidFill>
                          <a:effectLst/>
                          <a:latin typeface="Meiryo" panose="020B0604030504040204" pitchFamily="34" charset="-128"/>
                          <a:ea typeface="Meiryo" panose="020B0604030504040204" pitchFamily="34" charset="-128"/>
                        </a:rPr>
                        <a:t>全体・性別・年代別など</a:t>
                      </a: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574707792"/>
                  </a:ext>
                </a:extLst>
              </a:tr>
              <a:tr h="281785">
                <a:tc>
                  <a:txBody>
                    <a:bodyPr/>
                    <a:lstStyle/>
                    <a:p>
                      <a:pPr algn="ctr" rtl="0" fontAlgn="ctr"/>
                      <a:r>
                        <a:rPr lang="ja-JP" altLang="en-US" sz="1200" b="1" i="0" u="none" strike="noStrike" dirty="0">
                          <a:solidFill>
                            <a:srgbClr val="F2F2F2"/>
                          </a:solidFill>
                          <a:effectLst/>
                          <a:latin typeface="メイリオ" panose="020B0604030504040204" pitchFamily="50" charset="-128"/>
                          <a:ea typeface="メイリオ" panose="020B0604030504040204" pitchFamily="50" charset="-128"/>
                        </a:rPr>
                        <a:t>レポート納品</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rtl="0" fontAlgn="t"/>
                      <a:r>
                        <a:rPr lang="ja-JP" altLang="en-US" sz="1100" b="0" i="0" u="none" strike="noStrike" dirty="0">
                          <a:solidFill>
                            <a:srgbClr val="0D0D0D"/>
                          </a:solidFill>
                          <a:effectLst/>
                          <a:latin typeface="Meiryo" panose="020B0604030504040204" pitchFamily="34" charset="-128"/>
                          <a:ea typeface="Meiryo" panose="020B0604030504040204" pitchFamily="34" charset="-128"/>
                        </a:rPr>
                        <a:t>広告配信終了から約</a:t>
                      </a:r>
                      <a:r>
                        <a:rPr lang="en-US" altLang="ja-JP" sz="1100" b="0" i="0" u="none" strike="noStrike" dirty="0">
                          <a:solidFill>
                            <a:srgbClr val="0D0D0D"/>
                          </a:solidFill>
                          <a:effectLst/>
                          <a:latin typeface="Meiryo" panose="020B0604030504040204" pitchFamily="34" charset="-128"/>
                          <a:ea typeface="Meiryo" panose="020B0604030504040204" pitchFamily="34" charset="-128"/>
                        </a:rPr>
                        <a:t>15</a:t>
                      </a:r>
                      <a:r>
                        <a:rPr lang="ja-JP" altLang="en-US" sz="1100" b="0" i="0" u="none" strike="noStrike" dirty="0">
                          <a:solidFill>
                            <a:srgbClr val="0D0D0D"/>
                          </a:solidFill>
                          <a:effectLst/>
                          <a:latin typeface="Meiryo" panose="020B0604030504040204" pitchFamily="34" charset="-128"/>
                          <a:ea typeface="Meiryo" panose="020B0604030504040204" pitchFamily="34" charset="-128"/>
                        </a:rPr>
                        <a:t>営業日が目安</a:t>
                      </a: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53416578"/>
                  </a:ext>
                </a:extLst>
              </a:tr>
              <a:tr h="281785">
                <a:tc>
                  <a:txBody>
                    <a:bodyPr/>
                    <a:lstStyle/>
                    <a:p>
                      <a:pPr algn="ctr" rtl="0" fontAlgn="ctr"/>
                      <a:r>
                        <a:rPr lang="ja-JP" altLang="en-US" sz="1200" b="1" i="0" u="none" strike="noStrike" dirty="0">
                          <a:solidFill>
                            <a:srgbClr val="F2F2F2"/>
                          </a:solidFill>
                          <a:effectLst/>
                          <a:latin typeface="メイリオ" panose="020B0604030504040204" pitchFamily="50" charset="-128"/>
                          <a:ea typeface="メイリオ" panose="020B0604030504040204" pitchFamily="50" charset="-128"/>
                        </a:rPr>
                        <a:t>調査実施</a:t>
                      </a:r>
                    </a:p>
                  </a:txBody>
                  <a:tcPr marL="9481"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l" rtl="0" fontAlgn="t"/>
                      <a:r>
                        <a:rPr lang="en-US" altLang="ja-JP" sz="1100" b="0" i="0" u="none" strike="noStrike" dirty="0">
                          <a:solidFill>
                            <a:srgbClr val="0D0D0D"/>
                          </a:solidFill>
                          <a:effectLst/>
                          <a:latin typeface="Meiryo" panose="020B0604030504040204" pitchFamily="34" charset="-128"/>
                          <a:ea typeface="Meiryo" panose="020B0604030504040204" pitchFamily="34" charset="-128"/>
                        </a:rPr>
                        <a:t>LINE</a:t>
                      </a:r>
                      <a:r>
                        <a:rPr lang="ja-JP" altLang="en-US" sz="1100" b="0" i="0" u="none" strike="noStrike" dirty="0">
                          <a:solidFill>
                            <a:srgbClr val="0D0D0D"/>
                          </a:solidFill>
                          <a:effectLst/>
                          <a:latin typeface="Meiryo" panose="020B0604030504040204" pitchFamily="34" charset="-128"/>
                          <a:ea typeface="Meiryo" panose="020B0604030504040204" pitchFamily="34" charset="-128"/>
                        </a:rPr>
                        <a:t>ヤフー（</a:t>
                      </a:r>
                      <a:r>
                        <a:rPr lang="en-US" altLang="ja-JP" sz="1100" b="0" i="0" u="none" strike="noStrike" dirty="0">
                          <a:solidFill>
                            <a:srgbClr val="0D0D0D"/>
                          </a:solidFill>
                          <a:effectLst/>
                          <a:latin typeface="Meiryo" panose="020B0604030504040204" pitchFamily="34" charset="-128"/>
                          <a:ea typeface="Meiryo" panose="020B0604030504040204" pitchFamily="34" charset="-128"/>
                        </a:rPr>
                        <a:t>LINE</a:t>
                      </a:r>
                      <a:r>
                        <a:rPr lang="ja-JP" altLang="en-US" sz="1100" b="0" i="0" u="none" strike="noStrike" dirty="0">
                          <a:solidFill>
                            <a:srgbClr val="0D0D0D"/>
                          </a:solidFill>
                          <a:effectLst/>
                          <a:latin typeface="Meiryo" panose="020B0604030504040204" pitchFamily="34" charset="-128"/>
                          <a:ea typeface="Meiryo" panose="020B0604030504040204" pitchFamily="34" charset="-128"/>
                        </a:rPr>
                        <a:t>リサーチ）</a:t>
                      </a:r>
                    </a:p>
                  </a:txBody>
                  <a:tcPr marL="72000" marR="9481" marT="9481"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30812349"/>
                  </a:ext>
                </a:extLst>
              </a:tr>
            </a:tbl>
          </a:graphicData>
        </a:graphic>
      </p:graphicFrame>
    </p:spTree>
    <p:extLst>
      <p:ext uri="{BB962C8B-B14F-4D97-AF65-F5344CB8AC3E}">
        <p14:creationId xmlns:p14="http://schemas.microsoft.com/office/powerpoint/2010/main" val="9957234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DB148616-3C2D-44EE-8E14-67974394E356}"/>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solidFill>
            <a:srgbClr val="FFFFFF"/>
          </a:solid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kumimoji="1" lang="ja-JP" altLang="en-US"/>
              <a:t>概要</a:t>
            </a: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a:t>01</a:t>
            </a:r>
            <a:endParaRPr kumimoji="1" lang="ja-JP" altLang="en-US"/>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6704195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ブランドリフト調査</a:t>
            </a:r>
            <a:r>
              <a:rPr lang="en-US" altLang="ja-JP" sz="1800"/>
              <a:t> (Measurement Partner) </a:t>
            </a:r>
            <a:r>
              <a:rPr lang="ja-JP" altLang="en-US" sz="1800"/>
              <a:t>の調査項目</a:t>
            </a:r>
            <a:endParaRPr kumimoji="1" lang="ja-JP" altLang="en-US" sz="1800"/>
          </a:p>
        </p:txBody>
      </p:sp>
      <p:sp>
        <p:nvSpPr>
          <p:cNvPr id="3" name="テキスト ボックス 2">
            <a:extLst>
              <a:ext uri="{FF2B5EF4-FFF2-40B4-BE49-F238E27FC236}">
                <a16:creationId xmlns:a16="http://schemas.microsoft.com/office/drawing/2014/main" id="{C97B8A7C-AE21-1A5D-7594-5960B9FB115F}"/>
              </a:ext>
            </a:extLst>
          </p:cNvPr>
          <p:cNvSpPr txBox="1"/>
          <p:nvPr/>
        </p:nvSpPr>
        <p:spPr>
          <a:xfrm>
            <a:off x="479425" y="961728"/>
            <a:ext cx="10801200" cy="584775"/>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ブランドリフト調査 (Measurement Partner) では最大</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9</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問の聴取が可能です。</a:t>
            </a:r>
            <a:b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（必須設問の変更や削除は不可となっておりますのでご了承ください）</a:t>
            </a:r>
          </a:p>
        </p:txBody>
      </p:sp>
      <p:graphicFrame>
        <p:nvGraphicFramePr>
          <p:cNvPr id="4" name="表 3">
            <a:extLst>
              <a:ext uri="{FF2B5EF4-FFF2-40B4-BE49-F238E27FC236}">
                <a16:creationId xmlns:a16="http://schemas.microsoft.com/office/drawing/2014/main" id="{E497D061-95D9-EE39-A821-210E84276F27}"/>
              </a:ext>
            </a:extLst>
          </p:cNvPr>
          <p:cNvGraphicFramePr>
            <a:graphicFrameLocks noGrp="1"/>
          </p:cNvGraphicFramePr>
          <p:nvPr>
            <p:extLst>
              <p:ext uri="{D42A27DB-BD31-4B8C-83A1-F6EECF244321}">
                <p14:modId xmlns:p14="http://schemas.microsoft.com/office/powerpoint/2010/main" val="3266396543"/>
              </p:ext>
            </p:extLst>
          </p:nvPr>
        </p:nvGraphicFramePr>
        <p:xfrm>
          <a:off x="479424" y="1604046"/>
          <a:ext cx="11117843" cy="4687023"/>
        </p:xfrm>
        <a:graphic>
          <a:graphicData uri="http://schemas.openxmlformats.org/drawingml/2006/table">
            <a:tbl>
              <a:tblPr/>
              <a:tblGrid>
                <a:gridCol w="1045793">
                  <a:extLst>
                    <a:ext uri="{9D8B030D-6E8A-4147-A177-3AD203B41FA5}">
                      <a16:colId xmlns:a16="http://schemas.microsoft.com/office/drawing/2014/main" val="2725021750"/>
                    </a:ext>
                  </a:extLst>
                </a:gridCol>
                <a:gridCol w="2411163">
                  <a:extLst>
                    <a:ext uri="{9D8B030D-6E8A-4147-A177-3AD203B41FA5}">
                      <a16:colId xmlns:a16="http://schemas.microsoft.com/office/drawing/2014/main" val="2721151471"/>
                    </a:ext>
                  </a:extLst>
                </a:gridCol>
                <a:gridCol w="7660887">
                  <a:extLst>
                    <a:ext uri="{9D8B030D-6E8A-4147-A177-3AD203B41FA5}">
                      <a16:colId xmlns:a16="http://schemas.microsoft.com/office/drawing/2014/main" val="3509345089"/>
                    </a:ext>
                  </a:extLst>
                </a:gridCol>
              </a:tblGrid>
              <a:tr h="436217">
                <a:tc rowSpan="2">
                  <a:txBody>
                    <a:bodyPr/>
                    <a:lstStyle/>
                    <a:p>
                      <a:pPr algn="ctr" rtl="0" fontAlgn="ctr"/>
                      <a:r>
                        <a:rPr lang="ja-JP" altLang="en-US" sz="1000" b="1" i="0" u="none" strike="noStrike">
                          <a:solidFill>
                            <a:srgbClr val="0D0D0D"/>
                          </a:solidFill>
                          <a:effectLst/>
                          <a:latin typeface="メイリオ" panose="020B0604030504040204" pitchFamily="50" charset="-128"/>
                          <a:ea typeface="メイリオ" panose="020B0604030504040204" pitchFamily="50" charset="-128"/>
                        </a:rPr>
                        <a:t>設問区分</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gridSpan="2">
                  <a:txBody>
                    <a:bodyPr/>
                    <a:lstStyle/>
                    <a:p>
                      <a:pPr algn="ctr" rtl="0" fontAlgn="ctr"/>
                      <a:r>
                        <a:rPr lang="en-US" altLang="ja-JP" sz="1000" b="1" i="0" u="none" strike="noStrike" dirty="0">
                          <a:solidFill>
                            <a:srgbClr val="0D0D0D"/>
                          </a:solidFill>
                          <a:effectLst/>
                          <a:latin typeface="メイリオ" panose="020B0604030504040204" pitchFamily="50" charset="-128"/>
                          <a:ea typeface="メイリオ" panose="020B0604030504040204" pitchFamily="50" charset="-128"/>
                        </a:rPr>
                        <a:t>LINE</a:t>
                      </a:r>
                      <a:r>
                        <a:rPr lang="ja-JP" altLang="en-US" sz="1000" b="1" i="0" u="none" strike="noStrike">
                          <a:solidFill>
                            <a:srgbClr val="0D0D0D"/>
                          </a:solidFill>
                          <a:effectLst/>
                          <a:latin typeface="メイリオ" panose="020B0604030504040204" pitchFamily="50" charset="-128"/>
                          <a:ea typeface="メイリオ" panose="020B0604030504040204" pitchFamily="50" charset="-128"/>
                        </a:rPr>
                        <a:t>リサーチ</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1125444" rtl="0" eaLnBrk="1" fontAlgn="ctr" latinLnBrk="0" hangingPunct="1">
                        <a:lnSpc>
                          <a:spcPct val="100000"/>
                        </a:lnSpc>
                        <a:spcBef>
                          <a:spcPts val="0"/>
                        </a:spcBef>
                        <a:spcAft>
                          <a:spcPts val="0"/>
                        </a:spcAft>
                        <a:buClrTx/>
                        <a:buSzTx/>
                        <a:buFontTx/>
                        <a:buNone/>
                        <a:tabLst/>
                        <a:defRPr/>
                      </a:pPr>
                      <a:endParaRPr lang="ja-JP" altLang="en-US" sz="1000" b="1" i="0" u="none" strike="noStrike">
                        <a:solidFill>
                          <a:srgbClr val="0D0D0D"/>
                        </a:solidFill>
                        <a:effectLst/>
                        <a:latin typeface="メイリオ" panose="020B0604030504040204" pitchFamily="50" charset="-128"/>
                        <a:ea typeface="メイリオ" panose="020B0604030504040204" pitchFamily="50" charset="-128"/>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23065481"/>
                  </a:ext>
                </a:extLst>
              </a:tr>
              <a:tr h="436217">
                <a:tc vMerge="1">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endParaRPr dirty="0"/>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000" b="1" i="0" u="none" strike="noStrike">
                          <a:solidFill>
                            <a:srgbClr val="0D0D0D"/>
                          </a:solidFill>
                          <a:effectLst/>
                          <a:latin typeface="メイリオ" panose="020B0604030504040204" pitchFamily="50" charset="-128"/>
                          <a:ea typeface="メイリオ" panose="020B0604030504040204" pitchFamily="50" charset="-128"/>
                        </a:rPr>
                        <a:t>項目</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1125444" rtl="0" eaLnBrk="1" fontAlgn="ctr" latinLnBrk="0" hangingPunct="1">
                        <a:lnSpc>
                          <a:spcPct val="100000"/>
                        </a:lnSpc>
                        <a:spcBef>
                          <a:spcPts val="0"/>
                        </a:spcBef>
                        <a:spcAft>
                          <a:spcPts val="0"/>
                        </a:spcAft>
                        <a:buClrTx/>
                        <a:buSzTx/>
                        <a:buFontTx/>
                        <a:buNone/>
                        <a:tabLst/>
                        <a:defRPr/>
                      </a:pPr>
                      <a:r>
                        <a:rPr lang="ja-JP" altLang="en-US" sz="1000" b="1" i="0" u="none" strike="noStrike">
                          <a:solidFill>
                            <a:srgbClr val="0D0D0D"/>
                          </a:solidFill>
                          <a:effectLst/>
                          <a:latin typeface="メイリオ" panose="020B0604030504040204" pitchFamily="50" charset="-128"/>
                          <a:ea typeface="メイリオ" panose="020B0604030504040204" pitchFamily="50" charset="-128"/>
                        </a:rPr>
                        <a:t>設問内容</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06764097"/>
                  </a:ext>
                </a:extLst>
              </a:tr>
              <a:tr h="440401">
                <a:tc rowSpan="9">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fontAlgn="ctr"/>
                      <a:r>
                        <a:rPr lang="ja-JP" altLang="en-US" sz="1000" b="1" i="0" u="none" strike="noStrike">
                          <a:solidFill>
                            <a:srgbClr val="0D0D0D"/>
                          </a:solidFill>
                          <a:effectLst/>
                          <a:latin typeface="メイリオ" panose="020B0604030504040204" pitchFamily="50" charset="-128"/>
                          <a:ea typeface="メイリオ" panose="020B0604030504040204" pitchFamily="50" charset="-128"/>
                        </a:rPr>
                        <a:t>必須設問</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p>
                      <a:pPr algn="ctr" fontAlgn="ctr"/>
                      <a:r>
                        <a:rPr lang="ja-JP" altLang="en-US" sz="900" b="1" i="0" u="none" strike="noStrike" dirty="0">
                          <a:solidFill>
                            <a:srgbClr val="000000"/>
                          </a:solidFill>
                          <a:effectLst/>
                          <a:latin typeface="メイリオ" panose="020B0604030504040204" pitchFamily="50" charset="-128"/>
                          <a:ea typeface="メイリオ" panose="020B0604030504040204" pitchFamily="50" charset="-128"/>
                        </a:rPr>
                        <a:t>広告認知</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rtl="0" fontAlgn="ctr"/>
                      <a:r>
                        <a:rPr lang="en" sz="900" b="0" i="0" u="none" strike="noStrike" dirty="0">
                          <a:solidFill>
                            <a:srgbClr val="0D0D0D"/>
                          </a:solidFill>
                          <a:effectLst/>
                          <a:latin typeface="Meiryo" panose="020B0604030504040204" pitchFamily="34" charset="-128"/>
                          <a:ea typeface="Meiryo" panose="020B0604030504040204" pitchFamily="34" charset="-128"/>
                        </a:rPr>
                        <a:t>Yahoo JAPAN</a:t>
                      </a:r>
                      <a:r>
                        <a:rPr lang="ja-JP" altLang="en-US" sz="900" b="0" i="0" u="none" strike="noStrike" dirty="0">
                          <a:solidFill>
                            <a:srgbClr val="0D0D0D"/>
                          </a:solidFill>
                          <a:effectLst/>
                          <a:latin typeface="Meiryo" panose="020B0604030504040204" pitchFamily="34" charset="-128"/>
                          <a:ea typeface="Meiryo" panose="020B0604030504040204" pitchFamily="34" charset="-128"/>
                        </a:rPr>
                        <a:t>で広告に接触したユーザーに再度広告を提示し、対象広告を見たことを覚えているかを</a:t>
                      </a:r>
                      <a:r>
                        <a:rPr lang="ja-JP" altLang="en-US" sz="900" b="0" i="0" u="none" strike="noStrike">
                          <a:solidFill>
                            <a:srgbClr val="0D0D0D"/>
                          </a:solidFill>
                          <a:effectLst/>
                          <a:latin typeface="Meiryo" panose="020B0604030504040204" pitchFamily="34" charset="-128"/>
                          <a:ea typeface="Meiryo" panose="020B0604030504040204" pitchFamily="34" charset="-128"/>
                        </a:rPr>
                        <a:t>測定。「</a:t>
                      </a:r>
                      <a:r>
                        <a:rPr lang="ja-JP" altLang="en-US" sz="900" b="0" i="0" u="none" strike="noStrike" dirty="0">
                          <a:solidFill>
                            <a:srgbClr val="0D0D0D"/>
                          </a:solidFill>
                          <a:effectLst/>
                          <a:latin typeface="Meiryo" panose="020B0604030504040204" pitchFamily="34" charset="-128"/>
                          <a:ea typeface="Meiryo" panose="020B0604030504040204" pitchFamily="34" charset="-128"/>
                        </a:rPr>
                        <a:t>確かに見た」「見たような気がする」を選択したユーザーを広告認知者と定義。</a:t>
                      </a:r>
                    </a:p>
                  </a:txBody>
                  <a:tcPr marL="72000" marR="9459" marT="94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72573250"/>
                  </a:ext>
                </a:extLst>
              </a:tr>
              <a:tr h="488192">
                <a:tc vMerge="1">
                  <a:txBody>
                    <a:bodyPr/>
                    <a:lstStyle/>
                    <a:p>
                      <a:endParaRPr kumimoji="1" lang="ja-JP" altLang="en-US"/>
                    </a:p>
                  </a:txBody>
                  <a:tcPr/>
                </a:tc>
                <a:tc>
                  <a:txBody>
                    <a:bodyPr/>
                    <a:lstStyle/>
                    <a:p>
                      <a:pPr algn="ctr" fontAlgn="ctr"/>
                      <a:r>
                        <a:rPr lang="ja-JP" altLang="en-US" sz="900" b="1" i="0" u="none" strike="noStrike" dirty="0">
                          <a:solidFill>
                            <a:srgbClr val="000000"/>
                          </a:solidFill>
                          <a:effectLst/>
                          <a:latin typeface="メイリオ" panose="020B0604030504040204" pitchFamily="50" charset="-128"/>
                          <a:ea typeface="メイリオ" panose="020B0604030504040204" pitchFamily="50" charset="-128"/>
                        </a:rPr>
                        <a:t>商品</a:t>
                      </a:r>
                      <a:r>
                        <a:rPr lang="ja-JP" altLang="en-US" sz="900" b="1" i="0" u="none" strike="noStrike">
                          <a:solidFill>
                            <a:srgbClr val="000000"/>
                          </a:solidFill>
                          <a:effectLst/>
                          <a:latin typeface="メイリオ" panose="020B0604030504040204" pitchFamily="50" charset="-128"/>
                          <a:ea typeface="メイリオ" panose="020B0604030504040204" pitchFamily="50" charset="-128"/>
                        </a:rPr>
                        <a:t>・サービスの想起</a:t>
                      </a:r>
                      <a:r>
                        <a:rPr lang="ja-JP" altLang="en-US" sz="900" b="1" i="0" u="none" strike="noStrike" dirty="0">
                          <a:solidFill>
                            <a:srgbClr val="000000"/>
                          </a:solidFill>
                          <a:effectLst/>
                          <a:latin typeface="メイリオ" panose="020B0604030504040204" pitchFamily="50" charset="-128"/>
                          <a:ea typeface="メイリオ" panose="020B0604030504040204" pitchFamily="50" charset="-128"/>
                        </a:rPr>
                        <a:t>順</a:t>
                      </a:r>
                      <a:r>
                        <a:rPr lang="en-US" altLang="ja-JP" sz="900" b="1" i="0" u="none" strike="noStrike" dirty="0">
                          <a:solidFill>
                            <a:srgbClr val="000000"/>
                          </a:solidFill>
                          <a:effectLst/>
                          <a:latin typeface="メイリオ" panose="020B0604030504040204" pitchFamily="50" charset="-128"/>
                          <a:ea typeface="メイリオ" panose="020B0604030504040204" pitchFamily="50" charset="-128"/>
                        </a:rPr>
                        <a:t>※</a:t>
                      </a:r>
                      <a:endParaRPr lang="ja-JP" altLang="en-US" sz="900" b="1" i="0" u="none" strike="noStrike" dirty="0">
                        <a:solidFill>
                          <a:srgbClr val="000000"/>
                        </a:solidFill>
                        <a:effectLst/>
                        <a:latin typeface="メイリオ" panose="020B0604030504040204" pitchFamily="50" charset="-128"/>
                        <a:ea typeface="メイリオ" panose="020B0604030504040204" pitchFamily="50" charset="-128"/>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D0D0D"/>
                          </a:solidFill>
                          <a:effectLst/>
                          <a:latin typeface="Meiryo" panose="020B0604030504040204" pitchFamily="34" charset="-128"/>
                          <a:ea typeface="Meiryo" panose="020B0604030504040204" pitchFamily="34" charset="-128"/>
                        </a:rPr>
                        <a:t>広告に接触することで、広告商材から思い浮かべるブランドの上位に入るようになったかを</a:t>
                      </a:r>
                      <a:r>
                        <a:rPr lang="ja-JP" altLang="en-US" sz="900" b="0" i="0" u="none" strike="noStrike">
                          <a:solidFill>
                            <a:srgbClr val="0D0D0D"/>
                          </a:solidFill>
                          <a:effectLst/>
                          <a:latin typeface="Meiryo" panose="020B0604030504040204" pitchFamily="34" charset="-128"/>
                          <a:ea typeface="Meiryo" panose="020B0604030504040204" pitchFamily="34" charset="-128"/>
                        </a:rPr>
                        <a:t>測定。「</a:t>
                      </a:r>
                      <a:r>
                        <a:rPr lang="en-US" altLang="ja-JP" sz="900" b="0" i="0" u="none" strike="noStrike" dirty="0">
                          <a:solidFill>
                            <a:srgbClr val="0D0D0D"/>
                          </a:solidFill>
                          <a:effectLst/>
                          <a:latin typeface="Meiryo" panose="020B0604030504040204" pitchFamily="34" charset="-128"/>
                          <a:ea typeface="Meiryo" panose="020B0604030504040204" pitchFamily="34" charset="-128"/>
                        </a:rPr>
                        <a:t>1</a:t>
                      </a:r>
                      <a:r>
                        <a:rPr lang="ja-JP" altLang="en-US" sz="900" b="0" i="0" u="none" strike="noStrike" dirty="0">
                          <a:solidFill>
                            <a:srgbClr val="0D0D0D"/>
                          </a:solidFill>
                          <a:effectLst/>
                          <a:latin typeface="Meiryo" panose="020B0604030504040204" pitchFamily="34" charset="-128"/>
                          <a:ea typeface="Meiryo" panose="020B0604030504040204" pitchFamily="34" charset="-128"/>
                        </a:rPr>
                        <a:t>番目に思い浮かぶ」ものとして出稿対象ブランドを選択したユーザーを第一想起と定義。</a:t>
                      </a:r>
                      <a:endParaRPr lang="en-US" altLang="ja-JP" sz="900" b="0" i="0" u="none" strike="noStrike" dirty="0">
                        <a:solidFill>
                          <a:srgbClr val="0D0D0D"/>
                        </a:solidFill>
                        <a:effectLst/>
                        <a:latin typeface="Meiryo" panose="020B0604030504040204" pitchFamily="34" charset="-128"/>
                        <a:ea typeface="Meiryo" panose="020B0604030504040204" pitchFamily="34" charset="-128"/>
                      </a:endParaRPr>
                    </a:p>
                  </a:txBody>
                  <a:tcPr marL="72000" marR="9459" marT="94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9343026"/>
                  </a:ext>
                </a:extLst>
              </a:tr>
              <a:tr h="428004">
                <a:tc vMerge="1">
                  <a:txBody>
                    <a:bodyPr/>
                    <a:lstStyle/>
                    <a:p>
                      <a:endParaRPr kumimoji="1" lang="ja-JP" altLang="en-US"/>
                    </a:p>
                  </a:txBody>
                  <a:tcPr/>
                </a:tc>
                <a:tc>
                  <a:txBody>
                    <a:bodyPr/>
                    <a:lstStyle/>
                    <a:p>
                      <a:pPr algn="ctr" fontAlgn="ctr"/>
                      <a:r>
                        <a:rPr lang="ja-JP" altLang="en-US" sz="900" b="1" i="0" u="none" strike="noStrike" dirty="0">
                          <a:solidFill>
                            <a:srgbClr val="000000"/>
                          </a:solidFill>
                          <a:effectLst/>
                          <a:latin typeface="メイリオ" panose="020B0604030504040204" pitchFamily="50" charset="-128"/>
                          <a:ea typeface="メイリオ" panose="020B0604030504040204" pitchFamily="50" charset="-128"/>
                        </a:rPr>
                        <a:t>商品</a:t>
                      </a:r>
                      <a:r>
                        <a:rPr lang="ja-JP" altLang="en-US" sz="900" b="1" i="0" u="none" strike="noStrike">
                          <a:solidFill>
                            <a:srgbClr val="000000"/>
                          </a:solidFill>
                          <a:effectLst/>
                          <a:latin typeface="メイリオ" panose="020B0604030504040204" pitchFamily="50" charset="-128"/>
                          <a:ea typeface="メイリオ" panose="020B0604030504040204" pitchFamily="50" charset="-128"/>
                        </a:rPr>
                        <a:t>・</a:t>
                      </a:r>
                      <a:r>
                        <a:rPr lang="ja-JP" altLang="en-US" sz="900" b="1" i="0" u="none" strike="noStrike">
                          <a:solidFill>
                            <a:srgbClr val="000000"/>
                          </a:solidFill>
                          <a:effectLst/>
                          <a:latin typeface="メイリオ" panose="020B0604030504040204" pitchFamily="50" charset="-128"/>
                          <a:ea typeface="+mn-ea"/>
                        </a:rPr>
                        <a:t>サービス</a:t>
                      </a:r>
                      <a:r>
                        <a:rPr lang="ja-JP" altLang="en-US" sz="900" b="1" i="0" u="none" strike="noStrike">
                          <a:solidFill>
                            <a:srgbClr val="000000"/>
                          </a:solidFill>
                          <a:effectLst/>
                          <a:latin typeface="メイリオ" panose="020B0604030504040204" pitchFamily="50" charset="-128"/>
                          <a:ea typeface="メイリオ" panose="020B0604030504040204" pitchFamily="50" charset="-128"/>
                        </a:rPr>
                        <a:t>の認知</a:t>
                      </a:r>
                      <a:r>
                        <a:rPr lang="en-US" altLang="ja-JP" sz="900" b="1" i="0" u="none" strike="noStrike" dirty="0">
                          <a:solidFill>
                            <a:srgbClr val="000000"/>
                          </a:solidFill>
                          <a:effectLst/>
                          <a:latin typeface="メイリオ" panose="020B0604030504040204" pitchFamily="50" charset="-128"/>
                          <a:ea typeface="+mn-ea"/>
                        </a:rPr>
                        <a:t>※</a:t>
                      </a:r>
                      <a:endParaRPr lang="ja-JP" altLang="en-US" sz="900" b="1" i="0" u="none" strike="noStrike" dirty="0">
                        <a:solidFill>
                          <a:srgbClr val="000000"/>
                        </a:solidFill>
                        <a:effectLst/>
                        <a:latin typeface="メイリオ" panose="020B0604030504040204" pitchFamily="50" charset="-128"/>
                        <a:ea typeface="メイリオ" panose="020B0604030504040204" pitchFamily="50" charset="-128"/>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rtl="0" fontAlgn="ctr"/>
                      <a:r>
                        <a:rPr lang="ja-JP" altLang="en-US" sz="900" b="0" i="0" u="none" strike="noStrike" dirty="0">
                          <a:solidFill>
                            <a:srgbClr val="0D0D0D"/>
                          </a:solidFill>
                          <a:effectLst/>
                          <a:latin typeface="Meiryo" panose="020B0604030504040204" pitchFamily="34" charset="-128"/>
                          <a:ea typeface="Meiryo" panose="020B0604030504040204" pitchFamily="34" charset="-128"/>
                        </a:rPr>
                        <a:t>広告に接触することで、ブランドをどの程度認知するようになったかを</a:t>
                      </a:r>
                      <a:r>
                        <a:rPr lang="ja-JP" altLang="en-US" sz="900" b="0" i="0" u="none" strike="noStrike">
                          <a:solidFill>
                            <a:srgbClr val="0D0D0D"/>
                          </a:solidFill>
                          <a:effectLst/>
                          <a:latin typeface="Meiryo" panose="020B0604030504040204" pitchFamily="34" charset="-128"/>
                          <a:ea typeface="Meiryo" panose="020B0604030504040204" pitchFamily="34" charset="-128"/>
                        </a:rPr>
                        <a:t>測定。「</a:t>
                      </a:r>
                      <a:r>
                        <a:rPr lang="ja-JP" altLang="en-US" sz="900" b="0" i="0" u="none" strike="noStrike" dirty="0">
                          <a:solidFill>
                            <a:srgbClr val="0D0D0D"/>
                          </a:solidFill>
                          <a:effectLst/>
                          <a:latin typeface="Meiryo" panose="020B0604030504040204" pitchFamily="34" charset="-128"/>
                          <a:ea typeface="Meiryo" panose="020B0604030504040204" pitchFamily="34" charset="-128"/>
                        </a:rPr>
                        <a:t>名前を見聞きしたことがある」ものとして出稿対象ブランドを選択したユーザーをブランド認知者と定義。</a:t>
                      </a:r>
                    </a:p>
                  </a:txBody>
                  <a:tcPr marL="72000" marR="9459" marT="94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08435831"/>
                  </a:ext>
                </a:extLst>
              </a:tr>
              <a:tr h="348973">
                <a:tc vMerge="1">
                  <a:txBody>
                    <a:bodyPr/>
                    <a:lstStyle/>
                    <a:p>
                      <a:endParaRPr kumimoji="1" lang="ja-JP" altLang="en-US"/>
                    </a:p>
                  </a:txBody>
                  <a:tcPr/>
                </a:tc>
                <a:tc>
                  <a:txBody>
                    <a:bodyPr/>
                    <a:lstStyle/>
                    <a:p>
                      <a:pPr algn="ctr" fontAlgn="ctr"/>
                      <a:r>
                        <a:rPr lang="ja-JP" altLang="en-US" sz="900" b="1" i="0" u="none" strike="noStrike" dirty="0">
                          <a:solidFill>
                            <a:srgbClr val="000000"/>
                          </a:solidFill>
                          <a:effectLst/>
                          <a:latin typeface="メイリオ" panose="020B0604030504040204" pitchFamily="50" charset="-128"/>
                          <a:ea typeface="メイリオ" panose="020B0604030504040204" pitchFamily="50" charset="-128"/>
                        </a:rPr>
                        <a:t>商品</a:t>
                      </a:r>
                      <a:r>
                        <a:rPr lang="ja-JP" altLang="en-US" sz="900" b="1" i="0" u="none" strike="noStrike">
                          <a:solidFill>
                            <a:srgbClr val="000000"/>
                          </a:solidFill>
                          <a:effectLst/>
                          <a:latin typeface="メイリオ" panose="020B0604030504040204" pitchFamily="50" charset="-128"/>
                          <a:ea typeface="メイリオ" panose="020B0604030504040204" pitchFamily="50" charset="-128"/>
                        </a:rPr>
                        <a:t>・</a:t>
                      </a:r>
                      <a:r>
                        <a:rPr lang="ja-JP" altLang="en-US" sz="900" b="1" i="0" u="none" strike="noStrike">
                          <a:solidFill>
                            <a:srgbClr val="000000"/>
                          </a:solidFill>
                          <a:effectLst/>
                          <a:latin typeface="メイリオ" panose="020B0604030504040204" pitchFamily="50" charset="-128"/>
                          <a:ea typeface="+mn-ea"/>
                        </a:rPr>
                        <a:t>サービス</a:t>
                      </a:r>
                      <a:r>
                        <a:rPr lang="ja-JP" altLang="en-US" sz="900" b="1" i="0" u="none" strike="noStrike">
                          <a:solidFill>
                            <a:srgbClr val="000000"/>
                          </a:solidFill>
                          <a:effectLst/>
                          <a:latin typeface="メイリオ" panose="020B0604030504040204" pitchFamily="50" charset="-128"/>
                          <a:ea typeface="メイリオ" panose="020B0604030504040204" pitchFamily="50" charset="-128"/>
                        </a:rPr>
                        <a:t>への興味</a:t>
                      </a:r>
                      <a:endParaRPr lang="ja-JP" altLang="en-US" sz="900" b="1" i="0" u="none" strike="noStrike" dirty="0">
                        <a:solidFill>
                          <a:srgbClr val="000000"/>
                        </a:solidFill>
                        <a:effectLst/>
                        <a:latin typeface="メイリオ" panose="020B0604030504040204" pitchFamily="50" charset="-128"/>
                        <a:ea typeface="メイリオ" panose="020B0604030504040204" pitchFamily="50" charset="-128"/>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rtl="0" fontAlgn="ctr"/>
                      <a:r>
                        <a:rPr lang="ja-JP" altLang="en-US" sz="900" b="0" i="0" u="none" strike="noStrike" dirty="0">
                          <a:solidFill>
                            <a:srgbClr val="0D0D0D"/>
                          </a:solidFill>
                          <a:effectLst/>
                          <a:latin typeface="Meiryo" panose="020B0604030504040204" pitchFamily="34" charset="-128"/>
                          <a:ea typeface="Meiryo" panose="020B0604030504040204" pitchFamily="34" charset="-128"/>
                        </a:rPr>
                        <a:t>広告に接触することで、出稿対象ブランドに対する興味度が上昇したかを測定。</a:t>
                      </a:r>
                    </a:p>
                  </a:txBody>
                  <a:tcPr marL="72000" marR="9459" marT="94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45320693"/>
                  </a:ext>
                </a:extLst>
              </a:tr>
              <a:tr h="311685">
                <a:tc vMerge="1">
                  <a:txBody>
                    <a:bodyPr/>
                    <a:lstStyle/>
                    <a:p>
                      <a:endParaRPr kumimoji="1" lang="ja-JP" altLang="en-US"/>
                    </a:p>
                  </a:txBody>
                  <a:tcPr/>
                </a:tc>
                <a:tc>
                  <a:txBody>
                    <a:bodyPr/>
                    <a:lstStyle/>
                    <a:p>
                      <a:pPr algn="ctr" fontAlgn="ctr"/>
                      <a:r>
                        <a:rPr lang="ja-JP" altLang="en-US" sz="900" b="1" i="0" u="none" strike="noStrike" dirty="0">
                          <a:solidFill>
                            <a:srgbClr val="000000"/>
                          </a:solidFill>
                          <a:effectLst/>
                          <a:latin typeface="メイリオ" panose="020B0604030504040204" pitchFamily="50" charset="-128"/>
                          <a:ea typeface="メイリオ" panose="020B0604030504040204" pitchFamily="50" charset="-128"/>
                        </a:rPr>
                        <a:t>商品</a:t>
                      </a:r>
                      <a:r>
                        <a:rPr lang="ja-JP" altLang="en-US" sz="900" b="1" i="0" u="none" strike="noStrike">
                          <a:solidFill>
                            <a:srgbClr val="000000"/>
                          </a:solidFill>
                          <a:effectLst/>
                          <a:latin typeface="メイリオ" panose="020B0604030504040204" pitchFamily="50" charset="-128"/>
                          <a:ea typeface="メイリオ" panose="020B0604030504040204" pitchFamily="50" charset="-128"/>
                        </a:rPr>
                        <a:t>・</a:t>
                      </a:r>
                      <a:r>
                        <a:rPr lang="ja-JP" altLang="en-US" sz="900" b="1" i="0" u="none" strike="noStrike">
                          <a:solidFill>
                            <a:srgbClr val="000000"/>
                          </a:solidFill>
                          <a:effectLst/>
                          <a:latin typeface="メイリオ" panose="020B0604030504040204" pitchFamily="50" charset="-128"/>
                          <a:ea typeface="+mn-ea"/>
                        </a:rPr>
                        <a:t>サービス</a:t>
                      </a:r>
                      <a:r>
                        <a:rPr lang="ja-JP" altLang="en-US" sz="900" b="1" i="0" u="none" strike="noStrike">
                          <a:solidFill>
                            <a:srgbClr val="000000"/>
                          </a:solidFill>
                          <a:effectLst/>
                          <a:latin typeface="メイリオ" panose="020B0604030504040204" pitchFamily="50" charset="-128"/>
                          <a:ea typeface="メイリオ" panose="020B0604030504040204" pitchFamily="50" charset="-128"/>
                        </a:rPr>
                        <a:t>への好意</a:t>
                      </a:r>
                      <a:endParaRPr lang="ja-JP" altLang="en-US" sz="900" b="1" i="0" u="none" strike="noStrike" dirty="0">
                        <a:solidFill>
                          <a:srgbClr val="000000"/>
                        </a:solidFill>
                        <a:effectLst/>
                        <a:latin typeface="メイリオ" panose="020B0604030504040204" pitchFamily="50" charset="-128"/>
                        <a:ea typeface="メイリオ" panose="020B0604030504040204" pitchFamily="50" charset="-128"/>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rtl="0" fontAlgn="ctr"/>
                      <a:r>
                        <a:rPr lang="ja-JP" altLang="en-US" sz="900" b="0" i="0" u="none" strike="noStrike" dirty="0">
                          <a:solidFill>
                            <a:srgbClr val="0D0D0D"/>
                          </a:solidFill>
                          <a:effectLst/>
                          <a:latin typeface="Meiryo" panose="020B0604030504040204" pitchFamily="34" charset="-128"/>
                          <a:ea typeface="Meiryo" panose="020B0604030504040204" pitchFamily="34" charset="-128"/>
                        </a:rPr>
                        <a:t>広告に接触することで、出稿対象ブランドに対する好意度が上昇したかを測定。</a:t>
                      </a:r>
                    </a:p>
                  </a:txBody>
                  <a:tcPr marL="72000" marR="9459" marT="94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59072511"/>
                  </a:ext>
                </a:extLst>
              </a:tr>
              <a:tr h="389287">
                <a:tc vMerge="1">
                  <a:txBody>
                    <a:bodyPr/>
                    <a:lstStyle/>
                    <a:p>
                      <a:endParaRPr kumimoji="1" lang="ja-JP" altLang="en-US"/>
                    </a:p>
                  </a:txBody>
                  <a:tcPr/>
                </a:tc>
                <a:tc>
                  <a:txBody>
                    <a:bodyPr/>
                    <a:lstStyle/>
                    <a:p>
                      <a:pPr algn="ctr" fontAlgn="ctr"/>
                      <a:r>
                        <a:rPr lang="ja-JP" altLang="en-US" sz="900" b="1" i="0" u="none" strike="noStrike" dirty="0">
                          <a:solidFill>
                            <a:srgbClr val="000000"/>
                          </a:solidFill>
                          <a:effectLst/>
                          <a:latin typeface="メイリオ" panose="020B0604030504040204" pitchFamily="50" charset="-128"/>
                          <a:ea typeface="メイリオ" panose="020B0604030504040204" pitchFamily="50" charset="-128"/>
                        </a:rPr>
                        <a:t>商品</a:t>
                      </a:r>
                      <a:r>
                        <a:rPr lang="ja-JP" altLang="en-US" sz="900" b="1" i="0" u="none" strike="noStrike">
                          <a:solidFill>
                            <a:srgbClr val="000000"/>
                          </a:solidFill>
                          <a:effectLst/>
                          <a:latin typeface="メイリオ" panose="020B0604030504040204" pitchFamily="50" charset="-128"/>
                          <a:ea typeface="メイリオ" panose="020B0604030504040204" pitchFamily="50" charset="-128"/>
                        </a:rPr>
                        <a:t>・</a:t>
                      </a:r>
                      <a:r>
                        <a:rPr lang="ja-JP" altLang="en-US" sz="900" b="1" i="0" u="none" strike="noStrike">
                          <a:solidFill>
                            <a:srgbClr val="000000"/>
                          </a:solidFill>
                          <a:effectLst/>
                          <a:latin typeface="メイリオ" panose="020B0604030504040204" pitchFamily="50" charset="-128"/>
                          <a:ea typeface="+mn-ea"/>
                        </a:rPr>
                        <a:t>サービス</a:t>
                      </a:r>
                      <a:r>
                        <a:rPr lang="ja-JP" altLang="en-US" sz="900" b="1" i="0" u="none" strike="noStrike">
                          <a:solidFill>
                            <a:srgbClr val="000000"/>
                          </a:solidFill>
                          <a:effectLst/>
                          <a:latin typeface="メイリオ" panose="020B0604030504040204" pitchFamily="50" charset="-128"/>
                          <a:ea typeface="メイリオ" panose="020B0604030504040204" pitchFamily="50" charset="-128"/>
                        </a:rPr>
                        <a:t>の購入</a:t>
                      </a:r>
                      <a:r>
                        <a:rPr lang="ja-JP" altLang="en-US" sz="900" b="1" i="0" u="none" strike="noStrike" dirty="0">
                          <a:solidFill>
                            <a:srgbClr val="000000"/>
                          </a:solidFill>
                          <a:effectLst/>
                          <a:latin typeface="メイリオ" panose="020B0604030504040204" pitchFamily="50" charset="-128"/>
                          <a:ea typeface="メイリオ" panose="020B0604030504040204" pitchFamily="50" charset="-128"/>
                        </a:rPr>
                        <a:t>・利用意向</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rtl="0" fontAlgn="ctr"/>
                      <a:r>
                        <a:rPr lang="ja-JP" altLang="en-US" sz="900" b="0" i="0" u="none" strike="noStrike" dirty="0">
                          <a:solidFill>
                            <a:srgbClr val="0D0D0D"/>
                          </a:solidFill>
                          <a:effectLst/>
                          <a:latin typeface="Meiryo" panose="020B0604030504040204" pitchFamily="34" charset="-128"/>
                          <a:ea typeface="Meiryo" panose="020B0604030504040204" pitchFamily="34" charset="-128"/>
                        </a:rPr>
                        <a:t>広告に接触することで、広告商材を購入（あるいは利用）検討する際に、出稿対象ブランドがどの程度</a:t>
                      </a:r>
                      <a:r>
                        <a:rPr lang="ja-JP" altLang="en-US" sz="900" b="0" i="0" u="none" strike="noStrike">
                          <a:solidFill>
                            <a:srgbClr val="0D0D0D"/>
                          </a:solidFill>
                          <a:effectLst/>
                          <a:latin typeface="Meiryo" panose="020B0604030504040204" pitchFamily="34" charset="-128"/>
                          <a:ea typeface="Meiryo" panose="020B0604030504040204" pitchFamily="34" charset="-128"/>
                        </a:rPr>
                        <a:t>候補に入りやすく</a:t>
                      </a:r>
                      <a:r>
                        <a:rPr lang="ja-JP" altLang="en-US" sz="900" b="0" i="0" u="none" strike="noStrike" dirty="0">
                          <a:solidFill>
                            <a:srgbClr val="0D0D0D"/>
                          </a:solidFill>
                          <a:effectLst/>
                          <a:latin typeface="Meiryo" panose="020B0604030504040204" pitchFamily="34" charset="-128"/>
                          <a:ea typeface="Meiryo" panose="020B0604030504040204" pitchFamily="34" charset="-128"/>
                        </a:rPr>
                        <a:t>なったかを測定。</a:t>
                      </a:r>
                    </a:p>
                  </a:txBody>
                  <a:tcPr marL="72000" marR="9459" marT="94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98254333"/>
                  </a:ext>
                </a:extLst>
              </a:tr>
              <a:tr h="361128">
                <a:tc vMerge="1">
                  <a:txBody>
                    <a:bodyPr/>
                    <a:lstStyle/>
                    <a:p>
                      <a:endParaRPr kumimoji="1" lang="ja-JP" altLang="en-US"/>
                    </a:p>
                  </a:txBody>
                  <a:tcPr/>
                </a:tc>
                <a:tc>
                  <a:txBody>
                    <a:bodyPr/>
                    <a:lstStyle/>
                    <a:p>
                      <a:pPr algn="ctr" fontAlgn="ctr"/>
                      <a:r>
                        <a:rPr lang="ja-JP" altLang="en-US" sz="900" b="1" i="0" u="none" strike="noStrike" dirty="0">
                          <a:solidFill>
                            <a:srgbClr val="000000"/>
                          </a:solidFill>
                          <a:effectLst/>
                          <a:latin typeface="メイリオ" panose="020B0604030504040204" pitchFamily="50" charset="-128"/>
                          <a:ea typeface="メイリオ" panose="020B0604030504040204" pitchFamily="50" charset="-128"/>
                        </a:rPr>
                        <a:t>商品・</a:t>
                      </a:r>
                      <a:r>
                        <a:rPr lang="ja-JP" altLang="en-US" sz="900" b="1" i="0" u="none" strike="noStrike">
                          <a:solidFill>
                            <a:srgbClr val="000000"/>
                          </a:solidFill>
                          <a:effectLst/>
                          <a:latin typeface="メイリオ" panose="020B0604030504040204" pitchFamily="50" charset="-128"/>
                          <a:ea typeface="+mn-ea"/>
                        </a:rPr>
                        <a:t>サービス</a:t>
                      </a:r>
                      <a:r>
                        <a:rPr lang="ja-JP" altLang="en-US" sz="900" b="1" i="0" u="none" strike="noStrike">
                          <a:solidFill>
                            <a:srgbClr val="000000"/>
                          </a:solidFill>
                          <a:effectLst/>
                          <a:latin typeface="メイリオ" panose="020B0604030504040204" pitchFamily="50" charset="-128"/>
                          <a:ea typeface="メイリオ" panose="020B0604030504040204" pitchFamily="50" charset="-128"/>
                        </a:rPr>
                        <a:t>の最購入</a:t>
                      </a:r>
                      <a:r>
                        <a:rPr lang="ja-JP" altLang="en-US" sz="900" b="1" i="0" u="none" strike="noStrike" dirty="0">
                          <a:solidFill>
                            <a:srgbClr val="000000"/>
                          </a:solidFill>
                          <a:effectLst/>
                          <a:latin typeface="メイリオ" panose="020B0604030504040204" pitchFamily="50" charset="-128"/>
                          <a:ea typeface="メイリオ" panose="020B0604030504040204" pitchFamily="50" charset="-128"/>
                        </a:rPr>
                        <a:t>・利用意向</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rtl="0" fontAlgn="ctr"/>
                      <a:r>
                        <a:rPr lang="ja-JP" altLang="en-US" sz="900" b="0" i="0" u="none" strike="noStrike" dirty="0">
                          <a:solidFill>
                            <a:srgbClr val="0D0D0D"/>
                          </a:solidFill>
                          <a:effectLst/>
                          <a:latin typeface="Meiryo" panose="020B0604030504040204" pitchFamily="34" charset="-128"/>
                          <a:ea typeface="Meiryo" panose="020B0604030504040204" pitchFamily="34" charset="-128"/>
                        </a:rPr>
                        <a:t>広告に接触することで、出稿対象ブランドが最も購入（あるいは利用）したいものとして選ばれるようになったかを測定。</a:t>
                      </a:r>
                    </a:p>
                  </a:txBody>
                  <a:tcPr marL="72000" marR="9459" marT="94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62322159"/>
                  </a:ext>
                </a:extLst>
              </a:tr>
              <a:tr h="348973">
                <a:tc vMerge="1">
                  <a:txBody>
                    <a:bodyPr/>
                    <a:lstStyle/>
                    <a:p>
                      <a:endParaRPr kumimoji="1" lang="ja-JP" altLang="en-US"/>
                    </a:p>
                  </a:txBody>
                  <a:tcPr/>
                </a:tc>
                <a:tc>
                  <a:txBody>
                    <a:bodyPr/>
                    <a:lstStyle/>
                    <a:p>
                      <a:pPr algn="ctr" fontAlgn="ctr"/>
                      <a:r>
                        <a:rPr lang="ja-JP" altLang="en-US" sz="900" b="1" i="0" u="none" strike="noStrike" dirty="0">
                          <a:solidFill>
                            <a:srgbClr val="000000"/>
                          </a:solidFill>
                          <a:effectLst/>
                          <a:latin typeface="メイリオ" panose="020B0604030504040204" pitchFamily="50" charset="-128"/>
                          <a:ea typeface="メイリオ" panose="020B0604030504040204" pitchFamily="50" charset="-128"/>
                        </a:rPr>
                        <a:t>直近</a:t>
                      </a:r>
                      <a:r>
                        <a:rPr lang="en-US" altLang="ja-JP" sz="900" b="1" i="0" u="none" strike="noStrike" dirty="0">
                          <a:solidFill>
                            <a:srgbClr val="000000"/>
                          </a:solidFill>
                          <a:effectLst/>
                          <a:latin typeface="メイリオ" panose="020B0604030504040204" pitchFamily="50" charset="-128"/>
                          <a:ea typeface="メイリオ" panose="020B0604030504040204" pitchFamily="50" charset="-128"/>
                        </a:rPr>
                        <a:t>1</a:t>
                      </a:r>
                      <a:r>
                        <a:rPr lang="ja-JP" altLang="en-US" sz="900" b="1" i="0" u="none" strike="noStrike" dirty="0">
                          <a:solidFill>
                            <a:srgbClr val="000000"/>
                          </a:solidFill>
                          <a:effectLst/>
                          <a:latin typeface="メイリオ" panose="020B0604030504040204" pitchFamily="50" charset="-128"/>
                          <a:ea typeface="メイリオ" panose="020B0604030504040204" pitchFamily="50" charset="-128"/>
                        </a:rPr>
                        <a:t>カ月の行動</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fontAlgn="ctr"/>
                      <a:r>
                        <a:rPr lang="ja-JP" altLang="en-US" sz="900" b="0" i="0" u="none" strike="noStrike" dirty="0">
                          <a:solidFill>
                            <a:srgbClr val="0D0D0D"/>
                          </a:solidFill>
                          <a:effectLst/>
                          <a:latin typeface="Meiryo" panose="020B0604030504040204" pitchFamily="34" charset="-128"/>
                          <a:ea typeface="Meiryo" panose="020B0604030504040204" pitchFamily="34" charset="-128"/>
                        </a:rPr>
                        <a:t>直近</a:t>
                      </a:r>
                      <a:r>
                        <a:rPr lang="en-US" altLang="ja-JP" sz="900" b="0" i="0" u="none" strike="noStrike" dirty="0">
                          <a:solidFill>
                            <a:srgbClr val="0D0D0D"/>
                          </a:solidFill>
                          <a:effectLst/>
                          <a:latin typeface="Meiryo" panose="020B0604030504040204" pitchFamily="34" charset="-128"/>
                          <a:ea typeface="Meiryo" panose="020B0604030504040204" pitchFamily="34" charset="-128"/>
                        </a:rPr>
                        <a:t>1</a:t>
                      </a:r>
                      <a:r>
                        <a:rPr lang="ja-JP" altLang="en-US" sz="900" b="0" i="0" u="none" strike="noStrike" dirty="0">
                          <a:solidFill>
                            <a:srgbClr val="0D0D0D"/>
                          </a:solidFill>
                          <a:effectLst/>
                          <a:latin typeface="Meiryo" panose="020B0604030504040204" pitchFamily="34" charset="-128"/>
                          <a:ea typeface="Meiryo" panose="020B0604030504040204" pitchFamily="34" charset="-128"/>
                        </a:rPr>
                        <a:t>か月以内に出稿対象ブランドに対してどのような行動を行ったかを測定。</a:t>
                      </a:r>
                    </a:p>
                  </a:txBody>
                  <a:tcPr marL="72000" marR="9459" marT="94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45950507"/>
                  </a:ext>
                </a:extLst>
              </a:tr>
              <a:tr h="348973">
                <a:tc vMerge="1">
                  <a:txBody>
                    <a:bodyPr/>
                    <a:lstStyle/>
                    <a:p>
                      <a:endParaRPr kumimoji="1" lang="ja-JP" altLang="en-US"/>
                    </a:p>
                  </a:txBody>
                  <a:tcPr/>
                </a:tc>
                <a:tc>
                  <a:txBody>
                    <a:bodyPr/>
                    <a:lstStyle/>
                    <a:p>
                      <a:pPr algn="ctr" fontAlgn="ctr"/>
                      <a:r>
                        <a:rPr lang="ja-JP" altLang="en-US" sz="900" b="1" i="0" u="none" strike="noStrike">
                          <a:solidFill>
                            <a:srgbClr val="000000"/>
                          </a:solidFill>
                          <a:effectLst/>
                          <a:latin typeface="メイリオ" panose="020B0604030504040204" pitchFamily="50" charset="-128"/>
                          <a:ea typeface="メイリオ" panose="020B0604030504040204" pitchFamily="50" charset="-128"/>
                        </a:rPr>
                        <a:t>クリエイティブ評価</a:t>
                      </a:r>
                      <a:endParaRPr lang="ja-JP" altLang="en-US" sz="900" b="1" i="0" u="none" strike="noStrike" dirty="0">
                        <a:solidFill>
                          <a:srgbClr val="000000"/>
                        </a:solidFill>
                        <a:effectLst/>
                        <a:latin typeface="メイリオ" panose="020B0604030504040204" pitchFamily="50" charset="-128"/>
                        <a:ea typeface="メイリオ" panose="020B0604030504040204" pitchFamily="50" charset="-128"/>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fontAlgn="ctr"/>
                      <a:r>
                        <a:rPr lang="ja-JP" altLang="en-US" sz="900" b="0" i="0" u="none" strike="noStrike" dirty="0">
                          <a:solidFill>
                            <a:srgbClr val="0D0D0D"/>
                          </a:solidFill>
                          <a:effectLst/>
                          <a:latin typeface="Meiryo" panose="020B0604030504040204" pitchFamily="34" charset="-128"/>
                          <a:ea typeface="Meiryo" panose="020B0604030504040204" pitchFamily="34" charset="-128"/>
                        </a:rPr>
                        <a:t>広告素材自体の評価を行う。</a:t>
                      </a:r>
                    </a:p>
                  </a:txBody>
                  <a:tcPr marL="72000" marR="9459" marT="94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6696852"/>
                  </a:ext>
                </a:extLst>
              </a:tr>
              <a:tr h="348973">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fontAlgn="ctr"/>
                      <a:r>
                        <a:rPr lang="ja-JP" altLang="en-US" sz="1000" b="1" i="0" u="none" strike="noStrike">
                          <a:solidFill>
                            <a:srgbClr val="0D0D0D"/>
                          </a:solidFill>
                          <a:effectLst/>
                          <a:latin typeface="メイリオ" panose="020B0604030504040204" pitchFamily="50" charset="-128"/>
                          <a:ea typeface="メイリオ" panose="020B0604030504040204" pitchFamily="50" charset="-128"/>
                        </a:rPr>
                        <a:t>選択式</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p>
                      <a:pPr algn="ctr" fontAlgn="ctr"/>
                      <a:r>
                        <a:rPr lang="ja-JP" altLang="en-US" sz="900" b="1" i="0" u="none" strike="noStrike" dirty="0">
                          <a:solidFill>
                            <a:srgbClr val="000000"/>
                          </a:solidFill>
                          <a:effectLst/>
                          <a:latin typeface="メイリオ" panose="020B0604030504040204" pitchFamily="50" charset="-128"/>
                          <a:ea typeface="+mn-ea"/>
                        </a:rPr>
                        <a:t>メッセージ連想</a:t>
                      </a:r>
                      <a:endParaRPr lang="ja-JP" altLang="en-US" sz="900" b="1" i="0" u="none" strike="noStrike" dirty="0">
                        <a:solidFill>
                          <a:srgbClr val="000000"/>
                        </a:solidFill>
                        <a:effectLst/>
                        <a:latin typeface="メイリオ" panose="020B0604030504040204" pitchFamily="50" charset="-128"/>
                        <a:ea typeface="メイリオ" panose="020B0604030504040204" pitchFamily="50" charset="-128"/>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rtl="0" fontAlgn="ctr"/>
                      <a:r>
                        <a:rPr lang="ja-JP" altLang="en-US" sz="900" b="0" i="0" u="none" strike="noStrike" dirty="0">
                          <a:solidFill>
                            <a:srgbClr val="0D0D0D"/>
                          </a:solidFill>
                          <a:effectLst/>
                          <a:latin typeface="Meiryo" panose="020B0604030504040204" pitchFamily="34" charset="-128"/>
                          <a:ea typeface="Meiryo" panose="020B0604030504040204" pitchFamily="34" charset="-128"/>
                        </a:rPr>
                        <a:t>広告に接触することで、広告内のキャッチフレーズから出稿対象ブランドを連想できるようになったかを測定。</a:t>
                      </a:r>
                    </a:p>
                  </a:txBody>
                  <a:tcPr marL="72000" marR="9459" marT="94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59285865"/>
                  </a:ext>
                </a:extLst>
              </a:tr>
            </a:tbl>
          </a:graphicData>
        </a:graphic>
      </p:graphicFrame>
      <p:sp>
        <p:nvSpPr>
          <p:cNvPr id="6" name="テキスト ボックス 5">
            <a:extLst>
              <a:ext uri="{FF2B5EF4-FFF2-40B4-BE49-F238E27FC236}">
                <a16:creationId xmlns:a16="http://schemas.microsoft.com/office/drawing/2014/main" id="{47351EEA-A544-660A-8548-9C4892E71C26}"/>
              </a:ext>
            </a:extLst>
          </p:cNvPr>
          <p:cNvSpPr txBox="1"/>
          <p:nvPr/>
        </p:nvSpPr>
        <p:spPr>
          <a:xfrm>
            <a:off x="1381445" y="6369576"/>
            <a:ext cx="7652962"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0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「商品・サービスの想起順」、「商品・サービスの認知」はいずれかとなります。併用はできません。</a:t>
            </a:r>
          </a:p>
        </p:txBody>
      </p:sp>
    </p:spTree>
    <p:extLst>
      <p:ext uri="{BB962C8B-B14F-4D97-AF65-F5344CB8AC3E}">
        <p14:creationId xmlns:p14="http://schemas.microsoft.com/office/powerpoint/2010/main" val="33301254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ブランドリフト調査</a:t>
            </a:r>
            <a:r>
              <a:rPr lang="en-US" altLang="ja-JP" sz="1800"/>
              <a:t> (Measurement Partner) </a:t>
            </a:r>
            <a:r>
              <a:rPr lang="ja-JP" altLang="en-US" sz="1800"/>
              <a:t>の依頼方法</a:t>
            </a:r>
            <a:endParaRPr kumimoji="1" lang="ja-JP" altLang="en-US" sz="1800"/>
          </a:p>
        </p:txBody>
      </p:sp>
      <p:sp>
        <p:nvSpPr>
          <p:cNvPr id="3" name="テキスト ボックス 2">
            <a:extLst>
              <a:ext uri="{FF2B5EF4-FFF2-40B4-BE49-F238E27FC236}">
                <a16:creationId xmlns:a16="http://schemas.microsoft.com/office/drawing/2014/main" id="{FBFDAC72-41FC-554C-7057-B17BB023B8E4}"/>
              </a:ext>
            </a:extLst>
          </p:cNvPr>
          <p:cNvSpPr txBox="1"/>
          <p:nvPr/>
        </p:nvSpPr>
        <p:spPr>
          <a:xfrm>
            <a:off x="484370" y="1048730"/>
            <a:ext cx="11452128" cy="1015663"/>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S PGothic" charset="-128"/>
              </a:rPr>
              <a:t>調査実施可能案件は件数制限がございます。弊社営業担当までお問い合わせの上、枠状況を都度ご確認下さい。</a:t>
            </a:r>
            <a:b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S PGothic" charset="-128"/>
              </a:rPr>
            </a:b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S PGothic" charset="-128"/>
              </a:rPr>
              <a:t>エントリシートはアカウント</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S PGothic" charset="-128"/>
              </a:rPr>
              <a:t>ID</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S PGothic" charset="-128"/>
              </a:rPr>
              <a:t>・キャンペーン</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S PGothic" charset="-128"/>
              </a:rPr>
              <a:t>ID</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S PGothic" charset="-128"/>
              </a:rPr>
              <a:t>など記載項目をすべて記載の上、弊社営業担当までお申し込みください。</a:t>
            </a:r>
            <a:b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S PGothic" charset="-128"/>
              </a:rPr>
            </a:br>
            <a:r>
              <a:rPr kumimoji="1" lang="ja-JP" altLang="en-US" sz="1600" b="1" i="0" u="none" strike="noStrike" kern="120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S PGothic" charset="-128"/>
              </a:rPr>
              <a:t>※掲載のお申込みや入稿期限等とは異なる別のスケジュールとなりますのでご注意ください。</a:t>
            </a:r>
            <a:endParaRPr kumimoji="1" lang="en-US" altLang="ja-JP" sz="1600" b="1" i="0" u="none" strike="noStrike" kern="120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S PGothic"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入稿・審査・調査など全体的なスケジュールを把握されたい場合は、</a:t>
            </a:r>
            <a:r>
              <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P38</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をご参照ください</a:t>
            </a:r>
            <a:endParaRPr kumimoji="1" lang="en-US" altLang="ja-JP" sz="12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S PGothic" charset="-128"/>
            </a:endParaRPr>
          </a:p>
        </p:txBody>
      </p:sp>
      <p:sp>
        <p:nvSpPr>
          <p:cNvPr id="15" name="テキスト ボックス 14">
            <a:extLst>
              <a:ext uri="{FF2B5EF4-FFF2-40B4-BE49-F238E27FC236}">
                <a16:creationId xmlns:a16="http://schemas.microsoft.com/office/drawing/2014/main" id="{6168A21F-D73E-8F9C-3E49-47AE01668DB8}"/>
              </a:ext>
            </a:extLst>
          </p:cNvPr>
          <p:cNvSpPr txBox="1"/>
          <p:nvPr/>
        </p:nvSpPr>
        <p:spPr>
          <a:xfrm>
            <a:off x="1073037" y="2457763"/>
            <a:ext cx="2934732" cy="323165"/>
          </a:xfrm>
          <a:prstGeom prst="rect">
            <a:avLst/>
          </a:prstGeom>
          <a:noFill/>
        </p:spPr>
        <p:txBody>
          <a:bodyPr wrap="square" rtlCol="0">
            <a:spAutoFit/>
          </a:bodyPr>
          <a:lstStyle/>
          <a:p>
            <a:r>
              <a:rPr lang="ja-JP" altLang="en-US" sz="1500" b="1" dirty="0">
                <a:solidFill>
                  <a:srgbClr val="0D0D0D"/>
                </a:solidFill>
                <a:latin typeface="メイリオ" panose="020B0604030504040204" pitchFamily="50" charset="-128"/>
                <a:ea typeface="メイリオ" panose="020B0604030504040204" pitchFamily="50" charset="-128"/>
                <a:cs typeface="HGSSoeiKakugothicUB" charset="-128"/>
              </a:rPr>
              <a:t>ご発注フローイメージについて</a:t>
            </a:r>
          </a:p>
        </p:txBody>
      </p:sp>
      <p:sp>
        <p:nvSpPr>
          <p:cNvPr id="16" name="テキスト ボックス 15">
            <a:extLst>
              <a:ext uri="{FF2B5EF4-FFF2-40B4-BE49-F238E27FC236}">
                <a16:creationId xmlns:a16="http://schemas.microsoft.com/office/drawing/2014/main" id="{909C4709-8C30-84B2-2B88-FAD2C1DE298A}"/>
              </a:ext>
            </a:extLst>
          </p:cNvPr>
          <p:cNvSpPr txBox="1"/>
          <p:nvPr/>
        </p:nvSpPr>
        <p:spPr>
          <a:xfrm>
            <a:off x="642780" y="3874273"/>
            <a:ext cx="1512169" cy="30790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1" b="1" i="0" u="sng"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広告主・代理店</a:t>
            </a:r>
          </a:p>
        </p:txBody>
      </p:sp>
      <p:sp>
        <p:nvSpPr>
          <p:cNvPr id="17" name="テキスト ボックス 16">
            <a:extLst>
              <a:ext uri="{FF2B5EF4-FFF2-40B4-BE49-F238E27FC236}">
                <a16:creationId xmlns:a16="http://schemas.microsoft.com/office/drawing/2014/main" id="{5FD794EB-B685-6C5F-5C5A-CAC31262887F}"/>
              </a:ext>
            </a:extLst>
          </p:cNvPr>
          <p:cNvSpPr txBox="1"/>
          <p:nvPr/>
        </p:nvSpPr>
        <p:spPr>
          <a:xfrm>
            <a:off x="689863" y="4759453"/>
            <a:ext cx="1512169" cy="30790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1" b="1" i="0" u="sng"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弊社担当営業</a:t>
            </a:r>
          </a:p>
        </p:txBody>
      </p:sp>
      <p:sp>
        <p:nvSpPr>
          <p:cNvPr id="18" name="テキスト ボックス 17">
            <a:extLst>
              <a:ext uri="{FF2B5EF4-FFF2-40B4-BE49-F238E27FC236}">
                <a16:creationId xmlns:a16="http://schemas.microsoft.com/office/drawing/2014/main" id="{FC0AD3EF-8CC6-6EA0-C807-5EBF3E2DBB7B}"/>
              </a:ext>
            </a:extLst>
          </p:cNvPr>
          <p:cNvSpPr txBox="1"/>
          <p:nvPr/>
        </p:nvSpPr>
        <p:spPr>
          <a:xfrm>
            <a:off x="689862" y="5644633"/>
            <a:ext cx="1512169" cy="30790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1" b="1" i="0" u="sng"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LINE</a:t>
            </a:r>
            <a:r>
              <a:rPr kumimoji="0" lang="ja-JP" altLang="en-US" sz="1401" b="1" i="0" u="sng"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リサーチ</a:t>
            </a:r>
            <a:endParaRPr kumimoji="0" lang="en-US" altLang="ja-JP" sz="1401" b="1" i="0" u="sng"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endParaRPr>
          </a:p>
        </p:txBody>
      </p:sp>
      <p:sp>
        <p:nvSpPr>
          <p:cNvPr id="19" name="角丸四角形 11">
            <a:extLst>
              <a:ext uri="{FF2B5EF4-FFF2-40B4-BE49-F238E27FC236}">
                <a16:creationId xmlns:a16="http://schemas.microsoft.com/office/drawing/2014/main" id="{F826DEEA-0297-EE1D-B084-0B240EBCC9B0}"/>
              </a:ext>
            </a:extLst>
          </p:cNvPr>
          <p:cNvSpPr/>
          <p:nvPr/>
        </p:nvSpPr>
        <p:spPr bwMode="auto">
          <a:xfrm>
            <a:off x="4655840" y="2446580"/>
            <a:ext cx="1008112" cy="518904"/>
          </a:xfrm>
          <a:prstGeom prst="roundRect">
            <a:avLst/>
          </a:prstGeom>
          <a:solidFill>
            <a:srgbClr val="00003E"/>
          </a:solidFill>
          <a:ln w="3175" algn="ctr">
            <a:noFill/>
            <a:prstDash val="solid"/>
            <a:miter lim="800000"/>
            <a:headEnd/>
            <a:tailEnd/>
          </a:ln>
        </p:spPr>
        <p:txBody>
          <a:bodyPr lIns="0" tIns="0" rIns="0" bIns="0" rtlCol="0" anchor="ctr"/>
          <a:lstStyle/>
          <a:p>
            <a:pPr algn="ctr"/>
            <a:r>
              <a:rPr kumimoji="0" lang="ja-JP" altLang="en-US" sz="1200" b="1" kern="0" dirty="0">
                <a:solidFill>
                  <a:srgbClr val="FFFFFF"/>
                </a:solidFill>
                <a:latin typeface="メイリオ" panose="020B0604030504040204" pitchFamily="50" charset="-128"/>
                <a:cs typeface="Verdana" pitchFamily="34" charset="0"/>
              </a:rPr>
              <a:t>掲載終了の</a:t>
            </a:r>
            <a:endParaRPr kumimoji="0" lang="en-US" altLang="ja-JP" sz="1200" b="1" kern="0" dirty="0">
              <a:solidFill>
                <a:srgbClr val="FFFFFF"/>
              </a:solidFill>
              <a:latin typeface="メイリオ" panose="020B0604030504040204" pitchFamily="50" charset="-128"/>
              <a:cs typeface="Verdana" pitchFamily="34" charset="0"/>
            </a:endParaRPr>
          </a:p>
          <a:p>
            <a:pPr algn="ctr"/>
            <a:r>
              <a:rPr kumimoji="0" lang="en-US" altLang="ja-JP" sz="1200" b="1" kern="0" dirty="0">
                <a:solidFill>
                  <a:srgbClr val="FFFFFF"/>
                </a:solidFill>
                <a:latin typeface="メイリオ" panose="020B0604030504040204" pitchFamily="50" charset="-128"/>
                <a:cs typeface="Verdana" pitchFamily="34" charset="0"/>
              </a:rPr>
              <a:t>15</a:t>
            </a:r>
            <a:r>
              <a:rPr kumimoji="0" lang="ja-JP" altLang="en-US" sz="1200" b="1" kern="0" dirty="0">
                <a:solidFill>
                  <a:srgbClr val="FFFFFF"/>
                </a:solidFill>
                <a:latin typeface="メイリオ" panose="020B0604030504040204" pitchFamily="50" charset="-128"/>
                <a:cs typeface="Verdana" pitchFamily="34" charset="0"/>
              </a:rPr>
              <a:t>営業日前</a:t>
            </a:r>
          </a:p>
        </p:txBody>
      </p:sp>
      <p:sp>
        <p:nvSpPr>
          <p:cNvPr id="20" name="角丸四角形 12">
            <a:extLst>
              <a:ext uri="{FF2B5EF4-FFF2-40B4-BE49-F238E27FC236}">
                <a16:creationId xmlns:a16="http://schemas.microsoft.com/office/drawing/2014/main" id="{301508F7-100B-DF97-1DE6-6F853A4634B7}"/>
              </a:ext>
            </a:extLst>
          </p:cNvPr>
          <p:cNvSpPr/>
          <p:nvPr/>
        </p:nvSpPr>
        <p:spPr bwMode="auto">
          <a:xfrm>
            <a:off x="6312024" y="2446580"/>
            <a:ext cx="1008112" cy="518904"/>
          </a:xfrm>
          <a:prstGeom prst="roundRect">
            <a:avLst/>
          </a:prstGeom>
          <a:solidFill>
            <a:srgbClr val="00003E"/>
          </a:solidFill>
          <a:ln w="3175" algn="ctr">
            <a:noFill/>
            <a:prstDash val="solid"/>
            <a:miter lim="800000"/>
            <a:headEnd/>
            <a:tailEnd/>
          </a:ln>
        </p:spPr>
        <p:txBody>
          <a:bodyPr lIns="0" tIns="0" rIns="0" bIns="0" rtlCol="0" anchor="ctr"/>
          <a:lstStyle/>
          <a:p>
            <a:pPr algn="ctr"/>
            <a:r>
              <a:rPr kumimoji="0" lang="ja-JP" altLang="en-US" sz="1200" b="1" kern="0">
                <a:solidFill>
                  <a:srgbClr val="FFFFFF"/>
                </a:solidFill>
                <a:latin typeface="メイリオ" panose="020B0604030504040204" pitchFamily="50" charset="-128"/>
                <a:cs typeface="Verdana" pitchFamily="34" charset="0"/>
              </a:rPr>
              <a:t>掲載終了の</a:t>
            </a:r>
            <a:endParaRPr kumimoji="0" lang="en-US" altLang="ja-JP" sz="1200" b="1" kern="0" dirty="0">
              <a:solidFill>
                <a:srgbClr val="FFFFFF"/>
              </a:solidFill>
              <a:latin typeface="メイリオ" panose="020B0604030504040204" pitchFamily="50" charset="-128"/>
              <a:cs typeface="Verdana" pitchFamily="34" charset="0"/>
            </a:endParaRPr>
          </a:p>
          <a:p>
            <a:pPr algn="ctr"/>
            <a:r>
              <a:rPr kumimoji="0" lang="en-US" altLang="ja-JP" sz="1200" b="1" kern="0" dirty="0">
                <a:solidFill>
                  <a:srgbClr val="FFFFFF"/>
                </a:solidFill>
                <a:latin typeface="メイリオ" panose="020B0604030504040204" pitchFamily="50" charset="-128"/>
                <a:cs typeface="Verdana" pitchFamily="34" charset="0"/>
              </a:rPr>
              <a:t>7</a:t>
            </a:r>
            <a:r>
              <a:rPr kumimoji="0" lang="ja-JP" altLang="en-US" sz="1200" b="1" kern="0">
                <a:solidFill>
                  <a:srgbClr val="FFFFFF"/>
                </a:solidFill>
                <a:latin typeface="メイリオ" panose="020B0604030504040204" pitchFamily="50" charset="-128"/>
                <a:cs typeface="Verdana" pitchFamily="34" charset="0"/>
              </a:rPr>
              <a:t>営業日前</a:t>
            </a:r>
          </a:p>
        </p:txBody>
      </p:sp>
      <p:sp>
        <p:nvSpPr>
          <p:cNvPr id="21" name="角丸四角形 13">
            <a:extLst>
              <a:ext uri="{FF2B5EF4-FFF2-40B4-BE49-F238E27FC236}">
                <a16:creationId xmlns:a16="http://schemas.microsoft.com/office/drawing/2014/main" id="{49970E4A-C126-1944-A5EB-996CF7B851E1}"/>
              </a:ext>
            </a:extLst>
          </p:cNvPr>
          <p:cNvSpPr/>
          <p:nvPr/>
        </p:nvSpPr>
        <p:spPr bwMode="auto">
          <a:xfrm>
            <a:off x="9937701" y="2446580"/>
            <a:ext cx="1008112" cy="518904"/>
          </a:xfrm>
          <a:prstGeom prst="roundRect">
            <a:avLst/>
          </a:prstGeom>
          <a:solidFill>
            <a:srgbClr val="00003E"/>
          </a:solidFill>
          <a:ln w="3175" algn="ctr">
            <a:noFill/>
            <a:prstDash val="solid"/>
            <a:miter lim="800000"/>
            <a:headEnd/>
            <a:tailEnd/>
          </a:ln>
        </p:spPr>
        <p:txBody>
          <a:bodyPr lIns="0" tIns="0" rIns="0" bIns="0" rtlCol="0" anchor="ctr"/>
          <a:lstStyle/>
          <a:p>
            <a:pPr algn="ctr"/>
            <a:r>
              <a:rPr kumimoji="0" lang="ja-JP" altLang="en-US" sz="1200" b="1" kern="0" dirty="0">
                <a:solidFill>
                  <a:srgbClr val="FFFFFF"/>
                </a:solidFill>
                <a:latin typeface="メイリオ" panose="020B0604030504040204" pitchFamily="50" charset="-128"/>
                <a:cs typeface="Verdana" pitchFamily="34" charset="0"/>
              </a:rPr>
              <a:t>掲載終了の</a:t>
            </a:r>
            <a:endParaRPr kumimoji="0" lang="en-US" altLang="ja-JP" sz="1200" b="1" kern="0" dirty="0">
              <a:solidFill>
                <a:srgbClr val="FFFFFF"/>
              </a:solidFill>
              <a:latin typeface="メイリオ" panose="020B0604030504040204" pitchFamily="50" charset="-128"/>
              <a:cs typeface="Verdana" pitchFamily="34" charset="0"/>
            </a:endParaRPr>
          </a:p>
          <a:p>
            <a:pPr algn="ctr"/>
            <a:r>
              <a:rPr kumimoji="0" lang="en-US" altLang="ja-JP" sz="1200" b="1" kern="0" dirty="0">
                <a:solidFill>
                  <a:srgbClr val="FFFFFF"/>
                </a:solidFill>
                <a:latin typeface="メイリオ" panose="020B0604030504040204" pitchFamily="50" charset="-128"/>
                <a:cs typeface="Verdana" pitchFamily="34" charset="0"/>
              </a:rPr>
              <a:t>15</a:t>
            </a:r>
            <a:r>
              <a:rPr kumimoji="0" lang="ja-JP" altLang="en-US" sz="1200" b="1" kern="0" dirty="0">
                <a:solidFill>
                  <a:srgbClr val="FFFFFF"/>
                </a:solidFill>
                <a:latin typeface="メイリオ" panose="020B0604030504040204" pitchFamily="50" charset="-128"/>
                <a:cs typeface="Verdana" pitchFamily="34" charset="0"/>
              </a:rPr>
              <a:t>営業日後</a:t>
            </a:r>
          </a:p>
        </p:txBody>
      </p:sp>
      <p:grpSp>
        <p:nvGrpSpPr>
          <p:cNvPr id="22" name="グループ化 21">
            <a:extLst>
              <a:ext uri="{FF2B5EF4-FFF2-40B4-BE49-F238E27FC236}">
                <a16:creationId xmlns:a16="http://schemas.microsoft.com/office/drawing/2014/main" id="{DBB80AA5-AA09-7853-1715-2B7F129056F6}"/>
              </a:ext>
            </a:extLst>
          </p:cNvPr>
          <p:cNvGrpSpPr/>
          <p:nvPr/>
        </p:nvGrpSpPr>
        <p:grpSpPr>
          <a:xfrm>
            <a:off x="821037" y="2457763"/>
            <a:ext cx="251999" cy="251999"/>
            <a:chOff x="555391" y="1320530"/>
            <a:chExt cx="251999" cy="251999"/>
          </a:xfrm>
        </p:grpSpPr>
        <p:sp>
          <p:nvSpPr>
            <p:cNvPr id="23" name="楕円 55">
              <a:extLst>
                <a:ext uri="{FF2B5EF4-FFF2-40B4-BE49-F238E27FC236}">
                  <a16:creationId xmlns:a16="http://schemas.microsoft.com/office/drawing/2014/main" id="{D1842180-8141-A3EF-EA2F-873EFA041CAE}"/>
                </a:ext>
              </a:extLst>
            </p:cNvPr>
            <p:cNvSpPr/>
            <p:nvPr/>
          </p:nvSpPr>
          <p:spPr>
            <a:xfrm>
              <a:off x="555391" y="1320530"/>
              <a:ext cx="251999" cy="251999"/>
            </a:xfrm>
            <a:prstGeom prst="ellipse">
              <a:avLst/>
            </a:prstGeom>
            <a:solidFill>
              <a:srgbClr val="02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18000" numCol="1" spcCol="0" rtlCol="0" fromWordArt="0" anchor="ctr" anchorCtr="0" forceAA="0" compatLnSpc="1">
              <a:prstTxWarp prst="textNoShape">
                <a:avLst/>
              </a:prstTxWarp>
              <a:noAutofit/>
            </a:bodyPr>
            <a:lstStyle/>
            <a:p>
              <a:pPr algn="ctr"/>
              <a:endParaRPr lang="en-US" altLang="ja-JP" sz="900" dirty="0">
                <a:solidFill>
                  <a:schemeClr val="bg1"/>
                </a:solidFill>
                <a:latin typeface="Yu Gothic UI Light" panose="020B0300000000000000" pitchFamily="50" charset="-128"/>
                <a:ea typeface="Yu Gothic UI Light" panose="020B0300000000000000" pitchFamily="50" charset="-128"/>
                <a:cs typeface="メイリオ" panose="020B0604030504040204" pitchFamily="50" charset="-128"/>
              </a:endParaRPr>
            </a:p>
          </p:txBody>
        </p:sp>
        <p:sp>
          <p:nvSpPr>
            <p:cNvPr id="24" name="Freeform 13">
              <a:extLst>
                <a:ext uri="{FF2B5EF4-FFF2-40B4-BE49-F238E27FC236}">
                  <a16:creationId xmlns:a16="http://schemas.microsoft.com/office/drawing/2014/main" id="{01FF4B0B-0D7F-798D-4AA4-A110D4D9D810}"/>
                </a:ext>
              </a:extLst>
            </p:cNvPr>
            <p:cNvSpPr>
              <a:spLocks noChangeArrowheads="1"/>
            </p:cNvSpPr>
            <p:nvPr/>
          </p:nvSpPr>
          <p:spPr bwMode="auto">
            <a:xfrm>
              <a:off x="605324" y="1397324"/>
              <a:ext cx="158483" cy="104760"/>
            </a:xfrm>
            <a:custGeom>
              <a:avLst/>
              <a:gdLst>
                <a:gd name="T0" fmla="*/ 840 w 1047"/>
                <a:gd name="T1" fmla="*/ 42 h 691"/>
                <a:gd name="T2" fmla="*/ 412 w 1047"/>
                <a:gd name="T3" fmla="*/ 425 h 691"/>
                <a:gd name="T4" fmla="*/ 201 w 1047"/>
                <a:gd name="T5" fmla="*/ 237 h 691"/>
                <a:gd name="T6" fmla="*/ 43 w 1047"/>
                <a:gd name="T7" fmla="*/ 245 h 691"/>
                <a:gd name="T8" fmla="*/ 51 w 1047"/>
                <a:gd name="T9" fmla="*/ 402 h 691"/>
                <a:gd name="T10" fmla="*/ 339 w 1047"/>
                <a:gd name="T11" fmla="*/ 662 h 691"/>
                <a:gd name="T12" fmla="*/ 415 w 1047"/>
                <a:gd name="T13" fmla="*/ 690 h 691"/>
                <a:gd name="T14" fmla="*/ 491 w 1047"/>
                <a:gd name="T15" fmla="*/ 662 h 691"/>
                <a:gd name="T16" fmla="*/ 995 w 1047"/>
                <a:gd name="T17" fmla="*/ 211 h 691"/>
                <a:gd name="T18" fmla="*/ 1004 w 1047"/>
                <a:gd name="T19" fmla="*/ 53 h 691"/>
                <a:gd name="T20" fmla="*/ 840 w 1047"/>
                <a:gd name="T21" fmla="*/ 42 h 6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7" h="691">
                  <a:moveTo>
                    <a:pt x="840" y="42"/>
                  </a:moveTo>
                  <a:lnTo>
                    <a:pt x="412" y="425"/>
                  </a:lnTo>
                  <a:lnTo>
                    <a:pt x="201" y="237"/>
                  </a:lnTo>
                  <a:cubicBezTo>
                    <a:pt x="155" y="194"/>
                    <a:pt x="82" y="200"/>
                    <a:pt x="43" y="245"/>
                  </a:cubicBezTo>
                  <a:cubicBezTo>
                    <a:pt x="0" y="290"/>
                    <a:pt x="6" y="362"/>
                    <a:pt x="51" y="402"/>
                  </a:cubicBezTo>
                  <a:lnTo>
                    <a:pt x="339" y="662"/>
                  </a:lnTo>
                  <a:cubicBezTo>
                    <a:pt x="361" y="681"/>
                    <a:pt x="387" y="690"/>
                    <a:pt x="415" y="690"/>
                  </a:cubicBezTo>
                  <a:cubicBezTo>
                    <a:pt x="443" y="690"/>
                    <a:pt x="469" y="681"/>
                    <a:pt x="491" y="662"/>
                  </a:cubicBezTo>
                  <a:lnTo>
                    <a:pt x="995" y="211"/>
                  </a:lnTo>
                  <a:cubicBezTo>
                    <a:pt x="1040" y="169"/>
                    <a:pt x="1046" y="98"/>
                    <a:pt x="1004" y="53"/>
                  </a:cubicBezTo>
                  <a:cubicBezTo>
                    <a:pt x="958" y="5"/>
                    <a:pt x="888" y="0"/>
                    <a:pt x="840" y="42"/>
                  </a:cubicBezTo>
                </a:path>
              </a:pathLst>
            </a:custGeom>
            <a:solidFill>
              <a:schemeClr val="bg1"/>
            </a:solidFill>
            <a:ln>
              <a:noFill/>
            </a:ln>
            <a:effectLst/>
          </p:spPr>
          <p:txBody>
            <a:bodyPr wrap="none" anchor="ctr"/>
            <a:lstStyle/>
            <a:p>
              <a:endParaRPr lang="ja-JP" altLang="en-US">
                <a:solidFill>
                  <a:schemeClr val="bg1"/>
                </a:solidFill>
              </a:endParaRPr>
            </a:p>
          </p:txBody>
        </p:sp>
      </p:grpSp>
      <p:cxnSp>
        <p:nvCxnSpPr>
          <p:cNvPr id="25" name="直線コネクタ 24">
            <a:extLst>
              <a:ext uri="{FF2B5EF4-FFF2-40B4-BE49-F238E27FC236}">
                <a16:creationId xmlns:a16="http://schemas.microsoft.com/office/drawing/2014/main" id="{DFA14B41-1E68-0197-42BB-E36195E1C41B}"/>
              </a:ext>
            </a:extLst>
          </p:cNvPr>
          <p:cNvCxnSpPr>
            <a:cxnSpLocks/>
          </p:cNvCxnSpPr>
          <p:nvPr/>
        </p:nvCxnSpPr>
        <p:spPr>
          <a:xfrm>
            <a:off x="2433467" y="3517714"/>
            <a:ext cx="8964903" cy="0"/>
          </a:xfrm>
          <a:prstGeom prst="line">
            <a:avLst/>
          </a:prstGeom>
          <a:ln w="28575">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730744A5-E151-1FE8-5B66-CAEC4F8AE546}"/>
              </a:ext>
            </a:extLst>
          </p:cNvPr>
          <p:cNvCxnSpPr>
            <a:cxnSpLocks/>
          </p:cNvCxnSpPr>
          <p:nvPr/>
        </p:nvCxnSpPr>
        <p:spPr>
          <a:xfrm>
            <a:off x="2433467" y="4371729"/>
            <a:ext cx="8964903" cy="0"/>
          </a:xfrm>
          <a:prstGeom prst="line">
            <a:avLst/>
          </a:prstGeom>
          <a:ln w="12700">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1FFABC6F-C3B5-D682-3CC3-DB73F5545988}"/>
              </a:ext>
            </a:extLst>
          </p:cNvPr>
          <p:cNvCxnSpPr>
            <a:cxnSpLocks/>
          </p:cNvCxnSpPr>
          <p:nvPr/>
        </p:nvCxnSpPr>
        <p:spPr>
          <a:xfrm>
            <a:off x="2433467" y="5271751"/>
            <a:ext cx="8964903" cy="0"/>
          </a:xfrm>
          <a:prstGeom prst="line">
            <a:avLst/>
          </a:prstGeom>
          <a:ln w="12700">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FFC991C7-B6D5-08D0-E47E-508216BDA0CA}"/>
              </a:ext>
            </a:extLst>
          </p:cNvPr>
          <p:cNvCxnSpPr>
            <a:cxnSpLocks/>
          </p:cNvCxnSpPr>
          <p:nvPr/>
        </p:nvCxnSpPr>
        <p:spPr>
          <a:xfrm>
            <a:off x="2433467" y="6125766"/>
            <a:ext cx="8964903" cy="0"/>
          </a:xfrm>
          <a:prstGeom prst="line">
            <a:avLst/>
          </a:prstGeom>
          <a:ln w="12700">
            <a:headEnd type="none" w="lg" len="lg"/>
            <a:tailEnd type="none" w="lg" len="lg"/>
          </a:ln>
        </p:spPr>
        <p:style>
          <a:lnRef idx="1">
            <a:schemeClr val="accent1"/>
          </a:lnRef>
          <a:fillRef idx="0">
            <a:schemeClr val="accent1"/>
          </a:fillRef>
          <a:effectRef idx="0">
            <a:schemeClr val="accent1"/>
          </a:effectRef>
          <a:fontRef idx="minor">
            <a:schemeClr val="tx1"/>
          </a:fontRef>
        </p:style>
      </p:cxnSp>
      <p:sp>
        <p:nvSpPr>
          <p:cNvPr id="29" name="正方形/長方形 28">
            <a:extLst>
              <a:ext uri="{FF2B5EF4-FFF2-40B4-BE49-F238E27FC236}">
                <a16:creationId xmlns:a16="http://schemas.microsoft.com/office/drawing/2014/main" id="{E89C923E-25F1-2886-9355-AEB567DC4662}"/>
              </a:ext>
            </a:extLst>
          </p:cNvPr>
          <p:cNvSpPr/>
          <p:nvPr/>
        </p:nvSpPr>
        <p:spPr>
          <a:xfrm>
            <a:off x="2587925" y="3756737"/>
            <a:ext cx="931652" cy="500332"/>
          </a:xfrm>
          <a:prstGeom prst="rect">
            <a:avLst/>
          </a:prstGeom>
          <a:solidFill>
            <a:srgbClr val="99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a:t>実施相談</a:t>
            </a:r>
          </a:p>
        </p:txBody>
      </p:sp>
      <p:cxnSp>
        <p:nvCxnSpPr>
          <p:cNvPr id="30" name="直線コネクタ 29">
            <a:extLst>
              <a:ext uri="{FF2B5EF4-FFF2-40B4-BE49-F238E27FC236}">
                <a16:creationId xmlns:a16="http://schemas.microsoft.com/office/drawing/2014/main" id="{3916947A-E4FD-3764-B70D-33DB6F4CD6A7}"/>
              </a:ext>
            </a:extLst>
          </p:cNvPr>
          <p:cNvCxnSpPr/>
          <p:nvPr/>
        </p:nvCxnSpPr>
        <p:spPr>
          <a:xfrm>
            <a:off x="3053751" y="3393350"/>
            <a:ext cx="0" cy="248728"/>
          </a:xfrm>
          <a:prstGeom prst="line">
            <a:avLst/>
          </a:prstGeom>
          <a:ln w="28575">
            <a:headEnd type="none" w="lg" len="lg"/>
            <a:tailEnd type="none" w="lg" len="lg"/>
          </a:ln>
        </p:spPr>
        <p:style>
          <a:lnRef idx="1">
            <a:schemeClr val="accent1"/>
          </a:lnRef>
          <a:fillRef idx="0">
            <a:schemeClr val="accent1"/>
          </a:fillRef>
          <a:effectRef idx="0">
            <a:schemeClr val="accent1"/>
          </a:effectRef>
          <a:fontRef idx="minor">
            <a:schemeClr val="tx1"/>
          </a:fontRef>
        </p:style>
      </p:cxnSp>
      <p:sp>
        <p:nvSpPr>
          <p:cNvPr id="31" name="正方形/長方形 30">
            <a:extLst>
              <a:ext uri="{FF2B5EF4-FFF2-40B4-BE49-F238E27FC236}">
                <a16:creationId xmlns:a16="http://schemas.microsoft.com/office/drawing/2014/main" id="{9F4A2F83-F938-8C26-74B8-F010780D87C8}"/>
              </a:ext>
            </a:extLst>
          </p:cNvPr>
          <p:cNvSpPr/>
          <p:nvPr/>
        </p:nvSpPr>
        <p:spPr>
          <a:xfrm>
            <a:off x="2593676" y="4617316"/>
            <a:ext cx="931652" cy="500332"/>
          </a:xfrm>
          <a:prstGeom prst="rect">
            <a:avLst/>
          </a:prstGeom>
          <a:solidFill>
            <a:srgbClr val="99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a:t>可否確認</a:t>
            </a:r>
            <a:endParaRPr kumimoji="1" lang="en-US" altLang="ja-JP" sz="1100" b="1" dirty="0"/>
          </a:p>
          <a:p>
            <a:pPr algn="ctr"/>
            <a:r>
              <a:rPr lang="ja-JP" altLang="en-US" sz="1100" b="1"/>
              <a:t>枠収容</a:t>
            </a:r>
            <a:endParaRPr kumimoji="1" lang="ja-JP" altLang="en-US" sz="1100" b="1"/>
          </a:p>
        </p:txBody>
      </p:sp>
      <p:cxnSp>
        <p:nvCxnSpPr>
          <p:cNvPr id="32" name="直線矢印コネクタ 31">
            <a:extLst>
              <a:ext uri="{FF2B5EF4-FFF2-40B4-BE49-F238E27FC236}">
                <a16:creationId xmlns:a16="http://schemas.microsoft.com/office/drawing/2014/main" id="{041405E5-5C02-8C1E-49B2-7EFAAF158210}"/>
              </a:ext>
            </a:extLst>
          </p:cNvPr>
          <p:cNvCxnSpPr>
            <a:cxnSpLocks/>
            <a:stCxn id="29" idx="2"/>
            <a:endCxn id="31" idx="0"/>
          </p:cNvCxnSpPr>
          <p:nvPr/>
        </p:nvCxnSpPr>
        <p:spPr>
          <a:xfrm>
            <a:off x="3053751" y="4257069"/>
            <a:ext cx="5751" cy="360247"/>
          </a:xfrm>
          <a:prstGeom prst="straightConnector1">
            <a:avLst/>
          </a:prstGeom>
          <a:ln w="28575">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正方形/長方形 32">
            <a:extLst>
              <a:ext uri="{FF2B5EF4-FFF2-40B4-BE49-F238E27FC236}">
                <a16:creationId xmlns:a16="http://schemas.microsoft.com/office/drawing/2014/main" id="{FD36D75B-1AB0-FD43-BEDF-06BD908ABB41}"/>
              </a:ext>
            </a:extLst>
          </p:cNvPr>
          <p:cNvSpPr/>
          <p:nvPr/>
        </p:nvSpPr>
        <p:spPr>
          <a:xfrm>
            <a:off x="4694070" y="3756737"/>
            <a:ext cx="931652" cy="500332"/>
          </a:xfrm>
          <a:prstGeom prst="rect">
            <a:avLst/>
          </a:prstGeom>
          <a:solidFill>
            <a:srgbClr val="99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a:t>エントリーシート記入</a:t>
            </a:r>
          </a:p>
        </p:txBody>
      </p:sp>
      <p:sp>
        <p:nvSpPr>
          <p:cNvPr id="34" name="正方形/長方形 33">
            <a:extLst>
              <a:ext uri="{FF2B5EF4-FFF2-40B4-BE49-F238E27FC236}">
                <a16:creationId xmlns:a16="http://schemas.microsoft.com/office/drawing/2014/main" id="{2D4AD598-D050-C361-266A-295E829F153C}"/>
              </a:ext>
            </a:extLst>
          </p:cNvPr>
          <p:cNvSpPr/>
          <p:nvPr/>
        </p:nvSpPr>
        <p:spPr>
          <a:xfrm>
            <a:off x="4694070" y="4621561"/>
            <a:ext cx="931652" cy="500332"/>
          </a:xfrm>
          <a:prstGeom prst="rect">
            <a:avLst/>
          </a:prstGeom>
          <a:solidFill>
            <a:srgbClr val="99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a:t>受付</a:t>
            </a:r>
            <a:r>
              <a:rPr kumimoji="1" lang="en-US" altLang="ja-JP" sz="1050" b="1" dirty="0"/>
              <a:t> or</a:t>
            </a:r>
            <a:br>
              <a:rPr kumimoji="1" lang="en-US" altLang="ja-JP" sz="1050" b="1" dirty="0"/>
            </a:br>
            <a:r>
              <a:rPr kumimoji="1" lang="ja-JP" altLang="en-US" sz="1050" b="1"/>
              <a:t>差戻し</a:t>
            </a:r>
          </a:p>
        </p:txBody>
      </p:sp>
      <p:cxnSp>
        <p:nvCxnSpPr>
          <p:cNvPr id="35" name="カギ線コネクタ 34">
            <a:extLst>
              <a:ext uri="{FF2B5EF4-FFF2-40B4-BE49-F238E27FC236}">
                <a16:creationId xmlns:a16="http://schemas.microsoft.com/office/drawing/2014/main" id="{9139DB3E-F3F7-F36D-94C9-41D651448769}"/>
              </a:ext>
            </a:extLst>
          </p:cNvPr>
          <p:cNvCxnSpPr>
            <a:cxnSpLocks/>
            <a:stCxn id="31" idx="3"/>
            <a:endCxn id="33" idx="1"/>
          </p:cNvCxnSpPr>
          <p:nvPr/>
        </p:nvCxnSpPr>
        <p:spPr>
          <a:xfrm flipV="1">
            <a:off x="3525328" y="4006903"/>
            <a:ext cx="1168742" cy="860579"/>
          </a:xfrm>
          <a:prstGeom prst="bentConnector3">
            <a:avLst/>
          </a:prstGeom>
          <a:ln w="28575">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6" name="フローチャート: 判断 35">
            <a:extLst>
              <a:ext uri="{FF2B5EF4-FFF2-40B4-BE49-F238E27FC236}">
                <a16:creationId xmlns:a16="http://schemas.microsoft.com/office/drawing/2014/main" id="{224EEFCC-C087-BBDC-AE8F-4771CD0BE36E}"/>
              </a:ext>
            </a:extLst>
          </p:cNvPr>
          <p:cNvSpPr/>
          <p:nvPr/>
        </p:nvSpPr>
        <p:spPr>
          <a:xfrm>
            <a:off x="3643873" y="4117675"/>
            <a:ext cx="931652" cy="499641"/>
          </a:xfrm>
          <a:prstGeom prst="flowChartDecision">
            <a:avLst/>
          </a:prstGeom>
          <a:solidFill>
            <a:srgbClr val="9999B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1100" b="1"/>
              <a:t>実施可</a:t>
            </a:r>
          </a:p>
        </p:txBody>
      </p:sp>
      <p:cxnSp>
        <p:nvCxnSpPr>
          <p:cNvPr id="37" name="直線矢印コネクタ 36">
            <a:extLst>
              <a:ext uri="{FF2B5EF4-FFF2-40B4-BE49-F238E27FC236}">
                <a16:creationId xmlns:a16="http://schemas.microsoft.com/office/drawing/2014/main" id="{092B7129-1182-0483-03E6-D71F981BDC7A}"/>
              </a:ext>
            </a:extLst>
          </p:cNvPr>
          <p:cNvCxnSpPr>
            <a:cxnSpLocks/>
            <a:stCxn id="33" idx="2"/>
            <a:endCxn id="34" idx="0"/>
          </p:cNvCxnSpPr>
          <p:nvPr/>
        </p:nvCxnSpPr>
        <p:spPr>
          <a:xfrm>
            <a:off x="5159896" y="4257069"/>
            <a:ext cx="0" cy="364492"/>
          </a:xfrm>
          <a:prstGeom prst="straightConnector1">
            <a:avLst/>
          </a:prstGeom>
          <a:ln w="28575">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0E8A7158-CB76-6D97-0AB4-3C594B5B2CE7}"/>
              </a:ext>
            </a:extLst>
          </p:cNvPr>
          <p:cNvCxnSpPr>
            <a:cxnSpLocks/>
          </p:cNvCxnSpPr>
          <p:nvPr/>
        </p:nvCxnSpPr>
        <p:spPr>
          <a:xfrm flipV="1">
            <a:off x="5429520" y="4253676"/>
            <a:ext cx="0" cy="363640"/>
          </a:xfrm>
          <a:prstGeom prst="straightConnector1">
            <a:avLst/>
          </a:prstGeom>
          <a:ln w="28575">
            <a:prstDash val="sysDot"/>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9" name="正方形/長方形 38">
            <a:extLst>
              <a:ext uri="{FF2B5EF4-FFF2-40B4-BE49-F238E27FC236}">
                <a16:creationId xmlns:a16="http://schemas.microsoft.com/office/drawing/2014/main" id="{70D34792-992E-F4CC-F27B-B230BC3959DE}"/>
              </a:ext>
            </a:extLst>
          </p:cNvPr>
          <p:cNvSpPr/>
          <p:nvPr/>
        </p:nvSpPr>
        <p:spPr>
          <a:xfrm>
            <a:off x="6361172" y="3753344"/>
            <a:ext cx="931652" cy="500332"/>
          </a:xfrm>
          <a:prstGeom prst="rect">
            <a:avLst/>
          </a:prstGeom>
          <a:solidFill>
            <a:srgbClr val="99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a:t>広告素材</a:t>
            </a:r>
            <a:endParaRPr kumimoji="1" lang="en-US" altLang="ja-JP" sz="1050" b="1" dirty="0"/>
          </a:p>
          <a:p>
            <a:pPr algn="ctr"/>
            <a:r>
              <a:rPr lang="ja-JP" altLang="en-US" sz="1050" b="1"/>
              <a:t>提出</a:t>
            </a:r>
            <a:endParaRPr kumimoji="1" lang="ja-JP" altLang="en-US" sz="1050" b="1"/>
          </a:p>
        </p:txBody>
      </p:sp>
      <p:sp>
        <p:nvSpPr>
          <p:cNvPr id="40" name="正方形/長方形 39">
            <a:extLst>
              <a:ext uri="{FF2B5EF4-FFF2-40B4-BE49-F238E27FC236}">
                <a16:creationId xmlns:a16="http://schemas.microsoft.com/office/drawing/2014/main" id="{60374CB0-4F2E-660B-72C6-10DDA16C3E7D}"/>
              </a:ext>
            </a:extLst>
          </p:cNvPr>
          <p:cNvSpPr/>
          <p:nvPr/>
        </p:nvSpPr>
        <p:spPr>
          <a:xfrm>
            <a:off x="6361172" y="4617316"/>
            <a:ext cx="931652" cy="500332"/>
          </a:xfrm>
          <a:prstGeom prst="rect">
            <a:avLst/>
          </a:prstGeom>
          <a:solidFill>
            <a:srgbClr val="99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a:t>調査発注</a:t>
            </a:r>
          </a:p>
        </p:txBody>
      </p:sp>
      <p:cxnSp>
        <p:nvCxnSpPr>
          <p:cNvPr id="41" name="直線コネクタ 40">
            <a:extLst>
              <a:ext uri="{FF2B5EF4-FFF2-40B4-BE49-F238E27FC236}">
                <a16:creationId xmlns:a16="http://schemas.microsoft.com/office/drawing/2014/main" id="{6F1DF3E9-D63C-29E8-CAC7-78A00476C444}"/>
              </a:ext>
            </a:extLst>
          </p:cNvPr>
          <p:cNvCxnSpPr/>
          <p:nvPr/>
        </p:nvCxnSpPr>
        <p:spPr>
          <a:xfrm>
            <a:off x="5145519" y="3393350"/>
            <a:ext cx="0" cy="248728"/>
          </a:xfrm>
          <a:prstGeom prst="line">
            <a:avLst/>
          </a:prstGeom>
          <a:ln w="28575">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42" name="直線コネクタ 41">
            <a:extLst>
              <a:ext uri="{FF2B5EF4-FFF2-40B4-BE49-F238E27FC236}">
                <a16:creationId xmlns:a16="http://schemas.microsoft.com/office/drawing/2014/main" id="{626C9094-B375-AD70-0D91-E6AB52FEE269}"/>
              </a:ext>
            </a:extLst>
          </p:cNvPr>
          <p:cNvCxnSpPr/>
          <p:nvPr/>
        </p:nvCxnSpPr>
        <p:spPr>
          <a:xfrm>
            <a:off x="6829874" y="3393350"/>
            <a:ext cx="0" cy="248728"/>
          </a:xfrm>
          <a:prstGeom prst="line">
            <a:avLst/>
          </a:prstGeom>
          <a:ln w="28575">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43" name="直線コネクタ 42">
            <a:extLst>
              <a:ext uri="{FF2B5EF4-FFF2-40B4-BE49-F238E27FC236}">
                <a16:creationId xmlns:a16="http://schemas.microsoft.com/office/drawing/2014/main" id="{3C5AE800-E234-47EA-3FC1-E08634DC1788}"/>
              </a:ext>
            </a:extLst>
          </p:cNvPr>
          <p:cNvCxnSpPr/>
          <p:nvPr/>
        </p:nvCxnSpPr>
        <p:spPr>
          <a:xfrm>
            <a:off x="10486850" y="3393350"/>
            <a:ext cx="0" cy="248728"/>
          </a:xfrm>
          <a:prstGeom prst="line">
            <a:avLst/>
          </a:prstGeom>
          <a:ln w="28575">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44" name="直線コネクタ 43">
            <a:extLst>
              <a:ext uri="{FF2B5EF4-FFF2-40B4-BE49-F238E27FC236}">
                <a16:creationId xmlns:a16="http://schemas.microsoft.com/office/drawing/2014/main" id="{946DE60C-AE66-6242-171D-5C33EBACDA7E}"/>
              </a:ext>
            </a:extLst>
          </p:cNvPr>
          <p:cNvCxnSpPr/>
          <p:nvPr/>
        </p:nvCxnSpPr>
        <p:spPr>
          <a:xfrm>
            <a:off x="8879461" y="3393350"/>
            <a:ext cx="0" cy="248728"/>
          </a:xfrm>
          <a:prstGeom prst="line">
            <a:avLst/>
          </a:prstGeom>
          <a:ln w="28575">
            <a:headEnd type="none" w="lg" len="lg"/>
            <a:tailEnd type="none" w="lg" len="lg"/>
          </a:ln>
        </p:spPr>
        <p:style>
          <a:lnRef idx="1">
            <a:schemeClr val="accent1"/>
          </a:lnRef>
          <a:fillRef idx="0">
            <a:schemeClr val="accent1"/>
          </a:fillRef>
          <a:effectRef idx="0">
            <a:schemeClr val="accent1"/>
          </a:effectRef>
          <a:fontRef idx="minor">
            <a:schemeClr val="tx1"/>
          </a:fontRef>
        </p:style>
      </p:cxnSp>
      <p:sp>
        <p:nvSpPr>
          <p:cNvPr id="45" name="正方形/長方形 44">
            <a:extLst>
              <a:ext uri="{FF2B5EF4-FFF2-40B4-BE49-F238E27FC236}">
                <a16:creationId xmlns:a16="http://schemas.microsoft.com/office/drawing/2014/main" id="{0936690A-E805-C6B0-426A-3C4BF75490D6}"/>
              </a:ext>
            </a:extLst>
          </p:cNvPr>
          <p:cNvSpPr/>
          <p:nvPr/>
        </p:nvSpPr>
        <p:spPr>
          <a:xfrm>
            <a:off x="8468897" y="5465655"/>
            <a:ext cx="931652" cy="500332"/>
          </a:xfrm>
          <a:prstGeom prst="rect">
            <a:avLst/>
          </a:prstGeom>
          <a:solidFill>
            <a:srgbClr val="99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a:t>調査実施</a:t>
            </a:r>
          </a:p>
        </p:txBody>
      </p:sp>
      <p:sp>
        <p:nvSpPr>
          <p:cNvPr id="46" name="正方形/長方形 45">
            <a:extLst>
              <a:ext uri="{FF2B5EF4-FFF2-40B4-BE49-F238E27FC236}">
                <a16:creationId xmlns:a16="http://schemas.microsoft.com/office/drawing/2014/main" id="{7192748F-AD8B-73C2-43C5-9FBC5DBE941F}"/>
              </a:ext>
            </a:extLst>
          </p:cNvPr>
          <p:cNvSpPr/>
          <p:nvPr/>
        </p:nvSpPr>
        <p:spPr>
          <a:xfrm>
            <a:off x="9989392" y="3743408"/>
            <a:ext cx="931652" cy="500332"/>
          </a:xfrm>
          <a:prstGeom prst="rect">
            <a:avLst/>
          </a:prstGeom>
          <a:solidFill>
            <a:srgbClr val="99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a:t>確認</a:t>
            </a:r>
          </a:p>
        </p:txBody>
      </p:sp>
      <p:sp>
        <p:nvSpPr>
          <p:cNvPr id="47" name="正方形/長方形 46">
            <a:extLst>
              <a:ext uri="{FF2B5EF4-FFF2-40B4-BE49-F238E27FC236}">
                <a16:creationId xmlns:a16="http://schemas.microsoft.com/office/drawing/2014/main" id="{83EE5B6F-4B77-216D-033D-2131F0E010D4}"/>
              </a:ext>
            </a:extLst>
          </p:cNvPr>
          <p:cNvSpPr/>
          <p:nvPr/>
        </p:nvSpPr>
        <p:spPr>
          <a:xfrm>
            <a:off x="9983641" y="4617316"/>
            <a:ext cx="931652" cy="500332"/>
          </a:xfrm>
          <a:prstGeom prst="rect">
            <a:avLst/>
          </a:prstGeom>
          <a:solidFill>
            <a:srgbClr val="99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a:t>レポート</a:t>
            </a:r>
            <a:br>
              <a:rPr kumimoji="1" lang="en-US" altLang="ja-JP" sz="1050" b="1" dirty="0"/>
            </a:br>
            <a:r>
              <a:rPr kumimoji="1" lang="ja-JP" altLang="en-US" sz="1050" b="1"/>
              <a:t>提出</a:t>
            </a:r>
          </a:p>
        </p:txBody>
      </p:sp>
      <p:cxnSp>
        <p:nvCxnSpPr>
          <p:cNvPr id="48" name="カギ線コネクタ 47">
            <a:extLst>
              <a:ext uri="{FF2B5EF4-FFF2-40B4-BE49-F238E27FC236}">
                <a16:creationId xmlns:a16="http://schemas.microsoft.com/office/drawing/2014/main" id="{9CECFA70-4F63-244B-75C8-A35DF82B570A}"/>
              </a:ext>
            </a:extLst>
          </p:cNvPr>
          <p:cNvCxnSpPr>
            <a:cxnSpLocks/>
            <a:stCxn id="40" idx="2"/>
            <a:endCxn id="45" idx="1"/>
          </p:cNvCxnSpPr>
          <p:nvPr/>
        </p:nvCxnSpPr>
        <p:spPr>
          <a:xfrm rot="16200000" flipH="1">
            <a:off x="7348861" y="4595784"/>
            <a:ext cx="598173" cy="1641899"/>
          </a:xfrm>
          <a:prstGeom prst="bentConnector2">
            <a:avLst/>
          </a:prstGeom>
          <a:ln w="28575">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49" name="カギ線コネクタ 48">
            <a:extLst>
              <a:ext uri="{FF2B5EF4-FFF2-40B4-BE49-F238E27FC236}">
                <a16:creationId xmlns:a16="http://schemas.microsoft.com/office/drawing/2014/main" id="{B226FD56-FD8D-4BEE-80C1-8167F0F4EF0B}"/>
              </a:ext>
            </a:extLst>
          </p:cNvPr>
          <p:cNvCxnSpPr>
            <a:cxnSpLocks/>
            <a:stCxn id="45" idx="3"/>
            <a:endCxn id="47" idx="2"/>
          </p:cNvCxnSpPr>
          <p:nvPr/>
        </p:nvCxnSpPr>
        <p:spPr>
          <a:xfrm flipV="1">
            <a:off x="9400549" y="5117648"/>
            <a:ext cx="1048918" cy="598173"/>
          </a:xfrm>
          <a:prstGeom prst="bentConnector2">
            <a:avLst/>
          </a:prstGeom>
          <a:ln w="28575">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E618CA22-0BF4-199B-3798-326AB1A715A3}"/>
              </a:ext>
            </a:extLst>
          </p:cNvPr>
          <p:cNvCxnSpPr>
            <a:cxnSpLocks/>
            <a:stCxn id="47" idx="0"/>
            <a:endCxn id="46" idx="2"/>
          </p:cNvCxnSpPr>
          <p:nvPr/>
        </p:nvCxnSpPr>
        <p:spPr>
          <a:xfrm flipV="1">
            <a:off x="10449467" y="4243740"/>
            <a:ext cx="5751" cy="373576"/>
          </a:xfrm>
          <a:prstGeom prst="straightConnector1">
            <a:avLst/>
          </a:prstGeom>
          <a:ln w="28575">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51" name="テキスト ボックス 50">
            <a:extLst>
              <a:ext uri="{FF2B5EF4-FFF2-40B4-BE49-F238E27FC236}">
                <a16:creationId xmlns:a16="http://schemas.microsoft.com/office/drawing/2014/main" id="{F2140698-F646-D516-BA88-34322753C484}"/>
              </a:ext>
            </a:extLst>
          </p:cNvPr>
          <p:cNvSpPr txBox="1"/>
          <p:nvPr/>
        </p:nvSpPr>
        <p:spPr>
          <a:xfrm>
            <a:off x="2494962" y="3124833"/>
            <a:ext cx="1117578"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1" kern="0">
                <a:solidFill>
                  <a:srgbClr val="0D0D0D"/>
                </a:solidFill>
                <a:latin typeface="メイリオ" panose="020B0604030504040204" pitchFamily="50" charset="-128"/>
                <a:ea typeface="メイリオ" panose="020B0604030504040204" pitchFamily="50" charset="-128"/>
              </a:rPr>
              <a:t>実施可否確認</a:t>
            </a:r>
            <a:endParaRPr kumimoji="0" lang="ja-JP" altLang="en-US" sz="1200" b="1" i="0"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endParaRPr>
          </a:p>
        </p:txBody>
      </p:sp>
      <p:sp>
        <p:nvSpPr>
          <p:cNvPr id="52" name="テキスト ボックス 51">
            <a:extLst>
              <a:ext uri="{FF2B5EF4-FFF2-40B4-BE49-F238E27FC236}">
                <a16:creationId xmlns:a16="http://schemas.microsoft.com/office/drawing/2014/main" id="{38A78B80-8F69-C33F-2FD4-E5ECB62B57E8}"/>
              </a:ext>
            </a:extLst>
          </p:cNvPr>
          <p:cNvSpPr txBox="1"/>
          <p:nvPr/>
        </p:nvSpPr>
        <p:spPr>
          <a:xfrm>
            <a:off x="4694070" y="3121204"/>
            <a:ext cx="1117578"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1" kern="0">
                <a:solidFill>
                  <a:srgbClr val="0D0D0D"/>
                </a:solidFill>
                <a:latin typeface="メイリオ" panose="020B0604030504040204" pitchFamily="50" charset="-128"/>
                <a:ea typeface="メイリオ" panose="020B0604030504040204" pitchFamily="50" charset="-128"/>
              </a:rPr>
              <a:t>お申し込み</a:t>
            </a:r>
            <a:endParaRPr kumimoji="0" lang="ja-JP" altLang="en-US" sz="1200" b="1" i="0"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endParaRPr>
          </a:p>
        </p:txBody>
      </p:sp>
      <p:sp>
        <p:nvSpPr>
          <p:cNvPr id="53" name="テキスト ボックス 52">
            <a:extLst>
              <a:ext uri="{FF2B5EF4-FFF2-40B4-BE49-F238E27FC236}">
                <a16:creationId xmlns:a16="http://schemas.microsoft.com/office/drawing/2014/main" id="{3773C084-C8DA-9684-B43F-D6C6CB77E32F}"/>
              </a:ext>
            </a:extLst>
          </p:cNvPr>
          <p:cNvSpPr txBox="1"/>
          <p:nvPr/>
        </p:nvSpPr>
        <p:spPr>
          <a:xfrm>
            <a:off x="6434491" y="3116350"/>
            <a:ext cx="1117578"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1" kern="0">
                <a:solidFill>
                  <a:srgbClr val="0D0D0D"/>
                </a:solidFill>
                <a:latin typeface="メイリオ" panose="020B0604030504040204" pitchFamily="50" charset="-128"/>
                <a:ea typeface="メイリオ" panose="020B0604030504040204" pitchFamily="50" charset="-128"/>
              </a:rPr>
              <a:t>調査準備</a:t>
            </a:r>
            <a:endParaRPr kumimoji="0" lang="ja-JP" altLang="en-US" sz="1200" b="1" i="0"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endParaRPr>
          </a:p>
        </p:txBody>
      </p:sp>
      <p:sp>
        <p:nvSpPr>
          <p:cNvPr id="54" name="テキスト ボックス 53">
            <a:extLst>
              <a:ext uri="{FF2B5EF4-FFF2-40B4-BE49-F238E27FC236}">
                <a16:creationId xmlns:a16="http://schemas.microsoft.com/office/drawing/2014/main" id="{3F369AF4-E1EE-3952-61D8-41E979611E1C}"/>
              </a:ext>
            </a:extLst>
          </p:cNvPr>
          <p:cNvSpPr txBox="1"/>
          <p:nvPr/>
        </p:nvSpPr>
        <p:spPr>
          <a:xfrm>
            <a:off x="8468897" y="3124833"/>
            <a:ext cx="1117578"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1" kern="0">
                <a:solidFill>
                  <a:srgbClr val="0D0D0D"/>
                </a:solidFill>
                <a:latin typeface="メイリオ" panose="020B0604030504040204" pitchFamily="50" charset="-128"/>
                <a:ea typeface="メイリオ" panose="020B0604030504040204" pitchFamily="50" charset="-128"/>
              </a:rPr>
              <a:t>調査実施</a:t>
            </a:r>
            <a:endParaRPr kumimoji="0" lang="ja-JP" altLang="en-US" sz="1200" b="1" i="0"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endParaRPr>
          </a:p>
        </p:txBody>
      </p:sp>
      <p:sp>
        <p:nvSpPr>
          <p:cNvPr id="55" name="テキスト ボックス 54">
            <a:extLst>
              <a:ext uri="{FF2B5EF4-FFF2-40B4-BE49-F238E27FC236}">
                <a16:creationId xmlns:a16="http://schemas.microsoft.com/office/drawing/2014/main" id="{4E8D9EE0-4B94-8D3B-338D-1C6CF4F0CA73}"/>
              </a:ext>
            </a:extLst>
          </p:cNvPr>
          <p:cNvSpPr txBox="1"/>
          <p:nvPr/>
        </p:nvSpPr>
        <p:spPr>
          <a:xfrm>
            <a:off x="10082355" y="3130326"/>
            <a:ext cx="1117578"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1" kern="0">
                <a:solidFill>
                  <a:srgbClr val="0D0D0D"/>
                </a:solidFill>
                <a:latin typeface="メイリオ" panose="020B0604030504040204" pitchFamily="50" charset="-128"/>
                <a:ea typeface="メイリオ" panose="020B0604030504040204" pitchFamily="50" charset="-128"/>
              </a:rPr>
              <a:t>レポート</a:t>
            </a:r>
            <a:endParaRPr kumimoji="0" lang="ja-JP" altLang="en-US" sz="1200" b="1" i="0"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endParaRPr>
          </a:p>
        </p:txBody>
      </p:sp>
      <p:sp>
        <p:nvSpPr>
          <p:cNvPr id="56" name="角丸四角形 12">
            <a:extLst>
              <a:ext uri="{FF2B5EF4-FFF2-40B4-BE49-F238E27FC236}">
                <a16:creationId xmlns:a16="http://schemas.microsoft.com/office/drawing/2014/main" id="{00A7A666-CDE2-D125-14DA-8EE88F840B8E}"/>
              </a:ext>
            </a:extLst>
          </p:cNvPr>
          <p:cNvSpPr/>
          <p:nvPr/>
        </p:nvSpPr>
        <p:spPr bwMode="auto">
          <a:xfrm>
            <a:off x="8375405" y="2457763"/>
            <a:ext cx="1008112" cy="518904"/>
          </a:xfrm>
          <a:prstGeom prst="roundRect">
            <a:avLst/>
          </a:prstGeom>
          <a:solidFill>
            <a:srgbClr val="00003E"/>
          </a:solidFill>
          <a:ln w="3175" algn="ctr">
            <a:noFill/>
            <a:prstDash val="solid"/>
            <a:miter lim="800000"/>
            <a:headEnd/>
            <a:tailEnd/>
          </a:ln>
        </p:spPr>
        <p:txBody>
          <a:bodyPr lIns="0" tIns="0" rIns="0" bIns="0" rtlCol="0" anchor="ctr"/>
          <a:lstStyle/>
          <a:p>
            <a:pPr algn="ctr"/>
            <a:r>
              <a:rPr kumimoji="0" lang="ja-JP" altLang="en-US" sz="1200" b="1" kern="0">
                <a:solidFill>
                  <a:srgbClr val="FFFFFF"/>
                </a:solidFill>
                <a:latin typeface="メイリオ" panose="020B0604030504040204" pitchFamily="50" charset="-128"/>
                <a:cs typeface="Verdana" pitchFamily="34" charset="0"/>
              </a:rPr>
              <a:t>掲載終了の</a:t>
            </a:r>
            <a:endParaRPr kumimoji="0" lang="en-US" altLang="ja-JP" sz="1200" b="1" kern="0" dirty="0">
              <a:solidFill>
                <a:srgbClr val="FFFFFF"/>
              </a:solidFill>
              <a:latin typeface="メイリオ" panose="020B0604030504040204" pitchFamily="50" charset="-128"/>
              <a:cs typeface="Verdana" pitchFamily="34" charset="0"/>
            </a:endParaRPr>
          </a:p>
          <a:p>
            <a:pPr algn="ctr"/>
            <a:r>
              <a:rPr kumimoji="0" lang="en-US" altLang="ja-JP" sz="1200" b="1" kern="0" dirty="0">
                <a:solidFill>
                  <a:srgbClr val="FFFFFF"/>
                </a:solidFill>
                <a:latin typeface="メイリオ" panose="020B0604030504040204" pitchFamily="50" charset="-128"/>
                <a:cs typeface="Verdana" pitchFamily="34" charset="0"/>
              </a:rPr>
              <a:t>4</a:t>
            </a:r>
            <a:r>
              <a:rPr kumimoji="0" lang="ja-JP" altLang="en-US" sz="1200" b="1" kern="0">
                <a:solidFill>
                  <a:srgbClr val="FFFFFF"/>
                </a:solidFill>
                <a:latin typeface="メイリオ" panose="020B0604030504040204" pitchFamily="50" charset="-128"/>
                <a:cs typeface="Verdana" pitchFamily="34" charset="0"/>
              </a:rPr>
              <a:t>営業日後頃</a:t>
            </a:r>
          </a:p>
        </p:txBody>
      </p:sp>
      <p:sp>
        <p:nvSpPr>
          <p:cNvPr id="57" name="角丸四角形 12">
            <a:extLst>
              <a:ext uri="{FF2B5EF4-FFF2-40B4-BE49-F238E27FC236}">
                <a16:creationId xmlns:a16="http://schemas.microsoft.com/office/drawing/2014/main" id="{5FA7FA4C-2C7A-78A1-F546-B8B62BD20C8B}"/>
              </a:ext>
            </a:extLst>
          </p:cNvPr>
          <p:cNvSpPr/>
          <p:nvPr/>
        </p:nvSpPr>
        <p:spPr bwMode="auto">
          <a:xfrm>
            <a:off x="7609578" y="3690639"/>
            <a:ext cx="603393" cy="2274595"/>
          </a:xfrm>
          <a:prstGeom prst="roundRect">
            <a:avLst/>
          </a:prstGeom>
          <a:solidFill>
            <a:srgbClr val="00003E"/>
          </a:solidFill>
          <a:ln w="3175" algn="ctr">
            <a:noFill/>
            <a:prstDash val="solid"/>
            <a:miter lim="800000"/>
            <a:headEnd/>
            <a:tailEnd/>
          </a:ln>
        </p:spPr>
        <p:txBody>
          <a:bodyPr vert="eaVert" lIns="0" tIns="0" rIns="0" bIns="0" rtlCol="0" anchor="ctr"/>
          <a:lstStyle/>
          <a:p>
            <a:pPr algn="ctr"/>
            <a:r>
              <a:rPr kumimoji="0" lang="ja-JP" altLang="en-US" sz="1200" b="1" kern="0">
                <a:solidFill>
                  <a:srgbClr val="FFFFFF"/>
                </a:solidFill>
                <a:latin typeface="メイリオ" panose="020B0604030504040204" pitchFamily="50" charset="-128"/>
                <a:cs typeface="Verdana" pitchFamily="34" charset="0"/>
              </a:rPr>
              <a:t>広告掲載</a:t>
            </a:r>
          </a:p>
        </p:txBody>
      </p:sp>
    </p:spTree>
    <p:extLst>
      <p:ext uri="{BB962C8B-B14F-4D97-AF65-F5344CB8AC3E}">
        <p14:creationId xmlns:p14="http://schemas.microsoft.com/office/powerpoint/2010/main" val="38417867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b="1"/>
              <a:t>調査データの二次利用について</a:t>
            </a:r>
            <a:endParaRPr kumimoji="1" lang="ja-JP" altLang="en-US" sz="1800"/>
          </a:p>
        </p:txBody>
      </p:sp>
      <p:sp>
        <p:nvSpPr>
          <p:cNvPr id="15" name="コンテンツ プレースホルダー 2">
            <a:extLst>
              <a:ext uri="{FF2B5EF4-FFF2-40B4-BE49-F238E27FC236}">
                <a16:creationId xmlns:a16="http://schemas.microsoft.com/office/drawing/2014/main" id="{044D52BB-D18F-31DC-EC3C-88FC3268495C}"/>
              </a:ext>
            </a:extLst>
          </p:cNvPr>
          <p:cNvSpPr txBox="1">
            <a:spLocks/>
          </p:cNvSpPr>
          <p:nvPr/>
        </p:nvSpPr>
        <p:spPr>
          <a:xfrm>
            <a:off x="479376" y="1196752"/>
            <a:ext cx="11344030" cy="2836007"/>
          </a:xfrm>
          <a:prstGeom prst="rect">
            <a:avLst/>
          </a:prstGeom>
        </p:spPr>
        <p:txBody>
          <a:bodyPr/>
          <a:lst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Yahoo! JAPAN</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ブランド効果測定の調査結果は、弊社の販促目的で二次利用させていただく可能性があります。</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ご理解のうえご活用ください。</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■調査結果の活用例</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広告想起、態度変容指標の</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Norm</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値の形成（複数社の平均値）</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業種ごとの広告想起、態度変容指標傾向の可視化（複数社</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の平均値）</a:t>
            </a:r>
          </a:p>
        </p:txBody>
      </p:sp>
    </p:spTree>
    <p:extLst>
      <p:ext uri="{BB962C8B-B14F-4D97-AF65-F5344CB8AC3E}">
        <p14:creationId xmlns:p14="http://schemas.microsoft.com/office/powerpoint/2010/main" val="13371313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ブランドリフト調査</a:t>
            </a:r>
            <a:r>
              <a:rPr lang="en-US" altLang="ja-JP" sz="1800"/>
              <a:t> (Measurement Partner) </a:t>
            </a:r>
            <a:r>
              <a:rPr lang="ja-JP" altLang="en-US" sz="1800"/>
              <a:t>の注意事項</a:t>
            </a:r>
            <a:endParaRPr kumimoji="1" lang="ja-JP" altLang="en-US" sz="1800"/>
          </a:p>
        </p:txBody>
      </p:sp>
      <p:sp>
        <p:nvSpPr>
          <p:cNvPr id="3" name="コンテンツ プレースホルダー 2">
            <a:extLst>
              <a:ext uri="{FF2B5EF4-FFF2-40B4-BE49-F238E27FC236}">
                <a16:creationId xmlns:a16="http://schemas.microsoft.com/office/drawing/2014/main" id="{324D646A-5953-2A93-DC74-6DED46219A6E}"/>
              </a:ext>
            </a:extLst>
          </p:cNvPr>
          <p:cNvSpPr txBox="1">
            <a:spLocks/>
          </p:cNvSpPr>
          <p:nvPr/>
        </p:nvSpPr>
        <p:spPr>
          <a:xfrm>
            <a:off x="479425" y="1275579"/>
            <a:ext cx="11233150" cy="5285559"/>
          </a:xfrm>
          <a:prstGeom prst="rect">
            <a:avLst/>
          </a:prstGeom>
        </p:spPr>
        <p:txBody>
          <a:bodyPr>
            <a:normAutofit/>
          </a:bodyPr>
          <a:lst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■注意事項</a:t>
            </a:r>
            <a:endParaRPr kumimoji="1" lang="en-US" altLang="ja-JP"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en-US" altLang="ja-JP" sz="1600" b="0" i="0" u="none" strike="noStrike" kern="120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n-cs"/>
              </a:rPr>
              <a:t>1</a:t>
            </a:r>
            <a:r>
              <a:rPr kumimoji="1" lang="ja-JP" altLang="en-US" sz="16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キャンペーンにつき</a:t>
            </a:r>
            <a:r>
              <a:rPr kumimoji="1" lang="en-US" altLang="ja-JP" sz="1600" b="0" i="0" u="none" strike="noStrike" kern="120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n-cs"/>
              </a:rPr>
              <a:t>1</a:t>
            </a:r>
            <a:r>
              <a:rPr kumimoji="1" lang="ja-JP" altLang="en-US" sz="16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調査</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となります。</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1</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調査につき、調査で表示する</a:t>
            </a:r>
            <a:r>
              <a:rPr kumimoji="1" lang="ja-JP" altLang="en-US" sz="16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クリエイティブは</a:t>
            </a:r>
            <a:r>
              <a:rPr kumimoji="1" lang="en-US" altLang="ja-JP" sz="1600" b="0" i="0" u="none" strike="noStrike" kern="120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cs typeface="+mn-cs"/>
              </a:rPr>
              <a:t>1</a:t>
            </a:r>
            <a:r>
              <a:rPr kumimoji="1" lang="ja-JP" altLang="en-US" sz="1600" b="0" i="0" u="none" strike="noStrike" kern="1200" cap="none" spc="0" normalizeH="0" baseline="0" noProof="0">
                <a:ln>
                  <a:noFill/>
                </a:ln>
                <a:solidFill>
                  <a:srgbClr val="FF0033"/>
                </a:solidFill>
                <a:effectLst/>
                <a:uLnTx/>
                <a:uFillTx/>
                <a:latin typeface="メイリオ" panose="020B0604030504040204" pitchFamily="50" charset="-128"/>
                <a:ea typeface="メイリオ" panose="020B0604030504040204" pitchFamily="50" charset="-128"/>
                <a:cs typeface="+mn-cs"/>
              </a:rPr>
              <a:t>種類</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です。</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・調査の設計上、競合を指定し調査いたしますが、納品するレポートに指定した競合情報は含まれませんので、</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ご注意ください。</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・ブランドパネル広告との併載調査（インバナー調査との併用）の場合、調査はそれぞれの接触者・非接触者を加味した</a:t>
            </a:r>
            <a:b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排他処理等の集計はしておりませんので、正確な調査ができません。あらかじめご了承ください。</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1"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■調査中止条件</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・申込書に記入いただいた配信ターゲティング</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性別年代</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に対してアンケートを行います。</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そのため、申込書に記入いただいた配信ターゲティング</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性別年代</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と実際の配信ターゲティングが</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一致していない場合は、アンケート回収が見込めず、調査結果を提供できないことがあります。</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・配信条件を著しく満たしていなかった場合、アンケート回収が見込めず、調査結果を提供できないことがあります。</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600" b="0" i="0" u="none" strike="noStrike" kern="1200" cap="none" spc="0" normalizeH="0" baseline="0" noProof="0" dirty="0">
              <a:ln>
                <a:noFill/>
              </a:ln>
              <a:solidFill>
                <a:srgbClr val="595959"/>
              </a:solidFill>
              <a:effectLst/>
              <a:uLnTx/>
              <a:uFillTx/>
              <a:latin typeface="Meiryo" panose="020B0604030504040204" pitchFamily="34" charset="-128"/>
              <a:ea typeface="メイリオ" panose="020B0604030504040204" pitchFamily="50" charset="-128"/>
              <a:cs typeface="+mn-cs"/>
            </a:endParaRPr>
          </a:p>
        </p:txBody>
      </p:sp>
    </p:spTree>
    <p:extLst>
      <p:ext uri="{BB962C8B-B14F-4D97-AF65-F5344CB8AC3E}">
        <p14:creationId xmlns:p14="http://schemas.microsoft.com/office/powerpoint/2010/main" val="15577769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ブランドリフト調査</a:t>
            </a:r>
            <a:r>
              <a:rPr lang="en-US" altLang="ja-JP" sz="1800"/>
              <a:t> (Measurement Partner) </a:t>
            </a:r>
            <a:r>
              <a:rPr lang="ja-JP" altLang="en-US" sz="1800"/>
              <a:t>の免責事項</a:t>
            </a:r>
            <a:endParaRPr kumimoji="1" lang="ja-JP" altLang="en-US" sz="1800"/>
          </a:p>
        </p:txBody>
      </p:sp>
      <p:sp>
        <p:nvSpPr>
          <p:cNvPr id="4" name="コンテンツ プレースホルダー 2">
            <a:extLst>
              <a:ext uri="{FF2B5EF4-FFF2-40B4-BE49-F238E27FC236}">
                <a16:creationId xmlns:a16="http://schemas.microsoft.com/office/drawing/2014/main" id="{CAF95B2E-13D0-803A-6BE3-2097D404E299}"/>
              </a:ext>
            </a:extLst>
          </p:cNvPr>
          <p:cNvSpPr txBox="1">
            <a:spLocks/>
          </p:cNvSpPr>
          <p:nvPr/>
        </p:nvSpPr>
        <p:spPr>
          <a:xfrm>
            <a:off x="479376" y="1122671"/>
            <a:ext cx="11344030" cy="5184576"/>
          </a:xfrm>
          <a:prstGeom prst="rect">
            <a:avLst/>
          </a:prstGeom>
        </p:spPr>
        <p:txBody>
          <a:bodyPr>
            <a:normAutofit/>
          </a:bodyPr>
          <a:lst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■免責事項</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・調査条件を満たしていない場合や、アンケート回答者が集まらなかった場合は、やむを得ず調査結果をご提供できない</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場合がございます。またその際に広告出稿費の補填、代替レポートの提供はいたしかねます。</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・お申込み</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後に調査の実施を取りやめることはできません。</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・調査が中止となった場合、広告出稿費の補填、アンケート調査期間の延長、代替レポートの提供等の補填対応を、</a:t>
            </a:r>
            <a:b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弊社ではいたしかねます。</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・調査項目・アンケート設問文・集計軸は全て弊社規定のものとなり、広告主様・代理店様のご要望に応じて内容を</a:t>
            </a:r>
            <a:b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カスタマイズはいたしかねます。</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1"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■その他</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・調査に付随する回答者データ、及び調査結果の利用権は弊社帰属となるため、回答者データの提供はいたしかねます。</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また、調査結果を調査申込代理店様・広告主様への開示以外で利用する場合は事前に弊社営業担当までご連絡ください。</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・調査結果を</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LINE</a:t>
            </a:r>
            <a:r>
              <a:rPr kumimoji="1" lang="ja-JP" altLang="en-US" sz="16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ヤフーが販売促進等を目的とした資料として、御社名を開示した状態での利用を</a:t>
            </a:r>
            <a:b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お願いさせていただくことがあります。</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・調査結果につきましてはサーチリフトは含まれず、アンケート調査結果のみとなります。</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・ご入稿いただく広告原稿については、必ず著作権者からの許諾を得たものをご用意ください。</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・広告出稿における免責事項に関しては最新の入稿規定をご参照ください。</a:t>
            </a: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・計測は</a:t>
            </a:r>
            <a:r>
              <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Cookie</a:t>
            </a:r>
            <a:r>
              <a:rPr kumimoji="1" lang="ja-JP" altLang="en-US"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技術を使って行いますので、ユーザーの環境によっては一部正しく計測できない場合があります。</a:t>
            </a:r>
            <a:endParaRPr kumimoji="1" lang="en-US" altLang="ja-JP" sz="16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8351209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B6C3403B-C870-F947-1166-099BB1E68DFB}"/>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p:pic>
      <p:sp>
        <p:nvSpPr>
          <p:cNvPr id="6" name="テキスト プレースホルダー 5">
            <a:extLst>
              <a:ext uri="{FF2B5EF4-FFF2-40B4-BE49-F238E27FC236}">
                <a16:creationId xmlns:a16="http://schemas.microsoft.com/office/drawing/2014/main" id="{2060C559-B652-029C-6B25-63FBBD5573F0}"/>
              </a:ext>
            </a:extLst>
          </p:cNvPr>
          <p:cNvSpPr>
            <a:spLocks noGrp="1"/>
          </p:cNvSpPr>
          <p:nvPr>
            <p:ph type="body" sz="quarter" idx="19"/>
          </p:nvPr>
        </p:nvSpPr>
        <p:spPr/>
        <p:txBody>
          <a:bodyPr/>
          <a:lstStyle/>
          <a:p>
            <a:r>
              <a:rPr kumimoji="1" lang="ja-JP" altLang="en-US"/>
              <a:t>クリエイティブ</a:t>
            </a:r>
            <a:endParaRPr kumimoji="1" lang="en-US" altLang="ja-JP"/>
          </a:p>
          <a:p>
            <a:r>
              <a:rPr kumimoji="1" lang="ja-JP" altLang="en-US"/>
              <a:t>（見出し）提案</a:t>
            </a:r>
          </a:p>
        </p:txBody>
      </p:sp>
      <p:sp>
        <p:nvSpPr>
          <p:cNvPr id="5" name="テキスト プレースホルダー 4">
            <a:extLst>
              <a:ext uri="{FF2B5EF4-FFF2-40B4-BE49-F238E27FC236}">
                <a16:creationId xmlns:a16="http://schemas.microsoft.com/office/drawing/2014/main" id="{AFEC2A57-3E72-9C16-3FC9-E1D903256ABC}"/>
              </a:ext>
            </a:extLst>
          </p:cNvPr>
          <p:cNvSpPr>
            <a:spLocks noGrp="1"/>
          </p:cNvSpPr>
          <p:nvPr>
            <p:ph type="body" sz="quarter" idx="18"/>
          </p:nvPr>
        </p:nvSpPr>
        <p:spPr/>
        <p:txBody>
          <a:bodyPr/>
          <a:lstStyle/>
          <a:p>
            <a:r>
              <a:rPr kumimoji="1" lang="en-US" altLang="ja-JP"/>
              <a:t>05</a:t>
            </a:r>
            <a:endParaRPr kumimoji="1" lang="ja-JP" altLang="en-US"/>
          </a:p>
        </p:txBody>
      </p:sp>
      <p:sp>
        <p:nvSpPr>
          <p:cNvPr id="2" name="フッター プレースホルダー 1">
            <a:extLst>
              <a:ext uri="{FF2B5EF4-FFF2-40B4-BE49-F238E27FC236}">
                <a16:creationId xmlns:a16="http://schemas.microsoft.com/office/drawing/2014/main" id="{741E7C21-B615-B9A8-0BD5-48B5321400B5}"/>
              </a:ext>
            </a:extLst>
          </p:cNvPr>
          <p:cNvSpPr>
            <a:spLocks noGrp="1"/>
          </p:cNvSpPr>
          <p:nvPr>
            <p:ph type="ftr" sz="quarter" idx="4294967295"/>
          </p:nvPr>
        </p:nvSpPr>
        <p:spPr>
          <a:xfrm>
            <a:off x="0" y="0"/>
            <a:ext cx="0" cy="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800" b="0" i="0" u="none" strike="noStrike" kern="1200" cap="none" spc="0" normalizeH="0" baseline="0" noProof="0">
                <a:ln>
                  <a:noFill/>
                </a:ln>
                <a:solidFill>
                  <a:srgbClr val="06C755"/>
                </a:solidFill>
                <a:effectLst/>
                <a:uLnTx/>
                <a:uFillTx/>
                <a:latin typeface="Calibri" panose="020F0502020204030204"/>
                <a:ea typeface="メイリオ" panose="020B0604030504040204" pitchFamily="50" charset="-128"/>
                <a:cs typeface="+mn-cs"/>
              </a:rPr>
              <a:t>.</a:t>
            </a:r>
          </a:p>
        </p:txBody>
      </p:sp>
    </p:spTree>
    <p:extLst>
      <p:ext uri="{BB962C8B-B14F-4D97-AF65-F5344CB8AC3E}">
        <p14:creationId xmlns:p14="http://schemas.microsoft.com/office/powerpoint/2010/main" val="12708709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クリエイティブ（見出し）提案について</a:t>
            </a:r>
            <a:endParaRPr kumimoji="1" lang="ja-JP" altLang="en-US" sz="1800"/>
          </a:p>
        </p:txBody>
      </p:sp>
      <p:sp>
        <p:nvSpPr>
          <p:cNvPr id="3" name="テキスト ボックス 2">
            <a:extLst>
              <a:ext uri="{FF2B5EF4-FFF2-40B4-BE49-F238E27FC236}">
                <a16:creationId xmlns:a16="http://schemas.microsoft.com/office/drawing/2014/main" id="{6F0C5EE9-1E04-BE3B-75DA-6FC8BBA1128D}"/>
              </a:ext>
            </a:extLst>
          </p:cNvPr>
          <p:cNvSpPr txBox="1"/>
          <p:nvPr/>
        </p:nvSpPr>
        <p:spPr>
          <a:xfrm>
            <a:off x="479425" y="1268413"/>
            <a:ext cx="11228014" cy="160043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Yahoo!</a:t>
            </a: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ニュース</a:t>
            </a:r>
            <a:r>
              <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トピックス編集部がニュースの見出しを作成する時に心がけているノウハウを基に、</a:t>
            </a:r>
            <a:endPar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広告主様の見出し案を制作いたします。（任意）</a:t>
            </a:r>
            <a:endPar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ご希望の場合は、弊社担当営業までご連絡ください。</a:t>
            </a:r>
            <a:endPar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なお、代理店・広告主側で作成いただく場合は、別途ご用意している</a:t>
            </a:r>
            <a:endPar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トピックス</a:t>
            </a:r>
            <a:r>
              <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PR</a:t>
            </a: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　見出し・画像の作成</a:t>
            </a:r>
            <a:r>
              <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TIPS</a:t>
            </a: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」の資料をご覧いただき、</a:t>
            </a:r>
            <a:endPar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広告クリエイティブの見出し制作にお役立てください。</a:t>
            </a:r>
          </a:p>
        </p:txBody>
      </p:sp>
      <p:graphicFrame>
        <p:nvGraphicFramePr>
          <p:cNvPr id="4" name="表 3">
            <a:extLst>
              <a:ext uri="{FF2B5EF4-FFF2-40B4-BE49-F238E27FC236}">
                <a16:creationId xmlns:a16="http://schemas.microsoft.com/office/drawing/2014/main" id="{E3CEE0A8-A94A-4151-2415-076AA14B1927}"/>
              </a:ext>
            </a:extLst>
          </p:cNvPr>
          <p:cNvGraphicFramePr>
            <a:graphicFrameLocks noGrp="1"/>
          </p:cNvGraphicFramePr>
          <p:nvPr/>
        </p:nvGraphicFramePr>
        <p:xfrm>
          <a:off x="595672" y="2941983"/>
          <a:ext cx="7337596" cy="3334736"/>
        </p:xfrm>
        <a:graphic>
          <a:graphicData uri="http://schemas.openxmlformats.org/drawingml/2006/table">
            <a:tbl>
              <a:tblPr firstCol="1" bandRow="1"/>
              <a:tblGrid>
                <a:gridCol w="1851195">
                  <a:extLst>
                    <a:ext uri="{9D8B030D-6E8A-4147-A177-3AD203B41FA5}">
                      <a16:colId xmlns:a16="http://schemas.microsoft.com/office/drawing/2014/main" val="135909385"/>
                    </a:ext>
                  </a:extLst>
                </a:gridCol>
                <a:gridCol w="5486401">
                  <a:extLst>
                    <a:ext uri="{9D8B030D-6E8A-4147-A177-3AD203B41FA5}">
                      <a16:colId xmlns:a16="http://schemas.microsoft.com/office/drawing/2014/main" val="2591893762"/>
                    </a:ext>
                  </a:extLst>
                </a:gridCol>
              </a:tblGrid>
              <a:tr h="389356">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rgbClr val="FFFFFF"/>
                          </a:solidFill>
                          <a:latin typeface="メイリオ" panose="020B0604030504040204" pitchFamily="50" charset="-128"/>
                          <a:ea typeface="メイリオ" panose="020B0604030504040204" pitchFamily="50" charset="-128"/>
                          <a:cs typeface="+mn-cs"/>
                        </a:rPr>
                        <a:t>項目</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rgbClr val="FFFFFF"/>
                          </a:solidFill>
                          <a:latin typeface="メイリオ" panose="020B0604030504040204" pitchFamily="50" charset="-128"/>
                          <a:ea typeface="メイリオ" panose="020B0604030504040204" pitchFamily="50" charset="-128"/>
                          <a:cs typeface="+mn-cs"/>
                        </a:rPr>
                        <a:t>詳細</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56918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a:solidFill>
                            <a:schemeClr val="bg1"/>
                          </a:solidFill>
                          <a:latin typeface="メイリオ" panose="020B0604030504040204" pitchFamily="50" charset="-128"/>
                          <a:ea typeface="メイリオ" panose="020B0604030504040204" pitchFamily="50" charset="-128"/>
                          <a:cs typeface="+mn-cs"/>
                        </a:rPr>
                        <a:t>依頼方法</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メールにて弊社営業まで、</a:t>
                      </a: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クリエイティブ（見出し）提案希望の旨、</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ご連絡ください。その際に以下の</a:t>
                      </a: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en-US" altLang="ja-JP"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Yahoo! JAPAN</a:t>
                      </a: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　トップページ　トピックス</a:t>
                      </a:r>
                      <a:r>
                        <a:rPr kumimoji="1" lang="en-US" altLang="ja-JP"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PR</a:t>
                      </a: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　見出しオーダーシート」を添付してください。</a:t>
                      </a:r>
                      <a:endParaRPr kumimoji="1" lang="en-US" altLang="ja-JP"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Yahoo!</a:t>
                      </a: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ニュース</a:t>
                      </a:r>
                      <a:r>
                        <a:rPr kumimoji="1" lang="en-US" altLang="ja-JP"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トピックス編集部が制作した</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見出し案を営業よりご連絡させていただきます。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186591261"/>
                  </a:ext>
                </a:extLst>
              </a:tr>
              <a:tr h="569188">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lnSpc>
                          <a:spcPct val="110000"/>
                        </a:lnSpc>
                      </a:pPr>
                      <a:r>
                        <a:rPr kumimoji="1" lang="ja-JP" altLang="en-US" sz="1000" b="0" i="0" kern="1200">
                          <a:solidFill>
                            <a:schemeClr val="bg1"/>
                          </a:solidFill>
                          <a:latin typeface="メイリオ" panose="020B0604030504040204" pitchFamily="50" charset="-128"/>
                          <a:ea typeface="メイリオ" panose="020B0604030504040204" pitchFamily="50" charset="-128"/>
                          <a:cs typeface="+mn-cs"/>
                        </a:rPr>
                        <a:t>依頼に必要な情報</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別途ご用意している「</a:t>
                      </a:r>
                      <a:r>
                        <a:rPr kumimoji="1" lang="en-US" altLang="ja-JP"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Yahoo! JAPAN</a:t>
                      </a: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　トップページ　トピックス</a:t>
                      </a:r>
                      <a:r>
                        <a:rPr kumimoji="1" lang="en-US" altLang="ja-JP"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PR</a:t>
                      </a: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　見出しオーダーシート」に必要な情報をご記入いただき、サムネイル画像もあわせてご連絡ください。</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023001256"/>
                  </a:ext>
                </a:extLst>
              </a:tr>
              <a:tr h="569188">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メイリオ" panose="020B0604030504040204" pitchFamily="50" charset="-128"/>
                          <a:ea typeface="メイリオ" panose="020B0604030504040204" pitchFamily="50" charset="-128"/>
                          <a:cs typeface="+mn-cs"/>
                        </a:rPr>
                        <a:t>クリエイティブ（見出し）</a:t>
                      </a:r>
                      <a:endParaRPr kumimoji="1" lang="en-US" altLang="ja-JP" sz="1000" b="0" i="0" kern="1200">
                        <a:solidFill>
                          <a:schemeClr val="bg1"/>
                        </a:solidFill>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メイリオ" panose="020B0604030504040204" pitchFamily="50" charset="-128"/>
                          <a:ea typeface="メイリオ" panose="020B0604030504040204" pitchFamily="50" charset="-128"/>
                          <a:cs typeface="+mn-cs"/>
                        </a:rPr>
                        <a:t>提案までの日数</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最大７営業日要します。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569188">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メイリオ" panose="020B0604030504040204" pitchFamily="50" charset="-128"/>
                          <a:ea typeface="メイリオ" panose="020B0604030504040204" pitchFamily="50" charset="-128"/>
                          <a:cs typeface="+mn-cs"/>
                        </a:rPr>
                        <a:t>提案本数</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最大</a:t>
                      </a:r>
                      <a:r>
                        <a:rPr kumimoji="1" lang="en-US" altLang="ja-JP"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3</a:t>
                      </a:r>
                      <a:r>
                        <a:rPr kumimoji="1" lang="ja-JP" altLang="en-US" sz="9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本</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644071903"/>
                  </a:ext>
                </a:extLst>
              </a:tr>
              <a:tr h="569188">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メイリオ" panose="020B0604030504040204" pitchFamily="50" charset="-128"/>
                          <a:ea typeface="メイリオ" panose="020B0604030504040204" pitchFamily="50" charset="-128"/>
                          <a:cs typeface="+mn-cs"/>
                        </a:rPr>
                        <a:t>備考</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弊社よりご提案した見出しについて、実際に広告配信時に採用するかは任意となります。</a:t>
                      </a:r>
                      <a:endParaRPr kumimoji="1" lang="en-US" altLang="ja-JP"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dirty="0">
                          <a:ln>
                            <a:noFill/>
                          </a:ln>
                          <a:solidFill>
                            <a:srgbClr val="0D0D0D"/>
                          </a:solidFill>
                          <a:effectLst/>
                          <a:uLnTx/>
                          <a:uFillTx/>
                          <a:latin typeface="メイリオ" panose="020B0604030504040204" pitchFamily="50" charset="-128"/>
                          <a:ea typeface="メイリオ" panose="020B0604030504040204" pitchFamily="50" charset="-128"/>
                          <a:cs typeface="+mn-cs"/>
                        </a:rPr>
                        <a:t>なお、効果を保証するものではありません。</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927519091"/>
                  </a:ext>
                </a:extLst>
              </a:tr>
            </a:tbl>
          </a:graphicData>
        </a:graphic>
      </p:graphicFrame>
      <p:sp>
        <p:nvSpPr>
          <p:cNvPr id="5" name="正方形/長方形 4">
            <a:extLst>
              <a:ext uri="{FF2B5EF4-FFF2-40B4-BE49-F238E27FC236}">
                <a16:creationId xmlns:a16="http://schemas.microsoft.com/office/drawing/2014/main" id="{A0965892-0573-CDE2-CE26-C7AFBD67A02D}"/>
              </a:ext>
            </a:extLst>
          </p:cNvPr>
          <p:cNvSpPr/>
          <p:nvPr/>
        </p:nvSpPr>
        <p:spPr>
          <a:xfrm>
            <a:off x="8205207" y="3082619"/>
            <a:ext cx="3401996" cy="346381"/>
          </a:xfrm>
          <a:prstGeom prst="rect">
            <a:avLst/>
          </a:prstGeom>
          <a:solidFill>
            <a:srgbClr val="00003E">
              <a:alpha val="60000"/>
            </a:srgbClr>
          </a:solidFill>
          <a:ln w="9525" cap="flat" cmpd="sng" algn="ctr">
            <a:solidFill>
              <a:srgbClr val="00003E"/>
            </a:solid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cs typeface="+mn-cs"/>
              </a:rPr>
              <a:t>参考資料</a:t>
            </a:r>
          </a:p>
        </p:txBody>
      </p:sp>
      <p:pic>
        <p:nvPicPr>
          <p:cNvPr id="12" name="図 11">
            <a:extLst>
              <a:ext uri="{FF2B5EF4-FFF2-40B4-BE49-F238E27FC236}">
                <a16:creationId xmlns:a16="http://schemas.microsoft.com/office/drawing/2014/main" id="{64B75AFC-B467-06B7-696D-713A4AB7D0DE}"/>
              </a:ext>
            </a:extLst>
          </p:cNvPr>
          <p:cNvPicPr>
            <a:picLocks noChangeAspect="1"/>
          </p:cNvPicPr>
          <p:nvPr/>
        </p:nvPicPr>
        <p:blipFill>
          <a:blip r:embed="rId3"/>
          <a:stretch>
            <a:fillRect/>
          </a:stretch>
        </p:blipFill>
        <p:spPr>
          <a:xfrm>
            <a:off x="8205206" y="3881237"/>
            <a:ext cx="3429064" cy="1918823"/>
          </a:xfrm>
          <a:prstGeom prst="rect">
            <a:avLst/>
          </a:prstGeom>
        </p:spPr>
      </p:pic>
    </p:spTree>
    <p:extLst>
      <p:ext uri="{BB962C8B-B14F-4D97-AF65-F5344CB8AC3E}">
        <p14:creationId xmlns:p14="http://schemas.microsoft.com/office/powerpoint/2010/main" val="17637332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B6C3403B-C870-F947-1166-099BB1E68DFB}"/>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p:pic>
      <p:sp>
        <p:nvSpPr>
          <p:cNvPr id="6" name="テキスト プレースホルダー 5">
            <a:extLst>
              <a:ext uri="{FF2B5EF4-FFF2-40B4-BE49-F238E27FC236}">
                <a16:creationId xmlns:a16="http://schemas.microsoft.com/office/drawing/2014/main" id="{2060C559-B652-029C-6B25-63FBBD5573F0}"/>
              </a:ext>
            </a:extLst>
          </p:cNvPr>
          <p:cNvSpPr>
            <a:spLocks noGrp="1"/>
          </p:cNvSpPr>
          <p:nvPr>
            <p:ph type="body" sz="quarter" idx="19"/>
          </p:nvPr>
        </p:nvSpPr>
        <p:spPr/>
        <p:txBody>
          <a:bodyPr/>
          <a:lstStyle/>
          <a:p>
            <a:r>
              <a:rPr kumimoji="1" lang="ja-JP" altLang="en-US"/>
              <a:t>その他・注意事項・免責</a:t>
            </a:r>
          </a:p>
        </p:txBody>
      </p:sp>
      <p:sp>
        <p:nvSpPr>
          <p:cNvPr id="5" name="テキスト プレースホルダー 4">
            <a:extLst>
              <a:ext uri="{FF2B5EF4-FFF2-40B4-BE49-F238E27FC236}">
                <a16:creationId xmlns:a16="http://schemas.microsoft.com/office/drawing/2014/main" id="{AFEC2A57-3E72-9C16-3FC9-E1D903256ABC}"/>
              </a:ext>
            </a:extLst>
          </p:cNvPr>
          <p:cNvSpPr>
            <a:spLocks noGrp="1"/>
          </p:cNvSpPr>
          <p:nvPr>
            <p:ph type="body" sz="quarter" idx="18"/>
          </p:nvPr>
        </p:nvSpPr>
        <p:spPr/>
        <p:txBody>
          <a:bodyPr/>
          <a:lstStyle/>
          <a:p>
            <a:r>
              <a:rPr kumimoji="1" lang="en-US" altLang="ja-JP"/>
              <a:t>06</a:t>
            </a:r>
            <a:endParaRPr kumimoji="1" lang="ja-JP" altLang="en-US"/>
          </a:p>
        </p:txBody>
      </p:sp>
      <p:sp>
        <p:nvSpPr>
          <p:cNvPr id="2" name="フッター プレースホルダー 1">
            <a:extLst>
              <a:ext uri="{FF2B5EF4-FFF2-40B4-BE49-F238E27FC236}">
                <a16:creationId xmlns:a16="http://schemas.microsoft.com/office/drawing/2014/main" id="{741E7C21-B615-B9A8-0BD5-48B5321400B5}"/>
              </a:ext>
            </a:extLst>
          </p:cNvPr>
          <p:cNvSpPr>
            <a:spLocks noGrp="1"/>
          </p:cNvSpPr>
          <p:nvPr>
            <p:ph type="ftr" sz="quarter" idx="4294967295"/>
          </p:nvPr>
        </p:nvSpPr>
        <p:spPr>
          <a:xfrm>
            <a:off x="0" y="0"/>
            <a:ext cx="0" cy="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 altLang="ja-JP" sz="800" b="0" i="0" u="none" strike="noStrike" kern="1200" cap="none" spc="0" normalizeH="0" baseline="0" noProof="0">
                <a:ln>
                  <a:noFill/>
                </a:ln>
                <a:solidFill>
                  <a:srgbClr val="06C755"/>
                </a:solidFill>
                <a:effectLst/>
                <a:uLnTx/>
                <a:uFillTx/>
                <a:latin typeface="Calibri" panose="020F0502020204030204"/>
                <a:ea typeface="メイリオ" panose="020B0604030504040204" pitchFamily="50" charset="-128"/>
                <a:cs typeface="+mn-cs"/>
              </a:rPr>
              <a:t>.</a:t>
            </a:r>
          </a:p>
        </p:txBody>
      </p:sp>
    </p:spTree>
    <p:extLst>
      <p:ext uri="{BB962C8B-B14F-4D97-AF65-F5344CB8AC3E}">
        <p14:creationId xmlns:p14="http://schemas.microsoft.com/office/powerpoint/2010/main" val="8001983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掲載までの流れ</a:t>
            </a:r>
            <a:endParaRPr kumimoji="1" lang="ja-JP" altLang="en-US" sz="1800"/>
          </a:p>
        </p:txBody>
      </p:sp>
      <p:graphicFrame>
        <p:nvGraphicFramePr>
          <p:cNvPr id="5" name="表 4">
            <a:extLst>
              <a:ext uri="{FF2B5EF4-FFF2-40B4-BE49-F238E27FC236}">
                <a16:creationId xmlns:a16="http://schemas.microsoft.com/office/drawing/2014/main" id="{5C1B9504-CD22-33C6-02D9-815E9ABA7EA1}"/>
              </a:ext>
            </a:extLst>
          </p:cNvPr>
          <p:cNvGraphicFramePr>
            <a:graphicFrameLocks noGrp="1"/>
          </p:cNvGraphicFramePr>
          <p:nvPr/>
        </p:nvGraphicFramePr>
        <p:xfrm>
          <a:off x="479425" y="807166"/>
          <a:ext cx="11233150" cy="5713213"/>
        </p:xfrm>
        <a:graphic>
          <a:graphicData uri="http://schemas.openxmlformats.org/drawingml/2006/table">
            <a:tbl>
              <a:tblPr firstCol="1" bandRow="1"/>
              <a:tblGrid>
                <a:gridCol w="574123">
                  <a:extLst>
                    <a:ext uri="{9D8B030D-6E8A-4147-A177-3AD203B41FA5}">
                      <a16:colId xmlns:a16="http://schemas.microsoft.com/office/drawing/2014/main" val="768764829"/>
                    </a:ext>
                  </a:extLst>
                </a:gridCol>
                <a:gridCol w="1292087">
                  <a:extLst>
                    <a:ext uri="{9D8B030D-6E8A-4147-A177-3AD203B41FA5}">
                      <a16:colId xmlns:a16="http://schemas.microsoft.com/office/drawing/2014/main" val="4174474549"/>
                    </a:ext>
                  </a:extLst>
                </a:gridCol>
                <a:gridCol w="1425578">
                  <a:extLst>
                    <a:ext uri="{9D8B030D-6E8A-4147-A177-3AD203B41FA5}">
                      <a16:colId xmlns:a16="http://schemas.microsoft.com/office/drawing/2014/main" val="1323453056"/>
                    </a:ext>
                  </a:extLst>
                </a:gridCol>
                <a:gridCol w="5322858">
                  <a:extLst>
                    <a:ext uri="{9D8B030D-6E8A-4147-A177-3AD203B41FA5}">
                      <a16:colId xmlns:a16="http://schemas.microsoft.com/office/drawing/2014/main" val="2591893762"/>
                    </a:ext>
                  </a:extLst>
                </a:gridCol>
                <a:gridCol w="1216120">
                  <a:extLst>
                    <a:ext uri="{9D8B030D-6E8A-4147-A177-3AD203B41FA5}">
                      <a16:colId xmlns:a16="http://schemas.microsoft.com/office/drawing/2014/main" val="664908994"/>
                    </a:ext>
                  </a:extLst>
                </a:gridCol>
                <a:gridCol w="1402384">
                  <a:extLst>
                    <a:ext uri="{9D8B030D-6E8A-4147-A177-3AD203B41FA5}">
                      <a16:colId xmlns:a16="http://schemas.microsoft.com/office/drawing/2014/main" val="1931427765"/>
                    </a:ext>
                  </a:extLst>
                </a:gridCol>
              </a:tblGrid>
              <a:tr h="194964">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600" b="1" kern="1200">
                          <a:solidFill>
                            <a:srgbClr val="FFFFFF"/>
                          </a:solidFill>
                          <a:latin typeface="Meiryo" panose="020B0604030504040204" pitchFamily="34" charset="-128"/>
                          <a:ea typeface="Meiryo" panose="020B0604030504040204" pitchFamily="34" charset="-128"/>
                          <a:cs typeface="+mn-cs"/>
                        </a:rPr>
                        <a:t>チェック</a:t>
                      </a: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r>
                        <a:rPr kumimoji="1" lang="ja-JP" altLang="en-US" sz="800" b="1" kern="1200">
                          <a:solidFill>
                            <a:srgbClr val="FFFFFF"/>
                          </a:solidFill>
                          <a:latin typeface="Meiryo" panose="020B0604030504040204" pitchFamily="34" charset="-128"/>
                          <a:ea typeface="Meiryo" panose="020B0604030504040204" pitchFamily="34" charset="-128"/>
                          <a:cs typeface="+mn-cs"/>
                        </a:rPr>
                        <a:t>項目</a:t>
                      </a:r>
                      <a:endParaRPr kumimoji="1" lang="ja-JP" altLang="en-US">
                        <a:solidFill>
                          <a:srgbClr val="FFFFFF"/>
                        </a:solidFill>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a:solidFill>
                            <a:srgbClr val="FFFFFF"/>
                          </a:solidFill>
                          <a:latin typeface="Meiryo" panose="020B0604030504040204" pitchFamily="34" charset="-128"/>
                          <a:ea typeface="Meiryo" panose="020B0604030504040204" pitchFamily="34" charset="-128"/>
                          <a:cs typeface="+mn-cs"/>
                        </a:rPr>
                        <a:t>対応</a:t>
                      </a: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a:solidFill>
                            <a:srgbClr val="FFFFFF"/>
                          </a:solidFill>
                          <a:latin typeface="Meiryo" panose="020B0604030504040204" pitchFamily="34" charset="-128"/>
                          <a:ea typeface="Meiryo" panose="020B0604030504040204" pitchFamily="34" charset="-128"/>
                          <a:cs typeface="+mn-cs"/>
                        </a:rPr>
                        <a:t>詳細</a:t>
                      </a:r>
                      <a:endParaRPr kumimoji="1" lang="en-US" altLang="ja-JP" sz="800" b="1" kern="1200">
                        <a:solidFill>
                          <a:srgbClr val="FFFFFF"/>
                        </a:solidFill>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a:solidFill>
                            <a:schemeClr val="bg1"/>
                          </a:solidFill>
                          <a:latin typeface="Meiryo" panose="020B0604030504040204" pitchFamily="34" charset="-128"/>
                          <a:ea typeface="Meiryo" panose="020B0604030504040204" pitchFamily="34" charset="-128"/>
                          <a:cs typeface="+mn-cs"/>
                        </a:rPr>
                        <a:t>必須</a:t>
                      </a:r>
                      <a:r>
                        <a:rPr kumimoji="1" lang="en-US" altLang="ja-JP" sz="800" b="1" kern="1200">
                          <a:solidFill>
                            <a:schemeClr val="bg1"/>
                          </a:solidFill>
                          <a:latin typeface="Meiryo" panose="020B0604030504040204" pitchFamily="34" charset="-128"/>
                          <a:ea typeface="Meiryo" panose="020B0604030504040204" pitchFamily="34" charset="-128"/>
                          <a:cs typeface="+mn-cs"/>
                        </a:rPr>
                        <a:t>/</a:t>
                      </a:r>
                      <a:r>
                        <a:rPr kumimoji="1" lang="ja-JP" altLang="en-US" sz="800" b="1" kern="1200">
                          <a:solidFill>
                            <a:schemeClr val="bg1"/>
                          </a:solidFill>
                          <a:latin typeface="Meiryo" panose="020B0604030504040204" pitchFamily="34" charset="-128"/>
                          <a:ea typeface="Meiryo" panose="020B0604030504040204" pitchFamily="34" charset="-128"/>
                          <a:cs typeface="+mn-cs"/>
                        </a:rPr>
                        <a:t>任意</a:t>
                      </a: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9002C"/>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a:solidFill>
                            <a:srgbClr val="FFFFFF"/>
                          </a:solidFill>
                          <a:latin typeface="Meiryo" panose="020B0604030504040204" pitchFamily="34" charset="-128"/>
                          <a:ea typeface="Meiryo" panose="020B0604030504040204" pitchFamily="34" charset="-128"/>
                          <a:cs typeface="+mn-cs"/>
                        </a:rPr>
                        <a:t>期日</a:t>
                      </a: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355561">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0" i="0" kern="1200">
                          <a:solidFill>
                            <a:schemeClr val="bg1"/>
                          </a:solidFill>
                          <a:latin typeface="Meiryo" panose="020B0604030504040204" pitchFamily="34" charset="-128"/>
                          <a:ea typeface="Meiryo" panose="020B0604030504040204" pitchFamily="34" charset="-128"/>
                          <a:cs typeface="+mn-cs"/>
                        </a:rPr>
                        <a:t>掲載制限業種の確認</a:t>
                      </a:r>
                      <a:endParaRPr kumimoji="1" lang="ja-JP" altLang="en-US" sz="800" b="0" i="0" kern="1200" noProof="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endPar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i="0" u="none" strike="noStrike" kern="1200" cap="none" spc="0" normalizeH="0" baseline="0" noProof="0">
                          <a:ln>
                            <a:noFill/>
                          </a:ln>
                          <a:solidFill>
                            <a:srgbClr val="FF0033"/>
                          </a:solidFill>
                          <a:effectLst/>
                          <a:uLnTx/>
                          <a:uFillTx/>
                          <a:latin typeface="Meiryo" panose="020B0604030504040204" pitchFamily="34" charset="-128"/>
                          <a:ea typeface="Meiryo" panose="020B0604030504040204" pitchFamily="34" charset="-128"/>
                          <a:cs typeface="+mn-cs"/>
                        </a:rPr>
                        <a:t>必須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endParaRPr kumimoji="1" lang="ja-JP" altLang="en-US" sz="800" b="0">
                        <a:solidFill>
                          <a:srgbClr val="0D0D0D"/>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186591261"/>
                  </a:ext>
                </a:extLst>
              </a:tr>
              <a:tr h="59926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00" b="0" i="0" kern="1200">
                        <a:solidFill>
                          <a:schemeClr val="bg1"/>
                        </a:solidFill>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lnSpc>
                          <a:spcPct val="110000"/>
                        </a:lnSpc>
                      </a:pPr>
                      <a:r>
                        <a:rPr kumimoji="1" lang="ja-JP" altLang="en-US" sz="800" b="0" i="0" kern="1200" noProof="0">
                          <a:solidFill>
                            <a:schemeClr val="bg1"/>
                          </a:solidFill>
                          <a:latin typeface="Meiryo" panose="020B0604030504040204" pitchFamily="34" charset="-128"/>
                          <a:ea typeface="Meiryo" panose="020B0604030504040204" pitchFamily="34" charset="-128"/>
                          <a:cs typeface="+mn-cs"/>
                        </a:rPr>
                        <a:t>掲載制限</a:t>
                      </a:r>
                      <a:endParaRPr kumimoji="1" lang="en-US" altLang="ja-JP" sz="800" b="0" i="0" kern="1200" noProof="0">
                        <a:solidFill>
                          <a:schemeClr val="bg1"/>
                        </a:solidFill>
                        <a:latin typeface="Meiryo" panose="020B0604030504040204" pitchFamily="34" charset="-128"/>
                        <a:ea typeface="Meiryo" panose="020B0604030504040204" pitchFamily="34" charset="-128"/>
                        <a:cs typeface="+mn-cs"/>
                      </a:endParaRPr>
                    </a:p>
                    <a:p>
                      <a:pPr algn="ctr">
                        <a:lnSpc>
                          <a:spcPct val="110000"/>
                        </a:lnSpc>
                      </a:pPr>
                      <a:r>
                        <a:rPr kumimoji="1" lang="ja-JP" altLang="en-US" sz="800" b="0" i="0" kern="1200" noProof="0">
                          <a:solidFill>
                            <a:schemeClr val="bg1"/>
                          </a:solidFill>
                          <a:latin typeface="Meiryo" panose="020B0604030504040204" pitchFamily="34" charset="-128"/>
                          <a:ea typeface="Meiryo" panose="020B0604030504040204" pitchFamily="34" charset="-128"/>
                          <a:cs typeface="+mn-cs"/>
                        </a:rPr>
                        <a:t>カテゴリー判断</a:t>
                      </a:r>
                      <a:endParaRPr kumimoji="1" lang="ja-JP" altLang="en-US" sz="800" b="0" i="0" kern="120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endParaRPr kumimoji="1" lang="ja-JP" altLang="en-US" sz="8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noProof="0">
                          <a:solidFill>
                            <a:srgbClr val="0D0D0D"/>
                          </a:solidFill>
                          <a:latin typeface="メイリオ" panose="020B0604030504040204" pitchFamily="50" charset="-128"/>
                          <a:ea typeface="メイリオ" panose="020B0604030504040204" pitchFamily="50" charset="-128"/>
                          <a:cs typeface="+mn-cs"/>
                        </a:rPr>
                        <a:t>「掲載制限に該当する広告内容」の判断</a:t>
                      </a:r>
                      <a:endParaRPr kumimoji="1" lang="en-US" altLang="ja-JP" sz="800" b="0" kern="1200" noProof="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kern="1200" spc="0" noProof="0">
                          <a:solidFill>
                            <a:srgbClr val="0D0D0D"/>
                          </a:solidFill>
                          <a:latin typeface="メイリオ" panose="020B0604030504040204" pitchFamily="50" charset="-128"/>
                          <a:ea typeface="メイリオ" panose="020B0604030504040204" pitchFamily="50" charset="-128"/>
                          <a:cs typeface="+mn-cs"/>
                        </a:rPr>
                        <a:t>※</a:t>
                      </a:r>
                      <a:r>
                        <a:rPr kumimoji="1" lang="ja-JP" altLang="en-US" sz="800" b="0" kern="1200" spc="0" noProof="0">
                          <a:solidFill>
                            <a:srgbClr val="0D0D0D"/>
                          </a:solidFill>
                          <a:latin typeface="メイリオ" panose="020B0604030504040204" pitchFamily="50" charset="-128"/>
                          <a:ea typeface="メイリオ" panose="020B0604030504040204" pitchFamily="50" charset="-128"/>
                          <a:cs typeface="+mn-cs"/>
                        </a:rPr>
                        <a:t>掲載制限カテゴリーの確認の場合に選択。</a:t>
                      </a:r>
                      <a:r>
                        <a:rPr kumimoji="1" lang="ja-JP" altLang="en-US" sz="800" b="0" kern="1200" spc="0" noProof="0">
                          <a:solidFill>
                            <a:srgbClr val="FF0033"/>
                          </a:solidFill>
                          <a:latin typeface="メイリオ" panose="020B0604030504040204" pitchFamily="50" charset="-128"/>
                          <a:ea typeface="メイリオ" panose="020B0604030504040204" pitchFamily="50" charset="-128"/>
                          <a:cs typeface="+mn-cs"/>
                        </a:rPr>
                        <a:t>判断にはリンク先サイトが必要</a:t>
                      </a:r>
                      <a:r>
                        <a:rPr kumimoji="1" lang="ja-JP" altLang="en-US" sz="800" b="0" kern="1200" spc="0" noProof="0">
                          <a:solidFill>
                            <a:srgbClr val="0D0D0D"/>
                          </a:solidFill>
                          <a:latin typeface="メイリオ" panose="020B0604030504040204" pitchFamily="50" charset="-128"/>
                          <a:ea typeface="メイリオ" panose="020B0604030504040204" pitchFamily="50" charset="-128"/>
                          <a:cs typeface="+mn-cs"/>
                        </a:rPr>
                        <a:t>となり、クリエイティブのみでは</a:t>
                      </a:r>
                      <a:endParaRPr kumimoji="1" lang="en-US" altLang="ja-JP" sz="800" b="0" kern="1200" spc="0" noProof="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spc="0" noProof="0">
                          <a:solidFill>
                            <a:srgbClr val="0D0D0D"/>
                          </a:solidFill>
                          <a:latin typeface="メイリオ" panose="020B0604030504040204" pitchFamily="50" charset="-128"/>
                          <a:ea typeface="メイリオ" panose="020B0604030504040204" pitchFamily="50" charset="-128"/>
                          <a:cs typeface="+mn-cs"/>
                        </a:rPr>
                        <a:t>判断できかねます。　</a:t>
                      </a:r>
                      <a:r>
                        <a:rPr kumimoji="1" lang="ja-JP" altLang="en-US" sz="800" b="0">
                          <a:solidFill>
                            <a:schemeClr val="tx1">
                              <a:lumMod val="65000"/>
                              <a:lumOff val="35000"/>
                            </a:schemeClr>
                          </a:solidFill>
                          <a:latin typeface="メイリオ" panose="020B0604030504040204" pitchFamily="50" charset="-128"/>
                          <a:ea typeface="メイリオ" panose="020B0604030504040204" pitchFamily="50" charset="-128"/>
                          <a:hlinkClick r:id="rId3"/>
                        </a:rPr>
                        <a:t>掲載制限カテゴリー確認　依頼フォーム</a:t>
                      </a:r>
                      <a:endParaRPr lang="en-US" altLang="ja-JP" sz="800" b="0">
                        <a:latin typeface="メイリオ" panose="020B0604030504040204" pitchFamily="50" charset="-128"/>
                        <a:ea typeface="メイリオ" panose="020B0604030504040204" pitchFamily="50"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a:solidFill>
                            <a:srgbClr val="0D0D0D"/>
                          </a:solidFill>
                          <a:latin typeface="Meiryo" panose="020B0604030504040204" pitchFamily="34" charset="-128"/>
                          <a:ea typeface="Meiryo" panose="020B0604030504040204" pitchFamily="34" charset="-128"/>
                          <a:cs typeface="+mn-cs"/>
                        </a:rPr>
                        <a:t>任意</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a:lnSpc>
                          <a:spcPct val="110000"/>
                        </a:lnSpc>
                      </a:pPr>
                      <a:endParaRPr kumimoji="1" lang="ja-JP" altLang="en-US" sz="800" b="0" kern="1200">
                        <a:solidFill>
                          <a:srgbClr val="0D0D0D"/>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023001256"/>
                  </a:ext>
                </a:extLst>
              </a:tr>
              <a:tr h="59926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500" b="0" i="0" kern="1200">
                        <a:solidFill>
                          <a:schemeClr val="bg1"/>
                        </a:solidFill>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0" i="0" kern="1200">
                          <a:solidFill>
                            <a:schemeClr val="bg1"/>
                          </a:solidFill>
                          <a:latin typeface="Meiryo" panose="020B0604030504040204" pitchFamily="34" charset="-128"/>
                          <a:ea typeface="Meiryo" panose="020B0604030504040204" pitchFamily="34" charset="-128"/>
                          <a:cs typeface="+mn-cs"/>
                        </a:rPr>
                        <a:t>事前提案可否</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r>
                        <a:rPr kumimoji="1" lang="en-US" altLang="ja-JP" sz="800" b="0" kern="1200">
                          <a:solidFill>
                            <a:srgbClr val="0D0D0D"/>
                          </a:solidFill>
                          <a:latin typeface="Meiryo" panose="020B0604030504040204" pitchFamily="34" charset="-128"/>
                          <a:ea typeface="Meiryo" panose="020B0604030504040204" pitchFamily="34" charset="-128"/>
                          <a:cs typeface="+mn-cs"/>
                        </a:rPr>
                        <a:t>LINE</a:t>
                      </a:r>
                      <a:r>
                        <a:rPr kumimoji="1" lang="ja-JP" altLang="en-US" sz="800" b="0" kern="1200">
                          <a:solidFill>
                            <a:srgbClr val="0D0D0D"/>
                          </a:solidFill>
                          <a:latin typeface="Meiryo" panose="020B0604030504040204" pitchFamily="34" charset="-128"/>
                          <a:ea typeface="Meiryo" panose="020B0604030504040204" pitchFamily="34" charset="-128"/>
                          <a:cs typeface="+mn-cs"/>
                        </a:rPr>
                        <a:t>ヤフー営業</a:t>
                      </a:r>
                      <a:endParaRPr kumimoji="1" lang="en-US" altLang="ja-JP" sz="800" b="0">
                        <a:solidFill>
                          <a:srgbClr val="0D0D0D"/>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FF0033"/>
                          </a:solidFill>
                          <a:latin typeface="メイリオ" panose="020B0604030504040204" pitchFamily="50" charset="-128"/>
                          <a:ea typeface="メイリオ" panose="020B0604030504040204" pitchFamily="50" charset="-128"/>
                          <a:cs typeface="+mn-cs"/>
                        </a:rPr>
                        <a:t>掲載制限カテゴリー「健康・美容食品」のみ必須</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。最大</a:t>
                      </a:r>
                      <a:r>
                        <a:rPr kumimoji="1" lang="en-US" altLang="ja-JP" sz="800" b="0" kern="1200">
                          <a:solidFill>
                            <a:srgbClr val="0D0D0D"/>
                          </a:solidFill>
                          <a:latin typeface="メイリオ" panose="020B0604030504040204" pitchFamily="50" charset="-128"/>
                          <a:ea typeface="メイリオ" panose="020B0604030504040204" pitchFamily="50" charset="-128"/>
                          <a:cs typeface="+mn-cs"/>
                        </a:rPr>
                        <a:t>5</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営業日要します。「事前提案可否について」を</a:t>
                      </a:r>
                      <a:endParaRPr kumimoji="1" lang="en-US" altLang="ja-JP" sz="800" b="0" kern="1200">
                        <a:solidFill>
                          <a:srgbClr val="0D0D0D"/>
                        </a:solidFill>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参照いただき、弊社担当営業宛に必要事項を添えてご連絡ください。</a:t>
                      </a:r>
                      <a:endParaRPr kumimoji="1" lang="en-US" altLang="ja-JP" sz="800" b="0">
                        <a:solidFill>
                          <a:srgbClr val="0D0D0D"/>
                        </a:solidFill>
                        <a:latin typeface="メイリオ" panose="020B0604030504040204" pitchFamily="50" charset="-128"/>
                        <a:ea typeface="メイリオ" panose="020B0604030504040204" pitchFamily="50"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a:solidFill>
                            <a:srgbClr val="0D0D0D"/>
                          </a:solidFill>
                          <a:latin typeface="Meiryo" panose="020B0604030504040204" pitchFamily="34" charset="-128"/>
                          <a:ea typeface="Meiryo" panose="020B0604030504040204" pitchFamily="34" charset="-128"/>
                          <a:cs typeface="+mn-cs"/>
                        </a:rPr>
                        <a:t>任意</a:t>
                      </a:r>
                      <a:r>
                        <a:rPr kumimoji="1" lang="en-US" altLang="ja-JP" sz="800" b="1" kern="1200">
                          <a:solidFill>
                            <a:srgbClr val="0D0D0D"/>
                          </a:solidFill>
                          <a:latin typeface="Meiryo" panose="020B0604030504040204" pitchFamily="34" charset="-128"/>
                          <a:ea typeface="Meiryo" panose="020B0604030504040204" pitchFamily="34" charset="-128"/>
                          <a:cs typeface="+mn-cs"/>
                        </a:rPr>
                        <a:t>/</a:t>
                      </a:r>
                      <a:endParaRPr kumimoji="1" lang="ja-JP" altLang="en-US" sz="800" b="1" kern="1200">
                        <a:solidFill>
                          <a:srgbClr val="0D0D0D"/>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FF0033"/>
                          </a:solidFill>
                          <a:latin typeface="Meiryo" panose="020B0604030504040204" pitchFamily="34" charset="-128"/>
                          <a:ea typeface="Meiryo" panose="020B0604030504040204" pitchFamily="34" charset="-128"/>
                          <a:cs typeface="+mn-cs"/>
                        </a:rPr>
                        <a:t>「健康・美容食品」</a:t>
                      </a:r>
                      <a:endParaRPr kumimoji="1" lang="en-US" altLang="ja-JP" sz="800" b="0" kern="1200">
                        <a:solidFill>
                          <a:srgbClr val="FF0033"/>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FF0033"/>
                          </a:solidFill>
                          <a:latin typeface="Meiryo" panose="020B0604030504040204" pitchFamily="34" charset="-128"/>
                          <a:ea typeface="Meiryo" panose="020B0604030504040204" pitchFamily="34" charset="-128"/>
                          <a:cs typeface="+mn-cs"/>
                        </a:rPr>
                        <a:t>カテゴリーのみ</a:t>
                      </a:r>
                      <a:r>
                        <a:rPr kumimoji="1" lang="ja-JP" altLang="en-US" sz="800" b="1" kern="1200">
                          <a:solidFill>
                            <a:srgbClr val="FF0033"/>
                          </a:solidFill>
                          <a:latin typeface="Meiryo" panose="020B0604030504040204" pitchFamily="34" charset="-128"/>
                          <a:ea typeface="Meiryo" panose="020B0604030504040204" pitchFamily="34" charset="-128"/>
                          <a:cs typeface="+mn-cs"/>
                        </a:rPr>
                        <a:t>必須</a:t>
                      </a:r>
                      <a:endParaRPr kumimoji="1" lang="en-US" altLang="ja-JP" sz="800" b="1" kern="1200">
                        <a:solidFill>
                          <a:srgbClr val="FF0033"/>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800" b="0">
                          <a:solidFill>
                            <a:srgbClr val="0D0D0D"/>
                          </a:solidFill>
                          <a:latin typeface="Meiryo" panose="020B0604030504040204" pitchFamily="34" charset="-128"/>
                          <a:ea typeface="Meiryo" panose="020B0604030504040204" pitchFamily="34" charset="-128"/>
                        </a:rPr>
                        <a:t>掲載反映日の</a:t>
                      </a:r>
                      <a:r>
                        <a:rPr kumimoji="1" lang="en-US" altLang="ja-JP" sz="800" b="0">
                          <a:solidFill>
                            <a:srgbClr val="FF0033"/>
                          </a:solidFill>
                          <a:latin typeface="Meiryo" panose="020B0604030504040204" pitchFamily="34" charset="-128"/>
                          <a:ea typeface="Meiryo" panose="020B0604030504040204" pitchFamily="34" charset="-128"/>
                        </a:rPr>
                        <a:t>19</a:t>
                      </a:r>
                      <a:r>
                        <a:rPr kumimoji="1" lang="ja-JP" altLang="en-US" sz="800" b="0">
                          <a:solidFill>
                            <a:srgbClr val="FF0033"/>
                          </a:solidFill>
                          <a:latin typeface="Meiryo" panose="020B0604030504040204" pitchFamily="34" charset="-128"/>
                          <a:ea typeface="Meiryo" panose="020B0604030504040204" pitchFamily="34" charset="-128"/>
                        </a:rPr>
                        <a:t>営業日前</a:t>
                      </a:r>
                      <a:r>
                        <a:rPr kumimoji="1" lang="ja-JP" altLang="en-US" sz="800" b="0">
                          <a:solidFill>
                            <a:srgbClr val="0D0D0D"/>
                          </a:solidFill>
                          <a:latin typeface="Meiryo" panose="020B0604030504040204" pitchFamily="34" charset="-128"/>
                          <a:ea typeface="Meiryo" panose="020B0604030504040204" pitchFamily="34" charset="-128"/>
                        </a:rPr>
                        <a:t>まで（見出しの提案依頼ありの場合）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59926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50" b="0" i="0" kern="1200">
                        <a:solidFill>
                          <a:schemeClr val="bg1"/>
                        </a:solidFill>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kern="1200" noProof="0">
                          <a:solidFill>
                            <a:schemeClr val="bg1"/>
                          </a:solidFill>
                          <a:latin typeface="Meiryo" panose="020B0604030504040204" pitchFamily="34" charset="-128"/>
                          <a:ea typeface="Meiryo" panose="020B0604030504040204" pitchFamily="34" charset="-128"/>
                          <a:cs typeface="+mn-cs"/>
                        </a:rPr>
                        <a:t>広告管理ツールより</a:t>
                      </a:r>
                      <a:endParaRPr kumimoji="1" lang="en-US" altLang="ja-JP" sz="800" b="0" i="0" kern="1200" noProof="0">
                        <a:solidFill>
                          <a:schemeClr val="bg1"/>
                        </a:solidFill>
                        <a:latin typeface="Meiryo" panose="020B0604030504040204" pitchFamily="34" charset="-128"/>
                        <a:ea typeface="Meiryo" panose="020B0604030504040204" pitchFamily="34" charset="-128"/>
                        <a:cs typeface="+mn-cs"/>
                      </a:endParaRPr>
                    </a:p>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kern="1200" noProof="0">
                          <a:solidFill>
                            <a:schemeClr val="bg1"/>
                          </a:solidFill>
                          <a:latin typeface="Meiryo" panose="020B0604030504040204" pitchFamily="34" charset="-128"/>
                          <a:ea typeface="Meiryo" panose="020B0604030504040204" pitchFamily="34" charset="-128"/>
                          <a:cs typeface="+mn-cs"/>
                        </a:rPr>
                        <a:t>予約</a:t>
                      </a:r>
                      <a:endParaRPr kumimoji="1" lang="ja-JP" altLang="en-US" sz="800" b="0" i="0" kern="120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lnSpc>
                          <a:spcPct val="110000"/>
                        </a:lnSpc>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endParaRPr kumimoji="1" lang="en-US" altLang="ja-JP" sz="800" b="0" kern="1200">
                        <a:solidFill>
                          <a:srgbClr val="0D0D0D"/>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a:lnSpc>
                          <a:spcPct val="110000"/>
                        </a:lnSpc>
                      </a:pP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「健康・美容食品」のみ、事前提案可否にて承認されていることが条件となります。</a:t>
                      </a:r>
                      <a:br>
                        <a:rPr kumimoji="1" lang="en-US" altLang="ja-JP" sz="800" b="0" kern="1200">
                          <a:solidFill>
                            <a:srgbClr val="0D0D0D"/>
                          </a:solidFill>
                          <a:latin typeface="メイリオ" panose="020B0604030504040204" pitchFamily="50" charset="-128"/>
                          <a:ea typeface="メイリオ" panose="020B0604030504040204" pitchFamily="50" charset="-128"/>
                          <a:cs typeface="+mn-cs"/>
                        </a:rPr>
                      </a:b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万が一、事前提案可否での承認なしで予約された場合は、代理店様にキャンセル処理対応を行っていただきます。</a:t>
                      </a:r>
                      <a:endParaRPr kumimoji="1" lang="en-US" altLang="ja-JP" sz="800" b="0" kern="1200">
                        <a:solidFill>
                          <a:srgbClr val="0D0D0D"/>
                        </a:solidFill>
                        <a:latin typeface="メイリオ" panose="020B0604030504040204" pitchFamily="50" charset="-128"/>
                        <a:ea typeface="メイリオ" panose="020B0604030504040204" pitchFamily="50" charset="-128"/>
                        <a:cs typeface="+mn-cs"/>
                      </a:endParaRPr>
                    </a:p>
                    <a:p>
                      <a:pPr algn="l">
                        <a:lnSpc>
                          <a:spcPct val="110000"/>
                        </a:lnSpc>
                      </a:pP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上記以外の掲載制限カテゴリーについては、事前提案可否は不要で予約できます。</a:t>
                      </a:r>
                      <a:endParaRPr kumimoji="1" lang="en-US" altLang="ja-JP" sz="800" b="0" kern="1200">
                        <a:solidFill>
                          <a:srgbClr val="0D0D0D"/>
                        </a:solidFill>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a:solidFill>
                            <a:srgbClr val="FF0033"/>
                          </a:solidFill>
                          <a:latin typeface="Meiryo" panose="020B0604030504040204" pitchFamily="34" charset="-128"/>
                          <a:ea typeface="Meiryo" panose="020B0604030504040204" pitchFamily="34" charset="-128"/>
                          <a:cs typeface="+mn-cs"/>
                        </a:rPr>
                        <a:t>必須</a:t>
                      </a:r>
                      <a:endParaRPr kumimoji="1" lang="en-US" altLang="ja-JP" sz="800" b="1" kern="1200">
                        <a:solidFill>
                          <a:srgbClr val="FF0033"/>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a:lnSpc>
                          <a:spcPct val="110000"/>
                        </a:lnSpc>
                      </a:pPr>
                      <a:r>
                        <a:rPr kumimoji="1" lang="ja-JP" altLang="en-US" sz="800" b="0" kern="1200">
                          <a:solidFill>
                            <a:srgbClr val="0D0D0D"/>
                          </a:solidFill>
                          <a:latin typeface="Meiryo" panose="020B0604030504040204" pitchFamily="34" charset="-128"/>
                          <a:ea typeface="Meiryo" panose="020B0604030504040204" pitchFamily="34" charset="-128"/>
                          <a:cs typeface="+mn-cs"/>
                        </a:rPr>
                        <a:t>掲載に間に合うよう</a:t>
                      </a:r>
                      <a:endParaRPr kumimoji="1" lang="en-US" altLang="ja-JP" sz="800" b="0" kern="1200">
                        <a:solidFill>
                          <a:srgbClr val="0D0D0D"/>
                        </a:solidFill>
                        <a:latin typeface="Meiryo" panose="020B0604030504040204" pitchFamily="34" charset="-128"/>
                        <a:ea typeface="Meiryo" panose="020B0604030504040204" pitchFamily="34" charset="-128"/>
                        <a:cs typeface="+mn-cs"/>
                      </a:endParaRPr>
                    </a:p>
                    <a:p>
                      <a:pPr algn="l">
                        <a:lnSpc>
                          <a:spcPct val="110000"/>
                        </a:lnSpc>
                      </a:pPr>
                      <a:r>
                        <a:rPr kumimoji="1" lang="ja-JP" altLang="en-US" sz="800" b="0" kern="1200">
                          <a:solidFill>
                            <a:srgbClr val="0D0D0D"/>
                          </a:solidFill>
                          <a:latin typeface="Meiryo" panose="020B0604030504040204" pitchFamily="34" charset="-128"/>
                          <a:ea typeface="Meiryo" panose="020B0604030504040204" pitchFamily="34" charset="-128"/>
                          <a:cs typeface="+mn-cs"/>
                        </a:rPr>
                        <a:t>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654718459"/>
                  </a:ext>
                </a:extLst>
              </a:tr>
              <a:tr h="46929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50" b="0" i="0" kern="1200">
                        <a:solidFill>
                          <a:schemeClr val="bg1"/>
                        </a:solidFill>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ブランドリフト調査</a:t>
                      </a:r>
                      <a:endParaRPr kumimoji="1" lang="en-US" altLang="ja-JP" sz="8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実施依頼</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r>
                        <a:rPr kumimoji="1" lang="en-US" altLang="ja-JP" sz="800" b="0" kern="1200">
                          <a:solidFill>
                            <a:srgbClr val="0D0D0D"/>
                          </a:solidFill>
                          <a:latin typeface="Meiryo" panose="020B0604030504040204" pitchFamily="34" charset="-128"/>
                          <a:ea typeface="Meiryo" panose="020B0604030504040204" pitchFamily="34" charset="-128"/>
                          <a:cs typeface="+mn-cs"/>
                        </a:rPr>
                        <a:t>LINE</a:t>
                      </a:r>
                      <a:r>
                        <a:rPr kumimoji="1" lang="ja-JP" altLang="en-US" sz="800" b="0" kern="1200">
                          <a:solidFill>
                            <a:srgbClr val="0D0D0D"/>
                          </a:solidFill>
                          <a:latin typeface="Meiryo" panose="020B0604030504040204" pitchFamily="34" charset="-128"/>
                          <a:ea typeface="Meiryo" panose="020B0604030504040204" pitchFamily="34" charset="-128"/>
                          <a:cs typeface="+mn-cs"/>
                        </a:rPr>
                        <a:t>ヤフー営業</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ブランドリフト調査をご希望の場合は</a:t>
                      </a:r>
                      <a:r>
                        <a:rPr kumimoji="1" lang="en-US" altLang="ja-JP" sz="8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15</a:t>
                      </a:r>
                      <a:r>
                        <a:rPr kumimoji="1" lang="ja-JP" altLang="en-US" sz="8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営業日前までに</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エントリーシートの提出が必要です。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a:solidFill>
                            <a:srgbClr val="0D0D0D"/>
                          </a:solidFill>
                          <a:latin typeface="Meiryo" panose="020B0604030504040204" pitchFamily="34" charset="-128"/>
                          <a:ea typeface="Meiryo" panose="020B0604030504040204" pitchFamily="34" charset="-128"/>
                        </a:rPr>
                        <a:t>任意</a:t>
                      </a:r>
                      <a:endParaRPr kumimoji="1" lang="en-US" altLang="ja-JP" sz="800" b="1">
                        <a:solidFill>
                          <a:srgbClr val="0D0D0D"/>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掲載反映日の</a:t>
                      </a:r>
                      <a:endParaRPr kumimoji="1" lang="en-US" altLang="ja-JP" sz="800" b="0" kern="120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kern="1200">
                          <a:solidFill>
                            <a:srgbClr val="FF0033"/>
                          </a:solidFill>
                          <a:latin typeface="Meiryo" panose="020B0604030504040204" pitchFamily="34" charset="-128"/>
                          <a:ea typeface="Meiryo" panose="020B0604030504040204" pitchFamily="34" charset="-128"/>
                          <a:cs typeface="+mn-cs"/>
                        </a:rPr>
                        <a:t>15</a:t>
                      </a:r>
                      <a:r>
                        <a:rPr kumimoji="1" lang="ja-JP" altLang="en-US" sz="800" b="0" kern="1200">
                          <a:solidFill>
                            <a:srgbClr val="FF0033"/>
                          </a:solidFill>
                          <a:latin typeface="Meiryo" panose="020B0604030504040204" pitchFamily="34" charset="-128"/>
                          <a:ea typeface="Meiryo" panose="020B0604030504040204" pitchFamily="34" charset="-128"/>
                          <a:cs typeface="+mn-cs"/>
                        </a:rPr>
                        <a:t>営業日前</a:t>
                      </a:r>
                      <a:r>
                        <a:rPr kumimoji="1" lang="ja-JP" altLang="en-US" sz="800" b="0" kern="1200">
                          <a:solidFill>
                            <a:srgbClr val="0D0D0D"/>
                          </a:solidFill>
                          <a:latin typeface="Meiryo" panose="020B0604030504040204" pitchFamily="34" charset="-128"/>
                          <a:ea typeface="Meiryo" panose="020B0604030504040204" pitchFamily="34" charset="-128"/>
                          <a:cs typeface="+mn-cs"/>
                        </a:rPr>
                        <a:t>まで</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299959634"/>
                  </a:ext>
                </a:extLst>
              </a:tr>
              <a:tr h="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5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見出しの提案依頼</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r>
                        <a:rPr kumimoji="1" lang="en-US" altLang="ja-JP" sz="800" b="0" kern="1200">
                          <a:solidFill>
                            <a:srgbClr val="0D0D0D"/>
                          </a:solidFill>
                          <a:latin typeface="Meiryo" panose="020B0604030504040204" pitchFamily="34" charset="-128"/>
                          <a:ea typeface="Meiryo" panose="020B0604030504040204" pitchFamily="34" charset="-128"/>
                          <a:cs typeface="+mn-cs"/>
                        </a:rPr>
                        <a:t>LINE</a:t>
                      </a:r>
                      <a:r>
                        <a:rPr kumimoji="1" lang="ja-JP" altLang="en-US" sz="800" b="0" kern="1200">
                          <a:solidFill>
                            <a:srgbClr val="0D0D0D"/>
                          </a:solidFill>
                          <a:latin typeface="Meiryo" panose="020B0604030504040204" pitchFamily="34" charset="-128"/>
                          <a:ea typeface="Meiryo" panose="020B0604030504040204" pitchFamily="34" charset="-128"/>
                          <a:cs typeface="+mn-cs"/>
                        </a:rPr>
                        <a:t>ヤフー営業</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最大７営業日要します。詳細は「クリエイティブ（見出し）提案について」をご確認ください</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lnSpc>
                          <a:spcPct val="110000"/>
                        </a:lnSpc>
                      </a:pPr>
                      <a:r>
                        <a:rPr kumimoji="1" lang="ja-JP" altLang="en-US" sz="800" b="1">
                          <a:solidFill>
                            <a:srgbClr val="0D0D0D"/>
                          </a:solidFill>
                          <a:latin typeface="Meiryo" panose="020B0604030504040204" pitchFamily="34" charset="-128"/>
                          <a:ea typeface="Meiryo" panose="020B0604030504040204" pitchFamily="34" charset="-128"/>
                        </a:rPr>
                        <a:t>任意</a:t>
                      </a:r>
                      <a:endParaRPr kumimoji="1" lang="en-US" altLang="ja-JP" sz="800" b="1">
                        <a:solidFill>
                          <a:srgbClr val="0D0D0D"/>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掲載反映日の</a:t>
                      </a:r>
                      <a:endParaRPr kumimoji="1" lang="en-US" altLang="ja-JP" sz="800" b="0" kern="120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kern="1200">
                          <a:solidFill>
                            <a:srgbClr val="FF0033"/>
                          </a:solidFill>
                          <a:latin typeface="Meiryo" panose="020B0604030504040204" pitchFamily="34" charset="-128"/>
                          <a:ea typeface="Meiryo" panose="020B0604030504040204" pitchFamily="34" charset="-128"/>
                          <a:cs typeface="+mn-cs"/>
                        </a:rPr>
                        <a:t>14</a:t>
                      </a:r>
                      <a:r>
                        <a:rPr kumimoji="1" lang="ja-JP" altLang="en-US" sz="800" b="0" kern="1200">
                          <a:solidFill>
                            <a:srgbClr val="FF0033"/>
                          </a:solidFill>
                          <a:latin typeface="Meiryo" panose="020B0604030504040204" pitchFamily="34" charset="-128"/>
                          <a:ea typeface="Meiryo" panose="020B0604030504040204" pitchFamily="34" charset="-128"/>
                          <a:cs typeface="+mn-cs"/>
                        </a:rPr>
                        <a:t>営業日前</a:t>
                      </a:r>
                      <a:r>
                        <a:rPr kumimoji="1" lang="ja-JP" altLang="en-US" sz="800" b="0" kern="1200">
                          <a:solidFill>
                            <a:srgbClr val="0D0D0D"/>
                          </a:solidFill>
                          <a:latin typeface="Meiryo" panose="020B0604030504040204" pitchFamily="34" charset="-128"/>
                          <a:ea typeface="Meiryo" panose="020B0604030504040204" pitchFamily="34" charset="-128"/>
                          <a:cs typeface="+mn-cs"/>
                        </a:rPr>
                        <a:t>まで</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68698515"/>
                  </a:ext>
                </a:extLst>
              </a:tr>
              <a:tr h="729242">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5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入稿前審査</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a:lnSpc>
                          <a:spcPct val="110000"/>
                        </a:lnSpc>
                      </a:pP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最大</a:t>
                      </a:r>
                      <a:r>
                        <a:rPr kumimoji="1" lang="en-US" altLang="ja-JP" sz="800" b="0" kern="1200">
                          <a:solidFill>
                            <a:srgbClr val="0D0D0D"/>
                          </a:solidFill>
                          <a:latin typeface="メイリオ" panose="020B0604030504040204" pitchFamily="50" charset="-128"/>
                          <a:ea typeface="メイリオ" panose="020B0604030504040204" pitchFamily="50" charset="-128"/>
                          <a:cs typeface="+mn-cs"/>
                        </a:rPr>
                        <a:t>3</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営業日要します。トピックス</a:t>
                      </a:r>
                      <a:r>
                        <a:rPr kumimoji="1" lang="en-US" altLang="ja-JP" sz="800" b="0" kern="1200">
                          <a:solidFill>
                            <a:srgbClr val="0D0D0D"/>
                          </a:solidFill>
                          <a:latin typeface="メイリオ" panose="020B0604030504040204" pitchFamily="50" charset="-128"/>
                          <a:ea typeface="メイリオ" panose="020B0604030504040204" pitchFamily="50" charset="-128"/>
                          <a:cs typeface="+mn-cs"/>
                        </a:rPr>
                        <a:t>PR</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独自のガイドラインにて</a:t>
                      </a:r>
                      <a:r>
                        <a:rPr lang="ja-JP" altLang="en-US" sz="800">
                          <a:solidFill>
                            <a:srgbClr val="0D0D0D"/>
                          </a:solidFill>
                          <a:latin typeface="メイリオ" panose="020B0604030504040204" pitchFamily="50" charset="-128"/>
                          <a:ea typeface="メイリオ" panose="020B0604030504040204" pitchFamily="50" charset="-128"/>
                        </a:rPr>
                        <a:t>審査させていただきます。</a:t>
                      </a:r>
                      <a:endParaRPr lang="en-US" altLang="ja-JP" sz="800">
                        <a:solidFill>
                          <a:srgbClr val="0D0D0D"/>
                        </a:solidFill>
                        <a:latin typeface="メイリオ" panose="020B0604030504040204" pitchFamily="50" charset="-128"/>
                        <a:ea typeface="メイリオ" panose="020B0604030504040204" pitchFamily="50" charset="-128"/>
                      </a:endParaRPr>
                    </a:p>
                    <a:p>
                      <a:pPr algn="l">
                        <a:lnSpc>
                          <a:spcPct val="110000"/>
                        </a:lnSpc>
                      </a:pP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承認後に発行される「</a:t>
                      </a:r>
                      <a:r>
                        <a:rPr kumimoji="1" lang="ja-JP" altLang="en-US" sz="800" b="0" kern="1200">
                          <a:solidFill>
                            <a:srgbClr val="FF0033"/>
                          </a:solidFill>
                          <a:latin typeface="メイリオ" panose="020B0604030504040204" pitchFamily="50" charset="-128"/>
                          <a:ea typeface="メイリオ" panose="020B0604030504040204" pitchFamily="50" charset="-128"/>
                          <a:cs typeface="+mn-cs"/>
                        </a:rPr>
                        <a:t>事前承認</a:t>
                      </a:r>
                      <a:r>
                        <a:rPr kumimoji="1" lang="en-US" altLang="ja-JP" sz="800" b="0" kern="1200">
                          <a:solidFill>
                            <a:srgbClr val="FF0033"/>
                          </a:solidFill>
                          <a:latin typeface="メイリオ" panose="020B0604030504040204" pitchFamily="50" charset="-128"/>
                          <a:ea typeface="メイリオ" panose="020B0604030504040204" pitchFamily="50" charset="-128"/>
                          <a:cs typeface="+mn-cs"/>
                        </a:rPr>
                        <a:t>ID</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」を広告管理ツールの入稿時に入力してください。</a:t>
                      </a:r>
                      <a:endParaRPr kumimoji="1" lang="en-US" altLang="ja-JP" sz="800" b="0" kern="1200">
                        <a:solidFill>
                          <a:srgbClr val="0D0D0D"/>
                        </a:solidFill>
                        <a:latin typeface="メイリオ" panose="020B0604030504040204" pitchFamily="50" charset="-128"/>
                        <a:ea typeface="メイリオ" panose="020B0604030504040204" pitchFamily="50" charset="-128"/>
                        <a:cs typeface="+mn-cs"/>
                      </a:endParaRPr>
                    </a:p>
                    <a:p>
                      <a:pPr algn="l">
                        <a:lnSpc>
                          <a:spcPct val="110000"/>
                        </a:lnSpc>
                      </a:pPr>
                      <a:r>
                        <a:rPr kumimoji="1" lang="ja-JP" altLang="en-US" sz="800" b="0" kern="1200">
                          <a:solidFill>
                            <a:srgbClr val="FF0033"/>
                          </a:solidFill>
                          <a:latin typeface="メイリオ" panose="020B0604030504040204" pitchFamily="50" charset="-128"/>
                          <a:ea typeface="メイリオ" panose="020B0604030504040204" pitchFamily="50" charset="-128"/>
                          <a:cs typeface="+mn-cs"/>
                        </a:rPr>
                        <a:t>アカウント</a:t>
                      </a:r>
                      <a:r>
                        <a:rPr kumimoji="1" lang="en-US" altLang="ja-JP" sz="800" b="0" kern="1200">
                          <a:solidFill>
                            <a:srgbClr val="FF0033"/>
                          </a:solidFill>
                          <a:latin typeface="メイリオ" panose="020B0604030504040204" pitchFamily="50" charset="-128"/>
                          <a:ea typeface="メイリオ" panose="020B0604030504040204" pitchFamily="50" charset="-128"/>
                          <a:cs typeface="+mn-cs"/>
                        </a:rPr>
                        <a:t>ID</a:t>
                      </a:r>
                      <a:r>
                        <a:rPr kumimoji="1" lang="ja-JP" altLang="en-US" sz="800" b="0" kern="1200">
                          <a:solidFill>
                            <a:srgbClr val="FF0033"/>
                          </a:solidFill>
                          <a:latin typeface="メイリオ" panose="020B0604030504040204" pitchFamily="50" charset="-128"/>
                          <a:ea typeface="メイリオ" panose="020B0604030504040204" pitchFamily="50" charset="-128"/>
                          <a:cs typeface="+mn-cs"/>
                        </a:rPr>
                        <a:t>の連携が必要となります。</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入稿前審査時に未定の場合、広告管理ツール入稿までに、アカウント</a:t>
                      </a:r>
                      <a:r>
                        <a:rPr kumimoji="1" lang="en-US" altLang="ja-JP" sz="800" b="0" kern="1200">
                          <a:solidFill>
                            <a:srgbClr val="0D0D0D"/>
                          </a:solidFill>
                          <a:latin typeface="メイリオ" panose="020B0604030504040204" pitchFamily="50" charset="-128"/>
                          <a:ea typeface="メイリオ" panose="020B0604030504040204" pitchFamily="50" charset="-128"/>
                          <a:cs typeface="+mn-cs"/>
                        </a:rPr>
                        <a:t>ID</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を審査部に連携するようにしてください。連携していない場合、審査否認となる場合があります。</a:t>
                      </a:r>
                      <a:endParaRPr kumimoji="1" lang="en-US" altLang="ja-JP" sz="800" b="0" kern="1200">
                        <a:solidFill>
                          <a:srgbClr val="0D0D0D"/>
                        </a:solidFill>
                        <a:latin typeface="メイリオ" panose="020B0604030504040204" pitchFamily="50" charset="-128"/>
                        <a:ea typeface="メイリオ" panose="020B0604030504040204" pitchFamily="50"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1">
                          <a:solidFill>
                            <a:srgbClr val="FF0033"/>
                          </a:solidFill>
                          <a:latin typeface="Meiryo" panose="020B0604030504040204" pitchFamily="34" charset="-128"/>
                          <a:ea typeface="Meiryo" panose="020B0604030504040204" pitchFamily="34" charset="-128"/>
                        </a:rPr>
                        <a:t>必須</a:t>
                      </a:r>
                      <a:endParaRPr kumimoji="1" lang="en-US" altLang="ja-JP" sz="800" b="1">
                        <a:solidFill>
                          <a:srgbClr val="FF0033"/>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掲載反映日の</a:t>
                      </a:r>
                      <a:endParaRPr kumimoji="1" lang="en-US" altLang="ja-JP" sz="800" b="0" kern="120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kern="1200">
                          <a:solidFill>
                            <a:srgbClr val="FF0033"/>
                          </a:solidFill>
                          <a:latin typeface="Meiryo" panose="020B0604030504040204" pitchFamily="34" charset="-128"/>
                          <a:ea typeface="Meiryo" panose="020B0604030504040204" pitchFamily="34" charset="-128"/>
                          <a:cs typeface="+mn-cs"/>
                        </a:rPr>
                        <a:t>7</a:t>
                      </a:r>
                      <a:r>
                        <a:rPr kumimoji="1" lang="ja-JP" altLang="en-US" sz="800" b="0" kern="1200">
                          <a:solidFill>
                            <a:srgbClr val="FF0033"/>
                          </a:solidFill>
                          <a:latin typeface="Meiryo" panose="020B0604030504040204" pitchFamily="34" charset="-128"/>
                          <a:ea typeface="Meiryo" panose="020B0604030504040204" pitchFamily="34" charset="-128"/>
                          <a:cs typeface="+mn-cs"/>
                        </a:rPr>
                        <a:t>営業日前</a:t>
                      </a:r>
                      <a:r>
                        <a:rPr kumimoji="1" lang="ja-JP" altLang="en-US" sz="800" b="0" kern="1200">
                          <a:solidFill>
                            <a:srgbClr val="0D0D0D"/>
                          </a:solidFill>
                          <a:latin typeface="Meiryo" panose="020B0604030504040204" pitchFamily="34" charset="-128"/>
                          <a:ea typeface="Meiryo" panose="020B0604030504040204" pitchFamily="34" charset="-128"/>
                          <a:cs typeface="+mn-cs"/>
                        </a:rPr>
                        <a:t>まで</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29978041"/>
                  </a:ext>
                </a:extLst>
              </a:tr>
              <a:tr h="59926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5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kern="1200">
                          <a:solidFill>
                            <a:schemeClr val="bg1"/>
                          </a:solidFill>
                          <a:latin typeface="Meiryo" panose="020B0604030504040204" pitchFamily="34" charset="-128"/>
                          <a:ea typeface="Meiryo" panose="020B0604030504040204" pitchFamily="34" charset="-128"/>
                          <a:cs typeface="+mn-cs"/>
                        </a:rPr>
                        <a:t>サイト状況</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公開前サイト審査　</a:t>
                      </a:r>
                      <a:r>
                        <a:rPr kumimoji="1" lang="en-US" altLang="ja-JP" sz="800" b="0" kern="1200">
                          <a:solidFill>
                            <a:srgbClr val="0D0D0D"/>
                          </a:solidFill>
                          <a:latin typeface="メイリオ" panose="020B0604030504040204" pitchFamily="50" charset="-128"/>
                          <a:ea typeface="メイリオ" panose="020B0604030504040204" pitchFamily="50" charset="-128"/>
                          <a:cs typeface="+mn-cs"/>
                        </a:rPr>
                        <a:t>※</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広告管理ツールに広告を入稿する時点で、リンク先</a:t>
                      </a:r>
                      <a:r>
                        <a:rPr kumimoji="1" lang="en-US" altLang="ja-JP" sz="800" b="0" kern="1200">
                          <a:solidFill>
                            <a:srgbClr val="0D0D0D"/>
                          </a:solidFill>
                          <a:latin typeface="メイリオ" panose="020B0604030504040204" pitchFamily="50" charset="-128"/>
                          <a:ea typeface="メイリオ" panose="020B0604030504040204" pitchFamily="50" charset="-128"/>
                          <a:cs typeface="+mn-cs"/>
                        </a:rPr>
                        <a:t>URL</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が未公開または未完成の場合に</a:t>
                      </a:r>
                      <a:endParaRPr kumimoji="1" lang="en-US" altLang="ja-JP" sz="800" b="0" kern="1200">
                        <a:solidFill>
                          <a:srgbClr val="0D0D0D"/>
                        </a:solidFill>
                        <a:latin typeface="メイリオ" panose="020B0604030504040204" pitchFamily="50" charset="-128"/>
                        <a:ea typeface="メイリオ" panose="020B0604030504040204" pitchFamily="50" charset="-128"/>
                        <a:cs typeface="+mn-cs"/>
                      </a:endParaRPr>
                    </a:p>
                    <a:p>
                      <a:pPr algn="l">
                        <a:lnSpc>
                          <a:spcPct val="110000"/>
                        </a:lnSpc>
                      </a:pP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必要な審査です。</a:t>
                      </a:r>
                      <a:r>
                        <a:rPr kumimoji="1" lang="ja-JP" altLang="en-US" sz="800" b="0" kern="1200">
                          <a:solidFill>
                            <a:srgbClr val="FF0033"/>
                          </a:solidFill>
                          <a:latin typeface="メイリオ" panose="020B0604030504040204" pitchFamily="50" charset="-128"/>
                          <a:ea typeface="メイリオ" panose="020B0604030504040204" pitchFamily="50" charset="-128"/>
                          <a:cs typeface="+mn-cs"/>
                        </a:rPr>
                        <a:t>審査には更新後のテストサイトまたはキャプチャ、掲載開始日とリンク先更新日時が必要</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です。</a:t>
                      </a:r>
                      <a:endParaRPr kumimoji="1" lang="en-US" altLang="ja-JP" sz="800" b="0" kern="1200">
                        <a:solidFill>
                          <a:srgbClr val="0D0D0D"/>
                        </a:solidFill>
                        <a:latin typeface="メイリオ" panose="020B0604030504040204" pitchFamily="50" charset="-128"/>
                        <a:ea typeface="メイリオ" panose="020B0604030504040204" pitchFamily="50" charset="-128"/>
                        <a:cs typeface="+mn-cs"/>
                      </a:endParaRPr>
                    </a:p>
                    <a:p>
                      <a:pPr algn="l">
                        <a:lnSpc>
                          <a:spcPct val="110000"/>
                        </a:lnSpc>
                      </a:pPr>
                      <a:r>
                        <a:rPr kumimoji="1" lang="ja-JP" altLang="en-US" sz="800" b="0" kern="1200">
                          <a:solidFill>
                            <a:srgbClr val="FF0033"/>
                          </a:solidFill>
                          <a:latin typeface="メイリオ" panose="020B0604030504040204" pitchFamily="50" charset="-128"/>
                          <a:ea typeface="メイリオ" panose="020B0604030504040204" pitchFamily="50" charset="-128"/>
                          <a:cs typeface="+mn-cs"/>
                        </a:rPr>
                        <a:t>入稿前審査時</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にその旨、ご連絡ください</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kern="1200">
                          <a:solidFill>
                            <a:srgbClr val="0D0D0D"/>
                          </a:solidFill>
                          <a:latin typeface="Meiryo" panose="020B0604030504040204" pitchFamily="34" charset="-128"/>
                          <a:ea typeface="Meiryo" panose="020B0604030504040204" pitchFamily="34" charset="-128"/>
                          <a:cs typeface="+mn-cs"/>
                        </a:rPr>
                        <a:t>任意</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endParaRPr kumimoji="1" lang="ja-JP" altLang="en-US" sz="800" b="0" kern="1200">
                        <a:solidFill>
                          <a:srgbClr val="0D0D0D"/>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56861353"/>
                  </a:ext>
                </a:extLst>
              </a:tr>
              <a:tr h="46929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5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8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ブランドリフト調査</a:t>
                      </a:r>
                      <a:br>
                        <a:rPr kumimoji="1" lang="en-US" altLang="ja-JP" sz="8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br>
                      <a:r>
                        <a:rPr kumimoji="1" lang="ja-JP" altLang="en-US" sz="8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クリエイティブ提出</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r>
                        <a:rPr kumimoji="1" lang="en-US" altLang="ja-JP" sz="800" b="0" kern="1200">
                          <a:solidFill>
                            <a:srgbClr val="0D0D0D"/>
                          </a:solidFill>
                          <a:latin typeface="Meiryo" panose="020B0604030504040204" pitchFamily="34" charset="-128"/>
                          <a:ea typeface="Meiryo" panose="020B0604030504040204" pitchFamily="34" charset="-128"/>
                          <a:cs typeface="+mn-cs"/>
                        </a:rPr>
                        <a:t>LINE</a:t>
                      </a:r>
                      <a:r>
                        <a:rPr kumimoji="1" lang="ja-JP" altLang="en-US" sz="800" b="0" kern="1200">
                          <a:solidFill>
                            <a:srgbClr val="0D0D0D"/>
                          </a:solidFill>
                          <a:latin typeface="Meiryo" panose="020B0604030504040204" pitchFamily="34" charset="-128"/>
                          <a:ea typeface="Meiryo" panose="020B0604030504040204" pitchFamily="34" charset="-128"/>
                          <a:cs typeface="+mn-cs"/>
                        </a:rPr>
                        <a:t>ヤフー営業</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ブランドリフト調査実施の場合は</a:t>
                      </a:r>
                      <a:r>
                        <a:rPr kumimoji="1" lang="en-US" altLang="ja-JP" sz="8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7</a:t>
                      </a:r>
                      <a:r>
                        <a:rPr kumimoji="1" lang="ja-JP" altLang="en-US" sz="8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営業日前までに広告</a:t>
                      </a:r>
                      <a:r>
                        <a:rPr kumimoji="1" lang="ja-JP" altLang="en-US" sz="800" b="0" kern="1200">
                          <a:solidFill>
                            <a:srgbClr val="0D0D0D"/>
                          </a:solidFill>
                          <a:latin typeface="メイリオ" panose="020B0604030504040204" pitchFamily="50" charset="-128"/>
                          <a:ea typeface="メイリオ" panose="020B0604030504040204" pitchFamily="50" charset="-128"/>
                          <a:cs typeface="+mn-cs"/>
                        </a:rPr>
                        <a:t>クリエイティブの提出が必要です。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1">
                          <a:solidFill>
                            <a:srgbClr val="0D0D0D"/>
                          </a:solidFill>
                          <a:latin typeface="Meiryo" panose="020B0604030504040204" pitchFamily="34" charset="-128"/>
                          <a:ea typeface="Meiryo" panose="020B0604030504040204" pitchFamily="34" charset="-128"/>
                        </a:rPr>
                        <a:t>任意</a:t>
                      </a:r>
                      <a:endParaRPr kumimoji="1" lang="en-US" altLang="ja-JP" sz="800" b="1">
                        <a:solidFill>
                          <a:srgbClr val="0D0D0D"/>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掲載反映日の</a:t>
                      </a:r>
                      <a:endParaRPr kumimoji="1" lang="en-US" altLang="ja-JP" sz="800" b="0" kern="120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kern="1200">
                          <a:solidFill>
                            <a:srgbClr val="FF0033"/>
                          </a:solidFill>
                          <a:latin typeface="Meiryo" panose="020B0604030504040204" pitchFamily="34" charset="-128"/>
                          <a:ea typeface="Meiryo" panose="020B0604030504040204" pitchFamily="34" charset="-128"/>
                          <a:cs typeface="+mn-cs"/>
                        </a:rPr>
                        <a:t>7</a:t>
                      </a:r>
                      <a:r>
                        <a:rPr kumimoji="1" lang="ja-JP" altLang="en-US" sz="800" b="0" kern="1200">
                          <a:solidFill>
                            <a:srgbClr val="FF0033"/>
                          </a:solidFill>
                          <a:latin typeface="Meiryo" panose="020B0604030504040204" pitchFamily="34" charset="-128"/>
                          <a:ea typeface="Meiryo" panose="020B0604030504040204" pitchFamily="34" charset="-128"/>
                          <a:cs typeface="+mn-cs"/>
                        </a:rPr>
                        <a:t>営業日前</a:t>
                      </a:r>
                      <a:r>
                        <a:rPr kumimoji="1" lang="ja-JP" altLang="en-US" sz="800" b="0" kern="1200">
                          <a:solidFill>
                            <a:srgbClr val="0D0D0D"/>
                          </a:solidFill>
                          <a:latin typeface="Meiryo" panose="020B0604030504040204" pitchFamily="34" charset="-128"/>
                          <a:ea typeface="Meiryo" panose="020B0604030504040204" pitchFamily="34" charset="-128"/>
                          <a:cs typeface="+mn-cs"/>
                        </a:rPr>
                        <a:t>まで</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516668247"/>
                  </a:ext>
                </a:extLst>
              </a:tr>
              <a:tr h="46929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1050" b="0" i="0" kern="1200" noProof="0">
                          <a:solidFill>
                            <a:schemeClr val="bg1"/>
                          </a:solidFill>
                          <a:latin typeface="Meiryo" panose="020B0604030504040204" pitchFamily="34" charset="-128"/>
                          <a:ea typeface="Meiryo" panose="020B0604030504040204" pitchFamily="34" charset="-128"/>
                          <a:cs typeface="+mn-cs"/>
                        </a:rPr>
                        <a:t>■</a:t>
                      </a:r>
                      <a:endParaRPr kumimoji="1" lang="ja-JP" altLang="en-US" sz="1000" b="0" i="0" kern="1200">
                        <a:solidFill>
                          <a:schemeClr val="bg1"/>
                        </a:solidFill>
                        <a:latin typeface="Meiryo" panose="020B0604030504040204" pitchFamily="34" charset="-128"/>
                        <a:ea typeface="Meiryo" panose="020B0604030504040204" pitchFamily="34" charset="-128"/>
                        <a:cs typeface="+mn-cs"/>
                      </a:endParaRPr>
                    </a:p>
                  </a:txBody>
                  <a:tcPr marL="108000" marR="10800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i="0" kern="1200">
                          <a:solidFill>
                            <a:schemeClr val="bg1"/>
                          </a:solidFill>
                          <a:latin typeface="Meiryo" panose="020B0604030504040204" pitchFamily="34" charset="-128"/>
                          <a:ea typeface="Meiryo" panose="020B0604030504040204" pitchFamily="34" charset="-128"/>
                          <a:cs typeface="+mn-cs"/>
                        </a:rPr>
                        <a:t>広告管理ツールへの</a:t>
                      </a:r>
                      <a:endParaRPr kumimoji="1" lang="en-US" altLang="ja-JP" sz="8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i="0" kern="1200">
                          <a:solidFill>
                            <a:schemeClr val="bg1"/>
                          </a:solidFill>
                          <a:latin typeface="Meiryo" panose="020B0604030504040204" pitchFamily="34" charset="-128"/>
                          <a:ea typeface="Meiryo" panose="020B0604030504040204" pitchFamily="34" charset="-128"/>
                          <a:cs typeface="+mn-cs"/>
                        </a:rPr>
                        <a:t>入稿</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代理店</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マクロミル調査の実施をご要望される場合は、広告クリエイティブは１本</a:t>
                      </a:r>
                      <a:r>
                        <a:rPr kumimoji="1" lang="en-US" altLang="ja-JP" sz="8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8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を推奨いたします。</a:t>
                      </a:r>
                      <a:endParaRPr kumimoji="1" lang="en-US" altLang="ja-JP" sz="8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8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見出し（タイトル）</a:t>
                      </a:r>
                      <a:r>
                        <a:rPr kumimoji="1" lang="en-US" altLang="ja-JP" sz="8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15.5</a:t>
                      </a:r>
                      <a:r>
                        <a:rPr kumimoji="1" lang="ja-JP" altLang="en-US" sz="800" b="0" i="0" u="none" strike="noStrike" kern="1200" cap="none" spc="0" normalizeH="0" baseline="0">
                          <a:ln>
                            <a:noFill/>
                          </a:ln>
                          <a:solidFill>
                            <a:srgbClr val="0D0D0D"/>
                          </a:solidFill>
                          <a:effectLst/>
                          <a:uLnTx/>
                          <a:uFillTx/>
                          <a:latin typeface="メイリオ" panose="020B0604030504040204" pitchFamily="50" charset="-128"/>
                          <a:ea typeface="メイリオ" panose="020B0604030504040204" pitchFamily="50" charset="-128"/>
                          <a:cs typeface="+mn-cs"/>
                        </a:rPr>
                        <a:t>文字、画像 それぞれ１種類ずつ</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800" b="1">
                          <a:solidFill>
                            <a:srgbClr val="FF0033"/>
                          </a:solidFill>
                          <a:latin typeface="Meiryo" panose="020B0604030504040204" pitchFamily="34" charset="-128"/>
                          <a:ea typeface="Meiryo" panose="020B0604030504040204" pitchFamily="34" charset="-128"/>
                        </a:rPr>
                        <a:t>必須</a:t>
                      </a:r>
                      <a:endParaRPr kumimoji="1" lang="en-US" altLang="ja-JP" sz="800" b="1">
                        <a:solidFill>
                          <a:srgbClr val="FF0033"/>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800" b="0" kern="1200">
                          <a:solidFill>
                            <a:srgbClr val="0D0D0D"/>
                          </a:solidFill>
                          <a:latin typeface="Meiryo" panose="020B0604030504040204" pitchFamily="34" charset="-128"/>
                          <a:ea typeface="Meiryo" panose="020B0604030504040204" pitchFamily="34" charset="-128"/>
                          <a:cs typeface="+mn-cs"/>
                        </a:rPr>
                        <a:t>掲載反映日の</a:t>
                      </a:r>
                      <a:endParaRPr kumimoji="1" lang="en-US" altLang="ja-JP" sz="800" b="0" kern="120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kern="1200">
                          <a:solidFill>
                            <a:srgbClr val="FF0033"/>
                          </a:solidFill>
                          <a:latin typeface="Meiryo" panose="020B0604030504040204" pitchFamily="34" charset="-128"/>
                          <a:ea typeface="Meiryo" panose="020B0604030504040204" pitchFamily="34" charset="-128"/>
                          <a:cs typeface="+mn-cs"/>
                        </a:rPr>
                        <a:t>4</a:t>
                      </a:r>
                      <a:r>
                        <a:rPr kumimoji="1" lang="ja-JP" altLang="en-US" sz="800" b="0" kern="1200">
                          <a:solidFill>
                            <a:srgbClr val="FF0033"/>
                          </a:solidFill>
                          <a:latin typeface="Meiryo" panose="020B0604030504040204" pitchFamily="34" charset="-128"/>
                          <a:ea typeface="Meiryo" panose="020B0604030504040204" pitchFamily="34" charset="-128"/>
                          <a:cs typeface="+mn-cs"/>
                        </a:rPr>
                        <a:t>営業日前</a:t>
                      </a:r>
                      <a:r>
                        <a:rPr kumimoji="1" lang="ja-JP" altLang="en-US" sz="800" b="0" kern="1200">
                          <a:solidFill>
                            <a:srgbClr val="0D0D0D"/>
                          </a:solidFill>
                          <a:latin typeface="Meiryo" panose="020B0604030504040204" pitchFamily="34" charset="-128"/>
                          <a:ea typeface="Meiryo" panose="020B0604030504040204" pitchFamily="34" charset="-128"/>
                          <a:cs typeface="+mn-cs"/>
                        </a:rPr>
                        <a:t>まで</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71798673"/>
                  </a:ext>
                </a:extLst>
              </a:tr>
            </a:tbl>
          </a:graphicData>
        </a:graphic>
      </p:graphicFrame>
    </p:spTree>
    <p:extLst>
      <p:ext uri="{BB962C8B-B14F-4D97-AF65-F5344CB8AC3E}">
        <p14:creationId xmlns:p14="http://schemas.microsoft.com/office/powerpoint/2010/main" val="5661979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kumimoji="1" lang="ja-JP" altLang="en-US" sz="1800"/>
              <a:t>広告管理ツールでの商品の検索方法</a:t>
            </a:r>
          </a:p>
        </p:txBody>
      </p:sp>
      <p:pic>
        <p:nvPicPr>
          <p:cNvPr id="6" name="図 5">
            <a:extLst>
              <a:ext uri="{FF2B5EF4-FFF2-40B4-BE49-F238E27FC236}">
                <a16:creationId xmlns:a16="http://schemas.microsoft.com/office/drawing/2014/main" id="{8BB71811-3105-5EB4-8264-6046AACA5BB8}"/>
              </a:ext>
            </a:extLst>
          </p:cNvPr>
          <p:cNvPicPr>
            <a:picLocks noChangeAspect="1"/>
          </p:cNvPicPr>
          <p:nvPr/>
        </p:nvPicPr>
        <p:blipFill>
          <a:blip r:embed="rId3"/>
          <a:stretch>
            <a:fillRect/>
          </a:stretch>
        </p:blipFill>
        <p:spPr>
          <a:xfrm>
            <a:off x="2087375" y="1282773"/>
            <a:ext cx="7154825" cy="5323227"/>
          </a:xfrm>
          <a:prstGeom prst="rect">
            <a:avLst/>
          </a:prstGeom>
        </p:spPr>
      </p:pic>
      <p:sp>
        <p:nvSpPr>
          <p:cNvPr id="8" name="正方形/長方形 7">
            <a:extLst>
              <a:ext uri="{FF2B5EF4-FFF2-40B4-BE49-F238E27FC236}">
                <a16:creationId xmlns:a16="http://schemas.microsoft.com/office/drawing/2014/main" id="{83F0CD66-9B1E-BF3A-7412-090A851BFCB9}"/>
              </a:ext>
            </a:extLst>
          </p:cNvPr>
          <p:cNvSpPr/>
          <p:nvPr/>
        </p:nvSpPr>
        <p:spPr>
          <a:xfrm>
            <a:off x="2138177" y="3136403"/>
            <a:ext cx="757425" cy="131730"/>
          </a:xfrm>
          <a:prstGeom prst="rect">
            <a:avLst/>
          </a:prstGeom>
          <a:noFill/>
          <a:ln w="28575" cap="flat" cmpd="sng" algn="ctr">
            <a:solidFill>
              <a:srgbClr val="FF0033"/>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
        <p:nvSpPr>
          <p:cNvPr id="10" name="テキスト ボックス 9">
            <a:extLst>
              <a:ext uri="{FF2B5EF4-FFF2-40B4-BE49-F238E27FC236}">
                <a16:creationId xmlns:a16="http://schemas.microsoft.com/office/drawing/2014/main" id="{343E7D0C-4F48-D86B-280C-C5E2023581DC}"/>
              </a:ext>
            </a:extLst>
          </p:cNvPr>
          <p:cNvSpPr txBox="1"/>
          <p:nvPr/>
        </p:nvSpPr>
        <p:spPr>
          <a:xfrm>
            <a:off x="2243582" y="986515"/>
            <a:ext cx="467307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広告タイプ「予約型専用広告」で絞り込みが可能です。</a:t>
            </a:r>
          </a:p>
        </p:txBody>
      </p:sp>
    </p:spTree>
    <p:extLst>
      <p:ext uri="{BB962C8B-B14F-4D97-AF65-F5344CB8AC3E}">
        <p14:creationId xmlns:p14="http://schemas.microsoft.com/office/powerpoint/2010/main" val="39363915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AD28E2B0-2954-21B5-946F-8F46E02BC6BC}"/>
              </a:ext>
            </a:extLst>
          </p:cNvPr>
          <p:cNvSpPr>
            <a:spLocks noGrp="1"/>
          </p:cNvSpPr>
          <p:nvPr>
            <p:ph type="body" sz="quarter" idx="12"/>
          </p:nvPr>
        </p:nvSpPr>
        <p:spPr>
          <a:xfrm>
            <a:off x="595671" y="81412"/>
            <a:ext cx="498782" cy="410840"/>
          </a:xfrm>
        </p:spPr>
        <p:txBody>
          <a:bodyPr/>
          <a:lstStyle/>
          <a:p>
            <a:pPr marL="0" indent="0" algn="ctr">
              <a:buNone/>
            </a:pPr>
            <a:r>
              <a:rPr lang="ja-JP" altLang="en-US"/>
              <a:t>概要</a:t>
            </a:r>
          </a:p>
        </p:txBody>
      </p:sp>
      <p:pic>
        <p:nvPicPr>
          <p:cNvPr id="9" name="図プレースホルダー 8" descr="アイコン&#10;&#10;自動的に生成された説明">
            <a:extLst>
              <a:ext uri="{FF2B5EF4-FFF2-40B4-BE49-F238E27FC236}">
                <a16:creationId xmlns:a16="http://schemas.microsoft.com/office/drawing/2014/main" id="{EE5BD744-DD6C-A28F-3F37-9B33FC8D295B}"/>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C755DDC7-1962-58DA-7155-F708E48B2473}"/>
              </a:ext>
            </a:extLst>
          </p:cNvPr>
          <p:cNvSpPr>
            <a:spLocks noGrp="1"/>
          </p:cNvSpPr>
          <p:nvPr>
            <p:ph type="body" sz="quarter" idx="10"/>
          </p:nvPr>
        </p:nvSpPr>
        <p:spPr/>
        <p:txBody>
          <a:bodyPr/>
          <a:lstStyle/>
          <a:p>
            <a:r>
              <a:rPr kumimoji="1" lang="ja-JP" altLang="en-US">
                <a:latin typeface="Meiryo" panose="020B0604030504040204" pitchFamily="34" charset="-128"/>
                <a:ea typeface="Meiryo" panose="020B0604030504040204" pitchFamily="34" charset="-128"/>
              </a:rPr>
              <a:t>この資料について</a:t>
            </a:r>
          </a:p>
        </p:txBody>
      </p:sp>
      <p:sp>
        <p:nvSpPr>
          <p:cNvPr id="10" name="テキスト ボックス 9">
            <a:extLst>
              <a:ext uri="{FF2B5EF4-FFF2-40B4-BE49-F238E27FC236}">
                <a16:creationId xmlns:a16="http://schemas.microsoft.com/office/drawing/2014/main" id="{44680C12-A9D7-A0F7-0F35-203F6D5511C1}"/>
              </a:ext>
            </a:extLst>
          </p:cNvPr>
          <p:cNvSpPr txBox="1"/>
          <p:nvPr/>
        </p:nvSpPr>
        <p:spPr>
          <a:xfrm>
            <a:off x="557172" y="1063276"/>
            <a:ext cx="10798175" cy="301621"/>
          </a:xfrm>
          <a:prstGeom prst="rect">
            <a:avLst/>
          </a:prstGeom>
          <a:noFill/>
        </p:spPr>
        <p:txBody>
          <a:bodyPr wrap="square" lIns="0" tIns="0" rIns="0" bIns="0" rtlCol="0">
            <a:spAutoFit/>
          </a:bodyPr>
          <a:lstStyle/>
          <a:p>
            <a:pPr>
              <a:lnSpc>
                <a:spcPct val="130000"/>
              </a:lnSpc>
              <a:defRPr/>
            </a:pPr>
            <a:r>
              <a:rPr lang="ja-JP" altLang="en-US" sz="1600" dirty="0">
                <a:solidFill>
                  <a:srgbClr val="0D0D0D"/>
                </a:solidFill>
                <a:latin typeface="Meiryo" panose="020B0604030504040204" pitchFamily="34" charset="-128"/>
              </a:rPr>
              <a:t>本資料はトピックス</a:t>
            </a:r>
            <a:r>
              <a:rPr lang="en-US" altLang="ja-JP" sz="1600" dirty="0">
                <a:solidFill>
                  <a:srgbClr val="0D0D0D"/>
                </a:solidFill>
                <a:latin typeface="Meiryo" panose="020B0604030504040204" pitchFamily="34" charset="-128"/>
              </a:rPr>
              <a:t>PR</a:t>
            </a:r>
            <a:r>
              <a:rPr lang="ja-JP" altLang="en-US" sz="1600" dirty="0">
                <a:solidFill>
                  <a:srgbClr val="0D0D0D"/>
                </a:solidFill>
                <a:latin typeface="Meiryo" panose="020B0604030504040204" pitchFamily="34" charset="-128"/>
              </a:rPr>
              <a:t>のセールスシートです。その他商品のセールスシートや販促資料は下記をご覧ください</a:t>
            </a:r>
            <a:endParaRPr lang="en-US" altLang="ja-JP" sz="1600" dirty="0">
              <a:solidFill>
                <a:srgbClr val="0D0D0D"/>
              </a:solidFill>
              <a:latin typeface="Meiryo" panose="020B0604030504040204" pitchFamily="34" charset="-128"/>
            </a:endParaRPr>
          </a:p>
        </p:txBody>
      </p:sp>
      <p:graphicFrame>
        <p:nvGraphicFramePr>
          <p:cNvPr id="11" name="表 4">
            <a:extLst>
              <a:ext uri="{FF2B5EF4-FFF2-40B4-BE49-F238E27FC236}">
                <a16:creationId xmlns:a16="http://schemas.microsoft.com/office/drawing/2014/main" id="{C24C45D3-2D8D-807A-49FA-A91C05C6AA08}"/>
              </a:ext>
            </a:extLst>
          </p:cNvPr>
          <p:cNvGraphicFramePr>
            <a:graphicFrameLocks noGrp="1"/>
          </p:cNvGraphicFramePr>
          <p:nvPr>
            <p:extLst>
              <p:ext uri="{D42A27DB-BD31-4B8C-83A1-F6EECF244321}">
                <p14:modId xmlns:p14="http://schemas.microsoft.com/office/powerpoint/2010/main" val="311950657"/>
              </p:ext>
            </p:extLst>
          </p:nvPr>
        </p:nvGraphicFramePr>
        <p:xfrm>
          <a:off x="347472" y="1661538"/>
          <a:ext cx="11502975" cy="4638679"/>
        </p:xfrm>
        <a:graphic>
          <a:graphicData uri="http://schemas.openxmlformats.org/drawingml/2006/table">
            <a:tbl>
              <a:tblPr/>
              <a:tblGrid>
                <a:gridCol w="4747396">
                  <a:extLst>
                    <a:ext uri="{9D8B030D-6E8A-4147-A177-3AD203B41FA5}">
                      <a16:colId xmlns:a16="http://schemas.microsoft.com/office/drawing/2014/main" val="606051176"/>
                    </a:ext>
                  </a:extLst>
                </a:gridCol>
                <a:gridCol w="6755579">
                  <a:extLst>
                    <a:ext uri="{9D8B030D-6E8A-4147-A177-3AD203B41FA5}">
                      <a16:colId xmlns:a16="http://schemas.microsoft.com/office/drawing/2014/main" val="687840856"/>
                    </a:ext>
                  </a:extLst>
                </a:gridCol>
              </a:tblGrid>
              <a:tr h="66630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a:r>
                        <a:rPr kumimoji="1" lang="ja-JP" altLang="en-US" sz="1000" b="1" i="0">
                          <a:solidFill>
                            <a:schemeClr val="bg1"/>
                          </a:solidFill>
                          <a:latin typeface="Meiryo" panose="020B0604030504040204" pitchFamily="34" charset="-128"/>
                          <a:ea typeface="Meiryo" panose="020B0604030504040204" pitchFamily="34" charset="-128"/>
                        </a:rPr>
                        <a:t>ドキュメント</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a:r>
                        <a:rPr kumimoji="1" lang="en-US" altLang="ja-JP" sz="1000" b="1" i="0">
                          <a:solidFill>
                            <a:schemeClr val="bg1"/>
                          </a:solidFill>
                          <a:latin typeface="Meiryo" panose="020B0604030504040204" pitchFamily="34" charset="-128"/>
                          <a:ea typeface="Meiryo" panose="020B0604030504040204" pitchFamily="34" charset="-128"/>
                        </a:rPr>
                        <a:t>URL</a:t>
                      </a:r>
                      <a:endParaRPr kumimoji="1" lang="ja-JP" altLang="en-US" sz="1000" b="1" i="0">
                        <a:solidFill>
                          <a:schemeClr val="bg1"/>
                        </a:solidFill>
                        <a:latin typeface="Meiryo" panose="020B0604030504040204" pitchFamily="34" charset="-128"/>
                        <a:ea typeface="Meiryo" panose="020B0604030504040204" pitchFamily="34" charset="-128"/>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1317350027"/>
                  </a:ext>
                </a:extLst>
              </a:tr>
              <a:tr h="664858">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　ディスプレイ広告</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予約型</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トピックス</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PR</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ja-JP" altLang="en-US" sz="1000" b="1" i="0" dirty="0">
                          <a:solidFill>
                            <a:srgbClr val="0D0D0D"/>
                          </a:solidFill>
                          <a:latin typeface="Meiryo" panose="020B0604030504040204" pitchFamily="34" charset="-128"/>
                          <a:ea typeface="Meiryo" panose="020B0604030504040204" pitchFamily="34" charset="-128"/>
                        </a:rPr>
                        <a:t>セールスシート</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000" b="1" i="0">
                          <a:solidFill>
                            <a:srgbClr val="0D0D0D"/>
                          </a:solidFill>
                          <a:latin typeface="Meiryo" panose="020B0604030504040204" pitchFamily="34" charset="-128"/>
                          <a:ea typeface="Meiryo" panose="020B0604030504040204" pitchFamily="34" charset="-128"/>
                        </a:rPr>
                        <a:t>こちらの資料</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021320354"/>
                  </a:ext>
                </a:extLst>
              </a:tr>
              <a:tr h="664858">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　ディスプレイ広告</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予約型</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ja-JP" altLang="en-US" sz="1000" b="1" i="0" dirty="0">
                          <a:solidFill>
                            <a:srgbClr val="0D0D0D"/>
                          </a:solidFill>
                          <a:latin typeface="Meiryo" panose="020B0604030504040204" pitchFamily="34" charset="-128"/>
                          <a:ea typeface="Meiryo" panose="020B0604030504040204" pitchFamily="34" charset="-128"/>
                        </a:rPr>
                        <a:t>その他商品セールスシート一覧</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sz="1000" b="0" i="0">
                          <a:solidFill>
                            <a:srgbClr val="0D0D0D"/>
                          </a:solidFill>
                          <a:latin typeface="Meiryo" panose="020B0604030504040204" pitchFamily="34" charset="-128"/>
                          <a:ea typeface="Meiryo" panose="020B0604030504040204" pitchFamily="34" charset="-128"/>
                          <a:hlinkClick r:id="rId4"/>
                        </a:rPr>
                        <a:t>https://portal.yadui.business.yahoo.co.jp/agencyportal/873240/</a:t>
                      </a:r>
                      <a:r>
                        <a:rPr kumimoji="1" lang="en-US" altLang="ja-JP" sz="1000" b="0" i="0" u="none" strike="noStrike" kern="1200" cap="none" spc="0" normalizeH="0" baseline="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エージェンシーポータル）</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957711322"/>
                  </a:ext>
                </a:extLst>
              </a:tr>
              <a:tr h="656473">
                <a:tc>
                  <a:txBody>
                    <a:bodyPr/>
                    <a:lstStyle/>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　ディスプレイ広告</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予約型</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フォーマットガイド</a:t>
                      </a:r>
                      <a:endParaRPr kumimoji="1" lang="ja-JP" altLang="en-US" dirty="0"/>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rowSpan="2">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hlinkClick r:id="rId5"/>
                        </a:rPr>
                        <a:t>https://portal.yadui.business.yahoo.co.jp/agencyportal/30335704/</a:t>
                      </a: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ja-JP" altLang="en-US"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エージェンシーポータル）</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630708088"/>
                  </a:ext>
                </a:extLst>
              </a:tr>
              <a:tr h="656473">
                <a:tc>
                  <a:txBody>
                    <a:bodyPr/>
                    <a:lstStyle/>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　ディスプレイ広告</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予約型</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事例カタログ</a:t>
                      </a:r>
                      <a:endParaRPr kumimoji="1" lang="ja-JP" altLang="en-US" dirty="0"/>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67975986"/>
                  </a:ext>
                </a:extLst>
              </a:tr>
              <a:tr h="1329716">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 媒体資料</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 JAPAN </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サービス媒体資料</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hlinkClick r:id="rId6"/>
                        </a:rPr>
                        <a:t>https://www.lycbiz.com/jp/download/</a:t>
                      </a: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(LINE</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 </a:t>
                      </a: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for Business</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endPar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660123167"/>
                  </a:ext>
                </a:extLst>
              </a:tr>
            </a:tbl>
          </a:graphicData>
        </a:graphic>
      </p:graphicFrame>
    </p:spTree>
    <p:extLst>
      <p:ext uri="{BB962C8B-B14F-4D97-AF65-F5344CB8AC3E}">
        <p14:creationId xmlns:p14="http://schemas.microsoft.com/office/powerpoint/2010/main" val="12876951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8611F7AF-2F79-8263-D1CB-A7593B360634}"/>
              </a:ext>
            </a:extLst>
          </p:cNvPr>
          <p:cNvSpPr>
            <a:spLocks noGrp="1"/>
          </p:cNvSpPr>
          <p:nvPr>
            <p:ph type="body" sz="quarter" idx="12"/>
          </p:nvPr>
        </p:nvSpPr>
        <p:spPr/>
        <p:txBody>
          <a:bodyPr/>
          <a:lstStyle/>
          <a:p>
            <a:pPr marL="0" indent="0">
              <a:buNone/>
            </a:pPr>
            <a:r>
              <a:rPr lang="ja-JP" altLang="en-US"/>
              <a:t>その他・注意事項</a:t>
            </a:r>
          </a:p>
        </p:txBody>
      </p:sp>
      <p:pic>
        <p:nvPicPr>
          <p:cNvPr id="10" name="図プレースホルダー 9" descr="アイコン&#10;&#10;自動的に生成された説明">
            <a:extLst>
              <a:ext uri="{FF2B5EF4-FFF2-40B4-BE49-F238E27FC236}">
                <a16:creationId xmlns:a16="http://schemas.microsoft.com/office/drawing/2014/main" id="{3799B9DD-EFA6-97AC-9188-B0E425FC7012}"/>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入稿前審査</a:t>
            </a:r>
            <a:endParaRPr kumimoji="1" lang="ja-JP" altLang="en-US" sz="1600">
              <a:solidFill>
                <a:schemeClr val="accent6"/>
              </a:solidFill>
            </a:endParaRPr>
          </a:p>
        </p:txBody>
      </p:sp>
      <p:graphicFrame>
        <p:nvGraphicFramePr>
          <p:cNvPr id="6" name="表 5">
            <a:extLst>
              <a:ext uri="{FF2B5EF4-FFF2-40B4-BE49-F238E27FC236}">
                <a16:creationId xmlns:a16="http://schemas.microsoft.com/office/drawing/2014/main" id="{659FCFC1-B066-B7EB-C44D-516ACDFDB4E5}"/>
              </a:ext>
            </a:extLst>
          </p:cNvPr>
          <p:cNvGraphicFramePr>
            <a:graphicFrameLocks noGrp="1"/>
          </p:cNvGraphicFramePr>
          <p:nvPr>
            <p:extLst>
              <p:ext uri="{D42A27DB-BD31-4B8C-83A1-F6EECF244321}">
                <p14:modId xmlns:p14="http://schemas.microsoft.com/office/powerpoint/2010/main" val="3215850489"/>
              </p:ext>
            </p:extLst>
          </p:nvPr>
        </p:nvGraphicFramePr>
        <p:xfrm>
          <a:off x="479425" y="1800164"/>
          <a:ext cx="11248747" cy="4478082"/>
        </p:xfrm>
        <a:graphic>
          <a:graphicData uri="http://schemas.openxmlformats.org/drawingml/2006/table">
            <a:tbl>
              <a:tblPr firstCol="1" bandRow="1"/>
              <a:tblGrid>
                <a:gridCol w="865192">
                  <a:extLst>
                    <a:ext uri="{9D8B030D-6E8A-4147-A177-3AD203B41FA5}">
                      <a16:colId xmlns:a16="http://schemas.microsoft.com/office/drawing/2014/main" val="3608287535"/>
                    </a:ext>
                  </a:extLst>
                </a:gridCol>
                <a:gridCol w="1240642">
                  <a:extLst>
                    <a:ext uri="{9D8B030D-6E8A-4147-A177-3AD203B41FA5}">
                      <a16:colId xmlns:a16="http://schemas.microsoft.com/office/drawing/2014/main" val="135909385"/>
                    </a:ext>
                  </a:extLst>
                </a:gridCol>
                <a:gridCol w="4839269">
                  <a:extLst>
                    <a:ext uri="{9D8B030D-6E8A-4147-A177-3AD203B41FA5}">
                      <a16:colId xmlns:a16="http://schemas.microsoft.com/office/drawing/2014/main" val="2591893762"/>
                    </a:ext>
                  </a:extLst>
                </a:gridCol>
                <a:gridCol w="1232453">
                  <a:extLst>
                    <a:ext uri="{9D8B030D-6E8A-4147-A177-3AD203B41FA5}">
                      <a16:colId xmlns:a16="http://schemas.microsoft.com/office/drawing/2014/main" val="664908994"/>
                    </a:ext>
                  </a:extLst>
                </a:gridCol>
                <a:gridCol w="1212574">
                  <a:extLst>
                    <a:ext uri="{9D8B030D-6E8A-4147-A177-3AD203B41FA5}">
                      <a16:colId xmlns:a16="http://schemas.microsoft.com/office/drawing/2014/main" val="1931427765"/>
                    </a:ext>
                  </a:extLst>
                </a:gridCol>
                <a:gridCol w="1858617">
                  <a:extLst>
                    <a:ext uri="{9D8B030D-6E8A-4147-A177-3AD203B41FA5}">
                      <a16:colId xmlns:a16="http://schemas.microsoft.com/office/drawing/2014/main" val="2760754859"/>
                    </a:ext>
                  </a:extLst>
                </a:gridCol>
              </a:tblGrid>
              <a:tr h="46705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問い合わせ</a:t>
                      </a:r>
                      <a:endParaRPr kumimoji="1" lang="en-US" altLang="ja-JP" sz="1000" b="1"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内容</a:t>
                      </a:r>
                      <a:endParaRPr kumimoji="1" lang="en-US" altLang="ja-JP" sz="1000" b="1" kern="1200">
                        <a:solidFill>
                          <a:schemeClr val="bg1"/>
                        </a:solidFill>
                        <a:latin typeface="Meiryo" panose="020B0604030504040204" pitchFamily="34" charset="-128"/>
                        <a:ea typeface="Meiryo" panose="020B0604030504040204" pitchFamily="34" charset="-128"/>
                        <a:cs typeface="+mn-cs"/>
                      </a:endParaRP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項目</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詳細</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必須</a:t>
                      </a:r>
                      <a:r>
                        <a:rPr kumimoji="1" lang="en-US" altLang="ja-JP" sz="1000" b="1" kern="1200">
                          <a:solidFill>
                            <a:schemeClr val="bg1"/>
                          </a:solidFill>
                          <a:latin typeface="Meiryo" panose="020B0604030504040204" pitchFamily="34" charset="-128"/>
                          <a:ea typeface="Meiryo" panose="020B0604030504040204" pitchFamily="34" charset="-128"/>
                          <a:cs typeface="+mn-cs"/>
                        </a:rPr>
                        <a:t>/</a:t>
                      </a:r>
                      <a:r>
                        <a:rPr kumimoji="1" lang="ja-JP" altLang="en-US" sz="1000" b="1" kern="1200">
                          <a:solidFill>
                            <a:schemeClr val="bg1"/>
                          </a:solidFill>
                          <a:latin typeface="Meiryo" panose="020B0604030504040204" pitchFamily="34" charset="-128"/>
                          <a:ea typeface="Meiryo" panose="020B0604030504040204" pitchFamily="34" charset="-128"/>
                          <a:cs typeface="+mn-cs"/>
                        </a:rPr>
                        <a:t>任意</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期日</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審査依頼フォーム</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615498">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広告掲載</a:t>
                      </a:r>
                      <a:endParaRPr kumimoji="1" lang="en-US" altLang="ja-JP" sz="1000" b="0" i="0" kern="1200" noProof="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基準</a:t>
                      </a:r>
                      <a:endParaRPr kumimoji="1" lang="ja-JP" altLang="en-US" sz="1000" b="0" i="0" kern="120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ブランドリフト</a:t>
                      </a:r>
                      <a:endParaRPr kumimoji="1" lang="en-US" altLang="ja-JP"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調査種別</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・ブランドリフト調査（調査種別：</a:t>
                      </a:r>
                      <a:r>
                        <a:rPr kumimoji="1" lang="ja-JP" altLang="en-US" sz="1000" b="0" i="0" u="none" strike="noStrike" kern="1200" cap="none" spc="0" normalizeH="0" baseline="0" noProof="0">
                          <a:ln>
                            <a:noFill/>
                          </a:ln>
                          <a:solidFill>
                            <a:srgbClr val="FF0000"/>
                          </a:solidFill>
                          <a:effectLst/>
                          <a:uLnTx/>
                          <a:uFillTx/>
                          <a:latin typeface="Meiryo" panose="020B0604030504040204" pitchFamily="34" charset="-128"/>
                          <a:ea typeface="Meiryo" panose="020B0604030504040204" pitchFamily="34" charset="-128"/>
                          <a:cs typeface="+mn-cs"/>
                        </a:rPr>
                        <a:t>比較検討</a:t>
                      </a:r>
                      <a:r>
                        <a:rPr kumimoji="1" lang="ja-JP" altLang="en-US"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endPar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kern="1200">
                          <a:solidFill>
                            <a:srgbClr val="0D0D0D"/>
                          </a:solidFill>
                          <a:effectLst/>
                          <a:latin typeface="Calibri" panose="020F0502020204030204"/>
                          <a:ea typeface="+mn-ea"/>
                          <a:cs typeface="+mn-cs"/>
                        </a:rPr>
                        <a:t>ブランドパネルが対象です。</a:t>
                      </a:r>
                      <a:r>
                        <a:rPr kumimoji="1" lang="ja-JP" altLang="en-US"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紐づく広告が分からないと判断できない部分もあるため、任意で一緒に設問文もつけてください。</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i="0" u="none" strike="noStrike" kern="1200" cap="none" spc="0" normalizeH="0" baseline="0" noProof="0">
                          <a:ln>
                            <a:noFill/>
                          </a:ln>
                          <a:solidFill>
                            <a:srgbClr val="FF0000"/>
                          </a:solidFill>
                          <a:effectLst/>
                          <a:uLnTx/>
                          <a:uFillTx/>
                          <a:latin typeface="Meiryo" panose="020B0604030504040204" pitchFamily="34" charset="-128"/>
                          <a:ea typeface="Meiryo" panose="020B0604030504040204" pitchFamily="34" charset="-128"/>
                          <a:cs typeface="+mn-cs"/>
                        </a:rPr>
                        <a:t>必須</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00" b="0" kern="1200">
                          <a:solidFill>
                            <a:srgbClr val="0D0D0D"/>
                          </a:solidFill>
                          <a:latin typeface="Meiryo" panose="020B0604030504040204" pitchFamily="34" charset="-128"/>
                          <a:ea typeface="Meiryo" panose="020B0604030504040204" pitchFamily="34" charset="-128"/>
                          <a:cs typeface="+mn-cs"/>
                        </a:rPr>
                        <a:t>※</a:t>
                      </a:r>
                      <a:r>
                        <a:rPr kumimoji="1" lang="ja-JP" altLang="en-US" sz="1000" b="0" kern="1200">
                          <a:solidFill>
                            <a:srgbClr val="0D0D0D"/>
                          </a:solidFill>
                          <a:latin typeface="Meiryo" panose="020B0604030504040204" pitchFamily="34" charset="-128"/>
                          <a:ea typeface="Meiryo" panose="020B0604030504040204" pitchFamily="34" charset="-128"/>
                          <a:cs typeface="+mn-cs"/>
                        </a:rPr>
                        <a:t>「比較検討」</a:t>
                      </a:r>
                      <a:endParaRPr kumimoji="1" lang="en-US" altLang="ja-JP" sz="1000" b="0" kern="1200">
                        <a:solidFill>
                          <a:srgbClr val="0D0D0D"/>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kern="1200">
                          <a:solidFill>
                            <a:srgbClr val="0D0D0D"/>
                          </a:solidFill>
                          <a:latin typeface="Meiryo" panose="020B0604030504040204" pitchFamily="34" charset="-128"/>
                          <a:ea typeface="Meiryo" panose="020B0604030504040204" pitchFamily="34" charset="-128"/>
                          <a:cs typeface="+mn-cs"/>
                        </a:rPr>
                        <a:t>以外は任意</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kern="1200">
                          <a:solidFill>
                            <a:srgbClr val="0D0D0D"/>
                          </a:solidFill>
                          <a:latin typeface="Meiryo" panose="020B0604030504040204" pitchFamily="34" charset="-128"/>
                          <a:ea typeface="Meiryo" panose="020B0604030504040204" pitchFamily="34" charset="-128"/>
                          <a:cs typeface="+mn-cs"/>
                        </a:rPr>
                        <a:t>掲載に間に合うよう適宜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marR="0" lvl="0" indent="-171450" algn="l" defTabSz="914400" rtl="0" eaLnBrk="1" fontAlgn="auto" latinLnBrk="0" hangingPunct="1">
                        <a:lnSpc>
                          <a:spcPct val="110000"/>
                        </a:lnSpc>
                        <a:spcBef>
                          <a:spcPts val="0"/>
                        </a:spcBef>
                        <a:spcAft>
                          <a:spcPts val="0"/>
                        </a:spcAft>
                        <a:buClr>
                          <a:schemeClr val="accent5"/>
                        </a:buClr>
                        <a:buSzTx/>
                        <a:buFont typeface="Wingdings" pitchFamily="2" charset="2"/>
                        <a:buChar char="n"/>
                        <a:tabLst/>
                        <a:defRPr/>
                      </a:pPr>
                      <a:r>
                        <a:rPr kumimoji="1" lang="ja-JP" altLang="en-US" sz="1000" b="0">
                          <a:solidFill>
                            <a:schemeClr val="tx1">
                              <a:lumMod val="65000"/>
                              <a:lumOff val="35000"/>
                            </a:schemeClr>
                          </a:solidFill>
                          <a:latin typeface="Meiryo" panose="020B0604030504040204" pitchFamily="34" charset="-128"/>
                          <a:ea typeface="Meiryo" panose="020B0604030504040204" pitchFamily="34" charset="-128"/>
                          <a:hlinkClick r:id="rId4"/>
                        </a:rPr>
                        <a:t>ブランドリフト調査</a:t>
                      </a:r>
                      <a:br>
                        <a:rPr kumimoji="1" lang="en-US" altLang="ja-JP" sz="1000" b="0">
                          <a:solidFill>
                            <a:schemeClr val="tx1">
                              <a:lumMod val="65000"/>
                              <a:lumOff val="35000"/>
                            </a:schemeClr>
                          </a:solidFill>
                          <a:latin typeface="Meiryo" panose="020B0604030504040204" pitchFamily="34" charset="-128"/>
                          <a:ea typeface="Meiryo" panose="020B0604030504040204" pitchFamily="34" charset="-128"/>
                          <a:hlinkClick r:id="rId4"/>
                        </a:rPr>
                      </a:br>
                      <a:r>
                        <a:rPr kumimoji="1" lang="ja-JP" altLang="en-US" sz="1000" b="0">
                          <a:solidFill>
                            <a:schemeClr val="tx1">
                              <a:lumMod val="65000"/>
                              <a:lumOff val="35000"/>
                            </a:schemeClr>
                          </a:solidFill>
                          <a:latin typeface="Meiryo" panose="020B0604030504040204" pitchFamily="34" charset="-128"/>
                          <a:ea typeface="Meiryo" panose="020B0604030504040204" pitchFamily="34" charset="-128"/>
                          <a:hlinkClick r:id="rId4"/>
                        </a:rPr>
                        <a:t>入稿前審査依頼フォーム</a:t>
                      </a:r>
                      <a:endParaRPr lang="en-US" altLang="ja-JP" sz="1000" b="0">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extLst>
                  <a:ext uri="{0D108BD9-81ED-4DB2-BD59-A6C34878D82A}">
                    <a16:rowId xmlns:a16="http://schemas.microsoft.com/office/drawing/2014/main" val="2186591261"/>
                  </a:ext>
                </a:extLst>
              </a:tr>
              <a:tr h="913384">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広告</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フォーマット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・広告タイプ：予約型専用広告（ブランドパネル クインティを除く）</a:t>
                      </a:r>
                      <a:endParaRPr kumimoji="1" lang="en-US" altLang="ja-JP" sz="1000" b="0" dirty="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dirty="0">
                          <a:solidFill>
                            <a:srgbClr val="0D0D0D"/>
                          </a:solidFill>
                          <a:latin typeface="Meiryo" panose="020B0604030504040204" pitchFamily="34" charset="-128"/>
                          <a:ea typeface="Meiryo" panose="020B0604030504040204" pitchFamily="34" charset="-128"/>
                        </a:rPr>
                        <a:t>※</a:t>
                      </a:r>
                      <a:r>
                        <a:rPr kumimoji="1" lang="ja-JP" altLang="en-US" sz="1000" b="0" dirty="0">
                          <a:solidFill>
                            <a:srgbClr val="0D0D0D"/>
                          </a:solidFill>
                          <a:latin typeface="Meiryo" panose="020B0604030504040204" pitchFamily="34" charset="-128"/>
                          <a:ea typeface="Meiryo" panose="020B0604030504040204" pitchFamily="34" charset="-128"/>
                        </a:rPr>
                        <a:t>ブランドパネル　トップインパクト、パノラマ、トピックス</a:t>
                      </a:r>
                      <a:r>
                        <a:rPr kumimoji="1" lang="en-US" altLang="ja-JP" sz="1000" b="0" dirty="0">
                          <a:solidFill>
                            <a:srgbClr val="0D0D0D"/>
                          </a:solidFill>
                          <a:latin typeface="Meiryo" panose="020B0604030504040204" pitchFamily="34" charset="-128"/>
                          <a:ea typeface="Meiryo" panose="020B0604030504040204" pitchFamily="34" charset="-128"/>
                        </a:rPr>
                        <a:t>PR</a:t>
                      </a:r>
                      <a:r>
                        <a:rPr kumimoji="1" lang="ja-JP" altLang="en-US" sz="1000" b="0" dirty="0">
                          <a:solidFill>
                            <a:srgbClr val="0D0D0D"/>
                          </a:solidFill>
                          <a:latin typeface="Meiryo" panose="020B0604030504040204" pitchFamily="34" charset="-128"/>
                          <a:ea typeface="Meiryo" panose="020B0604030504040204" pitchFamily="34" charset="-128"/>
                        </a:rPr>
                        <a:t>などの予約型専用広告が対象です。予約型専用広告の詳細は入稿規定をご確認ください。</a:t>
                      </a:r>
                      <a:endParaRPr kumimoji="1" lang="en-US" altLang="ja-JP" sz="1000" b="0" dirty="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dirty="0">
                          <a:solidFill>
                            <a:schemeClr val="tx1">
                              <a:lumMod val="65000"/>
                              <a:lumOff val="35000"/>
                            </a:schemeClr>
                          </a:solidFill>
                          <a:latin typeface="Meiryo" panose="020B0604030504040204" pitchFamily="34" charset="-128"/>
                          <a:ea typeface="Meiryo" panose="020B0604030504040204" pitchFamily="34" charset="-128"/>
                          <a:hlinkClick r:id="rId5"/>
                        </a:rPr>
                        <a:t>https://ads-help.yahoo-net.jp/s/article/H000044534</a:t>
                      </a:r>
                      <a:endParaRPr kumimoji="1" lang="en-US" altLang="ja-JP" sz="1000" b="0" dirty="0">
                        <a:solidFill>
                          <a:schemeClr val="tx1">
                            <a:lumMod val="65000"/>
                            <a:lumOff val="35000"/>
                          </a:schemeClr>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rgbClr val="FF0000"/>
                          </a:solidFill>
                          <a:latin typeface="Meiryo" panose="020B0604030504040204" pitchFamily="34" charset="-128"/>
                          <a:ea typeface="Meiryo" panose="020B0604030504040204" pitchFamily="34" charset="-128"/>
                          <a:cs typeface="+mn-cs"/>
                        </a:rPr>
                        <a:t>必須</a:t>
                      </a:r>
                      <a:endParaRPr kumimoji="1" lang="en-US" altLang="ja-JP" sz="1000" b="1" kern="1200">
                        <a:solidFill>
                          <a:srgbClr val="FF0000"/>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掲載反映日の</a:t>
                      </a:r>
                      <a:endParaRPr kumimoji="1" lang="en-US" altLang="ja-JP" sz="1000" b="0" dirty="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dirty="0">
                          <a:solidFill>
                            <a:srgbClr val="FF0000"/>
                          </a:solidFill>
                          <a:latin typeface="Meiryo" panose="020B0604030504040204" pitchFamily="34" charset="-128"/>
                          <a:ea typeface="Meiryo" panose="020B0604030504040204" pitchFamily="34" charset="-128"/>
                        </a:rPr>
                        <a:t>11</a:t>
                      </a:r>
                      <a:r>
                        <a:rPr kumimoji="1" lang="ja-JP" altLang="en-US" sz="1000" b="0" dirty="0">
                          <a:solidFill>
                            <a:srgbClr val="FF0000"/>
                          </a:solidFill>
                          <a:latin typeface="Meiryo" panose="020B0604030504040204" pitchFamily="34" charset="-128"/>
                          <a:ea typeface="Meiryo" panose="020B0604030504040204" pitchFamily="34" charset="-128"/>
                        </a:rPr>
                        <a:t>営業日前</a:t>
                      </a:r>
                      <a:r>
                        <a:rPr kumimoji="1" lang="ja-JP" altLang="en-US" sz="1000" b="0" dirty="0">
                          <a:solidFill>
                            <a:srgbClr val="0D0D0D"/>
                          </a:solidFill>
                          <a:latin typeface="Meiryo" panose="020B0604030504040204" pitchFamily="34" charset="-128"/>
                          <a:ea typeface="Meiryo" panose="020B0604030504040204" pitchFamily="34" charset="-128"/>
                        </a:rPr>
                        <a:t>まで</a:t>
                      </a:r>
                      <a:endParaRPr kumimoji="1" lang="en-US" altLang="ja-JP" sz="1000" b="0" dirty="0">
                        <a:solidFill>
                          <a:srgbClr val="0D0D0D"/>
                        </a:solidFill>
                        <a:latin typeface="Meiryo" panose="020B0604030504040204" pitchFamily="34" charset="-128"/>
                        <a:ea typeface="Meiryo" panose="020B0604030504040204" pitchFamily="34" charset="-128"/>
                      </a:endParaRPr>
                    </a:p>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（トピックス</a:t>
                      </a:r>
                      <a:r>
                        <a:rPr kumimoji="1" lang="en-US" altLang="ja-JP" sz="1000" b="0" dirty="0">
                          <a:solidFill>
                            <a:srgbClr val="0D0D0D"/>
                          </a:solidFill>
                          <a:latin typeface="Meiryo" panose="020B0604030504040204" pitchFamily="34" charset="-128"/>
                          <a:ea typeface="Meiryo" panose="020B0604030504040204" pitchFamily="34" charset="-128"/>
                        </a:rPr>
                        <a:t>PR</a:t>
                      </a:r>
                      <a:r>
                        <a:rPr kumimoji="1" lang="ja-JP" altLang="en-US" sz="1000" b="0" dirty="0">
                          <a:solidFill>
                            <a:srgbClr val="0D0D0D"/>
                          </a:solidFill>
                          <a:latin typeface="Meiryo" panose="020B0604030504040204" pitchFamily="34" charset="-128"/>
                          <a:ea typeface="Meiryo" panose="020B0604030504040204" pitchFamily="34" charset="-128"/>
                        </a:rPr>
                        <a:t>は</a:t>
                      </a:r>
                      <a:r>
                        <a:rPr kumimoji="1" lang="en-US" altLang="ja-JP" sz="1000" b="0" dirty="0">
                          <a:solidFill>
                            <a:srgbClr val="0D0D0D"/>
                          </a:solidFill>
                          <a:latin typeface="Meiryo" panose="020B0604030504040204" pitchFamily="34" charset="-128"/>
                          <a:ea typeface="Meiryo" panose="020B0604030504040204" pitchFamily="34" charset="-128"/>
                        </a:rPr>
                        <a:t>7</a:t>
                      </a:r>
                      <a:r>
                        <a:rPr kumimoji="1" lang="ja-JP" altLang="en-US" sz="1000" b="0" dirty="0">
                          <a:solidFill>
                            <a:srgbClr val="0D0D0D"/>
                          </a:solidFill>
                          <a:latin typeface="Meiryo" panose="020B0604030504040204" pitchFamily="34" charset="-128"/>
                          <a:ea typeface="Meiryo" panose="020B0604030504040204" pitchFamily="34" charset="-128"/>
                        </a:rPr>
                        <a:t>営業日前まで）</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indent="-171450">
                        <a:lnSpc>
                          <a:spcPct val="110000"/>
                        </a:lnSpc>
                        <a:buClr>
                          <a:schemeClr val="accent5"/>
                        </a:buClr>
                        <a:buFont typeface="Wingdings" pitchFamily="2" charset="2"/>
                        <a:buChar char="n"/>
                      </a:pPr>
                      <a:r>
                        <a:rPr kumimoji="1" lang="ja-JP" altLang="en-US" sz="1000" b="0" u="none">
                          <a:solidFill>
                            <a:schemeClr val="tx1">
                              <a:lumMod val="65000"/>
                              <a:lumOff val="35000"/>
                            </a:schemeClr>
                          </a:solidFill>
                          <a:latin typeface="Meiryo" panose="020B0604030504040204" pitchFamily="34" charset="-128"/>
                          <a:ea typeface="Meiryo" panose="020B0604030504040204" pitchFamily="34" charset="-128"/>
                          <a:hlinkClick r:id="rId6"/>
                        </a:rPr>
                        <a:t>ディスプレイ広告（予約型）入稿前審査依頼フォーム</a:t>
                      </a:r>
                      <a:endParaRPr kumimoji="1" lang="en-US" altLang="ja-JP" sz="1000" b="0" u="none">
                        <a:solidFill>
                          <a:schemeClr val="tx1">
                            <a:lumMod val="65000"/>
                            <a:lumOff val="35000"/>
                          </a:schemeClr>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extLst>
                  <a:ext uri="{0D108BD9-81ED-4DB2-BD59-A6C34878D82A}">
                    <a16:rowId xmlns:a16="http://schemas.microsoft.com/office/drawing/2014/main" val="384434171"/>
                  </a:ext>
                </a:extLst>
              </a:tr>
              <a:tr h="632432">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訴求する</a:t>
                      </a:r>
                      <a:endParaRPr kumimoji="1" lang="en-US" altLang="ja-JP"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商品・サービス</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a:solidFill>
                            <a:srgbClr val="0D0D0D"/>
                          </a:solidFill>
                          <a:latin typeface="Meiryo" panose="020B0604030504040204" pitchFamily="34" charset="-128"/>
                          <a:ea typeface="Meiryo" panose="020B0604030504040204" pitchFamily="34" charset="-128"/>
                        </a:rPr>
                        <a:t>薬機、医療、宗教・選挙・政党・意見広告・募金・寄付金の募集</a:t>
                      </a:r>
                      <a:endParaRPr kumimoji="1" lang="en-US" altLang="ja-JP" sz="1000" b="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kern="1200">
                          <a:solidFill>
                            <a:srgbClr val="0D0D0D"/>
                          </a:solidFill>
                          <a:latin typeface="Meiryo" panose="020B0604030504040204" pitchFamily="34" charset="-128"/>
                          <a:ea typeface="Meiryo" panose="020B0604030504040204" pitchFamily="34" charset="-128"/>
                          <a:cs typeface="+mn-cs"/>
                        </a:rPr>
                        <a:t>※</a:t>
                      </a:r>
                      <a:r>
                        <a:rPr kumimoji="1" lang="ja-JP" altLang="en-US" sz="1000" b="0" kern="1200">
                          <a:solidFill>
                            <a:srgbClr val="0D0D0D"/>
                          </a:solidFill>
                          <a:latin typeface="Meiryo" panose="020B0604030504040204" pitchFamily="34" charset="-128"/>
                          <a:ea typeface="Meiryo" panose="020B0604030504040204" pitchFamily="34" charset="-128"/>
                          <a:cs typeface="+mn-cs"/>
                        </a:rPr>
                        <a:t>広告フォーマットを問わず、</a:t>
                      </a:r>
                      <a:r>
                        <a:rPr kumimoji="1" lang="ja-JP" altLang="en-US" sz="1000" b="0" kern="1200">
                          <a:solidFill>
                            <a:srgbClr val="FF0000"/>
                          </a:solidFill>
                          <a:latin typeface="Meiryo" panose="020B0604030504040204" pitchFamily="34" charset="-128"/>
                          <a:ea typeface="Meiryo" panose="020B0604030504040204" pitchFamily="34" charset="-128"/>
                          <a:cs typeface="+mn-cs"/>
                        </a:rPr>
                        <a:t>リンク先・クリエイティブすべて審査対象</a:t>
                      </a:r>
                      <a:r>
                        <a:rPr kumimoji="1" lang="ja-JP" altLang="en-US" sz="1000" b="0" kern="1200">
                          <a:solidFill>
                            <a:srgbClr val="0D0D0D"/>
                          </a:solidFill>
                          <a:latin typeface="Meiryo" panose="020B0604030504040204" pitchFamily="34" charset="-128"/>
                          <a:ea typeface="Meiryo" panose="020B0604030504040204" pitchFamily="34" charset="-128"/>
                          <a:cs typeface="+mn-cs"/>
                        </a:rPr>
                        <a:t>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1">
                          <a:solidFill>
                            <a:srgbClr val="FF0000"/>
                          </a:solidFill>
                          <a:latin typeface="Meiryo" panose="020B0604030504040204" pitchFamily="34" charset="-128"/>
                          <a:ea typeface="Meiryo" panose="020B0604030504040204" pitchFamily="34" charset="-128"/>
                        </a:rPr>
                        <a:t>必須</a:t>
                      </a:r>
                      <a:endParaRPr kumimoji="1" lang="en-US" altLang="ja-JP" sz="1000" b="1">
                        <a:solidFill>
                          <a:srgbClr val="FF0000"/>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a:solidFill>
                            <a:srgbClr val="0D0D0D"/>
                          </a:solidFill>
                          <a:latin typeface="Meiryo" panose="020B0604030504040204" pitchFamily="34" charset="-128"/>
                          <a:ea typeface="Meiryo" panose="020B0604030504040204" pitchFamily="34" charset="-128"/>
                        </a:rPr>
                        <a:t>掲載に間に合うよう適宜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tc vMerge="1">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a:ln>
                          <a:noFill/>
                        </a:ln>
                        <a:solidFill>
                          <a:srgbClr val="000000">
                            <a:lumMod val="65000"/>
                            <a:lumOff val="35000"/>
                          </a:srgb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7820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公開前</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サイト</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審査</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サイト状況</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kern="1200">
                          <a:solidFill>
                            <a:srgbClr val="0D0D0D"/>
                          </a:solidFill>
                          <a:latin typeface="Meiryo" panose="020B0604030504040204" pitchFamily="34" charset="-128"/>
                          <a:ea typeface="Meiryo" panose="020B0604030504040204" pitchFamily="34" charset="-128"/>
                          <a:cs typeface="+mn-cs"/>
                        </a:rPr>
                        <a:t>公開前サイト</a:t>
                      </a:r>
                      <a:endParaRPr kumimoji="1" lang="en-US" altLang="ja-JP" sz="1000" b="0" kern="1200">
                        <a:solidFill>
                          <a:srgbClr val="0D0D0D"/>
                        </a:solidFill>
                        <a:latin typeface="Meiryo" panose="020B0604030504040204" pitchFamily="34" charset="-128"/>
                        <a:ea typeface="Meiryo" panose="020B0604030504040204" pitchFamily="34" charset="-128"/>
                        <a:cs typeface="+mn-cs"/>
                      </a:endParaRPr>
                    </a:p>
                    <a:p>
                      <a:pPr algn="l">
                        <a:lnSpc>
                          <a:spcPct val="110000"/>
                        </a:lnSpc>
                      </a:pPr>
                      <a:r>
                        <a:rPr kumimoji="1" lang="en-US" altLang="ja-JP" sz="1000" b="0" kern="1200">
                          <a:solidFill>
                            <a:srgbClr val="0D0D0D"/>
                          </a:solidFill>
                          <a:latin typeface="Meiryo" panose="020B0604030504040204" pitchFamily="34" charset="-128"/>
                          <a:ea typeface="Meiryo" panose="020B0604030504040204" pitchFamily="34" charset="-128"/>
                          <a:cs typeface="+mn-cs"/>
                        </a:rPr>
                        <a:t>※</a:t>
                      </a:r>
                      <a:r>
                        <a:rPr kumimoji="1" lang="ja-JP" altLang="en-US" sz="1000" b="0" kern="1200">
                          <a:solidFill>
                            <a:srgbClr val="0D0D0D"/>
                          </a:solidFill>
                          <a:latin typeface="Meiryo" panose="020B0604030504040204" pitchFamily="34" charset="-128"/>
                          <a:ea typeface="Meiryo" panose="020B0604030504040204" pitchFamily="34" charset="-128"/>
                          <a:cs typeface="+mn-cs"/>
                        </a:rPr>
                        <a:t>広告管理ツールに広告を入稿する時点で、リンク先</a:t>
                      </a:r>
                      <a:r>
                        <a:rPr kumimoji="1" lang="en-US" altLang="ja-JP" sz="1000" b="0" kern="1200">
                          <a:solidFill>
                            <a:srgbClr val="0D0D0D"/>
                          </a:solidFill>
                          <a:latin typeface="Meiryo" panose="020B0604030504040204" pitchFamily="34" charset="-128"/>
                          <a:ea typeface="Meiryo" panose="020B0604030504040204" pitchFamily="34" charset="-128"/>
                          <a:cs typeface="+mn-cs"/>
                        </a:rPr>
                        <a:t>URL</a:t>
                      </a:r>
                      <a:r>
                        <a:rPr kumimoji="1" lang="ja-JP" altLang="en-US" sz="1000" b="0" kern="1200">
                          <a:solidFill>
                            <a:srgbClr val="0D0D0D"/>
                          </a:solidFill>
                          <a:latin typeface="Meiryo" panose="020B0604030504040204" pitchFamily="34" charset="-128"/>
                          <a:ea typeface="Meiryo" panose="020B0604030504040204" pitchFamily="34" charset="-128"/>
                          <a:cs typeface="+mn-cs"/>
                        </a:rPr>
                        <a:t>が未公開または未完成の場合に必要な審査です。</a:t>
                      </a:r>
                      <a:r>
                        <a:rPr kumimoji="1" lang="ja-JP" altLang="en-US" sz="1000" b="0" kern="1200">
                          <a:solidFill>
                            <a:srgbClr val="FF0000"/>
                          </a:solidFill>
                          <a:latin typeface="Meiryo" panose="020B0604030504040204" pitchFamily="34" charset="-128"/>
                          <a:ea typeface="Meiryo" panose="020B0604030504040204" pitchFamily="34" charset="-128"/>
                          <a:cs typeface="+mn-cs"/>
                        </a:rPr>
                        <a:t>審査には更新後のテストサイトまたはキャプチャ、掲載開始日とリンク先更新日時が必要</a:t>
                      </a:r>
                      <a:r>
                        <a:rPr kumimoji="1" lang="ja-JP" altLang="en-US" sz="1000" b="0" kern="1200">
                          <a:solidFill>
                            <a:srgbClr val="0D0D0D"/>
                          </a:solidFill>
                          <a:latin typeface="Meiryo" panose="020B0604030504040204" pitchFamily="34" charset="-128"/>
                          <a:ea typeface="Meiryo" panose="020B0604030504040204" pitchFamily="34" charset="-128"/>
                          <a:cs typeface="+mn-cs"/>
                        </a:rPr>
                        <a:t>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rgbClr val="FF0000"/>
                          </a:solidFill>
                          <a:latin typeface="Meiryo" panose="020B0604030504040204" pitchFamily="34" charset="-128"/>
                          <a:ea typeface="Meiryo" panose="020B0604030504040204" pitchFamily="34" charset="-128"/>
                          <a:cs typeface="+mn-cs"/>
                        </a:rPr>
                        <a:t>必須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100" b="0" kern="120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kern="120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632432">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掲載制限</a:t>
                      </a:r>
                      <a:endParaRPr kumimoji="1" lang="en-US" altLang="ja-JP" sz="1000" b="0" i="0" kern="1200" noProof="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掲載制限</a:t>
                      </a:r>
                      <a:endParaRPr kumimoji="1" lang="en-US" altLang="ja-JP" sz="1000" b="0" i="0" kern="1200" noProof="0">
                        <a:solidFill>
                          <a:schemeClr val="bg1"/>
                        </a:solidFill>
                        <a:latin typeface="Meiryo" panose="020B0604030504040204" pitchFamily="34" charset="-128"/>
                        <a:ea typeface="Meiryo" panose="020B0604030504040204" pitchFamily="34" charset="-128"/>
                        <a:cs typeface="+mn-cs"/>
                      </a:endParaRPr>
                    </a:p>
                    <a:p>
                      <a:pPr algn="ctr">
                        <a:lnSpc>
                          <a:spcPct val="110000"/>
                        </a:lnSpc>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カテゴリー</a:t>
                      </a:r>
                      <a:endParaRPr kumimoji="1" lang="ja-JP" altLang="en-US" sz="1000" b="0" i="0" kern="120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00" b="0" kern="1200" noProof="0">
                          <a:solidFill>
                            <a:srgbClr val="0D0D0D"/>
                          </a:solidFill>
                          <a:latin typeface="Meiryo" panose="020B0604030504040204" pitchFamily="34" charset="-128"/>
                          <a:ea typeface="Meiryo" panose="020B0604030504040204" pitchFamily="34" charset="-128"/>
                          <a:cs typeface="+mn-cs"/>
                        </a:rPr>
                        <a:t>「掲載制限に該当する広告内容」の判断</a:t>
                      </a:r>
                      <a:endParaRPr kumimoji="1" lang="en-US" altLang="ja-JP" sz="1000" b="0" kern="1200" noProof="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00" b="0" kern="1200" noProof="0">
                          <a:solidFill>
                            <a:srgbClr val="0D0D0D"/>
                          </a:solidFill>
                          <a:latin typeface="Meiryo" panose="020B0604030504040204" pitchFamily="34" charset="-128"/>
                          <a:ea typeface="Meiryo" panose="020B0604030504040204" pitchFamily="34" charset="-128"/>
                          <a:cs typeface="+mn-cs"/>
                        </a:rPr>
                        <a:t>※</a:t>
                      </a:r>
                      <a:r>
                        <a:rPr kumimoji="1" lang="ja-JP" altLang="en-US" sz="1000" b="0" kern="1200" noProof="0">
                          <a:solidFill>
                            <a:srgbClr val="0D0D0D"/>
                          </a:solidFill>
                          <a:latin typeface="Meiryo" panose="020B0604030504040204" pitchFamily="34" charset="-128"/>
                          <a:ea typeface="Meiryo" panose="020B0604030504040204" pitchFamily="34" charset="-128"/>
                          <a:cs typeface="+mn-cs"/>
                        </a:rPr>
                        <a:t>掲載制限カテゴリーの確認の場合に選択。</a:t>
                      </a:r>
                      <a:r>
                        <a:rPr kumimoji="1" lang="ja-JP" altLang="en-US" sz="1000" b="0" kern="1200" noProof="0">
                          <a:solidFill>
                            <a:srgbClr val="FF0000"/>
                          </a:solidFill>
                          <a:latin typeface="Meiryo" panose="020B0604030504040204" pitchFamily="34" charset="-128"/>
                          <a:ea typeface="Meiryo" panose="020B0604030504040204" pitchFamily="34" charset="-128"/>
                          <a:cs typeface="+mn-cs"/>
                        </a:rPr>
                        <a:t>判断にはリンク先サイトが必要</a:t>
                      </a:r>
                      <a:r>
                        <a:rPr kumimoji="1" lang="ja-JP" altLang="en-US" sz="1000" b="0" kern="1200" noProof="0">
                          <a:solidFill>
                            <a:srgbClr val="0D0D0D"/>
                          </a:solidFill>
                          <a:latin typeface="Meiryo" panose="020B0604030504040204" pitchFamily="34" charset="-128"/>
                          <a:ea typeface="Meiryo" panose="020B0604030504040204" pitchFamily="34" charset="-128"/>
                          <a:cs typeface="+mn-cs"/>
                        </a:rPr>
                        <a:t>となり、クリエイティブのみでは判断できかねます。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1" kern="1200" err="1">
                          <a:solidFill>
                            <a:srgbClr val="0D0D0D"/>
                          </a:solidFill>
                          <a:latin typeface="Meiryo" panose="020B0604030504040204" pitchFamily="34" charset="-128"/>
                          <a:ea typeface="Meiryo" panose="020B0604030504040204" pitchFamily="34" charset="-128"/>
                          <a:cs typeface="+mn-cs"/>
                        </a:rPr>
                        <a:t>任意</a:t>
                      </a:r>
                      <a:endParaRPr kumimoji="1" lang="ja-JP" altLang="en-US" sz="1000" b="1" kern="1200">
                        <a:solidFill>
                          <a:srgbClr val="0D0D0D"/>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0" kern="1200" noProof="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marR="0" lvl="0" indent="-171450" algn="l" defTabSz="914423" rtl="0" eaLnBrk="1" fontAlgn="auto" latinLnBrk="0" hangingPunct="1">
                        <a:lnSpc>
                          <a:spcPct val="110000"/>
                        </a:lnSpc>
                        <a:spcBef>
                          <a:spcPts val="0"/>
                        </a:spcBef>
                        <a:spcAft>
                          <a:spcPts val="0"/>
                        </a:spcAft>
                        <a:buClr>
                          <a:schemeClr val="accent5"/>
                        </a:buClr>
                        <a:buSzTx/>
                        <a:buFont typeface="Wingdings" pitchFamily="2" charset="2"/>
                        <a:buChar char="n"/>
                        <a:tabLst/>
                        <a:defRPr/>
                      </a:pPr>
                      <a:r>
                        <a:rPr kumimoji="1" lang="ja-JP" altLang="en-US" sz="1000" b="0" dirty="0">
                          <a:solidFill>
                            <a:schemeClr val="tx1">
                              <a:lumMod val="65000"/>
                              <a:lumOff val="35000"/>
                            </a:schemeClr>
                          </a:solidFill>
                          <a:latin typeface="Meiryo" panose="020B0604030504040204" pitchFamily="34" charset="-128"/>
                          <a:ea typeface="Meiryo" panose="020B0604030504040204" pitchFamily="34" charset="-128"/>
                          <a:hlinkClick r:id="rId7"/>
                        </a:rPr>
                        <a:t>掲載制限カテゴリー確認　依頼フォーム</a:t>
                      </a:r>
                      <a:br>
                        <a:rPr kumimoji="1" lang="en-US" altLang="ja-JP" sz="1000" b="0" dirty="0">
                          <a:latin typeface="Meiryo" panose="020B0604030504040204" pitchFamily="34" charset="-128"/>
                          <a:ea typeface="Meiryo" panose="020B0604030504040204" pitchFamily="34" charset="-128"/>
                        </a:rPr>
                      </a:br>
                      <a:endParaRPr lang="en-US" altLang="ja-JP" sz="1000" b="0" dirty="0">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extLst>
                  <a:ext uri="{0D108BD9-81ED-4DB2-BD59-A6C34878D82A}">
                    <a16:rowId xmlns:a16="http://schemas.microsoft.com/office/drawing/2014/main" val="2463668774"/>
                  </a:ext>
                </a:extLst>
              </a:tr>
            </a:tbl>
          </a:graphicData>
        </a:graphic>
      </p:graphicFrame>
      <p:sp>
        <p:nvSpPr>
          <p:cNvPr id="3" name="テキスト ボックス 2">
            <a:extLst>
              <a:ext uri="{FF2B5EF4-FFF2-40B4-BE49-F238E27FC236}">
                <a16:creationId xmlns:a16="http://schemas.microsoft.com/office/drawing/2014/main" id="{537ABCAA-0EA2-0E56-55B9-D26B279646CF}"/>
              </a:ext>
            </a:extLst>
          </p:cNvPr>
          <p:cNvSpPr txBox="1"/>
          <p:nvPr/>
        </p:nvSpPr>
        <p:spPr>
          <a:xfrm>
            <a:off x="479425" y="1089025"/>
            <a:ext cx="11233150" cy="543995"/>
          </a:xfrm>
          <a:prstGeom prst="rect">
            <a:avLst/>
          </a:prstGeom>
          <a:noFill/>
        </p:spPr>
        <p:txBody>
          <a:bodyPr wrap="square" lIns="0" tIns="0" rIns="0" bIns="0" rtlCol="0">
            <a:spAutoFit/>
          </a:bodyPr>
          <a:lstStyle/>
          <a:p>
            <a:pPr>
              <a:lnSpc>
                <a:spcPct val="130000"/>
              </a:lnSpc>
            </a:pPr>
            <a:r>
              <a:rPr lang="ja-JP" altLang="en-US" sz="1400">
                <a:solidFill>
                  <a:srgbClr val="0D0D0D"/>
                </a:solidFill>
                <a:latin typeface="Meiryo" panose="020B0604030504040204" pitchFamily="34" charset="-128"/>
                <a:ea typeface="Meiryo" panose="020B0604030504040204" pitchFamily="34" charset="-128"/>
              </a:rPr>
              <a:t>広告掲載内容により入稿前審査が必須となる場合があります。掲載予定の内容に応じてフォームよりご依頼ください。</a:t>
            </a:r>
            <a:endParaRPr lang="en-US" altLang="ja-JP" sz="1400">
              <a:solidFill>
                <a:srgbClr val="0D0D0D"/>
              </a:solidFill>
              <a:latin typeface="Meiryo" panose="020B0604030504040204" pitchFamily="34" charset="-128"/>
              <a:ea typeface="Meiryo" panose="020B0604030504040204" pitchFamily="34" charset="-128"/>
            </a:endParaRPr>
          </a:p>
          <a:p>
            <a:pPr>
              <a:lnSpc>
                <a:spcPct val="130000"/>
              </a:lnSpc>
            </a:pPr>
            <a:r>
              <a:rPr lang="ja-JP" altLang="en-US" sz="1400">
                <a:solidFill>
                  <a:srgbClr val="0D0D0D"/>
                </a:solidFill>
                <a:latin typeface="Meiryo" panose="020B0604030504040204" pitchFamily="34" charset="-128"/>
                <a:ea typeface="Meiryo" panose="020B0604030504040204" pitchFamily="34" charset="-128"/>
              </a:rPr>
              <a:t>なお、審査には</a:t>
            </a:r>
            <a:r>
              <a:rPr lang="en-US" altLang="ja-JP" sz="1400">
                <a:solidFill>
                  <a:srgbClr val="0D0D0D"/>
                </a:solidFill>
                <a:latin typeface="Meiryo" panose="020B0604030504040204" pitchFamily="34" charset="-128"/>
                <a:ea typeface="Meiryo" panose="020B0604030504040204" pitchFamily="34" charset="-128"/>
              </a:rPr>
              <a:t>3</a:t>
            </a:r>
            <a:r>
              <a:rPr lang="ja-JP" altLang="en-US" sz="1400">
                <a:solidFill>
                  <a:srgbClr val="0D0D0D"/>
                </a:solidFill>
                <a:latin typeface="Meiryo" panose="020B0604030504040204" pitchFamily="34" charset="-128"/>
                <a:ea typeface="Meiryo" panose="020B0604030504040204" pitchFamily="34" charset="-128"/>
              </a:rPr>
              <a:t>営業日程度かかります。</a:t>
            </a:r>
            <a:endParaRPr lang="en-US" altLang="ja-JP" sz="1400">
              <a:solidFill>
                <a:srgbClr val="0D0D0D"/>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19219727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表 53">
            <a:extLst>
              <a:ext uri="{FF2B5EF4-FFF2-40B4-BE49-F238E27FC236}">
                <a16:creationId xmlns:a16="http://schemas.microsoft.com/office/drawing/2014/main" id="{141A91E3-8B91-DFE2-B30F-9775B676A79F}"/>
              </a:ext>
            </a:extLst>
          </p:cNvPr>
          <p:cNvGraphicFramePr>
            <a:graphicFrameLocks noGrp="1"/>
          </p:cNvGraphicFramePr>
          <p:nvPr/>
        </p:nvGraphicFramePr>
        <p:xfrm>
          <a:off x="1142999" y="4587870"/>
          <a:ext cx="10569576" cy="1728466"/>
        </p:xfrm>
        <a:graphic>
          <a:graphicData uri="http://schemas.openxmlformats.org/drawingml/2006/table">
            <a:tbl>
              <a:tblPr/>
              <a:tblGrid>
                <a:gridCol w="1761596">
                  <a:extLst>
                    <a:ext uri="{9D8B030D-6E8A-4147-A177-3AD203B41FA5}">
                      <a16:colId xmlns:a16="http://schemas.microsoft.com/office/drawing/2014/main" val="3007989207"/>
                    </a:ext>
                  </a:extLst>
                </a:gridCol>
                <a:gridCol w="1761596">
                  <a:extLst>
                    <a:ext uri="{9D8B030D-6E8A-4147-A177-3AD203B41FA5}">
                      <a16:colId xmlns:a16="http://schemas.microsoft.com/office/drawing/2014/main" val="3282382162"/>
                    </a:ext>
                  </a:extLst>
                </a:gridCol>
                <a:gridCol w="1761596">
                  <a:extLst>
                    <a:ext uri="{9D8B030D-6E8A-4147-A177-3AD203B41FA5}">
                      <a16:colId xmlns:a16="http://schemas.microsoft.com/office/drawing/2014/main" val="330142892"/>
                    </a:ext>
                  </a:extLst>
                </a:gridCol>
                <a:gridCol w="1761596">
                  <a:extLst>
                    <a:ext uri="{9D8B030D-6E8A-4147-A177-3AD203B41FA5}">
                      <a16:colId xmlns:a16="http://schemas.microsoft.com/office/drawing/2014/main" val="3920659603"/>
                    </a:ext>
                  </a:extLst>
                </a:gridCol>
                <a:gridCol w="1761596">
                  <a:extLst>
                    <a:ext uri="{9D8B030D-6E8A-4147-A177-3AD203B41FA5}">
                      <a16:colId xmlns:a16="http://schemas.microsoft.com/office/drawing/2014/main" val="2765025768"/>
                    </a:ext>
                  </a:extLst>
                </a:gridCol>
                <a:gridCol w="1761596">
                  <a:extLst>
                    <a:ext uri="{9D8B030D-6E8A-4147-A177-3AD203B41FA5}">
                      <a16:colId xmlns:a16="http://schemas.microsoft.com/office/drawing/2014/main" val="1569845138"/>
                    </a:ext>
                  </a:extLst>
                </a:gridCol>
              </a:tblGrid>
              <a:tr h="86423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12700" cmpd="sng">
                      <a:noFill/>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12700" cmpd="sng">
                      <a:noFill/>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extLst>
                  <a:ext uri="{0D108BD9-81ED-4DB2-BD59-A6C34878D82A}">
                    <a16:rowId xmlns:a16="http://schemas.microsoft.com/office/drawing/2014/main" val="3903680638"/>
                  </a:ext>
                </a:extLst>
              </a:tr>
              <a:tr h="86423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12700" cmpd="sng">
                      <a:noFill/>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12700" cmpd="sng">
                      <a:noFill/>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40000"/>
                      </a:srgbClr>
                    </a:solidFill>
                  </a:tcPr>
                </a:tc>
                <a:extLst>
                  <a:ext uri="{0D108BD9-81ED-4DB2-BD59-A6C34878D82A}">
                    <a16:rowId xmlns:a16="http://schemas.microsoft.com/office/drawing/2014/main" val="546453627"/>
                  </a:ext>
                </a:extLst>
              </a:tr>
            </a:tbl>
          </a:graphicData>
        </a:graphic>
      </p:graphicFrame>
      <p:sp>
        <p:nvSpPr>
          <p:cNvPr id="3" name="テキスト プレースホルダー 2">
            <a:extLst>
              <a:ext uri="{FF2B5EF4-FFF2-40B4-BE49-F238E27FC236}">
                <a16:creationId xmlns:a16="http://schemas.microsoft.com/office/drawing/2014/main" id="{C365993D-FAA5-CC30-C802-28A86A51A9D7}"/>
              </a:ext>
            </a:extLst>
          </p:cNvPr>
          <p:cNvSpPr>
            <a:spLocks noGrp="1"/>
          </p:cNvSpPr>
          <p:nvPr>
            <p:ph type="body" sz="quarter" idx="12"/>
          </p:nvPr>
        </p:nvSpPr>
        <p:spPr/>
        <p:txBody>
          <a:bodyPr/>
          <a:lstStyle/>
          <a:p>
            <a:pPr marL="0" indent="0">
              <a:buNone/>
            </a:pPr>
            <a:r>
              <a:rPr lang="ja-JP" altLang="en-US"/>
              <a:t>その他・注意事項</a:t>
            </a:r>
          </a:p>
        </p:txBody>
      </p:sp>
      <p:pic>
        <p:nvPicPr>
          <p:cNvPr id="8" name="図プレースホルダー 7" descr="アイコン&#10;&#10;自動的に生成された説明">
            <a:extLst>
              <a:ext uri="{FF2B5EF4-FFF2-40B4-BE49-F238E27FC236}">
                <a16:creationId xmlns:a16="http://schemas.microsoft.com/office/drawing/2014/main" id="{9CEFE3F4-E92C-D328-FF27-10DF9A46BF9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latin typeface="+mn-ea"/>
              </a:rPr>
              <a:t>既存リリース商品と掲載期間が重複している場合</a:t>
            </a:r>
          </a:p>
        </p:txBody>
      </p:sp>
      <p:graphicFrame>
        <p:nvGraphicFramePr>
          <p:cNvPr id="42" name="表 53">
            <a:extLst>
              <a:ext uri="{FF2B5EF4-FFF2-40B4-BE49-F238E27FC236}">
                <a16:creationId xmlns:a16="http://schemas.microsoft.com/office/drawing/2014/main" id="{00E2FCC9-FB3B-CB8D-EB26-43176CB69B93}"/>
              </a:ext>
            </a:extLst>
          </p:cNvPr>
          <p:cNvGraphicFramePr>
            <a:graphicFrameLocks noGrp="1"/>
          </p:cNvGraphicFramePr>
          <p:nvPr/>
        </p:nvGraphicFramePr>
        <p:xfrm>
          <a:off x="1142999" y="2180441"/>
          <a:ext cx="10569576" cy="2303562"/>
        </p:xfrm>
        <a:graphic>
          <a:graphicData uri="http://schemas.openxmlformats.org/drawingml/2006/table">
            <a:tbl>
              <a:tblPr/>
              <a:tblGrid>
                <a:gridCol w="1761596">
                  <a:extLst>
                    <a:ext uri="{9D8B030D-6E8A-4147-A177-3AD203B41FA5}">
                      <a16:colId xmlns:a16="http://schemas.microsoft.com/office/drawing/2014/main" val="3007989207"/>
                    </a:ext>
                  </a:extLst>
                </a:gridCol>
                <a:gridCol w="1761596">
                  <a:extLst>
                    <a:ext uri="{9D8B030D-6E8A-4147-A177-3AD203B41FA5}">
                      <a16:colId xmlns:a16="http://schemas.microsoft.com/office/drawing/2014/main" val="3282382162"/>
                    </a:ext>
                  </a:extLst>
                </a:gridCol>
                <a:gridCol w="1761596">
                  <a:extLst>
                    <a:ext uri="{9D8B030D-6E8A-4147-A177-3AD203B41FA5}">
                      <a16:colId xmlns:a16="http://schemas.microsoft.com/office/drawing/2014/main" val="330142892"/>
                    </a:ext>
                  </a:extLst>
                </a:gridCol>
                <a:gridCol w="1761596">
                  <a:extLst>
                    <a:ext uri="{9D8B030D-6E8A-4147-A177-3AD203B41FA5}">
                      <a16:colId xmlns:a16="http://schemas.microsoft.com/office/drawing/2014/main" val="3920659603"/>
                    </a:ext>
                  </a:extLst>
                </a:gridCol>
                <a:gridCol w="1761596">
                  <a:extLst>
                    <a:ext uri="{9D8B030D-6E8A-4147-A177-3AD203B41FA5}">
                      <a16:colId xmlns:a16="http://schemas.microsoft.com/office/drawing/2014/main" val="2765025768"/>
                    </a:ext>
                  </a:extLst>
                </a:gridCol>
                <a:gridCol w="1761596">
                  <a:extLst>
                    <a:ext uri="{9D8B030D-6E8A-4147-A177-3AD203B41FA5}">
                      <a16:colId xmlns:a16="http://schemas.microsoft.com/office/drawing/2014/main" val="1569845138"/>
                    </a:ext>
                  </a:extLst>
                </a:gridCol>
              </a:tblGrid>
              <a:tr h="115178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12700" cmpd="sng">
                      <a:noFill/>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12700" cmpd="sng">
                      <a:noFill/>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extLst>
                  <a:ext uri="{0D108BD9-81ED-4DB2-BD59-A6C34878D82A}">
                    <a16:rowId xmlns:a16="http://schemas.microsoft.com/office/drawing/2014/main" val="3903680638"/>
                  </a:ext>
                </a:extLst>
              </a:tr>
              <a:tr h="115178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12700" cmpd="sng">
                      <a:noFill/>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12700" cmpd="sng">
                      <a:noFill/>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40000"/>
                      </a:srgbClr>
                    </a:solidFill>
                  </a:tcPr>
                </a:tc>
                <a:extLst>
                  <a:ext uri="{0D108BD9-81ED-4DB2-BD59-A6C34878D82A}">
                    <a16:rowId xmlns:a16="http://schemas.microsoft.com/office/drawing/2014/main" val="546453627"/>
                  </a:ext>
                </a:extLst>
              </a:tr>
            </a:tbl>
          </a:graphicData>
        </a:graphic>
      </p:graphicFrame>
      <p:sp>
        <p:nvSpPr>
          <p:cNvPr id="43" name="テキスト ボックス 42">
            <a:extLst>
              <a:ext uri="{FF2B5EF4-FFF2-40B4-BE49-F238E27FC236}">
                <a16:creationId xmlns:a16="http://schemas.microsoft.com/office/drawing/2014/main" id="{92BB0683-0904-43D1-F9F7-B65A7C54D3B8}"/>
              </a:ext>
            </a:extLst>
          </p:cNvPr>
          <p:cNvSpPr txBox="1"/>
          <p:nvPr/>
        </p:nvSpPr>
        <p:spPr>
          <a:xfrm>
            <a:off x="479425" y="1089025"/>
            <a:ext cx="11233150" cy="824072"/>
          </a:xfrm>
          <a:prstGeom prst="rect">
            <a:avLst/>
          </a:prstGeom>
          <a:noFill/>
        </p:spPr>
        <p:txBody>
          <a:bodyPr wrap="square" lIns="0" tIns="0" rIns="0" bIns="0" rtlCol="0">
            <a:spAutoFit/>
          </a:bodyPr>
          <a:lstStyle/>
          <a:p>
            <a:pPr>
              <a:lnSpc>
                <a:spcPct val="130000"/>
              </a:lnSpc>
            </a:pPr>
            <a:r>
              <a:rPr lang="ja-JP" altLang="en-US" sz="1400">
                <a:solidFill>
                  <a:srgbClr val="0D0D0D"/>
                </a:solidFill>
                <a:latin typeface="Meiryo" panose="020B0604030504040204" pitchFamily="34" charset="-128"/>
                <a:ea typeface="Meiryo" panose="020B0604030504040204" pitchFamily="34" charset="-128"/>
              </a:rPr>
              <a:t>既存リリース商品から商品スペックに変更がない場合など、既存リリース期間から続けて広告掲載できるよう</a:t>
            </a:r>
            <a:endParaRPr lang="en-US" altLang="ja-JP" sz="1400">
              <a:solidFill>
                <a:srgbClr val="0D0D0D"/>
              </a:solidFill>
              <a:latin typeface="Meiryo" panose="020B0604030504040204" pitchFamily="34" charset="-128"/>
              <a:ea typeface="Meiryo" panose="020B0604030504040204" pitchFamily="34" charset="-128"/>
            </a:endParaRPr>
          </a:p>
          <a:p>
            <a:pPr>
              <a:lnSpc>
                <a:spcPct val="130000"/>
              </a:lnSpc>
            </a:pPr>
            <a:r>
              <a:rPr lang="ja-JP" altLang="en-US" sz="1400">
                <a:solidFill>
                  <a:srgbClr val="0D0D0D"/>
                </a:solidFill>
                <a:latin typeface="Meiryo" panose="020B0604030504040204" pitchFamily="34" charset="-128"/>
                <a:ea typeface="Meiryo" panose="020B0604030504040204" pitchFamily="34" charset="-128"/>
              </a:rPr>
              <a:t>商品掲載期間を</a:t>
            </a:r>
            <a:r>
              <a:rPr lang="en-US" altLang="ja-JP" sz="1400">
                <a:solidFill>
                  <a:srgbClr val="0D0D0D"/>
                </a:solidFill>
                <a:latin typeface="Meiryo" panose="020B0604030504040204" pitchFamily="34" charset="-128"/>
                <a:ea typeface="Meiryo" panose="020B0604030504040204" pitchFamily="34" charset="-128"/>
              </a:rPr>
              <a:t>1</a:t>
            </a:r>
            <a:r>
              <a:rPr lang="ja-JP" altLang="en-US" sz="1400">
                <a:solidFill>
                  <a:srgbClr val="0D0D0D"/>
                </a:solidFill>
                <a:latin typeface="Meiryo" panose="020B0604030504040204" pitchFamily="34" charset="-128"/>
                <a:ea typeface="Meiryo" panose="020B0604030504040204" pitchFamily="34" charset="-128"/>
              </a:rPr>
              <a:t>カ月間重複して商品をリリースする場合があります。</a:t>
            </a:r>
            <a:endParaRPr lang="en-US" altLang="ja-JP" sz="1400">
              <a:solidFill>
                <a:srgbClr val="0D0D0D"/>
              </a:solidFill>
              <a:latin typeface="Meiryo" panose="020B0604030504040204" pitchFamily="34" charset="-128"/>
              <a:ea typeface="Meiryo" panose="020B0604030504040204" pitchFamily="34" charset="-128"/>
            </a:endParaRPr>
          </a:p>
          <a:p>
            <a:pPr>
              <a:lnSpc>
                <a:spcPct val="130000"/>
              </a:lnSpc>
            </a:pPr>
            <a:r>
              <a:rPr lang="ja-JP" altLang="en-US" sz="1400">
                <a:solidFill>
                  <a:srgbClr val="0D0D0D"/>
                </a:solidFill>
                <a:latin typeface="Meiryo" panose="020B0604030504040204" pitchFamily="34" charset="-128"/>
                <a:ea typeface="Meiryo" panose="020B0604030504040204" pitchFamily="34" charset="-128"/>
              </a:rPr>
              <a:t>広告掲載できる商品スペックに違いはありませんので、広告掲載期間に応じた商品をご利用ください。</a:t>
            </a:r>
            <a:endParaRPr lang="en-US" altLang="ja-JP" sz="1400">
              <a:solidFill>
                <a:srgbClr val="0D0D0D"/>
              </a:solidFill>
              <a:latin typeface="Meiryo" panose="020B0604030504040204" pitchFamily="34" charset="-128"/>
              <a:ea typeface="Meiryo" panose="020B0604030504040204" pitchFamily="34" charset="-128"/>
            </a:endParaRPr>
          </a:p>
        </p:txBody>
      </p:sp>
      <p:sp>
        <p:nvSpPr>
          <p:cNvPr id="45" name="ホームベース 44">
            <a:extLst>
              <a:ext uri="{FF2B5EF4-FFF2-40B4-BE49-F238E27FC236}">
                <a16:creationId xmlns:a16="http://schemas.microsoft.com/office/drawing/2014/main" id="{75A5B4F0-45AD-3387-E65E-BA85E55A8C7D}"/>
              </a:ext>
            </a:extLst>
          </p:cNvPr>
          <p:cNvSpPr/>
          <p:nvPr/>
        </p:nvSpPr>
        <p:spPr>
          <a:xfrm>
            <a:off x="4652717" y="3530276"/>
            <a:ext cx="7059848" cy="792000"/>
          </a:xfrm>
          <a:prstGeom prst="homePlate">
            <a:avLst/>
          </a:prstGeom>
          <a:solidFill>
            <a:srgbClr val="00003E"/>
          </a:solidFill>
          <a:ln w="12700" cap="flat" cmpd="sng" algn="ctr">
            <a:noFill/>
            <a:prstDash val="solid"/>
          </a:ln>
          <a:effectLst/>
        </p:spPr>
        <p:txBody>
          <a:bodyPr rot="0" spcFirstLastPara="0" vertOverflow="overflow" horzOverflow="overflow" vert="horz" wrap="square" lIns="0" tIns="0" rIns="0" bIns="108000" numCol="1" spcCol="0" rtlCol="0" fromWordArt="0" anchor="b"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1"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endParaRPr>
          </a:p>
        </p:txBody>
      </p:sp>
      <p:sp>
        <p:nvSpPr>
          <p:cNvPr id="46" name="角丸四角形 45">
            <a:extLst>
              <a:ext uri="{FF2B5EF4-FFF2-40B4-BE49-F238E27FC236}">
                <a16:creationId xmlns:a16="http://schemas.microsoft.com/office/drawing/2014/main" id="{8A9C289E-5AC3-76F8-C308-754645F2ACDD}"/>
              </a:ext>
            </a:extLst>
          </p:cNvPr>
          <p:cNvSpPr/>
          <p:nvPr/>
        </p:nvSpPr>
        <p:spPr>
          <a:xfrm>
            <a:off x="6745349" y="3743183"/>
            <a:ext cx="2874584" cy="366186"/>
          </a:xfrm>
          <a:prstGeom prst="roundRect">
            <a:avLst>
              <a:gd name="adj" fmla="val 50000"/>
            </a:avLst>
          </a:prstGeom>
          <a:solidFill>
            <a:srgbClr val="FFFFFF"/>
          </a:solidFill>
          <a:ln w="15875" cap="flat" cmpd="sng" algn="ctr">
            <a:noFill/>
            <a:prstDash val="solid"/>
          </a:ln>
          <a:effectLst/>
        </p:spPr>
        <p:txBody>
          <a:bodyPr rot="0" spcFirstLastPara="0" vertOverflow="overflow" horzOverflow="overflow" vert="horz" wrap="none" lIns="0" tIns="36000" rIns="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30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最新リリース商品掲載期間</a:t>
            </a:r>
          </a:p>
        </p:txBody>
      </p:sp>
      <p:sp>
        <p:nvSpPr>
          <p:cNvPr id="50" name="ホームベース 49">
            <a:extLst>
              <a:ext uri="{FF2B5EF4-FFF2-40B4-BE49-F238E27FC236}">
                <a16:creationId xmlns:a16="http://schemas.microsoft.com/office/drawing/2014/main" id="{BF5BE84F-A917-BD10-3914-3473FFCCCD6D}"/>
              </a:ext>
            </a:extLst>
          </p:cNvPr>
          <p:cNvSpPr/>
          <p:nvPr/>
        </p:nvSpPr>
        <p:spPr>
          <a:xfrm>
            <a:off x="1142998" y="2616100"/>
            <a:ext cx="5284787" cy="792000"/>
          </a:xfrm>
          <a:prstGeom prst="homePlate">
            <a:avLst/>
          </a:prstGeom>
          <a:solidFill>
            <a:srgbClr val="FFFFFF"/>
          </a:solidFill>
          <a:ln w="12700" cap="flat" cmpd="sng" algn="ctr">
            <a:noFill/>
            <a:prstDash val="solid"/>
          </a:ln>
          <a:effectLst/>
        </p:spPr>
        <p:txBody>
          <a:bodyPr rot="0" spcFirstLastPara="0" vertOverflow="overflow" horzOverflow="overflow" vert="horz" wrap="square" lIns="0" tIns="0" rIns="0" bIns="108000" numCol="1" spcCol="0" rtlCol="0" fromWordArt="0" anchor="b"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1" i="0" u="none" strike="noStrike" kern="0" cap="none" spc="0" normalizeH="0" baseline="0" noProof="0">
              <a:ln>
                <a:noFill/>
              </a:ln>
              <a:solidFill>
                <a:srgbClr val="545454"/>
              </a:solidFill>
              <a:effectLst/>
              <a:uLnTx/>
              <a:uFillTx/>
              <a:latin typeface="メイリオ" panose="020B0604030504040204" pitchFamily="50" charset="-128"/>
              <a:ea typeface="メイリオ" panose="020B0604030504040204" pitchFamily="50" charset="-128"/>
            </a:endParaRPr>
          </a:p>
        </p:txBody>
      </p:sp>
      <p:sp>
        <p:nvSpPr>
          <p:cNvPr id="51" name="角丸四角形 50">
            <a:extLst>
              <a:ext uri="{FF2B5EF4-FFF2-40B4-BE49-F238E27FC236}">
                <a16:creationId xmlns:a16="http://schemas.microsoft.com/office/drawing/2014/main" id="{31822A12-133F-DD99-154D-97E66BCC4B9B}"/>
              </a:ext>
            </a:extLst>
          </p:cNvPr>
          <p:cNvSpPr/>
          <p:nvPr/>
        </p:nvSpPr>
        <p:spPr>
          <a:xfrm>
            <a:off x="1529740" y="2830534"/>
            <a:ext cx="2798158" cy="366186"/>
          </a:xfrm>
          <a:prstGeom prst="roundRect">
            <a:avLst>
              <a:gd name="adj" fmla="val 50000"/>
            </a:avLst>
          </a:prstGeom>
          <a:solidFill>
            <a:srgbClr val="999999"/>
          </a:solidFill>
          <a:ln w="15875" cap="flat" cmpd="sng" algn="ctr">
            <a:noFill/>
            <a:prstDash val="solid"/>
          </a:ln>
          <a:effectLst/>
        </p:spPr>
        <p:txBody>
          <a:bodyPr rot="0" spcFirstLastPara="0" vertOverflow="overflow" horzOverflow="overflow" vert="horz" wrap="none" lIns="0" tIns="36000" rIns="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300" normalizeH="0" baseline="0" noProof="0">
                <a:ln>
                  <a:noFill/>
                </a:ln>
                <a:solidFill>
                  <a:srgbClr val="FFFFFF"/>
                </a:solidFill>
                <a:effectLst/>
                <a:uLnTx/>
                <a:uFillTx/>
                <a:latin typeface="メイリオ" panose="020B0604030504040204" pitchFamily="50" charset="-128"/>
                <a:ea typeface="メイリオ" panose="020B0604030504040204" pitchFamily="50" charset="-128"/>
              </a:rPr>
              <a:t>既存リリース商品掲載期間</a:t>
            </a:r>
          </a:p>
        </p:txBody>
      </p:sp>
      <p:sp>
        <p:nvSpPr>
          <p:cNvPr id="53" name="三角形 52">
            <a:extLst>
              <a:ext uri="{FF2B5EF4-FFF2-40B4-BE49-F238E27FC236}">
                <a16:creationId xmlns:a16="http://schemas.microsoft.com/office/drawing/2014/main" id="{D54E4386-9824-9042-392B-0EB0F71D0213}"/>
              </a:ext>
            </a:extLst>
          </p:cNvPr>
          <p:cNvSpPr>
            <a:spLocks noChangeAspect="1"/>
          </p:cNvSpPr>
          <p:nvPr/>
        </p:nvSpPr>
        <p:spPr>
          <a:xfrm rot="10800000">
            <a:off x="6337785" y="2016200"/>
            <a:ext cx="180000" cy="155173"/>
          </a:xfrm>
          <a:prstGeom prst="triangle">
            <a:avLst/>
          </a:prstGeom>
          <a:solidFill>
            <a:srgbClr val="FF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34" charset="-128"/>
              <a:cs typeface="+mn-cs"/>
            </a:endParaRPr>
          </a:p>
        </p:txBody>
      </p:sp>
      <p:cxnSp>
        <p:nvCxnSpPr>
          <p:cNvPr id="10" name="直線コネクタ 9">
            <a:extLst>
              <a:ext uri="{FF2B5EF4-FFF2-40B4-BE49-F238E27FC236}">
                <a16:creationId xmlns:a16="http://schemas.microsoft.com/office/drawing/2014/main" id="{291DC1A5-5EDE-C90C-00FF-ED1DD2A1A4F2}"/>
              </a:ext>
            </a:extLst>
          </p:cNvPr>
          <p:cNvCxnSpPr>
            <a:cxnSpLocks/>
          </p:cNvCxnSpPr>
          <p:nvPr/>
        </p:nvCxnSpPr>
        <p:spPr>
          <a:xfrm>
            <a:off x="4652717" y="2202017"/>
            <a:ext cx="0" cy="4112792"/>
          </a:xfrm>
          <a:prstGeom prst="line">
            <a:avLst/>
          </a:prstGeom>
          <a:noFill/>
          <a:ln w="31750" cap="flat" cmpd="sng" algn="ctr">
            <a:solidFill>
              <a:srgbClr val="FF0033"/>
            </a:solidFill>
            <a:prstDash val="sysDash"/>
          </a:ln>
          <a:effectLst/>
        </p:spPr>
      </p:cxnSp>
      <p:sp>
        <p:nvSpPr>
          <p:cNvPr id="11" name="三角形 52">
            <a:extLst>
              <a:ext uri="{FF2B5EF4-FFF2-40B4-BE49-F238E27FC236}">
                <a16:creationId xmlns:a16="http://schemas.microsoft.com/office/drawing/2014/main" id="{6D118FB0-877B-3234-ACE3-2C9D38E0C187}"/>
              </a:ext>
            </a:extLst>
          </p:cNvPr>
          <p:cNvSpPr>
            <a:spLocks noChangeAspect="1"/>
          </p:cNvSpPr>
          <p:nvPr/>
        </p:nvSpPr>
        <p:spPr>
          <a:xfrm rot="10800000">
            <a:off x="4562717" y="2016200"/>
            <a:ext cx="180000" cy="155173"/>
          </a:xfrm>
          <a:prstGeom prst="triangle">
            <a:avLst/>
          </a:prstGeom>
          <a:solidFill>
            <a:srgbClr val="FF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34" charset="-128"/>
              <a:cs typeface="+mn-cs"/>
            </a:endParaRPr>
          </a:p>
        </p:txBody>
      </p:sp>
      <p:sp>
        <p:nvSpPr>
          <p:cNvPr id="12" name="テキスト ボックス 11">
            <a:extLst>
              <a:ext uri="{FF2B5EF4-FFF2-40B4-BE49-F238E27FC236}">
                <a16:creationId xmlns:a16="http://schemas.microsoft.com/office/drawing/2014/main" id="{DDE71A84-A620-EECC-70E1-235522634CAD}"/>
              </a:ext>
            </a:extLst>
          </p:cNvPr>
          <p:cNvSpPr txBox="1"/>
          <p:nvPr/>
        </p:nvSpPr>
        <p:spPr>
          <a:xfrm>
            <a:off x="4572656" y="2277546"/>
            <a:ext cx="2016855" cy="338554"/>
          </a:xfrm>
          <a:prstGeom prst="rect">
            <a:avLst/>
          </a:prstGeom>
          <a:noFill/>
        </p:spPr>
        <p:txBody>
          <a:bodyPr wrap="square" rtlCol="0">
            <a:spAutoFit/>
          </a:bodyPr>
          <a:lstStyle/>
          <a:p>
            <a:pPr algn="ctr"/>
            <a:r>
              <a:rPr kumimoji="1" lang="ja-JP" altLang="en-US" sz="1600" b="1">
                <a:solidFill>
                  <a:srgbClr val="FF0000"/>
                </a:solidFill>
              </a:rPr>
              <a:t>重複期間</a:t>
            </a:r>
            <a:r>
              <a:rPr lang="ja-JP" altLang="en-US" sz="1200" b="1">
                <a:solidFill>
                  <a:srgbClr val="FF0000"/>
                </a:solidFill>
              </a:rPr>
              <a:t>（</a:t>
            </a:r>
            <a:r>
              <a:rPr lang="en-US" altLang="ja-JP" sz="1200" b="1">
                <a:solidFill>
                  <a:srgbClr val="FF0000"/>
                </a:solidFill>
              </a:rPr>
              <a:t>1</a:t>
            </a:r>
            <a:r>
              <a:rPr lang="ja-JP" altLang="en-US" sz="1200" b="1">
                <a:solidFill>
                  <a:srgbClr val="FF0000"/>
                </a:solidFill>
              </a:rPr>
              <a:t>カ月間）</a:t>
            </a:r>
            <a:endParaRPr kumimoji="1" lang="ja-JP" altLang="en-US" sz="1200" b="1">
              <a:solidFill>
                <a:srgbClr val="FF0000"/>
              </a:solidFill>
            </a:endParaRPr>
          </a:p>
        </p:txBody>
      </p:sp>
      <p:sp>
        <p:nvSpPr>
          <p:cNvPr id="15" name="テキスト ボックス 14">
            <a:extLst>
              <a:ext uri="{FF2B5EF4-FFF2-40B4-BE49-F238E27FC236}">
                <a16:creationId xmlns:a16="http://schemas.microsoft.com/office/drawing/2014/main" id="{A303A285-8EA9-A026-2E6A-9D903814EA3D}"/>
              </a:ext>
            </a:extLst>
          </p:cNvPr>
          <p:cNvSpPr txBox="1"/>
          <p:nvPr/>
        </p:nvSpPr>
        <p:spPr>
          <a:xfrm>
            <a:off x="3170583" y="4676428"/>
            <a:ext cx="2067339" cy="461665"/>
          </a:xfrm>
          <a:prstGeom prst="homePlate">
            <a:avLst/>
          </a:prstGeom>
          <a:solidFill>
            <a:srgbClr val="999999"/>
          </a:solidFill>
        </p:spPr>
        <p:txBody>
          <a:bodyPr wrap="square" rtlCol="0">
            <a:spAutoFit/>
          </a:bodyPr>
          <a:lstStyle/>
          <a:p>
            <a:pPr algn="l"/>
            <a:r>
              <a:rPr kumimoji="1" lang="ja-JP" altLang="en-US" sz="1200">
                <a:solidFill>
                  <a:schemeClr val="bg1"/>
                </a:solidFill>
              </a:rPr>
              <a:t>重複期間より前に</a:t>
            </a:r>
            <a:endParaRPr kumimoji="1" lang="en-US" altLang="ja-JP" sz="1200">
              <a:solidFill>
                <a:schemeClr val="bg1"/>
              </a:solidFill>
            </a:endParaRPr>
          </a:p>
          <a:p>
            <a:pPr algn="l"/>
            <a:r>
              <a:rPr kumimoji="1" lang="ja-JP" altLang="en-US" sz="1200">
                <a:solidFill>
                  <a:schemeClr val="bg1"/>
                </a:solidFill>
              </a:rPr>
              <a:t>広告掲載を開始する場合</a:t>
            </a:r>
          </a:p>
        </p:txBody>
      </p:sp>
      <p:sp>
        <p:nvSpPr>
          <p:cNvPr id="17" name="テキスト ボックス 16">
            <a:extLst>
              <a:ext uri="{FF2B5EF4-FFF2-40B4-BE49-F238E27FC236}">
                <a16:creationId xmlns:a16="http://schemas.microsoft.com/office/drawing/2014/main" id="{F7DF037D-B038-9FF6-0666-EF19D558BABF}"/>
              </a:ext>
            </a:extLst>
          </p:cNvPr>
          <p:cNvSpPr txBox="1"/>
          <p:nvPr/>
        </p:nvSpPr>
        <p:spPr>
          <a:xfrm>
            <a:off x="4805118" y="5226650"/>
            <a:ext cx="1551929" cy="461665"/>
          </a:xfrm>
          <a:prstGeom prst="homePlate">
            <a:avLst/>
          </a:prstGeom>
          <a:solidFill>
            <a:srgbClr val="FF0033"/>
          </a:solidFill>
        </p:spPr>
        <p:txBody>
          <a:bodyPr wrap="square" rtlCol="0">
            <a:spAutoFit/>
          </a:bodyPr>
          <a:lstStyle/>
          <a:p>
            <a:pPr algn="l"/>
            <a:r>
              <a:rPr kumimoji="1" lang="ja-JP" altLang="en-US" sz="1200">
                <a:solidFill>
                  <a:schemeClr val="bg1"/>
                </a:solidFill>
              </a:rPr>
              <a:t>重複期間内で</a:t>
            </a:r>
            <a:endParaRPr kumimoji="1" lang="en-US" altLang="ja-JP" sz="1200">
              <a:solidFill>
                <a:schemeClr val="bg1"/>
              </a:solidFill>
            </a:endParaRPr>
          </a:p>
          <a:p>
            <a:pPr algn="l"/>
            <a:r>
              <a:rPr kumimoji="1" lang="ja-JP" altLang="en-US" sz="1200">
                <a:solidFill>
                  <a:schemeClr val="bg1"/>
                </a:solidFill>
              </a:rPr>
              <a:t>広告掲載する場合</a:t>
            </a:r>
          </a:p>
        </p:txBody>
      </p:sp>
      <p:sp>
        <p:nvSpPr>
          <p:cNvPr id="28" name="三角形 52">
            <a:extLst>
              <a:ext uri="{FF2B5EF4-FFF2-40B4-BE49-F238E27FC236}">
                <a16:creationId xmlns:a16="http://schemas.microsoft.com/office/drawing/2014/main" id="{6595496A-5EEA-F73C-118F-B5207794B2A4}"/>
              </a:ext>
            </a:extLst>
          </p:cNvPr>
          <p:cNvSpPr>
            <a:spLocks noChangeAspect="1"/>
          </p:cNvSpPr>
          <p:nvPr/>
        </p:nvSpPr>
        <p:spPr>
          <a:xfrm>
            <a:off x="4562717" y="6334687"/>
            <a:ext cx="180000" cy="155173"/>
          </a:xfrm>
          <a:prstGeom prst="triangle">
            <a:avLst/>
          </a:prstGeom>
          <a:solidFill>
            <a:srgbClr val="FF0033"/>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34" charset="-128"/>
              <a:cs typeface="+mn-cs"/>
            </a:endParaRPr>
          </a:p>
        </p:txBody>
      </p:sp>
      <p:sp>
        <p:nvSpPr>
          <p:cNvPr id="29" name="三角形 52">
            <a:extLst>
              <a:ext uri="{FF2B5EF4-FFF2-40B4-BE49-F238E27FC236}">
                <a16:creationId xmlns:a16="http://schemas.microsoft.com/office/drawing/2014/main" id="{43D08C0A-2D85-C089-DE09-EABA754A8204}"/>
              </a:ext>
            </a:extLst>
          </p:cNvPr>
          <p:cNvSpPr>
            <a:spLocks noChangeAspect="1"/>
          </p:cNvSpPr>
          <p:nvPr/>
        </p:nvSpPr>
        <p:spPr>
          <a:xfrm>
            <a:off x="6337785" y="6334687"/>
            <a:ext cx="180000" cy="155173"/>
          </a:xfrm>
          <a:prstGeom prst="triangle">
            <a:avLst/>
          </a:prstGeom>
          <a:solidFill>
            <a:srgbClr val="FF0033"/>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34" charset="-128"/>
              <a:cs typeface="+mn-cs"/>
            </a:endParaRPr>
          </a:p>
        </p:txBody>
      </p:sp>
      <p:sp>
        <p:nvSpPr>
          <p:cNvPr id="5" name="正方形/長方形 4">
            <a:extLst>
              <a:ext uri="{FF2B5EF4-FFF2-40B4-BE49-F238E27FC236}">
                <a16:creationId xmlns:a16="http://schemas.microsoft.com/office/drawing/2014/main" id="{836D721A-966B-13DE-8B6C-3FCF0EAE4137}"/>
              </a:ext>
            </a:extLst>
          </p:cNvPr>
          <p:cNvSpPr/>
          <p:nvPr/>
        </p:nvSpPr>
        <p:spPr>
          <a:xfrm>
            <a:off x="479424" y="4587870"/>
            <a:ext cx="553694" cy="1726939"/>
          </a:xfrm>
          <a:prstGeom prst="rect">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b="1">
                <a:solidFill>
                  <a:schemeClr val="bg1"/>
                </a:solidFill>
              </a:rPr>
              <a:t>広告掲載期間</a:t>
            </a:r>
          </a:p>
        </p:txBody>
      </p:sp>
      <p:cxnSp>
        <p:nvCxnSpPr>
          <p:cNvPr id="14" name="直線コネクタ 13">
            <a:extLst>
              <a:ext uri="{FF2B5EF4-FFF2-40B4-BE49-F238E27FC236}">
                <a16:creationId xmlns:a16="http://schemas.microsoft.com/office/drawing/2014/main" id="{2CEB067C-A9F4-DFE7-EB25-26D4AB59FAD8}"/>
              </a:ext>
            </a:extLst>
          </p:cNvPr>
          <p:cNvCxnSpPr>
            <a:cxnSpLocks/>
          </p:cNvCxnSpPr>
          <p:nvPr/>
        </p:nvCxnSpPr>
        <p:spPr>
          <a:xfrm>
            <a:off x="6427785" y="2202017"/>
            <a:ext cx="0" cy="4112792"/>
          </a:xfrm>
          <a:prstGeom prst="line">
            <a:avLst/>
          </a:prstGeom>
          <a:noFill/>
          <a:ln w="31750" cap="flat" cmpd="sng" algn="ctr">
            <a:solidFill>
              <a:srgbClr val="FF0033"/>
            </a:solidFill>
            <a:prstDash val="sysDash"/>
          </a:ln>
          <a:effectLst/>
        </p:spPr>
      </p:cxnSp>
      <p:sp>
        <p:nvSpPr>
          <p:cNvPr id="19" name="正方形/長方形 18">
            <a:extLst>
              <a:ext uri="{FF2B5EF4-FFF2-40B4-BE49-F238E27FC236}">
                <a16:creationId xmlns:a16="http://schemas.microsoft.com/office/drawing/2014/main" id="{F17DC0DF-54F4-6EBE-5C32-43387C97B100}"/>
              </a:ext>
            </a:extLst>
          </p:cNvPr>
          <p:cNvSpPr/>
          <p:nvPr/>
        </p:nvSpPr>
        <p:spPr>
          <a:xfrm>
            <a:off x="479423" y="2202017"/>
            <a:ext cx="553695" cy="2281986"/>
          </a:xfrm>
          <a:prstGeom prst="rect">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b="1">
                <a:solidFill>
                  <a:schemeClr val="bg1"/>
                </a:solidFill>
              </a:rPr>
              <a:t>商品掲載期間</a:t>
            </a:r>
          </a:p>
        </p:txBody>
      </p:sp>
      <p:sp>
        <p:nvSpPr>
          <p:cNvPr id="21" name="テキスト ボックス 20">
            <a:extLst>
              <a:ext uri="{FF2B5EF4-FFF2-40B4-BE49-F238E27FC236}">
                <a16:creationId xmlns:a16="http://schemas.microsoft.com/office/drawing/2014/main" id="{4743C06D-8E29-9498-7B16-F7E691C6AC01}"/>
              </a:ext>
            </a:extLst>
          </p:cNvPr>
          <p:cNvSpPr txBox="1"/>
          <p:nvPr/>
        </p:nvSpPr>
        <p:spPr>
          <a:xfrm>
            <a:off x="5430625" y="5785098"/>
            <a:ext cx="2067339" cy="461665"/>
          </a:xfrm>
          <a:prstGeom prst="homePlate">
            <a:avLst/>
          </a:prstGeom>
          <a:solidFill>
            <a:srgbClr val="00003E"/>
          </a:solidFill>
        </p:spPr>
        <p:txBody>
          <a:bodyPr wrap="square" rtlCol="0">
            <a:spAutoFit/>
          </a:bodyPr>
          <a:lstStyle/>
          <a:p>
            <a:pPr algn="l"/>
            <a:r>
              <a:rPr kumimoji="1" lang="ja-JP" altLang="en-US" sz="1200">
                <a:solidFill>
                  <a:schemeClr val="bg1"/>
                </a:solidFill>
              </a:rPr>
              <a:t>重複期間より後に</a:t>
            </a:r>
            <a:endParaRPr kumimoji="1" lang="en-US" altLang="ja-JP" sz="1200">
              <a:solidFill>
                <a:schemeClr val="bg1"/>
              </a:solidFill>
            </a:endParaRPr>
          </a:p>
          <a:p>
            <a:pPr algn="l"/>
            <a:r>
              <a:rPr kumimoji="1" lang="ja-JP" altLang="en-US" sz="1200">
                <a:solidFill>
                  <a:schemeClr val="bg1"/>
                </a:solidFill>
              </a:rPr>
              <a:t>広告掲載を終了する場合</a:t>
            </a:r>
          </a:p>
        </p:txBody>
      </p:sp>
      <p:sp>
        <p:nvSpPr>
          <p:cNvPr id="16" name="テキスト ボックス 15">
            <a:extLst>
              <a:ext uri="{FF2B5EF4-FFF2-40B4-BE49-F238E27FC236}">
                <a16:creationId xmlns:a16="http://schemas.microsoft.com/office/drawing/2014/main" id="{C71DDE5F-9E9B-56D1-05FC-FCB76059538C}"/>
              </a:ext>
            </a:extLst>
          </p:cNvPr>
          <p:cNvSpPr txBox="1"/>
          <p:nvPr/>
        </p:nvSpPr>
        <p:spPr>
          <a:xfrm>
            <a:off x="5257801" y="4753371"/>
            <a:ext cx="3089308" cy="307777"/>
          </a:xfrm>
          <a:prstGeom prst="rect">
            <a:avLst/>
          </a:prstGeom>
          <a:solidFill>
            <a:srgbClr val="FFFFFF">
              <a:alpha val="80000"/>
            </a:srgbClr>
          </a:solidFill>
        </p:spPr>
        <p:txBody>
          <a:bodyPr wrap="square" rtlCol="0">
            <a:spAutoFit/>
          </a:bodyPr>
          <a:lstStyle/>
          <a:p>
            <a:pPr algn="l"/>
            <a:r>
              <a:rPr kumimoji="1" lang="ja-JP" altLang="en-US" sz="1400">
                <a:solidFill>
                  <a:srgbClr val="0D0D0D"/>
                </a:solidFill>
              </a:rPr>
              <a:t>既存リリース商品をご利用ください</a:t>
            </a:r>
          </a:p>
        </p:txBody>
      </p:sp>
      <p:sp>
        <p:nvSpPr>
          <p:cNvPr id="18" name="テキスト ボックス 17">
            <a:extLst>
              <a:ext uri="{FF2B5EF4-FFF2-40B4-BE49-F238E27FC236}">
                <a16:creationId xmlns:a16="http://schemas.microsoft.com/office/drawing/2014/main" id="{714A8531-1501-5773-BD94-0B00B1515487}"/>
              </a:ext>
            </a:extLst>
          </p:cNvPr>
          <p:cNvSpPr txBox="1"/>
          <p:nvPr/>
        </p:nvSpPr>
        <p:spPr>
          <a:xfrm>
            <a:off x="6390862" y="5222465"/>
            <a:ext cx="5731565" cy="523220"/>
          </a:xfrm>
          <a:prstGeom prst="rect">
            <a:avLst/>
          </a:prstGeom>
          <a:solidFill>
            <a:srgbClr val="FFFFFF">
              <a:alpha val="80000"/>
            </a:srgbClr>
          </a:solidFill>
        </p:spPr>
        <p:txBody>
          <a:bodyPr wrap="square" rtlCol="0">
            <a:spAutoFit/>
          </a:bodyPr>
          <a:lstStyle/>
          <a:p>
            <a:pPr algn="l"/>
            <a:r>
              <a:rPr lang="ja-JP" altLang="en-US" sz="1400">
                <a:solidFill>
                  <a:srgbClr val="0D0D0D"/>
                </a:solidFill>
              </a:rPr>
              <a:t>既存</a:t>
            </a:r>
            <a:r>
              <a:rPr kumimoji="1" lang="ja-JP" altLang="en-US" sz="1400">
                <a:solidFill>
                  <a:srgbClr val="0D0D0D"/>
                </a:solidFill>
              </a:rPr>
              <a:t>リリース商品、最新リリース商品のどちらもご利用いただけます</a:t>
            </a:r>
            <a:endParaRPr kumimoji="1" lang="en-US" altLang="ja-JP" sz="1400">
              <a:solidFill>
                <a:srgbClr val="0D0D0D"/>
              </a:solidFill>
            </a:endParaRPr>
          </a:p>
          <a:p>
            <a:pPr algn="l"/>
            <a:r>
              <a:rPr lang="ja-JP" altLang="en-US" sz="1400">
                <a:solidFill>
                  <a:srgbClr val="0D0D0D"/>
                </a:solidFill>
              </a:rPr>
              <a:t>（広告掲載できる商品スペックに違いはありません）</a:t>
            </a:r>
            <a:endParaRPr kumimoji="1" lang="ja-JP" altLang="en-US" sz="1400">
              <a:solidFill>
                <a:srgbClr val="0D0D0D"/>
              </a:solidFill>
            </a:endParaRPr>
          </a:p>
        </p:txBody>
      </p:sp>
      <p:sp>
        <p:nvSpPr>
          <p:cNvPr id="22" name="テキスト ボックス 21">
            <a:extLst>
              <a:ext uri="{FF2B5EF4-FFF2-40B4-BE49-F238E27FC236}">
                <a16:creationId xmlns:a16="http://schemas.microsoft.com/office/drawing/2014/main" id="{DAD1BD45-DCF7-9CA4-7D31-4C9591E43040}"/>
              </a:ext>
            </a:extLst>
          </p:cNvPr>
          <p:cNvSpPr txBox="1"/>
          <p:nvPr/>
        </p:nvSpPr>
        <p:spPr>
          <a:xfrm>
            <a:off x="7517842" y="5862041"/>
            <a:ext cx="3077271" cy="307777"/>
          </a:xfrm>
          <a:prstGeom prst="rect">
            <a:avLst/>
          </a:prstGeom>
          <a:solidFill>
            <a:srgbClr val="FFFFFF">
              <a:alpha val="80000"/>
            </a:srgbClr>
          </a:solidFill>
        </p:spPr>
        <p:txBody>
          <a:bodyPr wrap="square" rtlCol="0">
            <a:spAutoFit/>
          </a:bodyPr>
          <a:lstStyle/>
          <a:p>
            <a:pPr algn="l"/>
            <a:r>
              <a:rPr kumimoji="1" lang="ja-JP" altLang="en-US" sz="1400">
                <a:solidFill>
                  <a:srgbClr val="0D0D0D"/>
                </a:solidFill>
              </a:rPr>
              <a:t>最新リリース商品をご利用ください</a:t>
            </a:r>
          </a:p>
        </p:txBody>
      </p:sp>
    </p:spTree>
    <p:extLst>
      <p:ext uri="{BB962C8B-B14F-4D97-AF65-F5344CB8AC3E}">
        <p14:creationId xmlns:p14="http://schemas.microsoft.com/office/powerpoint/2010/main" val="16566307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免責事項・注意事項</a:t>
            </a:r>
            <a:endParaRPr kumimoji="1" lang="ja-JP" altLang="en-US" sz="1800"/>
          </a:p>
        </p:txBody>
      </p:sp>
      <p:sp>
        <p:nvSpPr>
          <p:cNvPr id="4" name="テキスト ボックス 3">
            <a:extLst>
              <a:ext uri="{FF2B5EF4-FFF2-40B4-BE49-F238E27FC236}">
                <a16:creationId xmlns:a16="http://schemas.microsoft.com/office/drawing/2014/main" id="{0960538F-89DF-B01D-8DDB-54F1F354BAA6}"/>
              </a:ext>
            </a:extLst>
          </p:cNvPr>
          <p:cNvSpPr txBox="1"/>
          <p:nvPr/>
        </p:nvSpPr>
        <p:spPr>
          <a:xfrm>
            <a:off x="479425" y="1095360"/>
            <a:ext cx="11233150" cy="5139869"/>
          </a:xfrm>
          <a:prstGeom prst="rect">
            <a:avLst/>
          </a:prstGeom>
          <a:noFill/>
        </p:spPr>
        <p:txBody>
          <a:bodyPr wrap="square" lIns="0" tIns="0" rIns="0" bIns="0" rtlCol="0" anchor="t">
            <a:sp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kumimoji="0" lang="ja-JP" altLang="en-US"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■注意事項</a:t>
            </a:r>
            <a:br>
              <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0" lang="ja-JP" altLang="en-US"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0" lang="ja-JP" altLang="en-US"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競合他社の記事や、ネガティブニュース（事件・事故・不祥事・不適切行為等）の記事と同載される可能性があります。あらかじめご了承</a:t>
            </a:r>
            <a:br>
              <a:rPr kumimoji="0" lang="ja-JP" altLang="en-US"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0" lang="ja-JP" altLang="en-US"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ください。</a:t>
            </a:r>
            <a:br>
              <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0" lang="ja-JP" altLang="en-US"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・きせかえ時やダークモード設定時も広告配信します。また、きせかえやダークモード設定に加え、ユーザの端末や設定したフォントの種</a:t>
            </a:r>
            <a:br>
              <a:rPr kumimoji="0" lang="ja-JP" altLang="en-US"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0" lang="ja-JP" altLang="en-US"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類・サイズなどにより、表示が異なる場合がございます。あらかじめご了承ください。</a:t>
            </a:r>
            <a:endPar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■キャンセル</a:t>
            </a:r>
            <a:endPar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・予約後のキャンセルは</a:t>
            </a:r>
            <a:r>
              <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3</a:t>
            </a:r>
            <a:r>
              <a:rPr kumimoji="0" lang="ja-JP" altLang="en-US"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営業日以内でも不可といたします。システム上はキャンセルが可能ですが、キャンセル対応された場合は弊社より確認のためご連絡させていただきます。</a:t>
            </a:r>
            <a:endPar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健康・美容食品」カテゴリーにおいて、事前提案可否にて許可された広告主・訴求のみ予約・配信が可能です。万が一、事前提案可否の承認なしで予約された場合は、代理店様にキャンセル処理対応を行っていただきます。</a:t>
            </a:r>
            <a:endPar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■同一広告主様の訴求について</a:t>
            </a:r>
            <a:endPar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・連続掲載は、</a:t>
            </a:r>
            <a:r>
              <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a:t>
            </a:r>
            <a:r>
              <a:rPr kumimoji="0" lang="ja-JP" altLang="en-US"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日を上限とします。ただし、</a:t>
            </a:r>
            <a:r>
              <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2</a:t>
            </a:r>
            <a:r>
              <a:rPr kumimoji="0" lang="ja-JP" altLang="en-US"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日連続で同一クリエイティブ（画像・見出し）や同等のクリエイティブを掲載することはできません。</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■購入枠数</a:t>
            </a:r>
            <a:endPar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・配信対象が重複しない場合に限り、一日に複数の広告主様の予約・配信が可能です。また、同一の広告主様の予約・配信も可能です。</a:t>
            </a:r>
            <a:endPar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■掲載開始・終了時間の設定</a:t>
            </a:r>
            <a:endParaRPr kumimoji="0" lang="en-US" altLang="ja-JP" sz="1400" b="1"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・「商品一覧」ページに記載している内容は掲載期間</a:t>
            </a:r>
            <a:r>
              <a:rPr kumimoji="0" lang="en-US" altLang="ja-JP"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1</a:t>
            </a:r>
            <a:r>
              <a:rPr kumimoji="0" lang="ja-JP" altLang="en-US" sz="1400" b="0" i="0" u="none" strike="noStrike" kern="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日間でのスペック内容となります。掲載開始・終了時間を設定した場合は、記載している想定ビューアブルインプレッション数を下回る場合があります。</a:t>
            </a:r>
          </a:p>
        </p:txBody>
      </p:sp>
    </p:spTree>
    <p:extLst>
      <p:ext uri="{BB962C8B-B14F-4D97-AF65-F5344CB8AC3E}">
        <p14:creationId xmlns:p14="http://schemas.microsoft.com/office/powerpoint/2010/main" val="34554401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a:t>免責事項・注意事項</a:t>
            </a:r>
            <a:endParaRPr kumimoji="1" lang="ja-JP" altLang="en-US" sz="1800"/>
          </a:p>
        </p:txBody>
      </p:sp>
      <p:sp>
        <p:nvSpPr>
          <p:cNvPr id="3" name="テキスト ボックス 2">
            <a:extLst>
              <a:ext uri="{FF2B5EF4-FFF2-40B4-BE49-F238E27FC236}">
                <a16:creationId xmlns:a16="http://schemas.microsoft.com/office/drawing/2014/main" id="{EDCA0D7D-313F-5E52-679A-0A13383B5DF5}"/>
              </a:ext>
            </a:extLst>
          </p:cNvPr>
          <p:cNvSpPr txBox="1"/>
          <p:nvPr/>
        </p:nvSpPr>
        <p:spPr>
          <a:xfrm>
            <a:off x="479424" y="1097935"/>
            <a:ext cx="11233151" cy="4955203"/>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■最大アクセス数</a:t>
            </a:r>
            <a:endParaRPr kumimoji="0" lang="en-US" altLang="ja-JP"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・本商品はリンク先サイトへのアクセスが多くなることが見込まれます。</a:t>
            </a:r>
            <a:b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トピックス</a:t>
            </a:r>
            <a:r>
              <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PR</a:t>
            </a: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広告からのリンク先サイトへの最大アクセス（想定）は下記の通りです。 受け入れ可能か事前にご確認ください。</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最大秒間リクエスト数：</a:t>
            </a:r>
            <a:r>
              <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170 </a:t>
            </a:r>
            <a:r>
              <a:rPr kumimoji="0" lang="en-US" altLang="ja-JP" sz="1400" b="0" i="0" u="none" strike="noStrike" kern="0" cap="none" spc="0" normalizeH="0" baseline="0" noProof="0" err="1">
                <a:ln>
                  <a:noFill/>
                </a:ln>
                <a:solidFill>
                  <a:srgbClr val="0D0D0D"/>
                </a:solidFill>
                <a:effectLst/>
                <a:uLnTx/>
                <a:uFillTx/>
                <a:latin typeface="メイリオ" panose="020B0604030504040204" pitchFamily="50" charset="-128"/>
                <a:ea typeface="メイリオ" panose="020B0604030504040204" pitchFamily="50" charset="-128"/>
                <a:cs typeface="+mn-cs"/>
              </a:rPr>
              <a:t>qps</a:t>
            </a:r>
            <a:br>
              <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0" lang="en-US" altLang="ja-JP" sz="1400" b="0" i="0" u="none" strike="noStrike" kern="0" cap="none" spc="0" normalizeH="0" baseline="0" noProof="0" err="1">
                <a:ln>
                  <a:noFill/>
                </a:ln>
                <a:solidFill>
                  <a:srgbClr val="0D0D0D"/>
                </a:solidFill>
                <a:effectLst/>
                <a:uLnTx/>
                <a:uFillTx/>
                <a:latin typeface="メイリオ" panose="020B0604030504040204" pitchFamily="50" charset="-128"/>
                <a:ea typeface="メイリオ" panose="020B0604030504040204" pitchFamily="50" charset="-128"/>
                <a:cs typeface="+mn-cs"/>
              </a:rPr>
              <a:t>qps</a:t>
            </a: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Queries Per Second</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遷移先サイトへのアクセスが増える時間帯の目安</a:t>
            </a:r>
          </a:p>
          <a:p>
            <a:pPr marL="12001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配信開始直後：</a:t>
            </a:r>
            <a:r>
              <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0</a:t>
            </a: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時台</a:t>
            </a:r>
          </a:p>
          <a:p>
            <a:pPr marL="12001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朝：</a:t>
            </a:r>
            <a:r>
              <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6</a:t>
            </a: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時台</a:t>
            </a:r>
          </a:p>
          <a:p>
            <a:pPr marL="12001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昼：</a:t>
            </a:r>
            <a:r>
              <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12</a:t>
            </a: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時台</a:t>
            </a:r>
          </a:p>
          <a:p>
            <a:pPr marL="12001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夜：</a:t>
            </a:r>
            <a:r>
              <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21</a:t>
            </a: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時台</a:t>
            </a:r>
            <a:endPar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914400" marR="0" lvl="2"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広告キャンペーンによって</a:t>
            </a:r>
            <a:r>
              <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CTR</a:t>
            </a: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は異なるため、上記記載の想定最大秒間リクエスト数も変動する可能性があります。</a:t>
            </a:r>
            <a:b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また、ユーザの注目を集める大きなニュースがあった場合などはヤフートップページへのアクセスが通常よりも増えるため、</a:t>
            </a:r>
            <a:endPar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上記記載の想定最大秒間リクエスト数以上のアクセスが発生することが想定されます。</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アクセス数の増加などにより、リンク先サイトが表示できない、もしくは表示までに時間がかかる場合は、</a:t>
            </a:r>
            <a:endPar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広告掲載基準に則り</a:t>
            </a:r>
            <a:r>
              <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(※1) </a:t>
            </a: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広告の掲載を停止します。</a:t>
            </a:r>
            <a:b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b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この場合の事前連絡はありません。掲載を停止した場合、広告の掲載再開はできません。</a:t>
            </a:r>
            <a:br>
              <a:rPr kumimoji="0" lang="ja-JP" altLang="en-US" sz="1400" b="0" i="0" u="none" strike="noStrike" kern="0" cap="none" spc="0" normalizeH="0" baseline="0" noProof="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rPr>
            </a:br>
            <a:r>
              <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※1</a:t>
            </a: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0" lang="ja-JP" altLang="en-US" sz="1400" b="0" i="0" u="none" strike="noStrike" kern="0" cap="none" spc="0" normalizeH="0" baseline="0" noProof="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hlinkClick r:id="rId3"/>
              </a:rPr>
              <a:t>広告掲載基準 第</a:t>
            </a:r>
            <a:r>
              <a:rPr kumimoji="0" lang="en-US" altLang="ja-JP" sz="1400" b="0" i="0" u="none" strike="noStrike" kern="0" cap="none" spc="0" normalizeH="0" baseline="0" noProof="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hlinkClick r:id="rId3"/>
              </a:rPr>
              <a:t>2</a:t>
            </a:r>
            <a:r>
              <a:rPr kumimoji="0" lang="ja-JP" altLang="en-US" sz="1400" b="0" i="0" u="none" strike="noStrike" kern="0" cap="none" spc="0" normalizeH="0" baseline="0" noProof="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hlinkClick r:id="rId3"/>
              </a:rPr>
              <a:t>章「</a:t>
            </a:r>
            <a:r>
              <a:rPr kumimoji="0" lang="en-US" altLang="ja-JP" sz="1400" b="0" i="0" u="none" strike="noStrike" kern="0" cap="none" spc="0" normalizeH="0" baseline="0" noProof="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hlinkClick r:id="rId3"/>
              </a:rPr>
              <a:t>8. </a:t>
            </a:r>
            <a:r>
              <a:rPr kumimoji="0" lang="ja-JP" altLang="en-US" sz="1400" b="0" i="0" u="none" strike="noStrike" kern="0" cap="none" spc="0" normalizeH="0" baseline="0" noProof="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hlinkClick r:id="rId3"/>
              </a:rPr>
              <a:t>ユーザーの意に反する広告の禁止」</a:t>
            </a:r>
            <a:endParaRPr kumimoji="0" lang="en-US" altLang="ja-JP" sz="1400" b="0" i="0" u="none" strike="noStrike" kern="0" cap="none" spc="0" normalizeH="0" baseline="0" noProof="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altLang="ja-JP" sz="1400" b="0" i="0" u="none" strike="noStrike" kern="0" cap="none" spc="0" normalizeH="0" baseline="0" noProof="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［補足］</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 </a:t>
            </a:r>
            <a:r>
              <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良好な通信環境下で目安として </a:t>
            </a:r>
            <a:r>
              <a:rPr kumimoji="1" lang="en-US" altLang="ja-JP"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3</a:t>
            </a: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秒以内にページが表示されることを推奨しております。</a:t>
            </a:r>
            <a:endPar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8495037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47A3803B-87FE-8DD5-03AE-84DC7D32FC67}"/>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247AFF8F-EC87-71A1-4CDB-A0CA2667237F}"/>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ディスプレイ広告（予約型）　共通免責事項・注意事項</a:t>
            </a:r>
            <a:endParaRPr kumimoji="1" lang="ja-JP" altLang="en-US"/>
          </a:p>
        </p:txBody>
      </p:sp>
      <p:sp>
        <p:nvSpPr>
          <p:cNvPr id="7" name="テキスト ボックス 6">
            <a:extLst>
              <a:ext uri="{FF2B5EF4-FFF2-40B4-BE49-F238E27FC236}">
                <a16:creationId xmlns:a16="http://schemas.microsoft.com/office/drawing/2014/main" id="{206E0E95-E775-9071-94D6-1E24A11C2D48}"/>
              </a:ext>
            </a:extLst>
          </p:cNvPr>
          <p:cNvSpPr txBox="1"/>
          <p:nvPr/>
        </p:nvSpPr>
        <p:spPr>
          <a:xfrm>
            <a:off x="479425" y="1089025"/>
            <a:ext cx="11233149" cy="5230663"/>
          </a:xfrm>
          <a:prstGeom prst="rect">
            <a:avLst/>
          </a:prstGeom>
          <a:noFill/>
        </p:spPr>
        <p:txBody>
          <a:bodyPr wrap="square" lIns="0" tIns="0" rIns="0" bIns="0" rtlCol="0">
            <a:sp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kumimoji="0" lang="ja-JP" altLang="en-US"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おもな免責事項・注意事項のみ記載しております。本資料に記載のほか、広告取扱基本規定、広告掲載基準、入稿規定など各種規約、ガイドライン、ヘルプにもディスプレイ広告（予約型）に関する免責事項・注意事項があります。併せてご確認ください。</a:t>
            </a: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742950" marR="0" lvl="1"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1" lang="ja-JP" altLang="en-US" sz="1400" b="0" i="0" u="none" strike="noStrike" kern="120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ガイドライン・規約</a:t>
            </a:r>
            <a:r>
              <a:rPr kumimoji="0" lang="en-US" altLang="ja-JP" sz="1400" b="0" i="0" u="none" strike="noStrike" kern="0" cap="none" spc="0" normalizeH="0" baseline="0" noProof="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rPr>
              <a:t>	</a:t>
            </a:r>
            <a:r>
              <a:rPr kumimoji="1" lang="en-US" altLang="ja-JP" sz="1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hlinkClick r:id="rId4"/>
              </a:rPr>
              <a:t>https://www.lycbiz.com/jp/download/yahoo/</a:t>
            </a:r>
            <a:br>
              <a:rPr kumimoji="1" lang="en-US" altLang="ja-JP" sz="1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1400" b="0" i="0" u="none" strike="noStrike" kern="1200" cap="none" spc="0" normalizeH="0" baseline="0" noProof="0">
                <a:ln>
                  <a:noFill/>
                </a:ln>
                <a:solidFill>
                  <a:srgbClr val="1D1C1D"/>
                </a:solidFill>
                <a:effectLst/>
                <a:uLnTx/>
                <a:uFillTx/>
                <a:latin typeface="メイリオ" panose="020B0604030504040204" pitchFamily="50" charset="-128"/>
                <a:ea typeface="メイリオ" panose="020B0604030504040204" pitchFamily="50" charset="-128"/>
                <a:cs typeface="+mn-cs"/>
              </a:rPr>
              <a:t>　　　　　　　　　</a:t>
            </a:r>
            <a:r>
              <a:rPr kumimoji="0" lang="en-US" altLang="ja-JP" sz="1400" b="0" i="0" u="none" strike="noStrike" kern="0" cap="none" spc="0" normalizeH="0" baseline="0" noProof="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rPr>
              <a:t>	</a:t>
            </a:r>
            <a:r>
              <a:rPr kumimoji="1" lang="en-US" altLang="ja-JP" sz="1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hlinkClick r:id="rId5"/>
              </a:rPr>
              <a:t>https://www.lycbiz.com/jp/terms-and-policies/yahoo/</a:t>
            </a:r>
            <a:endParaRPr kumimoji="1" lang="en-US" altLang="ja-JP" sz="1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742950" marR="0" lvl="1"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en-US" altLang="ja-JP"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Yahoo!</a:t>
            </a:r>
            <a:r>
              <a:rPr kumimoji="0" lang="ja-JP" altLang="en-US" sz="140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cs typeface="+mn-cs"/>
              </a:rPr>
              <a:t>広告 ヘルプ</a:t>
            </a:r>
            <a:r>
              <a:rPr kumimoji="0" lang="en-US" altLang="ja-JP" sz="1400" b="0" i="0" u="none" strike="noStrike" kern="0" cap="none" spc="0" normalizeH="0" baseline="0" noProof="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rPr>
              <a:t>	</a:t>
            </a:r>
            <a:r>
              <a:rPr kumimoji="0" lang="en-US" altLang="ja-JP" sz="1400" b="0" i="0" u="none" strike="noStrike" kern="0" cap="none" spc="0" normalizeH="0" baseline="0" noProof="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hlinkClick r:id="rId6"/>
              </a:rPr>
              <a:t>https://ads-help.yahoo-net.jp/</a:t>
            </a:r>
            <a:endParaRPr kumimoji="0" lang="en-US" altLang="ja-JP" sz="1400" b="0" i="0" u="none" strike="noStrike" kern="0" cap="none" spc="0" normalizeH="0" baseline="0" noProof="0">
              <a:ln>
                <a:noFill/>
              </a:ln>
              <a:solidFill>
                <a:srgbClr val="000000">
                  <a:lumMod val="65000"/>
                  <a:lumOff val="35000"/>
                </a:srgbClr>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20000"/>
              </a:lnSpc>
              <a:spcBef>
                <a:spcPts val="0"/>
              </a:spcBef>
              <a:spcAft>
                <a:spcPts val="600"/>
              </a:spcAft>
              <a:buClrTx/>
              <a:buSzTx/>
              <a:buFontTx/>
              <a:buNone/>
              <a:tabLst/>
              <a:defRPr/>
            </a:pPr>
            <a:endParaRPr kumimoji="0" lang="en-US" altLang="ja-JP" sz="1400" b="0" i="0" u="none" strike="noStrike" kern="0" cap="none" spc="0" normalizeH="0" baseline="0" noProof="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ja-JP" altLang="en-US"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広告の掲載内容や販売内容が変更になる場合があります。あらかじめご了承ください。</a:t>
            </a: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742950" marR="0" lvl="1"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ja-JP" altLang="en-US"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広告が掲載されるウェブサイトやアプリケーション</a:t>
            </a:r>
            <a:r>
              <a:rPr kumimoji="0" lang="ja-JP"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の内容・構成は、予告なく変更になる場合や、災害時、通信障害時、他プロモーション時等、特別編成になる場合があります。また、それらに</a:t>
            </a:r>
            <a:r>
              <a:rPr kumimoji="0" lang="ja-JP" altLang="en-US"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伴い広告</a:t>
            </a:r>
            <a:r>
              <a:rPr kumimoji="0" lang="ja-JP"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掲載</a:t>
            </a:r>
            <a:r>
              <a:rPr kumimoji="0" lang="ja-JP" altLang="en-US"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位置</a:t>
            </a:r>
            <a:r>
              <a:rPr kumimoji="0" lang="ja-JP"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が変更になる場合があります。</a:t>
            </a: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742950" marR="0" lvl="1"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ja-JP" altLang="en-US"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弊社サービスによる特別演出に伴い、演出期間を含めた掲載期間の販売を停止する場合があります。</a:t>
            </a: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742950" marR="0" lvl="1"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ja-JP" altLang="en-US"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市区郡合併などでターゲティング対象のエリアが変更・廃止になる場合があります。</a:t>
            </a: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ja-JP" altLang="en-US"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セールスシートの「商品一覧」ページに記載の「掲載場所」が複数のサービスやサービス内の階層、記事・種目などのカテゴリーを包含する場合、一部のサービス、サービス内の階層、カテゴリーで広告掲載されない場合があります。</a:t>
            </a: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1" lang="ja-JP" altLang="en-US" sz="1400" b="0" i="0" u="none" strike="noStrike" kern="1200" cap="none" spc="0" normalizeH="0" baseline="0" noProof="0">
                <a:ln>
                  <a:noFill/>
                </a:ln>
                <a:solidFill>
                  <a:srgbClr val="0D0D0D"/>
                </a:solidFill>
                <a:effectLst/>
                <a:uLnTx/>
                <a:uFillTx/>
                <a:latin typeface="Hiragino Kaku Gothic Pro"/>
                <a:ea typeface="メイリオ" panose="020B0604030504040204" pitchFamily="50" charset="-128"/>
                <a:cs typeface="+mn-cs"/>
              </a:rPr>
              <a:t>商品によってはセールスシートの「商品一覧」ページに記載の「購入期間」より短期間で購入可能ですが、予約時のシミュレーションビューアブルインプレッションを下回る場合があります。</a:t>
            </a: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p:txBody>
      </p:sp>
    </p:spTree>
    <p:extLst>
      <p:ext uri="{BB962C8B-B14F-4D97-AF65-F5344CB8AC3E}">
        <p14:creationId xmlns:p14="http://schemas.microsoft.com/office/powerpoint/2010/main" val="36351593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プレースホルダー 8" descr="アイコン&#10;&#10;自動的に生成された説明">
            <a:extLst>
              <a:ext uri="{FF2B5EF4-FFF2-40B4-BE49-F238E27FC236}">
                <a16:creationId xmlns:a16="http://schemas.microsoft.com/office/drawing/2014/main" id="{B732959F-B856-AD2E-A2B6-1BA0908F9E2A}"/>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ディスプレイ広告（予約型）　共通免責事項・注意事項</a:t>
            </a:r>
            <a:endParaRPr kumimoji="1" lang="ja-JP" altLang="en-US"/>
          </a:p>
        </p:txBody>
      </p:sp>
      <p:sp>
        <p:nvSpPr>
          <p:cNvPr id="5" name="テキスト ボックス 4">
            <a:extLst>
              <a:ext uri="{FF2B5EF4-FFF2-40B4-BE49-F238E27FC236}">
                <a16:creationId xmlns:a16="http://schemas.microsoft.com/office/drawing/2014/main" id="{00F8B774-797B-3F02-CD78-33F61D8A9E55}"/>
              </a:ext>
            </a:extLst>
          </p:cNvPr>
          <p:cNvSpPr txBox="1"/>
          <p:nvPr/>
        </p:nvSpPr>
        <p:spPr>
          <a:xfrm>
            <a:off x="479425" y="1089025"/>
            <a:ext cx="11233150" cy="4060407"/>
          </a:xfrm>
          <a:prstGeom prst="rect">
            <a:avLst/>
          </a:prstGeom>
          <a:noFill/>
        </p:spPr>
        <p:txBody>
          <a:bodyPr wrap="square" lIns="0" tIns="0" rIns="0" bIns="0" rtlCol="0" anchor="t">
            <a:spAutoFit/>
          </a:bodyPr>
          <a:lstStyle/>
          <a:p>
            <a:pPr marL="285750" indent="-285750">
              <a:lnSpc>
                <a:spcPct val="120000"/>
              </a:lnSpc>
              <a:spcAft>
                <a:spcPts val="600"/>
              </a:spcAft>
              <a:buFont typeface="Wingdings" pitchFamily="2" charset="2"/>
              <a:buChar char="n"/>
              <a:defRPr/>
            </a:pPr>
            <a:r>
              <a:rPr kumimoji="0" lang="ja-JP" altLang="en-US" sz="1400" kern="0">
                <a:solidFill>
                  <a:srgbClr val="0D0D0D"/>
                </a:solidFill>
                <a:latin typeface="Meiryo"/>
                <a:ea typeface="Meiryo"/>
              </a:rPr>
              <a:t>広告掲載調整時間について</a:t>
            </a:r>
            <a:br>
              <a:rPr lang="en-US" altLang="ja-JP" sz="1400" kern="0" dirty="0">
                <a:latin typeface="Meiryo" panose="020B0604030504040204" pitchFamily="34" charset="-128"/>
                <a:ea typeface="Meiryo" panose="020B0604030504040204" pitchFamily="34" charset="-128"/>
              </a:rPr>
            </a:br>
            <a:r>
              <a:rPr kumimoji="0" lang="ja-JP" altLang="en-US" sz="1400" kern="0">
                <a:solidFill>
                  <a:srgbClr val="0D0D0D"/>
                </a:solidFill>
                <a:latin typeface="Meiryo"/>
                <a:ea typeface="Meiryo"/>
              </a:rPr>
              <a:t>次に定める時間は「広告掲載調整時間」とし、広告掲載調整時間内に発生した不具合について、LINEヤフーは免責されます。</a:t>
            </a:r>
            <a:br>
              <a:rPr lang="en-US" altLang="ja-JP" sz="1400" kern="0" dirty="0">
                <a:latin typeface="Meiryo" panose="020B0604030504040204" pitchFamily="34" charset="-128"/>
                <a:ea typeface="Meiryo" panose="020B0604030504040204" pitchFamily="34" charset="-128"/>
              </a:rPr>
            </a:br>
            <a:r>
              <a:rPr kumimoji="0" lang="ja-JP" altLang="en-US" sz="1400" kern="0">
                <a:solidFill>
                  <a:srgbClr val="0D0D0D"/>
                </a:solidFill>
                <a:latin typeface="Meiryo"/>
                <a:ea typeface="Meiryo"/>
              </a:rPr>
              <a:t>（</a:t>
            </a:r>
            <a:r>
              <a:rPr kumimoji="0" lang="en-US" altLang="ja-JP" sz="1400" kern="0" dirty="0">
                <a:solidFill>
                  <a:srgbClr val="0D0D0D"/>
                </a:solidFill>
                <a:latin typeface="Meiryo"/>
                <a:ea typeface="Meiryo"/>
              </a:rPr>
              <a:t>1</a:t>
            </a:r>
            <a:r>
              <a:rPr kumimoji="0" lang="ja-JP" altLang="en-US" sz="1400" kern="0">
                <a:solidFill>
                  <a:srgbClr val="0D0D0D"/>
                </a:solidFill>
                <a:latin typeface="Meiryo"/>
                <a:ea typeface="Meiryo"/>
              </a:rPr>
              <a:t>）</a:t>
            </a:r>
            <a:r>
              <a:rPr kumimoji="0" lang="en-US" altLang="ja-JP" sz="1400" kern="0" dirty="0">
                <a:solidFill>
                  <a:srgbClr val="0D0D0D"/>
                </a:solidFill>
                <a:latin typeface="Meiryo"/>
                <a:ea typeface="Meiryo"/>
              </a:rPr>
              <a:t>	</a:t>
            </a:r>
            <a:r>
              <a:rPr kumimoji="0" lang="ja-JP" altLang="en-US" sz="1400" kern="0">
                <a:solidFill>
                  <a:srgbClr val="0D0D0D"/>
                </a:solidFill>
                <a:latin typeface="Meiryo"/>
                <a:ea typeface="Meiryo"/>
              </a:rPr>
              <a:t>広告掲載開始日、および広告内容を変更した後の掲載開始日において、掲載開始から</a:t>
            </a:r>
            <a:r>
              <a:rPr kumimoji="0" lang="en-US" altLang="ja-JP" sz="1400" kern="0" dirty="0">
                <a:solidFill>
                  <a:srgbClr val="0D0D0D"/>
                </a:solidFill>
                <a:latin typeface="Meiryo"/>
                <a:ea typeface="Meiryo"/>
              </a:rPr>
              <a:t>12</a:t>
            </a:r>
            <a:r>
              <a:rPr kumimoji="0" lang="ja-JP" altLang="en-US" sz="1400" kern="0">
                <a:solidFill>
                  <a:srgbClr val="0D0D0D"/>
                </a:solidFill>
                <a:latin typeface="Meiryo"/>
                <a:ea typeface="Meiryo"/>
              </a:rPr>
              <a:t>時間を広告掲載調整時間とします。</a:t>
            </a:r>
            <a:br>
              <a:rPr lang="en-US" altLang="ja-JP" sz="1400" kern="0" dirty="0">
                <a:latin typeface="Meiryo" panose="020B0604030504040204" pitchFamily="34" charset="-128"/>
                <a:ea typeface="Meiryo" panose="020B0604030504040204" pitchFamily="34" charset="-128"/>
              </a:rPr>
            </a:br>
            <a:r>
              <a:rPr kumimoji="0" lang="ja-JP" altLang="en-US" sz="1400" kern="0" dirty="0">
                <a:solidFill>
                  <a:srgbClr val="0D0D0D"/>
                </a:solidFill>
                <a:latin typeface="Meiryo"/>
                <a:ea typeface="Meiryo"/>
              </a:rPr>
              <a:t>　　</a:t>
            </a:r>
            <a:r>
              <a:rPr kumimoji="0" lang="en-US" altLang="ja-JP" sz="1400" kern="0" dirty="0">
                <a:solidFill>
                  <a:srgbClr val="0D0D0D"/>
                </a:solidFill>
                <a:latin typeface="Meiryo"/>
                <a:ea typeface="Meiryo"/>
              </a:rPr>
              <a:t>	</a:t>
            </a:r>
            <a:r>
              <a:rPr kumimoji="0" lang="ja-JP" altLang="en-US" sz="1400" kern="0">
                <a:solidFill>
                  <a:srgbClr val="0D0D0D"/>
                </a:solidFill>
                <a:latin typeface="Meiryo"/>
                <a:ea typeface="Meiryo"/>
              </a:rPr>
              <a:t>ただし、以下の（</a:t>
            </a:r>
            <a:r>
              <a:rPr kumimoji="0" lang="en-US" altLang="ja-JP" sz="1400" kern="0" dirty="0">
                <a:solidFill>
                  <a:srgbClr val="0D0D0D"/>
                </a:solidFill>
                <a:latin typeface="Meiryo"/>
                <a:ea typeface="Meiryo"/>
              </a:rPr>
              <a:t>2</a:t>
            </a:r>
            <a:r>
              <a:rPr kumimoji="0" lang="ja-JP" altLang="en-US" sz="1400" kern="0">
                <a:solidFill>
                  <a:srgbClr val="0D0D0D"/>
                </a:solidFill>
                <a:latin typeface="Meiryo"/>
                <a:ea typeface="Meiryo"/>
              </a:rPr>
              <a:t>）（</a:t>
            </a:r>
            <a:r>
              <a:rPr kumimoji="0" lang="en-US" altLang="ja-JP" sz="1400" kern="0" dirty="0">
                <a:solidFill>
                  <a:srgbClr val="0D0D0D"/>
                </a:solidFill>
                <a:latin typeface="Meiryo"/>
                <a:ea typeface="Meiryo"/>
              </a:rPr>
              <a:t>3</a:t>
            </a:r>
            <a:r>
              <a:rPr kumimoji="0" lang="ja-JP" altLang="en-US" sz="1400" kern="0">
                <a:solidFill>
                  <a:srgbClr val="0D0D0D"/>
                </a:solidFill>
                <a:latin typeface="Meiryo"/>
                <a:ea typeface="Meiryo"/>
              </a:rPr>
              <a:t>）に該当する場合は、その定めに従います。</a:t>
            </a:r>
            <a:br>
              <a:rPr lang="en-US" altLang="ja-JP" sz="1400" kern="0" dirty="0">
                <a:latin typeface="Meiryo" panose="020B0604030504040204" pitchFamily="34" charset="-128"/>
                <a:ea typeface="Meiryo" panose="020B0604030504040204" pitchFamily="34" charset="-128"/>
              </a:rPr>
            </a:br>
            <a:r>
              <a:rPr kumimoji="0" lang="ja-JP" altLang="en-US" sz="1400" kern="0">
                <a:solidFill>
                  <a:srgbClr val="0D0D0D"/>
                </a:solidFill>
                <a:latin typeface="Meiryo"/>
                <a:ea typeface="Meiryo"/>
              </a:rPr>
              <a:t>（</a:t>
            </a:r>
            <a:r>
              <a:rPr kumimoji="0" lang="en-US" altLang="ja-JP" sz="1400" kern="0" dirty="0">
                <a:solidFill>
                  <a:srgbClr val="0D0D0D"/>
                </a:solidFill>
                <a:latin typeface="Meiryo"/>
                <a:ea typeface="Meiryo"/>
              </a:rPr>
              <a:t>2</a:t>
            </a:r>
            <a:r>
              <a:rPr kumimoji="0" lang="ja-JP" altLang="en-US" sz="1400" kern="0">
                <a:solidFill>
                  <a:srgbClr val="0D0D0D"/>
                </a:solidFill>
                <a:latin typeface="Meiryo"/>
                <a:ea typeface="Meiryo"/>
              </a:rPr>
              <a:t>）</a:t>
            </a:r>
            <a:r>
              <a:rPr kumimoji="0" lang="en-US" altLang="ja-JP" sz="1400" kern="0" dirty="0">
                <a:solidFill>
                  <a:srgbClr val="0D0D0D"/>
                </a:solidFill>
                <a:latin typeface="Meiryo"/>
                <a:ea typeface="Meiryo"/>
              </a:rPr>
              <a:t>	</a:t>
            </a:r>
            <a:r>
              <a:rPr kumimoji="0" lang="ja-JP" altLang="en-US" sz="1400" kern="0">
                <a:solidFill>
                  <a:srgbClr val="0D0D0D"/>
                </a:solidFill>
                <a:latin typeface="Meiryo"/>
                <a:ea typeface="Meiryo"/>
              </a:rPr>
              <a:t>広告掲載開始日が営業日以外の場合、当該広告の掲載開始時間から、翌営業日の正午までを広告掲載調整時間とします。</a:t>
            </a:r>
            <a:br>
              <a:rPr lang="en-US" altLang="ja-JP" sz="1400" kern="0" dirty="0">
                <a:latin typeface="Meiryo" panose="020B0604030504040204" pitchFamily="34" charset="-128"/>
                <a:ea typeface="Meiryo" panose="020B0604030504040204" pitchFamily="34" charset="-128"/>
              </a:rPr>
            </a:br>
            <a:r>
              <a:rPr kumimoji="0" lang="ja-JP" altLang="en-US" sz="1400" kern="0">
                <a:solidFill>
                  <a:srgbClr val="0D0D0D"/>
                </a:solidFill>
                <a:latin typeface="Meiryo"/>
                <a:ea typeface="Meiryo"/>
              </a:rPr>
              <a:t>（</a:t>
            </a:r>
            <a:r>
              <a:rPr kumimoji="0" lang="en-US" altLang="ja-JP" sz="1400" kern="0" dirty="0">
                <a:solidFill>
                  <a:srgbClr val="0D0D0D"/>
                </a:solidFill>
                <a:latin typeface="Meiryo"/>
                <a:ea typeface="Meiryo"/>
              </a:rPr>
              <a:t>3</a:t>
            </a:r>
            <a:r>
              <a:rPr kumimoji="0" lang="ja-JP" altLang="en-US" sz="1400" kern="0">
                <a:solidFill>
                  <a:srgbClr val="0D0D0D"/>
                </a:solidFill>
                <a:latin typeface="Meiryo"/>
                <a:ea typeface="Meiryo"/>
              </a:rPr>
              <a:t>）</a:t>
            </a:r>
            <a:r>
              <a:rPr kumimoji="0" lang="en-US" altLang="ja-JP" sz="1400" kern="0" dirty="0">
                <a:solidFill>
                  <a:srgbClr val="0D0D0D"/>
                </a:solidFill>
                <a:latin typeface="Meiryo"/>
                <a:ea typeface="Meiryo"/>
              </a:rPr>
              <a:t>	</a:t>
            </a:r>
            <a:r>
              <a:rPr kumimoji="0" lang="ja-JP" altLang="en-US" sz="1400" kern="0">
                <a:solidFill>
                  <a:srgbClr val="0D0D0D"/>
                </a:solidFill>
                <a:latin typeface="Meiryo"/>
                <a:ea typeface="Meiryo"/>
              </a:rPr>
              <a:t>広告の総掲載予定時間が</a:t>
            </a:r>
            <a:r>
              <a:rPr kumimoji="0" lang="en-US" altLang="ja-JP" sz="1400" kern="0" dirty="0">
                <a:solidFill>
                  <a:srgbClr val="0D0D0D"/>
                </a:solidFill>
                <a:latin typeface="Meiryo"/>
                <a:ea typeface="Meiryo"/>
              </a:rPr>
              <a:t>12</a:t>
            </a:r>
            <a:r>
              <a:rPr kumimoji="0" lang="ja-JP" altLang="en-US" sz="1400" kern="0">
                <a:solidFill>
                  <a:srgbClr val="0D0D0D"/>
                </a:solidFill>
                <a:latin typeface="Meiryo"/>
                <a:ea typeface="Meiryo"/>
              </a:rPr>
              <a:t>時間未満の場合、総掲載予定時間の</a:t>
            </a:r>
            <a:r>
              <a:rPr kumimoji="0" lang="en-US" altLang="ja-JP" sz="1400" kern="0" dirty="0">
                <a:solidFill>
                  <a:srgbClr val="0D0D0D"/>
                </a:solidFill>
                <a:latin typeface="Meiryo"/>
                <a:ea typeface="Meiryo"/>
              </a:rPr>
              <a:t>10</a:t>
            </a:r>
            <a:r>
              <a:rPr kumimoji="0" lang="ja-JP" altLang="en-US" sz="1400" kern="0">
                <a:solidFill>
                  <a:srgbClr val="0D0D0D"/>
                </a:solidFill>
                <a:latin typeface="Meiryo"/>
                <a:ea typeface="Meiryo"/>
              </a:rPr>
              <a:t>％にあたる時間を上限に広告掲載調整時間とします。</a:t>
            </a:r>
            <a:endParaRPr kumimoji="0" lang="en-US" altLang="ja-JP" sz="1400" kern="0">
              <a:solidFill>
                <a:srgbClr val="0D0D0D"/>
              </a:solidFill>
              <a:latin typeface="Meiryo"/>
              <a:ea typeface="Meiryo"/>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endParaRPr kumimoji="0" lang="en-US" altLang="ja-JP" sz="1400" kern="0">
              <a:solidFill>
                <a:srgbClr val="0D0D0D"/>
              </a:solidFill>
              <a:latin typeface="Meiryo" panose="020B0604030504040204" pitchFamily="34" charset="-128"/>
              <a:ea typeface="Meiryo" panose="020B0604030504040204" pitchFamily="34" charset="-128"/>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ja-JP" altLang="en-US"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枠購入型、時間帯ジャック購入型の商品について</a:t>
            </a: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lang="ja-JP" altLang="en-US" sz="1400" b="0" i="0">
                <a:solidFill>
                  <a:srgbClr val="0D0D0D"/>
                </a:solidFill>
                <a:effectLst/>
                <a:latin typeface="Hiragino Kaku Gothic Pro"/>
              </a:rPr>
              <a:t>セールスシートの「商品一覧」ページ、「時間帯ジャック価格表」ページに記載の「想定ビューアブルインプレッション」は広告視聴数の目安です。結果として下回る場合があります。</a:t>
            </a:r>
            <a:endParaRPr lang="en-US" altLang="ja-JP" sz="1400" b="0" i="0">
              <a:solidFill>
                <a:srgbClr val="0D0D0D"/>
              </a:solidFill>
              <a:effectLst/>
              <a:latin typeface="Hiragino Kaku Gothic Pro"/>
            </a:endParaRPr>
          </a:p>
          <a:p>
            <a:pPr marL="742950" lvl="1" indent="-285750">
              <a:lnSpc>
                <a:spcPct val="120000"/>
              </a:lnSpc>
              <a:spcAft>
                <a:spcPts val="600"/>
              </a:spcAft>
              <a:buFont typeface="Wingdings" pitchFamily="2" charset="2"/>
              <a:buChar char="n"/>
              <a:defRPr/>
            </a:pPr>
            <a:r>
              <a:rPr kumimoji="0" lang="ja-JP" altLang="en-US" sz="1400" b="0" i="0" u="none" strike="noStrike" kern="0" cap="none" spc="0" normalizeH="0" baseline="0" noProof="0">
                <a:ln>
                  <a:noFill/>
                </a:ln>
                <a:solidFill>
                  <a:srgbClr val="0D0D0D"/>
                </a:solidFill>
                <a:effectLst/>
                <a:uLnTx/>
                <a:uFillTx/>
                <a:latin typeface="Meiryo"/>
                <a:ea typeface="Meiryo"/>
              </a:rPr>
              <a:t>ユーザーが当該広告の非表示設定を実施した場合など、</a:t>
            </a:r>
            <a:r>
              <a:rPr kumimoji="0" lang="ja-JP" altLang="en-US" sz="1400" kern="0">
                <a:solidFill>
                  <a:srgbClr val="0D0D0D"/>
                </a:solidFill>
                <a:latin typeface="Meiryo"/>
                <a:ea typeface="Meiryo"/>
              </a:rPr>
              <a:t>ディスプレイ広告（運用型）を含めた</a:t>
            </a:r>
            <a:r>
              <a:rPr kumimoji="0" lang="ja-JP" altLang="en-US" sz="1400" b="0" i="0" u="none" strike="noStrike" kern="0" cap="none" spc="0" normalizeH="0" baseline="0" noProof="0">
                <a:ln>
                  <a:noFill/>
                </a:ln>
                <a:solidFill>
                  <a:srgbClr val="0D0D0D"/>
                </a:solidFill>
                <a:effectLst/>
                <a:uLnTx/>
                <a:uFillTx/>
                <a:latin typeface="Meiryo"/>
                <a:ea typeface="Meiryo"/>
              </a:rPr>
              <a:t>他社の広告配信設定の状況により、</a:t>
            </a:r>
            <a:r>
              <a:rPr kumimoji="0" lang="en-US" altLang="ja-JP" sz="1400" b="0" i="0" u="none" strike="noStrike" kern="0" cap="none" spc="0" normalizeH="0" baseline="0" noProof="0" dirty="0">
                <a:ln>
                  <a:noFill/>
                </a:ln>
                <a:solidFill>
                  <a:srgbClr val="0D0D0D"/>
                </a:solidFill>
                <a:effectLst/>
                <a:uLnTx/>
                <a:uFillTx/>
                <a:latin typeface="Meiryo"/>
                <a:ea typeface="Meiryo"/>
              </a:rPr>
              <a:t>SOV100</a:t>
            </a:r>
            <a:r>
              <a:rPr kumimoji="0" lang="ja-JP" altLang="en-US" sz="1400" kern="0">
                <a:solidFill>
                  <a:srgbClr val="0D0D0D"/>
                </a:solidFill>
                <a:latin typeface="Meiryo"/>
                <a:ea typeface="Meiryo"/>
              </a:rPr>
              <a:t>％</a:t>
            </a:r>
            <a:r>
              <a:rPr kumimoji="0" lang="ja-JP" altLang="en-US" sz="1400" b="0" i="0" u="none" strike="noStrike" kern="0" cap="none" spc="0" normalizeH="0" baseline="0" noProof="0">
                <a:ln>
                  <a:noFill/>
                </a:ln>
                <a:solidFill>
                  <a:srgbClr val="0D0D0D"/>
                </a:solidFill>
                <a:effectLst/>
                <a:uLnTx/>
                <a:uFillTx/>
                <a:latin typeface="Meiryo"/>
                <a:ea typeface="Meiryo"/>
              </a:rPr>
              <a:t>配信の購入の場合でも他社の広告が配信される場合があります。</a:t>
            </a:r>
            <a:endParaRPr kumimoji="0" lang="en-US" altLang="ja-JP" sz="1400" b="0" i="0" u="none" strike="noStrike" kern="0" cap="none" spc="0" normalizeH="0" baseline="0" noProof="0">
              <a:ln>
                <a:noFill/>
              </a:ln>
              <a:solidFill>
                <a:srgbClr val="0D0D0D"/>
              </a:solidFill>
              <a:effectLst/>
              <a:uLnTx/>
              <a:uFillTx/>
              <a:latin typeface="Meiryo"/>
              <a:ea typeface="Meiryo"/>
            </a:endParaRPr>
          </a:p>
          <a:p>
            <a:pPr marL="285750" indent="-285750">
              <a:lnSpc>
                <a:spcPct val="120000"/>
              </a:lnSpc>
              <a:spcAft>
                <a:spcPts val="600"/>
              </a:spcAft>
              <a:buFont typeface="Wingdings" pitchFamily="2" charset="2"/>
              <a:buChar char="n"/>
              <a:defRPr/>
            </a:pPr>
            <a:endParaRPr kumimoji="0" lang="en-US" altLang="ja-JP" sz="1400" kern="0">
              <a:solidFill>
                <a:srgbClr val="0D0D0D"/>
              </a:solidFill>
              <a:latin typeface="Meiryo" panose="020B0604030504040204" pitchFamily="34" charset="-128"/>
              <a:ea typeface="Meiryo" panose="020B0604030504040204" pitchFamily="34" charset="-128"/>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ja-JP" sz="1400" b="0" i="0" u="none" strike="noStrike" kern="0" cap="none" spc="0" normalizeH="0" baseline="0" noProof="0">
                <a:ln>
                  <a:noFill/>
                </a:ln>
                <a:solidFill>
                  <a:srgbClr val="0D0D0D"/>
                </a:solidFill>
                <a:effectLst/>
                <a:uLnTx/>
                <a:uFillTx/>
                <a:latin typeface="Meiryo"/>
                <a:ea typeface="Meiryo"/>
                <a:cs typeface="+mn-lt"/>
              </a:rPr>
              <a:t>資料やツールに明示されている場合を除き、表示</a:t>
            </a:r>
            <a:r>
              <a:rPr kumimoji="0" lang="ja-JP" sz="1400" kern="0">
                <a:solidFill>
                  <a:srgbClr val="0D0D0D"/>
                </a:solidFill>
                <a:latin typeface="Meiryo"/>
                <a:ea typeface="Meiryo"/>
                <a:cs typeface="+mn-lt"/>
              </a:rPr>
              <a:t>金額</a:t>
            </a:r>
            <a:r>
              <a:rPr kumimoji="0" lang="ja-JP" sz="1400" b="0" i="0" u="none" strike="noStrike" kern="0" cap="none" spc="0" normalizeH="0" baseline="0" noProof="0">
                <a:ln>
                  <a:noFill/>
                </a:ln>
                <a:solidFill>
                  <a:srgbClr val="0D0D0D"/>
                </a:solidFill>
                <a:effectLst/>
                <a:uLnTx/>
                <a:uFillTx/>
                <a:latin typeface="Meiryo"/>
                <a:ea typeface="Meiryo"/>
                <a:cs typeface="+mn-lt"/>
              </a:rPr>
              <a:t>は</a:t>
            </a:r>
            <a:r>
              <a:rPr kumimoji="0" lang="ja-JP" sz="1400" kern="0">
                <a:solidFill>
                  <a:srgbClr val="0D0D0D"/>
                </a:solidFill>
                <a:latin typeface="Meiryo"/>
                <a:ea typeface="Meiryo"/>
                <a:cs typeface="+mn-lt"/>
              </a:rPr>
              <a:t>消費税を含んで</a:t>
            </a:r>
            <a:r>
              <a:rPr kumimoji="0" lang="ja-JP" sz="1400" b="0" i="0" u="none" strike="noStrike" kern="0" cap="none" spc="0" normalizeH="0" baseline="0" noProof="0">
                <a:ln>
                  <a:noFill/>
                </a:ln>
                <a:solidFill>
                  <a:srgbClr val="0D0D0D"/>
                </a:solidFill>
                <a:effectLst/>
                <a:uLnTx/>
                <a:uFillTx/>
                <a:latin typeface="Meiryo"/>
                <a:ea typeface="Meiryo"/>
                <a:cs typeface="+mn-lt"/>
              </a:rPr>
              <a:t>おり</a:t>
            </a:r>
            <a:r>
              <a:rPr kumimoji="0" lang="ja-JP" sz="1400" kern="0">
                <a:solidFill>
                  <a:srgbClr val="0D0D0D"/>
                </a:solidFill>
                <a:latin typeface="Meiryo"/>
                <a:ea typeface="Meiryo"/>
                <a:cs typeface="+mn-lt"/>
              </a:rPr>
              <a:t>ません</a:t>
            </a:r>
            <a:r>
              <a:rPr kumimoji="0" lang="ja-JP" sz="1400" b="0" i="0" u="none" strike="noStrike" kern="0" cap="none" spc="0" normalizeH="0" baseline="0" noProof="0">
                <a:ln>
                  <a:noFill/>
                </a:ln>
                <a:solidFill>
                  <a:srgbClr val="0D0D0D"/>
                </a:solidFill>
                <a:effectLst/>
                <a:uLnTx/>
                <a:uFillTx/>
                <a:latin typeface="Meiryo"/>
                <a:ea typeface="Meiryo"/>
                <a:cs typeface="+mn-lt"/>
              </a:rPr>
              <a:t>。</a:t>
            </a:r>
            <a:endParaRPr kumimoji="0" lang="en-US" sz="1400" b="0" i="0" u="none" strike="noStrike" kern="0" cap="none" spc="0" normalizeH="0" baseline="0" noProof="0">
              <a:ln>
                <a:noFill/>
              </a:ln>
              <a:solidFill>
                <a:srgbClr val="0D0D0D"/>
              </a:solidFill>
              <a:effectLst/>
              <a:uLnTx/>
              <a:uFillTx/>
              <a:latin typeface="Meiryo"/>
              <a:ea typeface="Meiryo"/>
              <a:cs typeface="+mn-lt"/>
            </a:endParaRPr>
          </a:p>
        </p:txBody>
      </p:sp>
      <p:sp>
        <p:nvSpPr>
          <p:cNvPr id="7" name="テキスト プレースホルダー 3">
            <a:extLst>
              <a:ext uri="{FF2B5EF4-FFF2-40B4-BE49-F238E27FC236}">
                <a16:creationId xmlns:a16="http://schemas.microsoft.com/office/drawing/2014/main" id="{658FFB66-D33F-6E89-0974-9599BC7E1F2F}"/>
              </a:ext>
            </a:extLst>
          </p:cNvPr>
          <p:cNvSpPr>
            <a:spLocks noGrp="1"/>
          </p:cNvSpPr>
          <p:nvPr>
            <p:ph type="body" sz="quarter" idx="12"/>
          </p:nvPr>
        </p:nvSpPr>
        <p:spPr>
          <a:xfrm>
            <a:off x="595671" y="81412"/>
            <a:ext cx="866756" cy="410840"/>
          </a:xfrm>
        </p:spPr>
        <p:txBody>
          <a:bodyPr/>
          <a:lstStyle/>
          <a:p>
            <a:pPr marL="0" indent="0">
              <a:buNone/>
            </a:pPr>
            <a:r>
              <a:rPr lang="ja-JP" altLang="en-US"/>
              <a:t>その他・注意事項</a:t>
            </a:r>
          </a:p>
        </p:txBody>
      </p:sp>
    </p:spTree>
    <p:extLst>
      <p:ext uri="{BB962C8B-B14F-4D97-AF65-F5344CB8AC3E}">
        <p14:creationId xmlns:p14="http://schemas.microsoft.com/office/powerpoint/2010/main" val="7399548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プレースホルダー 8" descr="アイコン&#10;&#10;自動的に生成された説明">
            <a:extLst>
              <a:ext uri="{FF2B5EF4-FFF2-40B4-BE49-F238E27FC236}">
                <a16:creationId xmlns:a16="http://schemas.microsoft.com/office/drawing/2014/main" id="{B732959F-B856-AD2E-A2B6-1BA0908F9E2A}"/>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よくあるお問い合わせ</a:t>
            </a:r>
            <a:endParaRPr kumimoji="1" lang="ja-JP" altLang="en-US"/>
          </a:p>
        </p:txBody>
      </p:sp>
      <p:sp>
        <p:nvSpPr>
          <p:cNvPr id="5" name="テキスト ボックス 4">
            <a:extLst>
              <a:ext uri="{FF2B5EF4-FFF2-40B4-BE49-F238E27FC236}">
                <a16:creationId xmlns:a16="http://schemas.microsoft.com/office/drawing/2014/main" id="{0491951F-F2F6-AB55-BB4C-91A476AACCFD}"/>
              </a:ext>
            </a:extLst>
          </p:cNvPr>
          <p:cNvSpPr txBox="1"/>
          <p:nvPr/>
        </p:nvSpPr>
        <p:spPr>
          <a:xfrm>
            <a:off x="479425" y="1089025"/>
            <a:ext cx="11233150" cy="918713"/>
          </a:xfrm>
          <a:prstGeom prst="rect">
            <a:avLst/>
          </a:prstGeom>
          <a:noFill/>
        </p:spPr>
        <p:txBody>
          <a:bodyPr wrap="square" lIns="0" tIns="0" rIns="0" bIns="0" rtlCol="0">
            <a:spAutoFit/>
          </a:bodyPr>
          <a:lstStyle/>
          <a:p>
            <a:pPr marR="0" lvl="0" algn="l" defTabSz="914400" rtl="0" eaLnBrk="1" fontAlgn="auto" latinLnBrk="0" hangingPunct="1">
              <a:lnSpc>
                <a:spcPct val="120000"/>
              </a:lnSpc>
              <a:spcBef>
                <a:spcPts val="0"/>
              </a:spcBef>
              <a:spcAft>
                <a:spcPts val="600"/>
              </a:spcAft>
              <a:buClrTx/>
              <a:buSzTx/>
              <a:tabLst/>
              <a:defRPr/>
            </a:pPr>
            <a:r>
              <a:rPr kumimoji="0" lang="ja-JP" altLang="en-US" sz="1400" kern="0" dirty="0">
                <a:solidFill>
                  <a:srgbClr val="0D0D0D"/>
                </a:solidFill>
                <a:latin typeface="Meiryo" panose="020B0604030504040204" pitchFamily="34" charset="-128"/>
                <a:ea typeface="Meiryo" panose="020B0604030504040204" pitchFamily="34" charset="-128"/>
              </a:rPr>
              <a:t>よくあるお問い合わせのみ記載しております。ヘルプ、サポート窓口も併せてご利用ください。</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anose="05000000000000000000" pitchFamily="2" charset="2"/>
              <a:buChar char="n"/>
              <a:defRPr/>
            </a:pPr>
            <a:r>
              <a:rPr kumimoji="0" lang="en-US" altLang="ja-JP" sz="1400" kern="0" dirty="0">
                <a:solidFill>
                  <a:srgbClr val="0D0D0D"/>
                </a:solidFill>
                <a:latin typeface="Meiryo" panose="020B0604030504040204" pitchFamily="34" charset="-128"/>
                <a:ea typeface="Meiryo" panose="020B0604030504040204" pitchFamily="34" charset="-128"/>
              </a:rPr>
              <a:t>Yahoo!</a:t>
            </a:r>
            <a:r>
              <a:rPr kumimoji="0" lang="ja-JP" altLang="en-US" sz="1400" kern="0" dirty="0">
                <a:solidFill>
                  <a:srgbClr val="0D0D0D"/>
                </a:solidFill>
                <a:latin typeface="Meiryo" panose="020B0604030504040204" pitchFamily="34" charset="-128"/>
                <a:ea typeface="Meiryo" panose="020B0604030504040204" pitchFamily="34" charset="-128"/>
              </a:rPr>
              <a:t>広告 ヘルプ</a:t>
            </a:r>
            <a:r>
              <a:rPr kumimoji="0" lang="en-US" altLang="ja-JP" sz="1400" kern="0" dirty="0">
                <a:solidFill>
                  <a:srgbClr val="0D0D0D"/>
                </a:solidFill>
                <a:latin typeface="Meiryo" panose="020B0604030504040204" pitchFamily="34" charset="-128"/>
                <a:ea typeface="Meiryo" panose="020B0604030504040204" pitchFamily="34" charset="-128"/>
              </a:rPr>
              <a:t>		</a:t>
            </a:r>
            <a:r>
              <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hlinkClick r:id="rId4"/>
              </a:rPr>
              <a:t>https://ads-help.yahoo-net.jp/</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anose="05000000000000000000" pitchFamily="2" charset="2"/>
              <a:buChar char="n"/>
              <a:defRPr/>
            </a:pPr>
            <a:r>
              <a:rPr kumimoji="0" lang="en-US" altLang="ja-JP" sz="1400" kern="0" dirty="0">
                <a:solidFill>
                  <a:srgbClr val="0D0D0D"/>
                </a:solidFill>
                <a:latin typeface="Meiryo" panose="020B0604030504040204" pitchFamily="34" charset="-128"/>
                <a:ea typeface="Meiryo" panose="020B0604030504040204" pitchFamily="34" charset="-128"/>
              </a:rPr>
              <a:t>Yahoo!</a:t>
            </a:r>
            <a:r>
              <a:rPr kumimoji="0" lang="ja-JP" altLang="en-US" sz="1400" kern="0" dirty="0">
                <a:solidFill>
                  <a:srgbClr val="0D0D0D"/>
                </a:solidFill>
                <a:latin typeface="Meiryo" panose="020B0604030504040204" pitchFamily="34" charset="-128"/>
                <a:ea typeface="Meiryo" panose="020B0604030504040204" pitchFamily="34" charset="-128"/>
              </a:rPr>
              <a:t>広告 パートナーサポート</a:t>
            </a:r>
            <a:r>
              <a:rPr kumimoji="0" lang="en-US" altLang="ja-JP" sz="1400" kern="0" dirty="0">
                <a:solidFill>
                  <a:srgbClr val="0D0D0D"/>
                </a:solidFill>
                <a:latin typeface="Meiryo" panose="020B0604030504040204" pitchFamily="34" charset="-128"/>
                <a:ea typeface="Meiryo" panose="020B0604030504040204" pitchFamily="34" charset="-128"/>
              </a:rPr>
              <a:t>	</a:t>
            </a:r>
            <a:r>
              <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hlinkClick r:id="rId5"/>
              </a:rPr>
              <a:t>https://portal.yadui.business.yahoo.co.jp/agencyportal/873315/</a:t>
            </a:r>
            <a:endPar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endParaRPr>
          </a:p>
        </p:txBody>
      </p:sp>
      <p:graphicFrame>
        <p:nvGraphicFramePr>
          <p:cNvPr id="6" name="表 4">
            <a:extLst>
              <a:ext uri="{FF2B5EF4-FFF2-40B4-BE49-F238E27FC236}">
                <a16:creationId xmlns:a16="http://schemas.microsoft.com/office/drawing/2014/main" id="{B008CDA1-43ED-8299-12A4-CC1497BA7BB4}"/>
              </a:ext>
            </a:extLst>
          </p:cNvPr>
          <p:cNvGraphicFramePr>
            <a:graphicFrameLocks noGrp="1"/>
          </p:cNvGraphicFramePr>
          <p:nvPr/>
        </p:nvGraphicFramePr>
        <p:xfrm>
          <a:off x="479425" y="2567278"/>
          <a:ext cx="11233150" cy="3733800"/>
        </p:xfrm>
        <a:graphic>
          <a:graphicData uri="http://schemas.openxmlformats.org/drawingml/2006/table">
            <a:tbl>
              <a:tblPr firstRow="1" bandRow="1">
                <a:tableStyleId>{5C22544A-7EE6-4342-B048-85BDC9FD1C3A}</a:tableStyleId>
              </a:tblPr>
              <a:tblGrid>
                <a:gridCol w="394530">
                  <a:extLst>
                    <a:ext uri="{9D8B030D-6E8A-4147-A177-3AD203B41FA5}">
                      <a16:colId xmlns:a16="http://schemas.microsoft.com/office/drawing/2014/main" val="4185285779"/>
                    </a:ext>
                  </a:extLst>
                </a:gridCol>
                <a:gridCol w="10838620">
                  <a:extLst>
                    <a:ext uri="{9D8B030D-6E8A-4147-A177-3AD203B41FA5}">
                      <a16:colId xmlns:a16="http://schemas.microsoft.com/office/drawing/2014/main" val="1625250384"/>
                    </a:ext>
                  </a:extLst>
                </a:gridCol>
              </a:tblGrid>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kumimoji="1" lang="ja-JP" altLang="en-US" sz="1400" b="1">
                          <a:solidFill>
                            <a:srgbClr val="0D0D0D"/>
                          </a:solidFill>
                          <a:latin typeface="メイリオ" panose="020B0604030504040204" pitchFamily="50" charset="-128"/>
                          <a:ea typeface="メイリオ" panose="020B0604030504040204" pitchFamily="50" charset="-128"/>
                        </a:rPr>
                        <a:t>ディスプレイ広告（予約型）の導入事例を教えてください。</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39912571"/>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a:solidFill>
                            <a:srgbClr val="0D0D0D"/>
                          </a:solidFill>
                          <a:latin typeface="メイリオ" panose="020B0604030504040204" pitchFamily="50" charset="-128"/>
                          <a:ea typeface="メイリオ" panose="020B0604030504040204" pitchFamily="50" charset="-128"/>
                        </a:rPr>
                        <a:t>エージェンシーポータルに資料をご用意しております。広告活用のための資料もご用意しておりますのでご確認ください。</a:t>
                      </a:r>
                      <a:endParaRPr kumimoji="1" lang="en-US" altLang="ja-JP" sz="1400">
                        <a:solidFill>
                          <a:srgbClr val="0D0D0D"/>
                        </a:solidFill>
                        <a:latin typeface="メイリオ" panose="020B0604030504040204" pitchFamily="50" charset="-128"/>
                        <a:ea typeface="メイリオ" panose="020B0604030504040204" pitchFamily="50" charset="-128"/>
                      </a:endParaRPr>
                    </a:p>
                    <a:p>
                      <a:pPr marL="285750" indent="-285750">
                        <a:lnSpc>
                          <a:spcPct val="100000"/>
                        </a:lnSpc>
                        <a:buFont typeface="Wingdings" panose="05000000000000000000" pitchFamily="2" charset="2"/>
                        <a:buChar char="n"/>
                      </a:pPr>
                      <a:r>
                        <a:rPr kumimoji="1" lang="ja-JP" altLang="en-US" sz="1400">
                          <a:solidFill>
                            <a:srgbClr val="0D0D0D"/>
                          </a:solidFill>
                          <a:latin typeface="メイリオ" panose="020B0604030504040204" pitchFamily="50" charset="-128"/>
                          <a:ea typeface="+mn-ea"/>
                        </a:rPr>
                        <a:t>ディスプレイ広告（予約型）販促情報一覧</a:t>
                      </a:r>
                      <a:br>
                        <a:rPr kumimoji="1" lang="en-US" altLang="ja-JP" sz="1400">
                          <a:solidFill>
                            <a:srgbClr val="0D0D0D"/>
                          </a:solidFill>
                          <a:latin typeface="メイリオ" panose="020B0604030504040204" pitchFamily="50" charset="-128"/>
                          <a:ea typeface="+mn-ea"/>
                        </a:rPr>
                      </a:br>
                      <a:r>
                        <a:rPr kumimoji="1" lang="en-US" altLang="ja-JP" sz="1400">
                          <a:solidFill>
                            <a:srgbClr val="595959"/>
                          </a:solidFill>
                          <a:latin typeface="メイリオ" panose="020B0604030504040204" pitchFamily="50" charset="-128"/>
                          <a:ea typeface="+mn-ea"/>
                          <a:hlinkClick r:id="rId6"/>
                        </a:rPr>
                        <a:t>https://portal.yadui.business.yahoo.co.jp/agencyportal/30335704/</a:t>
                      </a:r>
                      <a:endParaRPr kumimoji="1" lang="ja-JP" altLang="en-US" sz="1400">
                        <a:solidFill>
                          <a:srgbClr val="0D0D0D"/>
                        </a:solidFill>
                        <a:latin typeface="メイリオ" panose="020B0604030504040204" pitchFamily="50" charset="-128"/>
                        <a:ea typeface="メイリオ" panose="020B0604030504040204" pitchFamily="50" charset="-128"/>
                      </a:endParaRPr>
                    </a:p>
                  </a:txBody>
                  <a:tcPr anchor="ctr">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54953531"/>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r>
                        <a:rPr kumimoji="1" lang="ja-JP" altLang="en-US" sz="1400" b="1">
                          <a:solidFill>
                            <a:srgbClr val="0D0D0D"/>
                          </a:solidFill>
                          <a:latin typeface="メイリオ" panose="020B0604030504040204" pitchFamily="50" charset="-128"/>
                          <a:ea typeface="メイリオ" panose="020B0604030504040204" pitchFamily="50" charset="-128"/>
                        </a:rPr>
                        <a:t>○○という内容の広告は掲載できますか？</a:t>
                      </a:r>
                    </a:p>
                  </a:txBody>
                  <a:tcPr anchor="ctr">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18023675"/>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a:solidFill>
                            <a:srgbClr val="0D0D0D"/>
                          </a:solidFill>
                          <a:latin typeface="メイリオ" panose="020B0604030504040204" pitchFamily="50" charset="-128"/>
                          <a:ea typeface="メイリオ" panose="020B0604030504040204" pitchFamily="50" charset="-128"/>
                        </a:rPr>
                        <a:t>プロモーション内容や広告リンク先も含めて掲載制限、販売制限、広告掲載基準に該当、違反しないかご確認ください。判断に迷う場合は依頼フォームよりご確認ください。</a:t>
                      </a:r>
                      <a:endParaRPr kumimoji="1" lang="en-US" altLang="ja-JP" sz="1400">
                        <a:solidFill>
                          <a:srgbClr val="0D0D0D"/>
                        </a:solidFill>
                        <a:latin typeface="メイリオ" panose="020B0604030504040204" pitchFamily="50" charset="-128"/>
                        <a:ea typeface="メイリオ" panose="020B0604030504040204" pitchFamily="50" charset="-128"/>
                      </a:endParaRPr>
                    </a:p>
                    <a:p>
                      <a:pPr marL="285750" indent="-285750">
                        <a:lnSpc>
                          <a:spcPct val="100000"/>
                        </a:lnSpc>
                        <a:buFont typeface="Wingdings" panose="05000000000000000000" pitchFamily="2" charset="2"/>
                        <a:buChar char="n"/>
                      </a:pPr>
                      <a:r>
                        <a:rPr kumimoji="1" lang="ja-JP" altLang="en-US" sz="1400">
                          <a:solidFill>
                            <a:srgbClr val="0D0D0D"/>
                          </a:solidFill>
                          <a:latin typeface="メイリオ" panose="020B0604030504040204" pitchFamily="50" charset="-128"/>
                          <a:ea typeface="+mn-ea"/>
                        </a:rPr>
                        <a:t>掲載制限カテゴリー確認依頼フォーム</a:t>
                      </a:r>
                      <a:br>
                        <a:rPr kumimoji="1" lang="en-US" altLang="ja-JP" sz="1400">
                          <a:solidFill>
                            <a:srgbClr val="595959"/>
                          </a:solidFill>
                          <a:latin typeface="メイリオ" panose="020B0604030504040204" pitchFamily="50" charset="-128"/>
                          <a:ea typeface="+mn-ea"/>
                        </a:rPr>
                      </a:br>
                      <a:r>
                        <a:rPr kumimoji="1" lang="en-US" altLang="ja-JP" sz="1400">
                          <a:solidFill>
                            <a:srgbClr val="595959"/>
                          </a:solidFill>
                          <a:latin typeface="メイリオ" panose="020B0604030504040204" pitchFamily="50" charset="-128"/>
                          <a:ea typeface="+mn-ea"/>
                          <a:hlinkClick r:id="rId7"/>
                        </a:rPr>
                        <a:t>https://form-business.yahoo.co.jp/claris/enqueteForm?inquiry_type=placement_restrictions</a:t>
                      </a:r>
                      <a:endParaRPr kumimoji="1" lang="en-US" altLang="ja-JP" sz="1400">
                        <a:solidFill>
                          <a:srgbClr val="595959"/>
                        </a:solidFill>
                        <a:latin typeface="メイリオ" panose="020B0604030504040204" pitchFamily="50" charset="-128"/>
                        <a:ea typeface="+mn-ea"/>
                      </a:endParaRPr>
                    </a:p>
                    <a:p>
                      <a:pPr marL="285750" indent="-285750">
                        <a:buFont typeface="Wingdings" panose="05000000000000000000" pitchFamily="2" charset="2"/>
                        <a:buChar char="n"/>
                      </a:pPr>
                      <a:r>
                        <a:rPr kumimoji="1" lang="ja-JP" altLang="en-US" sz="1400">
                          <a:solidFill>
                            <a:srgbClr val="0D0D0D"/>
                          </a:solidFill>
                          <a:latin typeface="メイリオ" panose="020B0604030504040204" pitchFamily="50" charset="-128"/>
                          <a:ea typeface="+mn-ea"/>
                        </a:rPr>
                        <a:t>ディスプレイ広告（予約型） 入稿前審査依頼フォーム</a:t>
                      </a:r>
                      <a:br>
                        <a:rPr kumimoji="1" lang="en-US" altLang="ja-JP" sz="1400">
                          <a:solidFill>
                            <a:srgbClr val="595959"/>
                          </a:solidFill>
                          <a:latin typeface="メイリオ" panose="020B0604030504040204" pitchFamily="50" charset="-128"/>
                          <a:ea typeface="+mn-ea"/>
                        </a:rPr>
                      </a:br>
                      <a:r>
                        <a:rPr kumimoji="1" lang="en-US" altLang="ja-JP" sz="1400">
                          <a:solidFill>
                            <a:srgbClr val="595959"/>
                          </a:solidFill>
                          <a:latin typeface="メイリオ" panose="020B0604030504040204" pitchFamily="50" charset="-128"/>
                          <a:ea typeface="+mn-ea"/>
                          <a:hlinkClick r:id="rId8"/>
                        </a:rPr>
                        <a:t>https://form-business.yahoo.co.jp/claris/enqueteForm?inquiry_type=guaranteed_review</a:t>
                      </a:r>
                      <a:endParaRPr kumimoji="1" lang="ja-JP" altLang="en-US" sz="1400">
                        <a:solidFill>
                          <a:srgbClr val="595959"/>
                        </a:solidFill>
                        <a:latin typeface="メイリオ" panose="020B0604030504040204" pitchFamily="50" charset="-128"/>
                        <a:ea typeface="メイリオ" panose="020B0604030504040204" pitchFamily="50" charset="-128"/>
                      </a:endParaRPr>
                    </a:p>
                  </a:txBody>
                  <a:tcPr anchor="ctr">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01573111"/>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r>
                        <a:rPr kumimoji="1" lang="ja-JP" altLang="en-US" sz="1400" b="1">
                          <a:solidFill>
                            <a:srgbClr val="0D0D0D"/>
                          </a:solidFill>
                          <a:latin typeface="メイリオ" panose="020B0604030504040204" pitchFamily="50" charset="-128"/>
                          <a:ea typeface="メイリオ" panose="020B0604030504040204" pitchFamily="50" charset="-128"/>
                        </a:rPr>
                        <a:t>キャンペーン作成で商品の掲載期間の途中から先の日付が選択できません。</a:t>
                      </a:r>
                    </a:p>
                  </a:txBody>
                  <a:tcPr anchor="ctr">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59265478"/>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381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a:solidFill>
                            <a:srgbClr val="0D0D0D"/>
                          </a:solidFill>
                          <a:latin typeface="メイリオ" panose="020B0604030504040204" pitchFamily="50" charset="-128"/>
                          <a:ea typeface="メイリオ" panose="020B0604030504040204" pitchFamily="50" charset="-128"/>
                        </a:rPr>
                        <a:t>商品の掲載期間が半年の場合、在庫確認・シミュレーションの実行日から起算して</a:t>
                      </a:r>
                      <a:r>
                        <a:rPr kumimoji="1" lang="en-US" altLang="ja-JP" sz="1400">
                          <a:solidFill>
                            <a:srgbClr val="0D0D0D"/>
                          </a:solidFill>
                          <a:latin typeface="メイリオ" panose="020B0604030504040204" pitchFamily="50" charset="-128"/>
                          <a:ea typeface="メイリオ" panose="020B0604030504040204" pitchFamily="50" charset="-128"/>
                        </a:rPr>
                        <a:t>181</a:t>
                      </a:r>
                      <a:r>
                        <a:rPr kumimoji="1" lang="ja-JP" altLang="en-US" sz="1400">
                          <a:solidFill>
                            <a:srgbClr val="0D0D0D"/>
                          </a:solidFill>
                          <a:latin typeface="メイリオ" panose="020B0604030504040204" pitchFamily="50" charset="-128"/>
                          <a:ea typeface="メイリオ" panose="020B0604030504040204" pitchFamily="50" charset="-128"/>
                        </a:rPr>
                        <a:t>日目以降の日付は指定できず、在庫は確認できません。また、</a:t>
                      </a:r>
                      <a:r>
                        <a:rPr kumimoji="1" lang="en-US" altLang="ja-JP" sz="1400">
                          <a:solidFill>
                            <a:srgbClr val="0D0D0D"/>
                          </a:solidFill>
                          <a:latin typeface="メイリオ" panose="020B0604030504040204" pitchFamily="50" charset="-128"/>
                          <a:ea typeface="メイリオ" panose="020B0604030504040204" pitchFamily="50" charset="-128"/>
                        </a:rPr>
                        <a:t>181</a:t>
                      </a:r>
                      <a:r>
                        <a:rPr kumimoji="1" lang="ja-JP" altLang="en-US" sz="1400">
                          <a:solidFill>
                            <a:srgbClr val="0D0D0D"/>
                          </a:solidFill>
                          <a:latin typeface="メイリオ" panose="020B0604030504040204" pitchFamily="50" charset="-128"/>
                          <a:ea typeface="メイリオ" panose="020B0604030504040204" pitchFamily="50" charset="-128"/>
                        </a:rPr>
                        <a:t>日目以降の予約もできません。在庫確認・シミュレーションと予約のタイミングにご注意ください。</a:t>
                      </a:r>
                    </a:p>
                  </a:txBody>
                  <a:tcPr anchor="ctr">
                    <a:lnL w="12700" cmpd="sng">
                      <a:noFill/>
                    </a:lnL>
                    <a:lnR w="12700" cmpd="sng">
                      <a:noFill/>
                    </a:lnR>
                    <a:lnT w="381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4763252"/>
                  </a:ext>
                </a:extLst>
              </a:tr>
            </a:tbl>
          </a:graphicData>
        </a:graphic>
      </p:graphicFrame>
      <p:cxnSp>
        <p:nvCxnSpPr>
          <p:cNvPr id="8" name="直線コネクタ 7">
            <a:extLst>
              <a:ext uri="{FF2B5EF4-FFF2-40B4-BE49-F238E27FC236}">
                <a16:creationId xmlns:a16="http://schemas.microsoft.com/office/drawing/2014/main" id="{B8C248DF-2E44-15F5-F47D-58284CB64CAD}"/>
              </a:ext>
            </a:extLst>
          </p:cNvPr>
          <p:cNvCxnSpPr/>
          <p:nvPr/>
        </p:nvCxnSpPr>
        <p:spPr>
          <a:xfrm>
            <a:off x="479425" y="3683000"/>
            <a:ext cx="11233150" cy="0"/>
          </a:xfrm>
          <a:prstGeom prst="line">
            <a:avLst/>
          </a:prstGeom>
          <a:ln w="6350">
            <a:solidFill>
              <a:srgbClr val="00003E">
                <a:alpha val="10196"/>
              </a:srgb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E61B0998-DB37-55E6-3D6D-16485DC64BAC}"/>
              </a:ext>
            </a:extLst>
          </p:cNvPr>
          <p:cNvCxnSpPr/>
          <p:nvPr/>
        </p:nvCxnSpPr>
        <p:spPr>
          <a:xfrm>
            <a:off x="492125" y="5384800"/>
            <a:ext cx="11233150" cy="0"/>
          </a:xfrm>
          <a:prstGeom prst="line">
            <a:avLst/>
          </a:prstGeom>
          <a:ln w="6350">
            <a:solidFill>
              <a:srgbClr val="00003E">
                <a:alpha val="10196"/>
              </a:srgb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テキスト プレースホルダー 3">
            <a:extLst>
              <a:ext uri="{FF2B5EF4-FFF2-40B4-BE49-F238E27FC236}">
                <a16:creationId xmlns:a16="http://schemas.microsoft.com/office/drawing/2014/main" id="{14622854-41A4-C850-FECA-59D2CF5AB77C}"/>
              </a:ext>
            </a:extLst>
          </p:cNvPr>
          <p:cNvSpPr>
            <a:spLocks noGrp="1"/>
          </p:cNvSpPr>
          <p:nvPr>
            <p:ph type="body" sz="quarter" idx="12"/>
          </p:nvPr>
        </p:nvSpPr>
        <p:spPr>
          <a:xfrm>
            <a:off x="595671" y="81412"/>
            <a:ext cx="866756" cy="410840"/>
          </a:xfrm>
        </p:spPr>
        <p:txBody>
          <a:bodyPr/>
          <a:lstStyle/>
          <a:p>
            <a:pPr marL="0" indent="0">
              <a:buNone/>
            </a:pPr>
            <a:r>
              <a:rPr lang="ja-JP" altLang="en-US"/>
              <a:t>その他・注意事項</a:t>
            </a:r>
          </a:p>
        </p:txBody>
      </p:sp>
    </p:spTree>
    <p:extLst>
      <p:ext uri="{BB962C8B-B14F-4D97-AF65-F5344CB8AC3E}">
        <p14:creationId xmlns:p14="http://schemas.microsoft.com/office/powerpoint/2010/main" val="5333087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826731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AD28E2B0-2954-21B5-946F-8F46E02BC6BC}"/>
              </a:ext>
            </a:extLst>
          </p:cNvPr>
          <p:cNvSpPr>
            <a:spLocks noGrp="1"/>
          </p:cNvSpPr>
          <p:nvPr>
            <p:ph type="body" sz="quarter" idx="12"/>
          </p:nvPr>
        </p:nvSpPr>
        <p:spPr>
          <a:xfrm>
            <a:off x="595671" y="81412"/>
            <a:ext cx="498782" cy="410840"/>
          </a:xfrm>
        </p:spPr>
        <p:txBody>
          <a:bodyPr/>
          <a:lstStyle/>
          <a:p>
            <a:pPr marL="0" indent="0" algn="ctr">
              <a:buNone/>
            </a:pPr>
            <a:r>
              <a:rPr lang="ja-JP" altLang="en-US"/>
              <a:t>概要</a:t>
            </a:r>
          </a:p>
        </p:txBody>
      </p:sp>
      <p:pic>
        <p:nvPicPr>
          <p:cNvPr id="9" name="図プレースホルダー 8" descr="アイコン&#10;&#10;自動的に生成された説明">
            <a:extLst>
              <a:ext uri="{FF2B5EF4-FFF2-40B4-BE49-F238E27FC236}">
                <a16:creationId xmlns:a16="http://schemas.microsoft.com/office/drawing/2014/main" id="{EE5BD744-DD6C-A28F-3F37-9B33FC8D295B}"/>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C755DDC7-1962-58DA-7155-F708E48B2473}"/>
              </a:ext>
            </a:extLst>
          </p:cNvPr>
          <p:cNvSpPr>
            <a:spLocks noGrp="1"/>
          </p:cNvSpPr>
          <p:nvPr>
            <p:ph type="body" sz="quarter" idx="10"/>
          </p:nvPr>
        </p:nvSpPr>
        <p:spPr/>
        <p:txBody>
          <a:bodyPr/>
          <a:lstStyle/>
          <a:p>
            <a:r>
              <a:rPr kumimoji="1" lang="ja-JP" altLang="en-US">
                <a:latin typeface="Meiryo" panose="020B0604030504040204" pitchFamily="34" charset="-128"/>
                <a:ea typeface="Meiryo" panose="020B0604030504040204" pitchFamily="34" charset="-128"/>
              </a:rPr>
              <a:t>商品概要</a:t>
            </a:r>
          </a:p>
        </p:txBody>
      </p:sp>
      <p:sp>
        <p:nvSpPr>
          <p:cNvPr id="47" name="正方形/長方形 46">
            <a:extLst>
              <a:ext uri="{FF2B5EF4-FFF2-40B4-BE49-F238E27FC236}">
                <a16:creationId xmlns:a16="http://schemas.microsoft.com/office/drawing/2014/main" id="{5C93A5BD-D4EA-299E-F670-AAF54DD73E75}"/>
              </a:ext>
            </a:extLst>
          </p:cNvPr>
          <p:cNvSpPr/>
          <p:nvPr/>
        </p:nvSpPr>
        <p:spPr>
          <a:xfrm>
            <a:off x="720000" y="2027131"/>
            <a:ext cx="147832" cy="720000"/>
          </a:xfrm>
          <a:prstGeom prst="rect">
            <a:avLst/>
          </a:prstGeom>
          <a:solidFill>
            <a:srgbClr val="00003E"/>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a:ln>
                <a:noFill/>
              </a:ln>
              <a:solidFill>
                <a:srgbClr val="545454"/>
              </a:solidFill>
              <a:effectLst/>
              <a:uLnTx/>
              <a:uFillTx/>
              <a:latin typeface="Calibri" panose="020F0502020204030204"/>
              <a:ea typeface="メイリオ" panose="020B0604030504040204" pitchFamily="50" charset="-128"/>
              <a:cs typeface="+mn-cs"/>
            </a:endParaRPr>
          </a:p>
        </p:txBody>
      </p:sp>
      <p:sp>
        <p:nvSpPr>
          <p:cNvPr id="48" name="正方形/長方形 47">
            <a:extLst>
              <a:ext uri="{FF2B5EF4-FFF2-40B4-BE49-F238E27FC236}">
                <a16:creationId xmlns:a16="http://schemas.microsoft.com/office/drawing/2014/main" id="{102CD2FA-FF34-C639-282E-610BF98B4ED6}"/>
              </a:ext>
            </a:extLst>
          </p:cNvPr>
          <p:cNvSpPr/>
          <p:nvPr/>
        </p:nvSpPr>
        <p:spPr>
          <a:xfrm>
            <a:off x="928975" y="2000822"/>
            <a:ext cx="7759483" cy="830997"/>
          </a:xfrm>
          <a:prstGeom prst="rect">
            <a:avLst/>
          </a:prstGeom>
        </p:spPr>
        <p:txBody>
          <a:bodyPr wrap="square">
            <a:spAutoFit/>
          </a:bodyPr>
          <a:lstStyle/>
          <a:p>
            <a:r>
              <a:rPr lang="ja-JP" altLang="en-US" sz="2400" b="1" dirty="0">
                <a:solidFill>
                  <a:srgbClr val="0D0D0D"/>
                </a:solidFill>
                <a:latin typeface="メイリオ" panose="020B0604030504040204" pitchFamily="50" charset="-128"/>
                <a:ea typeface="メイリオ" panose="020B0604030504040204" pitchFamily="50" charset="-128"/>
              </a:rPr>
              <a:t>最も注目度の高い</a:t>
            </a:r>
            <a:r>
              <a:rPr lang="en-US" altLang="ja-JP" sz="2400" b="1" dirty="0">
                <a:solidFill>
                  <a:srgbClr val="0D0D0D"/>
                </a:solidFill>
                <a:latin typeface="メイリオ" panose="020B0604030504040204" pitchFamily="50" charset="-128"/>
                <a:ea typeface="メイリオ" panose="020B0604030504040204" pitchFamily="50" charset="-128"/>
              </a:rPr>
              <a:t>Yahoo! JAPAN</a:t>
            </a:r>
            <a:r>
              <a:rPr lang="ja-JP" altLang="en-US" sz="2400" b="1" dirty="0">
                <a:solidFill>
                  <a:srgbClr val="0D0D0D"/>
                </a:solidFill>
                <a:latin typeface="メイリオ" panose="020B0604030504040204" pitchFamily="50" charset="-128"/>
                <a:ea typeface="メイリオ" panose="020B0604030504040204" pitchFamily="50" charset="-128"/>
              </a:rPr>
              <a:t>トップページ</a:t>
            </a:r>
            <a:endParaRPr lang="en-US" altLang="ja-JP" sz="2400" b="1" dirty="0">
              <a:solidFill>
                <a:srgbClr val="0D0D0D"/>
              </a:solidFill>
              <a:latin typeface="メイリオ" panose="020B0604030504040204" pitchFamily="50" charset="-128"/>
              <a:ea typeface="メイリオ" panose="020B0604030504040204" pitchFamily="50" charset="-128"/>
            </a:endParaRPr>
          </a:p>
          <a:p>
            <a:r>
              <a:rPr lang="ja-JP" altLang="en-US" sz="2400" b="1" dirty="0">
                <a:solidFill>
                  <a:srgbClr val="0D0D0D"/>
                </a:solidFill>
                <a:latin typeface="メイリオ" panose="020B0604030504040204" pitchFamily="50" charset="-128"/>
                <a:ea typeface="メイリオ" panose="020B0604030504040204" pitchFamily="50" charset="-128"/>
              </a:rPr>
              <a:t>トピックス下に掲載</a:t>
            </a:r>
          </a:p>
        </p:txBody>
      </p:sp>
      <p:sp>
        <p:nvSpPr>
          <p:cNvPr id="50" name="正方形/長方形 49">
            <a:extLst>
              <a:ext uri="{FF2B5EF4-FFF2-40B4-BE49-F238E27FC236}">
                <a16:creationId xmlns:a16="http://schemas.microsoft.com/office/drawing/2014/main" id="{BDC9541D-1C8C-DE73-72A2-D4DFFAB379B4}"/>
              </a:ext>
            </a:extLst>
          </p:cNvPr>
          <p:cNvSpPr/>
          <p:nvPr/>
        </p:nvSpPr>
        <p:spPr>
          <a:xfrm>
            <a:off x="928975" y="4054055"/>
            <a:ext cx="7556276" cy="830997"/>
          </a:xfrm>
          <a:prstGeom prst="rect">
            <a:avLst/>
          </a:prstGeom>
        </p:spPr>
        <p:txBody>
          <a:bodyPr wrap="square">
            <a:spAutoFit/>
          </a:bodyPr>
          <a:lstStyle/>
          <a:p>
            <a:r>
              <a:rPr lang="en-US" altLang="ja-JP" sz="2400" b="1">
                <a:solidFill>
                  <a:srgbClr val="0D0D0D"/>
                </a:solidFill>
                <a:latin typeface="メイリオ" panose="020B0604030504040204" pitchFamily="50" charset="-128"/>
                <a:ea typeface="メイリオ" panose="020B0604030504040204" pitchFamily="50" charset="-128"/>
              </a:rPr>
              <a:t>1DAY</a:t>
            </a:r>
            <a:r>
              <a:rPr lang="ja-JP" altLang="en-US" sz="2400" b="1">
                <a:solidFill>
                  <a:srgbClr val="0D0D0D"/>
                </a:solidFill>
                <a:latin typeface="メイリオ" panose="020B0604030504040204" pitchFamily="50" charset="-128"/>
                <a:ea typeface="メイリオ" panose="020B0604030504040204" pitchFamily="50" charset="-128"/>
              </a:rPr>
              <a:t>配信 ＆ その日訪れた全ユーザーにリーチ可能</a:t>
            </a:r>
            <a:endParaRPr lang="en-US" altLang="ja-JP" sz="2400" b="1">
              <a:solidFill>
                <a:srgbClr val="0D0D0D"/>
              </a:solidFill>
              <a:latin typeface="メイリオ" panose="020B0604030504040204" pitchFamily="50" charset="-128"/>
              <a:ea typeface="メイリオ" panose="020B0604030504040204" pitchFamily="50" charset="-128"/>
            </a:endParaRPr>
          </a:p>
          <a:p>
            <a:r>
              <a:rPr lang="ja-JP" altLang="en-US" sz="2400" b="1">
                <a:solidFill>
                  <a:srgbClr val="0D0D0D"/>
                </a:solidFill>
                <a:latin typeface="メイリオ" panose="020B0604030504040204" pitchFamily="50" charset="-128"/>
                <a:ea typeface="メイリオ" panose="020B0604030504040204" pitchFamily="50" charset="-128"/>
              </a:rPr>
              <a:t>（リーチ</a:t>
            </a:r>
            <a:r>
              <a:rPr lang="en-US" altLang="ja-JP" sz="2400" b="1">
                <a:solidFill>
                  <a:srgbClr val="0D0D0D"/>
                </a:solidFill>
                <a:latin typeface="メイリオ" panose="020B0604030504040204" pitchFamily="50" charset="-128"/>
                <a:ea typeface="メイリオ" panose="020B0604030504040204" pitchFamily="50" charset="-128"/>
              </a:rPr>
              <a:t>SOV100</a:t>
            </a:r>
            <a:r>
              <a:rPr lang="ja-JP" altLang="en-US" sz="2400" b="1">
                <a:solidFill>
                  <a:srgbClr val="0D0D0D"/>
                </a:solidFill>
                <a:latin typeface="メイリオ" panose="020B0604030504040204" pitchFamily="50" charset="-128"/>
                <a:ea typeface="メイリオ" panose="020B0604030504040204" pitchFamily="50" charset="-128"/>
              </a:rPr>
              <a:t>％）</a:t>
            </a:r>
          </a:p>
        </p:txBody>
      </p:sp>
      <p:sp>
        <p:nvSpPr>
          <p:cNvPr id="52" name="正方形/長方形 51">
            <a:extLst>
              <a:ext uri="{FF2B5EF4-FFF2-40B4-BE49-F238E27FC236}">
                <a16:creationId xmlns:a16="http://schemas.microsoft.com/office/drawing/2014/main" id="{1BBA2716-08B0-BDCE-E23F-F9B05E17F36C}"/>
              </a:ext>
            </a:extLst>
          </p:cNvPr>
          <p:cNvSpPr/>
          <p:nvPr/>
        </p:nvSpPr>
        <p:spPr>
          <a:xfrm>
            <a:off x="941831" y="5133187"/>
            <a:ext cx="6984776" cy="461665"/>
          </a:xfrm>
          <a:prstGeom prst="rect">
            <a:avLst/>
          </a:prstGeom>
        </p:spPr>
        <p:txBody>
          <a:bodyPr wrap="square">
            <a:spAutoFit/>
          </a:bodyPr>
          <a:lstStyle/>
          <a:p>
            <a:r>
              <a:rPr lang="ja-JP" altLang="en-US" sz="2400" b="1">
                <a:solidFill>
                  <a:srgbClr val="0D0D0D"/>
                </a:solidFill>
                <a:latin typeface="メイリオ" panose="020B0604030504040204" pitchFamily="50" charset="-128"/>
                <a:ea typeface="メイリオ" panose="020B0604030504040204" pitchFamily="50" charset="-128"/>
              </a:rPr>
              <a:t>想定</a:t>
            </a:r>
            <a:r>
              <a:rPr lang="en-US" altLang="ja-JP" sz="2400" b="1">
                <a:solidFill>
                  <a:srgbClr val="0D0D0D"/>
                </a:solidFill>
                <a:latin typeface="メイリオ" panose="020B0604030504040204" pitchFamily="50" charset="-128"/>
                <a:ea typeface="メイリオ" panose="020B0604030504040204" pitchFamily="50" charset="-128"/>
              </a:rPr>
              <a:t>1750</a:t>
            </a:r>
            <a:r>
              <a:rPr lang="ja-JP" altLang="en-US" sz="2400" b="1">
                <a:solidFill>
                  <a:srgbClr val="0D0D0D"/>
                </a:solidFill>
                <a:latin typeface="メイリオ" panose="020B0604030504040204" pitchFamily="50" charset="-128"/>
                <a:ea typeface="メイリオ" panose="020B0604030504040204" pitchFamily="50" charset="-128"/>
              </a:rPr>
              <a:t>万</a:t>
            </a:r>
            <a:r>
              <a:rPr lang="en-US" altLang="ja-JP" sz="2400" b="1">
                <a:solidFill>
                  <a:srgbClr val="0D0D0D"/>
                </a:solidFill>
                <a:latin typeface="メイリオ" panose="020B0604030504040204" pitchFamily="50" charset="-128"/>
                <a:ea typeface="メイリオ" panose="020B0604030504040204" pitchFamily="50" charset="-128"/>
              </a:rPr>
              <a:t>V</a:t>
            </a:r>
            <a:r>
              <a:rPr lang="ja-JP" altLang="en-US" sz="2400" b="1">
                <a:solidFill>
                  <a:srgbClr val="0D0D0D"/>
                </a:solidFill>
                <a:latin typeface="メイリオ" panose="020B0604030504040204" pitchFamily="50" charset="-128"/>
                <a:ea typeface="メイリオ" panose="020B0604030504040204" pitchFamily="50" charset="-128"/>
              </a:rPr>
              <a:t>リーチ</a:t>
            </a:r>
            <a:r>
              <a:rPr lang="en-US" altLang="ja-JP" sz="2400" b="1">
                <a:solidFill>
                  <a:srgbClr val="0D0D0D"/>
                </a:solidFill>
                <a:latin typeface="メイリオ" panose="020B0604030504040204" pitchFamily="50" charset="-128"/>
                <a:ea typeface="メイリオ" panose="020B0604030504040204" pitchFamily="50" charset="-128"/>
              </a:rPr>
              <a:t>/</a:t>
            </a:r>
            <a:r>
              <a:rPr lang="ja-JP" altLang="en-US" sz="2400" b="1">
                <a:solidFill>
                  <a:srgbClr val="0D0D0D"/>
                </a:solidFill>
                <a:latin typeface="メイリオ" panose="020B0604030504040204" pitchFamily="50" charset="-128"/>
                <a:ea typeface="メイリオ" panose="020B0604030504040204" pitchFamily="50" charset="-128"/>
              </a:rPr>
              <a:t>日</a:t>
            </a:r>
          </a:p>
        </p:txBody>
      </p:sp>
      <p:sp>
        <p:nvSpPr>
          <p:cNvPr id="54" name="正方形/長方形 53">
            <a:extLst>
              <a:ext uri="{FF2B5EF4-FFF2-40B4-BE49-F238E27FC236}">
                <a16:creationId xmlns:a16="http://schemas.microsoft.com/office/drawing/2014/main" id="{BBBF983D-40BC-234A-EE6B-70E2233D97E0}"/>
              </a:ext>
            </a:extLst>
          </p:cNvPr>
          <p:cNvSpPr/>
          <p:nvPr/>
        </p:nvSpPr>
        <p:spPr>
          <a:xfrm>
            <a:off x="928975" y="3029788"/>
            <a:ext cx="6984776" cy="830997"/>
          </a:xfrm>
          <a:prstGeom prst="rect">
            <a:avLst/>
          </a:prstGeom>
        </p:spPr>
        <p:txBody>
          <a:bodyPr wrap="square">
            <a:spAutoFit/>
          </a:bodyPr>
          <a:lstStyle/>
          <a:p>
            <a:r>
              <a:rPr lang="en-US" altLang="ja-JP" sz="2400" b="1">
                <a:solidFill>
                  <a:srgbClr val="0D0D0D"/>
                </a:solidFill>
                <a:latin typeface="+mn-ea"/>
              </a:rPr>
              <a:t>Yahoo!</a:t>
            </a:r>
            <a:r>
              <a:rPr lang="ja-JP" altLang="en-US" sz="2400" b="1">
                <a:solidFill>
                  <a:srgbClr val="0D0D0D"/>
                </a:solidFill>
                <a:latin typeface="+mn-ea"/>
              </a:rPr>
              <a:t>ニュース トピックスに近い広告形式で</a:t>
            </a:r>
            <a:r>
              <a:rPr lang="en-US" altLang="ja-JP" sz="2400" b="1">
                <a:solidFill>
                  <a:srgbClr val="0D0D0D"/>
                </a:solidFill>
                <a:latin typeface="+mn-ea"/>
              </a:rPr>
              <a:t>PR</a:t>
            </a:r>
            <a:r>
              <a:rPr lang="ja-JP" altLang="en-US" sz="2400" b="1">
                <a:solidFill>
                  <a:srgbClr val="0D0D0D"/>
                </a:solidFill>
                <a:latin typeface="+mn-ea"/>
              </a:rPr>
              <a:t>可能</a:t>
            </a:r>
          </a:p>
        </p:txBody>
      </p:sp>
      <p:grpSp>
        <p:nvGrpSpPr>
          <p:cNvPr id="55" name="グループ化 54">
            <a:extLst>
              <a:ext uri="{FF2B5EF4-FFF2-40B4-BE49-F238E27FC236}">
                <a16:creationId xmlns:a16="http://schemas.microsoft.com/office/drawing/2014/main" id="{52DF6114-D7AC-C506-DB93-4BB9883DA5D9}"/>
              </a:ext>
            </a:extLst>
          </p:cNvPr>
          <p:cNvGrpSpPr/>
          <p:nvPr/>
        </p:nvGrpSpPr>
        <p:grpSpPr>
          <a:xfrm>
            <a:off x="8498107" y="835686"/>
            <a:ext cx="3064002" cy="5635845"/>
            <a:chOff x="7241733" y="1270074"/>
            <a:chExt cx="2016626" cy="2835764"/>
          </a:xfrm>
        </p:grpSpPr>
        <p:grpSp>
          <p:nvGrpSpPr>
            <p:cNvPr id="56" name="グループ化 55">
              <a:extLst>
                <a:ext uri="{FF2B5EF4-FFF2-40B4-BE49-F238E27FC236}">
                  <a16:creationId xmlns:a16="http://schemas.microsoft.com/office/drawing/2014/main" id="{1BCDC7EF-DE09-A1E0-DCED-E14750B04478}"/>
                </a:ext>
              </a:extLst>
            </p:cNvPr>
            <p:cNvGrpSpPr/>
            <p:nvPr/>
          </p:nvGrpSpPr>
          <p:grpSpPr>
            <a:xfrm>
              <a:off x="7241733" y="1270074"/>
              <a:ext cx="2016626" cy="2835764"/>
              <a:chOff x="513033" y="446487"/>
              <a:chExt cx="2115990" cy="2790180"/>
            </a:xfrm>
          </p:grpSpPr>
          <p:pic>
            <p:nvPicPr>
              <p:cNvPr id="58" name="図 57">
                <a:extLst>
                  <a:ext uri="{FF2B5EF4-FFF2-40B4-BE49-F238E27FC236}">
                    <a16:creationId xmlns:a16="http://schemas.microsoft.com/office/drawing/2014/main" id="{33116316-0659-C513-4BE4-A5F4B8F74A2B}"/>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1" b="37106"/>
              <a:stretch/>
            </p:blipFill>
            <p:spPr>
              <a:xfrm>
                <a:off x="513033" y="446487"/>
                <a:ext cx="2115990" cy="2790180"/>
              </a:xfrm>
              <a:prstGeom prst="rect">
                <a:avLst/>
              </a:prstGeom>
            </p:spPr>
          </p:pic>
          <p:pic>
            <p:nvPicPr>
              <p:cNvPr id="59" name="図 58">
                <a:extLst>
                  <a:ext uri="{FF2B5EF4-FFF2-40B4-BE49-F238E27FC236}">
                    <a16:creationId xmlns:a16="http://schemas.microsoft.com/office/drawing/2014/main" id="{D03AF588-9319-16B8-83DB-2E51B3440280}"/>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031300" y="567291"/>
                <a:ext cx="1079455" cy="148426"/>
              </a:xfrm>
              <a:prstGeom prst="rect">
                <a:avLst/>
              </a:prstGeom>
            </p:spPr>
          </p:pic>
        </p:grpSp>
        <p:pic>
          <p:nvPicPr>
            <p:cNvPr id="57" name="図 56">
              <a:extLst>
                <a:ext uri="{FF2B5EF4-FFF2-40B4-BE49-F238E27FC236}">
                  <a16:creationId xmlns:a16="http://schemas.microsoft.com/office/drawing/2014/main" id="{7C3B83D5-B002-8EE5-0F2A-380BEFE5B833}"/>
                </a:ext>
              </a:extLst>
            </p:cNvPr>
            <p:cNvPicPr>
              <a:picLocks noChangeAspect="1"/>
            </p:cNvPicPr>
            <p:nvPr/>
          </p:nvPicPr>
          <p:blipFill rotWithShape="1">
            <a:blip r:embed="rId6">
              <a:extLst>
                <a:ext uri="{28A0092B-C50C-407E-A947-70E740481C1C}">
                  <a14:useLocalDpi xmlns:a14="http://schemas.microsoft.com/office/drawing/2010/main" val="0"/>
                </a:ext>
              </a:extLst>
            </a:blip>
            <a:srcRect t="3189" b="88679"/>
            <a:stretch/>
          </p:blipFill>
          <p:spPr>
            <a:xfrm>
              <a:off x="7393106" y="1572570"/>
              <a:ext cx="1713877" cy="248191"/>
            </a:xfrm>
            <a:prstGeom prst="rect">
              <a:avLst/>
            </a:prstGeom>
          </p:spPr>
        </p:pic>
      </p:grpSp>
      <p:pic>
        <p:nvPicPr>
          <p:cNvPr id="60" name="図 59"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E166F17F-F1D1-34A7-54CB-05D4F68EE38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2473"/>
          <a:stretch/>
        </p:blipFill>
        <p:spPr>
          <a:xfrm>
            <a:off x="8708392" y="1343475"/>
            <a:ext cx="2541777" cy="5367683"/>
          </a:xfrm>
          <a:prstGeom prst="rect">
            <a:avLst/>
          </a:prstGeom>
        </p:spPr>
      </p:pic>
      <p:sp>
        <p:nvSpPr>
          <p:cNvPr id="61" name="正方形/長方形 60">
            <a:extLst>
              <a:ext uri="{FF2B5EF4-FFF2-40B4-BE49-F238E27FC236}">
                <a16:creationId xmlns:a16="http://schemas.microsoft.com/office/drawing/2014/main" id="{11D3879E-E1F1-8231-CAD6-491CFC9DA469}"/>
              </a:ext>
            </a:extLst>
          </p:cNvPr>
          <p:cNvSpPr/>
          <p:nvPr/>
        </p:nvSpPr>
        <p:spPr>
          <a:xfrm>
            <a:off x="8728099" y="5198543"/>
            <a:ext cx="2604014" cy="653903"/>
          </a:xfrm>
          <a:prstGeom prst="rect">
            <a:avLst/>
          </a:prstGeom>
          <a:noFill/>
          <a:ln w="28575" cap="flat" cmpd="sng" algn="ctr">
            <a:solidFill>
              <a:srgbClr val="FF0000"/>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
        <p:nvSpPr>
          <p:cNvPr id="62" name="テキスト ボックス 61">
            <a:extLst>
              <a:ext uri="{FF2B5EF4-FFF2-40B4-BE49-F238E27FC236}">
                <a16:creationId xmlns:a16="http://schemas.microsoft.com/office/drawing/2014/main" id="{3515EC38-5C91-2BFF-C806-FF14DCD4E8B2}"/>
              </a:ext>
            </a:extLst>
          </p:cNvPr>
          <p:cNvSpPr txBox="1"/>
          <p:nvPr/>
        </p:nvSpPr>
        <p:spPr>
          <a:xfrm>
            <a:off x="600427" y="5996825"/>
            <a:ext cx="4016609" cy="338554"/>
          </a:xfrm>
          <a:prstGeom prst="rect">
            <a:avLst/>
          </a:prstGeom>
          <a:noFill/>
        </p:spPr>
        <p:txBody>
          <a:bodyPr wrap="square" rtlCol="0">
            <a:spAutoFit/>
          </a:bodyPr>
          <a:lstStyle/>
          <a:p>
            <a:r>
              <a:rPr lang="en-US" altLang="ja-JP" sz="1600">
                <a:solidFill>
                  <a:srgbClr val="FF0033"/>
                </a:solidFill>
                <a:latin typeface="メイリオ" panose="020B0604030504040204" pitchFamily="50" charset="-128"/>
                <a:ea typeface="メイリオ" panose="020B0604030504040204" pitchFamily="50" charset="-128"/>
              </a:rPr>
              <a:t>※</a:t>
            </a:r>
            <a:r>
              <a:rPr lang="ja-JP" altLang="en-US" sz="1600">
                <a:solidFill>
                  <a:srgbClr val="FF0033"/>
                </a:solidFill>
                <a:latin typeface="メイリオ" panose="020B0604030504040204" pitchFamily="50" charset="-128"/>
                <a:ea typeface="メイリオ" panose="020B0604030504040204" pitchFamily="50" charset="-128"/>
              </a:rPr>
              <a:t>販促資料を別途ご用意しています。</a:t>
            </a:r>
          </a:p>
        </p:txBody>
      </p:sp>
      <p:sp>
        <p:nvSpPr>
          <p:cNvPr id="64" name="テキスト ボックス 63">
            <a:extLst>
              <a:ext uri="{FF2B5EF4-FFF2-40B4-BE49-F238E27FC236}">
                <a16:creationId xmlns:a16="http://schemas.microsoft.com/office/drawing/2014/main" id="{4604E192-D62A-C56D-9A8A-EF57D4BB55BB}"/>
              </a:ext>
            </a:extLst>
          </p:cNvPr>
          <p:cNvSpPr txBox="1"/>
          <p:nvPr/>
        </p:nvSpPr>
        <p:spPr>
          <a:xfrm>
            <a:off x="866965" y="1057195"/>
            <a:ext cx="6094674" cy="369332"/>
          </a:xfrm>
          <a:prstGeom prst="rect">
            <a:avLst/>
          </a:prstGeom>
          <a:noFill/>
        </p:spPr>
        <p:txBody>
          <a:bodyPr wrap="square">
            <a:spAutoFit/>
          </a:bodyPr>
          <a:lstStyle/>
          <a:p>
            <a:pPr algn="ctr"/>
            <a:r>
              <a:rPr lang="en-US" altLang="ja-JP" b="1" dirty="0">
                <a:solidFill>
                  <a:srgbClr val="0D0D0D"/>
                </a:solidFill>
                <a:latin typeface="メイリオ" panose="020B0604030504040204" pitchFamily="50" charset="-128"/>
                <a:ea typeface="メイリオ" panose="020B0604030504040204" pitchFamily="50" charset="-128"/>
              </a:rPr>
              <a:t>Yahoo! JAPAN</a:t>
            </a:r>
            <a:r>
              <a:rPr lang="ja-JP" altLang="en-US" b="1" dirty="0">
                <a:solidFill>
                  <a:srgbClr val="0D0D0D"/>
                </a:solidFill>
                <a:latin typeface="メイリオ" panose="020B0604030504040204" pitchFamily="50" charset="-128"/>
                <a:ea typeface="メイリオ" panose="020B0604030504040204" pitchFamily="50" charset="-128"/>
              </a:rPr>
              <a:t>　トップページ　トピックス</a:t>
            </a:r>
            <a:r>
              <a:rPr lang="en-US" altLang="ja-JP" b="1" dirty="0">
                <a:solidFill>
                  <a:srgbClr val="0D0D0D"/>
                </a:solidFill>
                <a:latin typeface="メイリオ" panose="020B0604030504040204" pitchFamily="50" charset="-128"/>
                <a:ea typeface="メイリオ" panose="020B0604030504040204" pitchFamily="50" charset="-128"/>
              </a:rPr>
              <a:t>PR</a:t>
            </a:r>
            <a:r>
              <a:rPr lang="ja-JP" altLang="en-US" b="1" dirty="0">
                <a:solidFill>
                  <a:srgbClr val="0D0D0D"/>
                </a:solidFill>
                <a:latin typeface="メイリオ" panose="020B0604030504040204" pitchFamily="50" charset="-128"/>
                <a:ea typeface="メイリオ" panose="020B0604030504040204" pitchFamily="50" charset="-128"/>
              </a:rPr>
              <a:t>　</a:t>
            </a:r>
            <a:r>
              <a:rPr lang="en-US" altLang="ja-JP" b="1" dirty="0">
                <a:solidFill>
                  <a:srgbClr val="0D0D0D"/>
                </a:solidFill>
                <a:latin typeface="メイリオ" panose="020B0604030504040204" pitchFamily="50" charset="-128"/>
                <a:ea typeface="メイリオ" panose="020B0604030504040204" pitchFamily="50" charset="-128"/>
              </a:rPr>
              <a:t>SP</a:t>
            </a:r>
          </a:p>
        </p:txBody>
      </p:sp>
      <p:sp>
        <p:nvSpPr>
          <p:cNvPr id="67" name="正方形/長方形 66">
            <a:extLst>
              <a:ext uri="{FF2B5EF4-FFF2-40B4-BE49-F238E27FC236}">
                <a16:creationId xmlns:a16="http://schemas.microsoft.com/office/drawing/2014/main" id="{328E77A0-3174-C690-0DBD-BC606391AC89}"/>
              </a:ext>
            </a:extLst>
          </p:cNvPr>
          <p:cNvSpPr/>
          <p:nvPr/>
        </p:nvSpPr>
        <p:spPr>
          <a:xfrm>
            <a:off x="720000" y="2961406"/>
            <a:ext cx="147832" cy="720000"/>
          </a:xfrm>
          <a:prstGeom prst="rect">
            <a:avLst/>
          </a:prstGeom>
          <a:solidFill>
            <a:srgbClr val="00003E"/>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a:ln>
                <a:noFill/>
              </a:ln>
              <a:solidFill>
                <a:srgbClr val="545454"/>
              </a:solidFill>
              <a:effectLst/>
              <a:uLnTx/>
              <a:uFillTx/>
              <a:latin typeface="Calibri" panose="020F0502020204030204"/>
              <a:ea typeface="メイリオ" panose="020B0604030504040204" pitchFamily="50" charset="-128"/>
              <a:cs typeface="+mn-cs"/>
            </a:endParaRPr>
          </a:p>
        </p:txBody>
      </p:sp>
      <p:sp>
        <p:nvSpPr>
          <p:cNvPr id="68" name="正方形/長方形 67">
            <a:extLst>
              <a:ext uri="{FF2B5EF4-FFF2-40B4-BE49-F238E27FC236}">
                <a16:creationId xmlns:a16="http://schemas.microsoft.com/office/drawing/2014/main" id="{CA14DD44-668A-0044-F5B1-D7C1EA784DB0}"/>
              </a:ext>
            </a:extLst>
          </p:cNvPr>
          <p:cNvSpPr/>
          <p:nvPr/>
        </p:nvSpPr>
        <p:spPr>
          <a:xfrm>
            <a:off x="720000" y="3956221"/>
            <a:ext cx="147832" cy="720000"/>
          </a:xfrm>
          <a:prstGeom prst="rect">
            <a:avLst/>
          </a:prstGeom>
          <a:solidFill>
            <a:srgbClr val="00003E"/>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a:ln>
                <a:noFill/>
              </a:ln>
              <a:solidFill>
                <a:srgbClr val="545454"/>
              </a:solidFill>
              <a:effectLst/>
              <a:uLnTx/>
              <a:uFillTx/>
              <a:latin typeface="Calibri" panose="020F0502020204030204"/>
              <a:ea typeface="メイリオ" panose="020B0604030504040204" pitchFamily="50" charset="-128"/>
              <a:cs typeface="+mn-cs"/>
            </a:endParaRPr>
          </a:p>
        </p:txBody>
      </p:sp>
      <p:sp>
        <p:nvSpPr>
          <p:cNvPr id="69" name="正方形/長方形 68">
            <a:extLst>
              <a:ext uri="{FF2B5EF4-FFF2-40B4-BE49-F238E27FC236}">
                <a16:creationId xmlns:a16="http://schemas.microsoft.com/office/drawing/2014/main" id="{E7109F42-78D4-1353-BB43-E1A11F7FD0A3}"/>
              </a:ext>
            </a:extLst>
          </p:cNvPr>
          <p:cNvSpPr/>
          <p:nvPr/>
        </p:nvSpPr>
        <p:spPr>
          <a:xfrm>
            <a:off x="720000" y="4951036"/>
            <a:ext cx="147832" cy="720000"/>
          </a:xfrm>
          <a:prstGeom prst="rect">
            <a:avLst/>
          </a:prstGeom>
          <a:solidFill>
            <a:srgbClr val="00003E"/>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a:ln>
                <a:noFill/>
              </a:ln>
              <a:solidFill>
                <a:srgbClr val="545454"/>
              </a:solidFill>
              <a:effectLst/>
              <a:uLnTx/>
              <a:uFillTx/>
              <a:latin typeface="Calibri" panose="020F0502020204030204"/>
              <a:ea typeface="メイリオ" panose="020B0604030504040204" pitchFamily="50" charset="-128"/>
              <a:cs typeface="+mn-cs"/>
            </a:endParaRPr>
          </a:p>
        </p:txBody>
      </p:sp>
      <p:sp>
        <p:nvSpPr>
          <p:cNvPr id="4" name="テキスト ボックス 3">
            <a:extLst>
              <a:ext uri="{FF2B5EF4-FFF2-40B4-BE49-F238E27FC236}">
                <a16:creationId xmlns:a16="http://schemas.microsoft.com/office/drawing/2014/main" id="{D899C412-92A6-C933-3604-D05B38865CA5}"/>
              </a:ext>
            </a:extLst>
          </p:cNvPr>
          <p:cNvSpPr txBox="1"/>
          <p:nvPr/>
        </p:nvSpPr>
        <p:spPr>
          <a:xfrm>
            <a:off x="6313430" y="5548590"/>
            <a:ext cx="1974384" cy="577081"/>
          </a:xfrm>
          <a:prstGeom prst="rect">
            <a:avLst/>
          </a:prstGeom>
          <a:solidFill>
            <a:srgbClr val="00003E">
              <a:alpha val="10196"/>
            </a:srgbClr>
          </a:solid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スマートフォン</a:t>
            </a:r>
            <a:r>
              <a:rPr kumimoji="0" lang="en-US" altLang="ja-JP" sz="105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APP+WEB</a:t>
            </a:r>
            <a:r>
              <a:rPr kumimoji="0" lang="ja-JP" altLang="en-US" sz="105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 </a:t>
            </a:r>
            <a:r>
              <a:rPr kumimoji="0" lang="en-US" altLang="ja-JP" sz="105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Yahoo!</a:t>
            </a:r>
            <a:r>
              <a:rPr kumimoji="0" lang="ja-JP" altLang="en-US" sz="105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トップページ</a:t>
            </a:r>
            <a:endParaRPr kumimoji="0" lang="en-US" altLang="ja-JP" sz="105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「すべて」タブに掲載</a:t>
            </a:r>
          </a:p>
        </p:txBody>
      </p:sp>
      <p:sp>
        <p:nvSpPr>
          <p:cNvPr id="5" name="吹き出し: 線 (枠付き、強調線付き) 4">
            <a:extLst>
              <a:ext uri="{FF2B5EF4-FFF2-40B4-BE49-F238E27FC236}">
                <a16:creationId xmlns:a16="http://schemas.microsoft.com/office/drawing/2014/main" id="{090239CD-4B81-742E-E55E-E838A1369000}"/>
              </a:ext>
            </a:extLst>
          </p:cNvPr>
          <p:cNvSpPr/>
          <p:nvPr/>
        </p:nvSpPr>
        <p:spPr>
          <a:xfrm flipH="1">
            <a:off x="6313429" y="5512714"/>
            <a:ext cx="1954678" cy="633768"/>
          </a:xfrm>
          <a:prstGeom prst="accentBorderCallout1">
            <a:avLst>
              <a:gd name="adj1" fmla="val 26278"/>
              <a:gd name="adj2" fmla="val -3652"/>
              <a:gd name="adj3" fmla="val -406687"/>
              <a:gd name="adj4" fmla="val -9708"/>
            </a:avLst>
          </a:prstGeom>
          <a:no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Tree>
    <p:extLst>
      <p:ext uri="{BB962C8B-B14F-4D97-AF65-F5344CB8AC3E}">
        <p14:creationId xmlns:p14="http://schemas.microsoft.com/office/powerpoint/2010/main" val="39845347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1">
            <a:extLst>
              <a:ext uri="{FF2B5EF4-FFF2-40B4-BE49-F238E27FC236}">
                <a16:creationId xmlns:a16="http://schemas.microsoft.com/office/drawing/2014/main" id="{9A21C7AB-8F8E-5CBC-0A0F-98F5DA42E915}"/>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kumimoji="1" lang="en-US" altLang="ja-JP" dirty="0">
                <a:solidFill>
                  <a:srgbClr val="00003E"/>
                </a:solidFill>
                <a:latin typeface="Meiryo" panose="020B0604030504040204" pitchFamily="34" charset="-128"/>
                <a:ea typeface="Meiryo" panose="020B0604030504040204" pitchFamily="34" charset="-128"/>
              </a:rPr>
              <a:t>202</a:t>
            </a:r>
            <a:r>
              <a:rPr lang="en-US" altLang="ja-JP" dirty="0">
                <a:solidFill>
                  <a:srgbClr val="00003E"/>
                </a:solidFill>
              </a:rPr>
              <a:t>5</a:t>
            </a:r>
            <a:r>
              <a:rPr kumimoji="1" lang="ja-JP" altLang="en-US" dirty="0">
                <a:solidFill>
                  <a:srgbClr val="00003E"/>
                </a:solidFill>
                <a:latin typeface="Meiryo" panose="020B0604030504040204" pitchFamily="34" charset="-128"/>
                <a:ea typeface="Meiryo" panose="020B0604030504040204" pitchFamily="34" charset="-128"/>
              </a:rPr>
              <a:t>年</a:t>
            </a:r>
            <a:r>
              <a:rPr lang="en-US" altLang="ja-JP" dirty="0">
                <a:solidFill>
                  <a:srgbClr val="00003E"/>
                </a:solidFill>
              </a:rPr>
              <a:t>10</a:t>
            </a:r>
            <a:r>
              <a:rPr kumimoji="1" lang="ja-JP" altLang="en-US" dirty="0">
                <a:solidFill>
                  <a:srgbClr val="00003E"/>
                </a:solidFill>
                <a:latin typeface="Meiryo" panose="020B0604030504040204" pitchFamily="34" charset="-128"/>
                <a:ea typeface="Meiryo" panose="020B0604030504040204" pitchFamily="34" charset="-128"/>
              </a:rPr>
              <a:t>月</a:t>
            </a:r>
            <a:r>
              <a:rPr kumimoji="1" lang="en-US" altLang="ja-JP" dirty="0">
                <a:solidFill>
                  <a:srgbClr val="00003E"/>
                </a:solidFill>
                <a:latin typeface="Meiryo" panose="020B0604030504040204" pitchFamily="34" charset="-128"/>
                <a:ea typeface="Meiryo" panose="020B0604030504040204" pitchFamily="34" charset="-128"/>
              </a:rPr>
              <a:t>~2026</a:t>
            </a:r>
            <a:r>
              <a:rPr kumimoji="1" lang="ja-JP" altLang="en-US" dirty="0">
                <a:solidFill>
                  <a:srgbClr val="00003E"/>
                </a:solidFill>
                <a:latin typeface="Meiryo" panose="020B0604030504040204" pitchFamily="34" charset="-128"/>
                <a:ea typeface="Meiryo" panose="020B0604030504040204" pitchFamily="34" charset="-128"/>
              </a:rPr>
              <a:t>年</a:t>
            </a:r>
            <a:r>
              <a:rPr kumimoji="1" lang="en-US" altLang="ja-JP" dirty="0">
                <a:solidFill>
                  <a:srgbClr val="00003E"/>
                </a:solidFill>
                <a:latin typeface="Meiryo" panose="020B0604030504040204" pitchFamily="34" charset="-128"/>
                <a:ea typeface="Meiryo" panose="020B0604030504040204" pitchFamily="34" charset="-128"/>
              </a:rPr>
              <a:t>3</a:t>
            </a:r>
            <a:r>
              <a:rPr kumimoji="1" lang="ja-JP" altLang="en-US" dirty="0">
                <a:solidFill>
                  <a:srgbClr val="00003E"/>
                </a:solidFill>
                <a:latin typeface="Meiryo" panose="020B0604030504040204" pitchFamily="34" charset="-128"/>
                <a:ea typeface="Meiryo" panose="020B0604030504040204" pitchFamily="34" charset="-128"/>
              </a:rPr>
              <a:t>月商品 変更点</a:t>
            </a:r>
          </a:p>
        </p:txBody>
      </p:sp>
      <p:sp>
        <p:nvSpPr>
          <p:cNvPr id="12" name="テキスト プレースホルダー 5">
            <a:extLst>
              <a:ext uri="{FF2B5EF4-FFF2-40B4-BE49-F238E27FC236}">
                <a16:creationId xmlns:a16="http://schemas.microsoft.com/office/drawing/2014/main" id="{51C7BCF8-1EFC-A02C-197B-521B57E30841}"/>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a:t>概要</a:t>
            </a:r>
          </a:p>
        </p:txBody>
      </p:sp>
      <p:pic>
        <p:nvPicPr>
          <p:cNvPr id="13" name="図プレースホルダー 8" descr="アイコン&#10;&#10;自動的に生成された説明">
            <a:extLst>
              <a:ext uri="{FF2B5EF4-FFF2-40B4-BE49-F238E27FC236}">
                <a16:creationId xmlns:a16="http://schemas.microsoft.com/office/drawing/2014/main" id="{E7F87398-B608-704D-8000-0B57783AD1ED}"/>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p:spPr>
      </p:pic>
      <p:sp>
        <p:nvSpPr>
          <p:cNvPr id="16" name="テキスト ボックス 15">
            <a:extLst>
              <a:ext uri="{FF2B5EF4-FFF2-40B4-BE49-F238E27FC236}">
                <a16:creationId xmlns:a16="http://schemas.microsoft.com/office/drawing/2014/main" id="{BF8C340D-802E-4909-FE94-F188C7EEEB33}"/>
              </a:ext>
            </a:extLst>
          </p:cNvPr>
          <p:cNvSpPr txBox="1"/>
          <p:nvPr/>
        </p:nvSpPr>
        <p:spPr>
          <a:xfrm>
            <a:off x="7025722" y="371768"/>
            <a:ext cx="2106346" cy="152349"/>
          </a:xfrm>
          <a:prstGeom prst="rect">
            <a:avLst/>
          </a:prstGeom>
          <a:noFill/>
        </p:spPr>
        <p:txBody>
          <a:bodyPr wrap="non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※2025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年</a:t>
            </a:r>
            <a:r>
              <a:rPr lang="en-US" altLang="ja-JP" sz="900" dirty="0">
                <a:solidFill>
                  <a:srgbClr val="0D0D0D"/>
                </a:solidFill>
                <a:latin typeface="Meiryo" panose="020B0604030504040204" pitchFamily="34" charset="-128"/>
                <a:ea typeface="Meiryo" panose="020B0604030504040204" pitchFamily="34" charset="-128"/>
              </a:rPr>
              <a:t>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2025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年</a:t>
            </a:r>
            <a:r>
              <a:rPr lang="en-US" altLang="ja-JP" sz="900" dirty="0">
                <a:solidFill>
                  <a:srgbClr val="0D0D0D"/>
                </a:solidFill>
                <a:latin typeface="Meiryo" panose="020B0604030504040204" pitchFamily="34" charset="-128"/>
                <a:ea typeface="Meiryo" panose="020B0604030504040204" pitchFamily="34" charset="-128"/>
              </a:rPr>
              <a:t>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月からの変更点</a:t>
            </a:r>
          </a:p>
        </p:txBody>
      </p:sp>
      <p:sp>
        <p:nvSpPr>
          <p:cNvPr id="7" name="角丸四角形 3">
            <a:extLst>
              <a:ext uri="{FF2B5EF4-FFF2-40B4-BE49-F238E27FC236}">
                <a16:creationId xmlns:a16="http://schemas.microsoft.com/office/drawing/2014/main" id="{5C5AF9B6-88B0-A4D7-2CA5-503492C5E623}"/>
              </a:ext>
            </a:extLst>
          </p:cNvPr>
          <p:cNvSpPr/>
          <p:nvPr/>
        </p:nvSpPr>
        <p:spPr>
          <a:xfrm>
            <a:off x="479425" y="3429000"/>
            <a:ext cx="11233150" cy="645319"/>
          </a:xfrm>
          <a:prstGeom prst="roundRect">
            <a:avLst>
              <a:gd name="adj" fmla="val 8047"/>
            </a:avLst>
          </a:prstGeom>
          <a:noFill/>
          <a:ln w="15875">
            <a:noFill/>
          </a:ln>
        </p:spPr>
        <p:txBody>
          <a:bodyPr wrap="square" lIns="0" tIns="0" rIns="0" bIns="0" anchor="ctr">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ja-JP" altLang="en-US" sz="2000" b="1" spc="300" dirty="0">
                <a:solidFill>
                  <a:srgbClr val="0D0C0D"/>
                </a:solidFill>
                <a:latin typeface="Meiryo"/>
                <a:ea typeface="Meiryo"/>
              </a:rPr>
              <a:t>掲載期間</a:t>
            </a:r>
            <a:r>
              <a:rPr lang="en-US" altLang="ja-JP" sz="2000" b="1" spc="300" dirty="0">
                <a:solidFill>
                  <a:srgbClr val="0D0C0D"/>
                </a:solidFill>
                <a:latin typeface="Meiryo"/>
                <a:ea typeface="Meiryo"/>
              </a:rPr>
              <a:t>2025年9月30日</a:t>
            </a:r>
            <a:r>
              <a:rPr lang="ja-JP" altLang="en-US" sz="2000" b="1" spc="300" dirty="0">
                <a:solidFill>
                  <a:srgbClr val="0D0C0D"/>
                </a:solidFill>
                <a:latin typeface="Meiryo"/>
                <a:ea typeface="Meiryo"/>
              </a:rPr>
              <a:t>までの商品がご好評につき、</a:t>
            </a:r>
          </a:p>
          <a:p>
            <a:pPr marL="0" marR="0" lvl="0" indent="0" defTabSz="914400" rtl="0" eaLnBrk="1" fontAlgn="auto" latinLnBrk="0" hangingPunct="1">
              <a:lnSpc>
                <a:spcPct val="100000"/>
              </a:lnSpc>
              <a:spcBef>
                <a:spcPts val="0"/>
              </a:spcBef>
              <a:spcAft>
                <a:spcPts val="0"/>
              </a:spcAft>
              <a:buClrTx/>
              <a:buSzTx/>
              <a:buFontTx/>
              <a:buNone/>
              <a:tabLst/>
              <a:defRPr/>
            </a:pPr>
            <a:r>
              <a:rPr lang="ja-JP" altLang="en-US" sz="2000" b="1" spc="300" dirty="0">
                <a:solidFill>
                  <a:srgbClr val="0D0C0D"/>
                </a:solidFill>
                <a:latin typeface="Meiryo"/>
                <a:ea typeface="Meiryo"/>
              </a:rPr>
              <a:t>掲載期間のみ変更した商品を</a:t>
            </a:r>
            <a:r>
              <a:rPr lang="en-US" altLang="ja-JP" sz="2000" b="1" spc="300">
                <a:solidFill>
                  <a:srgbClr val="0D0C0D"/>
                </a:solidFill>
                <a:latin typeface="Meiryo"/>
                <a:ea typeface="Meiryo"/>
              </a:rPr>
              <a:t>2025年7月16日</a:t>
            </a:r>
            <a:r>
              <a:rPr lang="ja-JP" altLang="en-US" sz="2000" b="1" spc="300" dirty="0">
                <a:solidFill>
                  <a:srgbClr val="0D0C0D"/>
                </a:solidFill>
                <a:latin typeface="Meiryo"/>
                <a:ea typeface="Meiryo"/>
              </a:rPr>
              <a:t>に新たにリリースしました。</a:t>
            </a:r>
            <a:endParaRPr lang="en-US" altLang="ja-JP" sz="2000" b="1" spc="300" dirty="0">
              <a:solidFill>
                <a:srgbClr val="0D0C0D"/>
              </a:solidFill>
              <a:latin typeface="Meiryo"/>
              <a:ea typeface="Meiryo"/>
            </a:endParaRPr>
          </a:p>
        </p:txBody>
      </p:sp>
    </p:spTree>
    <p:extLst>
      <p:ext uri="{BB962C8B-B14F-4D97-AF65-F5344CB8AC3E}">
        <p14:creationId xmlns:p14="http://schemas.microsoft.com/office/powerpoint/2010/main" val="11770849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プレースホルダー 9" descr="アイコン&#10;&#10;自動的に生成された説明">
            <a:extLst>
              <a:ext uri="{FF2B5EF4-FFF2-40B4-BE49-F238E27FC236}">
                <a16:creationId xmlns:a16="http://schemas.microsoft.com/office/drawing/2014/main" id="{6C9B6182-D6CE-A962-8928-56E322954890}"/>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lang="ja-JP" altLang="en-US"/>
              <a:t>商品スペック</a:t>
            </a: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a:t>02</a:t>
            </a:r>
            <a:endParaRPr kumimoji="1" lang="ja-JP" altLang="en-US"/>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2367002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プレースホルダー 18" descr="アイコン&#10;&#10;自動的に生成された説明">
            <a:extLst>
              <a:ext uri="{FF2B5EF4-FFF2-40B4-BE49-F238E27FC236}">
                <a16:creationId xmlns:a16="http://schemas.microsoft.com/office/drawing/2014/main" id="{0AEEDD63-B9E7-613A-56CD-98D886165DC0}"/>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4" name="正方形/長方形 43">
            <a:extLst>
              <a:ext uri="{FF2B5EF4-FFF2-40B4-BE49-F238E27FC236}">
                <a16:creationId xmlns:a16="http://schemas.microsoft.com/office/drawing/2014/main" id="{5B96794B-D175-406A-600F-C215E839B860}"/>
              </a:ext>
            </a:extLst>
          </p:cNvPr>
          <p:cNvSpPr/>
          <p:nvPr/>
        </p:nvSpPr>
        <p:spPr>
          <a:xfrm>
            <a:off x="8519905" y="6298387"/>
            <a:ext cx="3152589" cy="1384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コンテンツページは予告なく変更されることがあります。</a:t>
            </a:r>
          </a:p>
        </p:txBody>
      </p:sp>
      <p:sp>
        <p:nvSpPr>
          <p:cNvPr id="7" name="テキスト ボックス 6">
            <a:extLst>
              <a:ext uri="{FF2B5EF4-FFF2-40B4-BE49-F238E27FC236}">
                <a16:creationId xmlns:a16="http://schemas.microsoft.com/office/drawing/2014/main" id="{D1F3C55C-E266-9FA8-061C-02AEAC5E4197}"/>
              </a:ext>
            </a:extLst>
          </p:cNvPr>
          <p:cNvSpPr txBox="1"/>
          <p:nvPr/>
        </p:nvSpPr>
        <p:spPr>
          <a:xfrm>
            <a:off x="623154" y="5990974"/>
            <a:ext cx="8989036" cy="417807"/>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・フォーマット別ガイド</a:t>
            </a:r>
            <a:r>
              <a:rPr kumimoji="0" lang="en-US" altLang="ja-JP"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 </a:t>
            </a:r>
            <a:r>
              <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hlinkClick r:id="rId4"/>
              </a:rPr>
              <a:t>https://s.yimg.jp/dl/displayads-guarantee/formatguide.zip</a:t>
            </a:r>
            <a:endPar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・入稿規定（</a:t>
            </a:r>
            <a:r>
              <a:rPr kumimoji="0" lang="en-US" altLang="ja-JP"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web</a:t>
            </a:r>
            <a:r>
              <a:rPr kumimoji="0" lang="ja-JP" altLang="en-US" sz="9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hlinkClick r:id="rId5"/>
              </a:rPr>
              <a:t>https://ads-help.yahoo-net.jp/s/article/H000044930?language=ja</a:t>
            </a:r>
            <a:endPar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endParaRPr>
          </a:p>
        </p:txBody>
      </p:sp>
      <p:sp>
        <p:nvSpPr>
          <p:cNvPr id="17" name="テキスト プレースホルダー 2">
            <a:extLst>
              <a:ext uri="{FF2B5EF4-FFF2-40B4-BE49-F238E27FC236}">
                <a16:creationId xmlns:a16="http://schemas.microsoft.com/office/drawing/2014/main" id="{351E9626-25D5-978A-E871-DAA338BE6824}"/>
              </a:ext>
            </a:extLst>
          </p:cNvPr>
          <p:cNvSpPr>
            <a:spLocks noGrp="1"/>
          </p:cNvSpPr>
          <p:nvPr>
            <p:ph type="body" sz="quarter" idx="12"/>
          </p:nvPr>
        </p:nvSpPr>
        <p:spPr>
          <a:xfrm>
            <a:off x="595671" y="81412"/>
            <a:ext cx="866756" cy="410840"/>
          </a:xfrm>
        </p:spPr>
        <p:txBody>
          <a:bodyPr/>
          <a:lstStyle/>
          <a:p>
            <a:pPr marL="0" indent="0" algn="ctr">
              <a:buNone/>
            </a:pPr>
            <a:r>
              <a:rPr lang="ja-JP" altLang="en-US"/>
              <a:t>商品スペック</a:t>
            </a:r>
          </a:p>
        </p:txBody>
      </p:sp>
      <p:sp>
        <p:nvSpPr>
          <p:cNvPr id="38" name="角丸四角形 48">
            <a:extLst>
              <a:ext uri="{FF2B5EF4-FFF2-40B4-BE49-F238E27FC236}">
                <a16:creationId xmlns:a16="http://schemas.microsoft.com/office/drawing/2014/main" id="{963FEA5F-3F0D-2796-9F38-5150E6977E0E}"/>
              </a:ext>
            </a:extLst>
          </p:cNvPr>
          <p:cNvSpPr/>
          <p:nvPr/>
        </p:nvSpPr>
        <p:spPr>
          <a:xfrm>
            <a:off x="807391" y="2944512"/>
            <a:ext cx="4028258" cy="692904"/>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ja-JP" altLang="en-US" sz="1200" b="1">
                <a:solidFill>
                  <a:schemeClr val="bg1"/>
                </a:solidFill>
                <a:latin typeface="Meiryo" panose="020B0604030504040204" pitchFamily="34" charset="-128"/>
                <a:ea typeface="Meiryo" panose="020B0604030504040204" pitchFamily="34" charset="-128"/>
                <a:cs typeface="Segoe UI" panose="020B0502040204020203" pitchFamily="34" charset="0"/>
              </a:rPr>
              <a:t>トップページ トピックス</a:t>
            </a:r>
            <a:r>
              <a:rPr lang="en-US" altLang="ja-JP" sz="1200" b="1">
                <a:solidFill>
                  <a:schemeClr val="bg1"/>
                </a:solidFill>
                <a:latin typeface="Meiryo" panose="020B0604030504040204" pitchFamily="34" charset="-128"/>
                <a:ea typeface="Meiryo" panose="020B0604030504040204" pitchFamily="34" charset="-128"/>
                <a:cs typeface="Segoe UI" panose="020B0502040204020203" pitchFamily="34" charset="0"/>
              </a:rPr>
              <a:t>PR/</a:t>
            </a:r>
            <a:r>
              <a:rPr lang="ja-JP" altLang="en-US" sz="1200" b="1">
                <a:solidFill>
                  <a:schemeClr val="bg1"/>
                </a:solidFill>
                <a:latin typeface="Meiryo" panose="020B0604030504040204" pitchFamily="34" charset="-128"/>
                <a:ea typeface="Meiryo" panose="020B0604030504040204" pitchFamily="34" charset="-128"/>
                <a:cs typeface="Segoe UI" panose="020B0502040204020203" pitchFamily="34" charset="0"/>
              </a:rPr>
              <a:t>画像</a:t>
            </a:r>
            <a:r>
              <a:rPr lang="en-US" altLang="ja-JP" sz="1200" b="1">
                <a:solidFill>
                  <a:schemeClr val="bg1"/>
                </a:solidFill>
                <a:latin typeface="Meiryo" panose="020B0604030504040204" pitchFamily="34" charset="-128"/>
                <a:ea typeface="Meiryo" panose="020B0604030504040204" pitchFamily="34" charset="-128"/>
                <a:cs typeface="Segoe UI" panose="020B0502040204020203" pitchFamily="34" charset="0"/>
              </a:rPr>
              <a:t>/1</a:t>
            </a:r>
            <a:r>
              <a:rPr lang="ja-JP" altLang="en-US" sz="1200" b="1">
                <a:solidFill>
                  <a:schemeClr val="bg1"/>
                </a:solidFill>
                <a:latin typeface="Meiryo" panose="020B0604030504040204" pitchFamily="34" charset="-128"/>
                <a:ea typeface="Meiryo" panose="020B0604030504040204" pitchFamily="34" charset="-128"/>
                <a:cs typeface="Segoe UI" panose="020B0502040204020203" pitchFamily="34" charset="0"/>
              </a:rPr>
              <a:t>：</a:t>
            </a:r>
            <a:r>
              <a:rPr lang="en-US" altLang="ja-JP" sz="1200" b="1">
                <a:solidFill>
                  <a:schemeClr val="bg1"/>
                </a:solidFill>
                <a:latin typeface="Meiryo" panose="020B0604030504040204" pitchFamily="34" charset="-128"/>
                <a:ea typeface="Meiryo" panose="020B0604030504040204" pitchFamily="34" charset="-128"/>
                <a:cs typeface="Segoe UI" panose="020B0502040204020203" pitchFamily="34" charset="0"/>
              </a:rPr>
              <a:t>1</a:t>
            </a:r>
          </a:p>
        </p:txBody>
      </p:sp>
      <p:sp>
        <p:nvSpPr>
          <p:cNvPr id="39" name="円/楕円 49">
            <a:extLst>
              <a:ext uri="{FF2B5EF4-FFF2-40B4-BE49-F238E27FC236}">
                <a16:creationId xmlns:a16="http://schemas.microsoft.com/office/drawing/2014/main" id="{683497DC-7588-68C1-0562-188C8AFB442C}"/>
              </a:ext>
            </a:extLst>
          </p:cNvPr>
          <p:cNvSpPr>
            <a:spLocks noChangeAspect="1"/>
          </p:cNvSpPr>
          <p:nvPr/>
        </p:nvSpPr>
        <p:spPr>
          <a:xfrm>
            <a:off x="555391" y="3038964"/>
            <a:ext cx="504000" cy="504000"/>
          </a:xfrm>
          <a:prstGeom prst="ellipse">
            <a:avLst/>
          </a:pr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1" lang="ja-JP" altLang="en-US"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67" name="角丸四角形 20">
            <a:extLst>
              <a:ext uri="{FF2B5EF4-FFF2-40B4-BE49-F238E27FC236}">
                <a16:creationId xmlns:a16="http://schemas.microsoft.com/office/drawing/2014/main" id="{EF6B3C62-EC9E-201B-EEB6-B8B3669C1B21}"/>
              </a:ext>
            </a:extLst>
          </p:cNvPr>
          <p:cNvSpPr/>
          <p:nvPr/>
        </p:nvSpPr>
        <p:spPr>
          <a:xfrm>
            <a:off x="5493250" y="956959"/>
            <a:ext cx="2176950" cy="380927"/>
          </a:xfrm>
          <a:prstGeom prst="roundRect">
            <a:avLst>
              <a:gd name="adj" fmla="val 50000"/>
            </a:avLst>
          </a:prstGeom>
          <a:solidFill>
            <a:schemeClr val="bg1"/>
          </a:solidFill>
          <a:ln w="12700">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normalizeH="0" baseline="0" noProof="0">
                <a:ln>
                  <a:noFill/>
                </a:ln>
                <a:solidFill>
                  <a:srgbClr val="0D0D0D"/>
                </a:solidFill>
                <a:effectLst/>
                <a:uLnTx/>
                <a:uFillTx/>
                <a:latin typeface="Meiryo" panose="020B0604030504040204" pitchFamily="34" charset="-128"/>
                <a:ea typeface="Meiryo" panose="020B0604030504040204" pitchFamily="34" charset="-128"/>
              </a:rPr>
              <a:t>WEB</a:t>
            </a:r>
            <a:endParaRPr kumimoji="1" lang="ja-JP" altLang="en-US" sz="1400" b="1" i="0" u="none" strike="noStrike" kern="1200" cap="none" normalizeH="0" baseline="0" noProof="0">
              <a:ln>
                <a:noFill/>
              </a:ln>
              <a:solidFill>
                <a:srgbClr val="0D0D0D"/>
              </a:solidFill>
              <a:effectLst/>
              <a:uLnTx/>
              <a:uFillTx/>
              <a:latin typeface="Meiryo" panose="020B0604030504040204" pitchFamily="34" charset="-128"/>
              <a:ea typeface="Meiryo" panose="020B0604030504040204" pitchFamily="34" charset="-128"/>
            </a:endParaRPr>
          </a:p>
        </p:txBody>
      </p:sp>
      <p:sp>
        <p:nvSpPr>
          <p:cNvPr id="72" name="角丸四角形 3">
            <a:extLst>
              <a:ext uri="{FF2B5EF4-FFF2-40B4-BE49-F238E27FC236}">
                <a16:creationId xmlns:a16="http://schemas.microsoft.com/office/drawing/2014/main" id="{E350C917-432B-A94B-23A5-51B6713DC416}"/>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商品イメージ</a:t>
            </a:r>
            <a:endParaRPr kumimoji="1" lang="en-US" altLang="ja-JP"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endParaRPr>
          </a:p>
        </p:txBody>
      </p:sp>
      <p:sp>
        <p:nvSpPr>
          <p:cNvPr id="6" name="角丸四角形 20">
            <a:extLst>
              <a:ext uri="{FF2B5EF4-FFF2-40B4-BE49-F238E27FC236}">
                <a16:creationId xmlns:a16="http://schemas.microsoft.com/office/drawing/2014/main" id="{BEC514FF-A220-C936-557B-F85B26443557}"/>
              </a:ext>
            </a:extLst>
          </p:cNvPr>
          <p:cNvSpPr/>
          <p:nvPr/>
        </p:nvSpPr>
        <p:spPr>
          <a:xfrm>
            <a:off x="8709800" y="964372"/>
            <a:ext cx="2176950" cy="380927"/>
          </a:xfrm>
          <a:prstGeom prst="roundRect">
            <a:avLst>
              <a:gd name="adj" fmla="val 50000"/>
            </a:avLst>
          </a:prstGeom>
          <a:solidFill>
            <a:schemeClr val="bg1"/>
          </a:solidFill>
          <a:ln w="12700">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normalizeH="0" baseline="0" noProof="0">
                <a:ln>
                  <a:noFill/>
                </a:ln>
                <a:solidFill>
                  <a:srgbClr val="0D0D0D"/>
                </a:solidFill>
                <a:effectLst/>
                <a:uLnTx/>
                <a:uFillTx/>
                <a:latin typeface="Meiryo" panose="020B0604030504040204" pitchFamily="34" charset="-128"/>
                <a:ea typeface="Meiryo" panose="020B0604030504040204" pitchFamily="34" charset="-128"/>
              </a:rPr>
              <a:t>APP</a:t>
            </a:r>
          </a:p>
        </p:txBody>
      </p:sp>
      <p:sp>
        <p:nvSpPr>
          <p:cNvPr id="8" name="テキスト プレースホルダー 1">
            <a:extLst>
              <a:ext uri="{FF2B5EF4-FFF2-40B4-BE49-F238E27FC236}">
                <a16:creationId xmlns:a16="http://schemas.microsoft.com/office/drawing/2014/main" id="{97E9A127-9E99-3E5A-815D-F11A089A2EA0}"/>
              </a:ext>
            </a:extLst>
          </p:cNvPr>
          <p:cNvSpPr>
            <a:spLocks noGrp="1"/>
          </p:cNvSpPr>
          <p:nvPr>
            <p:ph type="body" sz="quarter" idx="10"/>
          </p:nvPr>
        </p:nvSpPr>
        <p:spPr>
          <a:xfrm>
            <a:off x="3424508" y="252000"/>
            <a:ext cx="6278292" cy="335028"/>
          </a:xfrm>
        </p:spPr>
        <p:txBody>
          <a:bodyPr/>
          <a:lstStyle/>
          <a:p>
            <a:r>
              <a:rPr kumimoji="1" lang="en-US" altLang="ja-JP" sz="2000" b="1" i="0" dirty="0">
                <a:latin typeface="Meiryo" panose="020B0604030504040204" pitchFamily="34" charset="-128"/>
                <a:ea typeface="Meiryo" panose="020B0604030504040204" pitchFamily="34" charset="-128"/>
              </a:rPr>
              <a:t>Yahoo! JAPAN</a:t>
            </a:r>
            <a:r>
              <a:rPr kumimoji="1" lang="ja-JP" altLang="en-US" sz="2000" b="1" i="0" dirty="0">
                <a:latin typeface="Meiryo" panose="020B0604030504040204" pitchFamily="34" charset="-128"/>
                <a:ea typeface="Meiryo" panose="020B0604030504040204" pitchFamily="34" charset="-128"/>
              </a:rPr>
              <a:t>　トップページ　トピックス</a:t>
            </a:r>
            <a:r>
              <a:rPr kumimoji="1" lang="en-US" altLang="ja-JP" sz="2000" b="1" i="0" dirty="0">
                <a:latin typeface="Meiryo" panose="020B0604030504040204" pitchFamily="34" charset="-128"/>
                <a:ea typeface="Meiryo" panose="020B0604030504040204" pitchFamily="34" charset="-128"/>
              </a:rPr>
              <a:t>PR</a:t>
            </a:r>
            <a:r>
              <a:rPr kumimoji="1" lang="ja-JP" altLang="en-US" sz="2000" b="1" i="0" dirty="0">
                <a:latin typeface="Meiryo" panose="020B0604030504040204" pitchFamily="34" charset="-128"/>
                <a:ea typeface="Meiryo" panose="020B0604030504040204" pitchFamily="34" charset="-128"/>
              </a:rPr>
              <a:t>　</a:t>
            </a:r>
            <a:r>
              <a:rPr kumimoji="1" lang="en-US" altLang="ja-JP" sz="2000" b="1" i="0" dirty="0">
                <a:latin typeface="Meiryo" panose="020B0604030504040204" pitchFamily="34" charset="-128"/>
                <a:ea typeface="Meiryo" panose="020B0604030504040204" pitchFamily="34" charset="-128"/>
              </a:rPr>
              <a:t>SP</a:t>
            </a:r>
          </a:p>
        </p:txBody>
      </p:sp>
      <p:pic>
        <p:nvPicPr>
          <p:cNvPr id="2" name="図 1"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B8002874-AE2D-7D36-9D08-E6EF4E2E263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832073" y="1569197"/>
            <a:ext cx="1986188" cy="4300760"/>
          </a:xfrm>
          <a:prstGeom prst="rect">
            <a:avLst/>
          </a:prstGeom>
        </p:spPr>
      </p:pic>
      <p:pic>
        <p:nvPicPr>
          <p:cNvPr id="3" name="図 2" descr="グラフィカル ユーザー インターフェイス, アプリケーション&#10;&#10;自動的に生成された説明">
            <a:extLst>
              <a:ext uri="{FF2B5EF4-FFF2-40B4-BE49-F238E27FC236}">
                <a16:creationId xmlns:a16="http://schemas.microsoft.com/office/drawing/2014/main" id="{7660B834-52E6-DFBB-37D6-6B775C690FB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42914" y="1615331"/>
            <a:ext cx="1931406" cy="4182138"/>
          </a:xfrm>
          <a:prstGeom prst="rect">
            <a:avLst/>
          </a:prstGeom>
        </p:spPr>
      </p:pic>
      <p:sp>
        <p:nvSpPr>
          <p:cNvPr id="9" name="正方形/長方形 8">
            <a:extLst>
              <a:ext uri="{FF2B5EF4-FFF2-40B4-BE49-F238E27FC236}">
                <a16:creationId xmlns:a16="http://schemas.microsoft.com/office/drawing/2014/main" id="{946C4604-833F-1B39-983B-D9A313A3FC0C}"/>
              </a:ext>
            </a:extLst>
          </p:cNvPr>
          <p:cNvSpPr/>
          <p:nvPr/>
        </p:nvSpPr>
        <p:spPr>
          <a:xfrm>
            <a:off x="5609550" y="4829387"/>
            <a:ext cx="1998134" cy="514774"/>
          </a:xfrm>
          <a:prstGeom prst="rect">
            <a:avLst/>
          </a:prstGeom>
          <a:noFill/>
          <a:ln w="28575" cap="flat" cmpd="sng" algn="ctr">
            <a:solidFill>
              <a:srgbClr val="FF0033"/>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
        <p:nvSpPr>
          <p:cNvPr id="10" name="正方形/長方形 9">
            <a:extLst>
              <a:ext uri="{FF2B5EF4-FFF2-40B4-BE49-F238E27FC236}">
                <a16:creationId xmlns:a16="http://schemas.microsoft.com/office/drawing/2014/main" id="{A2C2E8FA-D38E-9348-826D-3812FA8F073A}"/>
              </a:ext>
            </a:extLst>
          </p:cNvPr>
          <p:cNvSpPr/>
          <p:nvPr/>
        </p:nvSpPr>
        <p:spPr>
          <a:xfrm>
            <a:off x="8809406" y="4697901"/>
            <a:ext cx="1998134" cy="514774"/>
          </a:xfrm>
          <a:prstGeom prst="rect">
            <a:avLst/>
          </a:prstGeom>
          <a:noFill/>
          <a:ln w="28575" cap="flat" cmpd="sng" algn="ctr">
            <a:solidFill>
              <a:srgbClr val="FF0033"/>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spTree>
    <p:extLst>
      <p:ext uri="{BB962C8B-B14F-4D97-AF65-F5344CB8AC3E}">
        <p14:creationId xmlns:p14="http://schemas.microsoft.com/office/powerpoint/2010/main" val="37405576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35">
            <a:extLst>
              <a:ext uri="{FF2B5EF4-FFF2-40B4-BE49-F238E27FC236}">
                <a16:creationId xmlns:a16="http://schemas.microsoft.com/office/drawing/2014/main" id="{5E09BA84-4225-9249-BCED-21B4B740DE2A}"/>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7" name="図プレースホルダー 6" descr="アイコン&#10;&#10;自動的に生成された説明">
            <a:extLst>
              <a:ext uri="{FF2B5EF4-FFF2-40B4-BE49-F238E27FC236}">
                <a16:creationId xmlns:a16="http://schemas.microsoft.com/office/drawing/2014/main" id="{370B9532-55F8-C627-89A5-9C413973E4A1}"/>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角丸四角形 3">
            <a:extLst>
              <a:ext uri="{FF2B5EF4-FFF2-40B4-BE49-F238E27FC236}">
                <a16:creationId xmlns:a16="http://schemas.microsoft.com/office/drawing/2014/main" id="{8B094D99-2C9A-87B3-9337-CEB1A4537738}"/>
              </a:ext>
            </a:extLst>
          </p:cNvPr>
          <p:cNvSpPr/>
          <p:nvPr/>
        </p:nvSpPr>
        <p:spPr>
          <a:xfrm>
            <a:off x="1792443" y="186644"/>
            <a:ext cx="1484157"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商品一覧</a:t>
            </a:r>
          </a:p>
        </p:txBody>
      </p:sp>
      <p:sp>
        <p:nvSpPr>
          <p:cNvPr id="6" name="テキスト プレースホルダー 1">
            <a:extLst>
              <a:ext uri="{FF2B5EF4-FFF2-40B4-BE49-F238E27FC236}">
                <a16:creationId xmlns:a16="http://schemas.microsoft.com/office/drawing/2014/main" id="{097243C9-3544-81EB-D9B7-F62B72A8F198}"/>
              </a:ext>
            </a:extLst>
          </p:cNvPr>
          <p:cNvSpPr>
            <a:spLocks noGrp="1"/>
          </p:cNvSpPr>
          <p:nvPr>
            <p:ph type="body" sz="quarter" idx="10"/>
          </p:nvPr>
        </p:nvSpPr>
        <p:spPr>
          <a:xfrm>
            <a:off x="3424508" y="252000"/>
            <a:ext cx="6278292" cy="335028"/>
          </a:xfrm>
        </p:spPr>
        <p:txBody>
          <a:bodyPr/>
          <a:lstStyle/>
          <a:p>
            <a:r>
              <a:rPr kumimoji="1" lang="en-US" altLang="ja-JP" sz="2000" b="1" i="0" dirty="0">
                <a:latin typeface="Meiryo" panose="020B0604030504040204" pitchFamily="34" charset="-128"/>
                <a:ea typeface="Meiryo" panose="020B0604030504040204" pitchFamily="34" charset="-128"/>
              </a:rPr>
              <a:t>Yahoo! JAPAN</a:t>
            </a:r>
            <a:r>
              <a:rPr kumimoji="1" lang="ja-JP" altLang="en-US" sz="2000" b="1" i="0" dirty="0">
                <a:latin typeface="Meiryo" panose="020B0604030504040204" pitchFamily="34" charset="-128"/>
                <a:ea typeface="Meiryo" panose="020B0604030504040204" pitchFamily="34" charset="-128"/>
              </a:rPr>
              <a:t>　トップページ　トピックス</a:t>
            </a:r>
            <a:r>
              <a:rPr kumimoji="1" lang="en-US" altLang="ja-JP" sz="2000" b="1" i="0" dirty="0">
                <a:latin typeface="Meiryo" panose="020B0604030504040204" pitchFamily="34" charset="-128"/>
                <a:ea typeface="Meiryo" panose="020B0604030504040204" pitchFamily="34" charset="-128"/>
              </a:rPr>
              <a:t>PR</a:t>
            </a:r>
            <a:r>
              <a:rPr kumimoji="1" lang="ja-JP" altLang="en-US" sz="2000" b="1" i="0" dirty="0">
                <a:latin typeface="Meiryo" panose="020B0604030504040204" pitchFamily="34" charset="-128"/>
                <a:ea typeface="Meiryo" panose="020B0604030504040204" pitchFamily="34" charset="-128"/>
              </a:rPr>
              <a:t>　</a:t>
            </a:r>
            <a:r>
              <a:rPr kumimoji="1" lang="en-US" altLang="ja-JP" sz="2000" b="1" i="0" dirty="0">
                <a:latin typeface="Meiryo" panose="020B0604030504040204" pitchFamily="34" charset="-128"/>
                <a:ea typeface="Meiryo" panose="020B0604030504040204" pitchFamily="34" charset="-128"/>
              </a:rPr>
              <a:t>SP</a:t>
            </a:r>
          </a:p>
        </p:txBody>
      </p:sp>
      <p:graphicFrame>
        <p:nvGraphicFramePr>
          <p:cNvPr id="8" name="表 7">
            <a:extLst>
              <a:ext uri="{FF2B5EF4-FFF2-40B4-BE49-F238E27FC236}">
                <a16:creationId xmlns:a16="http://schemas.microsoft.com/office/drawing/2014/main" id="{ECBFD6FA-97E8-AE30-0F84-A07137F40570}"/>
              </a:ext>
            </a:extLst>
          </p:cNvPr>
          <p:cNvGraphicFramePr>
            <a:graphicFrameLocks noGrp="1"/>
          </p:cNvGraphicFramePr>
          <p:nvPr>
            <p:extLst>
              <p:ext uri="{D42A27DB-BD31-4B8C-83A1-F6EECF244321}">
                <p14:modId xmlns:p14="http://schemas.microsoft.com/office/powerpoint/2010/main" val="2790226970"/>
              </p:ext>
            </p:extLst>
          </p:nvPr>
        </p:nvGraphicFramePr>
        <p:xfrm>
          <a:off x="365760" y="993777"/>
          <a:ext cx="11484863" cy="4751857"/>
        </p:xfrm>
        <a:graphic>
          <a:graphicData uri="http://schemas.openxmlformats.org/drawingml/2006/table">
            <a:tbl>
              <a:tblPr firstCol="1" bandRow="1"/>
              <a:tblGrid>
                <a:gridCol w="2930869">
                  <a:extLst>
                    <a:ext uri="{9D8B030D-6E8A-4147-A177-3AD203B41FA5}">
                      <a16:colId xmlns:a16="http://schemas.microsoft.com/office/drawing/2014/main" val="792911817"/>
                    </a:ext>
                  </a:extLst>
                </a:gridCol>
                <a:gridCol w="1314007">
                  <a:extLst>
                    <a:ext uri="{9D8B030D-6E8A-4147-A177-3AD203B41FA5}">
                      <a16:colId xmlns:a16="http://schemas.microsoft.com/office/drawing/2014/main" val="1525620392"/>
                    </a:ext>
                  </a:extLst>
                </a:gridCol>
                <a:gridCol w="2655506">
                  <a:extLst>
                    <a:ext uri="{9D8B030D-6E8A-4147-A177-3AD203B41FA5}">
                      <a16:colId xmlns:a16="http://schemas.microsoft.com/office/drawing/2014/main" val="3835180974"/>
                    </a:ext>
                  </a:extLst>
                </a:gridCol>
                <a:gridCol w="1464934">
                  <a:extLst>
                    <a:ext uri="{9D8B030D-6E8A-4147-A177-3AD203B41FA5}">
                      <a16:colId xmlns:a16="http://schemas.microsoft.com/office/drawing/2014/main" val="3615895197"/>
                    </a:ext>
                  </a:extLst>
                </a:gridCol>
                <a:gridCol w="3119547">
                  <a:extLst>
                    <a:ext uri="{9D8B030D-6E8A-4147-A177-3AD203B41FA5}">
                      <a16:colId xmlns:a16="http://schemas.microsoft.com/office/drawing/2014/main" val="360912566"/>
                    </a:ext>
                  </a:extLst>
                </a:gridCol>
              </a:tblGrid>
              <a:tr h="5099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50" b="1" i="0" kern="1200" dirty="0">
                          <a:solidFill>
                            <a:schemeClr val="bg1"/>
                          </a:solidFill>
                          <a:latin typeface="Meiryo"/>
                          <a:ea typeface="Meiryo"/>
                          <a:cs typeface="+mn-cs"/>
                        </a:rPr>
                        <a:t>Yahoo! JAPAN</a:t>
                      </a:r>
                      <a:r>
                        <a:rPr kumimoji="1" lang="ja-JP" altLang="en-US" sz="1050" b="1" i="0" kern="1200" dirty="0">
                          <a:solidFill>
                            <a:schemeClr val="bg1"/>
                          </a:solidFill>
                          <a:latin typeface="Meiryo"/>
                          <a:ea typeface="Meiryo"/>
                          <a:cs typeface="+mn-cs"/>
                        </a:rPr>
                        <a:t>　トップページ　トピックス</a:t>
                      </a:r>
                      <a:r>
                        <a:rPr kumimoji="1" lang="en-US" altLang="ja-JP" sz="1050" b="1" i="0" kern="1200" dirty="0">
                          <a:solidFill>
                            <a:schemeClr val="bg1"/>
                          </a:solidFill>
                          <a:latin typeface="Meiryo"/>
                          <a:ea typeface="Meiryo"/>
                          <a:cs typeface="+mn-cs"/>
                        </a:rPr>
                        <a:t>PR</a:t>
                      </a:r>
                      <a:r>
                        <a:rPr kumimoji="1" lang="ja-JP" altLang="en-US" sz="1050" b="1" i="0" kern="1200" dirty="0">
                          <a:solidFill>
                            <a:schemeClr val="bg1"/>
                          </a:solidFill>
                          <a:latin typeface="Meiryo"/>
                          <a:ea typeface="Meiryo"/>
                          <a:cs typeface="+mn-cs"/>
                        </a:rPr>
                        <a:t>　</a:t>
                      </a:r>
                      <a:r>
                        <a:rPr kumimoji="1" lang="en-US" altLang="ja-JP" sz="1050" b="1" i="0" kern="1200" dirty="0">
                          <a:solidFill>
                            <a:schemeClr val="bg1"/>
                          </a:solidFill>
                          <a:latin typeface="Meiryo"/>
                          <a:ea typeface="Meiryo"/>
                          <a:cs typeface="+mn-cs"/>
                        </a:rPr>
                        <a:t>SP</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1" i="0" kern="1200" dirty="0">
                          <a:solidFill>
                            <a:schemeClr val="bg1"/>
                          </a:solidFill>
                          <a:latin typeface="Meiryo"/>
                          <a:ea typeface="Meiryo"/>
                          <a:cs typeface="+mn-cs"/>
                        </a:rPr>
                        <a:t>（オールリーチ）</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50" b="1" i="0" kern="1200" dirty="0">
                          <a:solidFill>
                            <a:schemeClr val="bg1"/>
                          </a:solidFill>
                          <a:latin typeface="Meiryo"/>
                          <a:ea typeface="Meiryo"/>
                          <a:cs typeface="+mn-cs"/>
                        </a:rPr>
                        <a:t>Yahoo! JAPAN</a:t>
                      </a:r>
                      <a:r>
                        <a:rPr kumimoji="1" lang="ja-JP" altLang="en-US" sz="1050" b="1" i="0" kern="1200" dirty="0">
                          <a:solidFill>
                            <a:schemeClr val="bg1"/>
                          </a:solidFill>
                          <a:latin typeface="Meiryo"/>
                          <a:ea typeface="Meiryo"/>
                          <a:cs typeface="+mn-cs"/>
                        </a:rPr>
                        <a:t>　トップページ　トピックス</a:t>
                      </a:r>
                      <a:r>
                        <a:rPr kumimoji="1" lang="en-US" altLang="ja-JP" sz="1050" b="1" i="0" kern="1200" dirty="0">
                          <a:solidFill>
                            <a:schemeClr val="bg1"/>
                          </a:solidFill>
                          <a:latin typeface="Meiryo"/>
                          <a:ea typeface="Meiryo"/>
                          <a:cs typeface="+mn-cs"/>
                        </a:rPr>
                        <a:t>PR</a:t>
                      </a:r>
                      <a:r>
                        <a:rPr kumimoji="1" lang="ja-JP" altLang="en-US" sz="1050" b="1" i="0" kern="1200" dirty="0">
                          <a:solidFill>
                            <a:schemeClr val="bg1"/>
                          </a:solidFill>
                          <a:latin typeface="Meiryo"/>
                          <a:ea typeface="Meiryo"/>
                          <a:cs typeface="+mn-cs"/>
                        </a:rPr>
                        <a:t>　</a:t>
                      </a:r>
                      <a:r>
                        <a:rPr kumimoji="1" lang="en-US" altLang="ja-JP" sz="1050" b="1" i="0" kern="1200" dirty="0">
                          <a:solidFill>
                            <a:schemeClr val="bg1"/>
                          </a:solidFill>
                          <a:latin typeface="Meiryo"/>
                          <a:ea typeface="Meiryo"/>
                          <a:cs typeface="+mn-cs"/>
                        </a:rPr>
                        <a:t>SP</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50" b="1" i="0" kern="1200" dirty="0">
                          <a:solidFill>
                            <a:schemeClr val="bg1"/>
                          </a:solidFill>
                          <a:latin typeface="Meiryo"/>
                          <a:ea typeface="Meiryo"/>
                          <a:cs typeface="+mn-cs"/>
                        </a:rPr>
                        <a:t>（オールリーチ　</a:t>
                      </a:r>
                      <a:r>
                        <a:rPr kumimoji="1" lang="en-US" altLang="ja-JP" sz="1050" b="1" i="0" kern="1200" dirty="0">
                          <a:solidFill>
                            <a:schemeClr val="bg1"/>
                          </a:solidFill>
                          <a:latin typeface="Meiryo"/>
                          <a:ea typeface="Meiryo"/>
                          <a:cs typeface="+mn-cs"/>
                        </a:rPr>
                        <a:t>Plus</a:t>
                      </a:r>
                      <a:r>
                        <a:rPr kumimoji="1" lang="ja-JP" altLang="en-US" sz="1050" b="1" i="0" kern="1200" dirty="0">
                          <a:solidFill>
                            <a:schemeClr val="bg1"/>
                          </a:solidFill>
                          <a:latin typeface="Meiryo"/>
                          <a:ea typeface="Meiryo"/>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lnL w="12700" cmpd="sng">
                      <a:noFill/>
                      <a:prstDash val="solid"/>
                    </a:lnL>
                  </a:tcPr>
                </a:tc>
                <a:extLst>
                  <a:ext uri="{0D108BD9-81ED-4DB2-BD59-A6C34878D82A}">
                    <a16:rowId xmlns:a16="http://schemas.microsoft.com/office/drawing/2014/main" val="2117335041"/>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リリース種別</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商品</a:t>
                      </a:r>
                      <a:r>
                        <a:rPr kumimoji="1" lang="en-US" altLang="ja-JP" sz="900" b="0" kern="1200">
                          <a:solidFill>
                            <a:schemeClr val="bg1"/>
                          </a:solidFill>
                          <a:latin typeface="Meiryo"/>
                          <a:ea typeface="Meiryo"/>
                          <a:cs typeface="+mn-cs"/>
                        </a:rPr>
                        <a:t>ID</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a:solidFill>
                            <a:srgbClr val="0D0D0D"/>
                          </a:solidFill>
                          <a:latin typeface="Meiryo"/>
                          <a:ea typeface="Meiryo"/>
                        </a:rPr>
                        <a:t>継続</a:t>
                      </a:r>
                    </a:p>
                  </a:txBody>
                  <a:tcPr marT="36000" marB="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a:ea typeface="Meiryo"/>
                          <a:cs typeface="+mn-cs"/>
                        </a:rPr>
                        <a:t>1000007322</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a:solidFill>
                            <a:srgbClr val="0D0D0D"/>
                          </a:solidFill>
                          <a:latin typeface="Meiryo"/>
                          <a:ea typeface="Meiryo"/>
                        </a:rPr>
                        <a:t>継続</a:t>
                      </a:r>
                      <a:endParaRPr kumimoji="1" lang="ja-JP" altLang="en-US" sz="1050" b="0" i="0">
                        <a:solidFill>
                          <a:srgbClr val="0D0D0D"/>
                        </a:solidFill>
                        <a:latin typeface="Meiryo" panose="020B0604030504040204" pitchFamily="34" charset="-128"/>
                        <a:ea typeface="Meiryo" panose="020B0604030504040204" pitchFamily="34" charset="-128"/>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a:ea typeface="Meiryo"/>
                          <a:cs typeface="+mn-cs"/>
                        </a:rPr>
                        <a:t>1000007323</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55075111"/>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1050" kern="1200" dirty="0">
                          <a:solidFill>
                            <a:srgbClr val="0D0D0D"/>
                          </a:solidFill>
                          <a:latin typeface="メイリオ"/>
                          <a:ea typeface="メイリオ"/>
                          <a:cs typeface="+mn-cs"/>
                        </a:rPr>
                        <a:t>2025</a:t>
                      </a:r>
                      <a:r>
                        <a:rPr kumimoji="1" lang="ja-JP" altLang="en-US" sz="1050" kern="1200" dirty="0">
                          <a:solidFill>
                            <a:srgbClr val="0D0D0D"/>
                          </a:solidFill>
                          <a:latin typeface="メイリオ"/>
                          <a:ea typeface="メイリオ"/>
                          <a:cs typeface="+mn-cs"/>
                        </a:rPr>
                        <a:t>年</a:t>
                      </a:r>
                      <a:r>
                        <a:rPr kumimoji="1" lang="en-US" altLang="ja-JP" sz="1050" kern="1200" dirty="0">
                          <a:solidFill>
                            <a:srgbClr val="0D0D0D"/>
                          </a:solidFill>
                          <a:latin typeface="メイリオ"/>
                          <a:ea typeface="メイリオ"/>
                          <a:cs typeface="+mn-cs"/>
                        </a:rPr>
                        <a:t>7</a:t>
                      </a:r>
                      <a:r>
                        <a:rPr kumimoji="1" lang="ja-JP" altLang="en-US" sz="1050" kern="1200" dirty="0">
                          <a:solidFill>
                            <a:srgbClr val="0D0D0D"/>
                          </a:solidFill>
                          <a:latin typeface="メイリオ"/>
                          <a:ea typeface="メイリオ"/>
                          <a:cs typeface="+mn-cs"/>
                        </a:rPr>
                        <a:t>月</a:t>
                      </a:r>
                      <a:r>
                        <a:rPr kumimoji="1" lang="en-US" altLang="ja-JP" sz="1050" kern="1200" dirty="0">
                          <a:solidFill>
                            <a:srgbClr val="0D0D0D"/>
                          </a:solidFill>
                          <a:latin typeface="メイリオ"/>
                          <a:ea typeface="メイリオ"/>
                          <a:cs typeface="+mn-cs"/>
                        </a:rPr>
                        <a:t>31</a:t>
                      </a:r>
                      <a:r>
                        <a:rPr kumimoji="1" lang="ja-JP" altLang="en-US" sz="1050" kern="1200" dirty="0">
                          <a:solidFill>
                            <a:srgbClr val="0D0D0D"/>
                          </a:solidFill>
                          <a:latin typeface="メイリオ"/>
                          <a:ea typeface="メイリオ"/>
                          <a:cs typeface="+mn-cs"/>
                        </a:rPr>
                        <a:t>日</a:t>
                      </a:r>
                      <a:r>
                        <a:rPr lang="en-US" altLang="ja-JP" sz="1050" kern="1200" dirty="0">
                          <a:solidFill>
                            <a:srgbClr val="0D0D0D"/>
                          </a:solidFill>
                          <a:latin typeface="メイリオ"/>
                          <a:ea typeface="メイリオ"/>
                          <a:cs typeface="+mn-cs"/>
                        </a:rPr>
                        <a:t>(</a:t>
                      </a:r>
                      <a:r>
                        <a:rPr lang="ja-JP" altLang="en-US" sz="1050" kern="1200" dirty="0">
                          <a:solidFill>
                            <a:srgbClr val="0D0D0D"/>
                          </a:solidFill>
                          <a:latin typeface="メイリオ"/>
                          <a:ea typeface="メイリオ"/>
                          <a:cs typeface="+mn-cs"/>
                        </a:rPr>
                        <a:t>木</a:t>
                      </a:r>
                      <a:r>
                        <a:rPr lang="en-US" altLang="ja-JP" sz="1050" kern="1200" dirty="0">
                          <a:solidFill>
                            <a:srgbClr val="0D0D0D"/>
                          </a:solidFill>
                          <a:latin typeface="メイリオ"/>
                          <a:ea typeface="メイリオ"/>
                          <a:cs typeface="+mn-cs"/>
                        </a:rPr>
                        <a:t>)</a:t>
                      </a:r>
                      <a:endParaRPr kumimoji="1" lang="ja-JP" altLang="en-US" sz="1050" kern="1200" dirty="0">
                        <a:solidFill>
                          <a:srgbClr val="0D0D0D"/>
                        </a:solidFill>
                        <a:latin typeface="メイリオ"/>
                        <a:ea typeface="メイリオ"/>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777446988"/>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a:ea typeface="Meiryo"/>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rgbClr val="0D0D0D"/>
                          </a:solidFill>
                          <a:latin typeface="Meiryo" panose="020B0604030504040204" pitchFamily="34" charset="-128"/>
                          <a:ea typeface="Meiryo" panose="020B0604030504040204" pitchFamily="34" charset="-128"/>
                        </a:rPr>
                        <a:t>●</a:t>
                      </a:r>
                      <a:endParaRPr kumimoji="1" lang="ja-JP" altLang="en-US" sz="1050" b="1" i="0" kern="1200" dirty="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112060797"/>
                  </a:ext>
                </a:extLst>
              </a:tr>
              <a:tr h="33635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広告タイプ</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メインメディアの形式</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lang="ja-JP" altLang="en-US" sz="1050" b="0" i="0" kern="1200" dirty="0">
                          <a:solidFill>
                            <a:srgbClr val="0D0D0D"/>
                          </a:solidFill>
                          <a:latin typeface="Meiryo"/>
                          <a:ea typeface="Meiryo"/>
                          <a:cs typeface="+mn-cs"/>
                        </a:rPr>
                        <a:t>トップページ トピックス</a:t>
                      </a:r>
                      <a:r>
                        <a:rPr lang="en-US" altLang="ja-JP" sz="1050" b="0" i="0" kern="1200" dirty="0">
                          <a:solidFill>
                            <a:srgbClr val="0D0D0D"/>
                          </a:solidFill>
                          <a:latin typeface="Meiryo"/>
                          <a:ea typeface="Meiryo"/>
                          <a:cs typeface="+mn-cs"/>
                        </a:rPr>
                        <a:t>PR/</a:t>
                      </a:r>
                      <a:r>
                        <a:rPr lang="ja-JP" altLang="en-US" sz="1050" b="0" i="0" kern="1200" dirty="0">
                          <a:solidFill>
                            <a:srgbClr val="0D0D0D"/>
                          </a:solidFill>
                          <a:latin typeface="Meiryo"/>
                          <a:ea typeface="Meiryo"/>
                          <a:cs typeface="+mn-cs"/>
                        </a:rPr>
                        <a:t>画像</a:t>
                      </a:r>
                      <a:r>
                        <a:rPr lang="en-US" altLang="ja-JP" sz="1050" b="0" i="0" kern="1200" dirty="0">
                          <a:solidFill>
                            <a:srgbClr val="0D0D0D"/>
                          </a:solidFill>
                          <a:latin typeface="Meiryo"/>
                          <a:ea typeface="Meiryo"/>
                          <a:cs typeface="+mn-cs"/>
                        </a:rPr>
                        <a:t>/1</a:t>
                      </a:r>
                      <a:r>
                        <a:rPr lang="ja-JP" altLang="en-US" sz="1050" b="0" i="0" kern="1200" dirty="0">
                          <a:solidFill>
                            <a:srgbClr val="0D0D0D"/>
                          </a:solidFill>
                          <a:latin typeface="Meiryo"/>
                          <a:ea typeface="Meiryo"/>
                          <a:cs typeface="+mn-cs"/>
                        </a:rPr>
                        <a:t>：</a:t>
                      </a:r>
                      <a:r>
                        <a:rPr lang="en-US" altLang="ja-JP" sz="1050" b="0" i="0" kern="1200" dirty="0">
                          <a:solidFill>
                            <a:srgbClr val="0D0D0D"/>
                          </a:solidFill>
                          <a:latin typeface="Meiryo"/>
                          <a:ea typeface="Meiryo"/>
                          <a:cs typeface="+mn-cs"/>
                        </a:rPr>
                        <a:t>1</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a:solidFill>
                          <a:schemeClr val="tx1">
                            <a:lumMod val="65000"/>
                            <a:lumOff val="35000"/>
                          </a:schemeClr>
                        </a:solidFill>
                        <a:latin typeface="+mj-lt"/>
                        <a:ea typeface="+mj-ea"/>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84434171"/>
                  </a:ext>
                </a:extLst>
              </a:tr>
              <a:tr h="300426">
                <a:tc>
                  <a:txBody>
                    <a:bodyPr/>
                    <a:lstStyle/>
                    <a:p>
                      <a:pPr algn="ctr"/>
                      <a:r>
                        <a:rPr kumimoji="1" lang="ja-JP" altLang="en-US" sz="900" b="0" kern="1200">
                          <a:solidFill>
                            <a:schemeClr val="bg1"/>
                          </a:solidFill>
                          <a:latin typeface="Meiryo"/>
                          <a:ea typeface="Meiryo"/>
                          <a:cs typeface="+mn-cs"/>
                        </a:rPr>
                        <a:t>バナー</a:t>
                      </a:r>
                      <a:r>
                        <a:rPr kumimoji="1" lang="en-US" altLang="ja-JP" sz="900" b="0" kern="1200">
                          <a:solidFill>
                            <a:schemeClr val="bg1"/>
                          </a:solidFill>
                          <a:latin typeface="Meiryo"/>
                          <a:ea typeface="Meiryo"/>
                          <a:cs typeface="+mn-cs"/>
                        </a:rPr>
                        <a:t>/</a:t>
                      </a:r>
                      <a:r>
                        <a:rPr kumimoji="1" lang="ja-JP" altLang="en-US" sz="900" b="0" kern="1200">
                          <a:solidFill>
                            <a:schemeClr val="bg1"/>
                          </a:solidFill>
                          <a:latin typeface="Meiryo"/>
                          <a:ea typeface="Meiryo"/>
                          <a:cs typeface="+mn-cs"/>
                        </a:rPr>
                        <a:t>動画</a:t>
                      </a:r>
                      <a:r>
                        <a:rPr kumimoji="1" lang="en-US" altLang="ja-JP" sz="900" b="0" kern="1200">
                          <a:solidFill>
                            <a:schemeClr val="bg1"/>
                          </a:solidFill>
                          <a:latin typeface="Meiryo"/>
                          <a:ea typeface="Meiryo"/>
                          <a:cs typeface="+mn-cs"/>
                        </a:rPr>
                        <a:t>/16</a:t>
                      </a:r>
                      <a:r>
                        <a:rPr kumimoji="1" lang="ja-JP" altLang="en-US" sz="900" b="0" kern="1200">
                          <a:solidFill>
                            <a:schemeClr val="bg1"/>
                          </a:solidFill>
                          <a:latin typeface="Meiryo"/>
                          <a:ea typeface="Meiryo"/>
                          <a:cs typeface="+mn-cs"/>
                        </a:rPr>
                        <a:t>：</a:t>
                      </a:r>
                      <a:r>
                        <a:rPr kumimoji="1" lang="en-US" altLang="ja-JP" sz="900" b="0" kern="1200">
                          <a:solidFill>
                            <a:schemeClr val="bg1"/>
                          </a:solidFill>
                          <a:latin typeface="Meiryo"/>
                          <a:ea typeface="Meiryo"/>
                          <a:cs typeface="+mn-cs"/>
                        </a:rPr>
                        <a:t>9</a:t>
                      </a:r>
                      <a:r>
                        <a:rPr kumimoji="1" lang="ja-JP" altLang="en-US" sz="900" b="0" kern="1200">
                          <a:solidFill>
                            <a:schemeClr val="bg1"/>
                          </a:solidFill>
                          <a:latin typeface="Meiryo"/>
                          <a:ea typeface="Meiryo"/>
                          <a:cs typeface="+mn-cs"/>
                        </a:rPr>
                        <a:t>広告　タップ後の動作</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algn="ctr"/>
                      <a:r>
                        <a:rPr kumimoji="1" lang="en-US" altLang="ja-JP" sz="1050" kern="1200">
                          <a:solidFill>
                            <a:srgbClr val="0D0D0D"/>
                          </a:solidFill>
                          <a:latin typeface="+mn-lt"/>
                          <a:ea typeface="+mn-ea"/>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74522507"/>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kern="1200">
                          <a:solidFill>
                            <a:srgbClr val="0D0D0D"/>
                          </a:solidFill>
                          <a:latin typeface="Meiryo"/>
                          <a:ea typeface="Meiryo"/>
                          <a:cs typeface="+mn-cs"/>
                        </a:rPr>
                        <a:t>スマートフォン（ウェブ</a:t>
                      </a:r>
                      <a:r>
                        <a:rPr kumimoji="1" lang="en-US" altLang="ja-JP" sz="1050" b="0" i="0" kern="1200">
                          <a:solidFill>
                            <a:srgbClr val="0D0D0D"/>
                          </a:solidFill>
                          <a:latin typeface="Meiryo"/>
                          <a:ea typeface="Meiryo"/>
                          <a:cs typeface="+mn-cs"/>
                        </a:rPr>
                        <a:t>/</a:t>
                      </a:r>
                      <a:r>
                        <a:rPr kumimoji="1" lang="ja-JP" altLang="en-US" sz="1050" b="0" i="0" kern="1200">
                          <a:solidFill>
                            <a:srgbClr val="0D0D0D"/>
                          </a:solidFill>
                          <a:latin typeface="Meiryo"/>
                          <a:ea typeface="Meiryo"/>
                          <a:cs typeface="+mn-cs"/>
                        </a:rPr>
                        <a:t>アプリ）</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3191794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　トップページ　トピックス</a:t>
                      </a:r>
                      <a:r>
                        <a:rPr kumimoji="1" lang="en-US" altLang="ja-JP" sz="1050" b="0" i="0" kern="1200" dirty="0">
                          <a:solidFill>
                            <a:srgbClr val="0D0D0D"/>
                          </a:solidFill>
                          <a:latin typeface="Meiryo"/>
                          <a:ea typeface="Meiryo"/>
                          <a:cs typeface="+mn-cs"/>
                        </a:rPr>
                        <a:t>PR</a:t>
                      </a:r>
                      <a:r>
                        <a:rPr kumimoji="1" lang="ja-JP" altLang="en-US" sz="1050" b="0" i="0" kern="1200" dirty="0">
                          <a:solidFill>
                            <a:srgbClr val="0D0D0D"/>
                          </a:solidFill>
                          <a:latin typeface="Meiryo"/>
                          <a:ea typeface="Meiryo"/>
                          <a:cs typeface="+mn-cs"/>
                        </a:rPr>
                        <a:t>（</a:t>
                      </a:r>
                      <a:r>
                        <a:rPr kumimoji="1" lang="en-US" altLang="ja-JP" sz="1050" b="0" i="0" kern="1200" dirty="0">
                          <a:solidFill>
                            <a:srgbClr val="0D0D0D"/>
                          </a:solidFill>
                          <a:latin typeface="Meiryo"/>
                          <a:ea typeface="Meiryo"/>
                          <a:cs typeface="+mn-cs"/>
                        </a:rPr>
                        <a:t>SP</a:t>
                      </a:r>
                      <a:r>
                        <a:rPr kumimoji="1" lang="ja-JP" altLang="en-US" sz="1050" b="0" i="0" kern="1200" dirty="0">
                          <a:solidFill>
                            <a:srgbClr val="0D0D0D"/>
                          </a:solidFill>
                          <a:latin typeface="Meiryo"/>
                          <a:ea typeface="Meiryo"/>
                          <a:cs typeface="+mn-cs"/>
                        </a:rPr>
                        <a:t>）</a:t>
                      </a:r>
                      <a:endParaRPr kumimoji="1" lang="en-US" altLang="ja-JP" sz="1050" b="0" i="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10000"/>
                        <a:lumOff val="90000"/>
                      </a:scheme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78731420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トップページ　および　</a:t>
                      </a:r>
                      <a:r>
                        <a:rPr kumimoji="1" lang="en-US" altLang="ja-JP" sz="1050" b="0" i="0" kern="1200" dirty="0">
                          <a:solidFill>
                            <a:srgbClr val="0D0D0D"/>
                          </a:solidFill>
                          <a:latin typeface="Meiryo"/>
                          <a:ea typeface="Meiryo"/>
                          <a:cs typeface="+mn-cs"/>
                        </a:rPr>
                        <a:t>Yahoo! JAPAN</a:t>
                      </a:r>
                      <a:r>
                        <a:rPr kumimoji="1" lang="ja-JP" altLang="en-US" sz="1050" b="0" i="0" kern="1200" dirty="0">
                          <a:solidFill>
                            <a:srgbClr val="0D0D0D"/>
                          </a:solidFill>
                          <a:latin typeface="Meiryo"/>
                          <a:ea typeface="Meiryo"/>
                          <a:cs typeface="+mn-cs"/>
                        </a:rPr>
                        <a:t>アプリのトップページトピックス内</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066738162"/>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a:lnSpc>
                          <a:spcPct val="100000"/>
                        </a:lnSpc>
                        <a:spcBef>
                          <a:spcPts val="0"/>
                        </a:spcBef>
                        <a:spcAft>
                          <a:spcPts val="0"/>
                        </a:spcAft>
                        <a:buNone/>
                      </a:pPr>
                      <a:r>
                        <a:rPr kumimoji="1" lang="en-US" altLang="ja-JP" sz="1050" b="0" i="0" u="none" strike="noStrike" kern="1200" cap="none" spc="0" normalizeH="0" baseline="0" noProof="0" dirty="0">
                          <a:ln>
                            <a:noFill/>
                          </a:ln>
                          <a:solidFill>
                            <a:srgbClr val="0D0D0D"/>
                          </a:solidFill>
                          <a:effectLst/>
                          <a:uLnTx/>
                          <a:uFillTx/>
                        </a:rPr>
                        <a:t>2025</a:t>
                      </a:r>
                      <a:r>
                        <a:rPr kumimoji="1" lang="ja-JP" sz="1050" b="0" i="0" u="none" strike="noStrike" kern="1200" cap="none" spc="0" normalizeH="0" baseline="0" noProof="0" dirty="0">
                          <a:ln>
                            <a:noFill/>
                          </a:ln>
                          <a:solidFill>
                            <a:srgbClr val="0D0D0D"/>
                          </a:solidFill>
                          <a:effectLst/>
                          <a:uLnTx/>
                          <a:uFillTx/>
                        </a:rPr>
                        <a:t>年</a:t>
                      </a:r>
                      <a:r>
                        <a:rPr kumimoji="1" lang="en-US" altLang="ja-JP" sz="1050" b="0" i="0" u="none" strike="noStrike" kern="1200" cap="none" spc="0" normalizeH="0" baseline="0" noProof="0" dirty="0">
                          <a:ln>
                            <a:noFill/>
                          </a:ln>
                          <a:solidFill>
                            <a:srgbClr val="0D0D0D"/>
                          </a:solidFill>
                          <a:effectLst/>
                          <a:uLnTx/>
                          <a:uFillTx/>
                        </a:rPr>
                        <a:t>10</a:t>
                      </a:r>
                      <a:r>
                        <a:rPr lang="ja-JP" sz="1050" b="0" i="0" u="none" strike="noStrike" kern="1200" cap="none" spc="0" normalizeH="0" baseline="0" noProof="0" dirty="0">
                          <a:ln>
                            <a:noFill/>
                          </a:ln>
                          <a:solidFill>
                            <a:srgbClr val="0D0D0D"/>
                          </a:solidFill>
                          <a:effectLst/>
                          <a:uLnTx/>
                          <a:uFillTx/>
                        </a:rPr>
                        <a:t>月</a:t>
                      </a:r>
                      <a:r>
                        <a:rPr kumimoji="1" lang="en-US" altLang="ja-JP" sz="1050" b="0" i="0" u="none" strike="noStrike" kern="1200" cap="none" spc="0" normalizeH="0" baseline="0" noProof="0" dirty="0">
                          <a:ln>
                            <a:noFill/>
                          </a:ln>
                          <a:solidFill>
                            <a:srgbClr val="0D0D0D"/>
                          </a:solidFill>
                          <a:effectLst/>
                          <a:uLnTx/>
                          <a:uFillTx/>
                        </a:rPr>
                        <a:t>1</a:t>
                      </a:r>
                      <a:r>
                        <a:rPr kumimoji="1" lang="ja-JP" sz="1050" b="0" i="0" u="none" strike="noStrike" kern="1200" cap="none" spc="0" normalizeH="0" baseline="0" noProof="0" dirty="0">
                          <a:ln>
                            <a:noFill/>
                          </a:ln>
                          <a:solidFill>
                            <a:srgbClr val="0D0D0D"/>
                          </a:solidFill>
                          <a:effectLst/>
                          <a:uLnTx/>
                          <a:uFillTx/>
                        </a:rPr>
                        <a:t>日</a:t>
                      </a:r>
                      <a:r>
                        <a:rPr lang="ja-JP" altLang="en-US" sz="1050" b="0" i="0" u="none" strike="noStrike" kern="1200" cap="none" spc="0" normalizeH="0" baseline="0" noProof="0" dirty="0">
                          <a:ln>
                            <a:noFill/>
                          </a:ln>
                          <a:solidFill>
                            <a:srgbClr val="0D0D0D"/>
                          </a:solidFill>
                          <a:effectLst/>
                          <a:uLnTx/>
                          <a:uFillTx/>
                        </a:rPr>
                        <a:t>（水）</a:t>
                      </a:r>
                      <a:r>
                        <a:rPr kumimoji="1" lang="ja-JP" sz="1050" b="0" i="0" u="none" strike="noStrike" kern="1200" cap="none" spc="0" normalizeH="0" baseline="0" noProof="0" dirty="0">
                          <a:ln>
                            <a:noFill/>
                          </a:ln>
                          <a:solidFill>
                            <a:srgbClr val="0D0D0D"/>
                          </a:solidFill>
                          <a:effectLst/>
                          <a:uLnTx/>
                          <a:uFillTx/>
                        </a:rPr>
                        <a:t>～　</a:t>
                      </a:r>
                      <a:r>
                        <a:rPr lang="en-US" altLang="ja-JP" sz="1050" b="0" i="0" u="none" strike="noStrike" kern="1200" cap="none" spc="0" normalizeH="0" baseline="0" noProof="0" dirty="0">
                          <a:ln>
                            <a:noFill/>
                          </a:ln>
                          <a:solidFill>
                            <a:srgbClr val="0D0D0D"/>
                          </a:solidFill>
                          <a:effectLst/>
                          <a:uLnTx/>
                          <a:uFillTx/>
                        </a:rPr>
                        <a:t>2026</a:t>
                      </a:r>
                      <a:r>
                        <a:rPr kumimoji="1" lang="ja-JP" sz="1050" b="0" i="0" u="none" strike="noStrike" kern="1200" cap="none" spc="0" normalizeH="0" baseline="0" noProof="0" dirty="0">
                          <a:ln>
                            <a:noFill/>
                          </a:ln>
                          <a:solidFill>
                            <a:srgbClr val="0D0D0D"/>
                          </a:solidFill>
                          <a:effectLst/>
                          <a:uLnTx/>
                          <a:uFillTx/>
                        </a:rPr>
                        <a:t>年</a:t>
                      </a:r>
                      <a:r>
                        <a:rPr kumimoji="1" lang="en-US" altLang="ja-JP" sz="1050" b="0" i="0" u="none" strike="noStrike" kern="1200" cap="none" spc="0" normalizeH="0" baseline="0" noProof="0" dirty="0">
                          <a:ln>
                            <a:noFill/>
                          </a:ln>
                          <a:solidFill>
                            <a:srgbClr val="0D0D0D"/>
                          </a:solidFill>
                          <a:effectLst/>
                          <a:uLnTx/>
                          <a:uFillTx/>
                        </a:rPr>
                        <a:t>3</a:t>
                      </a:r>
                      <a:r>
                        <a:rPr kumimoji="1" lang="ja-JP" sz="1050" b="0" i="0" u="none" strike="noStrike" kern="1200" cap="none" spc="0" normalizeH="0" baseline="0" noProof="0" dirty="0">
                          <a:ln>
                            <a:noFill/>
                          </a:ln>
                          <a:solidFill>
                            <a:srgbClr val="0D0D0D"/>
                          </a:solidFill>
                          <a:effectLst/>
                          <a:uLnTx/>
                          <a:uFillTx/>
                        </a:rPr>
                        <a:t>月</a:t>
                      </a:r>
                      <a:r>
                        <a:rPr lang="en-US" altLang="ja-JP" sz="1050" b="0" i="0" u="none" strike="noStrike" kern="1200" cap="none" spc="0" normalizeH="0" baseline="0" noProof="0" dirty="0">
                          <a:ln>
                            <a:noFill/>
                          </a:ln>
                          <a:solidFill>
                            <a:srgbClr val="0D0D0D"/>
                          </a:solidFill>
                          <a:effectLst/>
                          <a:uLnTx/>
                          <a:uFillTx/>
                        </a:rPr>
                        <a:t>31</a:t>
                      </a:r>
                      <a:r>
                        <a:rPr kumimoji="1" lang="ja-JP" sz="1050" b="0" i="0" u="none" strike="noStrike" kern="1200" cap="none" spc="0" normalizeH="0" baseline="0" noProof="0" dirty="0">
                          <a:ln>
                            <a:noFill/>
                          </a:ln>
                          <a:solidFill>
                            <a:srgbClr val="0D0D0D"/>
                          </a:solidFill>
                          <a:effectLst/>
                          <a:uLnTx/>
                          <a:uFillTx/>
                        </a:rPr>
                        <a:t>日（</a:t>
                      </a:r>
                      <a:r>
                        <a:rPr kumimoji="1" lang="ja-JP" altLang="en-US" sz="1050" b="0" i="0" u="none" strike="noStrike" kern="1200" cap="none" spc="0" normalizeH="0" baseline="0" noProof="0" dirty="0">
                          <a:ln>
                            <a:noFill/>
                          </a:ln>
                          <a:solidFill>
                            <a:srgbClr val="0D0D0D"/>
                          </a:solidFill>
                          <a:effectLst/>
                          <a:uLnTx/>
                          <a:uFillTx/>
                        </a:rPr>
                        <a:t>火</a:t>
                      </a:r>
                      <a:r>
                        <a:rPr kumimoji="1" lang="ja-JP" sz="1050" b="0" i="0" u="none" strike="noStrike" kern="1200" cap="none" spc="0" normalizeH="0" baseline="0" noProof="0" dirty="0">
                          <a:ln>
                            <a:noFill/>
                          </a:ln>
                          <a:solidFill>
                            <a:srgbClr val="0D0D0D"/>
                          </a:solidFill>
                          <a:effectLst/>
                          <a:uLnTx/>
                          <a:uFillTx/>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463668774"/>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eiryo"/>
                          <a:ea typeface="Meiryo"/>
                          <a:cs typeface="+mn-cs"/>
                        </a:rPr>
                        <a:t>1</a:t>
                      </a:r>
                      <a:r>
                        <a:rPr kumimoji="1" lang="ja-JP" altLang="en-US" sz="1050" b="0" i="0" u="none" strike="noStrike" kern="1200" cap="none" spc="0" normalizeH="0" baseline="0" noProof="0" dirty="0">
                          <a:ln>
                            <a:noFill/>
                          </a:ln>
                          <a:solidFill>
                            <a:srgbClr val="0D0D0D"/>
                          </a:solidFill>
                          <a:effectLst/>
                          <a:uLnTx/>
                          <a:uFillTx/>
                          <a:latin typeface="Meiryo"/>
                          <a:ea typeface="Meiryo"/>
                          <a:cs typeface="+mn-cs"/>
                        </a:rPr>
                        <a:t>日間</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a:ln>
                          <a:noFill/>
                        </a:ln>
                        <a:solidFill>
                          <a:prstClr val="black">
                            <a:lumMod val="65000"/>
                            <a:lumOff val="35000"/>
                          </a:prstClr>
                        </a:solidFill>
                        <a:effectLst/>
                        <a:uLnTx/>
                        <a:uFillTx/>
                        <a:latin typeface="メイリオ"/>
                        <a:ea typeface="メイリオ"/>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967014782"/>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kern="1200">
                          <a:solidFill>
                            <a:srgbClr val="0D0D0D"/>
                          </a:solidFill>
                          <a:latin typeface="Meiryo" panose="020B0604030504040204" pitchFamily="34" charset="-128"/>
                          <a:ea typeface="Meiryo" panose="020B0604030504040204" pitchFamily="34" charset="-128"/>
                          <a:cs typeface="+mn-cs"/>
                        </a:rPr>
                        <a:t>枠購入型</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pPr algn="ctr"/>
                      <a:endParaRPr kumimoji="1" lang="ja-JP" altLang="en-US" sz="800" kern="1200">
                        <a:solidFill>
                          <a:schemeClr val="tx1">
                            <a:lumMod val="65000"/>
                            <a:lumOff val="35000"/>
                          </a:schemeClr>
                        </a:solidFill>
                        <a:latin typeface="+mn-lt"/>
                        <a:ea typeface="+mn-ea"/>
                        <a:cs typeface="+mn-cs"/>
                      </a:endParaRPr>
                    </a:p>
                  </a:txBody>
                  <a:tcPr anchor="ct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50538939"/>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panose="020B0604030504040204" pitchFamily="34" charset="-128"/>
                          <a:ea typeface="Meiryo" panose="020B0604030504040204" pitchFamily="34" charset="-128"/>
                          <a:cs typeface="+mn-cs"/>
                        </a:rPr>
                        <a:t>13,000,000</a:t>
                      </a:r>
                      <a:r>
                        <a:rPr kumimoji="1" lang="ja-JP" altLang="en-US" sz="1050" b="0" i="0" kern="1200">
                          <a:solidFill>
                            <a:srgbClr val="0D0D0D"/>
                          </a:solidFill>
                          <a:latin typeface="Meiryo" panose="020B0604030504040204" pitchFamily="34" charset="-128"/>
                          <a:ea typeface="Meiryo" panose="020B0604030504040204" pitchFamily="34" charset="-128"/>
                          <a:cs typeface="+mn-cs"/>
                        </a:rPr>
                        <a:t>円　</a:t>
                      </a:r>
                      <a:r>
                        <a:rPr kumimoji="1" lang="en-US" altLang="ja-JP" sz="1050" b="0" i="0" kern="1200">
                          <a:solidFill>
                            <a:srgbClr val="FF0033"/>
                          </a:solidFill>
                          <a:latin typeface="Meiryo" panose="020B0604030504040204" pitchFamily="34" charset="-128"/>
                          <a:ea typeface="Meiryo" panose="020B0604030504040204" pitchFamily="34" charset="-128"/>
                          <a:cs typeface="+mn-cs"/>
                        </a:rPr>
                        <a:t>※1</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panose="020B0604030504040204" pitchFamily="34" charset="-128"/>
                          <a:ea typeface="Meiryo" panose="020B0604030504040204" pitchFamily="34" charset="-128"/>
                          <a:cs typeface="+mn-cs"/>
                        </a:rPr>
                        <a:t>25,000,000</a:t>
                      </a:r>
                      <a:r>
                        <a:rPr kumimoji="1" lang="ja-JP" altLang="en-US" sz="1050" b="0" i="0" kern="1200">
                          <a:solidFill>
                            <a:srgbClr val="0D0D0D"/>
                          </a:solidFill>
                          <a:latin typeface="Meiryo" panose="020B0604030504040204" pitchFamily="34" charset="-128"/>
                          <a:ea typeface="Meiryo" panose="020B0604030504040204" pitchFamily="34" charset="-128"/>
                          <a:cs typeface="+mn-cs"/>
                        </a:rPr>
                        <a:t>円　</a:t>
                      </a:r>
                      <a:r>
                        <a:rPr kumimoji="1" lang="en-US" altLang="ja-JP" sz="1050" b="0" i="0" kern="1200">
                          <a:solidFill>
                            <a:srgbClr val="FF0033"/>
                          </a:solidFill>
                          <a:latin typeface="Meiryo" panose="020B0604030504040204" pitchFamily="34" charset="-128"/>
                          <a:ea typeface="Meiryo" panose="020B0604030504040204" pitchFamily="34" charset="-128"/>
                          <a:cs typeface="+mn-cs"/>
                        </a:rPr>
                        <a:t>※1</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381913646"/>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基本料金（</a:t>
                      </a:r>
                      <a:r>
                        <a:rPr kumimoji="1" lang="en-US" altLang="ja-JP" sz="900" b="0" kern="1200" err="1">
                          <a:solidFill>
                            <a:schemeClr val="bg1"/>
                          </a:solidFill>
                          <a:latin typeface="Meiryo"/>
                          <a:ea typeface="Meiryo"/>
                          <a:cs typeface="+mn-cs"/>
                        </a:rPr>
                        <a:t>vCPM</a:t>
                      </a:r>
                      <a:r>
                        <a:rPr kumimoji="1" lang="ja-JP" altLang="en-US" sz="900" b="0" kern="1200">
                          <a:solidFill>
                            <a:schemeClr val="bg1"/>
                          </a:solidFill>
                          <a:latin typeface="Meiryo"/>
                          <a:ea typeface="Meiryo"/>
                          <a:cs typeface="+mn-cs"/>
                        </a:rPr>
                        <a:t>）</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panose="020B0604030504040204" pitchFamily="34" charset="-128"/>
                          <a:ea typeface="Meiryo" panose="020B0604030504040204" pitchFamily="34" charset="-128"/>
                          <a:cs typeface="+mn-cs"/>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14462905"/>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a:ea typeface="Meiryo"/>
                          <a:cs typeface="+mn-cs"/>
                        </a:rPr>
                        <a:t>想定</a:t>
                      </a:r>
                      <a:r>
                        <a:rPr kumimoji="1" lang="en-US" altLang="ja-JP" sz="900" b="0" kern="1200" err="1">
                          <a:solidFill>
                            <a:schemeClr val="bg1"/>
                          </a:solidFill>
                          <a:latin typeface="Meiryo"/>
                          <a:ea typeface="Meiryo"/>
                          <a:cs typeface="+mn-cs"/>
                        </a:rPr>
                        <a:t>vimps</a:t>
                      </a:r>
                      <a:r>
                        <a:rPr kumimoji="1" lang="ja-JP" altLang="en-US" sz="900" b="0" kern="1200">
                          <a:solidFill>
                            <a:schemeClr val="bg1"/>
                          </a:solidFill>
                          <a:latin typeface="Meiryo"/>
                          <a:ea typeface="Meiryo"/>
                          <a:cs typeface="+mn-cs"/>
                        </a:rPr>
                        <a:t>（枠配信のみ）</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Meiryo"/>
                          <a:ea typeface="Meiryo"/>
                          <a:cs typeface="+mn-cs"/>
                        </a:rPr>
                        <a:t>17,500,000vimps</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en-US" altLang="ja-JP" sz="1050" b="0" i="0" dirty="0">
                          <a:solidFill>
                            <a:srgbClr val="0D0D0D"/>
                          </a:solidFill>
                          <a:latin typeface="Meiryo"/>
                          <a:ea typeface="Meiryo"/>
                        </a:rPr>
                        <a:t>44,000,000vimps</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28575"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88352744"/>
                  </a:ext>
                </a:extLst>
              </a:tr>
            </a:tbl>
          </a:graphicData>
        </a:graphic>
      </p:graphicFrame>
      <p:sp>
        <p:nvSpPr>
          <p:cNvPr id="13" name="円/楕円 15">
            <a:extLst>
              <a:ext uri="{FF2B5EF4-FFF2-40B4-BE49-F238E27FC236}">
                <a16:creationId xmlns:a16="http://schemas.microsoft.com/office/drawing/2014/main" id="{13BA5076-7F6B-5F18-64B5-753B96D221DF}"/>
              </a:ext>
            </a:extLst>
          </p:cNvPr>
          <p:cNvSpPr>
            <a:spLocks noChangeAspect="1"/>
          </p:cNvSpPr>
          <p:nvPr/>
        </p:nvSpPr>
        <p:spPr>
          <a:xfrm>
            <a:off x="8879787" y="2486209"/>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0" lang="ja-JP" altLang="en-US" sz="9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6" name="正方形/長方形 15">
            <a:extLst>
              <a:ext uri="{FF2B5EF4-FFF2-40B4-BE49-F238E27FC236}">
                <a16:creationId xmlns:a16="http://schemas.microsoft.com/office/drawing/2014/main" id="{522D616F-B6D8-A40C-601D-63D297C89269}"/>
              </a:ext>
            </a:extLst>
          </p:cNvPr>
          <p:cNvSpPr/>
          <p:nvPr/>
        </p:nvSpPr>
        <p:spPr>
          <a:xfrm>
            <a:off x="434975" y="5873818"/>
            <a:ext cx="8691096" cy="584775"/>
          </a:xfrm>
          <a:prstGeom prst="rect">
            <a:avLst/>
          </a:prstGeom>
        </p:spPr>
        <p:txBody>
          <a:bodyPr wrap="square" lIns="91440" tIns="45720" rIns="91440" bIns="45720" anchor="t">
            <a:spAutoFit/>
          </a:bodyPr>
          <a:lstStyle/>
          <a:p>
            <a:pPr marL="0" marR="0" lvl="0" indent="0" defTabSz="914400" eaLnBrk="1" fontAlgn="auto" latinLnBrk="0" hangingPunct="1">
              <a:spcBef>
                <a:spcPts val="0"/>
              </a:spcBef>
              <a:spcAft>
                <a:spcPts val="0"/>
              </a:spcAft>
              <a:buClrTx/>
              <a:buSzTx/>
              <a:buFontTx/>
              <a:buNone/>
              <a:tabLst/>
              <a:defRPr/>
            </a:pPr>
            <a:r>
              <a:rPr lang="en-US" altLang="ja-JP" sz="800" b="0" i="0" u="none" strike="noStrike" kern="0" cap="none" spc="0" normalizeH="0" baseline="0" noProof="0">
                <a:ln>
                  <a:noFill/>
                </a:ln>
                <a:solidFill>
                  <a:srgbClr val="0D0D0D"/>
                </a:solidFill>
                <a:effectLst/>
                <a:uLnTx/>
                <a:uFillTx/>
                <a:latin typeface="Meiryo"/>
                <a:ea typeface="Meiryo"/>
              </a:rPr>
              <a:t>※SP</a:t>
            </a:r>
            <a:r>
              <a:rPr lang="ja-JP" altLang="en-US" sz="800" b="0" i="0" u="none" strike="noStrike" kern="0" cap="none" spc="0" normalizeH="0" baseline="0" noProof="0">
                <a:ln>
                  <a:noFill/>
                </a:ln>
                <a:solidFill>
                  <a:srgbClr val="0D0D0D"/>
                </a:solidFill>
                <a:effectLst/>
                <a:uLnTx/>
                <a:uFillTx/>
                <a:latin typeface="Meiryo"/>
                <a:ea typeface="Meiryo"/>
              </a:rPr>
              <a:t>はスマートフォン、</a:t>
            </a:r>
            <a:r>
              <a:rPr lang="en-US" altLang="ja-JP" sz="800" b="0" i="0" u="none" strike="noStrike" kern="0" cap="none" spc="0" normalizeH="0" baseline="0" noProof="0">
                <a:ln>
                  <a:noFill/>
                </a:ln>
                <a:solidFill>
                  <a:srgbClr val="0D0D0D"/>
                </a:solidFill>
                <a:effectLst/>
                <a:uLnTx/>
                <a:uFillTx/>
                <a:latin typeface="Meiryo"/>
                <a:ea typeface="Meiryo"/>
              </a:rPr>
              <a:t>PC</a:t>
            </a:r>
            <a:r>
              <a:rPr lang="ja-JP" altLang="en-US" sz="800" b="0" i="0" u="none" strike="noStrike" kern="0" cap="none" spc="0" normalizeH="0" baseline="0" noProof="0">
                <a:ln>
                  <a:noFill/>
                </a:ln>
                <a:solidFill>
                  <a:srgbClr val="0D0D0D"/>
                </a:solidFill>
                <a:effectLst/>
                <a:uLnTx/>
                <a:uFillTx/>
                <a:latin typeface="Meiryo"/>
                <a:ea typeface="Meiryo"/>
              </a:rPr>
              <a:t>はパソコン、</a:t>
            </a:r>
            <a:r>
              <a:rPr lang="en-US" altLang="ja-JP" sz="800" b="0" i="0" u="none" strike="noStrike" kern="0" cap="none" spc="0" normalizeH="0" baseline="0" noProof="0">
                <a:ln>
                  <a:noFill/>
                </a:ln>
                <a:solidFill>
                  <a:srgbClr val="0D0D0D"/>
                </a:solidFill>
                <a:effectLst/>
                <a:uLnTx/>
                <a:uFillTx/>
                <a:latin typeface="Meiryo"/>
                <a:ea typeface="Meiryo"/>
              </a:rPr>
              <a:t>MD</a:t>
            </a:r>
            <a:r>
              <a:rPr lang="ja-JP" altLang="en-US" sz="800" b="0" i="0" u="none" strike="noStrike" kern="0" cap="none" spc="0" normalizeH="0" baseline="0" noProof="0">
                <a:ln>
                  <a:noFill/>
                </a:ln>
                <a:solidFill>
                  <a:srgbClr val="0D0D0D"/>
                </a:solidFill>
                <a:effectLst/>
                <a:uLnTx/>
                <a:uFillTx/>
                <a:latin typeface="Meiryo"/>
                <a:ea typeface="Meiryo"/>
              </a:rPr>
              <a:t>はマルチデバイスの略称です。</a:t>
            </a:r>
          </a:p>
          <a:p>
            <a:pPr marL="0" marR="0" lvl="0" indent="0" defTabSz="914400" eaLnBrk="1" fontAlgn="auto" latinLnBrk="0" hangingPunct="1">
              <a:spcBef>
                <a:spcPts val="0"/>
              </a:spcBef>
              <a:spcAft>
                <a:spcPts val="0"/>
              </a:spcAft>
              <a:buClrTx/>
              <a:buSzTx/>
              <a:buFontTx/>
              <a:buNone/>
              <a:tabLst/>
              <a:defRPr/>
            </a:pPr>
            <a:r>
              <a:rPr lang="en-US" altLang="ja-JP" sz="800" b="0" i="0" u="none" strike="noStrike" kern="0" cap="none" spc="0" normalizeH="0" baseline="0" noProof="0">
                <a:ln>
                  <a:noFill/>
                </a:ln>
                <a:solidFill>
                  <a:srgbClr val="0D0D0D"/>
                </a:solidFill>
                <a:effectLst/>
                <a:uLnTx/>
                <a:uFillTx/>
                <a:latin typeface="Meiryo"/>
                <a:ea typeface="Meiryo"/>
              </a:rPr>
              <a:t>※</a:t>
            </a:r>
            <a:r>
              <a:rPr lang="en-US" altLang="ja-JP" sz="800" b="0" i="0" u="none" strike="noStrike" kern="0" cap="none" spc="0" normalizeH="0" baseline="0" noProof="0" err="1">
                <a:ln>
                  <a:noFill/>
                </a:ln>
                <a:solidFill>
                  <a:srgbClr val="0D0D0D"/>
                </a:solidFill>
                <a:effectLst/>
                <a:uLnTx/>
                <a:uFillTx/>
                <a:latin typeface="Meiryo"/>
                <a:ea typeface="Meiryo"/>
              </a:rPr>
              <a:t>vCPM</a:t>
            </a:r>
            <a:r>
              <a:rPr lang="ja-JP" altLang="en-US" sz="800" b="0" i="0" u="none" strike="noStrike" kern="0" cap="none" spc="0" normalizeH="0" baseline="0" noProof="0">
                <a:ln>
                  <a:noFill/>
                </a:ln>
                <a:solidFill>
                  <a:srgbClr val="0D0D0D"/>
                </a:solidFill>
                <a:effectLst/>
                <a:uLnTx/>
                <a:uFillTx/>
                <a:latin typeface="Meiryo"/>
                <a:ea typeface="Meiryo"/>
              </a:rPr>
              <a:t>はビューアブルインプレッション</a:t>
            </a:r>
            <a:r>
              <a:rPr lang="en-US" altLang="ja-JP" sz="800" b="0" i="0" u="none" strike="noStrike" kern="0" cap="none" spc="0" normalizeH="0" baseline="0" noProof="0">
                <a:ln>
                  <a:noFill/>
                </a:ln>
                <a:solidFill>
                  <a:srgbClr val="0D0D0D"/>
                </a:solidFill>
                <a:effectLst/>
                <a:uLnTx/>
                <a:uFillTx/>
                <a:latin typeface="Meiryo"/>
                <a:ea typeface="Meiryo"/>
              </a:rPr>
              <a:t>1,000</a:t>
            </a:r>
            <a:r>
              <a:rPr lang="ja-JP" altLang="en-US" sz="800" b="0" i="0" u="none" strike="noStrike" kern="0" cap="none" spc="0" normalizeH="0" baseline="0" noProof="0">
                <a:ln>
                  <a:noFill/>
                </a:ln>
                <a:solidFill>
                  <a:srgbClr val="0D0D0D"/>
                </a:solidFill>
                <a:effectLst/>
                <a:uLnTx/>
                <a:uFillTx/>
                <a:latin typeface="Meiryo"/>
                <a:ea typeface="Meiryo"/>
              </a:rPr>
              <a:t>回あたりにかかる見込み広告費用です。 </a:t>
            </a:r>
          </a:p>
          <a:p>
            <a:pPr marL="0" marR="0" lvl="0" indent="0" defTabSz="914400" eaLnBrk="1" fontAlgn="auto" latinLnBrk="0" hangingPunct="1">
              <a:spcBef>
                <a:spcPts val="0"/>
              </a:spcBef>
              <a:spcAft>
                <a:spcPts val="0"/>
              </a:spcAft>
              <a:buClrTx/>
              <a:buSzTx/>
              <a:buFontTx/>
              <a:buNone/>
              <a:tabLst/>
              <a:defRPr/>
            </a:pPr>
            <a:r>
              <a:rPr lang="en-US" altLang="ja-JP" sz="800" b="0" i="0" u="none" strike="noStrike" kern="0" cap="none" spc="0" normalizeH="0" baseline="0" noProof="0">
                <a:ln>
                  <a:noFill/>
                </a:ln>
                <a:solidFill>
                  <a:srgbClr val="0D0D0D"/>
                </a:solidFill>
                <a:effectLst/>
                <a:uLnTx/>
                <a:uFillTx/>
                <a:latin typeface="Meiryo"/>
                <a:ea typeface="Meiryo"/>
              </a:rPr>
              <a:t>※</a:t>
            </a:r>
            <a:r>
              <a:rPr lang="en-US" altLang="ja-JP" sz="800" b="0" i="0" u="none" strike="noStrike" kern="0" cap="none" spc="0" normalizeH="0" baseline="0" noProof="0" err="1">
                <a:ln>
                  <a:noFill/>
                </a:ln>
                <a:solidFill>
                  <a:srgbClr val="0D0D0D"/>
                </a:solidFill>
                <a:effectLst/>
                <a:uLnTx/>
                <a:uFillTx/>
                <a:latin typeface="Meiryo"/>
                <a:ea typeface="Meiryo"/>
              </a:rPr>
              <a:t>vimps</a:t>
            </a:r>
            <a:r>
              <a:rPr lang="ja-JP" altLang="en-US" sz="800" b="0" i="0" u="none" strike="noStrike" kern="0" cap="none" spc="0" normalizeH="0" baseline="0" noProof="0">
                <a:ln>
                  <a:noFill/>
                </a:ln>
                <a:solidFill>
                  <a:srgbClr val="0D0D0D"/>
                </a:solidFill>
                <a:effectLst/>
                <a:uLnTx/>
                <a:uFillTx/>
                <a:latin typeface="Meiryo"/>
                <a:ea typeface="Meiryo"/>
              </a:rPr>
              <a:t>はビューアブルインプレッションの略称です。</a:t>
            </a:r>
          </a:p>
          <a:p>
            <a:pPr marL="0" marR="0" lvl="0" indent="0" defTabSz="914400" eaLnBrk="1" fontAlgn="auto" latinLnBrk="0" hangingPunct="1">
              <a:spcBef>
                <a:spcPts val="0"/>
              </a:spcBef>
              <a:spcAft>
                <a:spcPts val="0"/>
              </a:spcAft>
              <a:buClrTx/>
              <a:buSzTx/>
              <a:buFontTx/>
              <a:buNone/>
              <a:tabLst/>
              <a:defRPr/>
            </a:pPr>
            <a:r>
              <a:rPr lang="en-US" altLang="ja-JP" sz="800" b="1" i="0" u="none" strike="noStrike" kern="0" cap="none" spc="0" normalizeH="0" baseline="0" noProof="0">
                <a:ln>
                  <a:noFill/>
                </a:ln>
                <a:solidFill>
                  <a:srgbClr val="FF0033"/>
                </a:solidFill>
                <a:effectLst/>
                <a:uLnTx/>
                <a:uFillTx/>
                <a:latin typeface="Meiryo"/>
                <a:ea typeface="Meiryo"/>
              </a:rPr>
              <a:t>※</a:t>
            </a:r>
            <a:r>
              <a:rPr lang="ja-JP" altLang="en-US" sz="800" b="1" i="0" u="none" strike="noStrike" kern="0" cap="none" spc="0" normalizeH="0" baseline="0" noProof="0">
                <a:ln>
                  <a:noFill/>
                </a:ln>
                <a:solidFill>
                  <a:srgbClr val="FF0033"/>
                </a:solidFill>
                <a:effectLst/>
                <a:uLnTx/>
                <a:uFillTx/>
                <a:latin typeface="Meiryo"/>
                <a:ea typeface="Meiryo"/>
              </a:rPr>
              <a:t>同一広告主様において、連続した日付での予約は</a:t>
            </a:r>
            <a:r>
              <a:rPr lang="en-US" altLang="ja-JP" sz="800" b="1" i="0" u="none" strike="noStrike" kern="0" cap="none" spc="0" normalizeH="0" baseline="0" noProof="0">
                <a:ln>
                  <a:noFill/>
                </a:ln>
                <a:solidFill>
                  <a:srgbClr val="FF0033"/>
                </a:solidFill>
                <a:effectLst/>
                <a:uLnTx/>
                <a:uFillTx/>
                <a:latin typeface="Meiryo"/>
                <a:ea typeface="Meiryo"/>
              </a:rPr>
              <a:t>2</a:t>
            </a:r>
            <a:r>
              <a:rPr lang="ja-JP" altLang="en-US" sz="800" b="1" i="0" u="none" strike="noStrike" kern="0" cap="none" spc="0" normalizeH="0" baseline="0" noProof="0">
                <a:ln>
                  <a:noFill/>
                </a:ln>
                <a:solidFill>
                  <a:srgbClr val="FF0033"/>
                </a:solidFill>
                <a:effectLst/>
                <a:uLnTx/>
                <a:uFillTx/>
                <a:latin typeface="Meiryo"/>
                <a:ea typeface="Meiryo"/>
              </a:rPr>
              <a:t>日を上限とします。ただし、</a:t>
            </a:r>
            <a:r>
              <a:rPr lang="en-US" altLang="ja-JP" sz="800" b="1" i="0" u="none" strike="noStrike" kern="0" cap="none" spc="0" normalizeH="0" baseline="0" noProof="0">
                <a:ln>
                  <a:noFill/>
                </a:ln>
                <a:solidFill>
                  <a:srgbClr val="FF0033"/>
                </a:solidFill>
                <a:effectLst/>
                <a:uLnTx/>
                <a:uFillTx/>
                <a:latin typeface="Meiryo"/>
                <a:ea typeface="Meiryo"/>
              </a:rPr>
              <a:t>2</a:t>
            </a:r>
            <a:r>
              <a:rPr lang="ja-JP" altLang="en-US" sz="800" b="1" i="0" u="none" strike="noStrike" kern="0" cap="none" spc="0" normalizeH="0" baseline="0" noProof="0">
                <a:ln>
                  <a:noFill/>
                </a:ln>
                <a:solidFill>
                  <a:srgbClr val="FF0033"/>
                </a:solidFill>
                <a:effectLst/>
                <a:uLnTx/>
                <a:uFillTx/>
                <a:latin typeface="Meiryo"/>
                <a:ea typeface="Meiryo"/>
              </a:rPr>
              <a:t>日連続で同一クリエイティブ（画像・見出し）や同等のクリエイティブを掲載することはできません。</a:t>
            </a:r>
          </a:p>
        </p:txBody>
      </p:sp>
      <p:sp>
        <p:nvSpPr>
          <p:cNvPr id="2" name="正方形/長方形 1">
            <a:extLst>
              <a:ext uri="{FF2B5EF4-FFF2-40B4-BE49-F238E27FC236}">
                <a16:creationId xmlns:a16="http://schemas.microsoft.com/office/drawing/2014/main" id="{B9209DC7-A7E0-E9F5-F20F-34E7CBA16264}"/>
              </a:ext>
            </a:extLst>
          </p:cNvPr>
          <p:cNvSpPr/>
          <p:nvPr/>
        </p:nvSpPr>
        <p:spPr>
          <a:xfrm>
            <a:off x="9059787" y="5848229"/>
            <a:ext cx="1195840" cy="227755"/>
          </a:xfrm>
          <a:prstGeom prst="rect">
            <a:avLst/>
          </a:prstGeom>
        </p:spPr>
        <p:txBody>
          <a:bodyPr wrap="none" lIns="0" tIns="45720" rIns="0" bIns="45720" anchor="t">
            <a:spAutoFit/>
          </a:bodyPr>
          <a:lstStyle/>
          <a:p>
            <a:pPr>
              <a:lnSpc>
                <a:spcPct val="110000"/>
              </a:lnSpc>
              <a:defRPr/>
            </a:pPr>
            <a:r>
              <a:rPr kumimoji="0" lang="en-US" altLang="ja-JP" sz="800" kern="0">
                <a:solidFill>
                  <a:srgbClr val="FF0033"/>
                </a:solidFill>
                <a:latin typeface="メイリオ" panose="020B0604030504040204" pitchFamily="50" charset="-128"/>
                <a:ea typeface="メイリオ" panose="020B0604030504040204" pitchFamily="50" charset="-128"/>
              </a:rPr>
              <a:t>※1  </a:t>
            </a:r>
            <a:r>
              <a:rPr lang="en-US" altLang="ja-JP" sz="800" i="0">
                <a:solidFill>
                  <a:srgbClr val="FF0033"/>
                </a:solidFill>
                <a:effectLst/>
                <a:latin typeface="メイリオ" panose="020B0604030504040204" pitchFamily="50" charset="-128"/>
                <a:ea typeface="メイリオ" panose="020B0604030504040204" pitchFamily="50" charset="-128"/>
              </a:rPr>
              <a:t>FQ</a:t>
            </a:r>
            <a:r>
              <a:rPr lang="ja-JP" altLang="en-US" sz="800" i="0">
                <a:solidFill>
                  <a:srgbClr val="FF0033"/>
                </a:solidFill>
                <a:effectLst/>
                <a:latin typeface="メイリオ" panose="020B0604030504040204" pitchFamily="50" charset="-128"/>
                <a:ea typeface="メイリオ" panose="020B0604030504040204" pitchFamily="50" charset="-128"/>
              </a:rPr>
              <a:t>指定の掛け率含む</a:t>
            </a:r>
            <a:endParaRPr kumimoji="0" lang="en-US" altLang="ja-JP" sz="800" kern="0">
              <a:solidFill>
                <a:srgbClr val="FF0033"/>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840903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広告主・代理店限定）">
  <a:themeElements>
    <a:clrScheme name="ユーザー定義 1">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0D0D0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1791</TotalTime>
  <Words>10221</Words>
  <Application>Microsoft Office PowerPoint</Application>
  <PresentationFormat>ワイド画面</PresentationFormat>
  <Paragraphs>1242</Paragraphs>
  <Slides>47</Slides>
  <Notes>15</Notes>
  <HiddenSlides>0</HiddenSlides>
  <MMClips>0</MMClips>
  <ScaleCrop>false</ScaleCrop>
  <HeadingPairs>
    <vt:vector size="8" baseType="variant">
      <vt:variant>
        <vt:lpstr>使用されているフォント</vt:lpstr>
      </vt:variant>
      <vt:variant>
        <vt:i4>10</vt:i4>
      </vt:variant>
      <vt:variant>
        <vt:lpstr>テーマ</vt:lpstr>
      </vt:variant>
      <vt:variant>
        <vt:i4>1</vt:i4>
      </vt:variant>
      <vt:variant>
        <vt:lpstr>埋め込まれた OLE サーバー</vt:lpstr>
      </vt:variant>
      <vt:variant>
        <vt:i4>1</vt:i4>
      </vt:variant>
      <vt:variant>
        <vt:lpstr>スライド タイトル</vt:lpstr>
      </vt:variant>
      <vt:variant>
        <vt:i4>47</vt:i4>
      </vt:variant>
    </vt:vector>
  </HeadingPairs>
  <TitlesOfParts>
    <vt:vector size="59" baseType="lpstr">
      <vt:lpstr>Hiragino Kaku Gothic Pro</vt:lpstr>
      <vt:lpstr>Yu Gothic UI Light</vt:lpstr>
      <vt:lpstr>メイリオ</vt:lpstr>
      <vt:lpstr>メイリオ</vt:lpstr>
      <vt:lpstr>メイリオ 本文</vt:lpstr>
      <vt:lpstr>Yu Gothic Medium</vt:lpstr>
      <vt:lpstr>Arial</vt:lpstr>
      <vt:lpstr>Calibri</vt:lpstr>
      <vt:lpstr>Segoe UI</vt:lpstr>
      <vt:lpstr>Wingdings</vt:lpstr>
      <vt:lpstr>MSCレイアウト（広告主・代理店限定）</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大原 真由美</cp:lastModifiedBy>
  <cp:revision>52</cp:revision>
  <dcterms:created xsi:type="dcterms:W3CDTF">2020-02-26T07:28:11Z</dcterms:created>
  <dcterms:modified xsi:type="dcterms:W3CDTF">2025-07-15T08:55:58Z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2024-12-20T09:35:09Z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cbfe7572-b3f7-4119-ac94-16fabd863c61</vt:lpwstr>
  </property>
  <property fmtid="{D5CDD505-2E9C-101B-9397-08002B2CF9AE}" pid="8" name="MSIP_Label_defa4170-0d19-0005-0004-bc88714345d2_ContentBits">
    <vt:lpwstr>0</vt:lpwstr>
  </property>
</Properties>
</file>