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 id="2147484433" r:id="rId2"/>
    <p:sldMasterId id="2147484440" r:id="rId3"/>
  </p:sldMasterIdLst>
  <p:notesMasterIdLst>
    <p:notesMasterId r:id="rId14"/>
  </p:notesMasterIdLst>
  <p:handoutMasterIdLst>
    <p:handoutMasterId r:id="rId15"/>
  </p:handoutMasterIdLst>
  <p:sldIdLst>
    <p:sldId id="553" r:id="rId4"/>
    <p:sldId id="446" r:id="rId5"/>
    <p:sldId id="564" r:id="rId6"/>
    <p:sldId id="563" r:id="rId7"/>
    <p:sldId id="562" r:id="rId8"/>
    <p:sldId id="561" r:id="rId9"/>
    <p:sldId id="565" r:id="rId10"/>
    <p:sldId id="566" r:id="rId11"/>
    <p:sldId id="569" r:id="rId12"/>
    <p:sldId id="448" r:id="rId13"/>
  </p:sldIdLst>
  <p:sldSz cx="12192000" cy="6858000"/>
  <p:notesSz cx="6858000" cy="9144000"/>
  <p:custDataLst>
    <p:tags r:id="rId16"/>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3840" userDrawn="1">
          <p15:clr>
            <a:srgbClr val="A4A3A4"/>
          </p15:clr>
        </p15:guide>
        <p15:guide id="3" pos="370" userDrawn="1">
          <p15:clr>
            <a:srgbClr val="F26B43"/>
          </p15:clr>
        </p15:guide>
        <p15:guide id="4" pos="7310" userDrawn="1">
          <p15:clr>
            <a:srgbClr val="F26B43"/>
          </p15:clr>
        </p15:guide>
        <p15:guide id="5" orient="horz" pos="2273" userDrawn="1">
          <p15:clr>
            <a:srgbClr val="A4A3A4"/>
          </p15:clr>
        </p15:guide>
        <p15:guide id="6" orient="horz" pos="3952" userDrawn="1">
          <p15:clr>
            <a:srgbClr val="F26B43"/>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000000"/>
    <a:srgbClr val="00003E"/>
    <a:srgbClr val="F779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36" autoAdjust="0"/>
    <p:restoredTop sz="96354"/>
  </p:normalViewPr>
  <p:slideViewPr>
    <p:cSldViewPr snapToGrid="0">
      <p:cViewPr varScale="1">
        <p:scale>
          <a:sx n="98" d="100"/>
          <a:sy n="98" d="100"/>
        </p:scale>
        <p:origin x="260" y="52"/>
      </p:cViewPr>
      <p:guideLst>
        <p:guide orient="horz" pos="368"/>
        <p:guide pos="3840"/>
        <p:guide pos="370"/>
        <p:guide pos="7310"/>
        <p:guide orient="horz" pos="2273"/>
        <p:guide orient="horz" pos="3952"/>
      </p:guideLst>
    </p:cSldViewPr>
  </p:slideViewPr>
  <p:notesTextViewPr>
    <p:cViewPr>
      <p:scale>
        <a:sx n="1" d="1"/>
        <a:sy n="1" d="1"/>
      </p:scale>
      <p:origin x="0" y="0"/>
    </p:cViewPr>
  </p:notesTextViewPr>
  <p:sorterViewPr>
    <p:cViewPr>
      <p:scale>
        <a:sx n="83" d="100"/>
        <a:sy n="8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06/19/2024</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06/19/2024</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833852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9061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65F8747-0174-E1AE-4BF5-69B373F553CC}"/>
              </a:ext>
            </a:extLst>
          </p:cNvPr>
          <p:cNvSpPr>
            <a:spLocks noGrp="1"/>
          </p:cNvSpPr>
          <p:nvPr>
            <p:ph type="body" sz="quarter" idx="10"/>
          </p:nvPr>
        </p:nvSpPr>
        <p:spPr>
          <a:xfrm>
            <a:off x="587375" y="1698498"/>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32330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69028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91526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02811776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408535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12786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3D27E4-95DD-1CF2-1603-E3597E94ABC4}"/>
              </a:ext>
            </a:extLst>
          </p:cNvPr>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4" name="字幕 2">
            <a:extLst>
              <a:ext uri="{FF2B5EF4-FFF2-40B4-BE49-F238E27FC236}">
                <a16:creationId xmlns:a16="http://schemas.microsoft.com/office/drawing/2014/main" id="{7F654D57-EFB3-2A21-A516-4FDCD6FF16CE}"/>
              </a:ext>
            </a:extLst>
          </p:cNvPr>
          <p:cNvSpPr>
            <a:spLocks noGrp="1"/>
          </p:cNvSpPr>
          <p:nvPr>
            <p:ph type="subTitle" idx="1" hasCustomPrompt="1"/>
          </p:nvPr>
        </p:nvSpPr>
        <p:spPr>
          <a:xfrm>
            <a:off x="942427" y="1233684"/>
            <a:ext cx="10488109" cy="338554"/>
          </a:xfrm>
        </p:spPr>
        <p:txBody>
          <a:bodyPr wrap="square" anchor="t">
            <a:spAutoFit/>
          </a:bodyPr>
          <a:lstStyle>
            <a:lvl1pPr marL="0" indent="0" algn="l">
              <a:lnSpc>
                <a:spcPct val="120000"/>
              </a:lnSpc>
              <a:spcBef>
                <a:spcPts val="0"/>
              </a:spcBef>
              <a:buNone/>
              <a:defRPr sz="1600" b="1" i="0" spc="100" baseline="0">
                <a:solidFill>
                  <a:srgbClr val="00003E"/>
                </a:solidFill>
                <a:latin typeface="Arial" panose="020B0604020202020204" pitchFamily="34" charset="0"/>
                <a:ea typeface="メイリオ" panose="020B0604030504040204"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grpSp>
        <p:nvGrpSpPr>
          <p:cNvPr id="7" name="グループ化 6">
            <a:extLst>
              <a:ext uri="{FF2B5EF4-FFF2-40B4-BE49-F238E27FC236}">
                <a16:creationId xmlns:a16="http://schemas.microsoft.com/office/drawing/2014/main" id="{DBC9E746-FDF8-3E3F-D661-E8F8D133C06E}"/>
              </a:ext>
            </a:extLst>
          </p:cNvPr>
          <p:cNvGrpSpPr/>
          <p:nvPr userDrawn="1"/>
        </p:nvGrpSpPr>
        <p:grpSpPr>
          <a:xfrm>
            <a:off x="555102" y="1216721"/>
            <a:ext cx="338554" cy="338554"/>
            <a:chOff x="711200" y="1442638"/>
            <a:chExt cx="338554" cy="338554"/>
          </a:xfrm>
        </p:grpSpPr>
        <p:sp>
          <p:nvSpPr>
            <p:cNvPr id="8" name="円/楕円 7">
              <a:extLst>
                <a:ext uri="{FF2B5EF4-FFF2-40B4-BE49-F238E27FC236}">
                  <a16:creationId xmlns:a16="http://schemas.microsoft.com/office/drawing/2014/main" id="{0DB89515-2F95-E24C-9282-ADDEAF05F209}"/>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0AFD7E21-6679-CD67-EDA0-4F1F72CC5EE0}"/>
                </a:ext>
              </a:extLst>
            </p:cNvPr>
            <p:cNvGrpSpPr/>
            <p:nvPr userDrawn="1"/>
          </p:nvGrpSpPr>
          <p:grpSpPr>
            <a:xfrm rot="18900000">
              <a:off x="817024" y="1534352"/>
              <a:ext cx="131682" cy="110134"/>
              <a:chOff x="4013200" y="2692400"/>
              <a:chExt cx="558800" cy="467360"/>
            </a:xfrm>
            <a:solidFill>
              <a:schemeClr val="bg1"/>
            </a:solidFill>
          </p:grpSpPr>
          <p:sp>
            <p:nvSpPr>
              <p:cNvPr id="10" name="正方形/長方形 9">
                <a:extLst>
                  <a:ext uri="{FF2B5EF4-FFF2-40B4-BE49-F238E27FC236}">
                    <a16:creationId xmlns:a16="http://schemas.microsoft.com/office/drawing/2014/main" id="{434ADAB9-4C53-6026-D442-9BAFC5EDF77D}"/>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DA15F63B-79FD-83D6-DD73-A3219D41DF33}"/>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3" name="スライド番号プレースホルダー 5">
            <a:extLst>
              <a:ext uri="{FF2B5EF4-FFF2-40B4-BE49-F238E27FC236}">
                <a16:creationId xmlns:a16="http://schemas.microsoft.com/office/drawing/2014/main" id="{5AC4F7D8-7F11-A206-BC87-2BF05F59D401}"/>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5" name="グラフィックス 4">
            <a:extLst>
              <a:ext uri="{FF2B5EF4-FFF2-40B4-BE49-F238E27FC236}">
                <a16:creationId xmlns:a16="http://schemas.microsoft.com/office/drawing/2014/main" id="{78FA76B7-8752-47EB-1539-CDDD0EF64A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Tree>
    <p:extLst>
      <p:ext uri="{BB962C8B-B14F-4D97-AF65-F5344CB8AC3E}">
        <p14:creationId xmlns:p14="http://schemas.microsoft.com/office/powerpoint/2010/main" val="295067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7401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839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30540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3854543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image" Target="../media/image5.emf"/><Relationship Id="rId4" Type="http://schemas.openxmlformats.org/officeDocument/2006/relationships/slideLayout" Target="../slideLayouts/slideLayout9.xml"/><Relationship Id="rId9" Type="http://schemas.openxmlformats.org/officeDocument/2006/relationships/oleObject" Target="../embeddings/oleObject2.bin"/></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8.emf"/><Relationship Id="rId5" Type="http://schemas.openxmlformats.org/officeDocument/2006/relationships/slideLayout" Target="../slideLayouts/slideLayout16.xml"/><Relationship Id="rId10" Type="http://schemas.openxmlformats.org/officeDocument/2006/relationships/oleObject" Target="../embeddings/oleObject3.bin"/><Relationship Id="rId4" Type="http://schemas.openxmlformats.org/officeDocument/2006/relationships/slideLayout" Target="../slideLayouts/slideLayout15.xml"/><Relationship Id="rId9"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7"/>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8" imgW="7772400" imgH="10058400" progId="TCLayout.ActiveDocument.1">
                  <p:embed/>
                </p:oleObj>
              </mc:Choice>
              <mc:Fallback>
                <p:oleObj name="think-cell スライド" r:id="rId8" imgW="7772400" imgH="10058400" progId="TCLayout.ActiveDocument.1">
                  <p:embed/>
                  <p:pic>
                    <p:nvPicPr>
                      <p:cNvPr id="0" name=""/>
                      <p:cNvPicPr/>
                      <p:nvPr/>
                    </p:nvPicPr>
                    <p:blipFill>
                      <a:blip r:embed="rId9"/>
                      <a:stretch>
                        <a:fillRect/>
                      </a:stretch>
                    </p:blipFill>
                    <p:spPr>
                      <a:xfrm>
                        <a:off x="1588" y="1588"/>
                        <a:ext cx="1227" cy="1588"/>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8"/>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9" imgW="7772400" imgH="10058400" progId="TCLayout.ActiveDocument.1">
                  <p:embed/>
                </p:oleObj>
              </mc:Choice>
              <mc:Fallback>
                <p:oleObj name="think-cell スライド" r:id="rId9" imgW="7772400" imgH="10058400" progId="TCLayout.ActiveDocument.1">
                  <p:embed/>
                  <p:pic>
                    <p:nvPicPr>
                      <p:cNvPr id="0" name=""/>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792014818"/>
      </p:ext>
    </p:extLst>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BCABAA8-2C12-15AF-1424-E1DC7E36B449}"/>
              </a:ext>
            </a:extLst>
          </p:cNvPr>
          <p:cNvGraphicFramePr>
            <a:graphicFrameLocks noChangeAspect="1"/>
          </p:cNvGraphicFramePr>
          <p:nvPr userDrawn="1">
            <p:custDataLst>
              <p:tags r:id="rId9"/>
            </p:custDataLst>
            <p:extLst>
              <p:ext uri="{D42A27DB-BD31-4B8C-83A1-F6EECF244321}">
                <p14:modId xmlns:p14="http://schemas.microsoft.com/office/powerpoint/2010/main" val="40270579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0" imgW="7772400" imgH="10058400" progId="TCLayout.ActiveDocument.1">
                  <p:embed/>
                </p:oleObj>
              </mc:Choice>
              <mc:Fallback>
                <p:oleObj name="think-cell スライド" r:id="rId10" imgW="7772400" imgH="10058400" progId="TCLayout.ActiveDocument.1">
                  <p:embed/>
                  <p:pic>
                    <p:nvPicPr>
                      <p:cNvPr id="0" name=""/>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p>
        </p:txBody>
      </p:sp>
    </p:spTree>
    <p:extLst>
      <p:ext uri="{BB962C8B-B14F-4D97-AF65-F5344CB8AC3E}">
        <p14:creationId xmlns:p14="http://schemas.microsoft.com/office/powerpoint/2010/main" val="3328767484"/>
      </p:ext>
    </p:extLst>
  </p:cSld>
  <p:clrMap bg1="lt1" tx1="dk1" bg2="lt2" tx2="dk2" accent1="accent1" accent2="accent2" accent3="accent3" accent4="accent4" accent5="accent5" accent6="accent6" hlink="hlink" folHlink="folHlink"/>
  <p:sldLayoutIdLst>
    <p:sldLayoutId id="2147484441" r:id="rId1"/>
    <p:sldLayoutId id="2147484442" r:id="rId2"/>
    <p:sldLayoutId id="2147484443" r:id="rId3"/>
    <p:sldLayoutId id="2147484444" r:id="rId4"/>
    <p:sldLayoutId id="2147484445" r:id="rId5"/>
    <p:sldLayoutId id="2147484446" r:id="rId6"/>
    <p:sldLayoutId id="2147484447" r:id="rId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hyperlink" Target="https://s.yimg.jp/dl/displayads-guarantee/01/displayads-guarantee_salessheet_toppage_topics_pr_2024H1.zip"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hyperlink" Target="https://s.yimg.jp/dl/displayads-guarantee/01/displayads-guarantee_salessheet_toppage_topics_pr_2024H1.zip" TargetMode="Externa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s.yimg.jp/dl/displayads-guarantee/01/displayads-guarantee_salessheet_toppage_topics_pr_2023H2.zip" TargetMode="External"/><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2024/06/19</a:t>
            </a:r>
            <a:endParaRPr lang="ja-JP" altLang="en-US" dirty="0">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spcBef>
                <a:spcPct val="0"/>
              </a:spcBef>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endParaRPr lang="en-US" altLang="ja-JP" dirty="0">
              <a:latin typeface="メイリオ" panose="020B0604030504040204" pitchFamily="34" charset="-128"/>
              <a:ea typeface="メイリオ" panose="020B0604030504040204" pitchFamily="34" charset="-128"/>
            </a:endParaRP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Yahoo! JAPAN</a:t>
            </a:r>
            <a:br>
              <a:rPr lang="en-US" altLang="ja-JP" dirty="0">
                <a:latin typeface="メイリオ" panose="020B0604030504040204" pitchFamily="34" charset="-128"/>
                <a:ea typeface="メイリオ" panose="020B0604030504040204" pitchFamily="34" charset="-128"/>
              </a:rPr>
            </a:br>
            <a:r>
              <a:rPr lang="ja-JP" altLang="en-US" dirty="0">
                <a:latin typeface="メイリオ" panose="020B0604030504040204" pitchFamily="34" charset="-128"/>
                <a:ea typeface="メイリオ" panose="020B0604030504040204" pitchFamily="34" charset="-128"/>
              </a:rPr>
              <a:t>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br>
              <a:rPr lang="en-US" altLang="ja-JP" dirty="0">
                <a:latin typeface="メイリオ" panose="020B0604030504040204" pitchFamily="34" charset="-128"/>
                <a:ea typeface="メイリオ" panose="020B0604030504040204" pitchFamily="34" charset="-128"/>
              </a:rPr>
            </a:br>
            <a:r>
              <a:rPr lang="ja-JP" altLang="en-US" dirty="0">
                <a:latin typeface="メイリオ" panose="020B0604030504040204" pitchFamily="34" charset="-128"/>
                <a:ea typeface="メイリオ" panose="020B0604030504040204" pitchFamily="34" charset="-128"/>
              </a:rPr>
              <a:t>特別価格キャンペーンのご案内</a:t>
            </a:r>
          </a:p>
          <a:p>
            <a:pPr eaLnBrk="1" hangingPunct="1"/>
            <a:endParaRPr lang="ja-JP" altLang="en-US" dirty="0">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F154551B-3C5F-85AD-573E-7C83B193229C}"/>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7B602A4-188A-A559-452B-50FAF140703D}"/>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dirty="0">
                <a:solidFill>
                  <a:schemeClr val="tx2"/>
                </a:solidFill>
                <a:latin typeface="メイリオ" panose="020B0604030504040204" pitchFamily="34" charset="-128"/>
                <a:ea typeface="メイリオ" panose="020B0604030504040204" pitchFamily="34" charset="-128"/>
              </a:rPr>
              <a:t>Yahoo!</a:t>
            </a:r>
            <a:r>
              <a:rPr lang="ja-JP" altLang="en-US" sz="1200" b="1" dirty="0">
                <a:solidFill>
                  <a:schemeClr val="tx2"/>
                </a:solidFill>
                <a:latin typeface="メイリオ" panose="020B0604030504040204" pitchFamily="34" charset="-128"/>
                <a:ea typeface="メイリオ" panose="020B0604030504040204" pitchFamily="34" charset="-128"/>
              </a:rPr>
              <a:t>広告　ディスプレイ広告（予約型）</a:t>
            </a:r>
          </a:p>
        </p:txBody>
      </p:sp>
    </p:spTree>
    <p:extLst>
      <p:ext uri="{BB962C8B-B14F-4D97-AF65-F5344CB8AC3E}">
        <p14:creationId xmlns:p14="http://schemas.microsoft.com/office/powerpoint/2010/main" val="3275889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特別価格キャンペーンのご案内</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a:xfrm>
            <a:off x="587374" y="1166182"/>
            <a:ext cx="11014609" cy="792088"/>
          </a:xfrm>
        </p:spPr>
        <p:txBody>
          <a:bodyPr/>
          <a:lstStyle/>
          <a:p>
            <a:pPr algn="ctr" eaLnBrk="1" fontAlgn="auto" hangingPunct="1">
              <a:spcAft>
                <a:spcPts val="0"/>
              </a:spcAft>
              <a:defRPr/>
            </a:pPr>
            <a:r>
              <a:rPr lang="en-US" altLang="ja-JP" sz="1800" dirty="0">
                <a:solidFill>
                  <a:srgbClr val="0D0D0D"/>
                </a:solidFill>
              </a:rPr>
              <a:t>Yahoo! JAPAN</a:t>
            </a:r>
            <a:r>
              <a:rPr lang="ja-JP" altLang="en-US" sz="1800" dirty="0">
                <a:solidFill>
                  <a:srgbClr val="0D0D0D"/>
                </a:solidFill>
              </a:rPr>
              <a:t>　トップページ　トピックス　</a:t>
            </a:r>
            <a:r>
              <a:rPr lang="en-US" altLang="ja-JP" sz="1800" dirty="0">
                <a:solidFill>
                  <a:srgbClr val="0D0D0D"/>
                </a:solidFill>
              </a:rPr>
              <a:t>PR</a:t>
            </a:r>
            <a:r>
              <a:rPr lang="ja-JP" altLang="en-US" sz="1800" dirty="0">
                <a:solidFill>
                  <a:srgbClr val="0D0D0D"/>
                </a:solidFill>
              </a:rPr>
              <a:t>　</a:t>
            </a:r>
            <a:r>
              <a:rPr lang="en-US" altLang="ja-JP" sz="1800" dirty="0">
                <a:solidFill>
                  <a:srgbClr val="0D0D0D"/>
                </a:solidFill>
              </a:rPr>
              <a:t>SP</a:t>
            </a:r>
            <a:r>
              <a:rPr lang="ja-JP" altLang="en-US" sz="1800" dirty="0">
                <a:solidFill>
                  <a:srgbClr val="0D0D0D"/>
                </a:solidFill>
              </a:rPr>
              <a:t>を</a:t>
            </a:r>
            <a:endParaRPr lang="en-US" altLang="ja-JP" sz="1800" dirty="0">
              <a:solidFill>
                <a:srgbClr val="0D0D0D"/>
              </a:solidFill>
            </a:endParaRPr>
          </a:p>
          <a:p>
            <a:pPr algn="ctr" eaLnBrk="1" fontAlgn="auto" hangingPunct="1">
              <a:spcAft>
                <a:spcPts val="0"/>
              </a:spcAft>
              <a:defRPr/>
            </a:pPr>
            <a:r>
              <a:rPr lang="ja-JP" altLang="en-US" sz="2800" b="1" dirty="0">
                <a:solidFill>
                  <a:srgbClr val="C00000"/>
                </a:solidFill>
              </a:rPr>
              <a:t>特別割引価格</a:t>
            </a:r>
            <a:r>
              <a:rPr lang="ja-JP" altLang="en-US" sz="1800" dirty="0">
                <a:solidFill>
                  <a:srgbClr val="0D0D0D"/>
                </a:solidFill>
              </a:rPr>
              <a:t>でご提供いたします。</a:t>
            </a:r>
          </a:p>
        </p:txBody>
      </p:sp>
      <p:sp>
        <p:nvSpPr>
          <p:cNvPr id="3" name="正方形/長方形 2">
            <a:extLst>
              <a:ext uri="{FF2B5EF4-FFF2-40B4-BE49-F238E27FC236}">
                <a16:creationId xmlns:a16="http://schemas.microsoft.com/office/drawing/2014/main" id="{E2159C56-25AE-BAC9-B858-2A793620F967}"/>
              </a:ext>
            </a:extLst>
          </p:cNvPr>
          <p:cNvSpPr/>
          <p:nvPr/>
        </p:nvSpPr>
        <p:spPr>
          <a:xfrm>
            <a:off x="1006549" y="2187989"/>
            <a:ext cx="4767868"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新規広告主様 特別価格</a:t>
            </a:r>
            <a:endParaRPr kumimoji="1" lang="ja-JP" altLang="en-US" b="1" dirty="0"/>
          </a:p>
        </p:txBody>
      </p:sp>
      <p:sp>
        <p:nvSpPr>
          <p:cNvPr id="5" name="正方形/長方形 4">
            <a:extLst>
              <a:ext uri="{FF2B5EF4-FFF2-40B4-BE49-F238E27FC236}">
                <a16:creationId xmlns:a16="http://schemas.microsoft.com/office/drawing/2014/main" id="{C0BBDDCE-4461-55F3-94E1-14475C4F13A4}"/>
              </a:ext>
            </a:extLst>
          </p:cNvPr>
          <p:cNvSpPr/>
          <p:nvPr/>
        </p:nvSpPr>
        <p:spPr>
          <a:xfrm>
            <a:off x="6579585" y="2187989"/>
            <a:ext cx="4833632" cy="564262"/>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早期予約割引</a:t>
            </a:r>
          </a:p>
        </p:txBody>
      </p:sp>
      <p:sp>
        <p:nvSpPr>
          <p:cNvPr id="9" name="テキスト ボックス 8">
            <a:extLst>
              <a:ext uri="{FF2B5EF4-FFF2-40B4-BE49-F238E27FC236}">
                <a16:creationId xmlns:a16="http://schemas.microsoft.com/office/drawing/2014/main" id="{1EC25DD8-1687-D254-4F5E-4F67DCF54BE9}"/>
              </a:ext>
            </a:extLst>
          </p:cNvPr>
          <p:cNvSpPr txBox="1"/>
          <p:nvPr/>
        </p:nvSpPr>
        <p:spPr>
          <a:xfrm>
            <a:off x="6639769" y="3167031"/>
            <a:ext cx="4767867" cy="1877437"/>
          </a:xfrm>
          <a:prstGeom prst="rect">
            <a:avLst/>
          </a:prstGeom>
          <a:noFill/>
        </p:spPr>
        <p:txBody>
          <a:bodyPr wrap="square" rtlCol="0">
            <a:spAutoFit/>
          </a:bodyPr>
          <a:lstStyle/>
          <a:p>
            <a:pPr algn="ctr">
              <a:lnSpc>
                <a:spcPct val="150000"/>
              </a:lnSpc>
            </a:pPr>
            <a:r>
              <a:rPr kumimoji="1" lang="en-US" altLang="ja-JP" sz="2400" b="1" u="sng" dirty="0">
                <a:solidFill>
                  <a:srgbClr val="C00000"/>
                </a:solidFill>
                <a:latin typeface="+mn-ea"/>
                <a:ea typeface="+mn-ea"/>
              </a:rPr>
              <a:t>2</a:t>
            </a:r>
            <a:r>
              <a:rPr kumimoji="1" lang="ja-JP" altLang="en-US" sz="2400" b="1" u="sng" dirty="0">
                <a:solidFill>
                  <a:srgbClr val="C00000"/>
                </a:solidFill>
                <a:latin typeface="+mn-ea"/>
                <a:ea typeface="+mn-ea"/>
              </a:rPr>
              <a:t>か月前</a:t>
            </a:r>
            <a:r>
              <a:rPr lang="ja-JP" altLang="en-US" sz="2400" b="1" u="sng" dirty="0">
                <a:solidFill>
                  <a:srgbClr val="C00000"/>
                </a:solidFill>
                <a:latin typeface="+mn-ea"/>
                <a:ea typeface="+mn-ea"/>
              </a:rPr>
              <a:t>の早期予約限定</a:t>
            </a:r>
            <a:endParaRPr kumimoji="1" lang="en-US" altLang="ja-JP" sz="2400" b="1" u="sng" dirty="0">
              <a:solidFill>
                <a:srgbClr val="C00000"/>
              </a:solidFill>
              <a:latin typeface="+mn-ea"/>
              <a:ea typeface="+mn-ea"/>
            </a:endParaRPr>
          </a:p>
          <a:p>
            <a:pPr algn="ctr">
              <a:lnSpc>
                <a:spcPct val="150000"/>
              </a:lnSpc>
            </a:pPr>
            <a:r>
              <a:rPr kumimoji="1" lang="ja-JP" altLang="en-US" sz="2400" dirty="0">
                <a:latin typeface="+mn-ea"/>
                <a:ea typeface="+mn-ea"/>
              </a:rPr>
              <a:t>トピックス</a:t>
            </a:r>
            <a:r>
              <a:rPr lang="en-US" altLang="ja-JP" sz="2400" dirty="0">
                <a:latin typeface="+mn-ea"/>
                <a:ea typeface="+mn-ea"/>
              </a:rPr>
              <a:t>PR</a:t>
            </a:r>
            <a:r>
              <a:rPr lang="ja-JP" altLang="en-US" sz="2400" dirty="0">
                <a:latin typeface="+mn-ea"/>
                <a:ea typeface="+mn-ea"/>
              </a:rPr>
              <a:t>　</a:t>
            </a:r>
            <a:r>
              <a:rPr lang="en-US" altLang="ja-JP" sz="2400" dirty="0">
                <a:latin typeface="+mn-ea"/>
                <a:ea typeface="+mn-ea"/>
              </a:rPr>
              <a:t>SP</a:t>
            </a:r>
            <a:r>
              <a:rPr lang="ja-JP" altLang="en-US" sz="2400" dirty="0">
                <a:latin typeface="+mn-ea"/>
                <a:ea typeface="+mn-ea"/>
              </a:rPr>
              <a:t>　全商品</a:t>
            </a:r>
            <a:endParaRPr lang="en-US" altLang="ja-JP" sz="2400" dirty="0">
              <a:latin typeface="+mn-ea"/>
              <a:ea typeface="+mn-ea"/>
            </a:endParaRPr>
          </a:p>
          <a:p>
            <a:pPr algn="ctr">
              <a:lnSpc>
                <a:spcPct val="150000"/>
              </a:lnSpc>
            </a:pPr>
            <a:r>
              <a:rPr lang="en-US" altLang="ja-JP" sz="3200" b="1" dirty="0">
                <a:solidFill>
                  <a:srgbClr val="C00000"/>
                </a:solidFill>
                <a:latin typeface="+mn-ea"/>
                <a:ea typeface="+mn-ea"/>
              </a:rPr>
              <a:t>15</a:t>
            </a:r>
            <a:r>
              <a:rPr lang="ja-JP" altLang="en-US" sz="3200" b="1" dirty="0">
                <a:solidFill>
                  <a:srgbClr val="C00000"/>
                </a:solidFill>
                <a:latin typeface="+mn-ea"/>
                <a:ea typeface="+mn-ea"/>
              </a:rPr>
              <a:t>％割引</a:t>
            </a:r>
            <a:endParaRPr kumimoji="1" lang="en-US" altLang="ja-JP" sz="3200" b="1" dirty="0">
              <a:solidFill>
                <a:srgbClr val="C00000"/>
              </a:solidFill>
              <a:latin typeface="+mn-ea"/>
              <a:ea typeface="+mn-ea"/>
            </a:endParaRPr>
          </a:p>
        </p:txBody>
      </p:sp>
      <p:sp>
        <p:nvSpPr>
          <p:cNvPr id="12" name="楕円 11">
            <a:extLst>
              <a:ext uri="{FF2B5EF4-FFF2-40B4-BE49-F238E27FC236}">
                <a16:creationId xmlns:a16="http://schemas.microsoft.com/office/drawing/2014/main" id="{6A2B6E2A-C4B1-1B3B-E905-F845134C1E68}"/>
              </a:ext>
            </a:extLst>
          </p:cNvPr>
          <p:cNvSpPr/>
          <p:nvPr/>
        </p:nvSpPr>
        <p:spPr>
          <a:xfrm>
            <a:off x="793898" y="2099571"/>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図 9">
            <a:extLst>
              <a:ext uri="{FF2B5EF4-FFF2-40B4-BE49-F238E27FC236}">
                <a16:creationId xmlns:a16="http://schemas.microsoft.com/office/drawing/2014/main" id="{5863F5D2-82E1-8C91-9FF2-84803B2DA888}"/>
              </a:ext>
            </a:extLst>
          </p:cNvPr>
          <p:cNvPicPr>
            <a:picLocks noChangeAspect="1"/>
          </p:cNvPicPr>
          <p:nvPr/>
        </p:nvPicPr>
        <p:blipFill>
          <a:blip r:embed="rId2"/>
          <a:stretch>
            <a:fillRect/>
          </a:stretch>
        </p:blipFill>
        <p:spPr>
          <a:xfrm>
            <a:off x="784365" y="2265309"/>
            <a:ext cx="756000" cy="441705"/>
          </a:xfrm>
          <a:prstGeom prst="rect">
            <a:avLst/>
          </a:prstGeom>
        </p:spPr>
      </p:pic>
      <p:sp>
        <p:nvSpPr>
          <p:cNvPr id="13" name="楕円 12">
            <a:extLst>
              <a:ext uri="{FF2B5EF4-FFF2-40B4-BE49-F238E27FC236}">
                <a16:creationId xmlns:a16="http://schemas.microsoft.com/office/drawing/2014/main" id="{0495CC0C-B61F-A3C9-D8AA-22FBCCA88316}"/>
              </a:ext>
            </a:extLst>
          </p:cNvPr>
          <p:cNvSpPr/>
          <p:nvPr/>
        </p:nvSpPr>
        <p:spPr>
          <a:xfrm>
            <a:off x="6417585" y="2095660"/>
            <a:ext cx="720000" cy="720000"/>
          </a:xfrm>
          <a:prstGeom prst="ellipse">
            <a:avLst/>
          </a:prstGeom>
          <a:solidFill>
            <a:schemeClr val="bg1"/>
          </a:solidFill>
          <a:ln w="2857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1" name="図 10">
            <a:extLst>
              <a:ext uri="{FF2B5EF4-FFF2-40B4-BE49-F238E27FC236}">
                <a16:creationId xmlns:a16="http://schemas.microsoft.com/office/drawing/2014/main" id="{3455FD63-67A5-2A03-E4E6-D5CD0179CA33}"/>
              </a:ext>
            </a:extLst>
          </p:cNvPr>
          <p:cNvPicPr>
            <a:picLocks noChangeAspect="1"/>
          </p:cNvPicPr>
          <p:nvPr/>
        </p:nvPicPr>
        <p:blipFill>
          <a:blip r:embed="rId3"/>
          <a:stretch>
            <a:fillRect/>
          </a:stretch>
        </p:blipFill>
        <p:spPr>
          <a:xfrm>
            <a:off x="6579585" y="2184750"/>
            <a:ext cx="396000" cy="522264"/>
          </a:xfrm>
          <a:prstGeom prst="rect">
            <a:avLst/>
          </a:prstGeom>
        </p:spPr>
      </p:pic>
      <p:cxnSp>
        <p:nvCxnSpPr>
          <p:cNvPr id="14" name="直線コネクタ 13">
            <a:extLst>
              <a:ext uri="{FF2B5EF4-FFF2-40B4-BE49-F238E27FC236}">
                <a16:creationId xmlns:a16="http://schemas.microsoft.com/office/drawing/2014/main" id="{562546EB-76D8-5EB1-5F8F-65FA1743F99E}"/>
              </a:ext>
            </a:extLst>
          </p:cNvPr>
          <p:cNvCxnSpPr>
            <a:cxnSpLocks/>
          </p:cNvCxnSpPr>
          <p:nvPr/>
        </p:nvCxnSpPr>
        <p:spPr>
          <a:xfrm>
            <a:off x="6096000" y="2184750"/>
            <a:ext cx="0" cy="4089050"/>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153846A2-3741-B998-04E4-47AE6C17633A}"/>
              </a:ext>
            </a:extLst>
          </p:cNvPr>
          <p:cNvSpPr txBox="1"/>
          <p:nvPr/>
        </p:nvSpPr>
        <p:spPr>
          <a:xfrm>
            <a:off x="490655" y="3374277"/>
            <a:ext cx="5477046" cy="1508105"/>
          </a:xfrm>
          <a:prstGeom prst="rect">
            <a:avLst/>
          </a:prstGeom>
          <a:noFill/>
        </p:spPr>
        <p:txBody>
          <a:bodyPr wrap="square" rtlCol="0">
            <a:spAutoFit/>
          </a:bodyPr>
          <a:lstStyle/>
          <a:p>
            <a:pPr algn="ctr">
              <a:lnSpc>
                <a:spcPct val="150000"/>
              </a:lnSpc>
            </a:pPr>
            <a:r>
              <a:rPr lang="ja-JP" altLang="en-US" sz="2400" dirty="0">
                <a:solidFill>
                  <a:srgbClr val="0D0D0D"/>
                </a:solidFill>
                <a:latin typeface="+mn-ea"/>
                <a:ea typeface="+mn-ea"/>
              </a:rPr>
              <a:t>ノンターゲ商品</a:t>
            </a:r>
            <a:endParaRPr lang="en-US" altLang="ja-JP" sz="2400" dirty="0">
              <a:solidFill>
                <a:srgbClr val="0D0D0D"/>
              </a:solidFill>
              <a:latin typeface="+mn-ea"/>
              <a:ea typeface="+mn-ea"/>
            </a:endParaRPr>
          </a:p>
          <a:p>
            <a:pPr algn="ctr"/>
            <a:r>
              <a:rPr kumimoji="1" lang="en-US" altLang="ja-JP" sz="2800" b="1" dirty="0">
                <a:solidFill>
                  <a:srgbClr val="C00000"/>
                </a:solidFill>
                <a:latin typeface="+mn-ea"/>
                <a:ea typeface="+mn-ea"/>
              </a:rPr>
              <a:t>1,300</a:t>
            </a:r>
            <a:r>
              <a:rPr kumimoji="1" lang="ja-JP" altLang="en-US" sz="2800" b="1" dirty="0">
                <a:solidFill>
                  <a:srgbClr val="C00000"/>
                </a:solidFill>
                <a:latin typeface="+mn-ea"/>
                <a:ea typeface="+mn-ea"/>
              </a:rPr>
              <a:t>万円</a:t>
            </a:r>
            <a:r>
              <a:rPr lang="ja-JP" altLang="en-US" b="1" dirty="0">
                <a:solidFill>
                  <a:srgbClr val="C00000"/>
                </a:solidFill>
                <a:latin typeface="+mn-ea"/>
                <a:ea typeface="+mn-ea"/>
              </a:rPr>
              <a:t>（</a:t>
            </a:r>
            <a:r>
              <a:rPr lang="en-US" altLang="ja-JP" b="1" dirty="0">
                <a:solidFill>
                  <a:srgbClr val="C00000"/>
                </a:solidFill>
                <a:latin typeface="+mn-ea"/>
                <a:ea typeface="+mn-ea"/>
              </a:rPr>
              <a:t>FQ1</a:t>
            </a:r>
            <a:r>
              <a:rPr lang="ja-JP" altLang="en-US" b="1" dirty="0">
                <a:solidFill>
                  <a:srgbClr val="C00000"/>
                </a:solidFill>
                <a:latin typeface="+mn-ea"/>
                <a:ea typeface="+mn-ea"/>
              </a:rPr>
              <a:t>）</a:t>
            </a:r>
            <a:r>
              <a:rPr kumimoji="1" lang="ja-JP" altLang="en-US" sz="2800" b="1" dirty="0">
                <a:solidFill>
                  <a:srgbClr val="C00000"/>
                </a:solidFill>
                <a:latin typeface="+mn-ea"/>
                <a:ea typeface="+mn-ea"/>
              </a:rPr>
              <a:t> → </a:t>
            </a:r>
            <a:r>
              <a:rPr kumimoji="1" lang="en-US" altLang="ja-JP" sz="2800" b="1" dirty="0">
                <a:solidFill>
                  <a:srgbClr val="C00000"/>
                </a:solidFill>
                <a:latin typeface="+mn-ea"/>
                <a:ea typeface="+mn-ea"/>
              </a:rPr>
              <a:t>1,000</a:t>
            </a:r>
            <a:r>
              <a:rPr kumimoji="1" lang="ja-JP" altLang="en-US" sz="2800" b="1" dirty="0">
                <a:solidFill>
                  <a:srgbClr val="C00000"/>
                </a:solidFill>
                <a:latin typeface="+mn-ea"/>
                <a:ea typeface="+mn-ea"/>
              </a:rPr>
              <a:t>万円</a:t>
            </a:r>
            <a:endParaRPr kumimoji="1" lang="en-US" altLang="ja-JP" sz="2800" b="1" dirty="0">
              <a:solidFill>
                <a:srgbClr val="C00000"/>
              </a:solidFill>
              <a:latin typeface="+mn-ea"/>
              <a:ea typeface="+mn-ea"/>
            </a:endParaRPr>
          </a:p>
          <a:p>
            <a:pPr algn="ctr"/>
            <a:r>
              <a:rPr lang="en-US" altLang="ja-JP" sz="2800" b="1" dirty="0">
                <a:solidFill>
                  <a:srgbClr val="C00000"/>
                </a:solidFill>
                <a:latin typeface="+mn-ea"/>
                <a:ea typeface="+mn-ea"/>
              </a:rPr>
              <a:t>2,500</a:t>
            </a:r>
            <a:r>
              <a:rPr lang="ja-JP" altLang="en-US" sz="2800" b="1" dirty="0">
                <a:solidFill>
                  <a:srgbClr val="C00000"/>
                </a:solidFill>
                <a:latin typeface="+mn-ea"/>
                <a:ea typeface="+mn-ea"/>
              </a:rPr>
              <a:t>万円</a:t>
            </a:r>
            <a:r>
              <a:rPr lang="ja-JP" altLang="en-US" b="1" dirty="0">
                <a:solidFill>
                  <a:srgbClr val="C00000"/>
                </a:solidFill>
                <a:latin typeface="+mn-ea"/>
                <a:ea typeface="+mn-ea"/>
              </a:rPr>
              <a:t>（</a:t>
            </a:r>
            <a:r>
              <a:rPr lang="en-US" altLang="ja-JP" b="1" dirty="0">
                <a:solidFill>
                  <a:srgbClr val="C00000"/>
                </a:solidFill>
                <a:latin typeface="+mn-ea"/>
                <a:ea typeface="+mn-ea"/>
              </a:rPr>
              <a:t>FQ4</a:t>
            </a:r>
            <a:r>
              <a:rPr lang="ja-JP" altLang="en-US" b="1" dirty="0">
                <a:solidFill>
                  <a:srgbClr val="C00000"/>
                </a:solidFill>
                <a:latin typeface="+mn-ea"/>
                <a:ea typeface="+mn-ea"/>
              </a:rPr>
              <a:t>） </a:t>
            </a:r>
            <a:r>
              <a:rPr lang="ja-JP" altLang="en-US" sz="2800" b="1" dirty="0">
                <a:solidFill>
                  <a:srgbClr val="C00000"/>
                </a:solidFill>
                <a:latin typeface="+mn-ea"/>
                <a:ea typeface="+mn-ea"/>
              </a:rPr>
              <a:t>→ </a:t>
            </a:r>
            <a:r>
              <a:rPr lang="en-US" altLang="ja-JP" sz="2800" b="1" dirty="0">
                <a:solidFill>
                  <a:srgbClr val="C00000"/>
                </a:solidFill>
                <a:latin typeface="+mn-ea"/>
                <a:ea typeface="+mn-ea"/>
              </a:rPr>
              <a:t>2,000</a:t>
            </a:r>
            <a:r>
              <a:rPr lang="ja-JP" altLang="en-US" sz="2800" b="1" dirty="0">
                <a:solidFill>
                  <a:srgbClr val="C00000"/>
                </a:solidFill>
                <a:latin typeface="+mn-ea"/>
                <a:ea typeface="+mn-ea"/>
              </a:rPr>
              <a:t>万円</a:t>
            </a:r>
            <a:endParaRPr lang="en-US" altLang="ja-JP" sz="2800" dirty="0">
              <a:solidFill>
                <a:srgbClr val="C00000"/>
              </a:solidFill>
              <a:latin typeface="+mn-ea"/>
              <a:ea typeface="+mn-ea"/>
            </a:endParaRPr>
          </a:p>
        </p:txBody>
      </p:sp>
      <p:sp>
        <p:nvSpPr>
          <p:cNvPr id="22" name="テキスト ボックス 21">
            <a:extLst>
              <a:ext uri="{FF2B5EF4-FFF2-40B4-BE49-F238E27FC236}">
                <a16:creationId xmlns:a16="http://schemas.microsoft.com/office/drawing/2014/main" id="{A2C9366E-FB88-ADAC-28F7-169CF3A6A7CE}"/>
              </a:ext>
            </a:extLst>
          </p:cNvPr>
          <p:cNvSpPr txBox="1"/>
          <p:nvPr/>
        </p:nvSpPr>
        <p:spPr>
          <a:xfrm>
            <a:off x="1006547" y="4919552"/>
            <a:ext cx="4767867" cy="1077218"/>
          </a:xfrm>
          <a:prstGeom prst="rect">
            <a:avLst/>
          </a:prstGeom>
          <a:noFill/>
        </p:spPr>
        <p:txBody>
          <a:bodyPr wrap="square" rtlCol="0">
            <a:spAutoFit/>
          </a:bodyPr>
          <a:lstStyle/>
          <a:p>
            <a:pPr algn="ctr">
              <a:lnSpc>
                <a:spcPct val="150000"/>
              </a:lnSpc>
            </a:pPr>
            <a:r>
              <a:rPr lang="ja-JP" altLang="en-US" sz="2400" dirty="0">
                <a:solidFill>
                  <a:srgbClr val="0D0D0D"/>
                </a:solidFill>
                <a:latin typeface="+mn-ea"/>
                <a:ea typeface="+mn-ea"/>
              </a:rPr>
              <a:t>ターゲティング商品</a:t>
            </a:r>
            <a:endParaRPr lang="en-US" altLang="ja-JP" sz="2400" dirty="0">
              <a:solidFill>
                <a:srgbClr val="0D0D0D"/>
              </a:solidFill>
              <a:latin typeface="+mn-ea"/>
              <a:ea typeface="+mn-ea"/>
            </a:endParaRPr>
          </a:p>
          <a:p>
            <a:pPr algn="ctr"/>
            <a:r>
              <a:rPr kumimoji="1" lang="en-US" altLang="ja-JP" sz="2800" b="1" dirty="0">
                <a:solidFill>
                  <a:srgbClr val="C00000"/>
                </a:solidFill>
                <a:latin typeface="+mn-ea"/>
                <a:ea typeface="+mn-ea"/>
              </a:rPr>
              <a:t>10</a:t>
            </a:r>
            <a:r>
              <a:rPr kumimoji="1" lang="ja-JP" altLang="en-US" sz="2800" b="1" dirty="0">
                <a:solidFill>
                  <a:srgbClr val="C00000"/>
                </a:solidFill>
                <a:latin typeface="+mn-ea"/>
                <a:ea typeface="+mn-ea"/>
              </a:rPr>
              <a:t>％割引</a:t>
            </a:r>
            <a:endParaRPr kumimoji="1" lang="en-US" altLang="ja-JP" sz="2800" b="1" dirty="0">
              <a:solidFill>
                <a:srgbClr val="C00000"/>
              </a:solidFill>
              <a:latin typeface="+mn-ea"/>
              <a:ea typeface="+mn-ea"/>
            </a:endParaRPr>
          </a:p>
        </p:txBody>
      </p:sp>
      <p:sp>
        <p:nvSpPr>
          <p:cNvPr id="23" name="テキスト ボックス 22">
            <a:extLst>
              <a:ext uri="{FF2B5EF4-FFF2-40B4-BE49-F238E27FC236}">
                <a16:creationId xmlns:a16="http://schemas.microsoft.com/office/drawing/2014/main" id="{DAB87E8D-C7A6-B0D4-DA9B-002079699B92}"/>
              </a:ext>
            </a:extLst>
          </p:cNvPr>
          <p:cNvSpPr txBox="1"/>
          <p:nvPr/>
        </p:nvSpPr>
        <p:spPr>
          <a:xfrm>
            <a:off x="1006549" y="2828836"/>
            <a:ext cx="4767867" cy="600164"/>
          </a:xfrm>
          <a:prstGeom prst="rect">
            <a:avLst/>
          </a:prstGeom>
          <a:noFill/>
        </p:spPr>
        <p:txBody>
          <a:bodyPr wrap="square" rtlCol="0">
            <a:spAutoFit/>
          </a:bodyPr>
          <a:lstStyle/>
          <a:p>
            <a:pPr algn="ctr">
              <a:lnSpc>
                <a:spcPct val="150000"/>
              </a:lnSpc>
            </a:pPr>
            <a:r>
              <a:rPr lang="ja-JP" altLang="en-US" sz="2400" b="1" u="sng" dirty="0">
                <a:solidFill>
                  <a:srgbClr val="C00000"/>
                </a:solidFill>
                <a:latin typeface="+mn-ea"/>
                <a:ea typeface="+mn-ea"/>
              </a:rPr>
              <a:t>新規広告主様限定</a:t>
            </a:r>
            <a:endParaRPr kumimoji="1" lang="en-US" altLang="ja-JP" sz="2400" b="1" u="sng" dirty="0">
              <a:solidFill>
                <a:srgbClr val="C00000"/>
              </a:solidFill>
              <a:latin typeface="+mn-ea"/>
              <a:ea typeface="+mn-ea"/>
            </a:endParaRPr>
          </a:p>
        </p:txBody>
      </p:sp>
    </p:spTree>
    <p:extLst>
      <p:ext uri="{BB962C8B-B14F-4D97-AF65-F5344CB8AC3E}">
        <p14:creationId xmlns:p14="http://schemas.microsoft.com/office/powerpoint/2010/main" val="154068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新規広告主様 特別価格</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a:xfrm>
            <a:off x="590016" y="1147446"/>
            <a:ext cx="11014609" cy="792088"/>
          </a:xfrm>
        </p:spPr>
        <p:txBody>
          <a:bodyPr/>
          <a:lstStyle/>
          <a:p>
            <a:pPr eaLnBrk="1" fontAlgn="auto" hangingPunct="1">
              <a:spcAft>
                <a:spcPts val="0"/>
              </a:spcAft>
              <a:defRPr/>
            </a:pPr>
            <a:r>
              <a:rPr lang="ja-JP" altLang="en-US" sz="1600" dirty="0"/>
              <a:t>トピックス</a:t>
            </a:r>
            <a:r>
              <a:rPr lang="en-US" altLang="ja-JP" sz="1600" dirty="0"/>
              <a:t>PR</a:t>
            </a:r>
            <a:r>
              <a:rPr lang="ja-JP" altLang="en-US" sz="1600" dirty="0"/>
              <a:t>　</a:t>
            </a:r>
            <a:r>
              <a:rPr lang="en-US" altLang="ja-JP" sz="1600" dirty="0"/>
              <a:t>SP</a:t>
            </a:r>
            <a:r>
              <a:rPr lang="ja-JP" altLang="en-US" sz="1600" dirty="0"/>
              <a:t>を</a:t>
            </a:r>
            <a:r>
              <a:rPr lang="ja-JP" altLang="en-US" sz="1600" b="1" dirty="0"/>
              <a:t>はじめてご出稿いただく広告主様に限り</a:t>
            </a:r>
            <a:r>
              <a:rPr lang="ja-JP" altLang="en-US" sz="1600" dirty="0"/>
              <a:t>、</a:t>
            </a:r>
            <a:r>
              <a:rPr lang="ja-JP" altLang="en-US" sz="1600" b="1" dirty="0"/>
              <a:t>特別割引価格</a:t>
            </a:r>
            <a:r>
              <a:rPr lang="ja-JP" altLang="en-US" sz="1600" dirty="0"/>
              <a:t>でご提供いたします。</a:t>
            </a:r>
          </a:p>
        </p:txBody>
      </p:sp>
      <p:graphicFrame>
        <p:nvGraphicFramePr>
          <p:cNvPr id="3" name="表 2">
            <a:extLst>
              <a:ext uri="{FF2B5EF4-FFF2-40B4-BE49-F238E27FC236}">
                <a16:creationId xmlns:a16="http://schemas.microsoft.com/office/drawing/2014/main" id="{720EB2F4-39D9-A7CC-0AFF-52720B6E1944}"/>
              </a:ext>
            </a:extLst>
          </p:cNvPr>
          <p:cNvGraphicFramePr>
            <a:graphicFrameLocks noGrp="1"/>
          </p:cNvGraphicFramePr>
          <p:nvPr>
            <p:extLst>
              <p:ext uri="{D42A27DB-BD31-4B8C-83A1-F6EECF244321}">
                <p14:modId xmlns:p14="http://schemas.microsoft.com/office/powerpoint/2010/main" val="1561014464"/>
              </p:ext>
            </p:extLst>
          </p:nvPr>
        </p:nvGraphicFramePr>
        <p:xfrm>
          <a:off x="1031460" y="1637639"/>
          <a:ext cx="10129080" cy="3210490"/>
        </p:xfrm>
        <a:graphic>
          <a:graphicData uri="http://schemas.openxmlformats.org/drawingml/2006/table">
            <a:tbl>
              <a:tblPr bandRow="1">
                <a:tableStyleId>{5C22544A-7EE6-4342-B048-85BDC9FD1C3A}</a:tableStyleId>
              </a:tblPr>
              <a:tblGrid>
                <a:gridCol w="2112623">
                  <a:extLst>
                    <a:ext uri="{9D8B030D-6E8A-4147-A177-3AD203B41FA5}">
                      <a16:colId xmlns:a16="http://schemas.microsoft.com/office/drawing/2014/main" val="1597581053"/>
                    </a:ext>
                  </a:extLst>
                </a:gridCol>
                <a:gridCol w="8016457">
                  <a:extLst>
                    <a:ext uri="{9D8B030D-6E8A-4147-A177-3AD203B41FA5}">
                      <a16:colId xmlns:a16="http://schemas.microsoft.com/office/drawing/2014/main" val="1485574004"/>
                    </a:ext>
                  </a:extLst>
                </a:gridCol>
              </a:tblGrid>
              <a:tr h="1068111">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0D0D0D"/>
                          </a:solidFill>
                          <a:latin typeface="+mn-ea"/>
                          <a:ea typeface="+mn-ea"/>
                        </a:rPr>
                        <a:t>①</a:t>
                      </a: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（オールリーチ）</a:t>
                      </a:r>
                      <a:endParaRPr lang="en-US" altLang="ja-JP" sz="1600" dirty="0">
                        <a:solidFill>
                          <a:srgbClr val="0D0D0D"/>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0D0D0D"/>
                          </a:solidFill>
                          <a:latin typeface="+mn-ea"/>
                          <a:ea typeface="+mn-ea"/>
                        </a:rPr>
                        <a:t>②</a:t>
                      </a: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（オールリーチ　</a:t>
                      </a:r>
                      <a:r>
                        <a:rPr lang="en-US" altLang="ja-JP" sz="1600" dirty="0">
                          <a:solidFill>
                            <a:srgbClr val="0D0D0D"/>
                          </a:solidFill>
                          <a:latin typeface="+mn-ea"/>
                          <a:ea typeface="+mn-ea"/>
                        </a:rPr>
                        <a:t>Plus</a:t>
                      </a:r>
                      <a:r>
                        <a:rPr lang="ja-JP" altLang="en-US" sz="1600" dirty="0">
                          <a:solidFill>
                            <a:srgbClr val="0D0D0D"/>
                          </a:solidFill>
                          <a:latin typeface="+mn-ea"/>
                          <a:ea typeface="+mn-ea"/>
                        </a:rPr>
                        <a:t>）</a:t>
                      </a:r>
                      <a:endParaRPr lang="en-US" altLang="ja-JP" sz="1600" dirty="0">
                        <a:solidFill>
                          <a:srgbClr val="0D0D0D"/>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b="0" dirty="0">
                          <a:solidFill>
                            <a:srgbClr val="0D0D0D"/>
                          </a:solidFill>
                          <a:latin typeface="+mn-ea"/>
                          <a:ea typeface="+mn-ea"/>
                        </a:rPr>
                        <a:t>③</a:t>
                      </a: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b="0" dirty="0">
                          <a:solidFill>
                            <a:srgbClr val="0D0D0D"/>
                          </a:solidFill>
                          <a:latin typeface="+mn-ea"/>
                          <a:ea typeface="+mn-ea"/>
                        </a:rPr>
                        <a:t>のターゲティング商品</a:t>
                      </a:r>
                      <a:endParaRPr lang="en-US" altLang="ja-JP" sz="1600" b="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521236">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C00000"/>
                          </a:solidFill>
                          <a:latin typeface="+mn-ea"/>
                          <a:ea typeface="+mn-ea"/>
                        </a:rPr>
                        <a:t>2024</a:t>
                      </a:r>
                      <a:r>
                        <a:rPr lang="ja-JP" altLang="en-US" sz="1600" b="1" dirty="0">
                          <a:solidFill>
                            <a:srgbClr val="C00000"/>
                          </a:solidFill>
                          <a:latin typeface="+mn-ea"/>
                          <a:ea typeface="+mn-ea"/>
                        </a:rPr>
                        <a:t>年</a:t>
                      </a:r>
                      <a:r>
                        <a:rPr lang="en-US" altLang="ja-JP" sz="1600" b="1" dirty="0">
                          <a:solidFill>
                            <a:srgbClr val="C00000"/>
                          </a:solidFill>
                          <a:latin typeface="+mn-ea"/>
                          <a:ea typeface="+mn-ea"/>
                        </a:rPr>
                        <a:t>7</a:t>
                      </a:r>
                      <a:r>
                        <a:rPr lang="ja-JP" altLang="en-US" sz="1600" b="1" dirty="0">
                          <a:solidFill>
                            <a:srgbClr val="C00000"/>
                          </a:solidFill>
                          <a:latin typeface="+mn-ea"/>
                          <a:ea typeface="+mn-ea"/>
                        </a:rPr>
                        <a:t>月</a:t>
                      </a:r>
                      <a:r>
                        <a:rPr lang="en-US" altLang="ja-JP" sz="1600" b="1" dirty="0">
                          <a:solidFill>
                            <a:srgbClr val="C00000"/>
                          </a:solidFill>
                          <a:latin typeface="+mn-ea"/>
                          <a:ea typeface="+mn-ea"/>
                        </a:rPr>
                        <a:t>1</a:t>
                      </a:r>
                      <a:r>
                        <a:rPr lang="ja-JP" altLang="en-US" sz="1600" b="1" dirty="0">
                          <a:solidFill>
                            <a:srgbClr val="C00000"/>
                          </a:solidFill>
                          <a:latin typeface="+mn-ea"/>
                          <a:ea typeface="+mn-ea"/>
                        </a:rPr>
                        <a:t>日　～　</a:t>
                      </a:r>
                      <a:r>
                        <a:rPr lang="en-US" altLang="ja-JP" sz="1600" b="1" dirty="0">
                          <a:solidFill>
                            <a:srgbClr val="C00000"/>
                          </a:solidFill>
                          <a:latin typeface="+mn-ea"/>
                          <a:ea typeface="+mn-ea"/>
                        </a:rPr>
                        <a:t>2024</a:t>
                      </a:r>
                      <a:r>
                        <a:rPr lang="ja-JP" altLang="en-US" sz="1600" b="1" dirty="0">
                          <a:solidFill>
                            <a:srgbClr val="C00000"/>
                          </a:solidFill>
                          <a:latin typeface="+mn-ea"/>
                          <a:ea typeface="+mn-ea"/>
                        </a:rPr>
                        <a:t>年</a:t>
                      </a:r>
                      <a:r>
                        <a:rPr lang="en-US" altLang="ja-JP" sz="1600" b="1" dirty="0">
                          <a:solidFill>
                            <a:srgbClr val="C00000"/>
                          </a:solidFill>
                          <a:latin typeface="+mn-ea"/>
                          <a:ea typeface="+mn-ea"/>
                        </a:rPr>
                        <a:t>9</a:t>
                      </a:r>
                      <a:r>
                        <a:rPr lang="ja-JP" altLang="en-US" sz="1600" b="1" dirty="0">
                          <a:solidFill>
                            <a:srgbClr val="C00000"/>
                          </a:solidFill>
                          <a:latin typeface="+mn-ea"/>
                          <a:ea typeface="+mn-ea"/>
                        </a:rPr>
                        <a:t>月</a:t>
                      </a:r>
                      <a:r>
                        <a:rPr lang="en-US" altLang="ja-JP" sz="1600" b="1" dirty="0">
                          <a:solidFill>
                            <a:srgbClr val="C00000"/>
                          </a:solidFill>
                          <a:latin typeface="+mn-ea"/>
                          <a:ea typeface="+mn-ea"/>
                        </a:rPr>
                        <a:t>30</a:t>
                      </a:r>
                      <a:r>
                        <a:rPr lang="ja-JP" altLang="en-US" sz="1600" b="1" dirty="0">
                          <a:solidFill>
                            <a:srgbClr val="C00000"/>
                          </a:solidFill>
                          <a:latin typeface="+mn-ea"/>
                          <a:ea typeface="+mn-ea"/>
                        </a:rPr>
                        <a:t>日</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1076452">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0" dirty="0">
                          <a:solidFill>
                            <a:srgbClr val="0D0D0D"/>
                          </a:solidFill>
                          <a:latin typeface="+mn-ea"/>
                          <a:ea typeface="+mn-ea"/>
                        </a:rPr>
                        <a:t>①定価 </a:t>
                      </a:r>
                      <a:r>
                        <a:rPr lang="en-US" altLang="ja-JP" sz="1600" b="0" dirty="0">
                          <a:solidFill>
                            <a:srgbClr val="0D0D0D"/>
                          </a:solidFill>
                          <a:latin typeface="+mn-ea"/>
                          <a:ea typeface="+mn-ea"/>
                        </a:rPr>
                        <a:t>1,300</a:t>
                      </a:r>
                      <a:r>
                        <a:rPr lang="ja-JP" altLang="en-US" sz="1600" b="0" dirty="0">
                          <a:solidFill>
                            <a:srgbClr val="0D0D0D"/>
                          </a:solidFill>
                          <a:latin typeface="+mn-ea"/>
                          <a:ea typeface="+mn-ea"/>
                        </a:rPr>
                        <a:t>万円（グロス） →  </a:t>
                      </a:r>
                      <a:r>
                        <a:rPr lang="ja-JP" altLang="en-US" sz="1600" b="1" dirty="0">
                          <a:solidFill>
                            <a:srgbClr val="C00000"/>
                          </a:solidFill>
                          <a:latin typeface="+mn-ea"/>
                          <a:ea typeface="+mn-ea"/>
                        </a:rPr>
                        <a:t>割引価格 </a:t>
                      </a:r>
                      <a:r>
                        <a:rPr lang="en-US" altLang="ja-JP" sz="1600" b="1" dirty="0">
                          <a:solidFill>
                            <a:srgbClr val="C00000"/>
                          </a:solidFill>
                          <a:latin typeface="+mn-ea"/>
                          <a:ea typeface="+mn-ea"/>
                        </a:rPr>
                        <a:t>1,000</a:t>
                      </a:r>
                      <a:r>
                        <a:rPr lang="ja-JP" altLang="en-US" sz="1600" b="1" dirty="0">
                          <a:solidFill>
                            <a:srgbClr val="C00000"/>
                          </a:solidFill>
                          <a:latin typeface="+mn-ea"/>
                          <a:ea typeface="+mn-ea"/>
                        </a:rPr>
                        <a:t>万円（グロス）</a:t>
                      </a:r>
                      <a:endParaRPr lang="en-US" altLang="ja-JP" sz="1600" b="1" dirty="0">
                        <a:solidFill>
                          <a:srgbClr val="C00000"/>
                        </a:solidFill>
                        <a:latin typeface="+mn-ea"/>
                        <a:ea typeface="+mn-ea"/>
                      </a:endParaRPr>
                    </a:p>
                    <a:p>
                      <a:r>
                        <a:rPr kumimoji="1" lang="ja-JP" altLang="en-US" sz="1600" b="0" dirty="0">
                          <a:solidFill>
                            <a:srgbClr val="0D0D0D"/>
                          </a:solidFill>
                          <a:latin typeface="+mn-ea"/>
                          <a:ea typeface="+mn-ea"/>
                        </a:rPr>
                        <a:t>②定価 </a:t>
                      </a:r>
                      <a:r>
                        <a:rPr kumimoji="1" lang="en-US" altLang="ja-JP" sz="1600" b="0" dirty="0">
                          <a:solidFill>
                            <a:srgbClr val="0D0D0D"/>
                          </a:solidFill>
                          <a:latin typeface="+mn-ea"/>
                          <a:ea typeface="+mn-ea"/>
                        </a:rPr>
                        <a:t>2,500</a:t>
                      </a:r>
                      <a:r>
                        <a:rPr kumimoji="1" lang="ja-JP" altLang="en-US" sz="1600" b="0" dirty="0">
                          <a:solidFill>
                            <a:srgbClr val="0D0D0D"/>
                          </a:solidFill>
                          <a:latin typeface="+mn-ea"/>
                          <a:ea typeface="+mn-ea"/>
                        </a:rPr>
                        <a:t>万円（グロス） →  </a:t>
                      </a:r>
                      <a:r>
                        <a:rPr kumimoji="1" lang="ja-JP" altLang="en-US" sz="1600" b="1" dirty="0">
                          <a:solidFill>
                            <a:srgbClr val="C00000"/>
                          </a:solidFill>
                          <a:latin typeface="+mn-ea"/>
                          <a:ea typeface="+mn-ea"/>
                        </a:rPr>
                        <a:t>割引価格 </a:t>
                      </a:r>
                      <a:r>
                        <a:rPr kumimoji="1" lang="en-US" altLang="ja-JP" sz="1600" b="1" dirty="0">
                          <a:solidFill>
                            <a:srgbClr val="C00000"/>
                          </a:solidFill>
                          <a:latin typeface="+mn-ea"/>
                          <a:ea typeface="+mn-ea"/>
                        </a:rPr>
                        <a:t>2,000</a:t>
                      </a:r>
                      <a:r>
                        <a:rPr kumimoji="1" lang="ja-JP" altLang="en-US" sz="1600" b="1" dirty="0">
                          <a:solidFill>
                            <a:srgbClr val="C00000"/>
                          </a:solidFill>
                          <a:latin typeface="+mn-ea"/>
                          <a:ea typeface="+mn-ea"/>
                        </a:rPr>
                        <a:t>万円（グロス）</a:t>
                      </a:r>
                      <a:endParaRPr kumimoji="1" lang="en-US" altLang="ja-JP" sz="1600" b="1" dirty="0">
                        <a:solidFill>
                          <a:srgbClr val="C00000"/>
                        </a:solidFill>
                        <a:latin typeface="+mn-ea"/>
                        <a:ea typeface="+mn-ea"/>
                      </a:endParaRPr>
                    </a:p>
                    <a:p>
                      <a:r>
                        <a:rPr kumimoji="1" lang="ja-JP" altLang="en-US" sz="1600" b="0" dirty="0">
                          <a:solidFill>
                            <a:srgbClr val="0D0D0D"/>
                          </a:solidFill>
                          <a:latin typeface="+mn-ea"/>
                          <a:ea typeface="+mn-ea"/>
                        </a:rPr>
                        <a:t>③定価（グロス）から</a:t>
                      </a:r>
                      <a:r>
                        <a:rPr kumimoji="1" lang="en-US" altLang="ja-JP" sz="1600" b="1" dirty="0">
                          <a:solidFill>
                            <a:srgbClr val="C00000"/>
                          </a:solidFill>
                          <a:latin typeface="+mn-ea"/>
                          <a:ea typeface="+mn-ea"/>
                        </a:rPr>
                        <a:t>10</a:t>
                      </a:r>
                      <a:r>
                        <a:rPr kumimoji="1" lang="ja-JP" altLang="en-US" sz="1600" b="1" dirty="0">
                          <a:solidFill>
                            <a:srgbClr val="C00000"/>
                          </a:solidFill>
                          <a:latin typeface="+mn-ea"/>
                          <a:ea typeface="+mn-ea"/>
                        </a:rPr>
                        <a:t>％割引</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544691">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トピックス</a:t>
                      </a:r>
                      <a:r>
                        <a:rPr lang="en-US" altLang="ja-JP" sz="1600" b="1" dirty="0">
                          <a:solidFill>
                            <a:srgbClr val="C00000"/>
                          </a:solidFill>
                          <a:latin typeface="+mn-ea"/>
                          <a:ea typeface="+mn-ea"/>
                        </a:rPr>
                        <a:t>PR</a:t>
                      </a:r>
                      <a:r>
                        <a:rPr lang="ja-JP" altLang="en-US" sz="1600" b="1" dirty="0">
                          <a:solidFill>
                            <a:srgbClr val="C00000"/>
                          </a:solidFill>
                          <a:latin typeface="+mn-ea"/>
                          <a:ea typeface="+mn-ea"/>
                        </a:rPr>
                        <a:t>　</a:t>
                      </a:r>
                      <a:r>
                        <a:rPr lang="en-US" altLang="ja-JP" sz="1600" b="1" dirty="0">
                          <a:solidFill>
                            <a:srgbClr val="C00000"/>
                          </a:solidFill>
                          <a:latin typeface="+mn-ea"/>
                          <a:ea typeface="+mn-ea"/>
                        </a:rPr>
                        <a:t>SP</a:t>
                      </a:r>
                      <a:r>
                        <a:rPr lang="ja-JP" altLang="en-US" sz="1600" b="1" dirty="0">
                          <a:solidFill>
                            <a:srgbClr val="C00000"/>
                          </a:solidFill>
                          <a:latin typeface="+mn-ea"/>
                          <a:ea typeface="+mn-ea"/>
                        </a:rPr>
                        <a:t>のご掲載実績がない広告主様</a:t>
                      </a:r>
                      <a:endParaRPr kumimoji="1" lang="ja-JP" altLang="en-US"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7" name="テキスト ボックス 6">
            <a:extLst>
              <a:ext uri="{FF2B5EF4-FFF2-40B4-BE49-F238E27FC236}">
                <a16:creationId xmlns:a16="http://schemas.microsoft.com/office/drawing/2014/main" id="{E41DF3F7-0779-82B9-4107-D02D4C5BC2FB}"/>
              </a:ext>
            </a:extLst>
          </p:cNvPr>
          <p:cNvSpPr txBox="1"/>
          <p:nvPr/>
        </p:nvSpPr>
        <p:spPr>
          <a:xfrm>
            <a:off x="587374" y="5056087"/>
            <a:ext cx="11014609" cy="738664"/>
          </a:xfrm>
          <a:prstGeom prst="rect">
            <a:avLst/>
          </a:prstGeom>
          <a:noFill/>
        </p:spPr>
        <p:txBody>
          <a:bodyPr wrap="square" rtlCol="0">
            <a:spAutoFit/>
          </a:bodyPr>
          <a:lstStyle/>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他割引プランとの併用は不可です。次ページの早期割引</a:t>
            </a:r>
            <a:r>
              <a:rPr lang="en-US" altLang="ja-JP" sz="1400" dirty="0">
                <a:solidFill>
                  <a:srgbClr val="0D0D0D"/>
                </a:solidFill>
                <a:latin typeface="メイリオ" panose="020B0604030504040204" pitchFamily="50" charset="-128"/>
                <a:ea typeface="メイリオ" panose="020B0604030504040204" pitchFamily="50" charset="-128"/>
              </a:rPr>
              <a:t>15</a:t>
            </a:r>
            <a:r>
              <a:rPr lang="ja-JP" altLang="en-US" sz="1400" dirty="0">
                <a:solidFill>
                  <a:srgbClr val="0D0D0D"/>
                </a:solidFill>
                <a:latin typeface="メイリオ" panose="020B0604030504040204" pitchFamily="50" charset="-128"/>
                <a:ea typeface="メイリオ" panose="020B0604030504040204" pitchFamily="50" charset="-128"/>
              </a:rPr>
              <a:t>％との併用も不可です。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こちらの特別価格は、</a:t>
            </a:r>
            <a:r>
              <a:rPr lang="en-US" altLang="ja-JP" sz="1400" dirty="0">
                <a:solidFill>
                  <a:srgbClr val="0D0D0D"/>
                </a:solidFill>
                <a:latin typeface="メイリオ" panose="020B0604030504040204" pitchFamily="50" charset="-128"/>
                <a:ea typeface="メイリオ" panose="020B0604030504040204" pitchFamily="50" charset="-128"/>
              </a:rPr>
              <a:t>2024</a:t>
            </a:r>
            <a:r>
              <a:rPr lang="ja-JP" altLang="en-US" sz="1400" dirty="0">
                <a:solidFill>
                  <a:srgbClr val="0D0D0D"/>
                </a:solidFill>
                <a:latin typeface="メイリオ" panose="020B0604030504040204" pitchFamily="50" charset="-128"/>
                <a:ea typeface="メイリオ" panose="020B0604030504040204" pitchFamily="50" charset="-128"/>
              </a:rPr>
              <a:t>年</a:t>
            </a:r>
            <a:r>
              <a:rPr lang="en-US" altLang="ja-JP" sz="1400" dirty="0">
                <a:solidFill>
                  <a:srgbClr val="0D0D0D"/>
                </a:solidFill>
                <a:latin typeface="メイリオ" panose="020B0604030504040204" pitchFamily="50" charset="-128"/>
                <a:ea typeface="メイリオ" panose="020B0604030504040204" pitchFamily="50" charset="-128"/>
              </a:rPr>
              <a:t>6</a:t>
            </a:r>
            <a:r>
              <a:rPr lang="ja-JP" altLang="en-US" sz="1400" dirty="0">
                <a:solidFill>
                  <a:srgbClr val="0D0D0D"/>
                </a:solidFill>
                <a:latin typeface="メイリオ" panose="020B0604030504040204" pitchFamily="50" charset="-128"/>
                <a:ea typeface="メイリオ" panose="020B0604030504040204" pitchFamily="50" charset="-128"/>
              </a:rPr>
              <a:t>月</a:t>
            </a:r>
            <a:r>
              <a:rPr lang="en-US" altLang="ja-JP" sz="1400" dirty="0">
                <a:solidFill>
                  <a:srgbClr val="0D0D0D"/>
                </a:solidFill>
                <a:latin typeface="メイリオ" panose="020B0604030504040204" pitchFamily="50" charset="-128"/>
                <a:ea typeface="メイリオ" panose="020B0604030504040204" pitchFamily="50" charset="-128"/>
              </a:rPr>
              <a:t>19</a:t>
            </a:r>
            <a:r>
              <a:rPr lang="ja-JP" altLang="en-US" sz="1400" dirty="0">
                <a:solidFill>
                  <a:srgbClr val="0D0D0D"/>
                </a:solidFill>
                <a:latin typeface="メイリオ" panose="020B0604030504040204" pitchFamily="50" charset="-128"/>
                <a:ea typeface="メイリオ" panose="020B0604030504040204" pitchFamily="50" charset="-128"/>
              </a:rPr>
              <a:t>日より前の予約案件は適用対象外です。</a:t>
            </a:r>
          </a:p>
        </p:txBody>
      </p:sp>
      <p:sp>
        <p:nvSpPr>
          <p:cNvPr id="8" name="テキスト ボックス 7">
            <a:extLst>
              <a:ext uri="{FF2B5EF4-FFF2-40B4-BE49-F238E27FC236}">
                <a16:creationId xmlns:a16="http://schemas.microsoft.com/office/drawing/2014/main" id="{0A4312A8-8516-406E-2E75-4DF823FE7D54}"/>
              </a:ext>
            </a:extLst>
          </p:cNvPr>
          <p:cNvSpPr txBox="1"/>
          <p:nvPr/>
        </p:nvSpPr>
        <p:spPr>
          <a:xfrm>
            <a:off x="639908" y="5842913"/>
            <a:ext cx="10912184" cy="430887"/>
          </a:xfrm>
          <a:prstGeom prst="rect">
            <a:avLst/>
          </a:prstGeom>
          <a:noFill/>
          <a:ln>
            <a:solidFill>
              <a:schemeClr val="tx1"/>
            </a:solidFill>
            <a:prstDash val="dash"/>
          </a:ln>
        </p:spPr>
        <p:txBody>
          <a:bodyPr wrap="square" rtlCol="0">
            <a:spAutoFit/>
          </a:bodyPr>
          <a:lstStyle/>
          <a:p>
            <a:pPr algn="l"/>
            <a:r>
              <a:rPr kumimoji="1" lang="ja-JP" altLang="en-US" sz="1100" dirty="0">
                <a:latin typeface="メイリオ" panose="020B0604030504040204" pitchFamily="50" charset="-128"/>
                <a:ea typeface="メイリオ" panose="020B0604030504040204" pitchFamily="50" charset="-128"/>
              </a:rPr>
              <a:t>商品の詳細スペック、販促情報はこちらをご確認ください。</a:t>
            </a:r>
            <a:endParaRPr kumimoji="1" lang="en-US" altLang="ja-JP" sz="1100" dirty="0">
              <a:latin typeface="メイリオ" panose="020B0604030504040204" pitchFamily="50" charset="-128"/>
              <a:ea typeface="メイリオ" panose="020B0604030504040204" pitchFamily="50" charset="-128"/>
            </a:endParaRPr>
          </a:p>
          <a:p>
            <a:pPr algn="l"/>
            <a:r>
              <a:rPr lang="en-US" altLang="ja-JP" sz="1100" dirty="0">
                <a:latin typeface="メイリオ" panose="020B0604030504040204" pitchFamily="50" charset="-128"/>
                <a:ea typeface="メイリオ" panose="020B0604030504040204" pitchFamily="50" charset="-128"/>
                <a:hlinkClick r:id="rId2"/>
              </a:rPr>
              <a:t>https://s.yimg.jp/dl/displayads-guarantee/01/displayads-guarantee_salessheet_toppage_topics_pr_2024H1.zip</a:t>
            </a:r>
            <a:endParaRPr lang="en-US" altLang="ja-JP" sz="11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0350C7C2-D0EE-4A76-9CB3-C02C08450E5F}"/>
              </a:ext>
            </a:extLst>
          </p:cNvPr>
          <p:cNvSpPr txBox="1"/>
          <p:nvPr/>
        </p:nvSpPr>
        <p:spPr>
          <a:xfrm>
            <a:off x="9627505" y="1797292"/>
            <a:ext cx="1076528" cy="246221"/>
          </a:xfrm>
          <a:prstGeom prst="rect">
            <a:avLst/>
          </a:prstGeom>
          <a:noFill/>
        </p:spPr>
        <p:txBody>
          <a:bodyPr wrap="square" rtlCol="0">
            <a:spAutoFit/>
          </a:bodyPr>
          <a:lstStyle/>
          <a:p>
            <a:r>
              <a:rPr kumimoji="1" lang="en-US" altLang="ja-JP" sz="1000" dirty="0"/>
              <a:t>※</a:t>
            </a:r>
            <a:r>
              <a:rPr kumimoji="1" lang="ja-JP" altLang="en-US" sz="1000" dirty="0"/>
              <a:t>ターゲ無し</a:t>
            </a:r>
          </a:p>
        </p:txBody>
      </p:sp>
      <p:sp>
        <p:nvSpPr>
          <p:cNvPr id="5" name="テキスト ボックス 4">
            <a:extLst>
              <a:ext uri="{FF2B5EF4-FFF2-40B4-BE49-F238E27FC236}">
                <a16:creationId xmlns:a16="http://schemas.microsoft.com/office/drawing/2014/main" id="{B58E7613-4107-C5CC-7AB6-36532BEE477C}"/>
              </a:ext>
            </a:extLst>
          </p:cNvPr>
          <p:cNvSpPr txBox="1"/>
          <p:nvPr/>
        </p:nvSpPr>
        <p:spPr>
          <a:xfrm>
            <a:off x="10247525" y="2024381"/>
            <a:ext cx="1076528" cy="246221"/>
          </a:xfrm>
          <a:prstGeom prst="rect">
            <a:avLst/>
          </a:prstGeom>
          <a:noFill/>
        </p:spPr>
        <p:txBody>
          <a:bodyPr wrap="square" rtlCol="0">
            <a:spAutoFit/>
          </a:bodyPr>
          <a:lstStyle/>
          <a:p>
            <a:r>
              <a:rPr kumimoji="1" lang="en-US" altLang="ja-JP" sz="1000" dirty="0"/>
              <a:t>※</a:t>
            </a:r>
            <a:r>
              <a:rPr kumimoji="1" lang="ja-JP" altLang="en-US" sz="1000" dirty="0"/>
              <a:t>ターゲ無し</a:t>
            </a:r>
          </a:p>
        </p:txBody>
      </p:sp>
    </p:spTree>
    <p:extLst>
      <p:ext uri="{BB962C8B-B14F-4D97-AF65-F5344CB8AC3E}">
        <p14:creationId xmlns:p14="http://schemas.microsoft.com/office/powerpoint/2010/main" val="2688388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早期予約割引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sz="1600" dirty="0"/>
              <a:t>トピックス</a:t>
            </a:r>
            <a:r>
              <a:rPr lang="en-US" altLang="ja-JP" sz="1600" dirty="0"/>
              <a:t>PR</a:t>
            </a:r>
            <a:r>
              <a:rPr lang="ja-JP" altLang="en-US" sz="1600" dirty="0"/>
              <a:t>　</a:t>
            </a:r>
            <a:r>
              <a:rPr lang="en-US" altLang="ja-JP" sz="1600" dirty="0"/>
              <a:t>SP</a:t>
            </a:r>
            <a:r>
              <a:rPr lang="ja-JP" altLang="en-US" sz="1600" dirty="0"/>
              <a:t>を掲載日の</a:t>
            </a:r>
            <a:r>
              <a:rPr lang="en-US" altLang="ja-JP" sz="1600" dirty="0"/>
              <a:t>2</a:t>
            </a:r>
            <a:r>
              <a:rPr lang="ja-JP" altLang="en-US" sz="1600" dirty="0"/>
              <a:t>か月前にご予約いただいた場合、特別割引をいたします。</a:t>
            </a:r>
          </a:p>
        </p:txBody>
      </p:sp>
      <p:graphicFrame>
        <p:nvGraphicFramePr>
          <p:cNvPr id="3" name="表 2">
            <a:extLst>
              <a:ext uri="{FF2B5EF4-FFF2-40B4-BE49-F238E27FC236}">
                <a16:creationId xmlns:a16="http://schemas.microsoft.com/office/drawing/2014/main" id="{D040A097-772E-849F-6038-18CA545EB929}"/>
              </a:ext>
            </a:extLst>
          </p:cNvPr>
          <p:cNvGraphicFramePr>
            <a:graphicFrameLocks noGrp="1"/>
          </p:cNvGraphicFramePr>
          <p:nvPr>
            <p:extLst>
              <p:ext uri="{D42A27DB-BD31-4B8C-83A1-F6EECF244321}">
                <p14:modId xmlns:p14="http://schemas.microsoft.com/office/powerpoint/2010/main" val="2781129710"/>
              </p:ext>
            </p:extLst>
          </p:nvPr>
        </p:nvGraphicFramePr>
        <p:xfrm>
          <a:off x="1519274" y="1790011"/>
          <a:ext cx="9153451" cy="2427568"/>
        </p:xfrm>
        <a:graphic>
          <a:graphicData uri="http://schemas.openxmlformats.org/drawingml/2006/table">
            <a:tbl>
              <a:tblPr bandRow="1">
                <a:tableStyleId>{5C22544A-7EE6-4342-B048-85BDC9FD1C3A}</a:tableStyleId>
              </a:tblPr>
              <a:tblGrid>
                <a:gridCol w="1909135">
                  <a:extLst>
                    <a:ext uri="{9D8B030D-6E8A-4147-A177-3AD203B41FA5}">
                      <a16:colId xmlns:a16="http://schemas.microsoft.com/office/drawing/2014/main" val="1597581053"/>
                    </a:ext>
                  </a:extLst>
                </a:gridCol>
                <a:gridCol w="7244316">
                  <a:extLst>
                    <a:ext uri="{9D8B030D-6E8A-4147-A177-3AD203B41FA5}">
                      <a16:colId xmlns:a16="http://schemas.microsoft.com/office/drawing/2014/main" val="1485574004"/>
                    </a:ext>
                  </a:extLst>
                </a:gridCol>
              </a:tblGrid>
              <a:tr h="627124">
                <a:tc>
                  <a:txBody>
                    <a:bodyPr/>
                    <a:lstStyle/>
                    <a:p>
                      <a:pPr algn="ctr"/>
                      <a:r>
                        <a:rPr lang="ja-JP" altLang="en-US" sz="1600" b="1" dirty="0">
                          <a:solidFill>
                            <a:schemeClr val="bg1"/>
                          </a:solidFill>
                          <a:latin typeface="+mn-ea"/>
                          <a:ea typeface="+mn-ea"/>
                        </a:rPr>
                        <a:t>対象商品</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solidFill>
                            <a:srgbClr val="0D0D0D"/>
                          </a:solidFill>
                          <a:latin typeface="+mn-ea"/>
                          <a:ea typeface="+mn-ea"/>
                        </a:rPr>
                        <a:t>Yahoo! JAPAN</a:t>
                      </a:r>
                      <a:r>
                        <a:rPr lang="ja-JP" altLang="en-US" sz="1600" dirty="0">
                          <a:solidFill>
                            <a:srgbClr val="0D0D0D"/>
                          </a:solidFill>
                          <a:latin typeface="+mn-ea"/>
                          <a:ea typeface="+mn-ea"/>
                        </a:rPr>
                        <a:t>　トップページ　トピックス</a:t>
                      </a:r>
                      <a:r>
                        <a:rPr lang="en-US" altLang="ja-JP" sz="1600" dirty="0">
                          <a:solidFill>
                            <a:srgbClr val="0D0D0D"/>
                          </a:solidFill>
                          <a:latin typeface="+mn-ea"/>
                          <a:ea typeface="+mn-ea"/>
                        </a:rPr>
                        <a:t>PR</a:t>
                      </a:r>
                      <a:r>
                        <a:rPr lang="ja-JP" altLang="en-US" sz="1600" dirty="0">
                          <a:solidFill>
                            <a:srgbClr val="0D0D0D"/>
                          </a:solidFill>
                          <a:latin typeface="+mn-ea"/>
                          <a:ea typeface="+mn-ea"/>
                        </a:rPr>
                        <a:t>　</a:t>
                      </a:r>
                      <a:r>
                        <a:rPr lang="en-US" altLang="ja-JP" sz="1600" dirty="0">
                          <a:solidFill>
                            <a:srgbClr val="0D0D0D"/>
                          </a:solidFill>
                          <a:latin typeface="+mn-ea"/>
                          <a:ea typeface="+mn-ea"/>
                        </a:rPr>
                        <a:t>SP</a:t>
                      </a:r>
                      <a:r>
                        <a:rPr lang="ja-JP" altLang="en-US" sz="1600" dirty="0">
                          <a:solidFill>
                            <a:srgbClr val="0D0D0D"/>
                          </a:solidFill>
                          <a:latin typeface="+mn-ea"/>
                          <a:ea typeface="+mn-ea"/>
                        </a:rPr>
                        <a:t>　全商品</a:t>
                      </a:r>
                      <a:endParaRPr lang="en-US" altLang="ja-JP" sz="1600" dirty="0">
                        <a:solidFill>
                          <a:srgbClr val="0D0D0D"/>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3540950353"/>
                  </a:ext>
                </a:extLst>
              </a:tr>
              <a:tr h="609599">
                <a:tc>
                  <a:txBody>
                    <a:bodyPr/>
                    <a:lstStyle/>
                    <a:p>
                      <a:pPr algn="ctr"/>
                      <a:r>
                        <a:rPr lang="ja-JP" altLang="en-US" sz="1600" b="1" dirty="0">
                          <a:solidFill>
                            <a:schemeClr val="bg1"/>
                          </a:solidFill>
                          <a:latin typeface="+mn-ea"/>
                          <a:ea typeface="+mn-ea"/>
                        </a:rPr>
                        <a:t>対象掲載期間</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b="1" dirty="0">
                          <a:solidFill>
                            <a:srgbClr val="00003E"/>
                          </a:solidFill>
                          <a:latin typeface="+mn-ea"/>
                          <a:ea typeface="+mn-ea"/>
                        </a:rPr>
                        <a:t>2024</a:t>
                      </a:r>
                      <a:r>
                        <a:rPr lang="ja-JP" altLang="en-US" sz="1600" b="1" dirty="0">
                          <a:solidFill>
                            <a:srgbClr val="00003E"/>
                          </a:solidFill>
                          <a:latin typeface="+mn-ea"/>
                          <a:ea typeface="+mn-ea"/>
                        </a:rPr>
                        <a:t>年</a:t>
                      </a:r>
                      <a:r>
                        <a:rPr lang="en-US" altLang="ja-JP" sz="1600" b="1" dirty="0">
                          <a:solidFill>
                            <a:srgbClr val="00003E"/>
                          </a:solidFill>
                          <a:latin typeface="+mn-ea"/>
                          <a:ea typeface="+mn-ea"/>
                        </a:rPr>
                        <a:t>4</a:t>
                      </a:r>
                      <a:r>
                        <a:rPr lang="ja-JP" altLang="en-US" sz="1600" b="1" dirty="0">
                          <a:solidFill>
                            <a:srgbClr val="00003E"/>
                          </a:solidFill>
                          <a:latin typeface="+mn-ea"/>
                          <a:ea typeface="+mn-ea"/>
                        </a:rPr>
                        <a:t>月</a:t>
                      </a:r>
                      <a:r>
                        <a:rPr lang="en-US" altLang="ja-JP" sz="1600" b="1" dirty="0">
                          <a:solidFill>
                            <a:srgbClr val="00003E"/>
                          </a:solidFill>
                          <a:latin typeface="+mn-ea"/>
                          <a:ea typeface="+mn-ea"/>
                        </a:rPr>
                        <a:t>1</a:t>
                      </a:r>
                      <a:r>
                        <a:rPr lang="ja-JP" altLang="en-US" sz="1600" b="1" dirty="0">
                          <a:solidFill>
                            <a:srgbClr val="00003E"/>
                          </a:solidFill>
                          <a:latin typeface="+mn-ea"/>
                          <a:ea typeface="+mn-ea"/>
                        </a:rPr>
                        <a:t>日　～　</a:t>
                      </a:r>
                      <a:r>
                        <a:rPr lang="en-US" altLang="ja-JP" sz="1600" b="1" dirty="0">
                          <a:solidFill>
                            <a:srgbClr val="00003E"/>
                          </a:solidFill>
                          <a:latin typeface="+mn-ea"/>
                          <a:ea typeface="+mn-ea"/>
                        </a:rPr>
                        <a:t>2024</a:t>
                      </a:r>
                      <a:r>
                        <a:rPr lang="ja-JP" altLang="en-US" sz="1600" b="1" dirty="0">
                          <a:solidFill>
                            <a:srgbClr val="00003E"/>
                          </a:solidFill>
                          <a:latin typeface="+mn-ea"/>
                          <a:ea typeface="+mn-ea"/>
                        </a:rPr>
                        <a:t>年</a:t>
                      </a:r>
                      <a:r>
                        <a:rPr lang="en-US" altLang="ja-JP" sz="1600" b="1" dirty="0">
                          <a:solidFill>
                            <a:srgbClr val="00003E"/>
                          </a:solidFill>
                          <a:latin typeface="+mn-ea"/>
                          <a:ea typeface="+mn-ea"/>
                        </a:rPr>
                        <a:t>9</a:t>
                      </a:r>
                      <a:r>
                        <a:rPr lang="ja-JP" altLang="en-US" sz="1600" b="1" dirty="0">
                          <a:solidFill>
                            <a:srgbClr val="00003E"/>
                          </a:solidFill>
                          <a:latin typeface="+mn-ea"/>
                          <a:ea typeface="+mn-ea"/>
                        </a:rPr>
                        <a:t>月</a:t>
                      </a:r>
                      <a:r>
                        <a:rPr lang="en-US" altLang="ja-JP" sz="1600" b="1" dirty="0">
                          <a:solidFill>
                            <a:srgbClr val="00003E"/>
                          </a:solidFill>
                          <a:latin typeface="+mn-ea"/>
                          <a:ea typeface="+mn-ea"/>
                        </a:rPr>
                        <a:t>30</a:t>
                      </a:r>
                      <a:r>
                        <a:rPr lang="ja-JP" altLang="en-US" sz="1600" b="1" dirty="0">
                          <a:solidFill>
                            <a:srgbClr val="00003E"/>
                          </a:solidFill>
                          <a:latin typeface="+mn-ea"/>
                          <a:ea typeface="+mn-ea"/>
                        </a:rPr>
                        <a:t>日</a:t>
                      </a:r>
                      <a:endParaRPr lang="en-US" altLang="ja-JP" sz="1600" b="1" dirty="0">
                        <a:solidFill>
                          <a:srgbClr val="00003E"/>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80497404"/>
                  </a:ext>
                </a:extLst>
              </a:tr>
              <a:tr h="581245">
                <a:tc>
                  <a:txBody>
                    <a:bodyPr/>
                    <a:lstStyle/>
                    <a:p>
                      <a:pPr algn="ctr"/>
                      <a:r>
                        <a:rPr lang="ja-JP" altLang="en-US" sz="1600" b="1" dirty="0">
                          <a:solidFill>
                            <a:schemeClr val="bg1"/>
                          </a:solidFill>
                          <a:latin typeface="+mn-ea"/>
                          <a:ea typeface="+mn-ea"/>
                        </a:rPr>
                        <a:t>割引内容</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lang="ja-JP" altLang="en-US" sz="1600" b="1" dirty="0">
                          <a:solidFill>
                            <a:srgbClr val="C00000"/>
                          </a:solidFill>
                          <a:latin typeface="+mn-ea"/>
                          <a:ea typeface="+mn-ea"/>
                        </a:rPr>
                        <a:t>定価（グロス）から</a:t>
                      </a:r>
                      <a:r>
                        <a:rPr lang="en-US" altLang="ja-JP" sz="1600" b="1" dirty="0">
                          <a:solidFill>
                            <a:srgbClr val="C00000"/>
                          </a:solidFill>
                          <a:latin typeface="+mn-ea"/>
                          <a:ea typeface="+mn-ea"/>
                        </a:rPr>
                        <a:t>15</a:t>
                      </a:r>
                      <a:r>
                        <a:rPr lang="ja-JP" altLang="en-US" sz="1600" b="1" dirty="0">
                          <a:solidFill>
                            <a:srgbClr val="C00000"/>
                          </a:solidFill>
                          <a:latin typeface="+mn-ea"/>
                          <a:ea typeface="+mn-ea"/>
                        </a:rPr>
                        <a:t>％割引</a:t>
                      </a:r>
                      <a:endParaRPr lang="en-US" altLang="ja-JP" sz="1600" b="1" dirty="0">
                        <a:solidFill>
                          <a:srgbClr val="C00000"/>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2505098263"/>
                  </a:ext>
                </a:extLst>
              </a:tr>
              <a:tr h="609600">
                <a:tc>
                  <a:txBody>
                    <a:bodyPr/>
                    <a:lstStyle/>
                    <a:p>
                      <a:pPr algn="ctr"/>
                      <a:r>
                        <a:rPr lang="ja-JP" altLang="en-US" sz="1600" b="1" dirty="0">
                          <a:solidFill>
                            <a:schemeClr val="bg1"/>
                          </a:solidFill>
                          <a:latin typeface="+mn-ea"/>
                          <a:ea typeface="+mn-ea"/>
                        </a:rPr>
                        <a:t>適用条件</a:t>
                      </a:r>
                      <a:endParaRPr kumimoji="1" lang="ja-JP" altLang="en-US" sz="1600" b="1" dirty="0">
                        <a:solidFill>
                          <a:schemeClr val="bg1"/>
                        </a:solidFill>
                        <a:latin typeface="+mn-ea"/>
                        <a:ea typeface="+mn-ea"/>
                      </a:endParaRP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3E"/>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r>
                        <a:rPr kumimoji="1" lang="ja-JP" altLang="en-US" sz="1600" b="1" dirty="0">
                          <a:solidFill>
                            <a:srgbClr val="C00000"/>
                          </a:solidFill>
                          <a:latin typeface="+mn-ea"/>
                          <a:ea typeface="+mn-ea"/>
                        </a:rPr>
                        <a:t>掲載日の</a:t>
                      </a:r>
                      <a:r>
                        <a:rPr kumimoji="1" lang="en-US" altLang="ja-JP" sz="1600" b="1" dirty="0">
                          <a:solidFill>
                            <a:srgbClr val="C00000"/>
                          </a:solidFill>
                          <a:latin typeface="+mn-ea"/>
                          <a:ea typeface="+mn-ea"/>
                        </a:rPr>
                        <a:t>2</a:t>
                      </a:r>
                      <a:r>
                        <a:rPr kumimoji="1" lang="ja-JP" altLang="en-US" sz="1600" b="1" dirty="0">
                          <a:solidFill>
                            <a:srgbClr val="C00000"/>
                          </a:solidFill>
                          <a:latin typeface="+mn-ea"/>
                          <a:ea typeface="+mn-ea"/>
                        </a:rPr>
                        <a:t>か月前に予約完了</a:t>
                      </a:r>
                    </a:p>
                  </a:txBody>
                  <a:tcPr anchor="ctr">
                    <a:lnL w="12700" cap="flat" cmpd="sng" algn="ctr">
                      <a:solidFill>
                        <a:srgbClr val="00003E"/>
                      </a:solidFill>
                      <a:prstDash val="solid"/>
                      <a:round/>
                      <a:headEnd type="none" w="med" len="med"/>
                      <a:tailEnd type="none" w="med" len="med"/>
                    </a:lnL>
                    <a:lnR w="12700" cap="flat" cmpd="sng" algn="ctr">
                      <a:solidFill>
                        <a:srgbClr val="00003E"/>
                      </a:solidFill>
                      <a:prstDash val="solid"/>
                      <a:round/>
                      <a:headEnd type="none" w="med" len="med"/>
                      <a:tailEnd type="none" w="med" len="med"/>
                    </a:lnR>
                    <a:lnT w="12700" cap="flat" cmpd="sng" algn="ctr">
                      <a:solidFill>
                        <a:srgbClr val="00003E"/>
                      </a:solidFill>
                      <a:prstDash val="solid"/>
                      <a:round/>
                      <a:headEnd type="none" w="med" len="med"/>
                      <a:tailEnd type="none" w="med" len="med"/>
                    </a:lnT>
                    <a:lnB w="12700" cap="flat" cmpd="sng" algn="ctr">
                      <a:solidFill>
                        <a:srgbClr val="00003E"/>
                      </a:solidFill>
                      <a:prstDash val="solid"/>
                      <a:round/>
                      <a:headEnd type="none" w="med" len="med"/>
                      <a:tailEnd type="none" w="med" len="med"/>
                    </a:lnB>
                    <a:solidFill>
                      <a:schemeClr val="bg1"/>
                    </a:solidFill>
                  </a:tcPr>
                </a:tc>
                <a:extLst>
                  <a:ext uri="{0D108BD9-81ED-4DB2-BD59-A6C34878D82A}">
                    <a16:rowId xmlns:a16="http://schemas.microsoft.com/office/drawing/2014/main" val="1800232151"/>
                  </a:ext>
                </a:extLst>
              </a:tr>
            </a:tbl>
          </a:graphicData>
        </a:graphic>
      </p:graphicFrame>
      <p:sp>
        <p:nvSpPr>
          <p:cNvPr id="5" name="テキスト ボックス 4">
            <a:extLst>
              <a:ext uri="{FF2B5EF4-FFF2-40B4-BE49-F238E27FC236}">
                <a16:creationId xmlns:a16="http://schemas.microsoft.com/office/drawing/2014/main" id="{FA889028-1F77-CC47-ADAE-93598E5BA7AA}"/>
              </a:ext>
            </a:extLst>
          </p:cNvPr>
          <p:cNvSpPr txBox="1"/>
          <p:nvPr/>
        </p:nvSpPr>
        <p:spPr>
          <a:xfrm>
            <a:off x="587374" y="4604963"/>
            <a:ext cx="11014609" cy="738664"/>
          </a:xfrm>
          <a:prstGeom prst="rect">
            <a:avLst/>
          </a:prstGeom>
          <a:noFill/>
        </p:spPr>
        <p:txBody>
          <a:bodyPr wrap="square" rtlCol="0">
            <a:spAutoFit/>
          </a:bodyPr>
          <a:lstStyle/>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他割引プランとの併用は不可です。前ページの新規広告主様割引との併用も不可です。</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実施確定後は、通常価格で予約いただき、予約翌日までに弊社営業に割引適用希望の旨ご連絡ください。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　適用に回数上限はありません。</a:t>
            </a:r>
            <a:endParaRPr lang="en-US" altLang="ja-JP" sz="1400" dirty="0">
              <a:solidFill>
                <a:srgbClr val="0D0D0D"/>
              </a:solidFill>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D485F0FB-A2ED-397A-7B71-A49EC23F1601}"/>
              </a:ext>
            </a:extLst>
          </p:cNvPr>
          <p:cNvSpPr txBox="1"/>
          <p:nvPr/>
        </p:nvSpPr>
        <p:spPr>
          <a:xfrm>
            <a:off x="647566" y="5749073"/>
            <a:ext cx="10912184" cy="430887"/>
          </a:xfrm>
          <a:prstGeom prst="rect">
            <a:avLst/>
          </a:prstGeom>
          <a:noFill/>
          <a:ln>
            <a:solidFill>
              <a:schemeClr val="tx1"/>
            </a:solidFill>
            <a:prstDash val="dash"/>
          </a:ln>
        </p:spPr>
        <p:txBody>
          <a:bodyPr wrap="square" rtlCol="0">
            <a:spAutoFit/>
          </a:bodyPr>
          <a:lstStyle/>
          <a:p>
            <a:pPr algn="l"/>
            <a:r>
              <a:rPr kumimoji="1" lang="ja-JP" altLang="en-US" sz="1100" dirty="0">
                <a:latin typeface="メイリオ" panose="020B0604030504040204" pitchFamily="50" charset="-128"/>
                <a:ea typeface="メイリオ" panose="020B0604030504040204" pitchFamily="50" charset="-128"/>
              </a:rPr>
              <a:t>商品の詳細スペック、販促情報はこちらをご確認ください。</a:t>
            </a:r>
            <a:endParaRPr kumimoji="1" lang="en-US" altLang="ja-JP" sz="1100" dirty="0">
              <a:latin typeface="メイリオ" panose="020B0604030504040204" pitchFamily="50" charset="-128"/>
              <a:ea typeface="メイリオ" panose="020B0604030504040204" pitchFamily="50" charset="-128"/>
            </a:endParaRPr>
          </a:p>
          <a:p>
            <a:pPr algn="l"/>
            <a:r>
              <a:rPr lang="en-US" altLang="ja-JP" sz="1100" dirty="0">
                <a:latin typeface="メイリオ" panose="020B0604030504040204" pitchFamily="50" charset="-128"/>
                <a:ea typeface="メイリオ" panose="020B0604030504040204" pitchFamily="50" charset="-128"/>
                <a:hlinkClick r:id="rId2"/>
              </a:rPr>
              <a:t>https://s.yimg.jp/dl/displayads-guarantee/01/displayads-guarantee_salessheet_toppage_topics_pr_2024H1.zip</a:t>
            </a:r>
            <a:endParaRPr lang="en-US" altLang="ja-JP" sz="11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53860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dirty="0">
                <a:latin typeface="メイリオ" panose="020B0604030504040204" pitchFamily="34" charset="-128"/>
                <a:ea typeface="メイリオ" panose="020B0604030504040204" pitchFamily="34" charset="-128"/>
              </a:rPr>
              <a:t>予約及び割引方法</a:t>
            </a:r>
          </a:p>
        </p:txBody>
      </p:sp>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a:xfrm>
            <a:off x="601682" y="1155661"/>
            <a:ext cx="11014609" cy="792088"/>
          </a:xfrm>
        </p:spPr>
        <p:txBody>
          <a:bodyPr/>
          <a:lstStyle/>
          <a:p>
            <a:pPr eaLnBrk="1" fontAlgn="auto" hangingPunct="1">
              <a:spcAft>
                <a:spcPts val="0"/>
              </a:spcAft>
              <a:defRPr/>
            </a:pPr>
            <a:r>
              <a:rPr lang="ja-JP" altLang="en-US" dirty="0"/>
              <a:t>割引前の正規の金額でご予約ください。割引分をその後、特別調整金として処理いたします。</a:t>
            </a:r>
          </a:p>
          <a:p>
            <a:pPr eaLnBrk="1" fontAlgn="auto" hangingPunct="1">
              <a:spcAft>
                <a:spcPts val="0"/>
              </a:spcAft>
              <a:defRPr/>
            </a:pPr>
            <a:r>
              <a:rPr lang="ja-JP" altLang="en-US" dirty="0"/>
              <a:t>ターゲティング商品新規広告主</a:t>
            </a:r>
            <a:r>
              <a:rPr lang="en-US" altLang="ja-JP" dirty="0"/>
              <a:t>10</a:t>
            </a:r>
            <a:r>
              <a:rPr lang="ja-JP" altLang="en-US" dirty="0"/>
              <a:t>％割引及び早期予約</a:t>
            </a:r>
            <a:r>
              <a:rPr lang="en-US" altLang="ja-JP" dirty="0"/>
              <a:t>15</a:t>
            </a:r>
            <a:r>
              <a:rPr lang="ja-JP" altLang="en-US" dirty="0"/>
              <a:t>％割引の割引金額の計算は、以下の計算式を参考にしてください。</a:t>
            </a:r>
            <a:endParaRPr lang="en-US" altLang="ja-JP" dirty="0"/>
          </a:p>
        </p:txBody>
      </p:sp>
      <p:graphicFrame>
        <p:nvGraphicFramePr>
          <p:cNvPr id="17" name="表 16">
            <a:extLst>
              <a:ext uri="{FF2B5EF4-FFF2-40B4-BE49-F238E27FC236}">
                <a16:creationId xmlns:a16="http://schemas.microsoft.com/office/drawing/2014/main" id="{72E89F46-88BF-FD3D-D86A-D27F7F412631}"/>
              </a:ext>
            </a:extLst>
          </p:cNvPr>
          <p:cNvGraphicFramePr>
            <a:graphicFrameLocks noGrp="1"/>
          </p:cNvGraphicFramePr>
          <p:nvPr>
            <p:extLst>
              <p:ext uri="{D42A27DB-BD31-4B8C-83A1-F6EECF244321}">
                <p14:modId xmlns:p14="http://schemas.microsoft.com/office/powerpoint/2010/main" val="1995140283"/>
              </p:ext>
            </p:extLst>
          </p:nvPr>
        </p:nvGraphicFramePr>
        <p:xfrm>
          <a:off x="1407569" y="1861828"/>
          <a:ext cx="9402833" cy="2267540"/>
        </p:xfrm>
        <a:graphic>
          <a:graphicData uri="http://schemas.openxmlformats.org/drawingml/2006/table">
            <a:tbl>
              <a:tblPr/>
              <a:tblGrid>
                <a:gridCol w="2407325">
                  <a:extLst>
                    <a:ext uri="{9D8B030D-6E8A-4147-A177-3AD203B41FA5}">
                      <a16:colId xmlns:a16="http://schemas.microsoft.com/office/drawing/2014/main" val="2561205553"/>
                    </a:ext>
                  </a:extLst>
                </a:gridCol>
                <a:gridCol w="1603935">
                  <a:extLst>
                    <a:ext uri="{9D8B030D-6E8A-4147-A177-3AD203B41FA5}">
                      <a16:colId xmlns:a16="http://schemas.microsoft.com/office/drawing/2014/main" val="688406194"/>
                    </a:ext>
                  </a:extLst>
                </a:gridCol>
                <a:gridCol w="2736426">
                  <a:extLst>
                    <a:ext uri="{9D8B030D-6E8A-4147-A177-3AD203B41FA5}">
                      <a16:colId xmlns:a16="http://schemas.microsoft.com/office/drawing/2014/main" val="182766774"/>
                    </a:ext>
                  </a:extLst>
                </a:gridCol>
                <a:gridCol w="2655147">
                  <a:extLst>
                    <a:ext uri="{9D8B030D-6E8A-4147-A177-3AD203B41FA5}">
                      <a16:colId xmlns:a16="http://schemas.microsoft.com/office/drawing/2014/main" val="4004894550"/>
                    </a:ext>
                  </a:extLst>
                </a:gridCol>
              </a:tblGrid>
              <a:tr h="388278">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予約金額例（グロス）</a:t>
                      </a:r>
                    </a:p>
                  </a:txBody>
                  <a:tcPr marL="4763" marR="4763" marT="4763" marB="0" anchor="ctr">
                    <a:lnL w="6350" cap="flat" cmpd="sng" algn="ctr">
                      <a:solidFill>
                        <a:srgbClr val="000000"/>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割引率</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割引金額計算</a:t>
                      </a:r>
                    </a:p>
                  </a:txBody>
                  <a:tcPr marL="4763" marR="4763" marT="4763" marB="0"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請求金額</a:t>
                      </a:r>
                      <a:endParaRPr lang="en-US" altLang="ja-JP" sz="1600" b="1" i="0" u="none" strike="noStrike" dirty="0">
                        <a:solidFill>
                          <a:srgbClr val="F2F2F2"/>
                        </a:solidFill>
                        <a:effectLst/>
                        <a:latin typeface="メイリオ" panose="020B0604030504040204" pitchFamily="50" charset="-128"/>
                        <a:ea typeface="メイリオ" panose="020B0604030504040204" pitchFamily="50" charset="-128"/>
                      </a:endParaRPr>
                    </a:p>
                    <a:p>
                      <a:pPr algn="ctr" rtl="0" fontAlgn="ctr"/>
                      <a:r>
                        <a:rPr lang="ja-JP" altLang="en-US" sz="1600" b="1" i="0" u="none" strike="noStrike" dirty="0">
                          <a:solidFill>
                            <a:srgbClr val="F2F2F2"/>
                          </a:solidFill>
                          <a:effectLst/>
                          <a:latin typeface="メイリオ" panose="020B0604030504040204" pitchFamily="50" charset="-128"/>
                          <a:ea typeface="+mn-ea"/>
                        </a:rPr>
                        <a:t>（予約金額ー割引金額</a:t>
                      </a:r>
                      <a:r>
                        <a:rPr lang="ja-JP" altLang="en-US" sz="1600" b="1" i="0" u="none" strike="noStrike" dirty="0">
                          <a:solidFill>
                            <a:srgbClr val="F2F2F2"/>
                          </a:solidFill>
                          <a:effectLst/>
                          <a:latin typeface="メイリオ" panose="020B0604030504040204" pitchFamily="50" charset="-128"/>
                          <a:ea typeface="メイリオ" panose="020B0604030504040204" pitchFamily="50" charset="-128"/>
                        </a:rPr>
                        <a:t>）</a:t>
                      </a:r>
                      <a:endParaRPr lang="ja-JP" altLang="en-US" sz="1600" b="1" i="0" u="none" strike="noStrike" dirty="0">
                        <a:solidFill>
                          <a:srgbClr val="F2F2F2"/>
                        </a:solidFill>
                        <a:effectLst/>
                        <a:latin typeface="メイリオ" panose="020B0604030504040204" pitchFamily="50" charset="-128"/>
                        <a:ea typeface="+mn-ea"/>
                      </a:endParaRPr>
                    </a:p>
                  </a:txBody>
                  <a:tcPr marL="4763" marR="4763" marT="4763" marB="0" anchor="ctr">
                    <a:lnL w="12700" cap="flat" cmpd="sng" algn="ctr">
                      <a:solidFill>
                        <a:schemeClr val="bg1">
                          <a:lumMod val="95000"/>
                        </a:schemeClr>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620721856"/>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×0.9</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1,170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9583415"/>
                  </a:ext>
                </a:extLst>
              </a:tr>
              <a:tr h="591699">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1,500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10</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1,500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×0.9</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※150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1,350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63535681"/>
                  </a:ext>
                </a:extLst>
              </a:tr>
              <a:tr h="591699">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600" b="0" i="0" u="none" strike="noStrike" dirty="0">
                          <a:solidFill>
                            <a:srgbClr val="0D0D0D"/>
                          </a:solidFill>
                          <a:effectLst/>
                          <a:latin typeface="メイリオ" panose="020B0604030504040204" pitchFamily="50" charset="-128"/>
                          <a:ea typeface="メイリオ" panose="020B0604030504040204" pitchFamily="50" charset="-128"/>
                        </a:rPr>
                        <a:t>15</a:t>
                      </a:r>
                      <a:r>
                        <a:rPr lang="ja-JP" altLang="en-US" sz="1600" b="0" i="0" u="none" strike="noStrike" dirty="0">
                          <a:solidFill>
                            <a:srgbClr val="0D0D0D"/>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1,300</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×0.85</a:t>
                      </a: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※195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万円割引</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1,105</a:t>
                      </a:r>
                      <a:r>
                        <a:rPr kumimoji="1" lang="ja-JP" altLang="en-US" sz="1600" b="1" i="0" u="none" strike="noStrike" kern="1200" dirty="0">
                          <a:solidFill>
                            <a:srgbClr val="C00000"/>
                          </a:solidFill>
                          <a:effectLst/>
                          <a:latin typeface="メイリオ" panose="020B0604030504040204" pitchFamily="50" charset="-128"/>
                          <a:ea typeface="メイリオ" panose="020B0604030504040204" pitchFamily="50" charset="-128"/>
                          <a:cs typeface="+mn-cs"/>
                        </a:rPr>
                        <a:t>万円</a:t>
                      </a:r>
                      <a:endParaRPr kumimoji="1" lang="en-US" altLang="ja-JP" sz="1600" b="1" i="0" u="none" strike="noStrike" kern="1200" dirty="0">
                        <a:solidFill>
                          <a:srgbClr val="C00000"/>
                        </a:solidFill>
                        <a:effectLst/>
                        <a:latin typeface="メイリオ" panose="020B0604030504040204" pitchFamily="50" charset="-128"/>
                        <a:ea typeface="メイリオ" panose="020B0604030504040204" pitchFamily="50" charset="-128"/>
                        <a:cs typeface="+mn-cs"/>
                      </a:endParaRP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79924255"/>
                  </a:ext>
                </a:extLst>
              </a:tr>
            </a:tbl>
          </a:graphicData>
        </a:graphic>
      </p:graphicFrame>
      <p:sp>
        <p:nvSpPr>
          <p:cNvPr id="18" name="テキスト ボックス 17">
            <a:extLst>
              <a:ext uri="{FF2B5EF4-FFF2-40B4-BE49-F238E27FC236}">
                <a16:creationId xmlns:a16="http://schemas.microsoft.com/office/drawing/2014/main" id="{C86D9B88-4656-C8AE-783F-67607FC7927F}"/>
              </a:ext>
            </a:extLst>
          </p:cNvPr>
          <p:cNvSpPr txBox="1"/>
          <p:nvPr/>
        </p:nvSpPr>
        <p:spPr>
          <a:xfrm>
            <a:off x="709074" y="4269226"/>
            <a:ext cx="10985985" cy="566309"/>
          </a:xfrm>
          <a:prstGeom prst="rect">
            <a:avLst/>
          </a:prstGeom>
          <a:noFill/>
        </p:spPr>
        <p:txBody>
          <a:bodyPr wrap="square">
            <a:spAutoFit/>
          </a:bodyPr>
          <a:lstStyle/>
          <a:p>
            <a:pPr defTabSz="914423" eaLnBrk="1" fontAlgn="auto" hangingPunct="1">
              <a:spcBef>
                <a:spcPct val="20000"/>
              </a:spcBef>
              <a:spcAft>
                <a:spcPts val="0"/>
              </a:spcAft>
              <a:buFont typeface="+mj-lt"/>
              <a:buNone/>
              <a:defRPr/>
            </a:pPr>
            <a:r>
              <a:rPr lang="ja-JP" altLang="en-US" sz="1400" dirty="0">
                <a:solidFill>
                  <a:srgbClr val="0D0D0D"/>
                </a:solidFill>
                <a:latin typeface="メイリオ"/>
                <a:ea typeface="メイリオ"/>
              </a:rPr>
              <a:t>予約翌日までに弊社営業に予約内容の連携をお願いします。</a:t>
            </a:r>
            <a:endParaRPr lang="en-US" altLang="ja-JP" sz="1400" dirty="0">
              <a:solidFill>
                <a:srgbClr val="0D0D0D"/>
              </a:solidFill>
              <a:latin typeface="メイリオ"/>
              <a:ea typeface="メイリオ"/>
            </a:endParaRPr>
          </a:p>
          <a:p>
            <a:pPr defTabSz="914423" eaLnBrk="1" fontAlgn="auto" hangingPunct="1">
              <a:spcBef>
                <a:spcPct val="20000"/>
              </a:spcBef>
              <a:spcAft>
                <a:spcPts val="0"/>
              </a:spcAft>
              <a:buFont typeface="+mj-lt"/>
              <a:buNone/>
              <a:defRPr/>
            </a:pPr>
            <a:r>
              <a:rPr lang="ja-JP" altLang="en-US" sz="1400" dirty="0">
                <a:solidFill>
                  <a:srgbClr val="0D0D0D"/>
                </a:solidFill>
                <a:latin typeface="メイリオ"/>
                <a:ea typeface="メイリオ"/>
              </a:rPr>
              <a:t>その後弊社にて調整金処理を行います。請求時は「特別調整金」として割引された金額をご請求します。</a:t>
            </a:r>
            <a:endParaRPr lang="en-US" altLang="ja-JP" sz="1400" dirty="0">
              <a:solidFill>
                <a:srgbClr val="0D0D0D"/>
              </a:solidFill>
              <a:latin typeface="メイリオ"/>
              <a:ea typeface="メイリオ"/>
            </a:endParaRPr>
          </a:p>
        </p:txBody>
      </p:sp>
      <p:sp>
        <p:nvSpPr>
          <p:cNvPr id="19" name="テキスト ボックス 18">
            <a:extLst>
              <a:ext uri="{FF2B5EF4-FFF2-40B4-BE49-F238E27FC236}">
                <a16:creationId xmlns:a16="http://schemas.microsoft.com/office/drawing/2014/main" id="{2B72C861-9C44-0193-0080-367CE5FE4D00}"/>
              </a:ext>
            </a:extLst>
          </p:cNvPr>
          <p:cNvSpPr txBox="1"/>
          <p:nvPr/>
        </p:nvSpPr>
        <p:spPr>
          <a:xfrm>
            <a:off x="1316684" y="4910252"/>
            <a:ext cx="9402905" cy="861774"/>
          </a:xfrm>
          <a:prstGeom prst="rect">
            <a:avLst/>
          </a:prstGeom>
          <a:noFill/>
          <a:ln>
            <a:solidFill>
              <a:srgbClr val="000000"/>
            </a:solidFill>
            <a:prstDash val="lgDash"/>
          </a:ln>
        </p:spPr>
        <p:txBody>
          <a:bodyPr wrap="square">
            <a:spAutoFit/>
          </a:bodyPr>
          <a:lstStyle/>
          <a:p>
            <a:pPr eaLnBrk="1" fontAlgn="auto" hangingPunct="1">
              <a:spcBef>
                <a:spcPts val="0"/>
              </a:spcBef>
              <a:spcAft>
                <a:spcPts val="0"/>
              </a:spcAft>
              <a:defRPr/>
            </a:pPr>
            <a:endParaRPr kumimoji="0" lang="en-US" altLang="ja-JP" sz="1000" b="1" kern="0" dirty="0">
              <a:solidFill>
                <a:srgbClr val="000000">
                  <a:lumMod val="65000"/>
                  <a:lumOff val="35000"/>
                </a:srgbClr>
              </a:solidFill>
              <a:latin typeface="メイリオ"/>
              <a:ea typeface="メイリオ" panose="020B0604030504040204" pitchFamily="50" charset="-128"/>
            </a:endParaRPr>
          </a:p>
          <a:p>
            <a:pPr eaLnBrk="1" fontAlgn="auto" hangingPunct="1">
              <a:spcBef>
                <a:spcPts val="0"/>
              </a:spcBef>
              <a:spcAft>
                <a:spcPts val="0"/>
              </a:spcAft>
              <a:defRPr/>
            </a:pPr>
            <a:r>
              <a:rPr kumimoji="0" lang="en-US" altLang="ja-JP" sz="1600" b="1" kern="0" dirty="0">
                <a:solidFill>
                  <a:srgbClr val="0D0D0D"/>
                </a:solidFill>
                <a:latin typeface="メイリオ"/>
                <a:ea typeface="メイリオ" panose="020B0604030504040204" pitchFamily="50" charset="-128"/>
              </a:rPr>
              <a:t>【</a:t>
            </a:r>
            <a:r>
              <a:rPr kumimoji="0" lang="ja-JP" altLang="en-US" sz="1600" b="1" kern="0" dirty="0">
                <a:solidFill>
                  <a:srgbClr val="0D0D0D"/>
                </a:solidFill>
                <a:latin typeface="メイリオ"/>
                <a:ea typeface="メイリオ" panose="020B0604030504040204" pitchFamily="50" charset="-128"/>
              </a:rPr>
              <a:t>連携必須予約内容</a:t>
            </a:r>
            <a:r>
              <a:rPr kumimoji="0" lang="en-US" altLang="ja-JP" sz="1600" b="1" kern="0" dirty="0">
                <a:solidFill>
                  <a:srgbClr val="0D0D0D"/>
                </a:solidFill>
                <a:latin typeface="メイリオ"/>
                <a:ea typeface="メイリオ" panose="020B0604030504040204" pitchFamily="50" charset="-128"/>
              </a:rPr>
              <a:t>】</a:t>
            </a:r>
          </a:p>
          <a:p>
            <a:pPr eaLnBrk="1" fontAlgn="auto" hangingPunct="1">
              <a:spcBef>
                <a:spcPts val="0"/>
              </a:spcBef>
              <a:spcAft>
                <a:spcPts val="0"/>
              </a:spcAft>
              <a:defRPr/>
            </a:pPr>
            <a:r>
              <a:rPr kumimoji="0" lang="ja-JP" altLang="en-US" sz="1600" kern="0" dirty="0">
                <a:solidFill>
                  <a:srgbClr val="0D0D0D"/>
                </a:solidFill>
                <a:latin typeface="メイリオ"/>
                <a:ea typeface="メイリオ" panose="020B0604030504040204" pitchFamily="50" charset="-128"/>
              </a:rPr>
              <a:t>・アカウント</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・キャンペーン</a:t>
            </a:r>
            <a:r>
              <a:rPr kumimoji="0" lang="en-US" altLang="ja-JP" sz="1600" kern="0" dirty="0">
                <a:solidFill>
                  <a:srgbClr val="0D0D0D"/>
                </a:solidFill>
                <a:latin typeface="メイリオ"/>
                <a:ea typeface="メイリオ" panose="020B0604030504040204" pitchFamily="50" charset="-128"/>
              </a:rPr>
              <a:t>ID</a:t>
            </a:r>
            <a:r>
              <a:rPr kumimoji="0" lang="ja-JP" altLang="en-US" sz="1600" kern="0" dirty="0">
                <a:solidFill>
                  <a:srgbClr val="0D0D0D"/>
                </a:solidFill>
                <a:latin typeface="メイリオ"/>
                <a:ea typeface="メイリオ" panose="020B0604030504040204" pitchFamily="50" charset="-128"/>
              </a:rPr>
              <a:t>　・お申込み金額　・お申込み商品名　・掲載期間　</a:t>
            </a:r>
            <a:endParaRPr kumimoji="0" lang="en-US" altLang="ja-JP" sz="1600" kern="0" dirty="0">
              <a:solidFill>
                <a:srgbClr val="0D0D0D"/>
              </a:solidFill>
              <a:latin typeface="メイリオ"/>
              <a:ea typeface="メイリオ" panose="020B0604030504040204" pitchFamily="50" charset="-128"/>
            </a:endParaRPr>
          </a:p>
          <a:p>
            <a:pPr eaLnBrk="1" fontAlgn="auto" hangingPunct="1">
              <a:spcBef>
                <a:spcPts val="0"/>
              </a:spcBef>
              <a:spcAft>
                <a:spcPts val="0"/>
              </a:spcAft>
              <a:defRPr/>
            </a:pPr>
            <a:endParaRPr kumimoji="0" lang="en-US" altLang="ja-JP" sz="700" kern="0" dirty="0">
              <a:solidFill>
                <a:srgbClr val="000000">
                  <a:lumMod val="65000"/>
                  <a:lumOff val="35000"/>
                </a:srgbClr>
              </a:solidFill>
              <a:latin typeface="メイリオ"/>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B4E88F79-DFE3-C74B-6E7B-5A854B273821}"/>
              </a:ext>
            </a:extLst>
          </p:cNvPr>
          <p:cNvSpPr txBox="1"/>
          <p:nvPr/>
        </p:nvSpPr>
        <p:spPr>
          <a:xfrm>
            <a:off x="677810" y="6007602"/>
            <a:ext cx="11017249" cy="338554"/>
          </a:xfrm>
          <a:prstGeom prst="rect">
            <a:avLst/>
          </a:prstGeom>
          <a:noFill/>
        </p:spPr>
        <p:txBody>
          <a:bodyPr wrap="square">
            <a:spAutoFit/>
          </a:bodyPr>
          <a:lstStyle/>
          <a:p>
            <a:pPr eaLnBrk="1" fontAlgn="auto" hangingPunct="1">
              <a:spcBef>
                <a:spcPts val="0"/>
              </a:spcBef>
              <a:spcAft>
                <a:spcPts val="0"/>
              </a:spcAft>
            </a:pPr>
            <a:r>
              <a:rPr lang="ja-JP" altLang="en-US" sz="1600" b="1" dirty="0">
                <a:solidFill>
                  <a:srgbClr val="C00000"/>
                </a:solidFill>
                <a:latin typeface="メイリオ" panose="020B0604030504040204" pitchFamily="50" charset="-128"/>
                <a:ea typeface="メイリオ" panose="020B0604030504040204" pitchFamily="50" charset="-128"/>
              </a:rPr>
              <a:t>弊社担当営業に情報連携がない場合は、割引適用とならずに予約金額のまま請求が行われますのでご注意ください。</a:t>
            </a:r>
            <a:endParaRPr lang="en-US" altLang="ja-JP" sz="1600" b="1" dirty="0">
              <a:solidFill>
                <a:srgbClr val="C0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9767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p>
        </p:txBody>
      </p:sp>
      <p:pic>
        <p:nvPicPr>
          <p:cNvPr id="3" name="図 2">
            <a:extLst>
              <a:ext uri="{FF2B5EF4-FFF2-40B4-BE49-F238E27FC236}">
                <a16:creationId xmlns:a16="http://schemas.microsoft.com/office/drawing/2014/main" id="{132A9927-1C11-3B48-C396-32C0F24FEC52}"/>
              </a:ext>
            </a:extLst>
          </p:cNvPr>
          <p:cNvPicPr>
            <a:picLocks noChangeAspect="1"/>
          </p:cNvPicPr>
          <p:nvPr/>
        </p:nvPicPr>
        <p:blipFill>
          <a:blip r:embed="rId2"/>
          <a:stretch>
            <a:fillRect/>
          </a:stretch>
        </p:blipFill>
        <p:spPr>
          <a:xfrm>
            <a:off x="8879594" y="1516194"/>
            <a:ext cx="2295546" cy="4538553"/>
          </a:xfrm>
          <a:prstGeom prst="rect">
            <a:avLst/>
          </a:prstGeom>
        </p:spPr>
      </p:pic>
      <p:sp>
        <p:nvSpPr>
          <p:cNvPr id="6" name="正方形/長方形 5">
            <a:extLst>
              <a:ext uri="{FF2B5EF4-FFF2-40B4-BE49-F238E27FC236}">
                <a16:creationId xmlns:a16="http://schemas.microsoft.com/office/drawing/2014/main" id="{6B98820F-7D6C-A03C-6F95-E28CDD9D0414}"/>
              </a:ext>
            </a:extLst>
          </p:cNvPr>
          <p:cNvSpPr/>
          <p:nvPr/>
        </p:nvSpPr>
        <p:spPr>
          <a:xfrm>
            <a:off x="8906950" y="4805579"/>
            <a:ext cx="2240833" cy="601538"/>
          </a:xfrm>
          <a:prstGeom prst="rect">
            <a:avLst/>
          </a:prstGeom>
          <a:noFill/>
          <a:ln w="38100"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5" name="正方形/長方形 14">
            <a:extLst>
              <a:ext uri="{FF2B5EF4-FFF2-40B4-BE49-F238E27FC236}">
                <a16:creationId xmlns:a16="http://schemas.microsoft.com/office/drawing/2014/main" id="{B62AAD2A-D2D9-0D79-E1E5-0E3DE60943E1}"/>
              </a:ext>
            </a:extLst>
          </p:cNvPr>
          <p:cNvSpPr/>
          <p:nvPr/>
        </p:nvSpPr>
        <p:spPr>
          <a:xfrm>
            <a:off x="703231" y="1678339"/>
            <a:ext cx="144016" cy="870967"/>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16" name="正方形/長方形 15">
            <a:extLst>
              <a:ext uri="{FF2B5EF4-FFF2-40B4-BE49-F238E27FC236}">
                <a16:creationId xmlns:a16="http://schemas.microsoft.com/office/drawing/2014/main" id="{861A4920-E0B0-199F-3351-8F96F5D9DA29}"/>
              </a:ext>
            </a:extLst>
          </p:cNvPr>
          <p:cNvSpPr/>
          <p:nvPr/>
        </p:nvSpPr>
        <p:spPr>
          <a:xfrm>
            <a:off x="919254" y="1758372"/>
            <a:ext cx="7759483" cy="830997"/>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最も注目度の高い</a:t>
            </a:r>
            <a:r>
              <a:rPr lang="en-US" altLang="ja-JP" sz="2400" b="1" dirty="0">
                <a:solidFill>
                  <a:srgbClr val="545454"/>
                </a:solidFill>
                <a:latin typeface="メイリオ" panose="020B0604030504040204" pitchFamily="50" charset="-128"/>
                <a:ea typeface="メイリオ" panose="020B0604030504040204" pitchFamily="50" charset="-128"/>
              </a:rPr>
              <a:t>Yahoo!</a:t>
            </a:r>
            <a:r>
              <a:rPr lang="ja-JP" altLang="en-US" sz="2400" b="1" dirty="0">
                <a:solidFill>
                  <a:srgbClr val="545454"/>
                </a:solidFill>
                <a:latin typeface="メイリオ" panose="020B0604030504040204" pitchFamily="50" charset="-128"/>
                <a:ea typeface="メイリオ" panose="020B0604030504040204" pitchFamily="50" charset="-128"/>
              </a:rPr>
              <a:t> </a:t>
            </a:r>
            <a:r>
              <a:rPr lang="en-US" altLang="ja-JP" sz="2400" b="1" dirty="0">
                <a:solidFill>
                  <a:srgbClr val="545454"/>
                </a:solidFill>
                <a:latin typeface="メイリオ" panose="020B0604030504040204" pitchFamily="50" charset="-128"/>
                <a:ea typeface="メイリオ" panose="020B0604030504040204" pitchFamily="50" charset="-128"/>
              </a:rPr>
              <a:t>JAPAN</a:t>
            </a:r>
            <a:r>
              <a:rPr lang="ja-JP" altLang="en-US" sz="2400" b="1" dirty="0">
                <a:solidFill>
                  <a:srgbClr val="545454"/>
                </a:solidFill>
                <a:latin typeface="メイリオ" panose="020B0604030504040204" pitchFamily="50" charset="-128"/>
                <a:ea typeface="メイリオ" panose="020B0604030504040204" pitchFamily="50" charset="-128"/>
              </a:rPr>
              <a:t>トップページ</a:t>
            </a:r>
            <a:endParaRPr lang="en-US" altLang="ja-JP" sz="2400" b="1"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ニューストピックス下に掲載</a:t>
            </a:r>
          </a:p>
        </p:txBody>
      </p:sp>
      <p:sp>
        <p:nvSpPr>
          <p:cNvPr id="17" name="正方形/長方形 16">
            <a:extLst>
              <a:ext uri="{FF2B5EF4-FFF2-40B4-BE49-F238E27FC236}">
                <a16:creationId xmlns:a16="http://schemas.microsoft.com/office/drawing/2014/main" id="{2CAF6604-015F-27E8-DF38-907C9C38F82C}"/>
              </a:ext>
            </a:extLst>
          </p:cNvPr>
          <p:cNvSpPr/>
          <p:nvPr/>
        </p:nvSpPr>
        <p:spPr>
          <a:xfrm>
            <a:off x="930309" y="3556467"/>
            <a:ext cx="7556276" cy="830997"/>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545454"/>
                </a:solidFill>
                <a:latin typeface="メイリオ" panose="020B0604030504040204" pitchFamily="50" charset="-128"/>
                <a:ea typeface="メイリオ" panose="020B0604030504040204" pitchFamily="50" charset="-128"/>
              </a:rPr>
              <a:t>1Day</a:t>
            </a:r>
            <a:r>
              <a:rPr lang="ja-JP" altLang="en-US" sz="2400" b="1" dirty="0">
                <a:solidFill>
                  <a:srgbClr val="545454"/>
                </a:solidFill>
                <a:latin typeface="メイリオ" panose="020B0604030504040204" pitchFamily="50" charset="-128"/>
                <a:ea typeface="メイリオ" panose="020B0604030504040204" pitchFamily="50" charset="-128"/>
              </a:rPr>
              <a:t>配信＆その日訪れた全ユーザーへリーチ</a:t>
            </a:r>
            <a:endParaRPr lang="en-US" altLang="ja-JP" sz="2400" b="1"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（リーチ</a:t>
            </a:r>
            <a:r>
              <a:rPr lang="en-US" altLang="ja-JP" sz="2400" b="1" dirty="0">
                <a:solidFill>
                  <a:srgbClr val="545454"/>
                </a:solidFill>
                <a:latin typeface="メイリオ" panose="020B0604030504040204" pitchFamily="50" charset="-128"/>
                <a:ea typeface="メイリオ" panose="020B0604030504040204" pitchFamily="50" charset="-128"/>
              </a:rPr>
              <a:t>SOV100</a:t>
            </a:r>
            <a:r>
              <a:rPr lang="ja-JP" altLang="en-US" sz="2400" b="1" dirty="0">
                <a:solidFill>
                  <a:srgbClr val="545454"/>
                </a:solidFill>
                <a:latin typeface="メイリオ" panose="020B0604030504040204" pitchFamily="50" charset="-128"/>
                <a:ea typeface="メイリオ" panose="020B0604030504040204" pitchFamily="50" charset="-128"/>
              </a:rPr>
              <a:t>％）</a:t>
            </a:r>
          </a:p>
        </p:txBody>
      </p:sp>
      <p:sp>
        <p:nvSpPr>
          <p:cNvPr id="18" name="正方形/長方形 17">
            <a:extLst>
              <a:ext uri="{FF2B5EF4-FFF2-40B4-BE49-F238E27FC236}">
                <a16:creationId xmlns:a16="http://schemas.microsoft.com/office/drawing/2014/main" id="{7216D373-46AD-AB73-8716-7D8EF84E2910}"/>
              </a:ext>
            </a:extLst>
          </p:cNvPr>
          <p:cNvSpPr/>
          <p:nvPr/>
        </p:nvSpPr>
        <p:spPr>
          <a:xfrm>
            <a:off x="688967" y="4508270"/>
            <a:ext cx="158279" cy="621650"/>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19" name="正方形/長方形 18">
            <a:extLst>
              <a:ext uri="{FF2B5EF4-FFF2-40B4-BE49-F238E27FC236}">
                <a16:creationId xmlns:a16="http://schemas.microsoft.com/office/drawing/2014/main" id="{70DC8BA8-5C14-A615-2757-565688F99FA7}"/>
              </a:ext>
            </a:extLst>
          </p:cNvPr>
          <p:cNvSpPr/>
          <p:nvPr/>
        </p:nvSpPr>
        <p:spPr>
          <a:xfrm>
            <a:off x="930309" y="4617618"/>
            <a:ext cx="6984776" cy="461665"/>
          </a:xfrm>
          <a:prstGeom prst="rect">
            <a:avLst/>
          </a:prstGeom>
        </p:spPr>
        <p:txBody>
          <a:bodyPr wrap="square">
            <a:spAutoFit/>
          </a:bodyPr>
          <a:lstStyle/>
          <a:p>
            <a:pPr eaLnBrk="1" fontAlgn="auto" hangingPunct="1">
              <a:spcBef>
                <a:spcPts val="0"/>
              </a:spcBef>
              <a:spcAft>
                <a:spcPts val="0"/>
              </a:spcAft>
            </a:pPr>
            <a:r>
              <a:rPr lang="ja-JP" altLang="en-US" sz="2400" b="1" dirty="0">
                <a:solidFill>
                  <a:srgbClr val="545454"/>
                </a:solidFill>
                <a:latin typeface="メイリオ" panose="020B0604030504040204" pitchFamily="50" charset="-128"/>
                <a:ea typeface="メイリオ" panose="020B0604030504040204" pitchFamily="50" charset="-128"/>
              </a:rPr>
              <a:t>想定</a:t>
            </a:r>
            <a:r>
              <a:rPr lang="en-US" altLang="ja-JP" sz="2400" b="1" dirty="0">
                <a:solidFill>
                  <a:srgbClr val="545454"/>
                </a:solidFill>
                <a:latin typeface="メイリオ" panose="020B0604030504040204" pitchFamily="50" charset="-128"/>
                <a:ea typeface="メイリオ" panose="020B0604030504040204" pitchFamily="50" charset="-128"/>
              </a:rPr>
              <a:t>1750</a:t>
            </a:r>
            <a:r>
              <a:rPr lang="ja-JP" altLang="en-US" sz="2400" b="1" dirty="0">
                <a:solidFill>
                  <a:srgbClr val="545454"/>
                </a:solidFill>
                <a:latin typeface="メイリオ" panose="020B0604030504040204" pitchFamily="50" charset="-128"/>
                <a:ea typeface="メイリオ" panose="020B0604030504040204" pitchFamily="50" charset="-128"/>
              </a:rPr>
              <a:t>万</a:t>
            </a:r>
            <a:r>
              <a:rPr lang="en-US" altLang="ja-JP" sz="2400" b="1" dirty="0">
                <a:solidFill>
                  <a:srgbClr val="545454"/>
                </a:solidFill>
                <a:latin typeface="メイリオ" panose="020B0604030504040204" pitchFamily="50" charset="-128"/>
                <a:ea typeface="メイリオ" panose="020B0604030504040204" pitchFamily="50" charset="-128"/>
              </a:rPr>
              <a:t>V</a:t>
            </a:r>
            <a:r>
              <a:rPr lang="ja-JP" altLang="en-US" sz="2400" b="1" dirty="0">
                <a:solidFill>
                  <a:srgbClr val="545454"/>
                </a:solidFill>
                <a:latin typeface="メイリオ" panose="020B0604030504040204" pitchFamily="50" charset="-128"/>
                <a:ea typeface="メイリオ" panose="020B0604030504040204" pitchFamily="50" charset="-128"/>
              </a:rPr>
              <a:t>リーチ</a:t>
            </a:r>
            <a:r>
              <a:rPr lang="en-US" altLang="ja-JP" sz="2400" b="1" dirty="0">
                <a:solidFill>
                  <a:srgbClr val="545454"/>
                </a:solidFill>
                <a:latin typeface="メイリオ" panose="020B0604030504040204" pitchFamily="50" charset="-128"/>
                <a:ea typeface="メイリオ" panose="020B0604030504040204" pitchFamily="50" charset="-128"/>
              </a:rPr>
              <a:t>/</a:t>
            </a:r>
            <a:r>
              <a:rPr lang="ja-JP" altLang="en-US" sz="2400" b="1" dirty="0">
                <a:solidFill>
                  <a:srgbClr val="545454"/>
                </a:solidFill>
                <a:latin typeface="メイリオ" panose="020B0604030504040204" pitchFamily="50" charset="-128"/>
                <a:ea typeface="メイリオ" panose="020B0604030504040204" pitchFamily="50" charset="-128"/>
              </a:rPr>
              <a:t>日</a:t>
            </a:r>
          </a:p>
        </p:txBody>
      </p:sp>
      <p:sp>
        <p:nvSpPr>
          <p:cNvPr id="20" name="正方形/長方形 19">
            <a:extLst>
              <a:ext uri="{FF2B5EF4-FFF2-40B4-BE49-F238E27FC236}">
                <a16:creationId xmlns:a16="http://schemas.microsoft.com/office/drawing/2014/main" id="{4AAA0E8B-7CF1-1B6F-81AE-7BD2C19FFFBE}"/>
              </a:ext>
            </a:extLst>
          </p:cNvPr>
          <p:cNvSpPr/>
          <p:nvPr/>
        </p:nvSpPr>
        <p:spPr>
          <a:xfrm>
            <a:off x="703231" y="2704755"/>
            <a:ext cx="144016" cy="621650"/>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21" name="正方形/長方形 20">
            <a:extLst>
              <a:ext uri="{FF2B5EF4-FFF2-40B4-BE49-F238E27FC236}">
                <a16:creationId xmlns:a16="http://schemas.microsoft.com/office/drawing/2014/main" id="{A9AA7D01-E76F-65A4-8C1B-D9FF42E1DDB6}"/>
              </a:ext>
            </a:extLst>
          </p:cNvPr>
          <p:cNvSpPr/>
          <p:nvPr/>
        </p:nvSpPr>
        <p:spPr>
          <a:xfrm>
            <a:off x="919253" y="2826134"/>
            <a:ext cx="7556275" cy="461665"/>
          </a:xfrm>
          <a:prstGeom prst="rect">
            <a:avLst/>
          </a:prstGeom>
        </p:spPr>
        <p:txBody>
          <a:bodyPr wrap="square">
            <a:spAutoFit/>
          </a:bodyPr>
          <a:lstStyle/>
          <a:p>
            <a:pPr eaLnBrk="1" fontAlgn="auto" hangingPunct="1">
              <a:spcBef>
                <a:spcPts val="0"/>
              </a:spcBef>
              <a:spcAft>
                <a:spcPts val="0"/>
              </a:spcAft>
            </a:pPr>
            <a:r>
              <a:rPr lang="en-US" altLang="ja-JP" sz="2400" b="1" dirty="0">
                <a:solidFill>
                  <a:srgbClr val="545454"/>
                </a:solidFill>
                <a:latin typeface="メイリオ" panose="020B0604030504040204" pitchFamily="50" charset="-128"/>
                <a:ea typeface="メイリオ" panose="020B0604030504040204" pitchFamily="50" charset="-128"/>
              </a:rPr>
              <a:t>Yahoo!</a:t>
            </a:r>
            <a:r>
              <a:rPr lang="ja-JP" altLang="en-US" sz="2400" b="1" dirty="0">
                <a:solidFill>
                  <a:srgbClr val="545454"/>
                </a:solidFill>
                <a:latin typeface="メイリオ" panose="020B0604030504040204" pitchFamily="50" charset="-128"/>
                <a:ea typeface="メイリオ" panose="020B0604030504040204" pitchFamily="50" charset="-128"/>
              </a:rPr>
              <a:t>ニューストピックスに近い広告形式で</a:t>
            </a:r>
            <a:r>
              <a:rPr lang="en-US" altLang="ja-JP" sz="2400" b="1" dirty="0">
                <a:solidFill>
                  <a:srgbClr val="545454"/>
                </a:solidFill>
                <a:latin typeface="メイリオ" panose="020B0604030504040204" pitchFamily="50" charset="-128"/>
                <a:ea typeface="メイリオ" panose="020B0604030504040204" pitchFamily="50" charset="-128"/>
              </a:rPr>
              <a:t>PR</a:t>
            </a:r>
            <a:r>
              <a:rPr lang="ja-JP" altLang="en-US" sz="2400" b="1" dirty="0">
                <a:solidFill>
                  <a:srgbClr val="545454"/>
                </a:solidFill>
                <a:latin typeface="メイリオ" panose="020B0604030504040204" pitchFamily="50" charset="-128"/>
                <a:ea typeface="メイリオ" panose="020B0604030504040204" pitchFamily="50" charset="-128"/>
              </a:rPr>
              <a:t>可能</a:t>
            </a:r>
          </a:p>
        </p:txBody>
      </p:sp>
      <p:sp>
        <p:nvSpPr>
          <p:cNvPr id="22" name="正方形/長方形 21">
            <a:extLst>
              <a:ext uri="{FF2B5EF4-FFF2-40B4-BE49-F238E27FC236}">
                <a16:creationId xmlns:a16="http://schemas.microsoft.com/office/drawing/2014/main" id="{9338619A-B95E-ACA4-F6AD-FEFB24F99629}"/>
              </a:ext>
            </a:extLst>
          </p:cNvPr>
          <p:cNvSpPr/>
          <p:nvPr/>
        </p:nvSpPr>
        <p:spPr>
          <a:xfrm>
            <a:off x="703231" y="3481854"/>
            <a:ext cx="144016" cy="870967"/>
          </a:xfrm>
          <a:prstGeom prst="rect">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400" b="0" i="0" u="none" strike="noStrike" kern="0" cap="none" spc="0" normalizeH="0" baseline="0" noProof="0" dirty="0">
              <a:ln>
                <a:noFill/>
              </a:ln>
              <a:solidFill>
                <a:srgbClr val="545454"/>
              </a:solidFill>
              <a:effectLst/>
              <a:uLnTx/>
              <a:uFillTx/>
              <a:latin typeface="Calibri" panose="020F0502020204030204"/>
              <a:ea typeface="メイリオ" panose="020B0604030504040204" pitchFamily="50" charset="-128"/>
              <a:cs typeface="+mn-cs"/>
            </a:endParaRPr>
          </a:p>
        </p:txBody>
      </p:sp>
      <p:sp>
        <p:nvSpPr>
          <p:cNvPr id="23" name="テキスト ボックス 22">
            <a:extLst>
              <a:ext uri="{FF2B5EF4-FFF2-40B4-BE49-F238E27FC236}">
                <a16:creationId xmlns:a16="http://schemas.microsoft.com/office/drawing/2014/main" id="{4E50DE66-C657-C3CC-1CC1-E7FA361E27EC}"/>
              </a:ext>
            </a:extLst>
          </p:cNvPr>
          <p:cNvSpPr txBox="1"/>
          <p:nvPr/>
        </p:nvSpPr>
        <p:spPr>
          <a:xfrm>
            <a:off x="647566" y="5623860"/>
            <a:ext cx="8031108" cy="430887"/>
          </a:xfrm>
          <a:prstGeom prst="rect">
            <a:avLst/>
          </a:prstGeom>
          <a:noFill/>
          <a:ln>
            <a:solidFill>
              <a:schemeClr val="tx1"/>
            </a:solidFill>
            <a:prstDash val="dash"/>
          </a:ln>
        </p:spPr>
        <p:txBody>
          <a:bodyPr wrap="square" rtlCol="0">
            <a:spAutoFit/>
          </a:bodyPr>
          <a:lstStyle/>
          <a:p>
            <a:pPr algn="l"/>
            <a:r>
              <a:rPr kumimoji="1" lang="ja-JP" altLang="en-US" sz="1100" dirty="0">
                <a:latin typeface="メイリオ" panose="020B0604030504040204" pitchFamily="50" charset="-128"/>
                <a:ea typeface="メイリオ" panose="020B0604030504040204" pitchFamily="50" charset="-128"/>
              </a:rPr>
              <a:t>商品の詳細スペック、販促情報はこちらをご確認ください。</a:t>
            </a:r>
            <a:endParaRPr kumimoji="1" lang="en-US" altLang="ja-JP" sz="1100" dirty="0">
              <a:latin typeface="メイリオ" panose="020B0604030504040204" pitchFamily="50" charset="-128"/>
              <a:ea typeface="メイリオ" panose="020B0604030504040204" pitchFamily="50" charset="-128"/>
            </a:endParaRPr>
          </a:p>
          <a:p>
            <a:pPr algn="l"/>
            <a:r>
              <a:rPr lang="en-US" altLang="ja-JP" sz="1100" dirty="0">
                <a:latin typeface="メイリオ" panose="020B0604030504040204" pitchFamily="50" charset="-128"/>
                <a:ea typeface="メイリオ" panose="020B0604030504040204" pitchFamily="50" charset="-128"/>
                <a:hlinkClick r:id="rId3"/>
              </a:rPr>
              <a:t>https://s.yimg.jp/dl/displayads-guarantee/01/displayads-guarantee_salessheet_toppage_topics_pr_2024H1.zip</a:t>
            </a:r>
            <a:endParaRPr lang="en-US" altLang="ja-JP" sz="11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51136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BF54DB-C7FE-FDBE-087F-9B18780F8504}"/>
              </a:ext>
            </a:extLst>
          </p:cNvPr>
          <p:cNvSpPr>
            <a:spLocks noGrp="1"/>
          </p:cNvSpPr>
          <p:nvPr>
            <p:ph type="ctrTitle"/>
          </p:nvPr>
        </p:nvSpPr>
        <p:spPr/>
        <p:txBody>
          <a:bodyPr/>
          <a:lstStyle/>
          <a:p>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endParaRPr kumimoji="1" lang="ja-JP" altLang="en-US" dirty="0"/>
          </a:p>
        </p:txBody>
      </p:sp>
      <p:sp>
        <p:nvSpPr>
          <p:cNvPr id="19" name="正方形/長方形 18">
            <a:extLst>
              <a:ext uri="{FF2B5EF4-FFF2-40B4-BE49-F238E27FC236}">
                <a16:creationId xmlns:a16="http://schemas.microsoft.com/office/drawing/2014/main" id="{9A285905-7E91-C59D-F490-A692911554F7}"/>
              </a:ext>
            </a:extLst>
          </p:cNvPr>
          <p:cNvSpPr/>
          <p:nvPr/>
        </p:nvSpPr>
        <p:spPr>
          <a:xfrm>
            <a:off x="5864979" y="3617034"/>
            <a:ext cx="5617737" cy="2670525"/>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20" name="片側の 2 つの角を丸めた四角形 26">
            <a:extLst>
              <a:ext uri="{FF2B5EF4-FFF2-40B4-BE49-F238E27FC236}">
                <a16:creationId xmlns:a16="http://schemas.microsoft.com/office/drawing/2014/main" id="{ABDACA75-21A8-0159-F208-63164CACDE3B}"/>
              </a:ext>
            </a:extLst>
          </p:cNvPr>
          <p:cNvSpPr/>
          <p:nvPr/>
        </p:nvSpPr>
        <p:spPr>
          <a:xfrm>
            <a:off x="704080" y="1298707"/>
            <a:ext cx="10778636" cy="601299"/>
          </a:xfrm>
          <a:prstGeom prst="round2SameRect">
            <a:avLst>
              <a:gd name="adj1" fmla="val 0"/>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Yahoo! JAPAN</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トップページ　トピックス</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PR</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SP</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（オールリーチ）</a:t>
            </a:r>
            <a:endPar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70A012B7-6C68-6BFB-08C8-F931BC757DC4}"/>
              </a:ext>
            </a:extLst>
          </p:cNvPr>
          <p:cNvSpPr txBox="1"/>
          <p:nvPr/>
        </p:nvSpPr>
        <p:spPr>
          <a:xfrm>
            <a:off x="5916313" y="2518808"/>
            <a:ext cx="5217812" cy="923330"/>
          </a:xfrm>
          <a:prstGeom prst="rect">
            <a:avLst/>
          </a:prstGeom>
          <a:noFill/>
        </p:spPr>
        <p:txBody>
          <a:bodyPr wrap="square" rtlCol="0">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価格：</a:t>
            </a:r>
            <a:r>
              <a:rPr kumimoji="0" lang="en-US" altLang="ja-JP" kern="0" dirty="0">
                <a:solidFill>
                  <a:srgbClr val="545454"/>
                </a:solidFill>
                <a:latin typeface="メイリオ" panose="020B0604030504040204" pitchFamily="50" charset="-128"/>
                <a:ea typeface="メイリオ" panose="020B0604030504040204" pitchFamily="50" charset="-128"/>
              </a:rPr>
              <a:t>1300</a:t>
            </a:r>
            <a:r>
              <a:rPr kumimoji="0" lang="ja-JP" altLang="en-US" kern="0" dirty="0">
                <a:solidFill>
                  <a:srgbClr val="545454"/>
                </a:solidFill>
                <a:latin typeface="メイリオ" panose="020B0604030504040204" pitchFamily="50" charset="-128"/>
                <a:ea typeface="メイリオ" panose="020B0604030504040204" pitchFamily="50" charset="-128"/>
              </a:rPr>
              <a:t>万円</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広告掲載期間：</a:t>
            </a:r>
            <a:r>
              <a:rPr kumimoji="0" lang="en-US" altLang="ja-JP" kern="0" dirty="0">
                <a:solidFill>
                  <a:srgbClr val="545454"/>
                </a:solidFill>
                <a:latin typeface="メイリオ" panose="020B0604030504040204" pitchFamily="50" charset="-128"/>
                <a:ea typeface="メイリオ" panose="020B0604030504040204" pitchFamily="50" charset="-128"/>
              </a:rPr>
              <a:t>1</a:t>
            </a:r>
            <a:r>
              <a:rPr kumimoji="0" lang="ja-JP" altLang="en-US" kern="0" dirty="0">
                <a:solidFill>
                  <a:srgbClr val="545454"/>
                </a:solidFill>
                <a:latin typeface="メイリオ" panose="020B0604030504040204" pitchFamily="50" charset="-128"/>
                <a:ea typeface="メイリオ" panose="020B0604030504040204" pitchFamily="50" charset="-128"/>
              </a:rPr>
              <a:t>日</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a:t>
            </a:r>
            <a:r>
              <a:rPr kumimoji="0" lang="en-US" altLang="ja-JP" kern="0" dirty="0">
                <a:solidFill>
                  <a:srgbClr val="545454"/>
                </a:solidFill>
                <a:latin typeface="メイリオ" panose="020B0604030504040204" pitchFamily="50" charset="-128"/>
                <a:ea typeface="メイリオ" panose="020B0604030504040204" pitchFamily="50" charset="-128"/>
              </a:rPr>
              <a:t>v</a:t>
            </a:r>
            <a:r>
              <a:rPr kumimoji="0" lang="ja-JP" altLang="en-US" kern="0" dirty="0">
                <a:solidFill>
                  <a:srgbClr val="545454"/>
                </a:solidFill>
                <a:latin typeface="メイリオ" panose="020B0604030504040204" pitchFamily="50" charset="-128"/>
                <a:ea typeface="メイリオ" panose="020B0604030504040204" pitchFamily="50" charset="-128"/>
              </a:rPr>
              <a:t>リーチ数：</a:t>
            </a:r>
            <a:r>
              <a:rPr kumimoji="0" lang="en-US" altLang="ja-JP" kern="0" dirty="0">
                <a:solidFill>
                  <a:srgbClr val="545454"/>
                </a:solidFill>
                <a:latin typeface="メイリオ" panose="020B0604030504040204" pitchFamily="50" charset="-128"/>
                <a:ea typeface="メイリオ" panose="020B0604030504040204" pitchFamily="50" charset="-128"/>
              </a:rPr>
              <a:t>1750</a:t>
            </a:r>
            <a:r>
              <a:rPr kumimoji="0" lang="ja-JP" altLang="en-US" kern="0" dirty="0">
                <a:solidFill>
                  <a:srgbClr val="545454"/>
                </a:solidFill>
                <a:latin typeface="メイリオ" panose="020B0604030504040204" pitchFamily="50" charset="-128"/>
                <a:ea typeface="メイリオ" panose="020B0604030504040204" pitchFamily="50" charset="-128"/>
              </a:rPr>
              <a:t>万</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A8C0FE6E-3377-3816-BA84-6DB4EF339BF5}"/>
              </a:ext>
            </a:extLst>
          </p:cNvPr>
          <p:cNvSpPr txBox="1"/>
          <p:nvPr/>
        </p:nvSpPr>
        <p:spPr>
          <a:xfrm>
            <a:off x="6550050" y="3799555"/>
            <a:ext cx="4900766" cy="338554"/>
          </a:xfrm>
          <a:prstGeom prst="rect">
            <a:avLst/>
          </a:prstGeom>
          <a:noFill/>
        </p:spPr>
        <p:txBody>
          <a:bodyPr wrap="square" rtlCol="0">
            <a:spAutoFit/>
          </a:bodyPr>
          <a:lstStyle/>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 </a:t>
            </a:r>
            <a:r>
              <a:rPr lang="en-US" altLang="ja-JP" sz="1600" dirty="0">
                <a:solidFill>
                  <a:srgbClr val="545454"/>
                </a:solidFill>
                <a:latin typeface="メイリオ" panose="020B0604030504040204" pitchFamily="50" charset="-128"/>
                <a:ea typeface="メイリオ" panose="020B0604030504040204" pitchFamily="50" charset="-128"/>
              </a:rPr>
              <a:t>JAPAN</a:t>
            </a:r>
            <a:r>
              <a:rPr lang="ja-JP" altLang="en-US" sz="1600" dirty="0">
                <a:solidFill>
                  <a:srgbClr val="545454"/>
                </a:solidFill>
                <a:latin typeface="メイリオ" panose="020B0604030504040204" pitchFamily="50" charset="-128"/>
                <a:ea typeface="メイリオ" panose="020B0604030504040204" pitchFamily="50" charset="-128"/>
              </a:rPr>
              <a:t>は国内最大規模のニュースメディア</a:t>
            </a:r>
          </a:p>
        </p:txBody>
      </p:sp>
      <p:sp>
        <p:nvSpPr>
          <p:cNvPr id="23" name="Freeform 10">
            <a:extLst>
              <a:ext uri="{FF2B5EF4-FFF2-40B4-BE49-F238E27FC236}">
                <a16:creationId xmlns:a16="http://schemas.microsoft.com/office/drawing/2014/main" id="{DB904056-8A44-09DA-C082-9DC11E42D358}"/>
              </a:ext>
            </a:extLst>
          </p:cNvPr>
          <p:cNvSpPr>
            <a:spLocks noChangeArrowheads="1"/>
          </p:cNvSpPr>
          <p:nvPr/>
        </p:nvSpPr>
        <p:spPr bwMode="auto">
          <a:xfrm>
            <a:off x="6138932" y="3780452"/>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24" name="図 23">
            <a:extLst>
              <a:ext uri="{FF2B5EF4-FFF2-40B4-BE49-F238E27FC236}">
                <a16:creationId xmlns:a16="http://schemas.microsoft.com/office/drawing/2014/main" id="{4BEEE1BB-904C-BD17-1950-5F1E490887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4919" y="3163618"/>
            <a:ext cx="557822" cy="817322"/>
          </a:xfrm>
          <a:prstGeom prst="rect">
            <a:avLst/>
          </a:prstGeom>
        </p:spPr>
      </p:pic>
      <p:sp>
        <p:nvSpPr>
          <p:cNvPr id="25" name="正方形/長方形 24">
            <a:extLst>
              <a:ext uri="{FF2B5EF4-FFF2-40B4-BE49-F238E27FC236}">
                <a16:creationId xmlns:a16="http://schemas.microsoft.com/office/drawing/2014/main" id="{5F529BDB-5EC8-6448-8F02-EFD4B37B1447}"/>
              </a:ext>
            </a:extLst>
          </p:cNvPr>
          <p:cNvSpPr/>
          <p:nvPr/>
        </p:nvSpPr>
        <p:spPr>
          <a:xfrm>
            <a:off x="704080" y="2022125"/>
            <a:ext cx="4983245"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掲載イメージ</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26" name="テキスト ボックス 25">
            <a:extLst>
              <a:ext uri="{FF2B5EF4-FFF2-40B4-BE49-F238E27FC236}">
                <a16:creationId xmlns:a16="http://schemas.microsoft.com/office/drawing/2014/main" id="{B70A1170-6141-6C5D-03D6-850248A22C53}"/>
              </a:ext>
            </a:extLst>
          </p:cNvPr>
          <p:cNvSpPr txBox="1"/>
          <p:nvPr/>
        </p:nvSpPr>
        <p:spPr>
          <a:xfrm>
            <a:off x="2315316" y="3252952"/>
            <a:ext cx="3314515" cy="523220"/>
          </a:xfrm>
          <a:prstGeom prst="rect">
            <a:avLst/>
          </a:prstGeom>
          <a:noFill/>
        </p:spPr>
        <p:txBody>
          <a:bodyPr wrap="square">
            <a:spAutoFit/>
          </a:bodyPr>
          <a:lstStyle/>
          <a:p>
            <a:pP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Yahoo!</a:t>
            </a:r>
            <a:r>
              <a:rPr lang="ja-JP" altLang="en-US" sz="1400" dirty="0">
                <a:solidFill>
                  <a:srgbClr val="545454"/>
                </a:solidFill>
                <a:latin typeface="メイリオ" panose="020B0604030504040204" pitchFamily="50" charset="-128"/>
                <a:ea typeface="メイリオ" panose="020B0604030504040204" pitchFamily="50" charset="-128"/>
              </a:rPr>
              <a:t>ニューストピックスに初回訪問時に訪れたユーザーに</a:t>
            </a: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％リーチ</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27" name="テキスト ボックス 26">
            <a:extLst>
              <a:ext uri="{FF2B5EF4-FFF2-40B4-BE49-F238E27FC236}">
                <a16:creationId xmlns:a16="http://schemas.microsoft.com/office/drawing/2014/main" id="{B05EA8E4-9FBE-E66D-6C6D-4F2E2522B937}"/>
              </a:ext>
            </a:extLst>
          </p:cNvPr>
          <p:cNvSpPr txBox="1"/>
          <p:nvPr/>
        </p:nvSpPr>
        <p:spPr>
          <a:xfrm>
            <a:off x="955952" y="4144360"/>
            <a:ext cx="1680576" cy="523220"/>
          </a:xfrm>
          <a:prstGeom prst="rect">
            <a:avLst/>
          </a:prstGeom>
          <a:noFill/>
        </p:spPr>
        <p:txBody>
          <a:bodyPr wrap="square">
            <a:spAutoFit/>
          </a:bodyPr>
          <a:lstStyle/>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初回訪問時</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1775CD1E-96DF-C0B2-543D-C94CF7F7F49B}"/>
              </a:ext>
            </a:extLst>
          </p:cNvPr>
          <p:cNvSpPr txBox="1"/>
          <p:nvPr/>
        </p:nvSpPr>
        <p:spPr>
          <a:xfrm>
            <a:off x="704081" y="4905807"/>
            <a:ext cx="4951344" cy="1323439"/>
          </a:xfrm>
          <a:prstGeom prst="rect">
            <a:avLst/>
          </a:prstGeom>
          <a:noFill/>
        </p:spPr>
        <p:txBody>
          <a:bodyPr wrap="square">
            <a:spAutoFit/>
          </a:bodyPr>
          <a:lstStyle/>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掲載日に訪問したユーザーの初回訪問時に</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100</a:t>
            </a:r>
            <a:r>
              <a:rPr lang="ja-JP" altLang="en-US" sz="1600" dirty="0">
                <a:solidFill>
                  <a:srgbClr val="545454"/>
                </a:solidFill>
                <a:latin typeface="メイリオ" panose="020B0604030504040204" pitchFamily="50" charset="-128"/>
                <a:ea typeface="メイリオ" panose="020B0604030504040204" pitchFamily="50" charset="-128"/>
              </a:rPr>
              <a:t>％掲出するため、</a:t>
            </a: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ニューストピックスに訪れた全ユーザーにリーチ可能</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高いリーチ効率で最大規模のリーチ獲得が可能</a:t>
            </a:r>
            <a:endParaRPr lang="en-US" altLang="ja-JP" sz="1600" dirty="0">
              <a:solidFill>
                <a:srgbClr val="545454"/>
              </a:solidFill>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9B7EA4F4-87D2-9CC0-32CF-165750CACF07}"/>
              </a:ext>
            </a:extLst>
          </p:cNvPr>
          <p:cNvSpPr/>
          <p:nvPr/>
        </p:nvSpPr>
        <p:spPr>
          <a:xfrm>
            <a:off x="704080" y="2022125"/>
            <a:ext cx="4983245" cy="2670525"/>
          </a:xfrm>
          <a:prstGeom prst="rect">
            <a:avLst/>
          </a:prstGeom>
          <a:no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30" name="正方形/長方形 29">
            <a:extLst>
              <a:ext uri="{FF2B5EF4-FFF2-40B4-BE49-F238E27FC236}">
                <a16:creationId xmlns:a16="http://schemas.microsoft.com/office/drawing/2014/main" id="{08C8AC6C-31DF-3703-4492-BEAC4CC689FD}"/>
              </a:ext>
            </a:extLst>
          </p:cNvPr>
          <p:cNvSpPr/>
          <p:nvPr/>
        </p:nvSpPr>
        <p:spPr>
          <a:xfrm>
            <a:off x="5835650" y="2022125"/>
            <a:ext cx="5647066"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広告スペック</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31" name="テキスト ボックス 30">
            <a:extLst>
              <a:ext uri="{FF2B5EF4-FFF2-40B4-BE49-F238E27FC236}">
                <a16:creationId xmlns:a16="http://schemas.microsoft.com/office/drawing/2014/main" id="{3D56EC73-5559-AF5E-BC2D-59F1EE31CFA5}"/>
              </a:ext>
            </a:extLst>
          </p:cNvPr>
          <p:cNvSpPr txBox="1"/>
          <p:nvPr/>
        </p:nvSpPr>
        <p:spPr>
          <a:xfrm flipH="1">
            <a:off x="8713742" y="2782669"/>
            <a:ext cx="2888241" cy="646331"/>
          </a:xfrm>
          <a:prstGeom prst="rect">
            <a:avLst/>
          </a:prstGeom>
          <a:noFill/>
        </p:spPr>
        <p:txBody>
          <a:bodyPr wrap="square">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リーチシェア：</a:t>
            </a:r>
            <a:r>
              <a:rPr kumimoji="0" lang="en-US" altLang="ja-JP" kern="0" dirty="0">
                <a:solidFill>
                  <a:srgbClr val="545454"/>
                </a:solidFill>
                <a:latin typeface="メイリオ" panose="020B0604030504040204" pitchFamily="50" charset="-128"/>
                <a:ea typeface="メイリオ" panose="020B0604030504040204" pitchFamily="50" charset="-128"/>
              </a:rPr>
              <a:t>100</a:t>
            </a:r>
            <a:r>
              <a:rPr kumimoji="0" lang="ja-JP" altLang="en-US" kern="0" dirty="0">
                <a:solidFill>
                  <a:srgbClr val="545454"/>
                </a:solidFill>
                <a:latin typeface="メイリオ" panose="020B0604030504040204" pitchFamily="50" charset="-128"/>
                <a:ea typeface="メイリオ" panose="020B0604030504040204" pitchFamily="50" charset="-128"/>
              </a:rPr>
              <a:t>％</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想定リーチ単価：</a:t>
            </a:r>
            <a:r>
              <a:rPr kumimoji="0" lang="en-US" altLang="ja-JP" kern="0" dirty="0">
                <a:solidFill>
                  <a:srgbClr val="545454"/>
                </a:solidFill>
                <a:latin typeface="メイリオ" panose="020B0604030504040204" pitchFamily="50" charset="-128"/>
                <a:ea typeface="メイリオ" panose="020B0604030504040204" pitchFamily="50" charset="-128"/>
              </a:rPr>
              <a:t>0.74</a:t>
            </a:r>
            <a:r>
              <a:rPr kumimoji="0" lang="ja-JP" altLang="en-US" kern="0" dirty="0">
                <a:solidFill>
                  <a:srgbClr val="545454"/>
                </a:solidFill>
                <a:latin typeface="メイリオ" panose="020B0604030504040204" pitchFamily="50" charset="-128"/>
                <a:ea typeface="メイリオ" panose="020B0604030504040204" pitchFamily="50" charset="-128"/>
              </a:rPr>
              <a:t>円</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pic>
        <p:nvPicPr>
          <p:cNvPr id="32" name="図 31">
            <a:extLst>
              <a:ext uri="{FF2B5EF4-FFF2-40B4-BE49-F238E27FC236}">
                <a16:creationId xmlns:a16="http://schemas.microsoft.com/office/drawing/2014/main" id="{B85BC587-4697-EC40-AC58-81AB6C8E4ED5}"/>
              </a:ext>
            </a:extLst>
          </p:cNvPr>
          <p:cNvPicPr>
            <a:picLocks noChangeAspect="1"/>
          </p:cNvPicPr>
          <p:nvPr/>
        </p:nvPicPr>
        <p:blipFill>
          <a:blip r:embed="rId3"/>
          <a:stretch>
            <a:fillRect/>
          </a:stretch>
        </p:blipFill>
        <p:spPr>
          <a:xfrm>
            <a:off x="872651" y="2665667"/>
            <a:ext cx="699693" cy="1383439"/>
          </a:xfrm>
          <a:prstGeom prst="rect">
            <a:avLst/>
          </a:prstGeom>
        </p:spPr>
      </p:pic>
      <p:pic>
        <p:nvPicPr>
          <p:cNvPr id="33" name="図 32">
            <a:extLst>
              <a:ext uri="{FF2B5EF4-FFF2-40B4-BE49-F238E27FC236}">
                <a16:creationId xmlns:a16="http://schemas.microsoft.com/office/drawing/2014/main" id="{0B809DC7-CEF5-BFB7-E875-85EBBDE519B2}"/>
              </a:ext>
            </a:extLst>
          </p:cNvPr>
          <p:cNvPicPr>
            <a:picLocks noChangeAspect="1"/>
          </p:cNvPicPr>
          <p:nvPr/>
        </p:nvPicPr>
        <p:blipFill>
          <a:blip r:embed="rId4"/>
          <a:stretch>
            <a:fillRect/>
          </a:stretch>
        </p:blipFill>
        <p:spPr>
          <a:xfrm>
            <a:off x="6096000" y="4270338"/>
            <a:ext cx="5177162" cy="1858382"/>
          </a:xfrm>
          <a:prstGeom prst="rect">
            <a:avLst/>
          </a:prstGeom>
        </p:spPr>
      </p:pic>
    </p:spTree>
    <p:extLst>
      <p:ext uri="{BB962C8B-B14F-4D97-AF65-F5344CB8AC3E}">
        <p14:creationId xmlns:p14="http://schemas.microsoft.com/office/powerpoint/2010/main" val="533697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23582E-4369-87C4-888C-D16530536C9F}"/>
              </a:ext>
            </a:extLst>
          </p:cNvPr>
          <p:cNvSpPr>
            <a:spLocks noGrp="1"/>
          </p:cNvSpPr>
          <p:nvPr>
            <p:ph type="ctrTitle"/>
          </p:nvPr>
        </p:nvSpPr>
        <p:spPr/>
        <p:txBody>
          <a:bodyPr/>
          <a:lstStyle/>
          <a:p>
            <a:r>
              <a:rPr lang="en-US" altLang="ja-JP" dirty="0">
                <a:latin typeface="メイリオ" panose="020B0604030504040204" pitchFamily="34" charset="-128"/>
                <a:ea typeface="メイリオ" panose="020B0604030504040204" pitchFamily="34" charset="-128"/>
              </a:rPr>
              <a:t>Yahoo!</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JAPAN</a:t>
            </a:r>
            <a:r>
              <a:rPr lang="ja-JP" altLang="en-US" dirty="0">
                <a:latin typeface="メイリオ" panose="020B0604030504040204" pitchFamily="34" charset="-128"/>
                <a:ea typeface="メイリオ" panose="020B0604030504040204" pitchFamily="34" charset="-128"/>
              </a:rPr>
              <a:t>　トップページ　トピックス</a:t>
            </a:r>
            <a:r>
              <a:rPr lang="en-US" altLang="ja-JP" dirty="0">
                <a:latin typeface="メイリオ" panose="020B0604030504040204" pitchFamily="34" charset="-128"/>
                <a:ea typeface="メイリオ" panose="020B0604030504040204" pitchFamily="34" charset="-128"/>
              </a:rPr>
              <a:t>PR</a:t>
            </a:r>
            <a:r>
              <a:rPr lang="ja-JP" altLang="en-US" dirty="0">
                <a:latin typeface="メイリオ" panose="020B0604030504040204" pitchFamily="34" charset="-128"/>
                <a:ea typeface="メイリオ" panose="020B0604030504040204" pitchFamily="34" charset="-128"/>
              </a:rPr>
              <a:t>　</a:t>
            </a:r>
            <a:r>
              <a:rPr lang="en-US" altLang="ja-JP" dirty="0">
                <a:latin typeface="メイリオ" panose="020B0604030504040204" pitchFamily="34" charset="-128"/>
                <a:ea typeface="メイリオ" panose="020B0604030504040204" pitchFamily="34" charset="-128"/>
              </a:rPr>
              <a:t>SP</a:t>
            </a:r>
            <a:r>
              <a:rPr lang="ja-JP" altLang="en-US" dirty="0">
                <a:latin typeface="メイリオ" panose="020B0604030504040204" pitchFamily="34" charset="-128"/>
                <a:ea typeface="メイリオ" panose="020B0604030504040204" pitchFamily="34" charset="-128"/>
              </a:rPr>
              <a:t>　商品概要</a:t>
            </a:r>
            <a:endParaRPr kumimoji="1" lang="ja-JP" altLang="en-US" dirty="0"/>
          </a:p>
        </p:txBody>
      </p:sp>
      <p:sp>
        <p:nvSpPr>
          <p:cNvPr id="45" name="正方形/長方形 44">
            <a:extLst>
              <a:ext uri="{FF2B5EF4-FFF2-40B4-BE49-F238E27FC236}">
                <a16:creationId xmlns:a16="http://schemas.microsoft.com/office/drawing/2014/main" id="{D4619E6F-0715-443F-D6F1-1084AFFB48D3}"/>
              </a:ext>
            </a:extLst>
          </p:cNvPr>
          <p:cNvSpPr/>
          <p:nvPr/>
        </p:nvSpPr>
        <p:spPr>
          <a:xfrm>
            <a:off x="5984246" y="4126939"/>
            <a:ext cx="5617737" cy="2140582"/>
          </a:xfrm>
          <a:prstGeom prst="rect">
            <a:avLst/>
          </a:prstGeom>
          <a:solidFill>
            <a:srgbClr val="F5F5F5"/>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6" name="片側の 2 つの角を丸めた四角形 26">
            <a:extLst>
              <a:ext uri="{FF2B5EF4-FFF2-40B4-BE49-F238E27FC236}">
                <a16:creationId xmlns:a16="http://schemas.microsoft.com/office/drawing/2014/main" id="{B2DE9C89-A1CF-6320-9705-30AFE8813663}"/>
              </a:ext>
            </a:extLst>
          </p:cNvPr>
          <p:cNvSpPr/>
          <p:nvPr/>
        </p:nvSpPr>
        <p:spPr>
          <a:xfrm>
            <a:off x="704080" y="1298707"/>
            <a:ext cx="10778636" cy="601299"/>
          </a:xfrm>
          <a:prstGeom prst="round2SameRect">
            <a:avLst>
              <a:gd name="adj1" fmla="val 0"/>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Yahoo! JAPAN</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トップページ　トピックス</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PR</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SP</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（オールリーチ　</a:t>
            </a:r>
            <a:r>
              <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Plus</a:t>
            </a:r>
            <a:r>
              <a:rPr kumimoji="0" lang="ja-JP" altLang="en-US"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rPr>
              <a:t>）</a:t>
            </a:r>
            <a:endParaRPr kumimoji="0" lang="en-US" altLang="ja-JP" sz="16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F3A924FB-26B0-8065-BFFC-8C4D951116D9}"/>
              </a:ext>
            </a:extLst>
          </p:cNvPr>
          <p:cNvSpPr txBox="1"/>
          <p:nvPr/>
        </p:nvSpPr>
        <p:spPr>
          <a:xfrm>
            <a:off x="5869675" y="2593886"/>
            <a:ext cx="6065074" cy="923330"/>
          </a:xfrm>
          <a:prstGeom prst="rect">
            <a:avLst/>
          </a:prstGeom>
          <a:noFill/>
        </p:spPr>
        <p:txBody>
          <a:bodyPr wrap="square" rtlCol="0">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価格：</a:t>
            </a:r>
            <a:r>
              <a:rPr kumimoji="0" lang="en-US" altLang="ja-JP" kern="0" dirty="0">
                <a:solidFill>
                  <a:srgbClr val="545454"/>
                </a:solidFill>
                <a:latin typeface="メイリオ" panose="020B0604030504040204" pitchFamily="50" charset="-128"/>
                <a:ea typeface="メイリオ" panose="020B0604030504040204" pitchFamily="50" charset="-128"/>
              </a:rPr>
              <a:t>2500</a:t>
            </a:r>
            <a:r>
              <a:rPr kumimoji="0" lang="ja-JP" altLang="en-US" kern="0" dirty="0">
                <a:solidFill>
                  <a:srgbClr val="545454"/>
                </a:solidFill>
                <a:latin typeface="メイリオ" panose="020B0604030504040204" pitchFamily="50" charset="-128"/>
                <a:ea typeface="メイリオ" panose="020B0604030504040204" pitchFamily="50" charset="-128"/>
              </a:rPr>
              <a:t>万円</a:t>
            </a:r>
            <a:r>
              <a:rPr kumimoji="0" lang="ja-JP" altLang="en-US" sz="1400" kern="0" dirty="0">
                <a:solidFill>
                  <a:srgbClr val="545454"/>
                </a:solidFill>
                <a:latin typeface="メイリオ" panose="020B0604030504040204" pitchFamily="50" charset="-128"/>
                <a:ea typeface="メイリオ" panose="020B0604030504040204" pitchFamily="50" charset="-128"/>
              </a:rPr>
              <a:t>（性別・年齢ターゲティング商品は</a:t>
            </a:r>
            <a:r>
              <a:rPr kumimoji="0" lang="en-US" altLang="ja-JP" sz="1400" kern="0" dirty="0">
                <a:solidFill>
                  <a:srgbClr val="545454"/>
                </a:solidFill>
                <a:latin typeface="メイリオ" panose="020B0604030504040204" pitchFamily="50" charset="-128"/>
                <a:ea typeface="メイリオ" panose="020B0604030504040204" pitchFamily="50" charset="-128"/>
              </a:rPr>
              <a:t>1000</a:t>
            </a:r>
            <a:r>
              <a:rPr kumimoji="0" lang="ja-JP" altLang="en-US" sz="1400" kern="0" dirty="0">
                <a:solidFill>
                  <a:srgbClr val="545454"/>
                </a:solidFill>
                <a:latin typeface="メイリオ" panose="020B0604030504040204" pitchFamily="50" charset="-128"/>
                <a:ea typeface="メイリオ" panose="020B0604030504040204" pitchFamily="50" charset="-128"/>
              </a:rPr>
              <a:t>万円～）</a:t>
            </a:r>
            <a:endParaRPr kumimoji="0" lang="en-US" altLang="ja-JP" sz="1400"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広告掲載期間：</a:t>
            </a:r>
            <a:r>
              <a:rPr kumimoji="0" lang="en-US" altLang="ja-JP" kern="0" dirty="0">
                <a:solidFill>
                  <a:srgbClr val="545454"/>
                </a:solidFill>
                <a:latin typeface="メイリオ" panose="020B0604030504040204" pitchFamily="50" charset="-128"/>
                <a:ea typeface="メイリオ" panose="020B0604030504040204" pitchFamily="50" charset="-128"/>
              </a:rPr>
              <a:t>1</a:t>
            </a:r>
            <a:r>
              <a:rPr kumimoji="0" lang="ja-JP" altLang="en-US" kern="0" dirty="0">
                <a:solidFill>
                  <a:srgbClr val="545454"/>
                </a:solidFill>
                <a:latin typeface="メイリオ" panose="020B0604030504040204" pitchFamily="50" charset="-128"/>
                <a:ea typeface="メイリオ" panose="020B0604030504040204" pitchFamily="50" charset="-128"/>
              </a:rPr>
              <a:t>日</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想定</a:t>
            </a:r>
            <a:r>
              <a:rPr kumimoji="0" lang="en-US" altLang="ja-JP" kern="0" dirty="0">
                <a:solidFill>
                  <a:srgbClr val="545454"/>
                </a:solidFill>
                <a:latin typeface="メイリオ" panose="020B0604030504040204" pitchFamily="50" charset="-128"/>
                <a:ea typeface="メイリオ" panose="020B0604030504040204" pitchFamily="50" charset="-128"/>
              </a:rPr>
              <a:t>v</a:t>
            </a:r>
            <a:r>
              <a:rPr kumimoji="0" lang="ja-JP" altLang="en-US" kern="0" dirty="0">
                <a:solidFill>
                  <a:srgbClr val="545454"/>
                </a:solidFill>
                <a:latin typeface="メイリオ" panose="020B0604030504040204" pitchFamily="50" charset="-128"/>
                <a:ea typeface="メイリオ" panose="020B0604030504040204" pitchFamily="50" charset="-128"/>
              </a:rPr>
              <a:t>リーチ数：</a:t>
            </a:r>
            <a:r>
              <a:rPr kumimoji="0" lang="en-US" altLang="ja-JP" kern="0" dirty="0">
                <a:solidFill>
                  <a:srgbClr val="545454"/>
                </a:solidFill>
                <a:latin typeface="メイリオ" panose="020B0604030504040204" pitchFamily="50" charset="-128"/>
                <a:ea typeface="メイリオ" panose="020B0604030504040204" pitchFamily="50" charset="-128"/>
              </a:rPr>
              <a:t>1750</a:t>
            </a:r>
            <a:r>
              <a:rPr kumimoji="0" lang="ja-JP" altLang="en-US" kern="0" dirty="0">
                <a:solidFill>
                  <a:srgbClr val="545454"/>
                </a:solidFill>
                <a:latin typeface="メイリオ" panose="020B0604030504040204" pitchFamily="50" charset="-128"/>
                <a:ea typeface="メイリオ" panose="020B0604030504040204" pitchFamily="50" charset="-128"/>
              </a:rPr>
              <a:t>万 </a:t>
            </a:r>
            <a:r>
              <a:rPr kumimoji="0" lang="en-US" altLang="ja-JP" sz="800" kern="0" dirty="0">
                <a:solidFill>
                  <a:srgbClr val="545454"/>
                </a:solidFill>
                <a:latin typeface="メイリオ" panose="020B0604030504040204" pitchFamily="50" charset="-128"/>
                <a:ea typeface="メイリオ" panose="020B0604030504040204" pitchFamily="50" charset="-128"/>
              </a:rPr>
              <a:t>※</a:t>
            </a:r>
            <a:r>
              <a:rPr kumimoji="0" lang="ja-JP" altLang="en-US" sz="800" kern="0" dirty="0">
                <a:solidFill>
                  <a:srgbClr val="545454"/>
                </a:solidFill>
                <a:latin typeface="メイリオ" panose="020B0604030504040204" pitchFamily="50" charset="-128"/>
                <a:ea typeface="メイリオ" panose="020B0604030504040204" pitchFamily="50" charset="-128"/>
              </a:rPr>
              <a:t>１</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3ADB3247-1BB4-D80F-4DEF-A58C1E72E932}"/>
              </a:ext>
            </a:extLst>
          </p:cNvPr>
          <p:cNvSpPr txBox="1"/>
          <p:nvPr/>
        </p:nvSpPr>
        <p:spPr>
          <a:xfrm>
            <a:off x="6664621" y="4403910"/>
            <a:ext cx="4541512" cy="338554"/>
          </a:xfrm>
          <a:prstGeom prst="rect">
            <a:avLst/>
          </a:prstGeom>
          <a:noFill/>
        </p:spPr>
        <p:txBody>
          <a:bodyPr wrap="square" rtlCol="0">
            <a:spAutoFit/>
          </a:bodyPr>
          <a:lstStyle/>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ニュースは能動習慣接触メディア</a:t>
            </a:r>
          </a:p>
        </p:txBody>
      </p:sp>
      <p:sp>
        <p:nvSpPr>
          <p:cNvPr id="49" name="Freeform 10">
            <a:extLst>
              <a:ext uri="{FF2B5EF4-FFF2-40B4-BE49-F238E27FC236}">
                <a16:creationId xmlns:a16="http://schemas.microsoft.com/office/drawing/2014/main" id="{0B908B78-C5A7-DBCD-4BB2-8CA2C86F080A}"/>
              </a:ext>
            </a:extLst>
          </p:cNvPr>
          <p:cNvSpPr>
            <a:spLocks noChangeArrowheads="1"/>
          </p:cNvSpPr>
          <p:nvPr/>
        </p:nvSpPr>
        <p:spPr bwMode="auto">
          <a:xfrm>
            <a:off x="6253503" y="4384807"/>
            <a:ext cx="326468" cy="326468"/>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Calibri" panose="020F0502020204030204"/>
              <a:ea typeface="メイリオ" panose="020B0604030504040204" pitchFamily="50" charset="-128"/>
              <a:cs typeface="+mn-cs"/>
            </a:endParaRPr>
          </a:p>
        </p:txBody>
      </p:sp>
      <p:pic>
        <p:nvPicPr>
          <p:cNvPr id="50" name="図 49">
            <a:extLst>
              <a:ext uri="{FF2B5EF4-FFF2-40B4-BE49-F238E27FC236}">
                <a16:creationId xmlns:a16="http://schemas.microsoft.com/office/drawing/2014/main" id="{2D3D354E-AB29-7C1B-2D33-2E813A3B3D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2660" y="3211787"/>
            <a:ext cx="346398" cy="507544"/>
          </a:xfrm>
          <a:prstGeom prst="rect">
            <a:avLst/>
          </a:prstGeom>
        </p:spPr>
      </p:pic>
      <p:sp>
        <p:nvSpPr>
          <p:cNvPr id="51" name="正方形/長方形 50">
            <a:extLst>
              <a:ext uri="{FF2B5EF4-FFF2-40B4-BE49-F238E27FC236}">
                <a16:creationId xmlns:a16="http://schemas.microsoft.com/office/drawing/2014/main" id="{28BBA1D8-8E34-8039-3131-5E881BCC4479}"/>
              </a:ext>
            </a:extLst>
          </p:cNvPr>
          <p:cNvSpPr/>
          <p:nvPr/>
        </p:nvSpPr>
        <p:spPr>
          <a:xfrm>
            <a:off x="704080" y="2022125"/>
            <a:ext cx="4983245"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掲載イメージ</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AA84B9F7-265D-2249-BB72-F107E7C0D81A}"/>
              </a:ext>
            </a:extLst>
          </p:cNvPr>
          <p:cNvSpPr txBox="1"/>
          <p:nvPr/>
        </p:nvSpPr>
        <p:spPr>
          <a:xfrm>
            <a:off x="716891" y="3859689"/>
            <a:ext cx="1194836" cy="523220"/>
          </a:xfrm>
          <a:prstGeom prst="rect">
            <a:avLst/>
          </a:prstGeom>
          <a:noFill/>
        </p:spPr>
        <p:txBody>
          <a:bodyPr wrap="square">
            <a:spAutoFit/>
          </a:bodyPr>
          <a:lstStyle/>
          <a:p>
            <a:pPr algn="ctr" eaLnBrk="1" fontAlgn="auto" hangingPunct="1">
              <a:spcBef>
                <a:spcPts val="0"/>
              </a:spcBef>
              <a:spcAft>
                <a:spcPts val="0"/>
              </a:spcAft>
            </a:pPr>
            <a:r>
              <a:rPr lang="ja-JP" altLang="en-US" sz="1400" dirty="0">
                <a:solidFill>
                  <a:srgbClr val="545454"/>
                </a:solidFill>
                <a:latin typeface="メイリオ" panose="020B0604030504040204" pitchFamily="50" charset="-128"/>
                <a:ea typeface="メイリオ" panose="020B0604030504040204" pitchFamily="50" charset="-128"/>
              </a:rPr>
              <a:t>初回訪問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53" name="正方形/長方形 52">
            <a:extLst>
              <a:ext uri="{FF2B5EF4-FFF2-40B4-BE49-F238E27FC236}">
                <a16:creationId xmlns:a16="http://schemas.microsoft.com/office/drawing/2014/main" id="{5A7D5A80-1300-A1B3-27E0-1D9984CE8AD2}"/>
              </a:ext>
            </a:extLst>
          </p:cNvPr>
          <p:cNvSpPr/>
          <p:nvPr/>
        </p:nvSpPr>
        <p:spPr>
          <a:xfrm>
            <a:off x="704080" y="2022125"/>
            <a:ext cx="4983245" cy="2491509"/>
          </a:xfrm>
          <a:prstGeom prst="rect">
            <a:avLst/>
          </a:prstGeom>
          <a:no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4" name="正方形/長方形 53">
            <a:extLst>
              <a:ext uri="{FF2B5EF4-FFF2-40B4-BE49-F238E27FC236}">
                <a16:creationId xmlns:a16="http://schemas.microsoft.com/office/drawing/2014/main" id="{D6605A91-3018-3BC6-BCAE-793BB22CE102}"/>
              </a:ext>
            </a:extLst>
          </p:cNvPr>
          <p:cNvSpPr/>
          <p:nvPr/>
        </p:nvSpPr>
        <p:spPr>
          <a:xfrm>
            <a:off x="5835650" y="2022125"/>
            <a:ext cx="5647066" cy="470782"/>
          </a:xfrm>
          <a:prstGeom prst="rect">
            <a:avLst/>
          </a:prstGeom>
          <a:solidFill>
            <a:srgbClr val="F5F5F5">
              <a:lumMod val="50000"/>
            </a:srgbClr>
          </a:solidFill>
          <a:ln w="9525" cap="flat" cmpd="sng" algn="ctr">
            <a:solidFill>
              <a:srgbClr val="CCCCC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rPr>
              <a:t>広告スペック</a:t>
            </a:r>
            <a:endParaRPr kumimoji="0" lang="en-US" altLang="ja-JP" sz="14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n-cs"/>
            </a:endParaRPr>
          </a:p>
        </p:txBody>
      </p:sp>
      <p:sp>
        <p:nvSpPr>
          <p:cNvPr id="55" name="テキスト ボックス 54">
            <a:extLst>
              <a:ext uri="{FF2B5EF4-FFF2-40B4-BE49-F238E27FC236}">
                <a16:creationId xmlns:a16="http://schemas.microsoft.com/office/drawing/2014/main" id="{245EAB40-485D-1C68-A6A6-888CF17676BD}"/>
              </a:ext>
            </a:extLst>
          </p:cNvPr>
          <p:cNvSpPr txBox="1"/>
          <p:nvPr/>
        </p:nvSpPr>
        <p:spPr>
          <a:xfrm flipH="1">
            <a:off x="8866910" y="2880154"/>
            <a:ext cx="2679663" cy="646331"/>
          </a:xfrm>
          <a:prstGeom prst="rect">
            <a:avLst/>
          </a:prstGeom>
          <a:noFill/>
        </p:spPr>
        <p:txBody>
          <a:bodyPr wrap="square">
            <a:spAutoFit/>
          </a:bodyPr>
          <a:lstStyle/>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リーチシェア：</a:t>
            </a:r>
            <a:r>
              <a:rPr kumimoji="0" lang="en-US" altLang="ja-JP" kern="0" dirty="0">
                <a:solidFill>
                  <a:srgbClr val="545454"/>
                </a:solidFill>
                <a:latin typeface="メイリオ" panose="020B0604030504040204" pitchFamily="50" charset="-128"/>
                <a:ea typeface="メイリオ" panose="020B0604030504040204" pitchFamily="50" charset="-128"/>
              </a:rPr>
              <a:t>100</a:t>
            </a:r>
            <a:r>
              <a:rPr kumimoji="0" lang="ja-JP" altLang="en-US" kern="0" dirty="0">
                <a:solidFill>
                  <a:srgbClr val="545454"/>
                </a:solidFill>
                <a:latin typeface="メイリオ" panose="020B0604030504040204" pitchFamily="50" charset="-128"/>
                <a:ea typeface="メイリオ" panose="020B0604030504040204" pitchFamily="50" charset="-128"/>
              </a:rPr>
              <a:t>％</a:t>
            </a:r>
            <a:endParaRPr kumimoji="0" lang="en-US" altLang="ja-JP" kern="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kumimoji="0" lang="ja-JP" altLang="en-US" kern="0" dirty="0">
                <a:solidFill>
                  <a:srgbClr val="545454"/>
                </a:solidFill>
                <a:latin typeface="メイリオ" panose="020B0604030504040204" pitchFamily="50" charset="-128"/>
                <a:ea typeface="メイリオ" panose="020B0604030504040204" pitchFamily="50" charset="-128"/>
              </a:rPr>
              <a:t>平均</a:t>
            </a:r>
            <a:r>
              <a:rPr kumimoji="0" lang="en-US" altLang="ja-JP" kern="0" dirty="0">
                <a:solidFill>
                  <a:srgbClr val="545454"/>
                </a:solidFill>
                <a:latin typeface="メイリオ" panose="020B0604030504040204" pitchFamily="50" charset="-128"/>
                <a:ea typeface="メイリオ" panose="020B0604030504040204" pitchFamily="50" charset="-128"/>
              </a:rPr>
              <a:t>FQ</a:t>
            </a:r>
            <a:r>
              <a:rPr kumimoji="0" lang="ja-JP" altLang="en-US" kern="0" dirty="0">
                <a:solidFill>
                  <a:srgbClr val="545454"/>
                </a:solidFill>
                <a:latin typeface="メイリオ" panose="020B0604030504040204" pitchFamily="50" charset="-128"/>
                <a:ea typeface="メイリオ" panose="020B0604030504040204" pitchFamily="50" charset="-128"/>
              </a:rPr>
              <a:t>：</a:t>
            </a:r>
            <a:r>
              <a:rPr kumimoji="0" lang="en-US" altLang="ja-JP" kern="0" dirty="0">
                <a:solidFill>
                  <a:srgbClr val="545454"/>
                </a:solidFill>
                <a:latin typeface="メイリオ" panose="020B0604030504040204" pitchFamily="50" charset="-128"/>
                <a:ea typeface="メイリオ" panose="020B0604030504040204" pitchFamily="50" charset="-128"/>
              </a:rPr>
              <a:t>2.4</a:t>
            </a:r>
            <a:r>
              <a:rPr kumimoji="0" lang="ja-JP" altLang="en-US" kern="0" dirty="0">
                <a:solidFill>
                  <a:srgbClr val="545454"/>
                </a:solidFill>
                <a:latin typeface="メイリオ" panose="020B0604030504040204" pitchFamily="50" charset="-128"/>
                <a:ea typeface="メイリオ" panose="020B0604030504040204" pitchFamily="50" charset="-128"/>
              </a:rPr>
              <a:t>回 </a:t>
            </a:r>
            <a:r>
              <a:rPr kumimoji="0" lang="en-US" altLang="ja-JP" sz="800" kern="0" dirty="0">
                <a:solidFill>
                  <a:srgbClr val="545454"/>
                </a:solidFill>
                <a:latin typeface="メイリオ" panose="020B0604030504040204" pitchFamily="50" charset="-128"/>
                <a:ea typeface="メイリオ" panose="020B0604030504040204" pitchFamily="50" charset="-128"/>
              </a:rPr>
              <a:t>※</a:t>
            </a:r>
            <a:r>
              <a:rPr kumimoji="0" lang="ja-JP" altLang="en-US" sz="800" kern="0" dirty="0">
                <a:solidFill>
                  <a:srgbClr val="545454"/>
                </a:solidFill>
                <a:latin typeface="メイリオ" panose="020B0604030504040204" pitchFamily="50" charset="-128"/>
                <a:ea typeface="メイリオ" panose="020B0604030504040204" pitchFamily="50" charset="-128"/>
              </a:rPr>
              <a:t>２</a:t>
            </a:r>
            <a:endParaRPr kumimoji="0" lang="en-US" altLang="ja-JP" kern="0" dirty="0">
              <a:solidFill>
                <a:srgbClr val="545454"/>
              </a:solidFill>
              <a:latin typeface="メイリオ" panose="020B0604030504040204" pitchFamily="50" charset="-128"/>
              <a:ea typeface="メイリオ" panose="020B0604030504040204" pitchFamily="50" charset="-128"/>
            </a:endParaRPr>
          </a:p>
        </p:txBody>
      </p:sp>
      <p:pic>
        <p:nvPicPr>
          <p:cNvPr id="56" name="図 55">
            <a:extLst>
              <a:ext uri="{FF2B5EF4-FFF2-40B4-BE49-F238E27FC236}">
                <a16:creationId xmlns:a16="http://schemas.microsoft.com/office/drawing/2014/main" id="{533168F3-646E-6004-B1B0-CB4B6B2F4D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8367" y="3211787"/>
            <a:ext cx="348769" cy="511017"/>
          </a:xfrm>
          <a:prstGeom prst="rect">
            <a:avLst/>
          </a:prstGeom>
        </p:spPr>
      </p:pic>
      <p:sp>
        <p:nvSpPr>
          <p:cNvPr id="57" name="テキスト ボックス 56">
            <a:extLst>
              <a:ext uri="{FF2B5EF4-FFF2-40B4-BE49-F238E27FC236}">
                <a16:creationId xmlns:a16="http://schemas.microsoft.com/office/drawing/2014/main" id="{B95D21E3-4617-6B0F-C2DE-E79760296C9A}"/>
              </a:ext>
            </a:extLst>
          </p:cNvPr>
          <p:cNvSpPr txBox="1"/>
          <p:nvPr/>
        </p:nvSpPr>
        <p:spPr>
          <a:xfrm>
            <a:off x="1996377" y="3857937"/>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2</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pic>
        <p:nvPicPr>
          <p:cNvPr id="58" name="図 57">
            <a:extLst>
              <a:ext uri="{FF2B5EF4-FFF2-40B4-BE49-F238E27FC236}">
                <a16:creationId xmlns:a16="http://schemas.microsoft.com/office/drawing/2014/main" id="{A74712C3-B56C-A245-E4B0-14A25E3507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9788" y="3211787"/>
            <a:ext cx="348769" cy="511017"/>
          </a:xfrm>
          <a:prstGeom prst="rect">
            <a:avLst/>
          </a:prstGeom>
        </p:spPr>
      </p:pic>
      <p:sp>
        <p:nvSpPr>
          <p:cNvPr id="59" name="テキスト ボックス 58">
            <a:extLst>
              <a:ext uri="{FF2B5EF4-FFF2-40B4-BE49-F238E27FC236}">
                <a16:creationId xmlns:a16="http://schemas.microsoft.com/office/drawing/2014/main" id="{B17B2D8D-0812-D054-B014-07090E1C39BA}"/>
              </a:ext>
            </a:extLst>
          </p:cNvPr>
          <p:cNvSpPr txBox="1"/>
          <p:nvPr/>
        </p:nvSpPr>
        <p:spPr>
          <a:xfrm>
            <a:off x="3189735" y="3855838"/>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3</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pic>
        <p:nvPicPr>
          <p:cNvPr id="60" name="図 59">
            <a:extLst>
              <a:ext uri="{FF2B5EF4-FFF2-40B4-BE49-F238E27FC236}">
                <a16:creationId xmlns:a16="http://schemas.microsoft.com/office/drawing/2014/main" id="{BF556D40-26C9-199E-EB2E-789593D285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7397" y="3211787"/>
            <a:ext cx="348769" cy="511017"/>
          </a:xfrm>
          <a:prstGeom prst="rect">
            <a:avLst/>
          </a:prstGeom>
        </p:spPr>
      </p:pic>
      <p:sp>
        <p:nvSpPr>
          <p:cNvPr id="61" name="テキスト ボックス 60">
            <a:extLst>
              <a:ext uri="{FF2B5EF4-FFF2-40B4-BE49-F238E27FC236}">
                <a16:creationId xmlns:a16="http://schemas.microsoft.com/office/drawing/2014/main" id="{69269C5A-FB54-18C6-F4B4-4D6F77412128}"/>
              </a:ext>
            </a:extLst>
          </p:cNvPr>
          <p:cNvSpPr txBox="1"/>
          <p:nvPr/>
        </p:nvSpPr>
        <p:spPr>
          <a:xfrm>
            <a:off x="4456676" y="3855837"/>
            <a:ext cx="1230649" cy="523220"/>
          </a:xfrm>
          <a:prstGeom prst="rect">
            <a:avLst/>
          </a:prstGeom>
          <a:noFill/>
        </p:spPr>
        <p:txBody>
          <a:bodyPr wrap="square">
            <a:spAutoFit/>
          </a:bodyPr>
          <a:lstStyle/>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4</a:t>
            </a:r>
            <a:r>
              <a:rPr lang="ja-JP" altLang="en-US" sz="1400" dirty="0">
                <a:solidFill>
                  <a:srgbClr val="545454"/>
                </a:solidFill>
                <a:latin typeface="メイリオ" panose="020B0604030504040204" pitchFamily="50" charset="-128"/>
                <a:ea typeface="メイリオ" panose="020B0604030504040204" pitchFamily="50" charset="-128"/>
              </a:rPr>
              <a:t>回目訪問</a:t>
            </a:r>
            <a:endParaRPr lang="en-US" altLang="ja-JP" sz="1400" dirty="0">
              <a:solidFill>
                <a:srgbClr val="545454"/>
              </a:solidFill>
              <a:latin typeface="メイリオ" panose="020B0604030504040204" pitchFamily="50" charset="-128"/>
              <a:ea typeface="メイリオ" panose="020B0604030504040204" pitchFamily="50" charset="-128"/>
            </a:endParaRPr>
          </a:p>
          <a:p>
            <a:pPr algn="ctr" eaLnBrk="1" fontAlgn="auto" hangingPunct="1">
              <a:spcBef>
                <a:spcPts val="0"/>
              </a:spcBef>
              <a:spcAft>
                <a:spcPts val="0"/>
              </a:spcAft>
            </a:pPr>
            <a:r>
              <a:rPr lang="en-US" altLang="ja-JP" sz="1400" dirty="0">
                <a:solidFill>
                  <a:srgbClr val="545454"/>
                </a:solidFill>
                <a:latin typeface="メイリオ" panose="020B0604030504040204" pitchFamily="50" charset="-128"/>
                <a:ea typeface="メイリオ" panose="020B0604030504040204" pitchFamily="50" charset="-128"/>
              </a:rPr>
              <a:t>100</a:t>
            </a:r>
            <a:r>
              <a:rPr lang="ja-JP" altLang="en-US" sz="1400" dirty="0">
                <a:solidFill>
                  <a:srgbClr val="545454"/>
                </a:solidFill>
                <a:latin typeface="メイリオ" panose="020B0604030504040204" pitchFamily="50" charset="-128"/>
                <a:ea typeface="メイリオ" panose="020B0604030504040204" pitchFamily="50" charset="-128"/>
              </a:rPr>
              <a:t>％表示</a:t>
            </a:r>
            <a:endParaRPr lang="en-US" altLang="ja-JP" sz="1400" dirty="0">
              <a:solidFill>
                <a:srgbClr val="545454"/>
              </a:solidFill>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D03BEE32-7A28-F6F8-A65E-879D0E36FEEF}"/>
              </a:ext>
            </a:extLst>
          </p:cNvPr>
          <p:cNvSpPr txBox="1"/>
          <p:nvPr/>
        </p:nvSpPr>
        <p:spPr>
          <a:xfrm>
            <a:off x="1865030"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3" name="テキスト ボックス 62">
            <a:extLst>
              <a:ext uri="{FF2B5EF4-FFF2-40B4-BE49-F238E27FC236}">
                <a16:creationId xmlns:a16="http://schemas.microsoft.com/office/drawing/2014/main" id="{EBC3C7B8-BB4A-02CE-E88F-840D13B48BA5}"/>
              </a:ext>
            </a:extLst>
          </p:cNvPr>
          <p:cNvSpPr txBox="1"/>
          <p:nvPr/>
        </p:nvSpPr>
        <p:spPr>
          <a:xfrm>
            <a:off x="3020948"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4" name="テキスト ボックス 63">
            <a:extLst>
              <a:ext uri="{FF2B5EF4-FFF2-40B4-BE49-F238E27FC236}">
                <a16:creationId xmlns:a16="http://schemas.microsoft.com/office/drawing/2014/main" id="{A8119F09-6DF5-07FD-6BD7-F37EC3A55D5F}"/>
              </a:ext>
            </a:extLst>
          </p:cNvPr>
          <p:cNvSpPr txBox="1"/>
          <p:nvPr/>
        </p:nvSpPr>
        <p:spPr>
          <a:xfrm>
            <a:off x="4284994" y="3167136"/>
            <a:ext cx="343364" cy="369332"/>
          </a:xfrm>
          <a:prstGeom prst="rect">
            <a:avLst/>
          </a:prstGeom>
          <a:noFill/>
        </p:spPr>
        <p:txBody>
          <a:bodyPr wrap="none" rtlCol="0">
            <a:spAutoFit/>
          </a:bodyPr>
          <a:lstStyle/>
          <a:p>
            <a:pPr eaLnBrk="1" fontAlgn="auto" hangingPunct="1">
              <a:spcBef>
                <a:spcPts val="0"/>
              </a:spcBef>
              <a:spcAft>
                <a:spcPts val="0"/>
              </a:spcAft>
            </a:pPr>
            <a:r>
              <a:rPr lang="en-US" altLang="ja-JP" dirty="0">
                <a:solidFill>
                  <a:srgbClr val="000000"/>
                </a:solidFill>
                <a:latin typeface="Calibri" panose="020F0502020204030204"/>
                <a:ea typeface="メイリオ" panose="020B0604030504040204" pitchFamily="50" charset="-128"/>
              </a:rPr>
              <a:t>…</a:t>
            </a:r>
            <a:endParaRPr lang="ja-JP" altLang="en-US" dirty="0">
              <a:solidFill>
                <a:srgbClr val="000000"/>
              </a:solidFill>
              <a:latin typeface="Calibri" panose="020F0502020204030204"/>
              <a:ea typeface="メイリオ" panose="020B0604030504040204" pitchFamily="50" charset="-128"/>
            </a:endParaRPr>
          </a:p>
        </p:txBody>
      </p:sp>
      <p:sp>
        <p:nvSpPr>
          <p:cNvPr id="65" name="テキスト ボックス 64">
            <a:extLst>
              <a:ext uri="{FF2B5EF4-FFF2-40B4-BE49-F238E27FC236}">
                <a16:creationId xmlns:a16="http://schemas.microsoft.com/office/drawing/2014/main" id="{5E665582-04D8-2C67-3B24-E3279EFFFFB2}"/>
              </a:ext>
            </a:extLst>
          </p:cNvPr>
          <p:cNvSpPr txBox="1"/>
          <p:nvPr/>
        </p:nvSpPr>
        <p:spPr>
          <a:xfrm>
            <a:off x="5869675" y="3489877"/>
            <a:ext cx="5217812" cy="261610"/>
          </a:xfrm>
          <a:prstGeom prst="rect">
            <a:avLst/>
          </a:prstGeom>
          <a:noFill/>
        </p:spPr>
        <p:txBody>
          <a:bodyPr wrap="square" rtlCol="0">
            <a:spAutoFit/>
          </a:bodyPr>
          <a:lstStyle/>
          <a:p>
            <a:pPr eaLnBrk="1" fontAlgn="auto" hangingPunct="1">
              <a:spcBef>
                <a:spcPts val="0"/>
              </a:spcBef>
              <a:spcAft>
                <a:spcPts val="0"/>
              </a:spcAft>
            </a:pPr>
            <a:r>
              <a:rPr kumimoji="0" lang="en-US" altLang="ja-JP" sz="1100" kern="0" dirty="0">
                <a:solidFill>
                  <a:srgbClr val="545454"/>
                </a:solidFill>
                <a:latin typeface="メイリオ" panose="020B0604030504040204" pitchFamily="50" charset="-128"/>
                <a:ea typeface="メイリオ" panose="020B0604030504040204" pitchFamily="50" charset="-128"/>
              </a:rPr>
              <a:t>※1 </a:t>
            </a:r>
            <a:r>
              <a:rPr kumimoji="0" lang="ja-JP" altLang="en-US" sz="1100" kern="0" dirty="0">
                <a:solidFill>
                  <a:srgbClr val="545454"/>
                </a:solidFill>
                <a:latin typeface="メイリオ" panose="020B0604030504040204" pitchFamily="50" charset="-128"/>
                <a:ea typeface="メイリオ" panose="020B0604030504040204" pitchFamily="50" charset="-128"/>
              </a:rPr>
              <a:t>ノンターゲティングの場合　</a:t>
            </a:r>
            <a:r>
              <a:rPr kumimoji="0" lang="en-US" altLang="ja-JP" sz="1100" kern="0" dirty="0">
                <a:solidFill>
                  <a:srgbClr val="545454"/>
                </a:solidFill>
                <a:latin typeface="メイリオ" panose="020B0604030504040204" pitchFamily="50" charset="-128"/>
                <a:ea typeface="メイリオ" panose="020B0604030504040204" pitchFamily="50" charset="-128"/>
              </a:rPr>
              <a:t>※2 FQ</a:t>
            </a:r>
            <a:r>
              <a:rPr kumimoji="0" lang="ja-JP" altLang="en-US" sz="1100" kern="0" dirty="0">
                <a:solidFill>
                  <a:srgbClr val="545454"/>
                </a:solidFill>
                <a:latin typeface="メイリオ" panose="020B0604030504040204" pitchFamily="50" charset="-128"/>
                <a:ea typeface="メイリオ" panose="020B0604030504040204" pitchFamily="50" charset="-128"/>
              </a:rPr>
              <a:t>上限</a:t>
            </a:r>
            <a:r>
              <a:rPr kumimoji="0" lang="en-US" altLang="ja-JP" sz="1100" kern="0" dirty="0">
                <a:solidFill>
                  <a:srgbClr val="545454"/>
                </a:solidFill>
                <a:latin typeface="メイリオ" panose="020B0604030504040204" pitchFamily="50" charset="-128"/>
                <a:ea typeface="メイリオ" panose="020B0604030504040204" pitchFamily="50" charset="-128"/>
              </a:rPr>
              <a:t>4</a:t>
            </a:r>
            <a:r>
              <a:rPr kumimoji="0" lang="ja-JP" altLang="en-US" sz="1100" kern="0" dirty="0">
                <a:solidFill>
                  <a:srgbClr val="545454"/>
                </a:solidFill>
                <a:latin typeface="メイリオ" panose="020B0604030504040204" pitchFamily="50" charset="-128"/>
                <a:ea typeface="メイリオ" panose="020B0604030504040204" pitchFamily="50" charset="-128"/>
              </a:rPr>
              <a:t>回設定</a:t>
            </a:r>
            <a:endParaRPr kumimoji="0" lang="en-US" altLang="ja-JP" sz="1100" kern="0" dirty="0">
              <a:solidFill>
                <a:srgbClr val="545454"/>
              </a:solidFill>
              <a:latin typeface="メイリオ" panose="020B0604030504040204" pitchFamily="50" charset="-128"/>
              <a:ea typeface="メイリオ" panose="020B0604030504040204" pitchFamily="50" charset="-128"/>
            </a:endParaRPr>
          </a:p>
        </p:txBody>
      </p:sp>
      <p:sp>
        <p:nvSpPr>
          <p:cNvPr id="66" name="テキスト ボックス 65">
            <a:extLst>
              <a:ext uri="{FF2B5EF4-FFF2-40B4-BE49-F238E27FC236}">
                <a16:creationId xmlns:a16="http://schemas.microsoft.com/office/drawing/2014/main" id="{983278ED-B472-5997-3080-635C8E20DEA5}"/>
              </a:ext>
            </a:extLst>
          </p:cNvPr>
          <p:cNvSpPr txBox="1"/>
          <p:nvPr/>
        </p:nvSpPr>
        <p:spPr>
          <a:xfrm>
            <a:off x="10113487" y="5068202"/>
            <a:ext cx="1470567" cy="738664"/>
          </a:xfrm>
          <a:prstGeom prst="rect">
            <a:avLst/>
          </a:prstGeom>
          <a:noFill/>
        </p:spPr>
        <p:txBody>
          <a:bodyPr wrap="square">
            <a:spAutoFit/>
          </a:bodyPr>
          <a:lstStyle/>
          <a:p>
            <a:pPr algn="ctr" eaLnBrk="1" fontAlgn="auto" hangingPunct="1">
              <a:spcBef>
                <a:spcPts val="0"/>
              </a:spcBef>
              <a:spcAft>
                <a:spcPts val="0"/>
              </a:spcAft>
            </a:pPr>
            <a:r>
              <a:rPr lang="ja-JP" altLang="en-US" sz="1200" dirty="0">
                <a:solidFill>
                  <a:srgbClr val="545454"/>
                </a:solidFill>
                <a:latin typeface="Calibri" panose="020F0502020204030204"/>
                <a:ea typeface="メイリオ" panose="020B0604030504040204" pitchFamily="50" charset="-128"/>
              </a:rPr>
              <a:t>平均訪問頻度</a:t>
            </a:r>
            <a:r>
              <a:rPr lang="en-US" altLang="ja-JP" sz="1200" dirty="0">
                <a:solidFill>
                  <a:srgbClr val="545454"/>
                </a:solidFill>
                <a:latin typeface="Calibri" panose="020F0502020204030204"/>
                <a:ea typeface="メイリオ" panose="020B0604030504040204" pitchFamily="50" charset="-128"/>
              </a:rPr>
              <a:t>/</a:t>
            </a:r>
            <a:r>
              <a:rPr lang="ja-JP" altLang="en-US" sz="1200" dirty="0">
                <a:solidFill>
                  <a:srgbClr val="545454"/>
                </a:solidFill>
                <a:latin typeface="Calibri" panose="020F0502020204030204"/>
                <a:ea typeface="メイリオ" panose="020B0604030504040204" pitchFamily="50" charset="-128"/>
              </a:rPr>
              <a:t>日</a:t>
            </a:r>
            <a:endParaRPr lang="en-US" altLang="ja-JP" sz="1200" dirty="0">
              <a:solidFill>
                <a:srgbClr val="545454"/>
              </a:solidFill>
              <a:latin typeface="Calibri" panose="020F0502020204030204"/>
              <a:ea typeface="メイリオ" panose="020B0604030504040204" pitchFamily="50" charset="-128"/>
            </a:endParaRPr>
          </a:p>
          <a:p>
            <a:pPr algn="ctr" eaLnBrk="1" fontAlgn="auto" hangingPunct="1">
              <a:spcBef>
                <a:spcPts val="0"/>
              </a:spcBef>
              <a:spcAft>
                <a:spcPts val="0"/>
              </a:spcAft>
            </a:pPr>
            <a:endParaRPr lang="en-US" altLang="ja-JP" sz="1200" dirty="0">
              <a:solidFill>
                <a:srgbClr val="545454"/>
              </a:solidFill>
              <a:latin typeface="Calibri" panose="020F0502020204030204"/>
              <a:ea typeface="メイリオ" panose="020B0604030504040204" pitchFamily="50" charset="-128"/>
            </a:endParaRPr>
          </a:p>
          <a:p>
            <a:pPr algn="ctr" eaLnBrk="1" fontAlgn="auto" hangingPunct="1">
              <a:spcBef>
                <a:spcPts val="0"/>
              </a:spcBef>
              <a:spcAft>
                <a:spcPts val="0"/>
              </a:spcAft>
            </a:pPr>
            <a:r>
              <a:rPr lang="ja-JP" altLang="en-US" dirty="0">
                <a:solidFill>
                  <a:srgbClr val="545454"/>
                </a:solidFill>
                <a:latin typeface="Calibri" panose="020F0502020204030204"/>
                <a:ea typeface="メイリオ" panose="020B0604030504040204" pitchFamily="50" charset="-128"/>
              </a:rPr>
              <a:t>約</a:t>
            </a:r>
            <a:r>
              <a:rPr lang="en-US" altLang="ja-JP" dirty="0">
                <a:solidFill>
                  <a:srgbClr val="545454"/>
                </a:solidFill>
                <a:latin typeface="Calibri" panose="020F0502020204030204"/>
                <a:ea typeface="メイリオ" panose="020B0604030504040204" pitchFamily="50" charset="-128"/>
              </a:rPr>
              <a:t>4</a:t>
            </a:r>
            <a:r>
              <a:rPr lang="ja-JP" altLang="en-US" dirty="0">
                <a:solidFill>
                  <a:srgbClr val="545454"/>
                </a:solidFill>
                <a:latin typeface="Calibri" panose="020F0502020204030204"/>
                <a:ea typeface="メイリオ" panose="020B0604030504040204" pitchFamily="50" charset="-128"/>
              </a:rPr>
              <a:t>回</a:t>
            </a:r>
          </a:p>
        </p:txBody>
      </p:sp>
      <p:sp>
        <p:nvSpPr>
          <p:cNvPr id="67" name="正方形/長方形 66">
            <a:extLst>
              <a:ext uri="{FF2B5EF4-FFF2-40B4-BE49-F238E27FC236}">
                <a16:creationId xmlns:a16="http://schemas.microsoft.com/office/drawing/2014/main" id="{2544AF1B-1636-A4B6-5D42-DD13B361FCD6}"/>
              </a:ext>
            </a:extLst>
          </p:cNvPr>
          <p:cNvSpPr/>
          <p:nvPr/>
        </p:nvSpPr>
        <p:spPr>
          <a:xfrm>
            <a:off x="6658629" y="5425954"/>
            <a:ext cx="3487451" cy="109293"/>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8" name="楕円 67">
            <a:extLst>
              <a:ext uri="{FF2B5EF4-FFF2-40B4-BE49-F238E27FC236}">
                <a16:creationId xmlns:a16="http://schemas.microsoft.com/office/drawing/2014/main" id="{F9A03BE7-4460-6B77-CB1F-581595C02287}"/>
              </a:ext>
            </a:extLst>
          </p:cNvPr>
          <p:cNvSpPr/>
          <p:nvPr/>
        </p:nvSpPr>
        <p:spPr>
          <a:xfrm>
            <a:off x="7741227" y="5349329"/>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69" name="楕円 68">
            <a:extLst>
              <a:ext uri="{FF2B5EF4-FFF2-40B4-BE49-F238E27FC236}">
                <a16:creationId xmlns:a16="http://schemas.microsoft.com/office/drawing/2014/main" id="{342E75E4-0846-4A85-985A-805A6F3BA9B3}"/>
              </a:ext>
            </a:extLst>
          </p:cNvPr>
          <p:cNvSpPr/>
          <p:nvPr/>
        </p:nvSpPr>
        <p:spPr>
          <a:xfrm>
            <a:off x="6784745" y="5340742"/>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0" name="楕円 69">
            <a:extLst>
              <a:ext uri="{FF2B5EF4-FFF2-40B4-BE49-F238E27FC236}">
                <a16:creationId xmlns:a16="http://schemas.microsoft.com/office/drawing/2014/main" id="{36217157-0E2C-C5F5-25B4-992AC16DAB98}"/>
              </a:ext>
            </a:extLst>
          </p:cNvPr>
          <p:cNvSpPr/>
          <p:nvPr/>
        </p:nvSpPr>
        <p:spPr>
          <a:xfrm>
            <a:off x="8702774" y="5334412"/>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1" name="楕円 70">
            <a:extLst>
              <a:ext uri="{FF2B5EF4-FFF2-40B4-BE49-F238E27FC236}">
                <a16:creationId xmlns:a16="http://schemas.microsoft.com/office/drawing/2014/main" id="{40F6BB59-8446-A0EA-A2BD-1CAE2655DE01}"/>
              </a:ext>
            </a:extLst>
          </p:cNvPr>
          <p:cNvSpPr/>
          <p:nvPr/>
        </p:nvSpPr>
        <p:spPr>
          <a:xfrm>
            <a:off x="9660943" y="5349329"/>
            <a:ext cx="282783" cy="285918"/>
          </a:xfrm>
          <a:prstGeom prst="ellipse">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2" name="テキスト ボックス 71">
            <a:extLst>
              <a:ext uri="{FF2B5EF4-FFF2-40B4-BE49-F238E27FC236}">
                <a16:creationId xmlns:a16="http://schemas.microsoft.com/office/drawing/2014/main" id="{4285F746-5851-350D-97C9-9BEBC1FE56F8}"/>
              </a:ext>
            </a:extLst>
          </p:cNvPr>
          <p:cNvSpPr txBox="1"/>
          <p:nvPr/>
        </p:nvSpPr>
        <p:spPr>
          <a:xfrm>
            <a:off x="6576418" y="4958311"/>
            <a:ext cx="699436"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8</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16D78255-D28E-9188-B184-A332F208837F}"/>
              </a:ext>
            </a:extLst>
          </p:cNvPr>
          <p:cNvSpPr txBox="1"/>
          <p:nvPr/>
        </p:nvSpPr>
        <p:spPr>
          <a:xfrm>
            <a:off x="7496437" y="4962991"/>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13</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4" name="テキスト ボックス 73">
            <a:extLst>
              <a:ext uri="{FF2B5EF4-FFF2-40B4-BE49-F238E27FC236}">
                <a16:creationId xmlns:a16="http://schemas.microsoft.com/office/drawing/2014/main" id="{917D0C3E-0975-F4CC-17F7-215775D33D0A}"/>
              </a:ext>
            </a:extLst>
          </p:cNvPr>
          <p:cNvSpPr txBox="1"/>
          <p:nvPr/>
        </p:nvSpPr>
        <p:spPr>
          <a:xfrm>
            <a:off x="8445023" y="4963332"/>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18</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5" name="テキスト ボックス 74">
            <a:extLst>
              <a:ext uri="{FF2B5EF4-FFF2-40B4-BE49-F238E27FC236}">
                <a16:creationId xmlns:a16="http://schemas.microsoft.com/office/drawing/2014/main" id="{70602FD6-F066-093E-2A1E-0DA4A809C91B}"/>
              </a:ext>
            </a:extLst>
          </p:cNvPr>
          <p:cNvSpPr txBox="1"/>
          <p:nvPr/>
        </p:nvSpPr>
        <p:spPr>
          <a:xfrm>
            <a:off x="9432989" y="4963332"/>
            <a:ext cx="756274" cy="261610"/>
          </a:xfrm>
          <a:prstGeom prst="rect">
            <a:avLst/>
          </a:prstGeom>
          <a:noFill/>
        </p:spPr>
        <p:txBody>
          <a:bodyPr wrap="square" rtlCol="0">
            <a:spAutoFit/>
          </a:bodyPr>
          <a:lstStyle/>
          <a:p>
            <a:pPr algn="ctr" eaLnBrk="1" fontAlgn="auto" hangingPunct="1">
              <a:spcBef>
                <a:spcPts val="0"/>
              </a:spcBef>
              <a:spcAft>
                <a:spcPts val="0"/>
              </a:spcAft>
            </a:pPr>
            <a:r>
              <a:rPr lang="en-US" altLang="ja-JP" sz="1100" b="1" dirty="0">
                <a:solidFill>
                  <a:srgbClr val="545454"/>
                </a:solidFill>
                <a:latin typeface="Calibri" panose="020F0502020204030204"/>
                <a:ea typeface="メイリオ" panose="020B0604030504040204" pitchFamily="50" charset="-128"/>
              </a:rPr>
              <a:t>21</a:t>
            </a:r>
            <a:r>
              <a:rPr lang="ja-JP" altLang="en-US" sz="1100" b="1" dirty="0">
                <a:solidFill>
                  <a:srgbClr val="545454"/>
                </a:solidFill>
                <a:latin typeface="Calibri" panose="020F0502020204030204"/>
                <a:ea typeface="メイリオ" panose="020B0604030504040204" pitchFamily="50" charset="-128"/>
              </a:rPr>
              <a:t>：</a:t>
            </a:r>
            <a:r>
              <a:rPr lang="en-US" altLang="ja-JP" sz="1100" b="1" dirty="0">
                <a:solidFill>
                  <a:srgbClr val="545454"/>
                </a:solidFill>
                <a:latin typeface="Calibri" panose="020F0502020204030204"/>
                <a:ea typeface="メイリオ" panose="020B0604030504040204" pitchFamily="50" charset="-128"/>
              </a:rPr>
              <a:t>00</a:t>
            </a:r>
            <a:endParaRPr lang="ja-JP" altLang="en-US" sz="1100" b="1" dirty="0">
              <a:solidFill>
                <a:srgbClr val="545454"/>
              </a:solidFill>
              <a:latin typeface="Calibri" panose="020F0502020204030204"/>
              <a:ea typeface="メイリオ" panose="020B0604030504040204" pitchFamily="50" charset="-128"/>
            </a:endParaRPr>
          </a:p>
        </p:txBody>
      </p:sp>
      <p:sp>
        <p:nvSpPr>
          <p:cNvPr id="76" name="テキスト ボックス 75">
            <a:extLst>
              <a:ext uri="{FF2B5EF4-FFF2-40B4-BE49-F238E27FC236}">
                <a16:creationId xmlns:a16="http://schemas.microsoft.com/office/drawing/2014/main" id="{07F663D4-EB86-6F03-4D7C-0A1F8381F704}"/>
              </a:ext>
            </a:extLst>
          </p:cNvPr>
          <p:cNvSpPr txBox="1"/>
          <p:nvPr/>
        </p:nvSpPr>
        <p:spPr>
          <a:xfrm>
            <a:off x="6214693" y="5827984"/>
            <a:ext cx="1428750"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朝：通勤時</a:t>
            </a:r>
          </a:p>
        </p:txBody>
      </p:sp>
      <p:sp>
        <p:nvSpPr>
          <p:cNvPr id="77" name="テキスト ボックス 76">
            <a:extLst>
              <a:ext uri="{FF2B5EF4-FFF2-40B4-BE49-F238E27FC236}">
                <a16:creationId xmlns:a16="http://schemas.microsoft.com/office/drawing/2014/main" id="{71FEC760-696F-CAEA-F47B-A30B4F39619F}"/>
              </a:ext>
            </a:extLst>
          </p:cNvPr>
          <p:cNvSpPr txBox="1"/>
          <p:nvPr/>
        </p:nvSpPr>
        <p:spPr>
          <a:xfrm>
            <a:off x="7267592" y="5826939"/>
            <a:ext cx="1206499"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昼：休憩時</a:t>
            </a:r>
          </a:p>
        </p:txBody>
      </p:sp>
      <p:sp>
        <p:nvSpPr>
          <p:cNvPr id="78" name="テキスト ボックス 77">
            <a:extLst>
              <a:ext uri="{FF2B5EF4-FFF2-40B4-BE49-F238E27FC236}">
                <a16:creationId xmlns:a16="http://schemas.microsoft.com/office/drawing/2014/main" id="{BA076A0A-673D-1EF7-68DF-D24726810B4C}"/>
              </a:ext>
            </a:extLst>
          </p:cNvPr>
          <p:cNvSpPr txBox="1"/>
          <p:nvPr/>
        </p:nvSpPr>
        <p:spPr>
          <a:xfrm>
            <a:off x="9357116" y="5839641"/>
            <a:ext cx="939719"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夜：自宅</a:t>
            </a:r>
          </a:p>
        </p:txBody>
      </p:sp>
      <p:sp>
        <p:nvSpPr>
          <p:cNvPr id="79" name="テキスト ボックス 78">
            <a:extLst>
              <a:ext uri="{FF2B5EF4-FFF2-40B4-BE49-F238E27FC236}">
                <a16:creationId xmlns:a16="http://schemas.microsoft.com/office/drawing/2014/main" id="{105732DF-CD12-19C5-68EF-57CA1EA93595}"/>
              </a:ext>
            </a:extLst>
          </p:cNvPr>
          <p:cNvSpPr txBox="1"/>
          <p:nvPr/>
        </p:nvSpPr>
        <p:spPr>
          <a:xfrm>
            <a:off x="8274899" y="5839815"/>
            <a:ext cx="1320956" cy="261610"/>
          </a:xfrm>
          <a:prstGeom prst="rect">
            <a:avLst/>
          </a:prstGeom>
          <a:noFill/>
        </p:spPr>
        <p:txBody>
          <a:bodyPr wrap="square" rtlCol="0">
            <a:spAutoFit/>
          </a:bodyPr>
          <a:lstStyle/>
          <a:p>
            <a:pPr algn="ctr" eaLnBrk="1" fontAlgn="auto" hangingPunct="1">
              <a:spcBef>
                <a:spcPts val="0"/>
              </a:spcBef>
              <a:spcAft>
                <a:spcPts val="0"/>
              </a:spcAft>
            </a:pPr>
            <a:r>
              <a:rPr lang="ja-JP" altLang="en-US" sz="1100" b="1" dirty="0">
                <a:solidFill>
                  <a:srgbClr val="545454"/>
                </a:solidFill>
                <a:latin typeface="Calibri" panose="020F0502020204030204"/>
                <a:ea typeface="メイリオ" panose="020B0604030504040204" pitchFamily="50" charset="-128"/>
              </a:rPr>
              <a:t>夕方：通勤時</a:t>
            </a:r>
          </a:p>
        </p:txBody>
      </p:sp>
      <p:pic>
        <p:nvPicPr>
          <p:cNvPr id="80" name="図 79">
            <a:extLst>
              <a:ext uri="{FF2B5EF4-FFF2-40B4-BE49-F238E27FC236}">
                <a16:creationId xmlns:a16="http://schemas.microsoft.com/office/drawing/2014/main" id="{F699B6AE-48B0-68D8-AF2D-204B68247B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2479" y="5003431"/>
            <a:ext cx="560089" cy="820643"/>
          </a:xfrm>
          <a:prstGeom prst="rect">
            <a:avLst/>
          </a:prstGeom>
        </p:spPr>
      </p:pic>
      <p:pic>
        <p:nvPicPr>
          <p:cNvPr id="81" name="図 80">
            <a:extLst>
              <a:ext uri="{FF2B5EF4-FFF2-40B4-BE49-F238E27FC236}">
                <a16:creationId xmlns:a16="http://schemas.microsoft.com/office/drawing/2014/main" id="{FD0F1A54-177D-0975-8E2D-D1C23375A64D}"/>
              </a:ext>
            </a:extLst>
          </p:cNvPr>
          <p:cNvPicPr>
            <a:picLocks noChangeAspect="1"/>
          </p:cNvPicPr>
          <p:nvPr/>
        </p:nvPicPr>
        <p:blipFill>
          <a:blip r:embed="rId5"/>
          <a:stretch>
            <a:fillRect/>
          </a:stretch>
        </p:blipFill>
        <p:spPr>
          <a:xfrm>
            <a:off x="794290" y="2610662"/>
            <a:ext cx="596293" cy="1178996"/>
          </a:xfrm>
          <a:prstGeom prst="rect">
            <a:avLst/>
          </a:prstGeom>
        </p:spPr>
      </p:pic>
      <p:pic>
        <p:nvPicPr>
          <p:cNvPr id="82" name="図 81">
            <a:extLst>
              <a:ext uri="{FF2B5EF4-FFF2-40B4-BE49-F238E27FC236}">
                <a16:creationId xmlns:a16="http://schemas.microsoft.com/office/drawing/2014/main" id="{9F402871-9C88-8903-3197-D1FEDE5BC380}"/>
              </a:ext>
            </a:extLst>
          </p:cNvPr>
          <p:cNvPicPr>
            <a:picLocks noChangeAspect="1"/>
          </p:cNvPicPr>
          <p:nvPr/>
        </p:nvPicPr>
        <p:blipFill>
          <a:blip r:embed="rId5"/>
          <a:stretch>
            <a:fillRect/>
          </a:stretch>
        </p:blipFill>
        <p:spPr>
          <a:xfrm>
            <a:off x="2198427" y="2908240"/>
            <a:ext cx="438494" cy="866995"/>
          </a:xfrm>
          <a:prstGeom prst="rect">
            <a:avLst/>
          </a:prstGeom>
        </p:spPr>
      </p:pic>
      <p:pic>
        <p:nvPicPr>
          <p:cNvPr id="83" name="図 82">
            <a:extLst>
              <a:ext uri="{FF2B5EF4-FFF2-40B4-BE49-F238E27FC236}">
                <a16:creationId xmlns:a16="http://schemas.microsoft.com/office/drawing/2014/main" id="{1C02F805-9F24-BE83-0B1A-633F2BB489F5}"/>
              </a:ext>
            </a:extLst>
          </p:cNvPr>
          <p:cNvPicPr>
            <a:picLocks noChangeAspect="1"/>
          </p:cNvPicPr>
          <p:nvPr/>
        </p:nvPicPr>
        <p:blipFill>
          <a:blip r:embed="rId5"/>
          <a:stretch>
            <a:fillRect/>
          </a:stretch>
        </p:blipFill>
        <p:spPr>
          <a:xfrm>
            <a:off x="3431022" y="2908240"/>
            <a:ext cx="438494" cy="866995"/>
          </a:xfrm>
          <a:prstGeom prst="rect">
            <a:avLst/>
          </a:prstGeom>
        </p:spPr>
      </p:pic>
      <p:pic>
        <p:nvPicPr>
          <p:cNvPr id="84" name="図 83">
            <a:extLst>
              <a:ext uri="{FF2B5EF4-FFF2-40B4-BE49-F238E27FC236}">
                <a16:creationId xmlns:a16="http://schemas.microsoft.com/office/drawing/2014/main" id="{46119750-83F8-DCA1-79B2-8975E1B893CD}"/>
              </a:ext>
            </a:extLst>
          </p:cNvPr>
          <p:cNvPicPr>
            <a:picLocks noChangeAspect="1"/>
          </p:cNvPicPr>
          <p:nvPr/>
        </p:nvPicPr>
        <p:blipFill>
          <a:blip r:embed="rId5"/>
          <a:stretch>
            <a:fillRect/>
          </a:stretch>
        </p:blipFill>
        <p:spPr>
          <a:xfrm>
            <a:off x="4698630" y="2908240"/>
            <a:ext cx="438494" cy="866995"/>
          </a:xfrm>
          <a:prstGeom prst="rect">
            <a:avLst/>
          </a:prstGeom>
        </p:spPr>
      </p:pic>
      <p:sp>
        <p:nvSpPr>
          <p:cNvPr id="85" name="テキスト ボックス 84">
            <a:extLst>
              <a:ext uri="{FF2B5EF4-FFF2-40B4-BE49-F238E27FC236}">
                <a16:creationId xmlns:a16="http://schemas.microsoft.com/office/drawing/2014/main" id="{232B5CCD-7470-8CF9-6368-C44075EF25A3}"/>
              </a:ext>
            </a:extLst>
          </p:cNvPr>
          <p:cNvSpPr txBox="1"/>
          <p:nvPr/>
        </p:nvSpPr>
        <p:spPr>
          <a:xfrm>
            <a:off x="711208" y="4641124"/>
            <a:ext cx="4940365" cy="1569660"/>
          </a:xfrm>
          <a:prstGeom prst="rect">
            <a:avLst/>
          </a:prstGeom>
          <a:noFill/>
        </p:spPr>
        <p:txBody>
          <a:bodyPr wrap="square">
            <a:spAutoFit/>
          </a:bodyPr>
          <a:lstStyle/>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掲載日に訪問したユーザーの初回訪問時に</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en-US" altLang="ja-JP" sz="1600" dirty="0">
                <a:solidFill>
                  <a:srgbClr val="545454"/>
                </a:solidFill>
                <a:latin typeface="メイリオ" panose="020B0604030504040204" pitchFamily="50" charset="-128"/>
                <a:ea typeface="メイリオ" panose="020B0604030504040204" pitchFamily="50" charset="-128"/>
              </a:rPr>
              <a:t>100</a:t>
            </a:r>
            <a:r>
              <a:rPr lang="ja-JP" altLang="en-US" sz="1600" dirty="0">
                <a:solidFill>
                  <a:srgbClr val="545454"/>
                </a:solidFill>
                <a:latin typeface="メイリオ" panose="020B0604030504040204" pitchFamily="50" charset="-128"/>
                <a:ea typeface="メイリオ" panose="020B0604030504040204" pitchFamily="50" charset="-128"/>
              </a:rPr>
              <a:t>％掲出するため、</a:t>
            </a:r>
            <a:r>
              <a:rPr lang="en-US" altLang="ja-JP" sz="1600" dirty="0">
                <a:solidFill>
                  <a:srgbClr val="545454"/>
                </a:solidFill>
                <a:latin typeface="メイリオ" panose="020B0604030504040204" pitchFamily="50" charset="-128"/>
                <a:ea typeface="メイリオ" panose="020B0604030504040204" pitchFamily="50" charset="-128"/>
              </a:rPr>
              <a:t>Yahoo!</a:t>
            </a:r>
            <a:r>
              <a:rPr lang="ja-JP" altLang="en-US" sz="1600" dirty="0">
                <a:solidFill>
                  <a:srgbClr val="545454"/>
                </a:solidFill>
                <a:latin typeface="メイリオ" panose="020B0604030504040204" pitchFamily="50" charset="-128"/>
                <a:ea typeface="メイリオ" panose="020B0604030504040204" pitchFamily="50" charset="-128"/>
              </a:rPr>
              <a:t>ニューストピックスに訪れた全ユーザーにリーチ可能</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更に複数回訪れたユーザーに対しても最大</a:t>
            </a:r>
            <a:r>
              <a:rPr lang="en-US" altLang="ja-JP" sz="1600" dirty="0">
                <a:solidFill>
                  <a:srgbClr val="545454"/>
                </a:solidFill>
                <a:latin typeface="メイリオ" panose="020B0604030504040204" pitchFamily="50" charset="-128"/>
                <a:ea typeface="メイリオ" panose="020B0604030504040204" pitchFamily="50" charset="-128"/>
              </a:rPr>
              <a:t>4</a:t>
            </a:r>
            <a:r>
              <a:rPr lang="ja-JP" altLang="en-US" sz="1600" dirty="0">
                <a:solidFill>
                  <a:srgbClr val="545454"/>
                </a:solidFill>
                <a:latin typeface="メイリオ" panose="020B0604030504040204" pitchFamily="50" charset="-128"/>
                <a:ea typeface="メイリオ" panose="020B0604030504040204" pitchFamily="50" charset="-128"/>
              </a:rPr>
              <a:t>回まで</a:t>
            </a:r>
            <a:endParaRPr lang="en-US" altLang="ja-JP" sz="1600" dirty="0">
              <a:solidFill>
                <a:srgbClr val="545454"/>
              </a:solidFill>
              <a:latin typeface="メイリオ" panose="020B0604030504040204" pitchFamily="50" charset="-128"/>
              <a:ea typeface="メイリオ" panose="020B0604030504040204" pitchFamily="50" charset="-128"/>
            </a:endParaRPr>
          </a:p>
          <a:p>
            <a:pPr eaLnBrk="1" fontAlgn="auto" hangingPunct="1">
              <a:spcBef>
                <a:spcPts val="0"/>
              </a:spcBef>
              <a:spcAft>
                <a:spcPts val="0"/>
              </a:spcAft>
            </a:pPr>
            <a:r>
              <a:rPr lang="ja-JP" altLang="en-US" sz="1600" dirty="0">
                <a:solidFill>
                  <a:srgbClr val="545454"/>
                </a:solidFill>
                <a:latin typeface="メイリオ" panose="020B0604030504040204" pitchFamily="50" charset="-128"/>
                <a:ea typeface="メイリオ" panose="020B0604030504040204" pitchFamily="50" charset="-128"/>
              </a:rPr>
              <a:t>掲載され、刷り込みによる認知効果が期待できる</a:t>
            </a:r>
            <a:endParaRPr lang="en-US" altLang="ja-JP" sz="16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3709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1ED52B-C17D-25E1-4DED-74AD36633569}"/>
              </a:ext>
            </a:extLst>
          </p:cNvPr>
          <p:cNvSpPr>
            <a:spLocks noGrp="1"/>
          </p:cNvSpPr>
          <p:nvPr>
            <p:ph type="ctrTitle"/>
          </p:nvPr>
        </p:nvSpPr>
        <p:spPr/>
        <p:txBody>
          <a:bodyPr/>
          <a:lstStyle/>
          <a:p>
            <a:r>
              <a:rPr kumimoji="1" lang="ja-JP" altLang="en-US" dirty="0"/>
              <a:t>トピックス</a:t>
            </a:r>
            <a:r>
              <a:rPr kumimoji="1" lang="en-US" altLang="ja-JP" dirty="0"/>
              <a:t>PR</a:t>
            </a:r>
            <a:r>
              <a:rPr kumimoji="1" lang="ja-JP" altLang="en-US" dirty="0"/>
              <a:t>で期待できる効果</a:t>
            </a:r>
          </a:p>
        </p:txBody>
      </p:sp>
      <p:sp>
        <p:nvSpPr>
          <p:cNvPr id="4" name="テキスト ボックス 3">
            <a:extLst>
              <a:ext uri="{FF2B5EF4-FFF2-40B4-BE49-F238E27FC236}">
                <a16:creationId xmlns:a16="http://schemas.microsoft.com/office/drawing/2014/main" id="{39FA3B83-BE16-2747-2078-C2D3878286B9}"/>
              </a:ext>
            </a:extLst>
          </p:cNvPr>
          <p:cNvSpPr txBox="1"/>
          <p:nvPr/>
        </p:nvSpPr>
        <p:spPr>
          <a:xfrm>
            <a:off x="479426"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クリック</a:t>
            </a:r>
            <a:endParaRPr kumimoji="1" lang="ja-JP" altLang="en-US" b="1" dirty="0">
              <a:solidFill>
                <a:schemeClr val="bg1"/>
              </a:solidFill>
            </a:endParaRPr>
          </a:p>
        </p:txBody>
      </p:sp>
      <p:sp>
        <p:nvSpPr>
          <p:cNvPr id="5" name="テキスト ボックス 4">
            <a:extLst>
              <a:ext uri="{FF2B5EF4-FFF2-40B4-BE49-F238E27FC236}">
                <a16:creationId xmlns:a16="http://schemas.microsoft.com/office/drawing/2014/main" id="{73E6A0AE-8B2C-E799-BD57-7AA36EA36C95}"/>
              </a:ext>
            </a:extLst>
          </p:cNvPr>
          <p:cNvSpPr txBox="1"/>
          <p:nvPr/>
        </p:nvSpPr>
        <p:spPr>
          <a:xfrm>
            <a:off x="8378457" y="1268413"/>
            <a:ext cx="3334118" cy="369332"/>
          </a:xfrm>
          <a:prstGeom prst="rect">
            <a:avLst/>
          </a:prstGeom>
          <a:solidFill>
            <a:srgbClr val="00003E"/>
          </a:solidFill>
        </p:spPr>
        <p:txBody>
          <a:bodyPr wrap="square" rtlCol="0">
            <a:spAutoFit/>
          </a:bodyPr>
          <a:lstStyle/>
          <a:p>
            <a:pPr algn="ctr"/>
            <a:r>
              <a:rPr lang="ja-JP" altLang="en-US" b="1" dirty="0">
                <a:solidFill>
                  <a:schemeClr val="bg1"/>
                </a:solidFill>
              </a:rPr>
              <a:t>読了率</a:t>
            </a:r>
            <a:endParaRPr kumimoji="1" lang="en-US" altLang="ja-JP" b="1" dirty="0">
              <a:solidFill>
                <a:schemeClr val="bg1"/>
              </a:solidFill>
            </a:endParaRPr>
          </a:p>
        </p:txBody>
      </p:sp>
      <p:sp>
        <p:nvSpPr>
          <p:cNvPr id="6" name="テキスト ボックス 5">
            <a:extLst>
              <a:ext uri="{FF2B5EF4-FFF2-40B4-BE49-F238E27FC236}">
                <a16:creationId xmlns:a16="http://schemas.microsoft.com/office/drawing/2014/main" id="{6D8202DB-8EEA-B8BB-4D76-D7835E52E264}"/>
              </a:ext>
            </a:extLst>
          </p:cNvPr>
          <p:cNvSpPr txBox="1"/>
          <p:nvPr/>
        </p:nvSpPr>
        <p:spPr>
          <a:xfrm>
            <a:off x="4463183" y="1278329"/>
            <a:ext cx="3334118" cy="369332"/>
          </a:xfrm>
          <a:prstGeom prst="rect">
            <a:avLst/>
          </a:prstGeom>
          <a:solidFill>
            <a:srgbClr val="00003E"/>
          </a:solidFill>
        </p:spPr>
        <p:txBody>
          <a:bodyPr wrap="square" rtlCol="0">
            <a:spAutoFit/>
          </a:bodyPr>
          <a:lstStyle/>
          <a:p>
            <a:pPr algn="ctr"/>
            <a:r>
              <a:rPr kumimoji="1" lang="ja-JP" altLang="en-US" b="1" dirty="0">
                <a:solidFill>
                  <a:schemeClr val="bg1"/>
                </a:solidFill>
              </a:rPr>
              <a:t>サーチ</a:t>
            </a:r>
          </a:p>
        </p:txBody>
      </p:sp>
      <p:sp>
        <p:nvSpPr>
          <p:cNvPr id="7" name="テキスト ボックス 6">
            <a:extLst>
              <a:ext uri="{FF2B5EF4-FFF2-40B4-BE49-F238E27FC236}">
                <a16:creationId xmlns:a16="http://schemas.microsoft.com/office/drawing/2014/main" id="{09020B26-FB17-0807-8D5B-1D769025230E}"/>
              </a:ext>
            </a:extLst>
          </p:cNvPr>
          <p:cNvSpPr txBox="1"/>
          <p:nvPr/>
        </p:nvSpPr>
        <p:spPr>
          <a:xfrm>
            <a:off x="4463183" y="1771846"/>
            <a:ext cx="3334117" cy="923330"/>
          </a:xfrm>
          <a:prstGeom prst="rect">
            <a:avLst/>
          </a:prstGeom>
          <a:noFill/>
        </p:spPr>
        <p:txBody>
          <a:bodyPr wrap="square" rtlCol="0">
            <a:spAutoFit/>
          </a:bodyPr>
          <a:lstStyle/>
          <a:p>
            <a:pPr algn="l"/>
            <a:r>
              <a:rPr lang="ja-JP" altLang="en-US" b="1" dirty="0">
                <a:solidFill>
                  <a:schemeClr val="tx1">
                    <a:lumMod val="75000"/>
                    <a:lumOff val="25000"/>
                  </a:schemeClr>
                </a:solidFill>
                <a:latin typeface="+mn-ea"/>
              </a:rPr>
              <a:t>サーチリフト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2</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8" name="テキスト ボックス 7">
            <a:extLst>
              <a:ext uri="{FF2B5EF4-FFF2-40B4-BE49-F238E27FC236}">
                <a16:creationId xmlns:a16="http://schemas.microsoft.com/office/drawing/2014/main" id="{A748C3E4-448B-D7AE-33C3-562756AEC9AE}"/>
              </a:ext>
            </a:extLst>
          </p:cNvPr>
          <p:cNvSpPr txBox="1"/>
          <p:nvPr/>
        </p:nvSpPr>
        <p:spPr>
          <a:xfrm>
            <a:off x="9244750" y="6197084"/>
            <a:ext cx="2467825" cy="369332"/>
          </a:xfrm>
          <a:prstGeom prst="rect">
            <a:avLst/>
          </a:prstGeom>
          <a:noFill/>
        </p:spPr>
        <p:txBody>
          <a:bodyPr wrap="square" rtlCol="0">
            <a:spAutoFit/>
          </a:bodyPr>
          <a:lstStyle/>
          <a:p>
            <a:pPr algn="l"/>
            <a:r>
              <a:rPr lang="en-US" altLang="ja-JP" sz="900" dirty="0">
                <a:latin typeface="+mn-ea"/>
              </a:rPr>
              <a:t>※</a:t>
            </a:r>
            <a:r>
              <a:rPr lang="ja-JP" altLang="en-US" sz="900" dirty="0">
                <a:latin typeface="+mn-ea"/>
              </a:rPr>
              <a:t>いずれも出典は</a:t>
            </a:r>
            <a:r>
              <a:rPr lang="en-US" altLang="ja-JP" sz="900" dirty="0">
                <a:latin typeface="+mn-ea"/>
              </a:rPr>
              <a:t>Yahoo! JAPAN </a:t>
            </a:r>
            <a:r>
              <a:rPr lang="ja-JP" altLang="en-US" sz="900" dirty="0">
                <a:latin typeface="+mn-ea"/>
              </a:rPr>
              <a:t>自社調べ</a:t>
            </a:r>
            <a:endParaRPr lang="en-US" altLang="ja-JP" sz="900" dirty="0">
              <a:latin typeface="+mn-ea"/>
            </a:endParaRPr>
          </a:p>
          <a:p>
            <a:pPr algn="l"/>
            <a:r>
              <a:rPr lang="en-US" altLang="ja-JP" sz="900" dirty="0">
                <a:latin typeface="+mn-ea"/>
              </a:rPr>
              <a:t>※1</a:t>
            </a:r>
            <a:r>
              <a:rPr lang="ja-JP" altLang="en-US" sz="900" dirty="0">
                <a:latin typeface="+mn-ea"/>
              </a:rPr>
              <a:t>　</a:t>
            </a:r>
            <a:r>
              <a:rPr lang="en-US" altLang="ja-JP" sz="900" dirty="0">
                <a:latin typeface="+mn-ea"/>
              </a:rPr>
              <a:t>2023</a:t>
            </a:r>
            <a:r>
              <a:rPr lang="ja-JP" altLang="en-US" sz="900" dirty="0">
                <a:latin typeface="+mn-ea"/>
              </a:rPr>
              <a:t>年</a:t>
            </a:r>
            <a:r>
              <a:rPr lang="en-US" altLang="ja-JP" sz="900" dirty="0">
                <a:latin typeface="+mn-ea"/>
              </a:rPr>
              <a:t>10</a:t>
            </a:r>
            <a:r>
              <a:rPr lang="ja-JP" altLang="en-US" sz="900" dirty="0">
                <a:latin typeface="+mn-ea"/>
              </a:rPr>
              <a:t>月～</a:t>
            </a:r>
            <a:r>
              <a:rPr lang="en-US" altLang="ja-JP" sz="900" dirty="0">
                <a:latin typeface="+mn-ea"/>
              </a:rPr>
              <a:t>2024</a:t>
            </a:r>
            <a:r>
              <a:rPr lang="ja-JP" altLang="en-US" sz="900" dirty="0">
                <a:latin typeface="+mn-ea"/>
              </a:rPr>
              <a:t>年</a:t>
            </a:r>
            <a:r>
              <a:rPr lang="en-US" altLang="ja-JP" sz="900" dirty="0">
                <a:latin typeface="+mn-ea"/>
              </a:rPr>
              <a:t>3</a:t>
            </a:r>
            <a:r>
              <a:rPr lang="ja-JP" altLang="en-US" sz="900" dirty="0">
                <a:latin typeface="+mn-ea"/>
              </a:rPr>
              <a:t>月実績平均</a:t>
            </a:r>
            <a:endParaRPr kumimoji="1" lang="ja-JP" altLang="en-US" sz="900" dirty="0">
              <a:latin typeface="+mn-ea"/>
            </a:endParaRPr>
          </a:p>
        </p:txBody>
      </p:sp>
      <p:sp>
        <p:nvSpPr>
          <p:cNvPr id="9" name="テキスト ボックス 8">
            <a:extLst>
              <a:ext uri="{FF2B5EF4-FFF2-40B4-BE49-F238E27FC236}">
                <a16:creationId xmlns:a16="http://schemas.microsoft.com/office/drawing/2014/main" id="{EEFDF528-F1F0-8D17-E816-A05F0ACB879C}"/>
              </a:ext>
            </a:extLst>
          </p:cNvPr>
          <p:cNvSpPr txBox="1"/>
          <p:nvPr/>
        </p:nvSpPr>
        <p:spPr>
          <a:xfrm>
            <a:off x="476673" y="2907268"/>
            <a:ext cx="3470242" cy="523220"/>
          </a:xfrm>
          <a:prstGeom prst="rect">
            <a:avLst/>
          </a:prstGeom>
          <a:noFill/>
        </p:spPr>
        <p:txBody>
          <a:bodyPr wrap="square" rtlCol="0">
            <a:spAutoFit/>
          </a:bodyPr>
          <a:lstStyle/>
          <a:p>
            <a:pPr algn="ctr"/>
            <a:r>
              <a:rPr kumimoji="1" lang="ja-JP" altLang="en-US" sz="1400" dirty="0">
                <a:solidFill>
                  <a:srgbClr val="C00000"/>
                </a:solidFill>
              </a:rPr>
              <a:t>コンテンツ感覚での</a:t>
            </a:r>
            <a:r>
              <a:rPr lang="ja-JP" altLang="en-US" sz="1400" dirty="0">
                <a:solidFill>
                  <a:srgbClr val="C00000"/>
                </a:solidFill>
              </a:rPr>
              <a:t>接触で</a:t>
            </a:r>
            <a:endParaRPr lang="en-US" altLang="ja-JP" sz="1400" dirty="0">
              <a:solidFill>
                <a:srgbClr val="C00000"/>
              </a:solidFill>
            </a:endParaRPr>
          </a:p>
          <a:p>
            <a:pPr algn="ctr"/>
            <a:r>
              <a:rPr lang="ja-JP" altLang="en-US" sz="1400" b="1" dirty="0">
                <a:solidFill>
                  <a:srgbClr val="C00000"/>
                </a:solidFill>
              </a:rPr>
              <a:t>ディスプレイ広告に反応しない層も反応</a:t>
            </a:r>
            <a:endParaRPr lang="en-US" altLang="ja-JP" sz="1400" dirty="0">
              <a:solidFill>
                <a:srgbClr val="C00000"/>
              </a:solidFill>
            </a:endParaRPr>
          </a:p>
        </p:txBody>
      </p:sp>
      <p:pic>
        <p:nvPicPr>
          <p:cNvPr id="10" name="図 9">
            <a:extLst>
              <a:ext uri="{FF2B5EF4-FFF2-40B4-BE49-F238E27FC236}">
                <a16:creationId xmlns:a16="http://schemas.microsoft.com/office/drawing/2014/main" id="{D042AE46-23CD-7269-018D-EF24D3021C06}"/>
              </a:ext>
            </a:extLst>
          </p:cNvPr>
          <p:cNvPicPr>
            <a:picLocks noChangeAspect="1"/>
          </p:cNvPicPr>
          <p:nvPr/>
        </p:nvPicPr>
        <p:blipFill>
          <a:blip r:embed="rId2"/>
          <a:stretch>
            <a:fillRect/>
          </a:stretch>
        </p:blipFill>
        <p:spPr>
          <a:xfrm>
            <a:off x="4284683" y="3845596"/>
            <a:ext cx="3636564" cy="2512544"/>
          </a:xfrm>
          <a:prstGeom prst="rect">
            <a:avLst/>
          </a:prstGeom>
        </p:spPr>
      </p:pic>
      <p:sp>
        <p:nvSpPr>
          <p:cNvPr id="11" name="テキスト ボックス 10">
            <a:extLst>
              <a:ext uri="{FF2B5EF4-FFF2-40B4-BE49-F238E27FC236}">
                <a16:creationId xmlns:a16="http://schemas.microsoft.com/office/drawing/2014/main" id="{294FBAC7-C802-E247-FFA9-6F1852D6538F}"/>
              </a:ext>
            </a:extLst>
          </p:cNvPr>
          <p:cNvSpPr txBox="1"/>
          <p:nvPr/>
        </p:nvSpPr>
        <p:spPr>
          <a:xfrm>
            <a:off x="479426" y="1761281"/>
            <a:ext cx="3334116" cy="923330"/>
          </a:xfrm>
          <a:prstGeom prst="rect">
            <a:avLst/>
          </a:prstGeom>
          <a:noFill/>
        </p:spPr>
        <p:txBody>
          <a:bodyPr wrap="square" rtlCol="0">
            <a:spAutoFit/>
          </a:bodyPr>
          <a:lstStyle/>
          <a:p>
            <a:pPr algn="l"/>
            <a:r>
              <a:rPr kumimoji="1" lang="ja-JP" altLang="en-US" b="1" dirty="0">
                <a:solidFill>
                  <a:schemeClr val="tx1">
                    <a:lumMod val="75000"/>
                    <a:lumOff val="25000"/>
                  </a:schemeClr>
                </a:solidFill>
                <a:latin typeface="+mn-ea"/>
              </a:rPr>
              <a:t>平均</a:t>
            </a:r>
            <a:r>
              <a:rPr kumimoji="1" lang="en-US" altLang="ja-JP" b="1" dirty="0">
                <a:solidFill>
                  <a:schemeClr val="tx1">
                    <a:lumMod val="75000"/>
                    <a:lumOff val="25000"/>
                  </a:schemeClr>
                </a:solidFill>
                <a:latin typeface="+mn-ea"/>
              </a:rPr>
              <a:t>CTR</a:t>
            </a:r>
            <a:r>
              <a:rPr lang="ja-JP" altLang="en-US" b="1" dirty="0">
                <a:solidFill>
                  <a:schemeClr val="tx1">
                    <a:lumMod val="75000"/>
                    <a:lumOff val="25000"/>
                  </a:schemeClr>
                </a:solidFill>
                <a:latin typeface="+mn-ea"/>
              </a:rPr>
              <a:t> </a:t>
            </a:r>
            <a:r>
              <a:rPr lang="en-US" altLang="ja-JP" sz="900" b="1" dirty="0">
                <a:solidFill>
                  <a:schemeClr val="tx1">
                    <a:lumMod val="75000"/>
                    <a:lumOff val="25000"/>
                  </a:schemeClr>
                </a:solidFill>
                <a:latin typeface="+mn-ea"/>
              </a:rPr>
              <a:t>※1</a:t>
            </a:r>
            <a:endParaRPr kumimoji="1" lang="en-US" altLang="ja-JP" b="1" dirty="0">
              <a:solidFill>
                <a:schemeClr val="tx1">
                  <a:lumMod val="75000"/>
                  <a:lumOff val="25000"/>
                </a:schemeClr>
              </a:solidFill>
              <a:latin typeface="+mn-ea"/>
            </a:endParaRPr>
          </a:p>
          <a:p>
            <a:pPr algn="ctr"/>
            <a:r>
              <a:rPr kumimoji="1" lang="en-US" altLang="ja-JP" sz="3600" b="1" dirty="0">
                <a:solidFill>
                  <a:srgbClr val="C00000"/>
                </a:solidFill>
                <a:latin typeface="+mn-ea"/>
              </a:rPr>
              <a:t>0.97</a:t>
            </a:r>
            <a:r>
              <a:rPr kumimoji="1" lang="ja-JP" altLang="en-US" sz="2800" b="1" dirty="0">
                <a:solidFill>
                  <a:srgbClr val="C00000"/>
                </a:solidFill>
                <a:latin typeface="+mn-ea"/>
              </a:rPr>
              <a:t>％</a:t>
            </a:r>
            <a:endParaRPr kumimoji="1" lang="ja-JP" altLang="en-US" sz="3600" b="1" dirty="0">
              <a:solidFill>
                <a:srgbClr val="C00000"/>
              </a:solidFill>
              <a:latin typeface="+mn-ea"/>
            </a:endParaRPr>
          </a:p>
        </p:txBody>
      </p:sp>
      <p:grpSp>
        <p:nvGrpSpPr>
          <p:cNvPr id="12" name="グループ化 11">
            <a:extLst>
              <a:ext uri="{FF2B5EF4-FFF2-40B4-BE49-F238E27FC236}">
                <a16:creationId xmlns:a16="http://schemas.microsoft.com/office/drawing/2014/main" id="{5456B25A-EF27-ADEA-A871-958606440089}"/>
              </a:ext>
            </a:extLst>
          </p:cNvPr>
          <p:cNvGrpSpPr/>
          <p:nvPr/>
        </p:nvGrpSpPr>
        <p:grpSpPr>
          <a:xfrm>
            <a:off x="4100437" y="3458828"/>
            <a:ext cx="3535275" cy="612041"/>
            <a:chOff x="3768100" y="1902070"/>
            <a:chExt cx="5167334" cy="612041"/>
          </a:xfrm>
        </p:grpSpPr>
        <p:sp>
          <p:nvSpPr>
            <p:cNvPr id="13" name="角丸四角形 60">
              <a:extLst>
                <a:ext uri="{FF2B5EF4-FFF2-40B4-BE49-F238E27FC236}">
                  <a16:creationId xmlns:a16="http://schemas.microsoft.com/office/drawing/2014/main" id="{72A5062D-BEFB-A0EB-A179-E8D0400ADF65}"/>
                </a:ext>
              </a:extLst>
            </p:cNvPr>
            <p:cNvSpPr/>
            <p:nvPr/>
          </p:nvSpPr>
          <p:spPr>
            <a:xfrm>
              <a:off x="3768100" y="1902070"/>
              <a:ext cx="5080690"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lnSpc>
                  <a:spcPct val="120000"/>
                </a:lnSpc>
                <a:defRPr/>
              </a:pP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トピックス</a:t>
              </a:r>
              <a:r>
                <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rPr>
                <a:t>PR</a:t>
              </a:r>
              <a:r>
                <a:rPr kumimoji="0" lang="ja-JP" altLang="en-US" sz="900" b="1" u="sng" kern="0" dirty="0">
                  <a:solidFill>
                    <a:schemeClr val="tx1">
                      <a:lumMod val="65000"/>
                      <a:lumOff val="35000"/>
                    </a:schemeClr>
                  </a:solidFill>
                  <a:latin typeface="Meiryo" panose="020B0604030504040204" pitchFamily="34" charset="-128"/>
                  <a:ea typeface="Meiryo" panose="020B0604030504040204" pitchFamily="34" charset="-128"/>
                </a:rPr>
                <a:t>接触者及びクリック者における検索リフト</a:t>
              </a:r>
              <a:endParaRPr kumimoji="0" lang="en-US" altLang="ja-JP" sz="900" b="1" u="sng" kern="0" dirty="0">
                <a:solidFill>
                  <a:schemeClr val="tx1">
                    <a:lumMod val="65000"/>
                    <a:lumOff val="35000"/>
                  </a:schemeClr>
                </a:solidFill>
                <a:latin typeface="Meiryo" panose="020B0604030504040204" pitchFamily="34" charset="-128"/>
                <a:ea typeface="Meiryo" panose="020B0604030504040204" pitchFamily="34" charset="-128"/>
              </a:endParaRPr>
            </a:p>
          </p:txBody>
        </p:sp>
        <p:sp>
          <p:nvSpPr>
            <p:cNvPr id="14" name="角丸四角形 60">
              <a:extLst>
                <a:ext uri="{FF2B5EF4-FFF2-40B4-BE49-F238E27FC236}">
                  <a16:creationId xmlns:a16="http://schemas.microsoft.com/office/drawing/2014/main" id="{43869A08-5490-6E59-6A71-A75EA76F131F}"/>
                </a:ext>
              </a:extLst>
            </p:cNvPr>
            <p:cNvSpPr/>
            <p:nvPr/>
          </p:nvSpPr>
          <p:spPr>
            <a:xfrm>
              <a:off x="6855730" y="2046111"/>
              <a:ext cx="2079704" cy="468000"/>
            </a:xfrm>
            <a:prstGeom prst="roundRect">
              <a:avLst>
                <a:gd name="adj" fmla="val 0"/>
              </a:avLst>
            </a:prstGeom>
            <a:noFill/>
            <a:ln w="9525" cap="flat" cmpd="sng" algn="ctr">
              <a:noFill/>
              <a:prstDash val="solid"/>
            </a:ln>
            <a:effectLst/>
          </p:spPr>
          <p:txBody>
            <a:bodyPr rot="0" spcFirstLastPara="0" vert="horz" wrap="none" lIns="46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defRPr/>
              </a:pP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非接触を</a:t>
              </a:r>
              <a:r>
                <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rPr>
                <a:t>1</a:t>
              </a:r>
              <a:r>
                <a:rPr kumimoji="0" lang="ja-JP" altLang="en-US" sz="600" kern="0" dirty="0">
                  <a:solidFill>
                    <a:schemeClr val="tx1">
                      <a:lumMod val="65000"/>
                      <a:lumOff val="35000"/>
                    </a:schemeClr>
                  </a:solidFill>
                  <a:latin typeface="Meiryo" panose="020B0604030504040204" pitchFamily="34" charset="-128"/>
                  <a:ea typeface="Meiryo" panose="020B0604030504040204" pitchFamily="34" charset="-128"/>
                </a:rPr>
                <a:t>とした場合</a:t>
              </a:r>
              <a:endParaRPr kumimoji="0" lang="en-US" altLang="ja-JP" sz="600" kern="0" dirty="0">
                <a:solidFill>
                  <a:schemeClr val="tx1">
                    <a:lumMod val="65000"/>
                    <a:lumOff val="35000"/>
                  </a:schemeClr>
                </a:solidFill>
                <a:latin typeface="Meiryo" panose="020B0604030504040204" pitchFamily="34" charset="-128"/>
                <a:ea typeface="Meiryo" panose="020B0604030504040204" pitchFamily="34" charset="-128"/>
              </a:endParaRPr>
            </a:p>
          </p:txBody>
        </p:sp>
      </p:grpSp>
      <p:pic>
        <p:nvPicPr>
          <p:cNvPr id="15" name="図 14">
            <a:extLst>
              <a:ext uri="{FF2B5EF4-FFF2-40B4-BE49-F238E27FC236}">
                <a16:creationId xmlns:a16="http://schemas.microsoft.com/office/drawing/2014/main" id="{1A1DB983-6C38-8994-2AC0-0C2C1408F642}"/>
              </a:ext>
            </a:extLst>
          </p:cNvPr>
          <p:cNvPicPr>
            <a:picLocks noChangeAspect="1"/>
          </p:cNvPicPr>
          <p:nvPr/>
        </p:nvPicPr>
        <p:blipFill rotWithShape="1">
          <a:blip r:embed="rId3"/>
          <a:srcRect r="22827"/>
          <a:stretch/>
        </p:blipFill>
        <p:spPr>
          <a:xfrm>
            <a:off x="8252199" y="3953635"/>
            <a:ext cx="3416031" cy="2144741"/>
          </a:xfrm>
          <a:prstGeom prst="rect">
            <a:avLst/>
          </a:prstGeom>
        </p:spPr>
      </p:pic>
      <p:sp>
        <p:nvSpPr>
          <p:cNvPr id="16" name="吹き出し: 角を丸めた四角形 15">
            <a:extLst>
              <a:ext uri="{FF2B5EF4-FFF2-40B4-BE49-F238E27FC236}">
                <a16:creationId xmlns:a16="http://schemas.microsoft.com/office/drawing/2014/main" id="{EAADF3E5-B5A3-7826-0C72-61484F71FE8B}"/>
              </a:ext>
            </a:extLst>
          </p:cNvPr>
          <p:cNvSpPr/>
          <p:nvPr/>
        </p:nvSpPr>
        <p:spPr>
          <a:xfrm>
            <a:off x="10609774" y="4474050"/>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dirty="0">
                <a:solidFill>
                  <a:srgbClr val="C00000"/>
                </a:solidFill>
                <a:latin typeface="+mn-ea"/>
              </a:rPr>
              <a:t>4</a:t>
            </a:r>
            <a:r>
              <a:rPr kumimoji="1" lang="ja-JP" altLang="en-US" sz="1400" b="1" dirty="0">
                <a:solidFill>
                  <a:srgbClr val="C00000"/>
                </a:solidFill>
                <a:latin typeface="+mn-ea"/>
              </a:rPr>
              <a:t>倍</a:t>
            </a:r>
          </a:p>
        </p:txBody>
      </p:sp>
      <p:sp>
        <p:nvSpPr>
          <p:cNvPr id="17" name="テキスト ボックス 16">
            <a:extLst>
              <a:ext uri="{FF2B5EF4-FFF2-40B4-BE49-F238E27FC236}">
                <a16:creationId xmlns:a16="http://schemas.microsoft.com/office/drawing/2014/main" id="{944E132E-166A-EE91-A861-21133F2A182E}"/>
              </a:ext>
            </a:extLst>
          </p:cNvPr>
          <p:cNvSpPr txBox="1"/>
          <p:nvPr/>
        </p:nvSpPr>
        <p:spPr>
          <a:xfrm>
            <a:off x="8442048" y="1776459"/>
            <a:ext cx="3270527" cy="923330"/>
          </a:xfrm>
          <a:prstGeom prst="rect">
            <a:avLst/>
          </a:prstGeom>
          <a:noFill/>
        </p:spPr>
        <p:txBody>
          <a:bodyPr wrap="square" rtlCol="0">
            <a:spAutoFit/>
          </a:bodyPr>
          <a:lstStyle/>
          <a:p>
            <a:pPr algn="l"/>
            <a:r>
              <a:rPr lang="en-US" altLang="ja-JP" b="1" dirty="0">
                <a:solidFill>
                  <a:schemeClr val="tx1">
                    <a:lumMod val="75000"/>
                    <a:lumOff val="25000"/>
                  </a:schemeClr>
                </a:solidFill>
                <a:latin typeface="+mn-ea"/>
              </a:rPr>
              <a:t>LP</a:t>
            </a:r>
            <a:r>
              <a:rPr lang="ja-JP" altLang="en-US" b="1" dirty="0">
                <a:solidFill>
                  <a:schemeClr val="tx1">
                    <a:lumMod val="75000"/>
                    <a:lumOff val="25000"/>
                  </a:schemeClr>
                </a:solidFill>
                <a:latin typeface="+mn-ea"/>
              </a:rPr>
              <a:t>読了率 </a:t>
            </a:r>
            <a:endParaRPr kumimoji="1" lang="en-US" altLang="ja-JP" b="1" dirty="0">
              <a:solidFill>
                <a:schemeClr val="tx1">
                  <a:lumMod val="75000"/>
                  <a:lumOff val="25000"/>
                </a:schemeClr>
              </a:solidFill>
              <a:latin typeface="+mn-ea"/>
            </a:endParaRPr>
          </a:p>
          <a:p>
            <a:pPr algn="ctr"/>
            <a:r>
              <a:rPr lang="ja-JP" altLang="en-US" sz="2800" b="1" dirty="0">
                <a:solidFill>
                  <a:schemeClr val="tx1">
                    <a:lumMod val="75000"/>
                    <a:lumOff val="25000"/>
                  </a:schemeClr>
                </a:solidFill>
                <a:latin typeface="+mn-ea"/>
              </a:rPr>
              <a:t>約</a:t>
            </a:r>
            <a:r>
              <a:rPr lang="en-US" altLang="ja-JP" sz="3600" b="1" dirty="0">
                <a:solidFill>
                  <a:srgbClr val="C00000"/>
                </a:solidFill>
                <a:latin typeface="+mn-ea"/>
              </a:rPr>
              <a:t>4</a:t>
            </a:r>
            <a:r>
              <a:rPr lang="ja-JP" altLang="en-US" sz="2800" b="1" dirty="0">
                <a:solidFill>
                  <a:srgbClr val="C00000"/>
                </a:solidFill>
                <a:latin typeface="+mn-ea"/>
              </a:rPr>
              <a:t>倍</a:t>
            </a:r>
            <a:endParaRPr kumimoji="1" lang="ja-JP" altLang="en-US" sz="3600" b="1" dirty="0">
              <a:solidFill>
                <a:srgbClr val="C00000"/>
              </a:solidFill>
              <a:latin typeface="+mn-ea"/>
            </a:endParaRPr>
          </a:p>
        </p:txBody>
      </p:sp>
      <p:sp>
        <p:nvSpPr>
          <p:cNvPr id="18" name="吹き出し: 角を丸めた四角形 17">
            <a:extLst>
              <a:ext uri="{FF2B5EF4-FFF2-40B4-BE49-F238E27FC236}">
                <a16:creationId xmlns:a16="http://schemas.microsoft.com/office/drawing/2014/main" id="{86F41626-F8CF-AAFC-95D2-F7A236CDF0DF}"/>
              </a:ext>
            </a:extLst>
          </p:cNvPr>
          <p:cNvSpPr/>
          <p:nvPr/>
        </p:nvSpPr>
        <p:spPr>
          <a:xfrm>
            <a:off x="10478662" y="5373797"/>
            <a:ext cx="758013" cy="295709"/>
          </a:xfrm>
          <a:prstGeom prst="wedgeRoundRectCallout">
            <a:avLst>
              <a:gd name="adj1" fmla="val -42852"/>
              <a:gd name="adj2" fmla="val 83472"/>
              <a:gd name="adj3" fmla="val 16667"/>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b="1" dirty="0">
                <a:solidFill>
                  <a:srgbClr val="C00000"/>
                </a:solidFill>
                <a:latin typeface="+mn-ea"/>
              </a:rPr>
              <a:t>3</a:t>
            </a:r>
            <a:r>
              <a:rPr kumimoji="1" lang="ja-JP" altLang="en-US" sz="1400" b="1" dirty="0">
                <a:solidFill>
                  <a:srgbClr val="C00000"/>
                </a:solidFill>
                <a:latin typeface="+mn-ea"/>
              </a:rPr>
              <a:t>倍</a:t>
            </a:r>
          </a:p>
        </p:txBody>
      </p:sp>
      <p:sp>
        <p:nvSpPr>
          <p:cNvPr id="19" name="テキスト ボックス 18">
            <a:extLst>
              <a:ext uri="{FF2B5EF4-FFF2-40B4-BE49-F238E27FC236}">
                <a16:creationId xmlns:a16="http://schemas.microsoft.com/office/drawing/2014/main" id="{1FDF2BF4-B6AC-AB16-0AC0-C36C42F71B1F}"/>
              </a:ext>
            </a:extLst>
          </p:cNvPr>
          <p:cNvSpPr txBox="1"/>
          <p:nvPr/>
        </p:nvSpPr>
        <p:spPr>
          <a:xfrm>
            <a:off x="7955181" y="3582866"/>
            <a:ext cx="3904399" cy="230832"/>
          </a:xfrm>
          <a:prstGeom prst="rect">
            <a:avLst/>
          </a:prstGeom>
          <a:noFill/>
        </p:spPr>
        <p:txBody>
          <a:bodyPr wrap="square" rtlCol="0">
            <a:spAutoFit/>
          </a:bodyPr>
          <a:lstStyle/>
          <a:p>
            <a:pPr algn="ctr"/>
            <a:r>
              <a:rPr lang="ja-JP" altLang="en-US" sz="900" b="1" u="sng" dirty="0">
                <a:solidFill>
                  <a:schemeClr val="tx1">
                    <a:lumMod val="65000"/>
                    <a:lumOff val="35000"/>
                  </a:schemeClr>
                </a:solidFill>
              </a:rPr>
              <a:t>トピックス</a:t>
            </a:r>
            <a:r>
              <a:rPr lang="en-US" altLang="ja-JP" sz="900" b="1" u="sng" dirty="0">
                <a:solidFill>
                  <a:schemeClr val="tx1">
                    <a:lumMod val="65000"/>
                    <a:lumOff val="35000"/>
                  </a:schemeClr>
                </a:solidFill>
              </a:rPr>
              <a:t>PR</a:t>
            </a:r>
            <a:r>
              <a:rPr lang="ja-JP" altLang="en-US" sz="900" b="1" u="sng" dirty="0">
                <a:solidFill>
                  <a:schemeClr val="tx1">
                    <a:lumMod val="65000"/>
                    <a:lumOff val="35000"/>
                  </a:schemeClr>
                </a:solidFill>
              </a:rPr>
              <a:t>経由とディスプレイ広告経由における読了率比較</a:t>
            </a:r>
            <a:endParaRPr kumimoji="1" lang="ja-JP" altLang="en-US" sz="900" b="1" u="sng" dirty="0">
              <a:solidFill>
                <a:schemeClr val="tx1">
                  <a:lumMod val="65000"/>
                  <a:lumOff val="35000"/>
                </a:schemeClr>
              </a:solidFill>
            </a:endParaRPr>
          </a:p>
        </p:txBody>
      </p:sp>
      <p:sp>
        <p:nvSpPr>
          <p:cNvPr id="20" name="テキスト ボックス 19">
            <a:extLst>
              <a:ext uri="{FF2B5EF4-FFF2-40B4-BE49-F238E27FC236}">
                <a16:creationId xmlns:a16="http://schemas.microsoft.com/office/drawing/2014/main" id="{9EE8FB31-269E-B0A3-02E9-2DBED7CE6BB1}"/>
              </a:ext>
            </a:extLst>
          </p:cNvPr>
          <p:cNvSpPr txBox="1"/>
          <p:nvPr/>
        </p:nvSpPr>
        <p:spPr>
          <a:xfrm>
            <a:off x="186000" y="3495633"/>
            <a:ext cx="3971038" cy="369332"/>
          </a:xfrm>
          <a:prstGeom prst="rect">
            <a:avLst/>
          </a:prstGeom>
          <a:noFill/>
        </p:spPr>
        <p:txBody>
          <a:bodyPr wrap="square" rtlCol="0">
            <a:spAutoFit/>
          </a:bodyPr>
          <a:lstStyle/>
          <a:p>
            <a:pPr algn="ctr"/>
            <a:r>
              <a:rPr kumimoji="1" lang="ja-JP" altLang="en-US" sz="900" b="1" u="sng" dirty="0">
                <a:solidFill>
                  <a:schemeClr val="tx1">
                    <a:lumMod val="65000"/>
                    <a:lumOff val="35000"/>
                  </a:schemeClr>
                </a:solidFill>
              </a:rPr>
              <a:t>トピックス</a:t>
            </a:r>
            <a:r>
              <a:rPr kumimoji="1" lang="en-US" altLang="ja-JP" sz="900" b="1" u="sng" dirty="0">
                <a:solidFill>
                  <a:schemeClr val="tx1">
                    <a:lumMod val="65000"/>
                    <a:lumOff val="35000"/>
                  </a:schemeClr>
                </a:solidFill>
              </a:rPr>
              <a:t>PR</a:t>
            </a:r>
            <a:r>
              <a:rPr kumimoji="1" lang="ja-JP" altLang="en-US" sz="900" b="1" u="sng" dirty="0">
                <a:solidFill>
                  <a:schemeClr val="tx1">
                    <a:lumMod val="65000"/>
                    <a:lumOff val="35000"/>
                  </a:schemeClr>
                </a:solidFill>
              </a:rPr>
              <a:t>とディスプレイ広告の</a:t>
            </a:r>
            <a:endParaRPr lang="en-US" altLang="ja-JP" sz="900" b="1" u="sng" dirty="0">
              <a:solidFill>
                <a:schemeClr val="tx1">
                  <a:lumMod val="65000"/>
                  <a:lumOff val="35000"/>
                </a:schemeClr>
              </a:solidFill>
            </a:endParaRPr>
          </a:p>
          <a:p>
            <a:pPr algn="ctr"/>
            <a:r>
              <a:rPr lang="ja-JP" altLang="en-US" sz="900" b="1" u="sng" dirty="0">
                <a:solidFill>
                  <a:schemeClr val="tx1">
                    <a:lumMod val="65000"/>
                    <a:lumOff val="35000"/>
                  </a:schemeClr>
                </a:solidFill>
              </a:rPr>
              <a:t>クリック総量による構成比比較</a:t>
            </a:r>
            <a:endParaRPr kumimoji="1" lang="ja-JP" altLang="en-US" sz="900" b="1" u="sng" dirty="0">
              <a:solidFill>
                <a:schemeClr val="tx1">
                  <a:lumMod val="65000"/>
                  <a:lumOff val="35000"/>
                </a:schemeClr>
              </a:solidFill>
            </a:endParaRPr>
          </a:p>
        </p:txBody>
      </p:sp>
      <p:pic>
        <p:nvPicPr>
          <p:cNvPr id="21" name="図 20">
            <a:extLst>
              <a:ext uri="{FF2B5EF4-FFF2-40B4-BE49-F238E27FC236}">
                <a16:creationId xmlns:a16="http://schemas.microsoft.com/office/drawing/2014/main" id="{39429100-ECF0-DD0A-19CE-19BBA2D94DC4}"/>
              </a:ext>
            </a:extLst>
          </p:cNvPr>
          <p:cNvPicPr>
            <a:picLocks noChangeAspect="1"/>
          </p:cNvPicPr>
          <p:nvPr/>
        </p:nvPicPr>
        <p:blipFill>
          <a:blip r:embed="rId4"/>
          <a:stretch>
            <a:fillRect/>
          </a:stretch>
        </p:blipFill>
        <p:spPr>
          <a:xfrm>
            <a:off x="479425" y="3822442"/>
            <a:ext cx="3365721" cy="2345639"/>
          </a:xfrm>
          <a:prstGeom prst="rect">
            <a:avLst/>
          </a:prstGeom>
        </p:spPr>
      </p:pic>
      <p:grpSp>
        <p:nvGrpSpPr>
          <p:cNvPr id="22" name="グループ化 21">
            <a:extLst>
              <a:ext uri="{FF2B5EF4-FFF2-40B4-BE49-F238E27FC236}">
                <a16:creationId xmlns:a16="http://schemas.microsoft.com/office/drawing/2014/main" id="{2DC7D888-504F-0B17-58B7-8E9B8EBE089B}"/>
              </a:ext>
            </a:extLst>
          </p:cNvPr>
          <p:cNvGrpSpPr/>
          <p:nvPr/>
        </p:nvGrpSpPr>
        <p:grpSpPr>
          <a:xfrm>
            <a:off x="1513894" y="6049662"/>
            <a:ext cx="2238022" cy="505571"/>
            <a:chOff x="8745829" y="3429524"/>
            <a:chExt cx="2238022" cy="1378097"/>
          </a:xfrm>
        </p:grpSpPr>
        <p:sp>
          <p:nvSpPr>
            <p:cNvPr id="23" name="テキスト ボックス 22">
              <a:extLst>
                <a:ext uri="{FF2B5EF4-FFF2-40B4-BE49-F238E27FC236}">
                  <a16:creationId xmlns:a16="http://schemas.microsoft.com/office/drawing/2014/main" id="{78A85508-E9B9-3BF6-A03A-8FAD38C5613E}"/>
                </a:ext>
              </a:extLst>
            </p:cNvPr>
            <p:cNvSpPr txBox="1"/>
            <p:nvPr/>
          </p:nvSpPr>
          <p:spPr>
            <a:xfrm>
              <a:off x="8745829" y="3584024"/>
              <a:ext cx="2231923" cy="68635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100" b="1" dirty="0">
                  <a:solidFill>
                    <a:srgbClr val="C00000"/>
                  </a:solidFill>
                  <a:latin typeface="+mn-ea"/>
                </a:rPr>
                <a:t>トピックス</a:t>
              </a:r>
              <a:r>
                <a:rPr lang="en-US" altLang="ja-JP" sz="1100" b="1" dirty="0">
                  <a:solidFill>
                    <a:srgbClr val="C00000"/>
                  </a:solidFill>
                  <a:latin typeface="+mn-ea"/>
                </a:rPr>
                <a:t>PR</a:t>
              </a:r>
              <a:r>
                <a:rPr lang="ja-JP" altLang="en-US" sz="1100" b="1" dirty="0">
                  <a:solidFill>
                    <a:srgbClr val="C00000"/>
                  </a:solidFill>
                  <a:latin typeface="+mn-ea"/>
                </a:rPr>
                <a:t>に</a:t>
              </a:r>
              <a:r>
                <a:rPr kumimoji="1" lang="ja-JP" altLang="en-US" sz="1100" b="1" i="0" u="none" strike="noStrike" kern="1200" cap="none" spc="0" normalizeH="0" baseline="0" noProof="0" dirty="0">
                  <a:ln>
                    <a:noFill/>
                  </a:ln>
                  <a:solidFill>
                    <a:srgbClr val="C00000"/>
                  </a:solidFill>
                  <a:effectLst/>
                  <a:uLnTx/>
                  <a:uFillTx/>
                  <a:latin typeface="+mn-ea"/>
                  <a:cs typeface="+mn-cs"/>
                </a:rPr>
                <a:t>反応した</a:t>
              </a:r>
              <a:r>
                <a:rPr lang="en-US" altLang="ja-JP" sz="1100" b="1" dirty="0">
                  <a:solidFill>
                    <a:srgbClr val="C00000"/>
                  </a:solidFill>
                  <a:latin typeface="+mn-ea"/>
                </a:rPr>
                <a:t>34</a:t>
              </a:r>
              <a:r>
                <a:rPr lang="ja-JP" altLang="en-US" sz="1100" b="1" dirty="0">
                  <a:solidFill>
                    <a:srgbClr val="C00000"/>
                  </a:solidFill>
                  <a:latin typeface="+mn-ea"/>
                </a:rPr>
                <a:t>％が</a:t>
              </a:r>
              <a:r>
                <a:rPr kumimoji="1" lang="ja-JP" altLang="en-US" sz="1100" b="1" i="0" u="none" strike="noStrike" kern="1200" cap="none" spc="0" normalizeH="0" baseline="0" noProof="0" dirty="0">
                  <a:ln>
                    <a:noFill/>
                  </a:ln>
                  <a:solidFill>
                    <a:srgbClr val="C00000"/>
                  </a:solidFill>
                  <a:effectLst/>
                  <a:uLnTx/>
                  <a:uFillTx/>
                  <a:latin typeface="+mn-ea"/>
                  <a:cs typeface="+mn-cs"/>
                </a:rPr>
                <a:t>ディスプレイ広告</a:t>
              </a:r>
              <a:r>
                <a:rPr lang="ja-JP" altLang="en-US" sz="1100" b="1" dirty="0">
                  <a:solidFill>
                    <a:srgbClr val="C00000"/>
                  </a:solidFill>
                  <a:latin typeface="+mn-ea"/>
                </a:rPr>
                <a:t>無反応層</a:t>
              </a:r>
              <a:endParaRPr kumimoji="1" lang="en-US" altLang="ja-JP" sz="1100" b="1" i="0" u="none" strike="noStrike" kern="1200" cap="none" spc="0" normalizeH="0" baseline="0" noProof="0" dirty="0">
                <a:ln>
                  <a:noFill/>
                </a:ln>
                <a:solidFill>
                  <a:srgbClr val="C00000"/>
                </a:solidFill>
                <a:effectLst/>
                <a:uLnTx/>
                <a:uFillTx/>
                <a:latin typeface="+mn-ea"/>
                <a:cs typeface="+mn-cs"/>
              </a:endParaRPr>
            </a:p>
          </p:txBody>
        </p:sp>
        <p:sp>
          <p:nvSpPr>
            <p:cNvPr id="24" name="吹き出し: 角を丸めた四角形 23">
              <a:extLst>
                <a:ext uri="{FF2B5EF4-FFF2-40B4-BE49-F238E27FC236}">
                  <a16:creationId xmlns:a16="http://schemas.microsoft.com/office/drawing/2014/main" id="{237F3A71-AE6C-DA71-9195-8D2AF6AB5E51}"/>
                </a:ext>
              </a:extLst>
            </p:cNvPr>
            <p:cNvSpPr/>
            <p:nvPr/>
          </p:nvSpPr>
          <p:spPr>
            <a:xfrm>
              <a:off x="8761695" y="3429524"/>
              <a:ext cx="2222156" cy="1378097"/>
            </a:xfrm>
            <a:prstGeom prst="wedgeRoundRectCallout">
              <a:avLst>
                <a:gd name="adj1" fmla="val -183"/>
                <a:gd name="adj2" fmla="val -65131"/>
                <a:gd name="adj3" fmla="val 16667"/>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25" name="テキスト ボックス 24">
            <a:extLst>
              <a:ext uri="{FF2B5EF4-FFF2-40B4-BE49-F238E27FC236}">
                <a16:creationId xmlns:a16="http://schemas.microsoft.com/office/drawing/2014/main" id="{BF3354C5-F01B-DE96-A0F2-782555FF83F8}"/>
              </a:ext>
            </a:extLst>
          </p:cNvPr>
          <p:cNvSpPr txBox="1"/>
          <p:nvPr/>
        </p:nvSpPr>
        <p:spPr>
          <a:xfrm>
            <a:off x="8252199" y="2891591"/>
            <a:ext cx="3460376"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経由の方が</a:t>
            </a:r>
            <a:endParaRPr lang="en-US" altLang="ja-JP" sz="1400" dirty="0">
              <a:solidFill>
                <a:srgbClr val="C00000"/>
              </a:solidFill>
              <a:latin typeface="+mn-ea"/>
            </a:endParaRPr>
          </a:p>
          <a:p>
            <a:pPr algn="ctr"/>
            <a:r>
              <a:rPr lang="en-US" altLang="ja-JP" sz="1400" b="1" dirty="0">
                <a:solidFill>
                  <a:srgbClr val="C00000"/>
                </a:solidFill>
                <a:latin typeface="+mn-ea"/>
              </a:rPr>
              <a:t>LP</a:t>
            </a:r>
            <a:r>
              <a:rPr kumimoji="1" lang="ja-JP" altLang="en-US" sz="1400" b="1" dirty="0">
                <a:solidFill>
                  <a:srgbClr val="C00000"/>
                </a:solidFill>
                <a:latin typeface="+mn-ea"/>
              </a:rPr>
              <a:t>がよく読まれる</a:t>
            </a:r>
          </a:p>
        </p:txBody>
      </p:sp>
      <p:sp>
        <p:nvSpPr>
          <p:cNvPr id="26" name="テキスト ボックス 25">
            <a:extLst>
              <a:ext uri="{FF2B5EF4-FFF2-40B4-BE49-F238E27FC236}">
                <a16:creationId xmlns:a16="http://schemas.microsoft.com/office/drawing/2014/main" id="{613AF19A-E279-32A7-FB13-B45949E31A47}"/>
              </a:ext>
            </a:extLst>
          </p:cNvPr>
          <p:cNvSpPr txBox="1"/>
          <p:nvPr/>
        </p:nvSpPr>
        <p:spPr>
          <a:xfrm>
            <a:off x="4380153" y="2849192"/>
            <a:ext cx="3504719" cy="523220"/>
          </a:xfrm>
          <a:prstGeom prst="rect">
            <a:avLst/>
          </a:prstGeom>
          <a:noFill/>
        </p:spPr>
        <p:txBody>
          <a:bodyPr wrap="square" rtlCol="0">
            <a:spAutoFit/>
          </a:bodyPr>
          <a:lstStyle/>
          <a:p>
            <a:pPr algn="ctr"/>
            <a:r>
              <a:rPr lang="ja-JP" altLang="en-US" sz="1400" dirty="0">
                <a:solidFill>
                  <a:srgbClr val="C00000"/>
                </a:solidFill>
                <a:latin typeface="+mn-ea"/>
              </a:rPr>
              <a:t>トピックス</a:t>
            </a:r>
            <a:r>
              <a:rPr lang="en-US" altLang="ja-JP" sz="1400" dirty="0">
                <a:solidFill>
                  <a:srgbClr val="C00000"/>
                </a:solidFill>
                <a:latin typeface="+mn-ea"/>
              </a:rPr>
              <a:t>PR</a:t>
            </a:r>
            <a:r>
              <a:rPr lang="ja-JP" altLang="en-US" sz="1400" dirty="0">
                <a:solidFill>
                  <a:srgbClr val="C00000"/>
                </a:solidFill>
                <a:latin typeface="+mn-ea"/>
              </a:rPr>
              <a:t>接触やクリックにより</a:t>
            </a:r>
            <a:endParaRPr lang="en-US" altLang="ja-JP" sz="1400" dirty="0">
              <a:solidFill>
                <a:srgbClr val="C00000"/>
              </a:solidFill>
              <a:latin typeface="+mn-ea"/>
            </a:endParaRPr>
          </a:p>
          <a:p>
            <a:pPr algn="ctr"/>
            <a:r>
              <a:rPr kumimoji="1" lang="ja-JP" altLang="en-US" sz="1400" b="1" dirty="0">
                <a:solidFill>
                  <a:srgbClr val="C00000"/>
                </a:solidFill>
                <a:latin typeface="+mn-ea"/>
              </a:rPr>
              <a:t>検索行動につながりやすい</a:t>
            </a:r>
          </a:p>
        </p:txBody>
      </p:sp>
      <p:cxnSp>
        <p:nvCxnSpPr>
          <p:cNvPr id="27" name="直線コネクタ 26">
            <a:extLst>
              <a:ext uri="{FF2B5EF4-FFF2-40B4-BE49-F238E27FC236}">
                <a16:creationId xmlns:a16="http://schemas.microsoft.com/office/drawing/2014/main" id="{3A33DEED-3B04-E8F3-FA93-C97E6CCC0CFD}"/>
              </a:ext>
            </a:extLst>
          </p:cNvPr>
          <p:cNvCxnSpPr/>
          <p:nvPr/>
        </p:nvCxnSpPr>
        <p:spPr>
          <a:xfrm>
            <a:off x="4158357" y="1089025"/>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A5B7D9B5-4358-4973-D09F-084C959A485B}"/>
              </a:ext>
            </a:extLst>
          </p:cNvPr>
          <p:cNvCxnSpPr/>
          <p:nvPr/>
        </p:nvCxnSpPr>
        <p:spPr>
          <a:xfrm>
            <a:off x="8051484" y="1083747"/>
            <a:ext cx="0" cy="5477391"/>
          </a:xfrm>
          <a:prstGeom prst="line">
            <a:avLst/>
          </a:prstGeom>
          <a:ln w="12700">
            <a:solidFill>
              <a:srgbClr val="00003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85740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MSCレイアウト（広告主・代理店限定）">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3.xml><?xml version="1.0" encoding="utf-8"?>
<a:theme xmlns:a="http://schemas.openxmlformats.org/drawingml/2006/main" name="MSCレイアウト（社外秘）">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24507</TotalTime>
  <Words>1267</Words>
  <Application>Microsoft Office PowerPoint</Application>
  <PresentationFormat>ワイド画面</PresentationFormat>
  <Paragraphs>173</Paragraphs>
  <Slides>10</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3</vt:i4>
      </vt:variant>
      <vt:variant>
        <vt:lpstr>埋め込まれた OLE サーバー</vt:lpstr>
      </vt:variant>
      <vt:variant>
        <vt:i4>1</vt:i4>
      </vt:variant>
      <vt:variant>
        <vt:lpstr>スライド タイトル</vt:lpstr>
      </vt:variant>
      <vt:variant>
        <vt:i4>10</vt:i4>
      </vt:variant>
    </vt:vector>
  </HeadingPairs>
  <TitlesOfParts>
    <vt:vector size="18" baseType="lpstr">
      <vt:lpstr>Meiryo</vt:lpstr>
      <vt:lpstr>Meiryo</vt:lpstr>
      <vt:lpstr>Arial</vt:lpstr>
      <vt:lpstr>Calibri</vt:lpstr>
      <vt:lpstr>MSCレイアウト</vt:lpstr>
      <vt:lpstr>MSCレイアウト（広告主・代理店限定）</vt:lpstr>
      <vt:lpstr>MSCレイアウト（社外秘）</vt:lpstr>
      <vt:lpstr>think-cell スライド</vt:lpstr>
      <vt:lpstr>PowerPoint プレゼンテーション</vt:lpstr>
      <vt:lpstr>特別価格キャンペーンのご案内</vt:lpstr>
      <vt:lpstr>新規広告主様 特別価格</vt:lpstr>
      <vt:lpstr>早期予約割引</vt:lpstr>
      <vt:lpstr>予約及び割引方法</vt:lpstr>
      <vt:lpstr>Yahoo! JAPAN　トップページ　トピックスPR　SP　商品概要</vt:lpstr>
      <vt:lpstr>Yahoo! JAPAN　トップページ　トピックスPR　SP　商品概要</vt:lpstr>
      <vt:lpstr>Yahoo! JAPAN　トップページ　トピックスPR　SP　商品概要</vt:lpstr>
      <vt:lpstr>トピックスPRで期待できる効果</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松本 恵実</cp:lastModifiedBy>
  <cp:revision>218</cp:revision>
  <dcterms:created xsi:type="dcterms:W3CDTF">2023-12-19T04:51:39Z</dcterms:created>
  <dcterms:modified xsi:type="dcterms:W3CDTF">2024-06-19T00:40:58Z</dcterms:modified>
</cp:coreProperties>
</file>