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47"/>
  </p:notesMasterIdLst>
  <p:handoutMasterIdLst>
    <p:handoutMasterId r:id="rId48"/>
  </p:handoutMasterIdLst>
  <p:sldIdLst>
    <p:sldId id="469" r:id="rId3"/>
    <p:sldId id="1656" r:id="rId4"/>
    <p:sldId id="544" r:id="rId5"/>
    <p:sldId id="578" r:id="rId6"/>
    <p:sldId id="1663" r:id="rId7"/>
    <p:sldId id="559" r:id="rId8"/>
    <p:sldId id="580" r:id="rId9"/>
    <p:sldId id="1640" r:id="rId10"/>
    <p:sldId id="1641" r:id="rId11"/>
    <p:sldId id="1642" r:id="rId12"/>
    <p:sldId id="1643" r:id="rId13"/>
    <p:sldId id="583" r:id="rId14"/>
    <p:sldId id="1621" r:id="rId15"/>
    <p:sldId id="1666" r:id="rId16"/>
    <p:sldId id="569" r:id="rId17"/>
    <p:sldId id="611" r:id="rId18"/>
    <p:sldId id="600" r:id="rId19"/>
    <p:sldId id="601" r:id="rId20"/>
    <p:sldId id="1657" r:id="rId21"/>
    <p:sldId id="1644" r:id="rId22"/>
    <p:sldId id="616" r:id="rId23"/>
    <p:sldId id="1632" r:id="rId24"/>
    <p:sldId id="1645" r:id="rId25"/>
    <p:sldId id="1659" r:id="rId26"/>
    <p:sldId id="1664" r:id="rId27"/>
    <p:sldId id="1654" r:id="rId28"/>
    <p:sldId id="620" r:id="rId29"/>
    <p:sldId id="1634" r:id="rId30"/>
    <p:sldId id="1635" r:id="rId31"/>
    <p:sldId id="1636" r:id="rId32"/>
    <p:sldId id="1637" r:id="rId33"/>
    <p:sldId id="1638" r:id="rId34"/>
    <p:sldId id="1639" r:id="rId35"/>
    <p:sldId id="621" r:id="rId36"/>
    <p:sldId id="617" r:id="rId37"/>
    <p:sldId id="622" r:id="rId38"/>
    <p:sldId id="625" r:id="rId39"/>
    <p:sldId id="1662" r:id="rId40"/>
    <p:sldId id="1647" r:id="rId41"/>
    <p:sldId id="1649" r:id="rId42"/>
    <p:sldId id="1651" r:id="rId43"/>
    <p:sldId id="1652" r:id="rId44"/>
    <p:sldId id="1667" r:id="rId45"/>
    <p:sldId id="1655" r:id="rId4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07264B-080C-EBB1-6566-27F8B387F2E2}" name="片山 優那" initials="片山" userId="S::yunkatay@yahoo-corp.jp::bb7b03e9-082d-4c9c-811d-11e9b85b435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02C"/>
    <a:srgbClr val="ECECEC"/>
    <a:srgbClr val="F5F5F5"/>
    <a:srgbClr val="E9E9E9"/>
    <a:srgbClr val="FBFBFB"/>
    <a:srgbClr val="FFFFFF"/>
    <a:srgbClr val="999999"/>
    <a:srgbClr val="FCEDED"/>
    <a:srgbClr val="FFDBDB"/>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7BBF48-569A-4556-99DF-6A42ECF19E2B}" v="10" dt="2024-05-15T10:26:19.75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78" autoAdjust="0"/>
    <p:restoredTop sz="96678" autoAdjust="0"/>
  </p:normalViewPr>
  <p:slideViewPr>
    <p:cSldViewPr snapToGrid="0">
      <p:cViewPr varScale="1">
        <p:scale>
          <a:sx n="86" d="100"/>
          <a:sy n="86" d="100"/>
        </p:scale>
        <p:origin x="256" y="56"/>
      </p:cViewPr>
      <p:guideLst/>
    </p:cSldViewPr>
  </p:slideViewPr>
  <p:notesTextViewPr>
    <p:cViewPr>
      <p:scale>
        <a:sx n="1" d="1"/>
        <a:sy n="1" d="1"/>
      </p:scale>
      <p:origin x="0" y="0"/>
    </p:cViewPr>
  </p:notesTextViewPr>
  <p:notesViewPr>
    <p:cSldViewPr snapToGrid="0">
      <p:cViewPr>
        <p:scale>
          <a:sx n="1" d="2"/>
          <a:sy n="1" d="2"/>
        </p:scale>
        <p:origin x="2448" y="6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6/11/relationships/changesInfo" Target="changesInfos/changesInfo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garashi Keisuke （五十嵐圭輔）" clId="Web-{DD038725-FB61-4C92-BE36-EA2A9F950821}"/>
    <pc:docChg chg="modSld">
      <pc:chgData name="Igarashi Keisuke （五十嵐圭輔）" userId="" providerId="" clId="Web-{DD038725-FB61-4C92-BE36-EA2A9F950821}" dt="2024-04-24T07:18:38.625" v="4" actId="20577"/>
      <pc:docMkLst>
        <pc:docMk/>
      </pc:docMkLst>
      <pc:sldChg chg="modSp">
        <pc:chgData name="Igarashi Keisuke （五十嵐圭輔）" userId="" providerId="" clId="Web-{DD038725-FB61-4C92-BE36-EA2A9F950821}" dt="2024-04-24T07:18:10.328" v="2" actId="20577"/>
        <pc:sldMkLst>
          <pc:docMk/>
          <pc:sldMk cId="904690734" sldId="1651"/>
        </pc:sldMkLst>
        <pc:spChg chg="mod">
          <ac:chgData name="Igarashi Keisuke （五十嵐圭輔）" userId="" providerId="" clId="Web-{DD038725-FB61-4C92-BE36-EA2A9F950821}" dt="2024-04-24T07:18:10.328" v="2" actId="20577"/>
          <ac:spMkLst>
            <pc:docMk/>
            <pc:sldMk cId="904690734" sldId="1651"/>
            <ac:spMk id="5" creationId="{B82F4214-734D-BD37-02B3-AB45E6633C33}"/>
          </ac:spMkLst>
        </pc:spChg>
      </pc:sldChg>
      <pc:sldChg chg="modSp">
        <pc:chgData name="Igarashi Keisuke （五十嵐圭輔）" userId="" providerId="" clId="Web-{DD038725-FB61-4C92-BE36-EA2A9F950821}" dt="2024-04-24T07:18:38.625" v="4" actId="20577"/>
        <pc:sldMkLst>
          <pc:docMk/>
          <pc:sldMk cId="3001347799" sldId="1652"/>
        </pc:sldMkLst>
        <pc:spChg chg="mod">
          <ac:chgData name="Igarashi Keisuke （五十嵐圭輔）" userId="" providerId="" clId="Web-{DD038725-FB61-4C92-BE36-EA2A9F950821}" dt="2024-04-24T07:18:38.625" v="4" actId="20577"/>
          <ac:spMkLst>
            <pc:docMk/>
            <pc:sldMk cId="3001347799" sldId="1652"/>
            <ac:spMk id="7" creationId="{8F83361B-197D-6265-0F0D-6807B25D868D}"/>
          </ac:spMkLst>
        </pc:spChg>
      </pc:sldChg>
    </pc:docChg>
  </pc:docChgLst>
  <pc:docChgLst>
    <pc:chgData userId="7283631851_tp_box_2" providerId="OAuth2" clId="{911E4565-89D8-4A5B-8A00-71D0B0A3F565}"/>
    <pc:docChg chg="modSld modMainMaster">
      <pc:chgData name="" userId="7283631851_tp_box_2" providerId="OAuth2" clId="{911E4565-89D8-4A5B-8A00-71D0B0A3F565}" dt="2024-04-24T08:35:47.098" v="7" actId="2711"/>
      <pc:docMkLst>
        <pc:docMk/>
      </pc:docMkLst>
      <pc:sldChg chg="modSp mod">
        <pc:chgData name="" userId="7283631851_tp_box_2" providerId="OAuth2" clId="{911E4565-89D8-4A5B-8A00-71D0B0A3F565}" dt="2024-04-24T08:35:33.050" v="5" actId="207"/>
        <pc:sldMkLst>
          <pc:docMk/>
          <pc:sldMk cId="904690734" sldId="1651"/>
        </pc:sldMkLst>
        <pc:spChg chg="mod">
          <ac:chgData name="" userId="7283631851_tp_box_2" providerId="OAuth2" clId="{911E4565-89D8-4A5B-8A00-71D0B0A3F565}" dt="2024-04-24T08:35:33.050" v="5" actId="207"/>
          <ac:spMkLst>
            <pc:docMk/>
            <pc:sldMk cId="904690734" sldId="1651"/>
            <ac:spMk id="5" creationId="{B82F4214-734D-BD37-02B3-AB45E6633C33}"/>
          </ac:spMkLst>
        </pc:spChg>
      </pc:sldChg>
      <pc:sldChg chg="modSp mod">
        <pc:chgData name="" userId="7283631851_tp_box_2" providerId="OAuth2" clId="{911E4565-89D8-4A5B-8A00-71D0B0A3F565}" dt="2024-04-24T08:35:47.098" v="7" actId="2711"/>
        <pc:sldMkLst>
          <pc:docMk/>
          <pc:sldMk cId="3001347799" sldId="1652"/>
        </pc:sldMkLst>
        <pc:spChg chg="mod">
          <ac:chgData name="" userId="7283631851_tp_box_2" providerId="OAuth2" clId="{911E4565-89D8-4A5B-8A00-71D0B0A3F565}" dt="2024-04-24T08:35:47.098" v="7" actId="2711"/>
          <ac:spMkLst>
            <pc:docMk/>
            <pc:sldMk cId="3001347799" sldId="1652"/>
            <ac:spMk id="7" creationId="{8F83361B-197D-6265-0F0D-6807B25D868D}"/>
          </ac:spMkLst>
        </pc:spChg>
      </pc:sldChg>
      <pc:sldMasterChg chg="modSldLayout">
        <pc:chgData name="" userId="7283631851_tp_box_2" providerId="OAuth2" clId="{911E4565-89D8-4A5B-8A00-71D0B0A3F565}" dt="2024-04-24T08:34:42.652" v="3" actId="1038"/>
        <pc:sldMasterMkLst>
          <pc:docMk/>
          <pc:sldMasterMk cId="1099463922" sldId="2147483869"/>
        </pc:sldMasterMkLst>
        <pc:sldLayoutChg chg="modSp mod">
          <pc:chgData name="" userId="7283631851_tp_box_2" providerId="OAuth2" clId="{911E4565-89D8-4A5B-8A00-71D0B0A3F565}" dt="2024-04-24T08:34:42.652" v="3" actId="1038"/>
          <pc:sldLayoutMkLst>
            <pc:docMk/>
            <pc:sldMasterMk cId="1099463922" sldId="2147483869"/>
            <pc:sldLayoutMk cId="3565567130" sldId="2147483871"/>
          </pc:sldLayoutMkLst>
          <pc:spChg chg="mod">
            <ac:chgData name="" userId="7283631851_tp_box_2" providerId="OAuth2" clId="{911E4565-89D8-4A5B-8A00-71D0B0A3F565}" dt="2024-04-24T08:34:42.652" v="3" actId="1038"/>
            <ac:spMkLst>
              <pc:docMk/>
              <pc:sldMasterMk cId="1099463922" sldId="2147483869"/>
              <pc:sldLayoutMk cId="3565567130" sldId="2147483871"/>
              <ac:spMk id="3" creationId="{0069EE62-ADEB-61F9-DCD7-56CAED516C07}"/>
            </ac:spMkLst>
          </pc:spChg>
        </pc:sldLayoutChg>
      </pc:sldMasterChg>
    </pc:docChg>
  </pc:docChgLst>
  <pc:docChgLst>
    <pc:chgData name="Igarashi Keisuke （五十嵐圭輔）" clId="Web-{6E7BBF48-569A-4556-99DF-6A42ECF19E2B}"/>
    <pc:docChg chg="modSld">
      <pc:chgData name="Igarashi Keisuke （五十嵐圭輔）" userId="" providerId="" clId="Web-{6E7BBF48-569A-4556-99DF-6A42ECF19E2B}" dt="2024-05-15T10:26:19.751" v="6"/>
      <pc:docMkLst>
        <pc:docMk/>
      </pc:docMkLst>
      <pc:sldChg chg="delSp modSp">
        <pc:chgData name="Igarashi Keisuke （五十嵐圭輔）" userId="" providerId="" clId="Web-{6E7BBF48-569A-4556-99DF-6A42ECF19E2B}" dt="2024-05-15T10:26:19.751" v="6"/>
        <pc:sldMkLst>
          <pc:docMk/>
          <pc:sldMk cId="3986582596" sldId="1647"/>
        </pc:sldMkLst>
        <pc:spChg chg="del">
          <ac:chgData name="Igarashi Keisuke （五十嵐圭輔）" userId="" providerId="" clId="Web-{6E7BBF48-569A-4556-99DF-6A42ECF19E2B}" dt="2024-05-15T10:26:19.751" v="6"/>
          <ac:spMkLst>
            <pc:docMk/>
            <pc:sldMk cId="3986582596" sldId="1647"/>
            <ac:spMk id="3" creationId="{65D47C6D-3AD9-92FB-7CA8-16FB8446F66E}"/>
          </ac:spMkLst>
        </pc:spChg>
        <pc:spChg chg="mod">
          <ac:chgData name="Igarashi Keisuke （五十嵐圭輔）" userId="" providerId="" clId="Web-{6E7BBF48-569A-4556-99DF-6A42ECF19E2B}" dt="2024-05-15T10:26:14.157" v="5" actId="20577"/>
          <ac:spMkLst>
            <pc:docMk/>
            <pc:sldMk cId="3986582596" sldId="1647"/>
            <ac:spMk id="7" creationId="{8F83361B-197D-6265-0F0D-6807B25D868D}"/>
          </ac:spMkLst>
        </pc:spChg>
      </pc:sldChg>
    </pc:docChg>
  </pc:docChgLst>
  <pc:docChgLst>
    <pc:chgData userId="7283631851_tp_box_2" providerId="OAuth2" clId="{AFF8A0D8-A613-4C67-8E8A-01A783033CA9}"/>
    <pc:docChg chg="modSld modMainMaster">
      <pc:chgData name="" userId="7283631851_tp_box_2" providerId="OAuth2" clId="{AFF8A0D8-A613-4C67-8E8A-01A783033CA9}" dt="2024-05-13T07:35:33.555" v="5" actId="20577"/>
      <pc:docMkLst>
        <pc:docMk/>
      </pc:docMkLst>
      <pc:sldChg chg="modSp mod">
        <pc:chgData name="" userId="7283631851_tp_box_2" providerId="OAuth2" clId="{AFF8A0D8-A613-4C67-8E8A-01A783033CA9}" dt="2024-05-13T07:34:15.020" v="0" actId="20577"/>
        <pc:sldMkLst>
          <pc:docMk/>
          <pc:sldMk cId="127091670" sldId="1667"/>
        </pc:sldMkLst>
        <pc:spChg chg="mod">
          <ac:chgData name="" userId="7283631851_tp_box_2" providerId="OAuth2" clId="{AFF8A0D8-A613-4C67-8E8A-01A783033CA9}" dt="2024-05-13T07:34:15.020" v="0" actId="20577"/>
          <ac:spMkLst>
            <pc:docMk/>
            <pc:sldMk cId="127091670" sldId="1667"/>
            <ac:spMk id="7" creationId="{71988252-A879-AA2F-85C2-A4A36D9E88D2}"/>
          </ac:spMkLst>
        </pc:spChg>
      </pc:sldChg>
      <pc:sldMasterChg chg="modSldLayout">
        <pc:chgData name="" userId="7283631851_tp_box_2" providerId="OAuth2" clId="{AFF8A0D8-A613-4C67-8E8A-01A783033CA9}" dt="2024-05-13T07:35:33.555" v="5" actId="20577"/>
        <pc:sldMasterMkLst>
          <pc:docMk/>
          <pc:sldMasterMk cId="1099463922" sldId="2147483869"/>
        </pc:sldMasterMkLst>
        <pc:sldLayoutChg chg="modSp mod">
          <pc:chgData name="" userId="7283631851_tp_box_2" providerId="OAuth2" clId="{AFF8A0D8-A613-4C67-8E8A-01A783033CA9}" dt="2024-05-13T07:35:33.555" v="5" actId="20577"/>
          <pc:sldLayoutMkLst>
            <pc:docMk/>
            <pc:sldMasterMk cId="1099463922" sldId="2147483869"/>
            <pc:sldLayoutMk cId="3565567130" sldId="2147483871"/>
          </pc:sldLayoutMkLst>
          <pc:spChg chg="mod">
            <ac:chgData name="" userId="7283631851_tp_box_2" providerId="OAuth2" clId="{AFF8A0D8-A613-4C67-8E8A-01A783033CA9}" dt="2024-05-13T07:35:33.555" v="5" actId="20577"/>
            <ac:spMkLst>
              <pc:docMk/>
              <pc:sldMasterMk cId="1099463922" sldId="2147483869"/>
              <pc:sldLayoutMk cId="3565567130" sldId="2147483871"/>
              <ac:spMk id="3" creationId="{0069EE62-ADEB-61F9-DCD7-56CAED516C07}"/>
            </ac:spMkLst>
          </pc:spChg>
        </pc:sldLayoutChg>
      </pc:sldMasterChg>
    </pc:docChg>
  </pc:docChgLst>
  <pc:docChgLst>
    <pc:chgData name="五十嵐 圭輔" userId="34ffecf3-94b1-4ebb-902e-d55b71b1d55d" providerId="ADAL" clId="{BFC824B8-2B9C-403C-AD59-8468E3ECE895}"/>
    <pc:docChg chg="undo custSel modSld modMainMaster">
      <pc:chgData name="五十嵐 圭輔" userId="34ffecf3-94b1-4ebb-902e-d55b71b1d55d" providerId="ADAL" clId="{BFC824B8-2B9C-403C-AD59-8468E3ECE895}" dt="2024-04-24T07:00:47.938" v="190" actId="12"/>
      <pc:docMkLst>
        <pc:docMk/>
      </pc:docMkLst>
      <pc:sldChg chg="modSp mod">
        <pc:chgData name="五十嵐 圭輔" userId="34ffecf3-94b1-4ebb-902e-d55b71b1d55d" providerId="ADAL" clId="{BFC824B8-2B9C-403C-AD59-8468E3ECE895}" dt="2024-04-23T07:26:34.413" v="108" actId="20577"/>
        <pc:sldMkLst>
          <pc:docMk/>
          <pc:sldMk cId="1593076559" sldId="611"/>
        </pc:sldMkLst>
        <pc:graphicFrameChg chg="modGraphic">
          <ac:chgData name="五十嵐 圭輔" userId="34ffecf3-94b1-4ebb-902e-d55b71b1d55d" providerId="ADAL" clId="{BFC824B8-2B9C-403C-AD59-8468E3ECE895}" dt="2024-04-23T07:26:34.413" v="108" actId="20577"/>
          <ac:graphicFrameMkLst>
            <pc:docMk/>
            <pc:sldMk cId="1593076559" sldId="611"/>
            <ac:graphicFrameMk id="6" creationId="{9E9AA328-D293-D6D7-0BC5-1083D416E39D}"/>
          </ac:graphicFrameMkLst>
        </pc:graphicFrameChg>
      </pc:sldChg>
      <pc:sldChg chg="modSp mod">
        <pc:chgData name="五十嵐 圭輔" userId="34ffecf3-94b1-4ebb-902e-d55b71b1d55d" providerId="ADAL" clId="{BFC824B8-2B9C-403C-AD59-8468E3ECE895}" dt="2024-04-24T07:00:47.938" v="190" actId="12"/>
        <pc:sldMkLst>
          <pc:docMk/>
          <pc:sldMk cId="904690734" sldId="1651"/>
        </pc:sldMkLst>
        <pc:spChg chg="mod">
          <ac:chgData name="五十嵐 圭輔" userId="34ffecf3-94b1-4ebb-902e-d55b71b1d55d" providerId="ADAL" clId="{BFC824B8-2B9C-403C-AD59-8468E3ECE895}" dt="2024-04-24T07:00:47.938" v="190" actId="12"/>
          <ac:spMkLst>
            <pc:docMk/>
            <pc:sldMk cId="904690734" sldId="1651"/>
            <ac:spMk id="5" creationId="{B82F4214-734D-BD37-02B3-AB45E6633C33}"/>
          </ac:spMkLst>
        </pc:spChg>
      </pc:sldChg>
      <pc:sldChg chg="modSp mod">
        <pc:chgData name="五十嵐 圭輔" userId="34ffecf3-94b1-4ebb-902e-d55b71b1d55d" providerId="ADAL" clId="{BFC824B8-2B9C-403C-AD59-8468E3ECE895}" dt="2024-04-23T08:17:37.150" v="129" actId="20577"/>
        <pc:sldMkLst>
          <pc:docMk/>
          <pc:sldMk cId="127091670" sldId="1667"/>
        </pc:sldMkLst>
        <pc:spChg chg="mod">
          <ac:chgData name="五十嵐 圭輔" userId="34ffecf3-94b1-4ebb-902e-d55b71b1d55d" providerId="ADAL" clId="{BFC824B8-2B9C-403C-AD59-8468E3ECE895}" dt="2024-04-23T08:17:37.150" v="129" actId="20577"/>
          <ac:spMkLst>
            <pc:docMk/>
            <pc:sldMk cId="127091670" sldId="1667"/>
            <ac:spMk id="7" creationId="{71988252-A879-AA2F-85C2-A4A36D9E88D2}"/>
          </ac:spMkLst>
        </pc:spChg>
      </pc:sldChg>
      <pc:sldMasterChg chg="modSldLayout">
        <pc:chgData name="五十嵐 圭輔" userId="34ffecf3-94b1-4ebb-902e-d55b71b1d55d" providerId="ADAL" clId="{BFC824B8-2B9C-403C-AD59-8468E3ECE895}" dt="2024-04-23T07:25:52.128" v="107" actId="20577"/>
        <pc:sldMasterMkLst>
          <pc:docMk/>
          <pc:sldMasterMk cId="1099463922" sldId="2147483869"/>
        </pc:sldMasterMkLst>
        <pc:sldLayoutChg chg="modSp mod">
          <pc:chgData name="五十嵐 圭輔" userId="34ffecf3-94b1-4ebb-902e-d55b71b1d55d" providerId="ADAL" clId="{BFC824B8-2B9C-403C-AD59-8468E3ECE895}" dt="2024-04-23T07:25:52.128" v="107" actId="20577"/>
          <pc:sldLayoutMkLst>
            <pc:docMk/>
            <pc:sldMasterMk cId="1099463922" sldId="2147483869"/>
            <pc:sldLayoutMk cId="3565567130" sldId="2147483871"/>
          </pc:sldLayoutMkLst>
          <pc:spChg chg="mod">
            <ac:chgData name="五十嵐 圭輔" userId="34ffecf3-94b1-4ebb-902e-d55b71b1d55d" providerId="ADAL" clId="{BFC824B8-2B9C-403C-AD59-8468E3ECE895}" dt="2024-04-23T07:25:52.128" v="107" actId="20577"/>
            <ac:spMkLst>
              <pc:docMk/>
              <pc:sldMasterMk cId="1099463922" sldId="2147483869"/>
              <pc:sldLayoutMk cId="3565567130" sldId="2147483871"/>
              <ac:spMk id="3" creationId="{0069EE62-ADEB-61F9-DCD7-56CAED516C07}"/>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1B4A2037-A52D-B52A-955D-23275B5C5D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3B0263B-E6F0-E856-23C8-D61B771710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FC0F46B-6156-41C7-9BF3-02EEF7C749BB}" type="datetimeFigureOut">
              <a:rPr kumimoji="1" lang="ja-JP" altLang="en-US" smtClean="0"/>
              <a:t>2024/5/16</a:t>
            </a:fld>
            <a:endParaRPr kumimoji="1" lang="ja-JP" altLang="en-US"/>
          </a:p>
        </p:txBody>
      </p:sp>
      <p:sp>
        <p:nvSpPr>
          <p:cNvPr id="4" name="フッター プレースホルダー 3">
            <a:extLst>
              <a:ext uri="{FF2B5EF4-FFF2-40B4-BE49-F238E27FC236}">
                <a16:creationId xmlns:a16="http://schemas.microsoft.com/office/drawing/2014/main" id="{6D68FCF0-9D74-E308-9820-102AEB9F3F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34B133BD-5989-AA7A-4952-CC2EB65D8C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D14091-206C-4AEC-9E06-ED026F0748CA}" type="slidenum">
              <a:rPr kumimoji="1" lang="ja-JP" altLang="en-US" smtClean="0"/>
              <a:t>‹#›</a:t>
            </a:fld>
            <a:endParaRPr kumimoji="1" lang="ja-JP" altLang="en-US"/>
          </a:p>
        </p:txBody>
      </p:sp>
    </p:spTree>
    <p:extLst>
      <p:ext uri="{BB962C8B-B14F-4D97-AF65-F5344CB8AC3E}">
        <p14:creationId xmlns:p14="http://schemas.microsoft.com/office/powerpoint/2010/main" val="211480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2024/5/16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844941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0255005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989469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5218287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143711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576435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570895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38145877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284957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1621485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2334690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6135125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E8FE2-2E3B-F7DA-70EE-6D5A7BBC85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C5C53DF-E8E3-D6B2-C8A8-039D4006E22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97F3EA3-4FFA-1D35-2645-D4F5EB3164F0}"/>
              </a:ext>
            </a:extLst>
          </p:cNvPr>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a:extLst>
              <a:ext uri="{FF2B5EF4-FFF2-40B4-BE49-F238E27FC236}">
                <a16:creationId xmlns:a16="http://schemas.microsoft.com/office/drawing/2014/main" id="{CCF4B60B-F2A3-EE8C-6283-7B9AE96733EB}"/>
              </a:ext>
            </a:extLst>
          </p:cNvPr>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4263821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166994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997914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13228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4063159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510965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3E1D4FD7-910D-46DC-0439-B90E024FE309}"/>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2023/1/11</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5080065F-F0E9-4209-74E3-2C1DC5FA8F53}"/>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2144367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53CCA2A4-BF9F-3B34-15DB-CB7B920D87EC}"/>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2144367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テキスト ボックス 1">
            <a:extLst>
              <a:ext uri="{FF2B5EF4-FFF2-40B4-BE49-F238E27FC236}">
                <a16:creationId xmlns:a16="http://schemas.microsoft.com/office/drawing/2014/main" id="{D1047E9D-3226-C747-B572-770087532977}"/>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37876067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B153C59F-9C72-3469-9749-D9EE672EE26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
        <p:nvSpPr>
          <p:cNvPr id="2" name="テキスト ボックス 1">
            <a:extLst>
              <a:ext uri="{FF2B5EF4-FFF2-40B4-BE49-F238E27FC236}">
                <a16:creationId xmlns:a16="http://schemas.microsoft.com/office/drawing/2014/main" id="{88AD4725-2E6F-15C1-7F41-8BD05A0B0499}"/>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201504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927166757"/>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578776" y="6356344"/>
            <a:ext cx="772647" cy="123111"/>
          </a:xfrm>
          <a:prstGeom prst="rect">
            <a:avLst/>
          </a:prstGeom>
          <a:noFill/>
        </p:spPr>
        <p:txBody>
          <a:bodyPr wrap="none" lIns="0" tIns="0" rIns="0" bIns="0" rtlCol="0">
            <a:spAutoFit/>
          </a:bodyPr>
          <a:lstStyle/>
          <a:p>
            <a:pPr algn="ct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441204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1004299" y="6444396"/>
            <a:ext cx="957313"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4318680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5">
            <a:extLst>
              <a:ext uri="{FF2B5EF4-FFF2-40B4-BE49-F238E27FC236}">
                <a16:creationId xmlns:a16="http://schemas.microsoft.com/office/drawing/2014/main" id="{C8EEF8F2-DBDF-3275-03EA-EF452C71E219}"/>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219403434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11" name="図 10" descr="携帯電話を持っている手">
            <a:extLst>
              <a:ext uri="{FF2B5EF4-FFF2-40B4-BE49-F238E27FC236}">
                <a16:creationId xmlns:a16="http://schemas.microsoft.com/office/drawing/2014/main" id="{1C2FAE90-1FF5-0F38-C122-16694FCB4DC9}"/>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13768" y="5655222"/>
            <a:ext cx="2289221" cy="430887"/>
          </a:xfrm>
          <a:prstGeom prst="rect">
            <a:avLst/>
          </a:prstGeom>
          <a:noFill/>
        </p:spPr>
        <p:txBody>
          <a:bodyPr wrap="square" lIns="0" tIns="0" rIns="0" bIns="0" rtlCol="0">
            <a:spAutoFit/>
          </a:bodyPr>
          <a:lstStyle/>
          <a:p>
            <a:pPr algn="l"/>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2024/1/17</a:t>
            </a:r>
          </a:p>
          <a:p>
            <a:pPr algn="l"/>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2024/4/18</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274051"/>
            <a:ext cx="4453035" cy="1048719"/>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a:t>
            </a: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　トップページ　</a:t>
            </a:r>
            <a:endPar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a:t>
            </a: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PR</a:t>
            </a: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SP</a:t>
            </a:r>
          </a:p>
          <a:p>
            <a:pPr algn="ctr"/>
            <a:endPar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ディスプレイ広告 </a:t>
            </a:r>
            <a:br>
              <a:rPr kumimoji="1" lang="en-US" altLang="ja-JP"/>
            </a:br>
            <a:r>
              <a:rPr kumimoji="1" lang="en-US" altLang="ja-JP"/>
              <a:t>【</a:t>
            </a:r>
            <a:r>
              <a:rPr kumimoji="1" lang="ja-JP" altLang="en-US"/>
              <a:t>予約型</a:t>
            </a:r>
            <a:r>
              <a:rPr kumimoji="1" lang="en-US" altLang="ja-JP"/>
              <a:t>】</a:t>
            </a:r>
            <a:r>
              <a:rPr kumimoji="1" lang="ja-JP" altLang="en-US"/>
              <a:t>セールスシート</a:t>
            </a:r>
          </a:p>
        </p:txBody>
      </p:sp>
      <p:sp>
        <p:nvSpPr>
          <p:cNvPr id="12" name="角丸四角形 10">
            <a:extLst>
              <a:ext uri="{FF2B5EF4-FFF2-40B4-BE49-F238E27FC236}">
                <a16:creationId xmlns:a16="http://schemas.microsoft.com/office/drawing/2014/main" id="{17450AF4-FBBB-40C1-BFD7-D2B73F8279B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2" name="図 1">
            <a:extLst>
              <a:ext uri="{FF2B5EF4-FFF2-40B4-BE49-F238E27FC236}">
                <a16:creationId xmlns:a16="http://schemas.microsoft.com/office/drawing/2014/main" id="{E1810ED8-BC7E-808D-5FAF-77AD5851BF0A}"/>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944EEC13-4436-33FF-ACEF-D741708D4948}"/>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dirty="0">
                <a:solidFill>
                  <a:schemeClr val="bg1"/>
                </a:solidFill>
                <a:latin typeface="+mn-ea"/>
                <a:ea typeface="+mn-ea"/>
              </a:rPr>
              <a:t>ヤフー株式会社</a:t>
            </a:r>
          </a:p>
        </p:txBody>
      </p:sp>
      <p:sp>
        <p:nvSpPr>
          <p:cNvPr id="9" name="テキスト ボックス 8">
            <a:extLst>
              <a:ext uri="{FF2B5EF4-FFF2-40B4-BE49-F238E27FC236}">
                <a16:creationId xmlns:a16="http://schemas.microsoft.com/office/drawing/2014/main" id="{A0AB2D06-D5E5-3A23-8B58-6809C78A364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5655671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pic>
        <p:nvPicPr>
          <p:cNvPr id="10" name="図 9" descr="携帯電話を持っている手">
            <a:extLst>
              <a:ext uri="{FF2B5EF4-FFF2-40B4-BE49-F238E27FC236}">
                <a16:creationId xmlns:a16="http://schemas.microsoft.com/office/drawing/2014/main" id="{93D8F4A5-DA14-C766-C482-966C0CA304E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9189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714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289320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31893"/>
            <a:ext cx="0" cy="3396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11495"/>
            <a:ext cx="0" cy="281706"/>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9149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24609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7054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円/楕円 50">
            <a:extLst>
              <a:ext uri="{FF2B5EF4-FFF2-40B4-BE49-F238E27FC236}">
                <a16:creationId xmlns:a16="http://schemas.microsoft.com/office/drawing/2014/main" id="{25AA557D-B7FC-5A6A-84E4-C79344FFCA0F}"/>
              </a:ext>
            </a:extLst>
          </p:cNvPr>
          <p:cNvSpPr>
            <a:spLocks noChangeAspect="1"/>
          </p:cNvSpPr>
          <p:nvPr userDrawn="1"/>
        </p:nvSpPr>
        <p:spPr>
          <a:xfrm>
            <a:off x="1017603" y="375960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47D7512B-67FA-EE89-DEBD-F538A01F8929}"/>
              </a:ext>
            </a:extLst>
          </p:cNvPr>
          <p:cNvCxnSpPr>
            <a:endCxn id="2" idx="0"/>
          </p:cNvCxnSpPr>
          <p:nvPr userDrawn="1"/>
        </p:nvCxnSpPr>
        <p:spPr>
          <a:xfrm>
            <a:off x="1287603" y="338150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円/楕円 50">
            <a:extLst>
              <a:ext uri="{FF2B5EF4-FFF2-40B4-BE49-F238E27FC236}">
                <a16:creationId xmlns:a16="http://schemas.microsoft.com/office/drawing/2014/main" id="{BD115A8F-F0AF-12CB-D5AD-80779FB9679E}"/>
              </a:ext>
            </a:extLst>
          </p:cNvPr>
          <p:cNvSpPr>
            <a:spLocks noChangeAspect="1"/>
          </p:cNvSpPr>
          <p:nvPr userDrawn="1"/>
        </p:nvSpPr>
        <p:spPr>
          <a:xfrm>
            <a:off x="1017603" y="460190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 name="直線コネクタ 4">
            <a:extLst>
              <a:ext uri="{FF2B5EF4-FFF2-40B4-BE49-F238E27FC236}">
                <a16:creationId xmlns:a16="http://schemas.microsoft.com/office/drawing/2014/main" id="{51347D11-1D7F-E65F-3CCF-51F2EF619BBB}"/>
              </a:ext>
            </a:extLst>
          </p:cNvPr>
          <p:cNvCxnSpPr>
            <a:endCxn id="4" idx="0"/>
          </p:cNvCxnSpPr>
          <p:nvPr userDrawn="1"/>
        </p:nvCxnSpPr>
        <p:spPr>
          <a:xfrm>
            <a:off x="1287603" y="4223805"/>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4">
            <a:extLst>
              <a:ext uri="{FF2B5EF4-FFF2-40B4-BE49-F238E27FC236}">
                <a16:creationId xmlns:a16="http://schemas.microsoft.com/office/drawing/2014/main" id="{37B48445-15D9-2733-82CD-D501E27351EE}"/>
              </a:ext>
            </a:extLst>
          </p:cNvPr>
          <p:cNvSpPr>
            <a:spLocks noGrp="1"/>
          </p:cNvSpPr>
          <p:nvPr>
            <p:ph type="body" sz="quarter" idx="17" hasCustomPrompt="1"/>
          </p:nvPr>
        </p:nvSpPr>
        <p:spPr>
          <a:xfrm>
            <a:off x="1905536" y="404896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7" name="テキスト プレースホルダー 4">
            <a:extLst>
              <a:ext uri="{FF2B5EF4-FFF2-40B4-BE49-F238E27FC236}">
                <a16:creationId xmlns:a16="http://schemas.microsoft.com/office/drawing/2014/main" id="{B91188D2-A436-73EA-5CF6-B72C9EFBF9B1}"/>
              </a:ext>
            </a:extLst>
          </p:cNvPr>
          <p:cNvSpPr>
            <a:spLocks noGrp="1"/>
          </p:cNvSpPr>
          <p:nvPr>
            <p:ph type="body" sz="quarter" idx="18" hasCustomPrompt="1"/>
          </p:nvPr>
        </p:nvSpPr>
        <p:spPr>
          <a:xfrm>
            <a:off x="1905536" y="487708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D5005E12-2C64-43A0-0427-E2A496DE69BB}"/>
              </a:ext>
            </a:extLst>
          </p:cNvPr>
          <p:cNvSpPr>
            <a:spLocks noChangeAspect="1"/>
          </p:cNvSpPr>
          <p:nvPr userDrawn="1"/>
        </p:nvSpPr>
        <p:spPr>
          <a:xfrm>
            <a:off x="1017603" y="544419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06</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9" name="直線コネクタ 8">
            <a:extLst>
              <a:ext uri="{FF2B5EF4-FFF2-40B4-BE49-F238E27FC236}">
                <a16:creationId xmlns:a16="http://schemas.microsoft.com/office/drawing/2014/main" id="{2542222E-1E5E-D214-7E1E-A0B9B9B85E5F}"/>
              </a:ext>
            </a:extLst>
          </p:cNvPr>
          <p:cNvCxnSpPr/>
          <p:nvPr userDrawn="1"/>
        </p:nvCxnSpPr>
        <p:spPr>
          <a:xfrm>
            <a:off x="1287603" y="514066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11" name="テキスト プレースホルダー 4">
            <a:extLst>
              <a:ext uri="{FF2B5EF4-FFF2-40B4-BE49-F238E27FC236}">
                <a16:creationId xmlns:a16="http://schemas.microsoft.com/office/drawing/2014/main" id="{BB65D174-5CD9-68E1-8899-CDD5BD9C6A08}"/>
              </a:ext>
            </a:extLst>
          </p:cNvPr>
          <p:cNvSpPr>
            <a:spLocks noGrp="1"/>
          </p:cNvSpPr>
          <p:nvPr>
            <p:ph type="body" sz="quarter" idx="19" hasCustomPrompt="1"/>
          </p:nvPr>
        </p:nvSpPr>
        <p:spPr>
          <a:xfrm>
            <a:off x="1905536" y="560971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2" name="角丸四角形 5">
            <a:extLst>
              <a:ext uri="{FF2B5EF4-FFF2-40B4-BE49-F238E27FC236}">
                <a16:creationId xmlns:a16="http://schemas.microsoft.com/office/drawing/2014/main" id="{C9AD05C9-FA68-0A66-42DD-956B0DA78F2F}"/>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4942063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pic>
        <p:nvPicPr>
          <p:cNvPr id="10" name="図 9" descr="携帯電話を持っている手">
            <a:extLst>
              <a:ext uri="{FF2B5EF4-FFF2-40B4-BE49-F238E27FC236}">
                <a16:creationId xmlns:a16="http://schemas.microsoft.com/office/drawing/2014/main" id="{93D8F4A5-DA14-C766-C482-966C0CA304E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9189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714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289320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31893"/>
            <a:ext cx="0" cy="3396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11495"/>
            <a:ext cx="0" cy="281706"/>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9149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24609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7054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円/楕円 50">
            <a:extLst>
              <a:ext uri="{FF2B5EF4-FFF2-40B4-BE49-F238E27FC236}">
                <a16:creationId xmlns:a16="http://schemas.microsoft.com/office/drawing/2014/main" id="{25AA557D-B7FC-5A6A-84E4-C79344FFCA0F}"/>
              </a:ext>
            </a:extLst>
          </p:cNvPr>
          <p:cNvSpPr>
            <a:spLocks noChangeAspect="1"/>
          </p:cNvSpPr>
          <p:nvPr userDrawn="1"/>
        </p:nvSpPr>
        <p:spPr>
          <a:xfrm>
            <a:off x="1017603" y="375960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47D7512B-67FA-EE89-DEBD-F538A01F8929}"/>
              </a:ext>
            </a:extLst>
          </p:cNvPr>
          <p:cNvCxnSpPr>
            <a:endCxn id="2" idx="0"/>
          </p:cNvCxnSpPr>
          <p:nvPr userDrawn="1"/>
        </p:nvCxnSpPr>
        <p:spPr>
          <a:xfrm>
            <a:off x="1287603" y="338150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円/楕円 50">
            <a:extLst>
              <a:ext uri="{FF2B5EF4-FFF2-40B4-BE49-F238E27FC236}">
                <a16:creationId xmlns:a16="http://schemas.microsoft.com/office/drawing/2014/main" id="{BD115A8F-F0AF-12CB-D5AD-80779FB9679E}"/>
              </a:ext>
            </a:extLst>
          </p:cNvPr>
          <p:cNvSpPr>
            <a:spLocks noChangeAspect="1"/>
          </p:cNvSpPr>
          <p:nvPr userDrawn="1"/>
        </p:nvSpPr>
        <p:spPr>
          <a:xfrm>
            <a:off x="1017603" y="460190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 name="直線コネクタ 4">
            <a:extLst>
              <a:ext uri="{FF2B5EF4-FFF2-40B4-BE49-F238E27FC236}">
                <a16:creationId xmlns:a16="http://schemas.microsoft.com/office/drawing/2014/main" id="{51347D11-1D7F-E65F-3CCF-51F2EF619BBB}"/>
              </a:ext>
            </a:extLst>
          </p:cNvPr>
          <p:cNvCxnSpPr>
            <a:endCxn id="4" idx="0"/>
          </p:cNvCxnSpPr>
          <p:nvPr userDrawn="1"/>
        </p:nvCxnSpPr>
        <p:spPr>
          <a:xfrm>
            <a:off x="1287603" y="4223805"/>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4">
            <a:extLst>
              <a:ext uri="{FF2B5EF4-FFF2-40B4-BE49-F238E27FC236}">
                <a16:creationId xmlns:a16="http://schemas.microsoft.com/office/drawing/2014/main" id="{37B48445-15D9-2733-82CD-D501E27351EE}"/>
              </a:ext>
            </a:extLst>
          </p:cNvPr>
          <p:cNvSpPr>
            <a:spLocks noGrp="1"/>
          </p:cNvSpPr>
          <p:nvPr>
            <p:ph type="body" sz="quarter" idx="17" hasCustomPrompt="1"/>
          </p:nvPr>
        </p:nvSpPr>
        <p:spPr>
          <a:xfrm>
            <a:off x="1905536" y="404896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7" name="テキスト プレースホルダー 4">
            <a:extLst>
              <a:ext uri="{FF2B5EF4-FFF2-40B4-BE49-F238E27FC236}">
                <a16:creationId xmlns:a16="http://schemas.microsoft.com/office/drawing/2014/main" id="{B91188D2-A436-73EA-5CF6-B72C9EFBF9B1}"/>
              </a:ext>
            </a:extLst>
          </p:cNvPr>
          <p:cNvSpPr>
            <a:spLocks noGrp="1"/>
          </p:cNvSpPr>
          <p:nvPr>
            <p:ph type="body" sz="quarter" idx="18" hasCustomPrompt="1"/>
          </p:nvPr>
        </p:nvSpPr>
        <p:spPr>
          <a:xfrm>
            <a:off x="1905536" y="487708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D5005E12-2C64-43A0-0427-E2A496DE69BB}"/>
              </a:ext>
            </a:extLst>
          </p:cNvPr>
          <p:cNvSpPr>
            <a:spLocks noChangeAspect="1"/>
          </p:cNvSpPr>
          <p:nvPr userDrawn="1"/>
        </p:nvSpPr>
        <p:spPr>
          <a:xfrm>
            <a:off x="1017603" y="544419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06</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9" name="直線コネクタ 8">
            <a:extLst>
              <a:ext uri="{FF2B5EF4-FFF2-40B4-BE49-F238E27FC236}">
                <a16:creationId xmlns:a16="http://schemas.microsoft.com/office/drawing/2014/main" id="{2542222E-1E5E-D214-7E1E-A0B9B9B85E5F}"/>
              </a:ext>
            </a:extLst>
          </p:cNvPr>
          <p:cNvCxnSpPr/>
          <p:nvPr userDrawn="1"/>
        </p:nvCxnSpPr>
        <p:spPr>
          <a:xfrm>
            <a:off x="1287603" y="514066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11" name="テキスト プレースホルダー 4">
            <a:extLst>
              <a:ext uri="{FF2B5EF4-FFF2-40B4-BE49-F238E27FC236}">
                <a16:creationId xmlns:a16="http://schemas.microsoft.com/office/drawing/2014/main" id="{BB65D174-5CD9-68E1-8899-CDD5BD9C6A08}"/>
              </a:ext>
            </a:extLst>
          </p:cNvPr>
          <p:cNvSpPr>
            <a:spLocks noGrp="1"/>
          </p:cNvSpPr>
          <p:nvPr>
            <p:ph type="body" sz="quarter" idx="19" hasCustomPrompt="1"/>
          </p:nvPr>
        </p:nvSpPr>
        <p:spPr>
          <a:xfrm>
            <a:off x="1905536" y="560971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4942063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AE1D8E25-99F8-BAEF-95DD-646BCBCB484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
        <p:nvSpPr>
          <p:cNvPr id="2" name="テキスト ボックス 1">
            <a:extLst>
              <a:ext uri="{FF2B5EF4-FFF2-40B4-BE49-F238E27FC236}">
                <a16:creationId xmlns:a16="http://schemas.microsoft.com/office/drawing/2014/main" id="{DE8396C3-0D52-4626-B124-AF028AAB0642}"/>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5473810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2" name="図 1" descr="携帯電話を持っている手">
            <a:extLst>
              <a:ext uri="{FF2B5EF4-FFF2-40B4-BE49-F238E27FC236}">
                <a16:creationId xmlns:a16="http://schemas.microsoft.com/office/drawing/2014/main" id="{B4006A4E-BDFB-C6FC-534A-2F11D97F4BF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6" name="正方形/長方形 5">
            <a:extLst>
              <a:ext uri="{FF2B5EF4-FFF2-40B4-BE49-F238E27FC236}">
                <a16:creationId xmlns:a16="http://schemas.microsoft.com/office/drawing/2014/main" id="{8A096C9D-AF56-B4B7-8408-A420EED96EA4}"/>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5">
            <a:extLst>
              <a:ext uri="{FF2B5EF4-FFF2-40B4-BE49-F238E27FC236}">
                <a16:creationId xmlns:a16="http://schemas.microsoft.com/office/drawing/2014/main" id="{E56FDA5A-839B-E1D3-3DD0-4D49B05651E3}"/>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3" name="図 2">
            <a:extLst>
              <a:ext uri="{FF2B5EF4-FFF2-40B4-BE49-F238E27FC236}">
                <a16:creationId xmlns:a16="http://schemas.microsoft.com/office/drawing/2014/main" id="{CD1F4530-DCF6-0DF0-0799-C7E32B572BB8}"/>
              </a:ext>
            </a:extLst>
          </p:cNvPr>
          <p:cNvPicPr>
            <a:picLocks noChangeAspect="1"/>
          </p:cNvPicPr>
          <p:nvPr userDrawn="1"/>
        </p:nvPicPr>
        <p:blipFill>
          <a:blip r:embed="rId3"/>
          <a:stretch>
            <a:fillRect/>
          </a:stretch>
        </p:blipFill>
        <p:spPr>
          <a:xfrm>
            <a:off x="4993948" y="4346303"/>
            <a:ext cx="2183572" cy="379752"/>
          </a:xfrm>
          <a:prstGeom prst="rect">
            <a:avLst/>
          </a:prstGeom>
        </p:spPr>
      </p:pic>
      <p:sp>
        <p:nvSpPr>
          <p:cNvPr id="4" name="テキスト ボックス 3">
            <a:extLst>
              <a:ext uri="{FF2B5EF4-FFF2-40B4-BE49-F238E27FC236}">
                <a16:creationId xmlns:a16="http://schemas.microsoft.com/office/drawing/2014/main" id="{34268670-05E2-38F4-92D6-C6B90C548F1A}"/>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1563321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
            <a:extLst>
              <a:ext uri="{FF2B5EF4-FFF2-40B4-BE49-F238E27FC236}">
                <a16:creationId xmlns:a16="http://schemas.microsoft.com/office/drawing/2014/main" id="{19B03284-49F4-0125-22E9-D709E9D590A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6" name="正方形/長方形 5">
            <a:extLst>
              <a:ext uri="{FF2B5EF4-FFF2-40B4-BE49-F238E27FC236}">
                <a16:creationId xmlns:a16="http://schemas.microsoft.com/office/drawing/2014/main" id="{8A096C9D-AF56-B4B7-8408-A420EED96EA4}"/>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7" name="テキスト ボックス 6">
            <a:extLst>
              <a:ext uri="{FF2B5EF4-FFF2-40B4-BE49-F238E27FC236}">
                <a16:creationId xmlns:a16="http://schemas.microsoft.com/office/drawing/2014/main" id="{7144ED78-21AD-3EFE-01B0-3AA1E17FFF93}"/>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2023 Yahoo Japan Corporation</a:t>
            </a:r>
            <a:endParaRPr lang="ja-JP" altLang="en-US" sz="800">
              <a:solidFill>
                <a:srgbClr val="FFFFFF"/>
              </a:solidFill>
              <a:latin typeface="Meiryo" panose="020B0604030504040204" pitchFamily="34" charset="-128"/>
            </a:endParaRPr>
          </a:p>
        </p:txBody>
      </p:sp>
      <p:sp>
        <p:nvSpPr>
          <p:cNvPr id="10" name="角丸四角形 5">
            <a:extLst>
              <a:ext uri="{FF2B5EF4-FFF2-40B4-BE49-F238E27FC236}">
                <a16:creationId xmlns:a16="http://schemas.microsoft.com/office/drawing/2014/main" id="{E56FDA5A-839B-E1D3-3DD0-4D49B05651E3}"/>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15633213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1566432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3C5BA742-2E2B-6A9C-6E06-0ACFE8F551CD}"/>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59880352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theme" Target="../theme/theme2.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576B309C-5077-DFD3-8F05-C293CB20B657}"/>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89" r:id="rId6"/>
    <p:sldLayoutId id="2147483841" r:id="rId7"/>
    <p:sldLayoutId id="2147483842" r:id="rId8"/>
    <p:sldLayoutId id="2147483747" r:id="rId9"/>
    <p:sldLayoutId id="2147483737" r:id="rId10"/>
    <p:sldLayoutId id="2147483890" r:id="rId11"/>
    <p:sldLayoutId id="2147483850" r:id="rId12"/>
    <p:sldLayoutId id="2147483853" r:id="rId13"/>
    <p:sldLayoutId id="2147483891" r:id="rId14"/>
    <p:sldLayoutId id="2147483851" r:id="rId15"/>
    <p:sldLayoutId id="2147483852" r:id="rId16"/>
    <p:sldLayoutId id="2147483892" r:id="rId17"/>
    <p:sldLayoutId id="2147483760" r:id="rId18"/>
    <p:sldLayoutId id="2147483846" r:id="rId19"/>
    <p:sldLayoutId id="2147483847" r:id="rId20"/>
    <p:sldLayoutId id="2147483845" r:id="rId21"/>
    <p:sldLayoutId id="2147483893" r:id="rId22"/>
    <p:sldLayoutId id="2147483849" r:id="rId23"/>
    <p:sldLayoutId id="2147483864" r:id="rId24"/>
    <p:sldLayoutId id="2147483820" r:id="rId25"/>
    <p:sldLayoutId id="2147483762" r:id="rId26"/>
    <p:sldLayoutId id="2147483782" r:id="rId27"/>
    <p:sldLayoutId id="2147483793" r:id="rId28"/>
    <p:sldLayoutId id="2147483894" r:id="rId29"/>
    <p:sldLayoutId id="2147483886" r:id="rId30"/>
    <p:sldLayoutId id="2147483799" r:id="rId31"/>
    <p:sldLayoutId id="2147483800" r:id="rId32"/>
    <p:sldLayoutId id="2147483794" r:id="rId33"/>
    <p:sldLayoutId id="2147483863" r:id="rId34"/>
    <p:sldLayoutId id="2147483865" r:id="rId35"/>
    <p:sldLayoutId id="2147483868" r:id="rId36"/>
    <p:sldLayoutId id="2147483881" r:id="rId37"/>
    <p:sldLayoutId id="2147483882" r:id="rId38"/>
    <p:sldLayoutId id="2147483887" r:id="rId39"/>
    <p:sldLayoutId id="2147483888" r:id="rId40"/>
    <p:sldLayoutId id="2147483883" r:id="rId4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13221069-EF8F-AD0E-AD0F-766F7DA58B28}"/>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96" r:id="rId3"/>
    <p:sldLayoutId id="2147483872" r:id="rId4"/>
    <p:sldLayoutId id="2147483873" r:id="rId5"/>
    <p:sldLayoutId id="2147483897" r:id="rId6"/>
    <p:sldLayoutId id="2147483874" r:id="rId7"/>
    <p:sldLayoutId id="2147483875" r:id="rId8"/>
    <p:sldLayoutId id="2147483876" r:id="rId9"/>
    <p:sldLayoutId id="2147483877" r:id="rId10"/>
    <p:sldLayoutId id="2147483878" r:id="rId11"/>
    <p:sldLayoutId id="2147483879" r:id="rId12"/>
    <p:sldLayoutId id="2147483880" r:id="rId13"/>
    <p:sldLayoutId id="2147483895"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hyperlink" Target="https://ads-help.yahoo-net.jp/s/article/H000044245?language=ja" TargetMode="External"/><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1.xml"/><Relationship Id="rId5" Type="http://schemas.openxmlformats.org/officeDocument/2006/relationships/hyperlink" Target="https://ads-help.yahoo-net.jp/s/article/H000047173?language=en_US" TargetMode="External"/><Relationship Id="rId4" Type="http://schemas.openxmlformats.org/officeDocument/2006/relationships/hyperlink" Target="https://ads-help.yahoo-net.jp/s/article/H000047173?language=ja"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8.xml"/><Relationship Id="rId5" Type="http://schemas.openxmlformats.org/officeDocument/2006/relationships/hyperlink" Target="https://ads-help.yahoo-net.jp/s/article/H000047173?language=ja" TargetMode="External"/><Relationship Id="rId4" Type="http://schemas.openxmlformats.org/officeDocument/2006/relationships/hyperlink" Target="https://ads-help.yahoo-net.jp/s/article/H000044816?language=ja"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15.sv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image" Target="../media/image14.png"/><Relationship Id="rId5" Type="http://schemas.openxmlformats.org/officeDocument/2006/relationships/hyperlink" Target="mailto:ml-toppage-pr-desk@lycorp.co.jp" TargetMode="External"/><Relationship Id="rId4" Type="http://schemas.openxmlformats.org/officeDocument/2006/relationships/hyperlink" Target="https://form-business.yahoo.co.jp/claris/enqueteForm?inquiry_type=guaranteed_review"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hyperlink" Target="mailto:ml-toppage-pr-desk@lycorp.co.jp" TargetMode="External"/><Relationship Id="rId5" Type="http://schemas.openxmlformats.org/officeDocument/2006/relationships/image" Target="../media/image33.png"/><Relationship Id="rId4" Type="http://schemas.openxmlformats.org/officeDocument/2006/relationships/hyperlink" Target="https://form-business.yahoo.co.jp/claris/enqueteForm?inquiry_type=guaranteed_review"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2.png"/><Relationship Id="rId7" Type="http://schemas.openxmlformats.org/officeDocument/2006/relationships/hyperlink" Target="mailto:ml-toppage-pr-desk@lycorp.co.jp" TargetMode="External"/><Relationship Id="rId2" Type="http://schemas.openxmlformats.org/officeDocument/2006/relationships/notesSlide" Target="../notesSlides/notesSlide16.xml"/><Relationship Id="rId1" Type="http://schemas.openxmlformats.org/officeDocument/2006/relationships/slideLayout" Target="../slideLayouts/slideLayout28.xml"/><Relationship Id="rId6" Type="http://schemas.openxmlformats.org/officeDocument/2006/relationships/hyperlink" Target="https://ads-help.yahoo-net.jp/s/article/H000044534?language=ja"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 Id="rId9" Type="http://schemas.openxmlformats.org/officeDocument/2006/relationships/image" Target="../media/image15.svg"/></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2.png"/><Relationship Id="rId1" Type="http://schemas.openxmlformats.org/officeDocument/2006/relationships/slideLayout" Target="../slideLayouts/slideLayout28.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8.xml"/><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28.xml"/><Relationship Id="rId4" Type="http://schemas.openxmlformats.org/officeDocument/2006/relationships/image" Target="../media/image41.png"/></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8.xml"/><Relationship Id="rId4" Type="http://schemas.openxmlformats.org/officeDocument/2006/relationships/hyperlink" Target="https://form-business.yahoo.co.jp/claris/enqueteForm?inquiry_type=placement_restrictions"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5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0.xml.rels><?xml version="1.0" encoding="UTF-8" standalone="yes"?>
<Relationships xmlns="http://schemas.openxmlformats.org/package/2006/relationships"><Relationship Id="rId3" Type="http://schemas.openxmlformats.org/officeDocument/2006/relationships/hyperlink" Target="https://ads-help.yahoo-net.jp/s/article/H000044904?language=ja" TargetMode="External"/><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hyperlink" Target="https://ads-help.yahoo-net.jp/s/article/H000044930?language=j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0197" y="2889305"/>
            <a:ext cx="5719215" cy="1325563"/>
          </a:xfrm>
        </p:spPr>
        <p:txBody>
          <a:bodyPr/>
          <a:lstStyle/>
          <a:p>
            <a:r>
              <a:rPr kumimoji="1" lang="ja-JP" altLang="en-US"/>
              <a:t>ディスプレイ広告 </a:t>
            </a:r>
            <a:r>
              <a:rPr lang="ja-JP" altLang="en-US"/>
              <a:t>（</a:t>
            </a:r>
            <a:r>
              <a:rPr kumimoji="1" lang="ja-JP" altLang="en-US"/>
              <a:t>予約型</a:t>
            </a:r>
            <a:r>
              <a:rPr kumimoji="1" lang="en-US" altLang="ja-JP"/>
              <a:t> </a:t>
            </a:r>
            <a:r>
              <a:rPr lang="ja-JP" altLang="en-US"/>
              <a:t>）</a:t>
            </a:r>
            <a:r>
              <a:rPr kumimoji="1" lang="ja-JP" altLang="en-US"/>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295450138"/>
              </p:ext>
            </p:extLst>
          </p:nvPr>
        </p:nvGraphicFramePr>
        <p:xfrm>
          <a:off x="479425" y="1077066"/>
          <a:ext cx="11233150" cy="4800553"/>
        </p:xfrm>
        <a:graphic>
          <a:graphicData uri="http://schemas.openxmlformats.org/drawingml/2006/table">
            <a:tbl>
              <a:tblPr firstCol="1" bandRow="1"/>
              <a:tblGrid>
                <a:gridCol w="2406052">
                  <a:extLst>
                    <a:ext uri="{9D8B030D-6E8A-4147-A177-3AD203B41FA5}">
                      <a16:colId xmlns:a16="http://schemas.microsoft.com/office/drawing/2014/main" val="792911817"/>
                    </a:ext>
                  </a:extLst>
                </a:gridCol>
                <a:gridCol w="1213368">
                  <a:extLst>
                    <a:ext uri="{9D8B030D-6E8A-4147-A177-3AD203B41FA5}">
                      <a16:colId xmlns:a16="http://schemas.microsoft.com/office/drawing/2014/main" val="1525620392"/>
                    </a:ext>
                  </a:extLst>
                </a:gridCol>
                <a:gridCol w="1788089">
                  <a:extLst>
                    <a:ext uri="{9D8B030D-6E8A-4147-A177-3AD203B41FA5}">
                      <a16:colId xmlns:a16="http://schemas.microsoft.com/office/drawing/2014/main" val="3835180974"/>
                    </a:ext>
                  </a:extLst>
                </a:gridCol>
                <a:gridCol w="1310273">
                  <a:extLst>
                    <a:ext uri="{9D8B030D-6E8A-4147-A177-3AD203B41FA5}">
                      <a16:colId xmlns:a16="http://schemas.microsoft.com/office/drawing/2014/main" val="189167796"/>
                    </a:ext>
                  </a:extLst>
                </a:gridCol>
                <a:gridCol w="1758067">
                  <a:extLst>
                    <a:ext uri="{9D8B030D-6E8A-4147-A177-3AD203B41FA5}">
                      <a16:colId xmlns:a16="http://schemas.microsoft.com/office/drawing/2014/main" val="4269922740"/>
                    </a:ext>
                  </a:extLst>
                </a:gridCol>
                <a:gridCol w="1015778">
                  <a:extLst>
                    <a:ext uri="{9D8B030D-6E8A-4147-A177-3AD203B41FA5}">
                      <a16:colId xmlns:a16="http://schemas.microsoft.com/office/drawing/2014/main" val="1534325728"/>
                    </a:ext>
                  </a:extLst>
                </a:gridCol>
                <a:gridCol w="1741523">
                  <a:extLst>
                    <a:ext uri="{9D8B030D-6E8A-4147-A177-3AD203B41FA5}">
                      <a16:colId xmlns:a16="http://schemas.microsoft.com/office/drawing/2014/main" val="1933156410"/>
                    </a:ext>
                  </a:extLst>
                </a:gridCol>
              </a:tblGrid>
              <a:tr h="4549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）（男性）</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1000007330</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1000007344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panose="020B0604030504040204" pitchFamily="34" charset="-128"/>
                          <a:ea typeface="Meiryo" panose="020B0604030504040204" pitchFamily="34" charset="-128"/>
                        </a:rPr>
                        <a:t>1000007324</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13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latin typeface="Meiryo"/>
                          <a:ea typeface="Meiryo"/>
                          <a:cs typeface="+mn-cs"/>
                        </a:rPr>
                        <a:t>2024</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2</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木</a:t>
                      </a:r>
                      <a:r>
                        <a:rPr kumimoji="1" lang="en-US" altLang="ja-JP" sz="1000" kern="1200" dirty="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3679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トップページ トピックス</a:t>
                      </a:r>
                      <a:r>
                        <a:rPr kumimoji="1" lang="en-US" altLang="ja-JP" sz="1000" kern="1200" dirty="0">
                          <a:solidFill>
                            <a:schemeClr val="accent3"/>
                          </a:solidFill>
                          <a:latin typeface="Meiryo"/>
                          <a:ea typeface="Meiryo"/>
                          <a:cs typeface="+mn-cs"/>
                        </a:rPr>
                        <a:t>PR/</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8803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4222981766"/>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913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2913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アプリのトップページトピックス内</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9132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2700" cmpd="sng">
                      <a:noFill/>
                      <a:prstDash val="soli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91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20,000,000</a:t>
                      </a:r>
                      <a:r>
                        <a:rPr kumimoji="1" lang="ja-JP" altLang="en-US" sz="1000" dirty="0">
                          <a:solidFill>
                            <a:schemeClr val="accent3"/>
                          </a:solidFill>
                          <a:latin typeface="Meiryo"/>
                          <a:ea typeface="Meiryo"/>
                        </a:rPr>
                        <a:t>円</a:t>
                      </a:r>
                      <a:r>
                        <a:rPr kumimoji="1" lang="ja-JP" altLang="en-US" sz="1000" kern="1200" dirty="0">
                          <a:solidFill>
                            <a:schemeClr val="accent3"/>
                          </a:solidFill>
                          <a:latin typeface="Meiryo"/>
                          <a:ea typeface="Meiryo"/>
                          <a:cs typeface="+mn-cs"/>
                        </a:rPr>
                        <a:t>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15,000,000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81913646"/>
                  </a:ext>
                </a:extLst>
              </a:tr>
              <a:tr h="303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301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22,600,000vimps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5,600,000vimps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11,800,000vimps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473303" y="248487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3" name="正方形/長方形 12">
            <a:extLst>
              <a:ext uri="{FF2B5EF4-FFF2-40B4-BE49-F238E27FC236}">
                <a16:creationId xmlns:a16="http://schemas.microsoft.com/office/drawing/2014/main" id="{832BECF4-09FC-8CF0-BD40-0FDB2BA55CB3}"/>
              </a:ext>
            </a:extLst>
          </p:cNvPr>
          <p:cNvSpPr/>
          <p:nvPr/>
        </p:nvSpPr>
        <p:spPr>
          <a:xfrm>
            <a:off x="5353878" y="6058089"/>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指定、年齢指定、性別指定の掛け率含む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sp>
        <p:nvSpPr>
          <p:cNvPr id="14" name="テキスト プレースホルダー 35">
            <a:extLst>
              <a:ext uri="{FF2B5EF4-FFF2-40B4-BE49-F238E27FC236}">
                <a16:creationId xmlns:a16="http://schemas.microsoft.com/office/drawing/2014/main" id="{ABC8780F-F3D6-D18E-C9BD-154BEA41A99E}"/>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正方形/長方形 2">
            <a:extLst>
              <a:ext uri="{FF2B5EF4-FFF2-40B4-BE49-F238E27FC236}">
                <a16:creationId xmlns:a16="http://schemas.microsoft.com/office/drawing/2014/main" id="{9AB32BF2-0F12-57EA-2424-80BFD7F53DF4}"/>
              </a:ext>
            </a:extLst>
          </p:cNvPr>
          <p:cNvSpPr/>
          <p:nvPr/>
        </p:nvSpPr>
        <p:spPr>
          <a:xfrm>
            <a:off x="488285" y="5917594"/>
            <a:ext cx="5198539" cy="652486"/>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同一広告主様において、連続した日付での予約は</a:t>
            </a:r>
            <a:r>
              <a:rPr kumimoji="0" lang="en-US" altLang="ja-JP" sz="800" b="1" kern="0" dirty="0">
                <a:solidFill>
                  <a:srgbClr val="C00000"/>
                </a:solidFill>
                <a:latin typeface="Meiryo" panose="020B0604030504040204" pitchFamily="34" charset="-128"/>
                <a:ea typeface="Meiryo" panose="020B0604030504040204" pitchFamily="34" charset="-128"/>
              </a:rPr>
              <a:t>2</a:t>
            </a:r>
            <a:r>
              <a:rPr kumimoji="0" lang="ja-JP" altLang="en-US" sz="800" b="1" kern="0" dirty="0">
                <a:solidFill>
                  <a:srgbClr val="C00000"/>
                </a:solidFill>
                <a:latin typeface="Meiryo" panose="020B0604030504040204" pitchFamily="34" charset="-128"/>
                <a:ea typeface="Meiryo" panose="020B0604030504040204" pitchFamily="34" charset="-128"/>
              </a:rPr>
              <a:t>日を上限とします。</a:t>
            </a:r>
            <a:endParaRPr kumimoji="0" lang="en-US" altLang="ja-JP" sz="800" b="1" kern="0" dirty="0">
              <a:solidFill>
                <a:srgbClr val="C00000"/>
              </a:solidFill>
              <a:latin typeface="Meiryo" panose="020B0604030504040204" pitchFamily="34" charset="-128"/>
              <a:ea typeface="Meiryo" panose="020B0604030504040204" pitchFamily="34" charset="-128"/>
            </a:endParaRPr>
          </a:p>
          <a:p>
            <a:r>
              <a:rPr kumimoji="0" lang="ja-JP" altLang="en-US" sz="800" b="1" kern="0" dirty="0">
                <a:solidFill>
                  <a:srgbClr val="C00000"/>
                </a:solidFill>
                <a:latin typeface="Meiryo"/>
                <a:ea typeface="Meiryo"/>
              </a:rPr>
              <a:t>ただし、</a:t>
            </a:r>
            <a:r>
              <a:rPr kumimoji="0" lang="en-US" altLang="ja-JP" sz="800" b="1" kern="0" dirty="0">
                <a:solidFill>
                  <a:srgbClr val="C00000"/>
                </a:solidFill>
                <a:latin typeface="Meiryo"/>
                <a:ea typeface="Meiryo"/>
              </a:rPr>
              <a:t>2</a:t>
            </a:r>
            <a:r>
              <a:rPr kumimoji="0" lang="ja-JP" altLang="en-US" sz="800" b="1" kern="0" dirty="0">
                <a:solidFill>
                  <a:srgbClr val="C00000"/>
                </a:solidFill>
                <a:latin typeface="Meiryo"/>
                <a:ea typeface="Meiryo"/>
              </a:rPr>
              <a:t>日連続で同一クリエイティブ（画像・見出し）や同等のクリエイティブを掲載することはできません。</a:t>
            </a:r>
          </a:p>
        </p:txBody>
      </p:sp>
    </p:spTree>
    <p:extLst>
      <p:ext uri="{BB962C8B-B14F-4D97-AF65-F5344CB8AC3E}">
        <p14:creationId xmlns:p14="http://schemas.microsoft.com/office/powerpoint/2010/main" val="508822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7588460" y="260180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0" name="表 9">
            <a:extLst>
              <a:ext uri="{FF2B5EF4-FFF2-40B4-BE49-F238E27FC236}">
                <a16:creationId xmlns:a16="http://schemas.microsoft.com/office/drawing/2014/main" id="{85F158F0-19BB-E3B9-ED71-954930928D05}"/>
              </a:ext>
            </a:extLst>
          </p:cNvPr>
          <p:cNvGraphicFramePr>
            <a:graphicFrameLocks noGrp="1"/>
          </p:cNvGraphicFramePr>
          <p:nvPr>
            <p:extLst>
              <p:ext uri="{D42A27DB-BD31-4B8C-83A1-F6EECF244321}">
                <p14:modId xmlns:p14="http://schemas.microsoft.com/office/powerpoint/2010/main" val="2770778875"/>
              </p:ext>
            </p:extLst>
          </p:nvPr>
        </p:nvGraphicFramePr>
        <p:xfrm>
          <a:off x="479425" y="1078894"/>
          <a:ext cx="11233148" cy="4799188"/>
        </p:xfrm>
        <a:graphic>
          <a:graphicData uri="http://schemas.openxmlformats.org/drawingml/2006/table">
            <a:tbl>
              <a:tblPr firstCol="1" bandRow="1"/>
              <a:tblGrid>
                <a:gridCol w="2406051">
                  <a:extLst>
                    <a:ext uri="{9D8B030D-6E8A-4147-A177-3AD203B41FA5}">
                      <a16:colId xmlns:a16="http://schemas.microsoft.com/office/drawing/2014/main" val="792911817"/>
                    </a:ext>
                  </a:extLst>
                </a:gridCol>
                <a:gridCol w="1213367">
                  <a:extLst>
                    <a:ext uri="{9D8B030D-6E8A-4147-A177-3AD203B41FA5}">
                      <a16:colId xmlns:a16="http://schemas.microsoft.com/office/drawing/2014/main" val="1525620392"/>
                    </a:ext>
                  </a:extLst>
                </a:gridCol>
                <a:gridCol w="1788089">
                  <a:extLst>
                    <a:ext uri="{9D8B030D-6E8A-4147-A177-3AD203B41FA5}">
                      <a16:colId xmlns:a16="http://schemas.microsoft.com/office/drawing/2014/main" val="3835180974"/>
                    </a:ext>
                  </a:extLst>
                </a:gridCol>
                <a:gridCol w="1310274">
                  <a:extLst>
                    <a:ext uri="{9D8B030D-6E8A-4147-A177-3AD203B41FA5}">
                      <a16:colId xmlns:a16="http://schemas.microsoft.com/office/drawing/2014/main" val="189167796"/>
                    </a:ext>
                  </a:extLst>
                </a:gridCol>
                <a:gridCol w="1758068">
                  <a:extLst>
                    <a:ext uri="{9D8B030D-6E8A-4147-A177-3AD203B41FA5}">
                      <a16:colId xmlns:a16="http://schemas.microsoft.com/office/drawing/2014/main" val="4269922740"/>
                    </a:ext>
                  </a:extLst>
                </a:gridCol>
                <a:gridCol w="1015778">
                  <a:extLst>
                    <a:ext uri="{9D8B030D-6E8A-4147-A177-3AD203B41FA5}">
                      <a16:colId xmlns:a16="http://schemas.microsoft.com/office/drawing/2014/main" val="1534325728"/>
                    </a:ext>
                  </a:extLst>
                </a:gridCol>
                <a:gridCol w="1741521">
                  <a:extLst>
                    <a:ext uri="{9D8B030D-6E8A-4147-A177-3AD203B41FA5}">
                      <a16:colId xmlns:a16="http://schemas.microsoft.com/office/drawing/2014/main" val="1933156410"/>
                    </a:ext>
                  </a:extLst>
                </a:gridCol>
              </a:tblGrid>
              <a:tr h="454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）（女性）</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1000007342</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1000007327</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panose="020B0604030504040204" pitchFamily="34" charset="-128"/>
                          <a:ea typeface="Meiryo" panose="020B0604030504040204" pitchFamily="34" charset="-128"/>
                        </a:rPr>
                        <a:t>1000007343</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10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latin typeface="Meiryo"/>
                          <a:ea typeface="Meiryo"/>
                          <a:cs typeface="+mn-cs"/>
                        </a:rPr>
                        <a:t>2024</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2</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木</a:t>
                      </a:r>
                      <a:r>
                        <a:rPr kumimoji="1" lang="en-US" altLang="ja-JP" sz="1000" kern="1200" dirty="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3705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トップページ トピックス</a:t>
                      </a:r>
                      <a:r>
                        <a:rPr kumimoji="1" lang="en-US" altLang="ja-JP" sz="1000" kern="1200" dirty="0">
                          <a:solidFill>
                            <a:schemeClr val="accent3"/>
                          </a:solidFill>
                          <a:latin typeface="Meiryo"/>
                          <a:ea typeface="Meiryo"/>
                          <a:cs typeface="+mn-cs"/>
                        </a:rPr>
                        <a:t>PR/</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8769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4222981766"/>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910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2910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アプリのトップページトピックス内</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9107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2700" cmpd="sng">
                      <a:noFill/>
                      <a:prstDash val="soli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910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17,000,000</a:t>
                      </a:r>
                      <a:r>
                        <a:rPr kumimoji="1" lang="ja-JP" altLang="en-US" sz="1000" dirty="0">
                          <a:solidFill>
                            <a:schemeClr val="accent3"/>
                          </a:solidFill>
                          <a:latin typeface="Meiryo"/>
                          <a:ea typeface="Meiryo"/>
                        </a:rPr>
                        <a:t>円</a:t>
                      </a:r>
                      <a:r>
                        <a:rPr kumimoji="1" lang="ja-JP" altLang="en-US" sz="1000" kern="1200" dirty="0">
                          <a:solidFill>
                            <a:schemeClr val="accent3"/>
                          </a:solidFill>
                          <a:latin typeface="Meiryo"/>
                          <a:ea typeface="Meiryo"/>
                          <a:cs typeface="+mn-cs"/>
                        </a:rPr>
                        <a:t>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13,000,000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81913646"/>
                  </a:ext>
                </a:extLst>
              </a:tr>
              <a:tr h="3029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268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19,300,000vimps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5,600,000vimps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10,200,000vimps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46CF92AC-6BB8-BADD-F4F5-7EE00A69F77B}"/>
              </a:ext>
            </a:extLst>
          </p:cNvPr>
          <p:cNvSpPr>
            <a:spLocks noChangeAspect="1"/>
          </p:cNvSpPr>
          <p:nvPr/>
        </p:nvSpPr>
        <p:spPr>
          <a:xfrm>
            <a:off x="8479974" y="248487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テキスト プレースホルダー 35">
            <a:extLst>
              <a:ext uri="{FF2B5EF4-FFF2-40B4-BE49-F238E27FC236}">
                <a16:creationId xmlns:a16="http://schemas.microsoft.com/office/drawing/2014/main" id="{D8695429-6C19-C7A1-966F-DC2C4794B59A}"/>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正方形/長方形 2">
            <a:extLst>
              <a:ext uri="{FF2B5EF4-FFF2-40B4-BE49-F238E27FC236}">
                <a16:creationId xmlns:a16="http://schemas.microsoft.com/office/drawing/2014/main" id="{EBC897DA-1B23-43BB-5BD8-AAD0AEF6E0BD}"/>
              </a:ext>
            </a:extLst>
          </p:cNvPr>
          <p:cNvSpPr/>
          <p:nvPr/>
        </p:nvSpPr>
        <p:spPr>
          <a:xfrm>
            <a:off x="5353878" y="6058089"/>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指定、年齢指定、性別指定の掛け率含む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718DAEF3-29B2-9B3A-731D-E55643553A48}"/>
              </a:ext>
            </a:extLst>
          </p:cNvPr>
          <p:cNvSpPr/>
          <p:nvPr/>
        </p:nvSpPr>
        <p:spPr>
          <a:xfrm>
            <a:off x="488285" y="5917594"/>
            <a:ext cx="5198539" cy="652486"/>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同一広告主様において、連続した日付での予約は</a:t>
            </a:r>
            <a:r>
              <a:rPr kumimoji="0" lang="en-US" altLang="ja-JP" sz="800" b="1" kern="0" dirty="0">
                <a:solidFill>
                  <a:srgbClr val="C00000"/>
                </a:solidFill>
                <a:latin typeface="Meiryo" panose="020B0604030504040204" pitchFamily="34" charset="-128"/>
                <a:ea typeface="Meiryo" panose="020B0604030504040204" pitchFamily="34" charset="-128"/>
              </a:rPr>
              <a:t>2</a:t>
            </a:r>
            <a:r>
              <a:rPr kumimoji="0" lang="ja-JP" altLang="en-US" sz="800" b="1" kern="0" dirty="0">
                <a:solidFill>
                  <a:srgbClr val="C00000"/>
                </a:solidFill>
                <a:latin typeface="Meiryo" panose="020B0604030504040204" pitchFamily="34" charset="-128"/>
                <a:ea typeface="Meiryo" panose="020B0604030504040204" pitchFamily="34" charset="-128"/>
              </a:rPr>
              <a:t>日を上限とします。</a:t>
            </a:r>
            <a:endParaRPr kumimoji="0" lang="en-US" altLang="ja-JP" sz="800" b="1" kern="0" dirty="0">
              <a:solidFill>
                <a:srgbClr val="C00000"/>
              </a:solidFill>
              <a:latin typeface="Meiryo" panose="020B0604030504040204" pitchFamily="34" charset="-128"/>
              <a:ea typeface="Meiryo" panose="020B0604030504040204" pitchFamily="34" charset="-128"/>
            </a:endParaRPr>
          </a:p>
          <a:p>
            <a:r>
              <a:rPr kumimoji="0" lang="ja-JP" altLang="en-US" sz="800" b="1" kern="0" dirty="0">
                <a:solidFill>
                  <a:srgbClr val="C00000"/>
                </a:solidFill>
                <a:latin typeface="Meiryo"/>
                <a:ea typeface="Meiryo"/>
              </a:rPr>
              <a:t>ただし、</a:t>
            </a:r>
            <a:r>
              <a:rPr kumimoji="0" lang="en-US" altLang="ja-JP" sz="800" b="1" kern="0" dirty="0">
                <a:solidFill>
                  <a:srgbClr val="C00000"/>
                </a:solidFill>
                <a:latin typeface="Meiryo"/>
                <a:ea typeface="Meiryo"/>
              </a:rPr>
              <a:t>2</a:t>
            </a:r>
            <a:r>
              <a:rPr kumimoji="0" lang="ja-JP" altLang="en-US" sz="800" b="1" kern="0" dirty="0">
                <a:solidFill>
                  <a:srgbClr val="C00000"/>
                </a:solidFill>
                <a:latin typeface="Meiryo"/>
                <a:ea typeface="Meiryo"/>
              </a:rPr>
              <a:t>日連続で同一クリエイティブ（画像・見出し）や同等のクリエイティブを掲載することはできません。</a:t>
            </a:r>
          </a:p>
        </p:txBody>
      </p:sp>
    </p:spTree>
    <p:extLst>
      <p:ext uri="{BB962C8B-B14F-4D97-AF65-F5344CB8AC3E}">
        <p14:creationId xmlns:p14="http://schemas.microsoft.com/office/powerpoint/2010/main" val="167952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733440"/>
            <a:ext cx="10767371" cy="161005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lang="en-US" altLang="ja-JP" sz="900" dirty="0">
                <a:solidFill>
                  <a:srgbClr val="000000">
                    <a:lumMod val="65000"/>
                    <a:lumOff val="35000"/>
                  </a:srgbClr>
                </a:solidFill>
                <a:latin typeface="Meiryo" panose="020B0604030504040204" pitchFamily="34" charset="-128"/>
                <a:ea typeface="Meiryo" panose="020B0604030504040204" pitchFamily="34" charset="-128"/>
              </a:rPr>
              <a:t>※</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「枠購入型」や「時間帯ジャック購入型」配信商品の場合は、ターゲティング項目ごとの「</a:t>
            </a:r>
            <a:r>
              <a:rPr lang="en-US" altLang="ja-JP" sz="900" dirty="0" err="1">
                <a:solidFill>
                  <a:srgbClr val="000000">
                    <a:lumMod val="65000"/>
                    <a:lumOff val="35000"/>
                  </a:srgbClr>
                </a:solidFill>
                <a:latin typeface="Meiryo" panose="020B0604030504040204" pitchFamily="34" charset="-128"/>
                <a:ea typeface="Meiryo" panose="020B0604030504040204" pitchFamily="34" charset="-128"/>
              </a:rPr>
              <a:t>vCPM</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掛け率」を含んだ金額を記載しています。</a:t>
            </a:r>
            <a:endParaRPr lang="en-US" altLang="ja-JP" sz="90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a:t>
            </a:r>
            <a:r>
              <a:rPr lang="ja-JP" altLang="en-US" sz="900" dirty="0">
                <a:solidFill>
                  <a:srgbClr val="595959"/>
                </a:solidFill>
                <a:latin typeface="Meiryo"/>
                <a:ea typeface="Meiryo"/>
              </a:rPr>
              <a:t>　オーディエンスリストの詳細は、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 </a:t>
            </a:r>
            <a:r>
              <a:rPr lang="en-US" altLang="ja-JP" sz="900" dirty="0">
                <a:solidFill>
                  <a:srgbClr val="595959"/>
                </a:solidFill>
                <a:latin typeface="Meiryo"/>
                <a:ea typeface="Meiryo"/>
                <a:hlinkClick r:id="rId2"/>
              </a:rPr>
              <a:t>https://ads-help.yahoo-net.jp/s/article/H000044833?language=ja</a:t>
            </a:r>
            <a:endParaRPr lang="en-US" altLang="ja-JP" sz="900" dirty="0">
              <a:solidFill>
                <a:srgbClr val="595959"/>
              </a:solidFill>
              <a:latin typeface="Meiryo"/>
              <a:ea typeface="Meiryo"/>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1988901658"/>
              </p:ext>
            </p:extLst>
          </p:nvPr>
        </p:nvGraphicFramePr>
        <p:xfrm>
          <a:off x="479425" y="1090541"/>
          <a:ext cx="11233151" cy="3610111"/>
        </p:xfrm>
        <a:graphic>
          <a:graphicData uri="http://schemas.openxmlformats.org/drawingml/2006/table">
            <a:tbl>
              <a:tblPr bandRow="1"/>
              <a:tblGrid>
                <a:gridCol w="1747139">
                  <a:extLst>
                    <a:ext uri="{9D8B030D-6E8A-4147-A177-3AD203B41FA5}">
                      <a16:colId xmlns:a16="http://schemas.microsoft.com/office/drawing/2014/main" val="792911817"/>
                    </a:ext>
                  </a:extLst>
                </a:gridCol>
                <a:gridCol w="1915584">
                  <a:extLst>
                    <a:ext uri="{9D8B030D-6E8A-4147-A177-3AD203B41FA5}">
                      <a16:colId xmlns:a16="http://schemas.microsoft.com/office/drawing/2014/main" val="2515137241"/>
                    </a:ext>
                  </a:extLst>
                </a:gridCol>
                <a:gridCol w="1774558">
                  <a:extLst>
                    <a:ext uri="{9D8B030D-6E8A-4147-A177-3AD203B41FA5}">
                      <a16:colId xmlns:a16="http://schemas.microsoft.com/office/drawing/2014/main" val="3608287535"/>
                    </a:ext>
                  </a:extLst>
                </a:gridCol>
                <a:gridCol w="1855694">
                  <a:extLst>
                    <a:ext uri="{9D8B030D-6E8A-4147-A177-3AD203B41FA5}">
                      <a16:colId xmlns:a16="http://schemas.microsoft.com/office/drawing/2014/main" val="135909385"/>
                    </a:ext>
                  </a:extLst>
                </a:gridCol>
                <a:gridCol w="1963368">
                  <a:extLst>
                    <a:ext uri="{9D8B030D-6E8A-4147-A177-3AD203B41FA5}">
                      <a16:colId xmlns:a16="http://schemas.microsoft.com/office/drawing/2014/main" val="2591893762"/>
                    </a:ext>
                  </a:extLst>
                </a:gridCol>
                <a:gridCol w="1976808">
                  <a:extLst>
                    <a:ext uri="{9D8B030D-6E8A-4147-A177-3AD203B41FA5}">
                      <a16:colId xmlns:a16="http://schemas.microsoft.com/office/drawing/2014/main" val="3977486158"/>
                    </a:ext>
                  </a:extLst>
                </a:gridCol>
              </a:tblGrid>
              <a:tr h="565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bg1"/>
                          </a:solidFill>
                          <a:latin typeface="Meiryo"/>
                          <a:ea typeface="Meiryo"/>
                          <a:cs typeface="+mn-cs"/>
                        </a:rPr>
                        <a:t>Yahoo! JAPAN</a:t>
                      </a:r>
                      <a:r>
                        <a:rPr kumimoji="1" lang="ja-JP" altLang="en-US" sz="900" b="1" kern="1200" dirty="0">
                          <a:solidFill>
                            <a:schemeClr val="bg1"/>
                          </a:solidFill>
                          <a:latin typeface="Meiryo"/>
                          <a:ea typeface="Meiryo"/>
                          <a:cs typeface="+mn-cs"/>
                        </a:rPr>
                        <a:t>　トップページ　トピックス</a:t>
                      </a:r>
                      <a:r>
                        <a:rPr kumimoji="1" lang="en-US" altLang="ja-JP" sz="900" b="1" kern="1200" dirty="0">
                          <a:solidFill>
                            <a:schemeClr val="bg1"/>
                          </a:solidFill>
                          <a:latin typeface="Meiryo"/>
                          <a:ea typeface="Meiryo"/>
                          <a:cs typeface="+mn-cs"/>
                        </a:rPr>
                        <a:t>PR</a:t>
                      </a:r>
                      <a:r>
                        <a:rPr kumimoji="1" lang="ja-JP" altLang="en-US"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（オールリーチ）</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ja-JP" altLang="en-US" sz="900"/>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endParaRPr kumimoji="1" lang="ja-JP" altLang="en-US" sz="900"/>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endParaRPr kumimoji="1" lang="ja-JP" altLang="en-US" sz="900"/>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25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25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20</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39</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歳（固定）</a:t>
                      </a:r>
                      <a:endParaRPr kumimoji="1" lang="ja-JP" altLang="en-US" sz="11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40</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59</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歳（固定）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25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25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425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89107">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2817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1494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4E8D4B0C-8863-6C79-06CE-1828E26CE2FC}"/>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2326271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976412110"/>
              </p:ext>
            </p:extLst>
          </p:nvPr>
        </p:nvGraphicFramePr>
        <p:xfrm>
          <a:off x="479425" y="1089023"/>
          <a:ext cx="11233150" cy="3607182"/>
        </p:xfrm>
        <a:graphic>
          <a:graphicData uri="http://schemas.openxmlformats.org/drawingml/2006/table">
            <a:tbl>
              <a:tblPr bandRow="1"/>
              <a:tblGrid>
                <a:gridCol w="1743822">
                  <a:extLst>
                    <a:ext uri="{9D8B030D-6E8A-4147-A177-3AD203B41FA5}">
                      <a16:colId xmlns:a16="http://schemas.microsoft.com/office/drawing/2014/main" val="792911817"/>
                    </a:ext>
                  </a:extLst>
                </a:gridCol>
                <a:gridCol w="1918447">
                  <a:extLst>
                    <a:ext uri="{9D8B030D-6E8A-4147-A177-3AD203B41FA5}">
                      <a16:colId xmlns:a16="http://schemas.microsoft.com/office/drawing/2014/main" val="2515137241"/>
                    </a:ext>
                  </a:extLst>
                </a:gridCol>
                <a:gridCol w="2537012">
                  <a:extLst>
                    <a:ext uri="{9D8B030D-6E8A-4147-A177-3AD203B41FA5}">
                      <a16:colId xmlns:a16="http://schemas.microsoft.com/office/drawing/2014/main" val="3608287535"/>
                    </a:ext>
                  </a:extLst>
                </a:gridCol>
                <a:gridCol w="2553825">
                  <a:extLst>
                    <a:ext uri="{9D8B030D-6E8A-4147-A177-3AD203B41FA5}">
                      <a16:colId xmlns:a16="http://schemas.microsoft.com/office/drawing/2014/main" val="135909385"/>
                    </a:ext>
                  </a:extLst>
                </a:gridCol>
                <a:gridCol w="2480044">
                  <a:extLst>
                    <a:ext uri="{9D8B030D-6E8A-4147-A177-3AD203B41FA5}">
                      <a16:colId xmlns:a16="http://schemas.microsoft.com/office/drawing/2014/main" val="2591893762"/>
                    </a:ext>
                  </a:extLst>
                </a:gridCol>
              </a:tblGrid>
              <a:tr h="56107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男性（固定）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男性（固定）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男性（固定）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20</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39</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歳（固定）</a:t>
                      </a:r>
                      <a:endParaRPr kumimoji="1" lang="ja-JP" altLang="en-US" sz="11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40</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59</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歳（固定）</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8845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268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2942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2" name="テキスト プレースホルダー 35">
            <a:extLst>
              <a:ext uri="{FF2B5EF4-FFF2-40B4-BE49-F238E27FC236}">
                <a16:creationId xmlns:a16="http://schemas.microsoft.com/office/drawing/2014/main" id="{7CD310B3-286F-05C5-C66C-A8262DD327A3}"/>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テキスト ボックス 5">
            <a:extLst>
              <a:ext uri="{FF2B5EF4-FFF2-40B4-BE49-F238E27FC236}">
                <a16:creationId xmlns:a16="http://schemas.microsoft.com/office/drawing/2014/main" id="{4903A042-3D86-991C-D9E4-6AEB99C06DA1}"/>
              </a:ext>
            </a:extLst>
          </p:cNvPr>
          <p:cNvSpPr txBox="1"/>
          <p:nvPr/>
        </p:nvSpPr>
        <p:spPr>
          <a:xfrm>
            <a:off x="530553" y="4733440"/>
            <a:ext cx="10767371" cy="161005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lang="en-US" altLang="ja-JP" sz="900" dirty="0">
                <a:solidFill>
                  <a:srgbClr val="000000">
                    <a:lumMod val="65000"/>
                    <a:lumOff val="35000"/>
                  </a:srgbClr>
                </a:solidFill>
                <a:latin typeface="Meiryo" panose="020B0604030504040204" pitchFamily="34" charset="-128"/>
                <a:ea typeface="Meiryo" panose="020B0604030504040204" pitchFamily="34" charset="-128"/>
              </a:rPr>
              <a:t>※</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「枠購入型」や「時間帯ジャック購入型」配信商品の場合は、ターゲティング項目ごとの「</a:t>
            </a:r>
            <a:r>
              <a:rPr lang="en-US" altLang="ja-JP" sz="900" dirty="0" err="1">
                <a:solidFill>
                  <a:srgbClr val="000000">
                    <a:lumMod val="65000"/>
                    <a:lumOff val="35000"/>
                  </a:srgbClr>
                </a:solidFill>
                <a:latin typeface="Meiryo" panose="020B0604030504040204" pitchFamily="34" charset="-128"/>
                <a:ea typeface="Meiryo" panose="020B0604030504040204" pitchFamily="34" charset="-128"/>
              </a:rPr>
              <a:t>vCPM</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掛け率」を含んだ金額を記載しています。</a:t>
            </a:r>
            <a:endParaRPr lang="en-US" altLang="ja-JP" sz="90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a:t>
            </a:r>
            <a:r>
              <a:rPr lang="ja-JP" altLang="en-US" sz="900" dirty="0">
                <a:solidFill>
                  <a:srgbClr val="595959"/>
                </a:solidFill>
                <a:latin typeface="Meiryo"/>
                <a:ea typeface="Meiryo"/>
              </a:rPr>
              <a:t>　オーディエンスリストの詳細は、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 </a:t>
            </a:r>
            <a:r>
              <a:rPr lang="en-US" altLang="ja-JP" sz="900" dirty="0">
                <a:solidFill>
                  <a:srgbClr val="595959"/>
                </a:solidFill>
                <a:latin typeface="Meiryo"/>
                <a:ea typeface="Meiryo"/>
                <a:hlinkClick r:id="rId3"/>
              </a:rPr>
              <a:t>https://ads-help.yahoo-net.jp/s/article/H000044833?language=ja</a:t>
            </a:r>
            <a:endParaRPr lang="en-US" altLang="ja-JP" sz="900" dirty="0">
              <a:solidFill>
                <a:srgbClr val="595959"/>
              </a:solidFill>
              <a:latin typeface="Meiryo"/>
              <a:ea typeface="Meiryo"/>
            </a:endParaRPr>
          </a:p>
        </p:txBody>
      </p:sp>
    </p:spTree>
    <p:extLst>
      <p:ext uri="{BB962C8B-B14F-4D97-AF65-F5344CB8AC3E}">
        <p14:creationId xmlns:p14="http://schemas.microsoft.com/office/powerpoint/2010/main" val="3652575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78AF1BF2-0AD9-442D-9340-69338FBD0C84}"/>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テキスト ボックス 5">
            <a:extLst>
              <a:ext uri="{FF2B5EF4-FFF2-40B4-BE49-F238E27FC236}">
                <a16:creationId xmlns:a16="http://schemas.microsoft.com/office/drawing/2014/main" id="{098AFD72-FA46-AA86-D6F0-94A15BDD8C38}"/>
              </a:ext>
            </a:extLst>
          </p:cNvPr>
          <p:cNvSpPr txBox="1"/>
          <p:nvPr/>
        </p:nvSpPr>
        <p:spPr>
          <a:xfrm>
            <a:off x="530553" y="4733440"/>
            <a:ext cx="10767371" cy="1610056"/>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ct val="110000"/>
              </a:lnSpc>
              <a:defRPr/>
            </a:pPr>
            <a:r>
              <a:rPr lang="en-US" altLang="ja-JP" sz="900" dirty="0">
                <a:solidFill>
                  <a:srgbClr val="000000">
                    <a:lumMod val="65000"/>
                    <a:lumOff val="35000"/>
                  </a:srgbClr>
                </a:solidFill>
                <a:latin typeface="Meiryo" panose="020B0604030504040204" pitchFamily="34" charset="-128"/>
                <a:ea typeface="Meiryo" panose="020B0604030504040204" pitchFamily="34" charset="-128"/>
              </a:rPr>
              <a:t>※</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「枠購入型」や「時間帯ジャック購入型」配信商品の場合は、ターゲティング項目ごとの「</a:t>
            </a:r>
            <a:r>
              <a:rPr lang="en-US" altLang="ja-JP" sz="900" dirty="0" err="1">
                <a:solidFill>
                  <a:srgbClr val="000000">
                    <a:lumMod val="65000"/>
                    <a:lumOff val="35000"/>
                  </a:srgbClr>
                </a:solidFill>
                <a:latin typeface="Meiryo" panose="020B0604030504040204" pitchFamily="34" charset="-128"/>
                <a:ea typeface="Meiryo" panose="020B0604030504040204" pitchFamily="34" charset="-128"/>
              </a:rPr>
              <a:t>vCPM</a:t>
            </a:r>
            <a:r>
              <a:rPr lang="ja-JP" altLang="en-US" sz="900" dirty="0">
                <a:solidFill>
                  <a:srgbClr val="000000">
                    <a:lumMod val="65000"/>
                    <a:lumOff val="35000"/>
                  </a:srgbClr>
                </a:solidFill>
                <a:latin typeface="Meiryo" panose="020B0604030504040204" pitchFamily="34" charset="-128"/>
                <a:ea typeface="Meiryo" panose="020B0604030504040204" pitchFamily="34" charset="-128"/>
              </a:rPr>
              <a:t>掛け率」を含んだ金額を記載しています。</a:t>
            </a:r>
            <a:endParaRPr lang="en-US" altLang="ja-JP" sz="900" dirty="0">
              <a:solidFill>
                <a:srgbClr val="000000">
                  <a:lumMod val="65000"/>
                  <a:lumOff val="35000"/>
                </a:srgbClr>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altLang="ja-JP"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a:t>
            </a:r>
            <a:r>
              <a:rPr lang="ja-JP" altLang="en-US" sz="900" dirty="0">
                <a:solidFill>
                  <a:srgbClr val="595959"/>
                </a:solidFill>
                <a:latin typeface="Meiryo"/>
                <a:ea typeface="Meiryo"/>
              </a:rPr>
              <a:t>　オーディエンスリストの詳細は、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 </a:t>
            </a:r>
            <a:r>
              <a:rPr lang="en-US" altLang="ja-JP" sz="900" dirty="0">
                <a:solidFill>
                  <a:srgbClr val="595959"/>
                </a:solidFill>
                <a:latin typeface="Meiryo"/>
                <a:ea typeface="Meiryo"/>
                <a:hlinkClick r:id="rId3"/>
              </a:rPr>
              <a:t>https://ads-help.yahoo-net.jp/s/article/H000044833?language=ja</a:t>
            </a:r>
            <a:endParaRPr lang="en-US" altLang="ja-JP" sz="900" dirty="0">
              <a:solidFill>
                <a:srgbClr val="595959"/>
              </a:solidFill>
              <a:latin typeface="Meiryo"/>
              <a:ea typeface="Meiryo"/>
            </a:endParaRPr>
          </a:p>
        </p:txBody>
      </p:sp>
      <p:graphicFrame>
        <p:nvGraphicFramePr>
          <p:cNvPr id="6" name="表 5">
            <a:extLst>
              <a:ext uri="{FF2B5EF4-FFF2-40B4-BE49-F238E27FC236}">
                <a16:creationId xmlns:a16="http://schemas.microsoft.com/office/drawing/2014/main" id="{A7E72A72-2D02-AD2A-8162-694B8FA1050B}"/>
              </a:ext>
            </a:extLst>
          </p:cNvPr>
          <p:cNvGraphicFramePr>
            <a:graphicFrameLocks noGrp="1"/>
          </p:cNvGraphicFramePr>
          <p:nvPr>
            <p:extLst>
              <p:ext uri="{D42A27DB-BD31-4B8C-83A1-F6EECF244321}">
                <p14:modId xmlns:p14="http://schemas.microsoft.com/office/powerpoint/2010/main" val="642617594"/>
              </p:ext>
            </p:extLst>
          </p:nvPr>
        </p:nvGraphicFramePr>
        <p:xfrm>
          <a:off x="479425" y="1089023"/>
          <a:ext cx="11233150" cy="3607182"/>
        </p:xfrm>
        <a:graphic>
          <a:graphicData uri="http://schemas.openxmlformats.org/drawingml/2006/table">
            <a:tbl>
              <a:tblPr bandRow="1"/>
              <a:tblGrid>
                <a:gridCol w="1743822">
                  <a:extLst>
                    <a:ext uri="{9D8B030D-6E8A-4147-A177-3AD203B41FA5}">
                      <a16:colId xmlns:a16="http://schemas.microsoft.com/office/drawing/2014/main" val="792911817"/>
                    </a:ext>
                  </a:extLst>
                </a:gridCol>
                <a:gridCol w="1918447">
                  <a:extLst>
                    <a:ext uri="{9D8B030D-6E8A-4147-A177-3AD203B41FA5}">
                      <a16:colId xmlns:a16="http://schemas.microsoft.com/office/drawing/2014/main" val="2515137241"/>
                    </a:ext>
                  </a:extLst>
                </a:gridCol>
                <a:gridCol w="2528047">
                  <a:extLst>
                    <a:ext uri="{9D8B030D-6E8A-4147-A177-3AD203B41FA5}">
                      <a16:colId xmlns:a16="http://schemas.microsoft.com/office/drawing/2014/main" val="3608287535"/>
                    </a:ext>
                  </a:extLst>
                </a:gridCol>
                <a:gridCol w="2562790">
                  <a:extLst>
                    <a:ext uri="{9D8B030D-6E8A-4147-A177-3AD203B41FA5}">
                      <a16:colId xmlns:a16="http://schemas.microsoft.com/office/drawing/2014/main" val="135909385"/>
                    </a:ext>
                  </a:extLst>
                </a:gridCol>
                <a:gridCol w="2480044">
                  <a:extLst>
                    <a:ext uri="{9D8B030D-6E8A-4147-A177-3AD203B41FA5}">
                      <a16:colId xmlns:a16="http://schemas.microsoft.com/office/drawing/2014/main" val="2591893762"/>
                    </a:ext>
                  </a:extLst>
                </a:gridCol>
              </a:tblGrid>
              <a:tr h="56107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accent3"/>
                          </a:solidFill>
                          <a:latin typeface="Meiryo" panose="020B0604030504040204" pitchFamily="34" charset="-128"/>
                          <a:ea typeface="Meiryo" panose="020B0604030504040204" pitchFamily="34" charset="-128"/>
                        </a:rPr>
                        <a:t>vCPM</a:t>
                      </a:r>
                      <a:endParaRPr kumimoji="1" lang="en-US" altLang="ja-JP" sz="1100" b="1" kern="1200" dirty="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dirty="0">
                          <a:solidFill>
                            <a:schemeClr val="accent3"/>
                          </a:solidFill>
                          <a:latin typeface="Meiryo" panose="020B0604030504040204" pitchFamily="34" charset="-128"/>
                          <a:ea typeface="Meiryo" panose="020B0604030504040204" pitchFamily="34" charset="-128"/>
                        </a:rPr>
                        <a:t>掛け率</a:t>
                      </a:r>
                      <a:endParaRPr kumimoji="1" lang="en-US" altLang="ja-JP" sz="110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Meiryo"/>
                          <a:ea typeface="Meiryo"/>
                        </a:rPr>
                        <a:t>Yahoo! JAPAN</a:t>
                      </a:r>
                      <a:r>
                        <a:rPr kumimoji="1" lang="ja-JP" altLang="en-US" sz="900" b="1" dirty="0">
                          <a:solidFill>
                            <a:schemeClr val="bg1"/>
                          </a:solidFill>
                          <a:latin typeface="Meiryo"/>
                          <a:ea typeface="Meiryo"/>
                        </a:rPr>
                        <a:t>　トップページ　トピックス</a:t>
                      </a:r>
                      <a:r>
                        <a:rPr kumimoji="1" lang="en-US" altLang="ja-JP" sz="900" b="1" dirty="0">
                          <a:solidFill>
                            <a:schemeClr val="bg1"/>
                          </a:solidFill>
                          <a:latin typeface="Meiryo"/>
                          <a:ea typeface="Meiryo"/>
                        </a:rPr>
                        <a:t>PR</a:t>
                      </a:r>
                      <a:r>
                        <a:rPr kumimoji="1" lang="ja-JP" altLang="en-US" sz="900" b="1" dirty="0">
                          <a:solidFill>
                            <a:schemeClr val="bg1"/>
                          </a:solidFill>
                          <a:latin typeface="Meiryo"/>
                          <a:ea typeface="Meiryo"/>
                        </a:rPr>
                        <a:t>　</a:t>
                      </a:r>
                      <a:r>
                        <a:rPr kumimoji="1" lang="en-US" altLang="ja-JP" sz="900" b="1" dirty="0">
                          <a:solidFill>
                            <a:schemeClr val="bg1"/>
                          </a:solidFill>
                          <a:latin typeface="Meiryo"/>
                          <a:ea typeface="Meiryo"/>
                        </a:rPr>
                        <a:t>SP</a:t>
                      </a:r>
                      <a:r>
                        <a:rPr kumimoji="1" lang="ja-JP" altLang="en-US" sz="900" b="1" dirty="0">
                          <a:solidFill>
                            <a:schemeClr val="bg1"/>
                          </a:solidFill>
                          <a:latin typeface="Meiryo"/>
                          <a:ea typeface="Meiryo"/>
                        </a:rPr>
                        <a:t>（オールリーチ　</a:t>
                      </a:r>
                      <a:r>
                        <a:rPr kumimoji="1" lang="en-US" altLang="ja-JP" sz="900" b="1" dirty="0">
                          <a:solidFill>
                            <a:schemeClr val="bg1"/>
                          </a:solidFill>
                          <a:latin typeface="Meiryo"/>
                          <a:ea typeface="Meiryo"/>
                        </a:rPr>
                        <a:t>Plus</a:t>
                      </a:r>
                      <a:r>
                        <a:rPr kumimoji="1" lang="ja-JP" altLang="en-US" sz="900" b="1" dirty="0">
                          <a:solidFill>
                            <a:schemeClr val="bg1"/>
                          </a:solidFill>
                          <a:latin typeface="Meiryo"/>
                          <a:ea typeface="Meiryo"/>
                        </a:rPr>
                        <a:t>）</a:t>
                      </a:r>
                      <a:endParaRPr kumimoji="1" lang="en-US" altLang="ja-JP" sz="900" b="1" dirty="0">
                        <a:solidFill>
                          <a:schemeClr val="bg1"/>
                        </a:solidFill>
                        <a:latin typeface="Meiryo"/>
                        <a:ea typeface="Meiryo"/>
                      </a:endParaRPr>
                    </a:p>
                    <a:p>
                      <a:pPr algn="ctr"/>
                      <a:r>
                        <a:rPr kumimoji="1" lang="ja-JP" altLang="en-US" sz="900" b="1" dirty="0">
                          <a:solidFill>
                            <a:schemeClr val="bg1"/>
                          </a:solidFill>
                          <a:latin typeface="Meiryo"/>
                          <a:ea typeface="Meiryo"/>
                        </a:rPr>
                        <a:t>（女性）</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Meiryo"/>
                          <a:ea typeface="Meiryo"/>
                        </a:rPr>
                        <a:t>Yahoo! JAPAN</a:t>
                      </a:r>
                      <a:r>
                        <a:rPr kumimoji="1" lang="ja-JP" altLang="en-US" sz="900" b="1" dirty="0">
                          <a:solidFill>
                            <a:schemeClr val="bg1"/>
                          </a:solidFill>
                          <a:latin typeface="Meiryo"/>
                          <a:ea typeface="Meiryo"/>
                        </a:rPr>
                        <a:t>　トップページ　トピックス</a:t>
                      </a:r>
                      <a:r>
                        <a:rPr kumimoji="1" lang="en-US" altLang="ja-JP" sz="900" b="1" dirty="0">
                          <a:solidFill>
                            <a:schemeClr val="bg1"/>
                          </a:solidFill>
                          <a:latin typeface="Meiryo"/>
                          <a:ea typeface="Meiryo"/>
                        </a:rPr>
                        <a:t>PR</a:t>
                      </a:r>
                      <a:r>
                        <a:rPr kumimoji="1" lang="ja-JP" altLang="en-US" sz="900" b="1" dirty="0">
                          <a:solidFill>
                            <a:schemeClr val="bg1"/>
                          </a:solidFill>
                          <a:latin typeface="Meiryo"/>
                          <a:ea typeface="Meiryo"/>
                        </a:rPr>
                        <a:t>　</a:t>
                      </a:r>
                      <a:r>
                        <a:rPr kumimoji="1" lang="en-US" altLang="ja-JP" sz="900" b="1" dirty="0">
                          <a:solidFill>
                            <a:schemeClr val="bg1"/>
                          </a:solidFill>
                          <a:latin typeface="Meiryo"/>
                          <a:ea typeface="Meiryo"/>
                        </a:rPr>
                        <a:t>SP</a:t>
                      </a:r>
                      <a:r>
                        <a:rPr kumimoji="1" lang="ja-JP" altLang="en-US" sz="900" b="1" dirty="0">
                          <a:solidFill>
                            <a:schemeClr val="bg1"/>
                          </a:solidFill>
                          <a:latin typeface="Meiryo"/>
                          <a:ea typeface="Meiryo"/>
                        </a:rPr>
                        <a:t>（オールリーチ　</a:t>
                      </a:r>
                      <a:r>
                        <a:rPr kumimoji="1" lang="en-US" altLang="ja-JP" sz="900" b="1" dirty="0">
                          <a:solidFill>
                            <a:schemeClr val="bg1"/>
                          </a:solidFill>
                          <a:latin typeface="Meiryo"/>
                          <a:ea typeface="Meiryo"/>
                        </a:rPr>
                        <a:t>Plus</a:t>
                      </a:r>
                      <a:r>
                        <a:rPr kumimoji="1" lang="ja-JP" altLang="en-US" sz="900" b="1" dirty="0">
                          <a:solidFill>
                            <a:schemeClr val="bg1"/>
                          </a:solidFill>
                          <a:latin typeface="Meiryo"/>
                          <a:ea typeface="Meiryo"/>
                        </a:rPr>
                        <a:t>）</a:t>
                      </a:r>
                      <a:endParaRPr kumimoji="1" lang="en-US" altLang="ja-JP" sz="900" b="1" dirty="0">
                        <a:solidFill>
                          <a:schemeClr val="bg1"/>
                        </a:solidFill>
                        <a:latin typeface="Meiryo"/>
                        <a:ea typeface="Meiryo"/>
                      </a:endParaRPr>
                    </a:p>
                    <a:p>
                      <a:pPr algn="ctr"/>
                      <a:r>
                        <a:rPr kumimoji="1" lang="ja-JP" altLang="en-US" sz="900" b="1" dirty="0">
                          <a:solidFill>
                            <a:schemeClr val="bg1"/>
                          </a:solidFill>
                          <a:latin typeface="Meiryo"/>
                          <a:ea typeface="Meiryo"/>
                        </a:rPr>
                        <a:t>（女性　</a:t>
                      </a:r>
                      <a:r>
                        <a:rPr kumimoji="1" lang="en-US" altLang="ja-JP" sz="900" b="1" dirty="0">
                          <a:solidFill>
                            <a:schemeClr val="bg1"/>
                          </a:solidFill>
                          <a:latin typeface="Meiryo"/>
                          <a:ea typeface="Meiryo"/>
                        </a:rPr>
                        <a:t>20</a:t>
                      </a:r>
                      <a:r>
                        <a:rPr kumimoji="1" lang="ja-JP" altLang="en-US" sz="900" b="1" dirty="0">
                          <a:solidFill>
                            <a:schemeClr val="bg1"/>
                          </a:solidFill>
                          <a:latin typeface="Meiryo"/>
                          <a:ea typeface="Meiryo"/>
                        </a:rPr>
                        <a:t>～</a:t>
                      </a:r>
                      <a:r>
                        <a:rPr kumimoji="1" lang="en-US" altLang="ja-JP" sz="900" b="1" dirty="0">
                          <a:solidFill>
                            <a:schemeClr val="bg1"/>
                          </a:solidFill>
                          <a:latin typeface="Meiryo"/>
                          <a:ea typeface="Meiryo"/>
                        </a:rPr>
                        <a:t>39</a:t>
                      </a:r>
                      <a:r>
                        <a:rPr kumimoji="1" lang="ja-JP" altLang="en-US" sz="900" b="1" dirty="0">
                          <a:solidFill>
                            <a:schemeClr val="bg1"/>
                          </a:solidFill>
                          <a:latin typeface="Meiryo"/>
                          <a:ea typeface="Meiryo"/>
                        </a:rPr>
                        <a:t>歳）</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Meiryo"/>
                          <a:ea typeface="Meiryo"/>
                        </a:rPr>
                        <a:t>Yahoo! JAPAN</a:t>
                      </a:r>
                      <a:r>
                        <a:rPr kumimoji="1" lang="ja-JP" altLang="en-US" sz="900" b="1" dirty="0">
                          <a:solidFill>
                            <a:schemeClr val="bg1"/>
                          </a:solidFill>
                          <a:latin typeface="Meiryo"/>
                          <a:ea typeface="Meiryo"/>
                        </a:rPr>
                        <a:t>　トップページ　トピックス</a:t>
                      </a:r>
                      <a:r>
                        <a:rPr kumimoji="1" lang="en-US" altLang="ja-JP" sz="900" b="1" dirty="0">
                          <a:solidFill>
                            <a:schemeClr val="bg1"/>
                          </a:solidFill>
                          <a:latin typeface="Meiryo"/>
                          <a:ea typeface="Meiryo"/>
                        </a:rPr>
                        <a:t>PR</a:t>
                      </a:r>
                      <a:r>
                        <a:rPr kumimoji="1" lang="ja-JP" altLang="en-US" sz="900" b="1" dirty="0">
                          <a:solidFill>
                            <a:schemeClr val="bg1"/>
                          </a:solidFill>
                          <a:latin typeface="Meiryo"/>
                          <a:ea typeface="Meiryo"/>
                        </a:rPr>
                        <a:t>　</a:t>
                      </a:r>
                      <a:r>
                        <a:rPr kumimoji="1" lang="en-US" altLang="ja-JP" sz="900" b="1" dirty="0">
                          <a:solidFill>
                            <a:schemeClr val="bg1"/>
                          </a:solidFill>
                          <a:latin typeface="Meiryo"/>
                          <a:ea typeface="Meiryo"/>
                        </a:rPr>
                        <a:t>SP</a:t>
                      </a:r>
                      <a:r>
                        <a:rPr kumimoji="1" lang="ja-JP" altLang="en-US" sz="900" b="1" dirty="0">
                          <a:solidFill>
                            <a:schemeClr val="bg1"/>
                          </a:solidFill>
                          <a:latin typeface="Meiryo"/>
                          <a:ea typeface="Meiryo"/>
                        </a:rPr>
                        <a:t>（オールリーチ　</a:t>
                      </a:r>
                      <a:r>
                        <a:rPr kumimoji="1" lang="en-US" altLang="ja-JP" sz="900" b="1" dirty="0">
                          <a:solidFill>
                            <a:schemeClr val="bg1"/>
                          </a:solidFill>
                          <a:latin typeface="Meiryo"/>
                          <a:ea typeface="Meiryo"/>
                        </a:rPr>
                        <a:t>Plus</a:t>
                      </a:r>
                      <a:r>
                        <a:rPr kumimoji="1" lang="ja-JP" altLang="en-US" sz="900" b="1" dirty="0">
                          <a:solidFill>
                            <a:schemeClr val="bg1"/>
                          </a:solidFill>
                          <a:latin typeface="Meiryo"/>
                          <a:ea typeface="Meiryo"/>
                        </a:rPr>
                        <a:t>）</a:t>
                      </a:r>
                      <a:endParaRPr kumimoji="1" lang="en-US" altLang="ja-JP" sz="900" b="1" dirty="0">
                        <a:solidFill>
                          <a:schemeClr val="bg1"/>
                        </a:solidFill>
                        <a:latin typeface="Meiryo"/>
                        <a:ea typeface="Meiryo"/>
                      </a:endParaRPr>
                    </a:p>
                    <a:p>
                      <a:pPr algn="ctr"/>
                      <a:r>
                        <a:rPr kumimoji="1" lang="ja-JP" altLang="en-US" sz="900" b="1" dirty="0">
                          <a:solidFill>
                            <a:schemeClr val="bg1"/>
                          </a:solidFill>
                          <a:latin typeface="Meiryo"/>
                          <a:ea typeface="Meiryo"/>
                        </a:rPr>
                        <a:t>（女性　</a:t>
                      </a:r>
                      <a:r>
                        <a:rPr kumimoji="1" lang="en-US" altLang="ja-JP" sz="900" b="1" dirty="0">
                          <a:solidFill>
                            <a:schemeClr val="bg1"/>
                          </a:solidFill>
                          <a:latin typeface="Meiryo"/>
                          <a:ea typeface="Meiryo"/>
                        </a:rPr>
                        <a:t>40</a:t>
                      </a:r>
                      <a:r>
                        <a:rPr kumimoji="1" lang="ja-JP" altLang="en-US" sz="900" b="1" dirty="0">
                          <a:solidFill>
                            <a:schemeClr val="bg1"/>
                          </a:solidFill>
                          <a:latin typeface="Meiryo"/>
                          <a:ea typeface="Meiryo"/>
                        </a:rPr>
                        <a:t>～</a:t>
                      </a:r>
                      <a:r>
                        <a:rPr kumimoji="1" lang="en-US" altLang="ja-JP" sz="900" b="1" dirty="0">
                          <a:solidFill>
                            <a:schemeClr val="bg1"/>
                          </a:solidFill>
                          <a:latin typeface="Meiryo"/>
                          <a:ea typeface="Meiryo"/>
                        </a:rPr>
                        <a:t>59</a:t>
                      </a:r>
                      <a:r>
                        <a:rPr kumimoji="1" lang="ja-JP" altLang="en-US" sz="900" b="1" dirty="0">
                          <a:solidFill>
                            <a:schemeClr val="bg1"/>
                          </a:solidFill>
                          <a:latin typeface="Meiryo"/>
                          <a:ea typeface="Meiryo"/>
                        </a:rPr>
                        <a:t>歳）</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女性（固定）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女性（固定）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女性（固定）</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20</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39</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歳（固定）</a:t>
                      </a:r>
                      <a:endParaRPr kumimoji="1" lang="ja-JP" altLang="en-US" sz="11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40</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59</a:t>
                      </a:r>
                      <a:r>
                        <a:rPr kumimoji="1" lang="ja-JP" altLang="en-US" sz="11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歳（固定）</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1.3</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1.56</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4614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8845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2686">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29422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通期（固定）</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222399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a:xfrm>
            <a:off x="1271905" y="4237987"/>
            <a:ext cx="3600115" cy="1412875"/>
          </a:xfrm>
        </p:spPr>
        <p:txBody>
          <a:bodyPr/>
          <a:lstStyle/>
          <a:p>
            <a:r>
              <a:rPr kumimoji="1" lang="ja-JP" altLang="en-US" sz="2200" dirty="0">
                <a:latin typeface="+mn-ea"/>
              </a:rPr>
              <a:t>掲載制限カテゴリー</a:t>
            </a:r>
            <a:endParaRPr kumimoji="1" lang="en-US" altLang="ja-JP" sz="2200" dirty="0">
              <a:latin typeface="+mn-ea"/>
            </a:endParaRPr>
          </a:p>
          <a:p>
            <a:r>
              <a:rPr lang="ja-JP" altLang="en-US" sz="2200" dirty="0">
                <a:latin typeface="+mn-ea"/>
              </a:rPr>
              <a:t>事前提案可否</a:t>
            </a:r>
            <a:endParaRPr kumimoji="1" lang="en-US" altLang="ja-JP" sz="2200" dirty="0">
              <a:latin typeface="+mn-ea"/>
            </a:endParaRPr>
          </a:p>
          <a:p>
            <a:r>
              <a:rPr kumimoji="1" lang="ja-JP" altLang="en-US" sz="2200" dirty="0">
                <a:latin typeface="+mn-ea"/>
              </a:rPr>
              <a:t>販売制限カテゴリー</a:t>
            </a:r>
            <a:endParaRPr kumimoji="1" lang="en-US" altLang="ja-JP" sz="2200" dirty="0">
              <a:latin typeface="+mn-ea"/>
            </a:endParaRPr>
          </a:p>
          <a:p>
            <a:r>
              <a:rPr kumimoji="1" lang="ja-JP" altLang="en-US" sz="2200" dirty="0">
                <a:latin typeface="+mn-ea"/>
              </a:rPr>
              <a:t>入稿規定</a:t>
            </a:r>
            <a:endParaRPr kumimoji="1" lang="en-US" altLang="ja-JP" sz="2200" dirty="0">
              <a:latin typeface="+mn-ea"/>
            </a:endParaRPr>
          </a:p>
          <a:p>
            <a:r>
              <a:rPr lang="ja-JP" altLang="en-US" sz="2200" dirty="0">
                <a:latin typeface="+mn-ea"/>
              </a:rPr>
              <a:t>入稿前審査</a:t>
            </a:r>
            <a:endParaRPr kumimoji="1" lang="en-US" altLang="ja-JP" sz="2200" dirty="0">
              <a:latin typeface="+mn-ea"/>
            </a:endParaRP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595670" y="6229759"/>
            <a:ext cx="7625650"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の枠はホワイトリストで一部プロモーションで掲載可となる場合があります。なお、当商品はホワイトリスト適用外です。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17778"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663863" y="456223"/>
            <a:ext cx="5121915"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a:solidFill>
                  <a:schemeClr val="accent6"/>
                </a:solidFill>
                <a:latin typeface="Meiryo" panose="020B0604030504040204" pitchFamily="34" charset="-128"/>
                <a:ea typeface="Meiryo" panose="020B0604030504040204" pitchFamily="34" charset="-128"/>
              </a:rPr>
              <a:t>「健康・美容食品」カテゴリーのみ</a:t>
            </a:r>
            <a:r>
              <a:rPr lang="ja-JP" altLang="en-US" sz="1100" i="0">
                <a:solidFill>
                  <a:schemeClr val="tx1">
                    <a:lumMod val="85000"/>
                    <a:lumOff val="15000"/>
                  </a:schemeClr>
                </a:solidFill>
                <a:effectLst/>
                <a:latin typeface="Hiragino Kaku Gothic Pro"/>
              </a:rPr>
              <a:t>、</a:t>
            </a:r>
            <a:r>
              <a:rPr kumimoji="1" lang="ja-JP" altLang="en-US" sz="11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2498231847"/>
              </p:ext>
            </p:extLst>
          </p:nvPr>
        </p:nvGraphicFramePr>
        <p:xfrm>
          <a:off x="479425" y="1089024"/>
          <a:ext cx="7741895" cy="506368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　トップページ　トピックス</a:t>
                      </a:r>
                      <a:r>
                        <a:rPr kumimoji="1" lang="en-US" altLang="ja-JP" sz="800" b="1" kern="1200" dirty="0">
                          <a:solidFill>
                            <a:schemeClr val="bg1"/>
                          </a:solidFill>
                          <a:latin typeface="メイリオ"/>
                          <a:ea typeface="メイリオ"/>
                          <a:cs typeface="+mn-cs"/>
                        </a:rPr>
                        <a:t>PR</a:t>
                      </a:r>
                      <a:endParaRPr kumimoji="1" lang="ja-JP" altLang="en-US" sz="800" b="1" kern="1200" dirty="0">
                        <a:solidFill>
                          <a:schemeClr val="bg1"/>
                        </a:solidFill>
                        <a:latin typeface="メイリオ"/>
                        <a:ea typeface="メイリオ"/>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661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※1</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CECEC"/>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493D4007-DBF2-8869-2269-FDD9D6427EBB}"/>
              </a:ext>
            </a:extLst>
          </p:cNvPr>
          <p:cNvSpPr txBox="1"/>
          <p:nvPr/>
        </p:nvSpPr>
        <p:spPr>
          <a:xfrm>
            <a:off x="8330984" y="1058715"/>
            <a:ext cx="3381591" cy="5286062"/>
          </a:xfrm>
          <a:prstGeom prst="rect">
            <a:avLst/>
          </a:prstGeom>
          <a:noFill/>
        </p:spPr>
        <p:txBody>
          <a:bodyPr wrap="square" rtlCol="0">
            <a:spAutoFit/>
          </a:bodyPr>
          <a:lstStyle/>
          <a:p>
            <a:r>
              <a:rPr lang="en-US" altLang="ja-JP" sz="900" i="0" dirty="0">
                <a:solidFill>
                  <a:schemeClr val="tx1">
                    <a:lumMod val="85000"/>
                    <a:lumOff val="15000"/>
                  </a:schemeClr>
                </a:solidFill>
                <a:effectLst/>
                <a:latin typeface="Hiragino Kaku Gothic Pro"/>
              </a:rPr>
              <a:t>※1</a:t>
            </a:r>
            <a:r>
              <a:rPr lang="ja-JP" altLang="en-US" sz="900" i="0" dirty="0">
                <a:solidFill>
                  <a:schemeClr val="tx1">
                    <a:lumMod val="85000"/>
                    <a:lumOff val="15000"/>
                  </a:schemeClr>
                </a:solidFill>
                <a:effectLst/>
                <a:latin typeface="Hiragino Kaku Gothic Pro"/>
              </a:rPr>
              <a:t>　「健康・美容食品」カテゴリーについて</a:t>
            </a:r>
            <a:endParaRPr lang="en-US" altLang="ja-JP" sz="900" i="0" dirty="0">
              <a:solidFill>
                <a:schemeClr val="tx1">
                  <a:lumMod val="85000"/>
                  <a:lumOff val="15000"/>
                </a:schemeClr>
              </a:solidFill>
              <a:effectLst/>
              <a:latin typeface="Hiragino Kaku Gothic Pro"/>
            </a:endParaRPr>
          </a:p>
          <a:p>
            <a:endParaRPr lang="en-US" altLang="ja-JP" sz="1050" b="0" i="0" dirty="0">
              <a:solidFill>
                <a:schemeClr val="tx1">
                  <a:lumMod val="85000"/>
                  <a:lumOff val="15000"/>
                </a:schemeClr>
              </a:solidFill>
              <a:effectLst/>
              <a:latin typeface="Hiragino Kaku Gothic Pro"/>
            </a:endParaRPr>
          </a:p>
          <a:p>
            <a:r>
              <a:rPr lang="en-US" altLang="ja-JP" sz="1000" b="1" i="0" dirty="0">
                <a:solidFill>
                  <a:schemeClr val="tx1">
                    <a:lumMod val="85000"/>
                    <a:lumOff val="15000"/>
                  </a:schemeClr>
                </a:solidFill>
                <a:effectLst/>
                <a:latin typeface="+mn-ea"/>
              </a:rPr>
              <a:t>【</a:t>
            </a:r>
            <a:r>
              <a:rPr lang="ja-JP" altLang="en-US" sz="1000" b="1" i="0" dirty="0">
                <a:solidFill>
                  <a:schemeClr val="tx1">
                    <a:lumMod val="85000"/>
                    <a:lumOff val="15000"/>
                  </a:schemeClr>
                </a:solidFill>
                <a:effectLst/>
                <a:latin typeface="+mn-ea"/>
              </a:rPr>
              <a:t>商材について</a:t>
            </a:r>
            <a:r>
              <a:rPr lang="en-US" altLang="ja-JP" sz="1000" b="1" i="0" dirty="0">
                <a:solidFill>
                  <a:schemeClr val="tx1">
                    <a:lumMod val="85000"/>
                    <a:lumOff val="15000"/>
                  </a:schemeClr>
                </a:solidFill>
                <a:effectLst/>
                <a:latin typeface="+mn-ea"/>
              </a:rPr>
              <a:t>】</a:t>
            </a:r>
          </a:p>
          <a:p>
            <a:r>
              <a:rPr lang="ja-JP" altLang="en-US" sz="1000" i="0" dirty="0">
                <a:solidFill>
                  <a:schemeClr val="tx1">
                    <a:lumMod val="85000"/>
                    <a:lumOff val="15000"/>
                  </a:schemeClr>
                </a:solidFill>
                <a:effectLst/>
                <a:latin typeface="+mn-ea"/>
              </a:rPr>
              <a:t>健康・美容食品のうち、カプセル、錠剤、タブレット、丸剤、粉末、顆粒、液状、ゼリー等のいわゆるサプリメント商材は掲載不可。</a:t>
            </a:r>
            <a:br>
              <a:rPr lang="ja-JP" altLang="en-US" sz="1000" dirty="0">
                <a:solidFill>
                  <a:schemeClr val="tx1">
                    <a:lumMod val="85000"/>
                    <a:lumOff val="15000"/>
                  </a:schemeClr>
                </a:solidFill>
                <a:latin typeface="+mn-ea"/>
              </a:rPr>
            </a:br>
            <a:r>
              <a:rPr lang="ja-JP" altLang="en-US" sz="1000" i="1" dirty="0">
                <a:solidFill>
                  <a:schemeClr val="tx1">
                    <a:lumMod val="85000"/>
                    <a:lumOff val="15000"/>
                  </a:schemeClr>
                </a:solidFill>
                <a:effectLst/>
                <a:latin typeface="+mn-ea"/>
              </a:rPr>
              <a:t>栄養ドリンク・美容ドリンクは一律掲載不可。</a:t>
            </a:r>
            <a:br>
              <a:rPr lang="ja-JP" altLang="en-US" sz="1000" dirty="0">
                <a:solidFill>
                  <a:schemeClr val="tx1">
                    <a:lumMod val="85000"/>
                    <a:lumOff val="15000"/>
                  </a:schemeClr>
                </a:solidFill>
                <a:latin typeface="+mn-ea"/>
              </a:rPr>
            </a:br>
            <a:r>
              <a:rPr lang="ja-JP" altLang="en-US" sz="1000" i="0" dirty="0">
                <a:solidFill>
                  <a:schemeClr val="tx1">
                    <a:lumMod val="85000"/>
                    <a:lumOff val="15000"/>
                  </a:schemeClr>
                </a:solidFill>
                <a:effectLst/>
                <a:latin typeface="+mn-ea"/>
              </a:rPr>
              <a:t>サプリメント、</a:t>
            </a:r>
            <a:r>
              <a:rPr lang="ja-JP" altLang="en-US" sz="1000" i="1" dirty="0">
                <a:solidFill>
                  <a:schemeClr val="tx1">
                    <a:lumMod val="85000"/>
                    <a:lumOff val="15000"/>
                  </a:schemeClr>
                </a:solidFill>
                <a:effectLst/>
                <a:latin typeface="+mn-ea"/>
              </a:rPr>
              <a:t>栄養ドリンク・美容ドリンク</a:t>
            </a:r>
            <a:r>
              <a:rPr lang="ja-JP" altLang="en-US" sz="1000" i="0" dirty="0">
                <a:solidFill>
                  <a:schemeClr val="tx1">
                    <a:lumMod val="85000"/>
                    <a:lumOff val="15000"/>
                  </a:schemeClr>
                </a:solidFill>
                <a:effectLst/>
                <a:latin typeface="+mn-ea"/>
              </a:rPr>
              <a:t>以外の一部の商材（機能性表示食品、栄養機能食品、特定保健用食品、その他弊社が掲載可と判断した健康食品）のみ掲載可。</a:t>
            </a:r>
            <a:endParaRPr lang="en-US" altLang="ja-JP" sz="1000" i="0" dirty="0">
              <a:solidFill>
                <a:schemeClr val="tx1">
                  <a:lumMod val="85000"/>
                  <a:lumOff val="15000"/>
                </a:schemeClr>
              </a:solidFill>
              <a:effectLst/>
              <a:latin typeface="+mn-ea"/>
            </a:endParaRPr>
          </a:p>
          <a:p>
            <a:endParaRPr lang="en-US" altLang="ja-JP" sz="1000" dirty="0">
              <a:solidFill>
                <a:schemeClr val="tx1">
                  <a:lumMod val="85000"/>
                  <a:lumOff val="15000"/>
                </a:schemeClr>
              </a:solidFill>
              <a:latin typeface="+mn-ea"/>
            </a:endParaRPr>
          </a:p>
          <a:p>
            <a:r>
              <a:rPr kumimoji="1" lang="ja-JP" altLang="en-US" sz="1000" dirty="0">
                <a:solidFill>
                  <a:schemeClr val="tx1">
                    <a:lumMod val="85000"/>
                    <a:lumOff val="15000"/>
                  </a:schemeClr>
                </a:solidFill>
                <a:latin typeface="+mn-ea"/>
              </a:rPr>
              <a:t>■広告クリエイティブ、リンク先サイトに適用となる基準の詳細については、入稿規定を参照ください。</a:t>
            </a:r>
            <a:endParaRPr kumimoji="1" lang="en-US" altLang="ja-JP" sz="1000" dirty="0">
              <a:solidFill>
                <a:schemeClr val="tx1">
                  <a:lumMod val="85000"/>
                  <a:lumOff val="15000"/>
                </a:schemeClr>
              </a:solidFill>
              <a:latin typeface="+mn-ea"/>
            </a:endParaRPr>
          </a:p>
          <a:p>
            <a:r>
              <a:rPr kumimoji="1" lang="ja-JP" altLang="en-US" sz="1000" dirty="0">
                <a:solidFill>
                  <a:schemeClr val="tx1">
                    <a:lumMod val="85000"/>
                    <a:lumOff val="15000"/>
                  </a:schemeClr>
                </a:solidFill>
                <a:latin typeface="+mn-ea"/>
              </a:rPr>
              <a:t>また、広告掲載基準を</a:t>
            </a:r>
            <a:r>
              <a:rPr lang="ja-JP" altLang="en-US" sz="1000" b="0" i="0" dirty="0">
                <a:solidFill>
                  <a:schemeClr val="tx1">
                    <a:lumMod val="85000"/>
                    <a:lumOff val="15000"/>
                  </a:schemeClr>
                </a:solidFill>
                <a:effectLst/>
                <a:latin typeface="+mn-ea"/>
              </a:rPr>
              <a:t>遵守</a:t>
            </a:r>
            <a:r>
              <a:rPr kumimoji="1" lang="ja-JP" altLang="en-US" sz="1000" dirty="0">
                <a:solidFill>
                  <a:schemeClr val="tx1">
                    <a:lumMod val="85000"/>
                    <a:lumOff val="15000"/>
                  </a:schemeClr>
                </a:solidFill>
                <a:latin typeface="+mn-ea"/>
              </a:rPr>
              <a:t>する必要があります。</a:t>
            </a:r>
          </a:p>
          <a:p>
            <a:endParaRPr lang="en-US" altLang="ja-JP" sz="1000" b="0" i="0" dirty="0">
              <a:solidFill>
                <a:schemeClr val="tx1">
                  <a:lumMod val="85000"/>
                  <a:lumOff val="15000"/>
                </a:schemeClr>
              </a:solidFill>
              <a:effectLst/>
              <a:latin typeface="+mn-ea"/>
            </a:endParaRPr>
          </a:p>
          <a:p>
            <a:endParaRPr lang="en-US" altLang="ja-JP" sz="1000" b="0" i="0" u="sng" dirty="0">
              <a:solidFill>
                <a:schemeClr val="tx1">
                  <a:lumMod val="85000"/>
                  <a:lumOff val="15000"/>
                </a:schemeClr>
              </a:solidFill>
              <a:effectLst/>
              <a:latin typeface="+mn-ea"/>
            </a:endParaRPr>
          </a:p>
          <a:p>
            <a:r>
              <a:rPr lang="en-US" altLang="ja-JP" sz="1000" b="1" i="0" dirty="0">
                <a:solidFill>
                  <a:schemeClr val="tx1">
                    <a:lumMod val="85000"/>
                    <a:lumOff val="15000"/>
                  </a:schemeClr>
                </a:solidFill>
                <a:effectLst/>
                <a:latin typeface="+mn-ea"/>
              </a:rPr>
              <a:t>【</a:t>
            </a:r>
            <a:r>
              <a:rPr lang="ja-JP" altLang="en-US" sz="1000" b="1" i="0" dirty="0">
                <a:solidFill>
                  <a:schemeClr val="tx1">
                    <a:lumMod val="85000"/>
                    <a:lumOff val="15000"/>
                  </a:schemeClr>
                </a:solidFill>
                <a:effectLst/>
                <a:latin typeface="+mn-ea"/>
              </a:rPr>
              <a:t>クリエイティブ・リンク先サイトについて</a:t>
            </a:r>
            <a:r>
              <a:rPr lang="en-US" altLang="ja-JP" sz="1000" b="1" i="0" dirty="0">
                <a:solidFill>
                  <a:schemeClr val="tx1">
                    <a:lumMod val="85000"/>
                    <a:lumOff val="15000"/>
                  </a:schemeClr>
                </a:solidFill>
                <a:effectLst/>
                <a:latin typeface="+mn-ea"/>
              </a:rPr>
              <a:t>】</a:t>
            </a:r>
          </a:p>
          <a:p>
            <a:r>
              <a:rPr lang="ja-JP" altLang="en-US" sz="800" i="0" u="sng" dirty="0">
                <a:solidFill>
                  <a:schemeClr val="tx1">
                    <a:lumMod val="85000"/>
                    <a:lumOff val="15000"/>
                  </a:schemeClr>
                </a:solidFill>
                <a:effectLst/>
                <a:latin typeface="+mn-ea"/>
              </a:rPr>
              <a:t>入稿規定　クリエイティブ・リンク先サイトの表現規制について　より一部抜粋</a:t>
            </a:r>
          </a:p>
          <a:p>
            <a:endParaRPr lang="ja-JP" altLang="en-US" sz="1000" i="0" dirty="0">
              <a:solidFill>
                <a:schemeClr val="tx1">
                  <a:lumMod val="85000"/>
                  <a:lumOff val="15000"/>
                </a:schemeClr>
              </a:solidFill>
              <a:effectLst/>
              <a:latin typeface="+mn-ea"/>
            </a:endParaRPr>
          </a:p>
          <a:p>
            <a:r>
              <a:rPr lang="ja-JP" altLang="en-US" sz="1000" i="0" dirty="0">
                <a:solidFill>
                  <a:schemeClr val="tx1">
                    <a:lumMod val="85000"/>
                    <a:lumOff val="15000"/>
                  </a:schemeClr>
                </a:solidFill>
                <a:effectLst/>
                <a:latin typeface="+mn-ea"/>
              </a:rPr>
              <a:t>健康食品</a:t>
            </a:r>
            <a:r>
              <a:rPr lang="en-US" altLang="ja-JP" sz="1000" i="0" dirty="0">
                <a:solidFill>
                  <a:schemeClr val="tx1">
                    <a:lumMod val="85000"/>
                    <a:lumOff val="15000"/>
                  </a:schemeClr>
                </a:solidFill>
                <a:effectLst/>
                <a:latin typeface="+mn-ea"/>
              </a:rPr>
              <a:t>(※2)</a:t>
            </a:r>
            <a:r>
              <a:rPr lang="ja-JP" altLang="en-US" sz="1000" i="0" dirty="0">
                <a:solidFill>
                  <a:schemeClr val="tx1">
                    <a:lumMod val="85000"/>
                    <a:lumOff val="15000"/>
                  </a:schemeClr>
                </a:solidFill>
                <a:effectLst/>
                <a:latin typeface="+mn-ea"/>
              </a:rPr>
              <a:t>、医薬品、医薬部外品、化粧品においては、以下を遵守してください。</a:t>
            </a:r>
            <a:endParaRPr lang="en-US" altLang="ja-JP" sz="1000" i="0" dirty="0">
              <a:solidFill>
                <a:schemeClr val="tx1">
                  <a:lumMod val="85000"/>
                  <a:lumOff val="15000"/>
                </a:schemeClr>
              </a:solidFill>
              <a:effectLst/>
              <a:latin typeface="+mn-ea"/>
            </a:endParaRPr>
          </a:p>
          <a:p>
            <a:endParaRPr lang="ja-JP" altLang="en-US" sz="1000" i="0" dirty="0">
              <a:solidFill>
                <a:schemeClr val="tx1">
                  <a:lumMod val="85000"/>
                  <a:lumOff val="15000"/>
                </a:schemeClr>
              </a:solidFill>
              <a:effectLst/>
              <a:latin typeface="+mn-ea"/>
            </a:endParaRPr>
          </a:p>
          <a:p>
            <a:r>
              <a:rPr lang="ja-JP" altLang="en-US" sz="1000" i="0" dirty="0">
                <a:solidFill>
                  <a:schemeClr val="tx1">
                    <a:lumMod val="85000"/>
                    <a:lumOff val="15000"/>
                  </a:schemeClr>
                </a:solidFill>
                <a:effectLst/>
                <a:latin typeface="+mn-ea"/>
              </a:rPr>
              <a:t>・クリエイティブ・リンク先サイトでは以下のような訴求、表現はできません。</a:t>
            </a:r>
          </a:p>
          <a:p>
            <a:r>
              <a:rPr lang="ja-JP" altLang="en-US" sz="1000" i="0" dirty="0">
                <a:solidFill>
                  <a:schemeClr val="tx1">
                    <a:lumMod val="85000"/>
                    <a:lumOff val="15000"/>
                  </a:schemeClr>
                </a:solidFill>
                <a:effectLst/>
                <a:latin typeface="+mn-ea"/>
              </a:rPr>
              <a:t>　　</a:t>
            </a:r>
            <a:r>
              <a:rPr lang="en-US" altLang="ja-JP" sz="1000" i="0" dirty="0">
                <a:solidFill>
                  <a:schemeClr val="tx1">
                    <a:lumMod val="85000"/>
                    <a:lumOff val="15000"/>
                  </a:schemeClr>
                </a:solidFill>
                <a:effectLst/>
                <a:latin typeface="+mn-ea"/>
              </a:rPr>
              <a:t>‐</a:t>
            </a:r>
            <a:r>
              <a:rPr lang="ja-JP" altLang="en-US" sz="1000" i="0" dirty="0">
                <a:solidFill>
                  <a:schemeClr val="tx1">
                    <a:lumMod val="85000"/>
                    <a:lumOff val="15000"/>
                  </a:schemeClr>
                </a:solidFill>
                <a:effectLst/>
                <a:latin typeface="+mn-ea"/>
              </a:rPr>
              <a:t>アンケート、抽選当選、モニター、サンプル提供、定期購入、プレゼント、口コミ投稿、期間・個数・対象者を限定しているもの</a:t>
            </a:r>
          </a:p>
          <a:p>
            <a:endParaRPr lang="ja-JP" altLang="en-US" sz="1000" i="0" dirty="0">
              <a:solidFill>
                <a:schemeClr val="tx1">
                  <a:lumMod val="85000"/>
                  <a:lumOff val="15000"/>
                </a:schemeClr>
              </a:solidFill>
              <a:effectLst/>
              <a:latin typeface="+mn-ea"/>
            </a:endParaRPr>
          </a:p>
          <a:p>
            <a:r>
              <a:rPr lang="ja-JP" altLang="en-US" sz="1000" i="0" dirty="0">
                <a:solidFill>
                  <a:schemeClr val="tx1">
                    <a:lumMod val="85000"/>
                    <a:lumOff val="15000"/>
                  </a:schemeClr>
                </a:solidFill>
                <a:effectLst/>
                <a:latin typeface="+mn-ea"/>
              </a:rPr>
              <a:t>・クリエイティブでは以下のような訴求はできません。</a:t>
            </a:r>
          </a:p>
          <a:p>
            <a:r>
              <a:rPr lang="ja-JP" altLang="en-US" sz="1000" i="0" dirty="0">
                <a:solidFill>
                  <a:schemeClr val="tx1">
                    <a:lumMod val="85000"/>
                    <a:lumOff val="15000"/>
                  </a:schemeClr>
                </a:solidFill>
                <a:effectLst/>
                <a:latin typeface="+mn-ea"/>
              </a:rPr>
              <a:t>　　</a:t>
            </a:r>
            <a:r>
              <a:rPr lang="en-US" altLang="ja-JP" sz="1000" i="0" dirty="0">
                <a:solidFill>
                  <a:schemeClr val="tx1">
                    <a:lumMod val="85000"/>
                    <a:lumOff val="15000"/>
                  </a:schemeClr>
                </a:solidFill>
                <a:effectLst/>
                <a:latin typeface="+mn-ea"/>
              </a:rPr>
              <a:t>‐</a:t>
            </a:r>
            <a:r>
              <a:rPr lang="ja-JP" altLang="en-US" sz="1000" i="0" dirty="0">
                <a:solidFill>
                  <a:schemeClr val="tx1">
                    <a:lumMod val="85000"/>
                    <a:lumOff val="15000"/>
                  </a:schemeClr>
                </a:solidFill>
                <a:effectLst/>
                <a:latin typeface="+mn-ea"/>
              </a:rPr>
              <a:t>価格</a:t>
            </a:r>
          </a:p>
          <a:p>
            <a:endParaRPr lang="ja-JP" altLang="en-US" sz="1000" i="0" dirty="0">
              <a:solidFill>
                <a:schemeClr val="tx1">
                  <a:lumMod val="85000"/>
                  <a:lumOff val="15000"/>
                </a:schemeClr>
              </a:solidFill>
              <a:effectLst/>
              <a:latin typeface="+mn-ea"/>
            </a:endParaRPr>
          </a:p>
          <a:p>
            <a:r>
              <a:rPr lang="en-US" altLang="ja-JP" sz="900" i="0" dirty="0">
                <a:solidFill>
                  <a:schemeClr val="tx1">
                    <a:lumMod val="85000"/>
                    <a:lumOff val="15000"/>
                  </a:schemeClr>
                </a:solidFill>
                <a:effectLst/>
                <a:latin typeface="+mn-ea"/>
              </a:rPr>
              <a:t>※2</a:t>
            </a:r>
            <a:r>
              <a:rPr lang="ja-JP" altLang="en-US" sz="900" i="0" dirty="0">
                <a:solidFill>
                  <a:schemeClr val="tx1">
                    <a:lumMod val="85000"/>
                    <a:lumOff val="15000"/>
                  </a:schemeClr>
                </a:solidFill>
                <a:effectLst/>
                <a:latin typeface="+mn-ea"/>
              </a:rPr>
              <a:t>：掲載制限カテゴリー「健康・美容食品」が該当</a:t>
            </a:r>
            <a:endParaRPr lang="en-US" altLang="ja-JP" sz="1000" i="0" dirty="0">
              <a:solidFill>
                <a:schemeClr val="tx1">
                  <a:lumMod val="85000"/>
                  <a:lumOff val="15000"/>
                </a:schemeClr>
              </a:solidFill>
              <a:effectLst/>
              <a:latin typeface="+mn-ea"/>
            </a:endParaRPr>
          </a:p>
        </p:txBody>
      </p:sp>
    </p:spTree>
    <p:extLst>
      <p:ext uri="{BB962C8B-B14F-4D97-AF65-F5344CB8AC3E}">
        <p14:creationId xmlns:p14="http://schemas.microsoft.com/office/powerpoint/2010/main" val="1593076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sz="2000">
                <a:latin typeface="+mn-ea"/>
                <a:cs typeface="メイリオ" panose="020B0604030504040204" pitchFamily="50" charset="-128"/>
              </a:rPr>
              <a:t>事前提案可否</a:t>
            </a:r>
            <a:r>
              <a:rPr lang="ja-JP" altLang="en-US">
                <a:latin typeface="+mn-ea"/>
                <a:cs typeface="メイリオ" panose="020B0604030504040204" pitchFamily="50" charset="-128"/>
              </a:rPr>
              <a:t>について</a:t>
            </a:r>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42856" y="3544175"/>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72551"/>
            <a:ext cx="11269662" cy="2504532"/>
          </a:xfrm>
          <a:prstGeom prst="rect">
            <a:avLst/>
          </a:prstGeom>
        </p:spPr>
        <p:txBody>
          <a:bodyPr wrap="square" lIns="0" tIns="0" rIns="0" bIns="0">
            <a:spAutoFit/>
          </a:bodyPr>
          <a:lstStyle/>
          <a:p>
            <a:pPr>
              <a:lnSpc>
                <a:spcPct val="130000"/>
              </a:lnSpc>
              <a:defRPr/>
            </a:pP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当該商品は、レギュラー商品ですが</a:t>
            </a:r>
            <a:r>
              <a:rPr lang="ja-JP" altLang="en-US" sz="1400" i="0" dirty="0">
                <a:solidFill>
                  <a:schemeClr val="tx1">
                    <a:lumMod val="85000"/>
                    <a:lumOff val="15000"/>
                  </a:schemeClr>
                </a:solidFill>
                <a:effectLst/>
                <a:latin typeface="Hiragino Kaku Gothic Pro"/>
              </a:rPr>
              <a:t> </a:t>
            </a:r>
            <a:r>
              <a:rPr kumimoji="0" lang="ja-JP" altLang="en-US" sz="1400" b="1" kern="0" dirty="0">
                <a:solidFill>
                  <a:schemeClr val="tx1">
                    <a:lumMod val="65000"/>
                    <a:lumOff val="35000"/>
                  </a:schemeClr>
                </a:solidFill>
              </a:rPr>
              <a:t>「健康・美容食品」カテゴリー</a:t>
            </a:r>
            <a:r>
              <a:rPr kumimoji="0" lang="ja-JP" altLang="en-US" sz="1400" b="1" i="0" kern="0" dirty="0">
                <a:solidFill>
                  <a:prstClr val="black">
                    <a:lumMod val="65000"/>
                    <a:lumOff val="35000"/>
                  </a:prstClr>
                </a:solidFill>
                <a:effectLst/>
                <a:latin typeface="Meiryo" panose="020B0604030504040204" pitchFamily="34" charset="-128"/>
                <a:ea typeface="Meiryo" panose="020B0604030504040204" pitchFamily="34" charset="-128"/>
              </a:rPr>
              <a:t>のみ</a:t>
            </a:r>
            <a:r>
              <a:rPr kumimoji="0" lang="ja-JP" altLang="en-US" sz="1400" b="1" kern="0" dirty="0">
                <a:solidFill>
                  <a:srgbClr val="C00000"/>
                </a:solidFill>
                <a:latin typeface="Meiryo" panose="020B0604030504040204" pitchFamily="34" charset="-128"/>
                <a:ea typeface="Meiryo" panose="020B0604030504040204" pitchFamily="34" charset="-128"/>
              </a:rPr>
              <a:t>事前に弊社による出稿可否判断が必要</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となります。</a:t>
            </a: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事前に本セールスシートに記載の「掲載制限カテゴリー」「販売制限カテゴリー」に基づき弊社による出稿可否判断をさせていただきます。</a:t>
            </a:r>
            <a:br>
              <a:rPr lang="ja-JP" altLang="en-US" sz="1400" dirty="0"/>
            </a:br>
            <a:r>
              <a:rPr kumimoji="0" lang="ja-JP" altLang="en-US" sz="1400" b="0" i="0" u="none" strike="noStrike" kern="0" cap="none" spc="0" normalizeH="0" baseline="0" noProof="0" dirty="0">
                <a:ln>
                  <a:noFill/>
                </a:ln>
                <a:solidFill>
                  <a:schemeClr val="tx1">
                    <a:lumMod val="65000"/>
                    <a:lumOff val="35000"/>
                  </a:schemeClr>
                </a:solidFill>
                <a:effectLst/>
                <a:uLnTx/>
                <a:uFillTx/>
              </a:rPr>
              <a:t>内容を確認させていただき、</a:t>
            </a:r>
            <a:r>
              <a:rPr kumimoji="0" lang="ja-JP" altLang="en-US" sz="1400" b="1" i="0" u="none" strike="noStrike" kern="0" cap="none" spc="0" normalizeH="0" baseline="0" noProof="0" dirty="0">
                <a:ln>
                  <a:noFill/>
                </a:ln>
                <a:solidFill>
                  <a:schemeClr val="tx1">
                    <a:lumMod val="65000"/>
                    <a:lumOff val="35000"/>
                  </a:schemeClr>
                </a:solidFill>
                <a:effectLst/>
                <a:uLnTx/>
                <a:uFillTx/>
              </a:rPr>
              <a:t>場合によっては、</a:t>
            </a:r>
            <a:r>
              <a:rPr lang="ja-JP" altLang="en-US" sz="1400" b="1" dirty="0">
                <a:solidFill>
                  <a:schemeClr val="tx1">
                    <a:lumMod val="65000"/>
                    <a:lumOff val="35000"/>
                  </a:schemeClr>
                </a:solidFill>
                <a:latin typeface="ヒラギノ角ゴ Pro W3"/>
              </a:rPr>
              <a:t>掲載をお断りさせていただくことがございます。</a:t>
            </a:r>
            <a:r>
              <a:rPr lang="ja-JP" altLang="en-US" sz="1400" dirty="0">
                <a:solidFill>
                  <a:schemeClr val="tx1">
                    <a:lumMod val="65000"/>
                    <a:lumOff val="35000"/>
                  </a:schemeClr>
                </a:solidFill>
                <a:latin typeface="ヒラギノ角ゴ Pro W3"/>
              </a:rPr>
              <a:t>あらかじめご了承ください。</a:t>
            </a:r>
            <a:endParaRPr lang="en-US" altLang="ja-JP" sz="1400" dirty="0">
              <a:solidFill>
                <a:schemeClr val="tx1">
                  <a:lumMod val="65000"/>
                  <a:lumOff val="35000"/>
                </a:schemeClr>
              </a:solidFill>
              <a:latin typeface="ヒラギノ角ゴ Pro W3"/>
            </a:endParaRPr>
          </a:p>
          <a:p>
            <a:pPr>
              <a:lnSpc>
                <a:spcPct val="130000"/>
              </a:lnSpc>
              <a:defRPr/>
            </a:pP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lang="ja-JP" altLang="en-US" sz="1400" b="1" dirty="0">
                <a:solidFill>
                  <a:schemeClr val="tx1">
                    <a:lumMod val="65000"/>
                    <a:lumOff val="35000"/>
                  </a:schemeClr>
                </a:solidFill>
                <a:latin typeface="ヒラギノ角ゴ Pro W3"/>
              </a:rPr>
              <a:t>「健康・美容食品」カテゴリーにおいては、事前提案可否にて許可された広告主・訴求のみ予約・配信が可能です。</a:t>
            </a:r>
            <a:endParaRPr lang="en-US" altLang="ja-JP" sz="1400" b="1" dirty="0">
              <a:solidFill>
                <a:schemeClr val="tx1">
                  <a:lumMod val="65000"/>
                  <a:lumOff val="35000"/>
                </a:schemeClr>
              </a:solidFill>
              <a:latin typeface="ヒラギノ角ゴ Pro W3"/>
            </a:endParaRPr>
          </a:p>
          <a:p>
            <a:pPr>
              <a:lnSpc>
                <a:spcPct val="130000"/>
              </a:lnSpc>
              <a:defRPr/>
            </a:pPr>
            <a:r>
              <a:rPr lang="ja-JP" altLang="en-US" sz="1400" b="0" i="0" dirty="0">
                <a:solidFill>
                  <a:srgbClr val="333333"/>
                </a:solidFill>
                <a:effectLst/>
                <a:latin typeface="Hiragino Kaku Gothic Pro"/>
              </a:rPr>
              <a:t>事前提案可否にて承認された広告主・訴求については弊社内で登録作業が必要となります。</a:t>
            </a:r>
            <a:endParaRPr lang="en-US" altLang="ja-JP" sz="1400" b="0" i="0" dirty="0">
              <a:solidFill>
                <a:srgbClr val="333333"/>
              </a:solidFill>
              <a:effectLst/>
              <a:latin typeface="Hiragino Kaku Gothic Pro"/>
            </a:endParaRPr>
          </a:p>
          <a:p>
            <a:pPr>
              <a:lnSpc>
                <a:spcPct val="130000"/>
              </a:lnSpc>
              <a:defRPr/>
            </a:pPr>
            <a:r>
              <a:rPr lang="ja-JP" altLang="en-US" sz="1400" b="0" i="0" dirty="0">
                <a:solidFill>
                  <a:srgbClr val="333333"/>
                </a:solidFill>
                <a:effectLst/>
                <a:latin typeface="Hiragino Kaku Gothic Pro"/>
              </a:rPr>
              <a:t>万が一、事前提案可否の承認なしで予約された場合は、</a:t>
            </a:r>
            <a:r>
              <a:rPr lang="ja-JP" altLang="en-US" sz="1400" b="0" i="0" dirty="0">
                <a:solidFill>
                  <a:srgbClr val="C00000"/>
                </a:solidFill>
                <a:effectLst/>
                <a:latin typeface="Hiragino Kaku Gothic Pro"/>
              </a:rPr>
              <a:t>代理店様にキャンセル処理対応を行っていただきます</a:t>
            </a:r>
            <a:r>
              <a:rPr lang="ja-JP" altLang="en-US" sz="1400" b="0" i="0" dirty="0">
                <a:solidFill>
                  <a:srgbClr val="333333"/>
                </a:solidFill>
                <a:effectLst/>
                <a:latin typeface="Hiragino Kaku Gothic Pro"/>
              </a:rPr>
              <a:t>。</a:t>
            </a:r>
            <a:endParaRPr lang="en-US" altLang="ja-JP" sz="1400" b="0" i="0" dirty="0">
              <a:solidFill>
                <a:srgbClr val="333333"/>
              </a:solidFill>
              <a:effectLst/>
              <a:latin typeface="Hiragino Kaku Gothic Pro"/>
            </a:endParaRPr>
          </a:p>
          <a:p>
            <a:pPr>
              <a:lnSpc>
                <a:spcPct val="130000"/>
              </a:lnSpc>
              <a:defRPr/>
            </a:pPr>
            <a:br>
              <a:rPr lang="ja-JP" altLang="en-US" sz="1400" dirty="0"/>
            </a:b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533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444318"/>
            <a:ext cx="3600000" cy="504000"/>
          </a:xfrm>
          <a:prstGeom prst="rect">
            <a:avLst/>
          </a:prstGeom>
          <a:solidFill>
            <a:srgbClr val="FFFFFF"/>
          </a:solidFill>
          <a:ln w="38100" cap="flat"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02040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533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533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159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735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311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887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17AA9E5E-A1E1-DCCB-D172-9295AD952789}"/>
              </a:ext>
            </a:extLst>
          </p:cNvPr>
          <p:cNvSpPr/>
          <p:nvPr/>
        </p:nvSpPr>
        <p:spPr>
          <a:xfrm>
            <a:off x="7149414" y="4145178"/>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652D24C3-8300-8ED7-FCAA-C8E2EC26EB08}"/>
              </a:ext>
            </a:extLst>
          </p:cNvPr>
          <p:cNvSpPr/>
          <p:nvPr/>
        </p:nvSpPr>
        <p:spPr>
          <a:xfrm>
            <a:off x="1284348" y="5765824"/>
            <a:ext cx="4156417" cy="504000"/>
          </a:xfrm>
          <a:prstGeom prst="rect">
            <a:avLst/>
          </a:prstGeom>
          <a:solidFill>
            <a:schemeClr val="accent2"/>
          </a:solidFill>
          <a:ln w="3175" cap="flat" cmpd="sng" algn="ctr">
            <a:solidFill>
              <a:srgbClr val="C9002C"/>
            </a:solid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1400" b="1" i="0">
                <a:solidFill>
                  <a:schemeClr val="tx1">
                    <a:lumMod val="85000"/>
                    <a:lumOff val="15000"/>
                  </a:schemeClr>
                </a:solidFill>
                <a:effectLst/>
                <a:latin typeface="Hiragino Kaku Gothic Pro"/>
              </a:rPr>
              <a:t>「</a:t>
            </a:r>
            <a:r>
              <a:rPr kumimoji="0" lang="ja-JP" altLang="en-US" sz="1400" b="1" kern="0">
                <a:solidFill>
                  <a:prstClr val="black">
                    <a:lumMod val="65000"/>
                    <a:lumOff val="35000"/>
                  </a:prstClr>
                </a:solidFill>
                <a:latin typeface="Meiryo" panose="020B0604030504040204" pitchFamily="34" charset="-128"/>
                <a:ea typeface="Meiryo" panose="020B0604030504040204" pitchFamily="34" charset="-128"/>
              </a:rPr>
              <a:t>健康・美容食品」カテゴリーのみ</a:t>
            </a:r>
            <a:endParaRPr kumimoji="0" lang="en-US" altLang="ja-JP" sz="1400" b="1" kern="0">
              <a:solidFill>
                <a:prstClr val="black">
                  <a:lumMod val="65000"/>
                  <a:lumOff val="35000"/>
                </a:prstClr>
              </a:solidFill>
              <a:latin typeface="Meiryo" panose="020B0604030504040204" pitchFamily="34" charset="-128"/>
              <a:ea typeface="Meiryo" panose="020B0604030504040204" pitchFamily="34"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kern="0">
                <a:solidFill>
                  <a:prstClr val="black">
                    <a:lumMod val="65000"/>
                    <a:lumOff val="35000"/>
                  </a:prstClr>
                </a:solidFill>
                <a:effectLst/>
                <a:latin typeface="Meiryo" panose="020B0604030504040204" pitchFamily="34" charset="-128"/>
                <a:ea typeface="Meiryo" panose="020B0604030504040204" pitchFamily="34" charset="-128"/>
              </a:rPr>
              <a:t>事前提案可否必須</a:t>
            </a:r>
            <a:endPar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cxnSp>
        <p:nvCxnSpPr>
          <p:cNvPr id="21" name="直線コネクタ 20">
            <a:extLst>
              <a:ext uri="{FF2B5EF4-FFF2-40B4-BE49-F238E27FC236}">
                <a16:creationId xmlns:a16="http://schemas.microsoft.com/office/drawing/2014/main" id="{02EC76F7-9E85-7046-D445-11DEAD4F1EF0}"/>
              </a:ext>
            </a:extLst>
          </p:cNvPr>
          <p:cNvCxnSpPr>
            <a:cxnSpLocks/>
          </p:cNvCxnSpPr>
          <p:nvPr/>
        </p:nvCxnSpPr>
        <p:spPr>
          <a:xfrm>
            <a:off x="4978912" y="4928693"/>
            <a:ext cx="461854" cy="88695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652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r>
              <a:rPr lang="ja-JP" altLang="en-US">
                <a:latin typeface="+mn-ea"/>
              </a:rPr>
              <a:t>「健康・美容食品」カテゴリーのみ）</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61169" y="876963"/>
            <a:ext cx="11269662" cy="1421928"/>
          </a:xfrm>
          <a:prstGeom prst="rect">
            <a:avLst/>
          </a:prstGeom>
        </p:spPr>
        <p:txBody>
          <a:bodyPr wrap="square" lIns="0" tIns="0" rIns="0" bIns="0">
            <a:spAutoFit/>
          </a:bodyPr>
          <a:lstStyle/>
          <a:p>
            <a:pPr>
              <a:lnSpc>
                <a:spcPct val="130000"/>
              </a:lnSpc>
            </a:pPr>
            <a:r>
              <a:rPr lang="en-US" altLang="ja-JP" sz="2400" b="1" u="sng" dirty="0">
                <a:solidFill>
                  <a:srgbClr val="C00000"/>
                </a:solidFill>
                <a:latin typeface="Meiryo" panose="020B0604030504040204" pitchFamily="34" charset="-128"/>
                <a:ea typeface="Meiryo" panose="020B0604030504040204" pitchFamily="34" charset="-128"/>
              </a:rPr>
              <a:t>※</a:t>
            </a:r>
            <a:r>
              <a:rPr lang="ja-JP" altLang="en-US" sz="2400" b="1" u="sng" dirty="0">
                <a:solidFill>
                  <a:srgbClr val="C00000"/>
                </a:solidFill>
                <a:latin typeface="Meiryo" panose="020B0604030504040204" pitchFamily="34" charset="-128"/>
                <a:ea typeface="Meiryo" panose="020B0604030504040204" pitchFamily="34" charset="-128"/>
              </a:rPr>
              <a:t>「</a:t>
            </a:r>
            <a:r>
              <a:rPr lang="ja-JP" altLang="en-US" sz="2400" b="1" i="0" u="sng" dirty="0">
                <a:solidFill>
                  <a:srgbClr val="C00000"/>
                </a:solidFill>
                <a:effectLst/>
                <a:latin typeface="Hiragino Kaku Gothic Pro"/>
              </a:rPr>
              <a:t>健康・美容食品</a:t>
            </a:r>
            <a:r>
              <a:rPr lang="ja-JP" altLang="en-US" sz="2400" b="1" u="sng" dirty="0">
                <a:solidFill>
                  <a:srgbClr val="C00000"/>
                </a:solidFill>
                <a:latin typeface="Meiryo" panose="020B0604030504040204" pitchFamily="34" charset="-128"/>
                <a:ea typeface="Meiryo" panose="020B0604030504040204" pitchFamily="34" charset="-128"/>
              </a:rPr>
              <a:t>」カテゴリーのみ対象となります。</a:t>
            </a:r>
            <a:endParaRPr lang="en-US" altLang="ja-JP" sz="2400" b="1" u="sng" dirty="0">
              <a:solidFill>
                <a:srgbClr val="C00000"/>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545454"/>
                </a:solidFill>
                <a:latin typeface="Meiryo" panose="020B0604030504040204" pitchFamily="34" charset="-128"/>
                <a:ea typeface="Meiryo" panose="020B0604030504040204" pitchFamily="34" charset="-128"/>
              </a:rPr>
              <a:t>本商品への掲載をご希望の場合は、弊社担当営業または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545454"/>
                </a:solidFill>
                <a:latin typeface="Meiryo" panose="020B0604030504040204" pitchFamily="34" charset="-128"/>
                <a:ea typeface="Meiryo" panose="020B0604030504040204" pitchFamily="34" charset="-128"/>
              </a:rPr>
              <a:t>なお、薬機法など広告掲載基準については本申請では確認いたしません。</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327168"/>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1876901005"/>
              </p:ext>
            </p:extLst>
          </p:nvPr>
        </p:nvGraphicFramePr>
        <p:xfrm>
          <a:off x="479425" y="2783894"/>
          <a:ext cx="11233150" cy="3773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a:solidFill>
                            <a:schemeClr val="accent3"/>
                          </a:solidFill>
                          <a:latin typeface="Yu Gothic Medium" panose="020B0400000000000000" pitchFamily="34" charset="-128"/>
                          <a:ea typeface="Yu Gothic Medium" panose="020B0400000000000000" pitchFamily="34" charset="-128"/>
                        </a:rPr>
                        <a:t>※</a:t>
                      </a:r>
                      <a:r>
                        <a:rPr kumimoji="1" lang="ja-JP" altLang="en-US" sz="1400" b="0" i="0">
                          <a:solidFill>
                            <a:schemeClr val="accent3"/>
                          </a:solidFill>
                          <a:latin typeface="Yu Gothic Medium" panose="020B0400000000000000" pitchFamily="34" charset="-128"/>
                          <a:ea typeface="Yu Gothic Medium" panose="020B0400000000000000" pitchFamily="34" charset="-128"/>
                        </a:rPr>
                        <a:t>リンク先がない場合はテストサイトやキャプチャをご連絡ください。</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p>
                      <a:pPr algn="ctr"/>
                      <a:r>
                        <a:rPr kumimoji="1" lang="ja-JP" altLang="en-US" sz="1200" b="0" i="0">
                          <a:solidFill>
                            <a:schemeClr val="accent6">
                              <a:lumMod val="20000"/>
                              <a:lumOff val="80000"/>
                            </a:schemeClr>
                          </a:solidFill>
                          <a:latin typeface="Meiryo" panose="020B0604030504040204" pitchFamily="34" charset="-128"/>
                          <a:ea typeface="Meiryo" panose="020B0604030504040204" pitchFamily="34" charset="-128"/>
                        </a:rPr>
                        <a:t>広告クリエイティブ（見出し・サムネイル画像）（任意）</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29369852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3888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3" name="表 7">
            <a:extLst>
              <a:ext uri="{FF2B5EF4-FFF2-40B4-BE49-F238E27FC236}">
                <a16:creationId xmlns:a16="http://schemas.microsoft.com/office/drawing/2014/main" id="{77E805FB-896E-5DB2-BCD4-92F94E42F3F2}"/>
              </a:ext>
            </a:extLst>
          </p:cNvPr>
          <p:cNvGraphicFramePr>
            <a:graphicFrameLocks noGrp="1"/>
          </p:cNvGraphicFramePr>
          <p:nvPr>
            <p:extLst>
              <p:ext uri="{D42A27DB-BD31-4B8C-83A1-F6EECF244321}">
                <p14:modId xmlns:p14="http://schemas.microsoft.com/office/powerpoint/2010/main" val="2378870310"/>
              </p:ext>
            </p:extLst>
          </p:nvPr>
        </p:nvGraphicFramePr>
        <p:xfrm>
          <a:off x="479425" y="1277283"/>
          <a:ext cx="11233149" cy="5104468"/>
        </p:xfrm>
        <a:graphic>
          <a:graphicData uri="http://schemas.openxmlformats.org/drawingml/2006/table">
            <a:tbl>
              <a:tblPr firstRow="1" bandRow="1">
                <a:tableStyleId>{5C22544A-7EE6-4342-B048-85BDC9FD1C3A}</a:tableStyleId>
              </a:tblPr>
              <a:tblGrid>
                <a:gridCol w="1168078">
                  <a:extLst>
                    <a:ext uri="{9D8B030D-6E8A-4147-A177-3AD203B41FA5}">
                      <a16:colId xmlns:a16="http://schemas.microsoft.com/office/drawing/2014/main" val="987923781"/>
                    </a:ext>
                  </a:extLst>
                </a:gridCol>
                <a:gridCol w="10065071">
                  <a:extLst>
                    <a:ext uri="{9D8B030D-6E8A-4147-A177-3AD203B41FA5}">
                      <a16:colId xmlns:a16="http://schemas.microsoft.com/office/drawing/2014/main" val="1354786734"/>
                    </a:ext>
                  </a:extLst>
                </a:gridCol>
              </a:tblGrid>
              <a:tr h="5104468">
                <a:tc>
                  <a:txBody>
                    <a:bodyPr/>
                    <a:lstStyle/>
                    <a:p>
                      <a:r>
                        <a:rPr kumimoji="1" lang="ja-JP" altLang="en-US" sz="1600" b="0" i="0" kern="1200" dirty="0">
                          <a:solidFill>
                            <a:schemeClr val="tx1">
                              <a:lumMod val="65000"/>
                              <a:lumOff val="35000"/>
                            </a:schemeClr>
                          </a:solidFill>
                          <a:effectLst/>
                          <a:latin typeface="+mn-lt"/>
                          <a:ea typeface="+mn-ea"/>
                          <a:cs typeface="+mn-cs"/>
                        </a:rPr>
                        <a:t>販売制限</a:t>
                      </a:r>
                      <a:endParaRPr kumimoji="1" lang="ja-JP" altLang="en-US" sz="800" dirty="0">
                        <a:solidFill>
                          <a:schemeClr val="tx1">
                            <a:lumMod val="65000"/>
                            <a:lumOff val="35000"/>
                          </a:schemeClr>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71450"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以下の内容を含む広告クリエイティブやリンク先サイトは掲載できません。</a:t>
                      </a:r>
                    </a:p>
                    <a:p>
                      <a:pPr marL="628662" lvl="1"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占い、性格診断、心理テスト、漢字テスト、クイズ、なぞなぞ</a:t>
                      </a:r>
                    </a:p>
                    <a:p>
                      <a:pPr marL="628662" lvl="1"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匿名など実在性を疑われるような体験談</a:t>
                      </a:r>
                    </a:p>
                    <a:p>
                      <a:pPr marL="628662" lvl="1"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怪談などの読み物</a:t>
                      </a:r>
                    </a:p>
                    <a:p>
                      <a:pPr marL="628662" lvl="1"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水着・下着（性別問わず）</a:t>
                      </a:r>
                      <a:endParaRPr kumimoji="1" lang="en-US" altLang="ja-JP" sz="1400" b="0" i="0" kern="1200" dirty="0">
                        <a:solidFill>
                          <a:schemeClr val="tx1">
                            <a:lumMod val="65000"/>
                            <a:lumOff val="35000"/>
                          </a:schemeClr>
                        </a:solidFill>
                        <a:effectLst/>
                        <a:latin typeface="+mn-lt"/>
                        <a:ea typeface="+mn-ea"/>
                        <a:cs typeface="+mn-cs"/>
                      </a:endParaRPr>
                    </a:p>
                    <a:p>
                      <a:pPr marL="628662" lvl="1" indent="-171450">
                        <a:buFont typeface="Arial" panose="020B0604020202020204" pitchFamily="34" charset="0"/>
                        <a:buChar char="•"/>
                      </a:pPr>
                      <a:endParaRPr kumimoji="1" lang="ja-JP" altLang="en-US" sz="1400" b="0" i="0" kern="1200" dirty="0">
                        <a:solidFill>
                          <a:schemeClr val="tx1">
                            <a:lumMod val="65000"/>
                            <a:lumOff val="35000"/>
                          </a:schemeClr>
                        </a:solidFill>
                        <a:effectLst/>
                        <a:latin typeface="+mn-lt"/>
                        <a:ea typeface="+mn-ea"/>
                        <a:cs typeface="+mn-cs"/>
                      </a:endParaRPr>
                    </a:p>
                    <a:p>
                      <a:pPr marL="171450"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 天気予報・気象状況・災害情報を把握するためのアプリサービスのダウンロード促進プロモーションおよびウェブサイトへのアクセスを目的にしたプロモ</a:t>
                      </a:r>
                      <a:r>
                        <a:rPr kumimoji="1" lang="en-US" altLang="ja-JP" sz="1400" b="0" i="0" kern="1200" dirty="0">
                          <a:solidFill>
                            <a:schemeClr val="tx1">
                              <a:lumMod val="65000"/>
                              <a:lumOff val="35000"/>
                            </a:schemeClr>
                          </a:solidFill>
                          <a:effectLst/>
                          <a:latin typeface="+mn-lt"/>
                          <a:ea typeface="+mn-ea"/>
                          <a:cs typeface="+mn-cs"/>
                        </a:rPr>
                        <a:t>―</a:t>
                      </a:r>
                      <a:r>
                        <a:rPr kumimoji="1" lang="ja-JP" altLang="en-US" sz="1400" b="0" i="0" kern="1200" dirty="0">
                          <a:solidFill>
                            <a:schemeClr val="tx1">
                              <a:lumMod val="65000"/>
                              <a:lumOff val="35000"/>
                            </a:schemeClr>
                          </a:solidFill>
                          <a:effectLst/>
                          <a:latin typeface="+mn-lt"/>
                          <a:ea typeface="+mn-ea"/>
                          <a:cs typeface="+mn-cs"/>
                        </a:rPr>
                        <a:t>ションは掲載できません。</a:t>
                      </a:r>
                      <a:endParaRPr kumimoji="1" lang="en-US" altLang="ja-JP" sz="1400" b="0" i="0" kern="1200" dirty="0">
                        <a:solidFill>
                          <a:schemeClr val="tx1">
                            <a:lumMod val="65000"/>
                            <a:lumOff val="35000"/>
                          </a:schemeClr>
                        </a:solidFill>
                        <a:effectLst/>
                        <a:latin typeface="+mn-lt"/>
                        <a:ea typeface="+mn-ea"/>
                        <a:cs typeface="+mn-cs"/>
                      </a:endParaRPr>
                    </a:p>
                    <a:p>
                      <a:pPr marL="171450" indent="-171450">
                        <a:buFont typeface="Arial" panose="020B0604020202020204" pitchFamily="34" charset="0"/>
                        <a:buChar char="•"/>
                      </a:pPr>
                      <a:endParaRPr kumimoji="1" lang="ja-JP" altLang="en-US" sz="1400" b="0" i="0" kern="1200" dirty="0">
                        <a:solidFill>
                          <a:schemeClr val="tx1">
                            <a:lumMod val="65000"/>
                            <a:lumOff val="35000"/>
                          </a:schemeClr>
                        </a:solidFill>
                        <a:effectLst/>
                        <a:latin typeface="+mn-lt"/>
                        <a:ea typeface="+mn-ea"/>
                        <a:cs typeface="+mn-cs"/>
                      </a:endParaRPr>
                    </a:p>
                    <a:p>
                      <a:pPr marL="171450" indent="-171450">
                        <a:buFont typeface="Arial" panose="020B0604020202020204" pitchFamily="34" charset="0"/>
                        <a:buChar char="•"/>
                      </a:pPr>
                      <a:r>
                        <a:rPr kumimoji="1" lang="ja-JP" altLang="en-US" sz="1400" b="0" i="0" kern="1200" dirty="0">
                          <a:solidFill>
                            <a:schemeClr val="tx1">
                              <a:lumMod val="65000"/>
                              <a:lumOff val="35000"/>
                            </a:schemeClr>
                          </a:solidFill>
                          <a:effectLst/>
                          <a:latin typeface="+mn-lt"/>
                          <a:ea typeface="+mn-ea"/>
                          <a:cs typeface="+mn-cs"/>
                        </a:rPr>
                        <a:t> 健康・美容食品のうち、カプセル、錠剤、タブレット、丸剤、粉末、顆粒、液状、ゼリー等のいわゆるサプリメント商材は掲載できません。栄養ドリンク・美容ドリンクは一律掲載できません。サプリメント、栄養ドリンク・美容ドリンク以外の一部の商材（機能性表示食品、栄養機能食品、特定保健用食品、その他弊社が掲載可と判断した健康食品）のみ掲載が可能です。</a:t>
                      </a:r>
                      <a:endParaRPr kumimoji="1" lang="en-US" altLang="ja-JP" sz="1400" b="0" i="0" kern="1200" dirty="0">
                        <a:solidFill>
                          <a:schemeClr val="tx1">
                            <a:lumMod val="65000"/>
                            <a:lumOff val="35000"/>
                          </a:schemeClr>
                        </a:solidFill>
                        <a:effectLst/>
                        <a:latin typeface="+mn-lt"/>
                        <a:ea typeface="+mn-ea"/>
                        <a:cs typeface="+mn-cs"/>
                      </a:endParaRPr>
                    </a:p>
                    <a:p>
                      <a:pPr marL="171450" indent="-171450">
                        <a:buFont typeface="Arial" panose="020B0604020202020204" pitchFamily="34" charset="0"/>
                        <a:buChar char="•"/>
                      </a:pPr>
                      <a:endParaRPr kumimoji="1" lang="ja-JP" altLang="en-US" sz="1400" b="0" i="0" kern="1200" dirty="0">
                        <a:solidFill>
                          <a:schemeClr val="tx1"/>
                        </a:solidFill>
                        <a:effectLst/>
                        <a:latin typeface="+mn-lt"/>
                        <a:ea typeface="+mn-ea"/>
                        <a:cs typeface="+mn-cs"/>
                      </a:endParaRPr>
                    </a:p>
                    <a:p>
                      <a:pPr marL="457212" lvl="1" indent="0">
                        <a:buFont typeface="Arial" panose="020B0604020202020204" pitchFamily="34" charset="0"/>
                        <a:buNone/>
                      </a:pPr>
                      <a:r>
                        <a:rPr kumimoji="1" lang="en-US" altLang="ja-JP" sz="1400" b="0" i="0" kern="1200" dirty="0">
                          <a:solidFill>
                            <a:srgbClr val="C00000"/>
                          </a:solidFill>
                          <a:effectLst/>
                          <a:latin typeface="+mn-lt"/>
                          <a:ea typeface="+mn-ea"/>
                          <a:cs typeface="+mn-cs"/>
                        </a:rPr>
                        <a:t>※</a:t>
                      </a:r>
                      <a:r>
                        <a:rPr kumimoji="1" lang="ja-JP" altLang="en-US" sz="1400" b="0" i="0" kern="1200" dirty="0">
                          <a:solidFill>
                            <a:srgbClr val="C00000"/>
                          </a:solidFill>
                          <a:effectLst/>
                          <a:latin typeface="+mn-lt"/>
                          <a:ea typeface="+mn-ea"/>
                          <a:cs typeface="+mn-cs"/>
                        </a:rPr>
                        <a:t>広告クリエイティブ、リンク先サイトに適用となる基準の詳細については「クリエイティブ・リンク先サイトの表現規制について」をあわせてご確認ください。 </a:t>
                      </a:r>
                    </a:p>
                    <a:p>
                      <a:pPr marL="0" indent="0">
                        <a:buFont typeface="Arial" panose="020B0604020202020204" pitchFamily="34" charset="0"/>
                        <a:buNone/>
                      </a:pPr>
                      <a:br>
                        <a:rPr kumimoji="1" lang="ja-JP" altLang="en-US" sz="1400" b="0" i="0" kern="1200" dirty="0">
                          <a:solidFill>
                            <a:schemeClr val="accent3"/>
                          </a:solidFill>
                          <a:effectLst/>
                          <a:latin typeface="+mn-lt"/>
                          <a:ea typeface="+mn-ea"/>
                          <a:cs typeface="+mn-cs"/>
                        </a:rPr>
                      </a:br>
                      <a:r>
                        <a:rPr kumimoji="1" lang="ja-JP" altLang="en-US" sz="1400" b="0" i="0" kern="1200" dirty="0">
                          <a:solidFill>
                            <a:schemeClr val="tx1">
                              <a:lumMod val="65000"/>
                              <a:lumOff val="35000"/>
                            </a:schemeClr>
                          </a:solidFill>
                          <a:effectLst/>
                          <a:latin typeface="+mn-lt"/>
                          <a:ea typeface="+mn-ea"/>
                          <a:cs typeface="+mn-cs"/>
                        </a:rPr>
                        <a:t>その他の掲載できないカテゴリーについては </a:t>
                      </a:r>
                      <a:r>
                        <a:rPr kumimoji="1" lang="ja-JP" altLang="en-US" sz="1400" b="0" i="0" u="none" strike="noStrike" kern="1200" dirty="0">
                          <a:solidFill>
                            <a:srgbClr val="1A72B0"/>
                          </a:solidFill>
                          <a:effectLst/>
                          <a:latin typeface="+mn-lt"/>
                          <a:ea typeface="+mn-ea"/>
                          <a:cs typeface="+mn-cs"/>
                          <a:hlinkClick r:id="rId3">
                            <a:extLst>
                              <a:ext uri="{A12FA001-AC4F-418D-AE19-62706E023703}">
                                <ahyp:hlinkClr xmlns:ahyp="http://schemas.microsoft.com/office/drawing/2018/hyperlinkcolor" val="tx"/>
                              </a:ext>
                            </a:extLst>
                          </a:hlinkClick>
                        </a:rPr>
                        <a:t>掲載制限、販売制限について</a:t>
                      </a:r>
                      <a:r>
                        <a:rPr kumimoji="1" lang="ja-JP" altLang="en-US" sz="1400" b="0" i="0" kern="1200" dirty="0">
                          <a:solidFill>
                            <a:schemeClr val="accent3"/>
                          </a:solidFill>
                          <a:effectLst/>
                          <a:latin typeface="+mn-lt"/>
                          <a:ea typeface="+mn-ea"/>
                          <a:cs typeface="+mn-cs"/>
                          <a:hlinkClick r:id="rId3">
                            <a:extLst>
                              <a:ext uri="{A12FA001-AC4F-418D-AE19-62706E023703}">
                                <ahyp:hlinkClr xmlns:ahyp="http://schemas.microsoft.com/office/drawing/2018/hyperlinkcolor" val="tx"/>
                              </a:ext>
                            </a:extLst>
                          </a:hlinkClick>
                        </a:rPr>
                        <a:t> </a:t>
                      </a:r>
                      <a:r>
                        <a:rPr kumimoji="1" lang="ja-JP" altLang="en-US" sz="1400" b="0" i="0" kern="1200" dirty="0">
                          <a:solidFill>
                            <a:schemeClr val="accent3"/>
                          </a:solidFill>
                          <a:effectLst/>
                          <a:latin typeface="+mn-lt"/>
                          <a:ea typeface="+mn-ea"/>
                          <a:cs typeface="+mn-cs"/>
                        </a:rPr>
                        <a:t>をご確認ください</a:t>
                      </a:r>
                      <a:r>
                        <a:rPr kumimoji="1" lang="ja-JP" altLang="en-US" sz="1200" b="0" i="0" kern="1200" dirty="0">
                          <a:solidFill>
                            <a:schemeClr val="accent3"/>
                          </a:solidFill>
                          <a:effectLst/>
                          <a:latin typeface="+mn-lt"/>
                          <a:ea typeface="+mn-ea"/>
                          <a:cs typeface="+mn-cs"/>
                        </a:rPr>
                        <a:t>。</a:t>
                      </a:r>
                      <a:endParaRPr kumimoji="1" lang="ja-JP" altLang="en-US" sz="1000" dirty="0">
                        <a:solidFill>
                          <a:schemeClr val="accent3"/>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9819730"/>
                  </a:ext>
                </a:extLst>
              </a:tr>
            </a:tbl>
          </a:graphicData>
        </a:graphic>
      </p:graphicFrame>
    </p:spTree>
    <p:extLst>
      <p:ext uri="{BB962C8B-B14F-4D97-AF65-F5344CB8AC3E}">
        <p14:creationId xmlns:p14="http://schemas.microsoft.com/office/powerpoint/2010/main" val="884336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a:xfrm>
            <a:off x="1905536" y="1408755"/>
            <a:ext cx="5414600" cy="360040"/>
          </a:xfrm>
        </p:spPr>
        <p:txBody>
          <a:bodyPr>
            <a:normAutofit lnSpcReduction="10000"/>
          </a:bodyPr>
          <a:lstStyle/>
          <a:p>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905536" y="2951703"/>
            <a:ext cx="9543253" cy="822868"/>
          </a:xfrm>
        </p:spPr>
        <p:txBody>
          <a:bodyPr>
            <a:normAutofit/>
          </a:bodyPr>
          <a:lstStyle/>
          <a:p>
            <a:r>
              <a:rPr lang="ja-JP" altLang="en-US" dirty="0"/>
              <a:t>掲載制限カテゴリー、事前提案可否、販売制限カテゴリー、</a:t>
            </a:r>
            <a:r>
              <a:rPr kumimoji="1" lang="ja-JP" altLang="en-US" dirty="0"/>
              <a:t>入稿規定、</a:t>
            </a:r>
            <a:endParaRPr kumimoji="1" lang="en-US" altLang="ja-JP" dirty="0"/>
          </a:p>
          <a:p>
            <a:r>
              <a:rPr kumimoji="1" lang="ja-JP" altLang="en-US" dirty="0"/>
              <a:t>入稿前審査</a:t>
            </a:r>
          </a:p>
        </p:txBody>
      </p:sp>
      <p:sp>
        <p:nvSpPr>
          <p:cNvPr id="7" name="テキスト プレースホルダー 3">
            <a:extLst>
              <a:ext uri="{FF2B5EF4-FFF2-40B4-BE49-F238E27FC236}">
                <a16:creationId xmlns:a16="http://schemas.microsoft.com/office/drawing/2014/main" id="{1CFEEA5D-04CF-A546-23B5-0B695F34B23C}"/>
              </a:ext>
            </a:extLst>
          </p:cNvPr>
          <p:cNvSpPr txBox="1">
            <a:spLocks/>
          </p:cNvSpPr>
          <p:nvPr/>
        </p:nvSpPr>
        <p:spPr>
          <a:xfrm>
            <a:off x="1852909" y="5566502"/>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その他・注意事項・免責</a:t>
            </a:r>
          </a:p>
        </p:txBody>
      </p:sp>
      <p:sp>
        <p:nvSpPr>
          <p:cNvPr id="10" name="テキスト プレースホルダー 3">
            <a:extLst>
              <a:ext uri="{FF2B5EF4-FFF2-40B4-BE49-F238E27FC236}">
                <a16:creationId xmlns:a16="http://schemas.microsoft.com/office/drawing/2014/main" id="{7F9BD22B-7E35-24ED-B6D3-CF1D936CF303}"/>
              </a:ext>
            </a:extLst>
          </p:cNvPr>
          <p:cNvSpPr txBox="1">
            <a:spLocks/>
          </p:cNvSpPr>
          <p:nvPr/>
        </p:nvSpPr>
        <p:spPr>
          <a:xfrm>
            <a:off x="1905536" y="3906297"/>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ブランドリフト調査</a:t>
            </a:r>
          </a:p>
        </p:txBody>
      </p:sp>
      <p:sp>
        <p:nvSpPr>
          <p:cNvPr id="5" name="テキスト プレースホルダー 3">
            <a:extLst>
              <a:ext uri="{FF2B5EF4-FFF2-40B4-BE49-F238E27FC236}">
                <a16:creationId xmlns:a16="http://schemas.microsoft.com/office/drawing/2014/main" id="{BC6089DC-5C3B-CF76-D330-F414A6501853}"/>
              </a:ext>
            </a:extLst>
          </p:cNvPr>
          <p:cNvSpPr txBox="1">
            <a:spLocks/>
          </p:cNvSpPr>
          <p:nvPr/>
        </p:nvSpPr>
        <p:spPr>
          <a:xfrm>
            <a:off x="1852909" y="4729165"/>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クリエイティブ（見出し）提案</a:t>
            </a:r>
          </a:p>
        </p:txBody>
      </p:sp>
    </p:spTree>
    <p:extLst>
      <p:ext uri="{BB962C8B-B14F-4D97-AF65-F5344CB8AC3E}">
        <p14:creationId xmlns:p14="http://schemas.microsoft.com/office/powerpoint/2010/main" val="1789398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6FB41084-8EF4-682D-F803-90675B200665}"/>
              </a:ext>
            </a:extLst>
          </p:cNvPr>
          <p:cNvSpPr>
            <a:spLocks noGrp="1"/>
          </p:cNvSpPr>
          <p:nvPr>
            <p:ph type="body" sz="quarter" idx="12"/>
          </p:nvPr>
        </p:nvSpPr>
        <p:spPr/>
        <p:txBody>
          <a:bodyPr/>
          <a:lstStyle/>
          <a:p>
            <a:r>
              <a:rPr lang="ja-JP" altLang="en-US"/>
              <a:t>その他・注意事項</a:t>
            </a:r>
          </a:p>
        </p:txBody>
      </p:sp>
      <p:pic>
        <p:nvPicPr>
          <p:cNvPr id="12" name="図プレースホルダー 11" descr="アイコン&#10;&#10;自動的に生成された説明">
            <a:extLst>
              <a:ext uri="{FF2B5EF4-FFF2-40B4-BE49-F238E27FC236}">
                <a16:creationId xmlns:a16="http://schemas.microsoft.com/office/drawing/2014/main" id="{F1D21705-011B-1203-F01C-A0EA55951DB6}"/>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a:t>入稿</a:t>
            </a:r>
            <a:r>
              <a:rPr kumimoji="1" lang="ja-JP" altLang="en-US"/>
              <a:t>規定　</a:t>
            </a:r>
            <a:endParaRPr kumimoji="1" lang="ja-JP" altLang="en-US" sz="3200" b="0" i="0">
              <a:solidFill>
                <a:schemeClr val="accent3"/>
              </a:solidFill>
              <a:latin typeface="Yu Gothic Medium" panose="020B0400000000000000" pitchFamily="34" charset="-128"/>
              <a:ea typeface="Yu Gothic Medium" panose="020B0400000000000000" pitchFamily="34" charset="-128"/>
            </a:endParaRPr>
          </a:p>
        </p:txBody>
      </p:sp>
      <p:graphicFrame>
        <p:nvGraphicFramePr>
          <p:cNvPr id="2" name="表 3">
            <a:extLst>
              <a:ext uri="{FF2B5EF4-FFF2-40B4-BE49-F238E27FC236}">
                <a16:creationId xmlns:a16="http://schemas.microsoft.com/office/drawing/2014/main" id="{7A6E3751-CA4C-DEF4-C961-2E8BE4595BBE}"/>
              </a:ext>
            </a:extLst>
          </p:cNvPr>
          <p:cNvGraphicFramePr>
            <a:graphicFrameLocks noGrp="1"/>
          </p:cNvGraphicFramePr>
          <p:nvPr>
            <p:extLst>
              <p:ext uri="{D42A27DB-BD31-4B8C-83A1-F6EECF244321}">
                <p14:modId xmlns:p14="http://schemas.microsoft.com/office/powerpoint/2010/main" val="2039165903"/>
              </p:ext>
            </p:extLst>
          </p:nvPr>
        </p:nvGraphicFramePr>
        <p:xfrm>
          <a:off x="499421" y="1825554"/>
          <a:ext cx="11233149" cy="2401757"/>
        </p:xfrm>
        <a:graphic>
          <a:graphicData uri="http://schemas.openxmlformats.org/drawingml/2006/table">
            <a:tbl>
              <a:tblPr firstRow="1" bandRow="1">
                <a:tableStyleId>{F5AB1C69-6EDB-4FF4-983F-18BD219EF322}</a:tableStyleId>
              </a:tblPr>
              <a:tblGrid>
                <a:gridCol w="1102935">
                  <a:extLst>
                    <a:ext uri="{9D8B030D-6E8A-4147-A177-3AD203B41FA5}">
                      <a16:colId xmlns:a16="http://schemas.microsoft.com/office/drawing/2014/main" val="1773911750"/>
                    </a:ext>
                  </a:extLst>
                </a:gridCol>
                <a:gridCol w="3397756">
                  <a:extLst>
                    <a:ext uri="{9D8B030D-6E8A-4147-A177-3AD203B41FA5}">
                      <a16:colId xmlns:a16="http://schemas.microsoft.com/office/drawing/2014/main" val="252875864"/>
                    </a:ext>
                  </a:extLst>
                </a:gridCol>
                <a:gridCol w="6732458">
                  <a:extLst>
                    <a:ext uri="{9D8B030D-6E8A-4147-A177-3AD203B41FA5}">
                      <a16:colId xmlns:a16="http://schemas.microsoft.com/office/drawing/2014/main" val="1072926061"/>
                    </a:ext>
                  </a:extLst>
                </a:gridCol>
              </a:tblGrid>
              <a:tr h="552343">
                <a:tc>
                  <a:txBody>
                    <a:bodyPr/>
                    <a:lstStyle/>
                    <a:p>
                      <a:r>
                        <a:rPr kumimoji="1" lang="ja-JP" altLang="en-US">
                          <a:latin typeface="+mn-ea"/>
                          <a:ea typeface="+mn-ea"/>
                        </a:rPr>
                        <a:t>言語</a:t>
                      </a:r>
                    </a:p>
                  </a:txBody>
                  <a:tcPr/>
                </a:tc>
                <a:tc>
                  <a:txBody>
                    <a:bodyPr/>
                    <a:lstStyle/>
                    <a:p>
                      <a:r>
                        <a:rPr kumimoji="1" lang="ja-JP" altLang="en-US" dirty="0">
                          <a:latin typeface="+mn-ea"/>
                          <a:ea typeface="+mn-ea"/>
                        </a:rPr>
                        <a:t>ページタイトル</a:t>
                      </a:r>
                    </a:p>
                  </a:txBody>
                  <a:tcPr/>
                </a:tc>
                <a:tc>
                  <a:txBody>
                    <a:bodyPr/>
                    <a:lstStyle/>
                    <a:p>
                      <a:r>
                        <a:rPr kumimoji="1" lang="en-US" altLang="ja-JP">
                          <a:latin typeface="+mn-ea"/>
                          <a:ea typeface="+mn-ea"/>
                        </a:rPr>
                        <a:t>URL</a:t>
                      </a:r>
                      <a:endParaRPr kumimoji="1" lang="ja-JP" altLang="en-US">
                        <a:latin typeface="+mn-ea"/>
                        <a:ea typeface="+mn-ea"/>
                      </a:endParaRPr>
                    </a:p>
                  </a:txBody>
                  <a:tcPr/>
                </a:tc>
                <a:extLst>
                  <a:ext uri="{0D108BD9-81ED-4DB2-BD59-A6C34878D82A}">
                    <a16:rowId xmlns:a16="http://schemas.microsoft.com/office/drawing/2014/main" val="3068275943"/>
                  </a:ext>
                </a:extLst>
              </a:tr>
              <a:tr h="92470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lumMod val="65000"/>
                              <a:lumOff val="35000"/>
                            </a:schemeClr>
                          </a:solidFill>
                          <a:latin typeface="+mn-ea"/>
                          <a:ea typeface="+mn-ea"/>
                        </a:rPr>
                        <a:t>日本語</a:t>
                      </a:r>
                    </a:p>
                  </a:txBody>
                  <a:tcPr/>
                </a:tc>
                <a:tc>
                  <a:txBody>
                    <a:bodyPr/>
                    <a:lstStyle/>
                    <a:p>
                      <a:r>
                        <a:rPr kumimoji="1" lang="ja-JP" altLang="en-US" sz="1400" b="0" kern="1200" dirty="0">
                          <a:solidFill>
                            <a:schemeClr val="tx1">
                              <a:lumMod val="65000"/>
                              <a:lumOff val="35000"/>
                            </a:schemeClr>
                          </a:solidFill>
                          <a:latin typeface="+mn-ea"/>
                          <a:ea typeface="+mn-ea"/>
                          <a:cs typeface="+mn-cs"/>
                        </a:rPr>
                        <a:t>トップページ トピックス</a:t>
                      </a:r>
                      <a:r>
                        <a:rPr kumimoji="1" lang="en-US" altLang="ja-JP" sz="1400" b="0" kern="1200" dirty="0">
                          <a:solidFill>
                            <a:schemeClr val="tx1">
                              <a:lumMod val="65000"/>
                              <a:lumOff val="35000"/>
                            </a:schemeClr>
                          </a:solidFill>
                          <a:latin typeface="+mn-ea"/>
                          <a:ea typeface="+mn-ea"/>
                          <a:cs typeface="+mn-cs"/>
                        </a:rPr>
                        <a:t>PR</a:t>
                      </a:r>
                      <a:endParaRPr kumimoji="1" lang="ja-JP" altLang="en-US" sz="1400" b="0" kern="1200" dirty="0">
                        <a:solidFill>
                          <a:schemeClr val="tx1">
                            <a:lumMod val="65000"/>
                            <a:lumOff val="35000"/>
                          </a:schemeClr>
                        </a:solidFill>
                        <a:latin typeface="+mn-ea"/>
                        <a:ea typeface="+mn-ea"/>
                        <a:cs typeface="+mn-cs"/>
                      </a:endParaRPr>
                    </a:p>
                  </a:txBody>
                  <a:tcPr/>
                </a:tc>
                <a:tc>
                  <a:txBody>
                    <a:bodyPr/>
                    <a:lstStyle/>
                    <a:p>
                      <a:r>
                        <a:rPr kumimoji="1" lang="en-US" altLang="ja-JP" sz="1400" b="0">
                          <a:latin typeface="+mn-ea"/>
                          <a:ea typeface="+mn-ea"/>
                          <a:hlinkClick r:id="rId4"/>
                        </a:rPr>
                        <a:t>https://ads-help.yahoo-net.jp/s/article/H000047173?language=ja</a:t>
                      </a:r>
                      <a:endParaRPr kumimoji="1" lang="en-US" altLang="ja-JP" sz="1400" b="0">
                        <a:latin typeface="+mn-ea"/>
                        <a:ea typeface="+mn-ea"/>
                      </a:endParaRPr>
                    </a:p>
                    <a:p>
                      <a:endParaRPr kumimoji="1" lang="en-US" altLang="ja-JP" sz="1400" b="0">
                        <a:highlight>
                          <a:srgbClr val="FFFF00"/>
                        </a:highlight>
                        <a:latin typeface="+mn-ea"/>
                        <a:ea typeface="+mn-ea"/>
                      </a:endParaRPr>
                    </a:p>
                  </a:txBody>
                  <a:tcPr/>
                </a:tc>
                <a:extLst>
                  <a:ext uri="{0D108BD9-81ED-4DB2-BD59-A6C34878D82A}">
                    <a16:rowId xmlns:a16="http://schemas.microsoft.com/office/drawing/2014/main" val="1465005470"/>
                  </a:ext>
                </a:extLst>
              </a:tr>
              <a:tr h="924707">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dirty="0">
                          <a:solidFill>
                            <a:schemeClr val="tx1">
                              <a:lumMod val="65000"/>
                              <a:lumOff val="35000"/>
                            </a:schemeClr>
                          </a:solidFill>
                          <a:latin typeface="+mn-ea"/>
                          <a:ea typeface="+mn-ea"/>
                        </a:rPr>
                        <a:t>英語</a:t>
                      </a:r>
                    </a:p>
                  </a:txBody>
                  <a:tcPr/>
                </a:tc>
                <a:tc>
                  <a:txBody>
                    <a:bodyPr/>
                    <a:lstStyle/>
                    <a:p>
                      <a:r>
                        <a:rPr kumimoji="1" lang="en-US" altLang="ja-JP" sz="1400" kern="1200" dirty="0">
                          <a:solidFill>
                            <a:schemeClr val="tx1">
                              <a:lumMod val="65000"/>
                              <a:lumOff val="35000"/>
                            </a:schemeClr>
                          </a:solidFill>
                          <a:effectLst/>
                          <a:latin typeface="+mn-ea"/>
                          <a:ea typeface="+mn-ea"/>
                          <a:cs typeface="+mn-cs"/>
                        </a:rPr>
                        <a:t>Top Page Topics PR</a:t>
                      </a:r>
                      <a:endParaRPr kumimoji="1" lang="ja-JP" altLang="ja-JP" sz="1400" kern="1200" dirty="0">
                        <a:solidFill>
                          <a:schemeClr val="tx1">
                            <a:lumMod val="65000"/>
                            <a:lumOff val="35000"/>
                          </a:schemeClr>
                        </a:solidFill>
                        <a:effectLst/>
                        <a:latin typeface="+mn-ea"/>
                        <a:ea typeface="+mn-ea"/>
                        <a:cs typeface="+mn-cs"/>
                      </a:endParaRPr>
                    </a:p>
                  </a:txBody>
                  <a:tcPr/>
                </a:tc>
                <a:tc>
                  <a:txBody>
                    <a:bodyPr/>
                    <a:lstStyle/>
                    <a:p>
                      <a:r>
                        <a:rPr kumimoji="1" lang="en-US" altLang="ja-JP" sz="1400" b="0" dirty="0">
                          <a:latin typeface="+mn-ea"/>
                          <a:ea typeface="+mn-ea"/>
                          <a:hlinkClick r:id="rId5"/>
                        </a:rPr>
                        <a:t>https://ads-help.yahoo-net.jp/s/article/H000047173?language=en_US</a:t>
                      </a:r>
                      <a:endParaRPr kumimoji="1" lang="en-US" altLang="ja-JP" sz="1400" b="0" dirty="0">
                        <a:latin typeface="+mn-ea"/>
                        <a:ea typeface="+mn-ea"/>
                      </a:endParaRPr>
                    </a:p>
                    <a:p>
                      <a:endParaRPr kumimoji="1" lang="en-US" altLang="ja-JP" sz="1400" b="0" dirty="0">
                        <a:highlight>
                          <a:srgbClr val="FFFF00"/>
                        </a:highlight>
                        <a:latin typeface="+mn-ea"/>
                        <a:ea typeface="+mn-ea"/>
                      </a:endParaRPr>
                    </a:p>
                  </a:txBody>
                  <a:tcPr/>
                </a:tc>
                <a:extLst>
                  <a:ext uri="{0D108BD9-81ED-4DB2-BD59-A6C34878D82A}">
                    <a16:rowId xmlns:a16="http://schemas.microsoft.com/office/drawing/2014/main" val="1379311380"/>
                  </a:ext>
                </a:extLst>
              </a:tr>
            </a:tbl>
          </a:graphicData>
        </a:graphic>
      </p:graphicFrame>
      <p:sp>
        <p:nvSpPr>
          <p:cNvPr id="4" name="テキスト ボックス 3">
            <a:extLst>
              <a:ext uri="{FF2B5EF4-FFF2-40B4-BE49-F238E27FC236}">
                <a16:creationId xmlns:a16="http://schemas.microsoft.com/office/drawing/2014/main" id="{9731C35B-05F6-3DA2-9EBB-43899D80E13E}"/>
              </a:ext>
            </a:extLst>
          </p:cNvPr>
          <p:cNvSpPr txBox="1"/>
          <p:nvPr/>
        </p:nvSpPr>
        <p:spPr>
          <a:xfrm>
            <a:off x="499421" y="1278444"/>
            <a:ext cx="11186754" cy="338554"/>
          </a:xfrm>
          <a:prstGeom prst="rect">
            <a:avLst/>
          </a:prstGeom>
          <a:noFill/>
        </p:spPr>
        <p:txBody>
          <a:bodyPr wrap="square">
            <a:spAutoFit/>
          </a:bodyPr>
          <a:lstStyle/>
          <a:p>
            <a:r>
              <a:rPr lang="ja-JP" altLang="en-US" sz="1600" dirty="0">
                <a:solidFill>
                  <a:schemeClr val="tx1">
                    <a:lumMod val="65000"/>
                    <a:lumOff val="35000"/>
                  </a:schemeClr>
                </a:solidFill>
                <a:latin typeface="+mn-ea"/>
              </a:rPr>
              <a:t>入稿規定は以下ページよりご確認ください。</a:t>
            </a:r>
          </a:p>
        </p:txBody>
      </p:sp>
    </p:spTree>
    <p:extLst>
      <p:ext uri="{BB962C8B-B14F-4D97-AF65-F5344CB8AC3E}">
        <p14:creationId xmlns:p14="http://schemas.microsoft.com/office/powerpoint/2010/main" val="2560305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a:xfrm>
            <a:off x="1748108" y="275121"/>
            <a:ext cx="8136904" cy="335028"/>
          </a:xfrm>
        </p:spPr>
        <p:txBody>
          <a:bodyPr/>
          <a:lstStyle/>
          <a:p>
            <a:r>
              <a:rPr lang="ja-JP" altLang="en-US" sz="1800"/>
              <a:t>入稿規定　クリエイティブ・リンク先サイトの表現規制について　抜粋</a:t>
            </a:r>
            <a:endParaRPr kumimoji="1" lang="ja-JP" altLang="en-US" sz="1800"/>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4" name="表 7">
            <a:extLst>
              <a:ext uri="{FF2B5EF4-FFF2-40B4-BE49-F238E27FC236}">
                <a16:creationId xmlns:a16="http://schemas.microsoft.com/office/drawing/2014/main" id="{4E4DBDAF-8D42-98EF-38CA-05C565E40230}"/>
              </a:ext>
            </a:extLst>
          </p:cNvPr>
          <p:cNvGraphicFramePr>
            <a:graphicFrameLocks noGrp="1"/>
          </p:cNvGraphicFramePr>
          <p:nvPr>
            <p:extLst>
              <p:ext uri="{D42A27DB-BD31-4B8C-83A1-F6EECF244321}">
                <p14:modId xmlns:p14="http://schemas.microsoft.com/office/powerpoint/2010/main" val="3344656436"/>
              </p:ext>
            </p:extLst>
          </p:nvPr>
        </p:nvGraphicFramePr>
        <p:xfrm>
          <a:off x="479425" y="1097566"/>
          <a:ext cx="11233150" cy="5120640"/>
        </p:xfrm>
        <a:graphic>
          <a:graphicData uri="http://schemas.openxmlformats.org/drawingml/2006/table">
            <a:tbl>
              <a:tblPr firstRow="1" bandRow="1">
                <a:tableStyleId>{5C22544A-7EE6-4342-B048-85BDC9FD1C3A}</a:tableStyleId>
              </a:tblPr>
              <a:tblGrid>
                <a:gridCol w="799042">
                  <a:extLst>
                    <a:ext uri="{9D8B030D-6E8A-4147-A177-3AD203B41FA5}">
                      <a16:colId xmlns:a16="http://schemas.microsoft.com/office/drawing/2014/main" val="987923781"/>
                    </a:ext>
                  </a:extLst>
                </a:gridCol>
                <a:gridCol w="10434108">
                  <a:extLst>
                    <a:ext uri="{9D8B030D-6E8A-4147-A177-3AD203B41FA5}">
                      <a16:colId xmlns:a16="http://schemas.microsoft.com/office/drawing/2014/main" val="1354786734"/>
                    </a:ext>
                  </a:extLst>
                </a:gridCol>
              </a:tblGrid>
              <a:tr h="5114345">
                <a:tc>
                  <a:txBody>
                    <a:bodyPr/>
                    <a:lstStyle/>
                    <a:p>
                      <a:r>
                        <a:rPr kumimoji="1" lang="ja-JP" altLang="en-US" sz="900" b="0" kern="1200" dirty="0">
                          <a:solidFill>
                            <a:schemeClr val="accent3"/>
                          </a:solidFill>
                          <a:effectLst/>
                          <a:latin typeface="+mn-ea"/>
                          <a:ea typeface="+mn-ea"/>
                        </a:rPr>
                        <a:t>クリエイティブ・リンク先サイトの表現規制について</a:t>
                      </a:r>
                      <a:endParaRPr kumimoji="1" lang="ja-JP" altLang="en-US" sz="900" dirty="0">
                        <a:solidFill>
                          <a:schemeClr val="accent3"/>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000" b="0" kern="1200" dirty="0">
                          <a:solidFill>
                            <a:schemeClr val="accent3"/>
                          </a:solidFill>
                          <a:effectLst/>
                          <a:latin typeface="+mn-ea"/>
                          <a:ea typeface="+mn-ea"/>
                        </a:rPr>
                        <a:t>Yahoo! JAPAN </a:t>
                      </a:r>
                      <a:r>
                        <a:rPr kumimoji="1" lang="ja-JP" altLang="en-US" sz="1000" b="0" kern="1200" dirty="0">
                          <a:solidFill>
                            <a:schemeClr val="accent3"/>
                          </a:solidFill>
                          <a:effectLst/>
                          <a:latin typeface="+mn-ea"/>
                          <a:ea typeface="+mn-ea"/>
                        </a:rPr>
                        <a:t>トップページ トピックス</a:t>
                      </a:r>
                      <a:r>
                        <a:rPr kumimoji="1" lang="en-US" altLang="ja-JP" sz="1000" b="0" kern="1200" dirty="0">
                          <a:solidFill>
                            <a:schemeClr val="accent3"/>
                          </a:solidFill>
                          <a:effectLst/>
                          <a:latin typeface="+mn-ea"/>
                          <a:ea typeface="+mn-ea"/>
                        </a:rPr>
                        <a:t>PR</a:t>
                      </a:r>
                      <a:r>
                        <a:rPr kumimoji="1" lang="ja-JP" altLang="en-US" sz="1000" b="0" kern="1200" dirty="0">
                          <a:solidFill>
                            <a:schemeClr val="accent3"/>
                          </a:solidFill>
                          <a:effectLst/>
                          <a:latin typeface="+mn-ea"/>
                          <a:ea typeface="+mn-ea"/>
                        </a:rPr>
                        <a:t>は、</a:t>
                      </a:r>
                      <a:r>
                        <a:rPr kumimoji="1" lang="ja-JP" altLang="en-US" sz="1000" b="0" u="none" strike="noStrike" kern="1200" dirty="0">
                          <a:solidFill>
                            <a:srgbClr val="1A72B0"/>
                          </a:solidFill>
                          <a:effectLst/>
                          <a:latin typeface="+mn-ea"/>
                          <a:ea typeface="+mn-ea"/>
                          <a:cs typeface="+mn-cs"/>
                          <a:hlinkClick r:id="rId4">
                            <a:extLst>
                              <a:ext uri="{A12FA001-AC4F-418D-AE19-62706E023703}">
                                <ahyp:hlinkClr xmlns:ahyp="http://schemas.microsoft.com/office/drawing/2018/hyperlinkcolor" val="tx"/>
                              </a:ext>
                            </a:extLst>
                          </a:hlinkClick>
                        </a:rPr>
                        <a:t>広告掲載基準</a:t>
                      </a:r>
                      <a:r>
                        <a:rPr kumimoji="1" lang="ja-JP" altLang="en-US" sz="1000" b="0" u="none" strike="noStrike" kern="1200" dirty="0">
                          <a:solidFill>
                            <a:srgbClr val="1A72B0"/>
                          </a:solidFill>
                          <a:effectLst/>
                          <a:latin typeface="+mn-ea"/>
                          <a:ea typeface="+mn-ea"/>
                          <a:cs typeface="+mn-cs"/>
                        </a:rPr>
                        <a:t> </a:t>
                      </a:r>
                      <a:r>
                        <a:rPr kumimoji="1" lang="ja-JP" altLang="en-US" sz="1000" b="0" kern="1200" dirty="0">
                          <a:solidFill>
                            <a:schemeClr val="accent3"/>
                          </a:solidFill>
                          <a:effectLst/>
                          <a:latin typeface="+mn-ea"/>
                          <a:ea typeface="+mn-ea"/>
                        </a:rPr>
                        <a:t>が適用されます。</a:t>
                      </a:r>
                      <a:br>
                        <a:rPr kumimoji="1" lang="ja-JP" altLang="en-US" sz="1000" b="0" kern="1200" dirty="0">
                          <a:solidFill>
                            <a:schemeClr val="accent3"/>
                          </a:solidFill>
                          <a:effectLst/>
                          <a:latin typeface="+mn-ea"/>
                          <a:ea typeface="+mn-ea"/>
                        </a:rPr>
                      </a:br>
                      <a:r>
                        <a:rPr kumimoji="1" lang="ja-JP" altLang="en-US" sz="1000" b="0" kern="1200" dirty="0">
                          <a:solidFill>
                            <a:schemeClr val="accent3"/>
                          </a:solidFill>
                          <a:effectLst/>
                          <a:latin typeface="+mn-ea"/>
                          <a:ea typeface="+mn-ea"/>
                        </a:rPr>
                        <a:t>また、各項目については、以下を遵守してください。</a:t>
                      </a:r>
                      <a:endParaRPr kumimoji="1" lang="en-US" altLang="ja-JP" sz="1000" b="0" kern="1200" dirty="0">
                        <a:solidFill>
                          <a:schemeClr val="accent3"/>
                        </a:solidFill>
                        <a:effectLst/>
                        <a:latin typeface="+mn-ea"/>
                        <a:ea typeface="+mn-ea"/>
                      </a:endParaRPr>
                    </a:p>
                    <a:p>
                      <a:pPr marL="171450" indent="-171450">
                        <a:buFont typeface="Arial" panose="020B0604020202020204" pitchFamily="34" charset="0"/>
                        <a:buChar char="•"/>
                      </a:pPr>
                      <a:endParaRPr kumimoji="1" lang="ja-JP" altLang="en-US" sz="1000" b="0" kern="1200" dirty="0">
                        <a:solidFill>
                          <a:schemeClr val="accent3"/>
                        </a:solidFill>
                        <a:effectLst/>
                        <a:latin typeface="+mn-ea"/>
                        <a:ea typeface="+mn-ea"/>
                      </a:endParaRP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rPr>
                        <a:t>「広告掲載基準」第</a:t>
                      </a:r>
                      <a:r>
                        <a:rPr kumimoji="1" lang="en-US" altLang="ja-JP" sz="1000" b="0" kern="1200" dirty="0">
                          <a:solidFill>
                            <a:schemeClr val="accent3"/>
                          </a:solidFill>
                          <a:effectLst/>
                          <a:latin typeface="+mn-ea"/>
                          <a:ea typeface="+mn-ea"/>
                        </a:rPr>
                        <a:t>9</a:t>
                      </a:r>
                      <a:r>
                        <a:rPr kumimoji="1" lang="ja-JP" altLang="en-US" sz="1000" b="0" kern="1200" dirty="0">
                          <a:solidFill>
                            <a:schemeClr val="accent3"/>
                          </a:solidFill>
                          <a:effectLst/>
                          <a:latin typeface="+mn-ea"/>
                          <a:ea typeface="+mn-ea"/>
                        </a:rPr>
                        <a:t>章広告表現規制で定めている、アルコール飲料の「お酒、飲酒は</a:t>
                      </a:r>
                      <a:r>
                        <a:rPr kumimoji="1" lang="en-US" altLang="ja-JP" sz="1000" b="0" kern="1200" dirty="0">
                          <a:solidFill>
                            <a:schemeClr val="accent3"/>
                          </a:solidFill>
                          <a:effectLst/>
                          <a:latin typeface="+mn-ea"/>
                          <a:ea typeface="+mn-ea"/>
                        </a:rPr>
                        <a:t>20 </a:t>
                      </a:r>
                      <a:r>
                        <a:rPr kumimoji="1" lang="ja-JP" altLang="en-US" sz="1000" b="0" kern="1200" dirty="0">
                          <a:solidFill>
                            <a:schemeClr val="accent3"/>
                          </a:solidFill>
                          <a:effectLst/>
                          <a:latin typeface="+mn-ea"/>
                          <a:ea typeface="+mn-ea"/>
                        </a:rPr>
                        <a:t>歳を過ぎてから」等の文言は、テキスト広告と同等の判断で、</a:t>
                      </a:r>
                      <a:br>
                        <a:rPr kumimoji="1" lang="en-US" altLang="ja-JP" sz="1000" b="0" kern="1200" dirty="0">
                          <a:solidFill>
                            <a:schemeClr val="accent3"/>
                          </a:solidFill>
                          <a:effectLst/>
                          <a:latin typeface="+mn-ea"/>
                          <a:ea typeface="+mn-ea"/>
                        </a:rPr>
                      </a:br>
                      <a:r>
                        <a:rPr kumimoji="1" lang="ja-JP" altLang="en-US" sz="1000" b="0" kern="1200" dirty="0">
                          <a:solidFill>
                            <a:schemeClr val="accent3"/>
                          </a:solidFill>
                          <a:effectLst/>
                          <a:latin typeface="+mn-ea"/>
                          <a:ea typeface="+mn-ea"/>
                        </a:rPr>
                        <a:t>リンク先サイト内に記載してください。　</a:t>
                      </a:r>
                    </a:p>
                    <a:p>
                      <a:pPr marL="0" indent="0">
                        <a:buFont typeface="Arial" panose="020B0604020202020204" pitchFamily="34" charset="0"/>
                        <a:buNone/>
                      </a:pPr>
                      <a:r>
                        <a:rPr kumimoji="1" lang="ja-JP" altLang="en-US" sz="1000" b="0" kern="1200" dirty="0">
                          <a:solidFill>
                            <a:schemeClr val="accent3"/>
                          </a:solidFill>
                          <a:effectLst/>
                          <a:latin typeface="+mn-ea"/>
                          <a:ea typeface="+mn-ea"/>
                        </a:rPr>
                        <a:t> </a:t>
                      </a: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rPr>
                        <a:t>「広告掲載基準」第</a:t>
                      </a:r>
                      <a:r>
                        <a:rPr kumimoji="1" lang="en-US" altLang="ja-JP" sz="1000" b="0" kern="1200" dirty="0">
                          <a:solidFill>
                            <a:schemeClr val="accent3"/>
                          </a:solidFill>
                          <a:effectLst/>
                          <a:latin typeface="+mn-ea"/>
                          <a:ea typeface="+mn-ea"/>
                        </a:rPr>
                        <a:t>9</a:t>
                      </a:r>
                      <a:r>
                        <a:rPr kumimoji="1" lang="ja-JP" altLang="en-US" sz="1000" b="0" kern="1200" dirty="0">
                          <a:solidFill>
                            <a:schemeClr val="accent3"/>
                          </a:solidFill>
                          <a:effectLst/>
                          <a:latin typeface="+mn-ea"/>
                          <a:ea typeface="+mn-ea"/>
                        </a:rPr>
                        <a:t>章広告表現規制で定めている、最上級表示、</a:t>
                      </a:r>
                      <a:r>
                        <a:rPr kumimoji="1" lang="en-US" altLang="ja-JP" sz="1000" b="0" kern="1200" dirty="0">
                          <a:solidFill>
                            <a:schemeClr val="accent3"/>
                          </a:solidFill>
                          <a:effectLst/>
                          <a:latin typeface="+mn-ea"/>
                          <a:ea typeface="+mn-ea"/>
                        </a:rPr>
                        <a:t>No.1</a:t>
                      </a:r>
                      <a:r>
                        <a:rPr kumimoji="1" lang="ja-JP" altLang="en-US" sz="1000" b="0" kern="1200" dirty="0">
                          <a:solidFill>
                            <a:schemeClr val="accent3"/>
                          </a:solidFill>
                          <a:effectLst/>
                          <a:latin typeface="+mn-ea"/>
                          <a:ea typeface="+mn-ea"/>
                        </a:rPr>
                        <a:t>表示は、クリエイティブの表現領域が狭いため、画像、タイトルでの記載はできません。</a:t>
                      </a:r>
                    </a:p>
                    <a:p>
                      <a:pPr marL="0" indent="0">
                        <a:buFont typeface="Arial" panose="020B0604020202020204" pitchFamily="34" charset="0"/>
                        <a:buNone/>
                      </a:pPr>
                      <a:r>
                        <a:rPr kumimoji="1" lang="ja-JP" altLang="en-US" sz="1000" b="0" kern="1200" dirty="0">
                          <a:solidFill>
                            <a:schemeClr val="accent3"/>
                          </a:solidFill>
                          <a:effectLst/>
                          <a:latin typeface="+mn-ea"/>
                          <a:ea typeface="+mn-ea"/>
                        </a:rPr>
                        <a:t> </a:t>
                      </a: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rPr>
                        <a:t>クリエイティブ内に以下の表現は使用できません。</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絶対表現（例：絶対、必ず、完全、完璧）</a:t>
                      </a:r>
                    </a:p>
                    <a:p>
                      <a:pPr marL="0" indent="0">
                        <a:buFont typeface="Arial" panose="020B0604020202020204" pitchFamily="34" charset="0"/>
                        <a:buNone/>
                      </a:pPr>
                      <a:r>
                        <a:rPr kumimoji="1" lang="ja-JP" altLang="en-US" sz="1000" b="0" kern="1200" dirty="0">
                          <a:solidFill>
                            <a:schemeClr val="accent3"/>
                          </a:solidFill>
                          <a:effectLst/>
                          <a:latin typeface="+mn-ea"/>
                          <a:ea typeface="+mn-ea"/>
                        </a:rPr>
                        <a:t> </a:t>
                      </a: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rPr>
                        <a:t>クリエイティブに以下の単語を使用した場合には、その単語と同一、また同カテゴリーの単語がリンク先サイト内に必要です。</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新しさなどを訴求する表現（例：新、最新、新登場、新発売、新たな、新たに、新しい、</a:t>
                      </a:r>
                      <a:r>
                        <a:rPr kumimoji="1" lang="en-US" altLang="ja-JP" sz="1000" b="0" kern="1200" dirty="0">
                          <a:solidFill>
                            <a:schemeClr val="accent3"/>
                          </a:solidFill>
                          <a:effectLst/>
                          <a:latin typeface="+mn-ea"/>
                          <a:ea typeface="+mn-ea"/>
                        </a:rPr>
                        <a:t>NEW</a:t>
                      </a:r>
                      <a:r>
                        <a:rPr kumimoji="1" lang="ja-JP" altLang="en-US" sz="1000" b="0" kern="1200" dirty="0">
                          <a:solidFill>
                            <a:schemeClr val="accent3"/>
                          </a:solidFill>
                          <a:effectLst/>
                          <a:latin typeface="+mn-ea"/>
                          <a:ea typeface="+mn-ea"/>
                        </a:rPr>
                        <a:t>）</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好評・反響を伴う表現（例：人気、大人気、話題、好評、大好評、反響、大反響、賞賛、絶賛、評判、流行、大ヒット）</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排他表現（他社比較）（例：唯一、独占、当社だけ、当社のみ、よそにはない、○○だけ、○○なら）</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激安表現（例：激安、格安、割安、大特価、破格、○割引）</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利便性を訴求する表現（例：便利、重宝、使い勝手がいい、実用的、有用）</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簡易さを訴求する表現（例：手軽、簡単、誰でも使える、らくらく、楽に）</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美味しさを訴求する表現（例：美味しい、うまい、美味、絶品）</a:t>
                      </a:r>
                    </a:p>
                    <a:p>
                      <a:pPr marL="0" indent="0">
                        <a:buFont typeface="Arial" panose="020B0604020202020204" pitchFamily="34" charset="0"/>
                        <a:buNone/>
                      </a:pPr>
                      <a:r>
                        <a:rPr kumimoji="1" lang="ja-JP" altLang="en-US" sz="1000" b="0" kern="1200" dirty="0">
                          <a:solidFill>
                            <a:schemeClr val="accent3"/>
                          </a:solidFill>
                          <a:effectLst/>
                          <a:latin typeface="+mn-ea"/>
                          <a:ea typeface="+mn-ea"/>
                        </a:rPr>
                        <a:t> </a:t>
                      </a: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rPr>
                        <a:t>クリエイティブ内に以下の単語を使用した場合には、その単語と同一の内容がリンク先サイトに必要です。</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効果・効能（例：○○に効く、○○を改善）</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数字を用いた表現（例：〇万人が利用、〇万人以上が登録、○割引）</a:t>
                      </a:r>
                      <a:endParaRPr kumimoji="1" lang="en-US" altLang="ja-JP" sz="1000" b="0" kern="1200" dirty="0">
                        <a:solidFill>
                          <a:schemeClr val="accent3"/>
                        </a:solidFill>
                        <a:effectLst/>
                        <a:latin typeface="+mn-ea"/>
                        <a:ea typeface="+mn-ea"/>
                      </a:endParaRPr>
                    </a:p>
                    <a:p>
                      <a:pPr marL="628662" lvl="1" indent="-171450">
                        <a:buFont typeface="Arial" panose="020B0604020202020204" pitchFamily="34" charset="0"/>
                        <a:buChar char="•"/>
                      </a:pPr>
                      <a:endParaRPr kumimoji="1" lang="en-US" altLang="ja-JP" sz="1000" b="0" kern="1200" dirty="0">
                        <a:solidFill>
                          <a:schemeClr val="accent3"/>
                        </a:solidFill>
                        <a:effectLst/>
                        <a:latin typeface="+mn-ea"/>
                        <a:ea typeface="+mn-ea"/>
                      </a:endParaRPr>
                    </a:p>
                    <a:p>
                      <a:pPr marL="171450" marR="0" lvl="1"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kern="1200" dirty="0">
                          <a:solidFill>
                            <a:schemeClr val="accent3"/>
                          </a:solidFill>
                          <a:effectLst/>
                          <a:latin typeface="+mn-ea"/>
                          <a:ea typeface="+mn-ea"/>
                          <a:cs typeface="+mn-cs"/>
                        </a:rPr>
                        <a:t>クリエイティブ内で具体的な価格、金利、割引率、ポイント等の付与を訴求する際に、その付与に「〇か月、初回なら、先着〇〇名」等の条件がある場合は、</a:t>
                      </a:r>
                      <a:br>
                        <a:rPr kumimoji="1" lang="en-US" altLang="ja-JP" sz="1000" b="0" kern="1200" dirty="0">
                          <a:solidFill>
                            <a:schemeClr val="accent3"/>
                          </a:solidFill>
                          <a:effectLst/>
                          <a:latin typeface="+mn-ea"/>
                          <a:ea typeface="+mn-ea"/>
                          <a:cs typeface="+mn-cs"/>
                        </a:rPr>
                      </a:br>
                      <a:r>
                        <a:rPr kumimoji="1" lang="ja-JP" altLang="en-US" sz="1000" b="0" kern="1200" dirty="0">
                          <a:solidFill>
                            <a:schemeClr val="accent3"/>
                          </a:solidFill>
                          <a:effectLst/>
                          <a:latin typeface="+mn-ea"/>
                          <a:ea typeface="+mn-ea"/>
                          <a:cs typeface="+mn-cs"/>
                        </a:rPr>
                        <a:t>クリエイティブにその条件内容を記載してください。クリエイティブの表現領域が狭く、すべての条件が表示できない場合は条件がある旨の記載が必要です。</a:t>
                      </a:r>
                      <a:endParaRPr kumimoji="1" lang="en-US" altLang="ja-JP" sz="1000" b="0" kern="1200" dirty="0">
                        <a:solidFill>
                          <a:srgbClr val="C00000"/>
                        </a:solidFill>
                        <a:effectLst/>
                        <a:latin typeface="+mn-ea"/>
                        <a:ea typeface="+mn-ea"/>
                        <a:cs typeface="+mn-cs"/>
                      </a:endParaRPr>
                    </a:p>
                    <a:p>
                      <a:pPr marL="0" marR="0" lvl="1"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0" kern="1200" dirty="0">
                          <a:solidFill>
                            <a:schemeClr val="accent3"/>
                          </a:solidFill>
                          <a:effectLst/>
                          <a:latin typeface="+mn-ea"/>
                          <a:ea typeface="+mn-ea"/>
                          <a:cs typeface="+mn-cs"/>
                        </a:rPr>
                        <a:t> </a:t>
                      </a:r>
                    </a:p>
                    <a:p>
                      <a:pPr marL="171450" indent="-171450">
                        <a:buFont typeface="Arial" panose="020B0604020202020204" pitchFamily="34" charset="0"/>
                        <a:buChar char="•"/>
                      </a:pPr>
                      <a:r>
                        <a:rPr kumimoji="1" lang="ja-JP" altLang="en-US" sz="1000" b="0" kern="1200" dirty="0">
                          <a:solidFill>
                            <a:schemeClr val="accent3"/>
                          </a:solidFill>
                          <a:effectLst/>
                          <a:latin typeface="+mn-ea"/>
                          <a:ea typeface="+mn-ea"/>
                          <a:cs typeface="+mn-cs"/>
                        </a:rPr>
                        <a:t> 健康食品</a:t>
                      </a:r>
                      <a:r>
                        <a:rPr kumimoji="1" lang="en-US" altLang="ja-JP" sz="1000" b="0" kern="1200" dirty="0">
                          <a:solidFill>
                            <a:schemeClr val="accent3"/>
                          </a:solidFill>
                          <a:effectLst/>
                          <a:latin typeface="+mn-ea"/>
                          <a:ea typeface="+mn-ea"/>
                          <a:cs typeface="+mn-cs"/>
                        </a:rPr>
                        <a:t>(※1)</a:t>
                      </a:r>
                      <a:r>
                        <a:rPr kumimoji="1" lang="ja-JP" altLang="en-US" sz="1000" b="0" kern="1200" dirty="0">
                          <a:solidFill>
                            <a:schemeClr val="accent3"/>
                          </a:solidFill>
                          <a:effectLst/>
                          <a:latin typeface="+mn-ea"/>
                          <a:ea typeface="+mn-ea"/>
                          <a:cs typeface="+mn-cs"/>
                        </a:rPr>
                        <a:t>、医薬品、医薬部外品、化粧品においては、以下を遵守してください。</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クリエイティブ・リンク先サイトでは以下のような訴求、表現はできません。</a:t>
                      </a:r>
                    </a:p>
                    <a:p>
                      <a:pPr marL="1085873" lvl="2" indent="-171450">
                        <a:buFont typeface="Arial" panose="020B0604020202020204" pitchFamily="34" charset="0"/>
                        <a:buChar char="•"/>
                      </a:pPr>
                      <a:r>
                        <a:rPr kumimoji="1" lang="ja-JP" altLang="en-US" sz="1000" b="0" kern="1200" dirty="0">
                          <a:solidFill>
                            <a:schemeClr val="accent3"/>
                          </a:solidFill>
                          <a:effectLst/>
                          <a:latin typeface="+mn-ea"/>
                          <a:ea typeface="+mn-ea"/>
                        </a:rPr>
                        <a:t>アンケート、抽選当選、モニター、サンプル提供、定期購入、プレゼント、口コミ投稿、期間・個数・対象者を限定しているもの</a:t>
                      </a:r>
                    </a:p>
                    <a:p>
                      <a:pPr marL="628662" lvl="1" indent="-171450">
                        <a:buFont typeface="Arial" panose="020B0604020202020204" pitchFamily="34" charset="0"/>
                        <a:buChar char="•"/>
                      </a:pPr>
                      <a:r>
                        <a:rPr kumimoji="1" lang="ja-JP" altLang="en-US" sz="1000" b="0" kern="1200" dirty="0">
                          <a:solidFill>
                            <a:schemeClr val="accent3"/>
                          </a:solidFill>
                          <a:effectLst/>
                          <a:latin typeface="+mn-ea"/>
                          <a:ea typeface="+mn-ea"/>
                        </a:rPr>
                        <a:t>クリエイティブでは以下のような訴求はできません。</a:t>
                      </a:r>
                    </a:p>
                    <a:p>
                      <a:pPr marL="1085873" lvl="2" indent="-171450">
                        <a:buFont typeface="Arial" panose="020B0604020202020204" pitchFamily="34" charset="0"/>
                        <a:buChar char="•"/>
                      </a:pPr>
                      <a:r>
                        <a:rPr kumimoji="1" lang="ja-JP" altLang="en-US" sz="1000" b="0" kern="1200" dirty="0">
                          <a:solidFill>
                            <a:schemeClr val="accent3"/>
                          </a:solidFill>
                          <a:effectLst/>
                          <a:latin typeface="+mn-ea"/>
                          <a:ea typeface="+mn-ea"/>
                        </a:rPr>
                        <a:t>価格</a:t>
                      </a:r>
                    </a:p>
                    <a:p>
                      <a:pPr marL="0" indent="0">
                        <a:buFont typeface="Arial" panose="020B0604020202020204" pitchFamily="34" charset="0"/>
                        <a:buNone/>
                      </a:pPr>
                      <a:r>
                        <a:rPr kumimoji="1" lang="en-US" altLang="ja-JP" sz="1000" b="0" kern="1200" dirty="0">
                          <a:solidFill>
                            <a:schemeClr val="accent3"/>
                          </a:solidFill>
                          <a:effectLst/>
                          <a:latin typeface="+mn-ea"/>
                          <a:ea typeface="+mn-ea"/>
                        </a:rPr>
                        <a:t>※1</a:t>
                      </a:r>
                      <a:r>
                        <a:rPr kumimoji="1" lang="ja-JP" altLang="en-US" sz="1000" b="0" kern="1200" dirty="0">
                          <a:solidFill>
                            <a:schemeClr val="accent3"/>
                          </a:solidFill>
                          <a:effectLst/>
                          <a:latin typeface="+mn-ea"/>
                          <a:ea typeface="+mn-ea"/>
                        </a:rPr>
                        <a:t>：掲載制限カテゴリー「健康・美容食品」が該当</a:t>
                      </a:r>
                      <a:endParaRPr kumimoji="1" lang="ja-JP" altLang="en-US" sz="1000" dirty="0">
                        <a:solidFill>
                          <a:schemeClr val="accent3"/>
                        </a:solidFill>
                        <a:latin typeface="+mn-ea"/>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09819730"/>
                  </a:ext>
                </a:extLst>
              </a:tr>
            </a:tbl>
          </a:graphicData>
        </a:graphic>
      </p:graphicFrame>
      <p:sp>
        <p:nvSpPr>
          <p:cNvPr id="8" name="テキスト ボックス 7">
            <a:extLst>
              <a:ext uri="{FF2B5EF4-FFF2-40B4-BE49-F238E27FC236}">
                <a16:creationId xmlns:a16="http://schemas.microsoft.com/office/drawing/2014/main" id="{1F109E1C-3CE7-FA64-871E-E82E96ABB8BF}"/>
              </a:ext>
            </a:extLst>
          </p:cNvPr>
          <p:cNvSpPr txBox="1"/>
          <p:nvPr/>
        </p:nvSpPr>
        <p:spPr>
          <a:xfrm>
            <a:off x="437090" y="6347152"/>
            <a:ext cx="9968442" cy="246221"/>
          </a:xfrm>
          <a:prstGeom prst="rect">
            <a:avLst/>
          </a:prstGeom>
          <a:noFill/>
        </p:spPr>
        <p:txBody>
          <a:bodyPr wrap="square" rtlCol="0">
            <a:spAutoFit/>
          </a:bodyPr>
          <a:lstStyle/>
          <a:p>
            <a:r>
              <a:rPr kumimoji="1" lang="en-US" altLang="ja-JP" sz="1000" dirty="0">
                <a:solidFill>
                  <a:schemeClr val="accent3"/>
                </a:solidFill>
              </a:rPr>
              <a:t>※</a:t>
            </a:r>
            <a:r>
              <a:rPr kumimoji="1" lang="ja-JP" altLang="en-US" sz="1000" dirty="0">
                <a:solidFill>
                  <a:schemeClr val="accent3"/>
                </a:solidFill>
              </a:rPr>
              <a:t>最新の内容は必ず</a:t>
            </a:r>
            <a:r>
              <a:rPr lang="ja-JP" altLang="en-US" sz="1000" dirty="0">
                <a:solidFill>
                  <a:schemeClr val="accent3"/>
                </a:solidFill>
                <a:hlinkClick r:id="rId5"/>
              </a:rPr>
              <a:t>入稿規定</a:t>
            </a:r>
            <a:r>
              <a:rPr kumimoji="1" lang="ja-JP" altLang="en-US" sz="1000" dirty="0">
                <a:solidFill>
                  <a:schemeClr val="accent3"/>
                </a:solidFill>
              </a:rPr>
              <a:t>にてご確認ください。</a:t>
            </a:r>
          </a:p>
        </p:txBody>
      </p:sp>
    </p:spTree>
    <p:extLst>
      <p:ext uri="{BB962C8B-B14F-4D97-AF65-F5344CB8AC3E}">
        <p14:creationId xmlns:p14="http://schemas.microsoft.com/office/powerpoint/2010/main" val="5008427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入稿規定　留意点</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B797D647-FAA1-B9BD-E4F0-856D564CF7E4}"/>
              </a:ext>
            </a:extLst>
          </p:cNvPr>
          <p:cNvSpPr txBox="1"/>
          <p:nvPr/>
        </p:nvSpPr>
        <p:spPr>
          <a:xfrm>
            <a:off x="711975" y="991852"/>
            <a:ext cx="11156937" cy="5389168"/>
          </a:xfrm>
          <a:prstGeom prst="rect">
            <a:avLst/>
          </a:prstGeom>
          <a:noFill/>
        </p:spPr>
        <p:txBody>
          <a:bodyPr wrap="square" rtlCol="0">
            <a:spAutoFit/>
          </a:bodyPr>
          <a:lstStyle/>
          <a:p>
            <a:pPr defTabSz="914423">
              <a:lnSpc>
                <a:spcPct val="110000"/>
              </a:lnSpc>
              <a:defRPr/>
            </a:pP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rPr>
              <a:t>Yahoo! JAPAN</a:t>
            </a:r>
            <a:r>
              <a:rPr kumimoji="0" lang="ja-JP" altLang="en-US" sz="1400" b="1" kern="0" dirty="0">
                <a:solidFill>
                  <a:schemeClr val="tx1">
                    <a:lumMod val="65000"/>
                    <a:lumOff val="35000"/>
                  </a:schemeClr>
                </a:solidFill>
                <a:latin typeface="Meiryo" panose="020B0604030504040204" pitchFamily="34" charset="-128"/>
                <a:ea typeface="Meiryo" panose="020B0604030504040204" pitchFamily="34" charset="-128"/>
              </a:rPr>
              <a:t>アプリに配信される画像について</a:t>
            </a:r>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r>
              <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rPr>
              <a:t>Yahoo! JAPAN</a:t>
            </a: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アプリに配信される画像について、四隅の角を丸くして掲載します。</a:t>
            </a: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r>
              <a:rPr kumimoji="0" lang="ja-JP" altLang="en-US" sz="1400" b="1" kern="0" dirty="0">
                <a:solidFill>
                  <a:schemeClr val="tx1">
                    <a:lumMod val="65000"/>
                    <a:lumOff val="35000"/>
                  </a:schemeClr>
                </a:solidFill>
                <a:latin typeface="Meiryo" panose="020B0604030504040204" pitchFamily="34" charset="-128"/>
                <a:ea typeface="Meiryo" panose="020B0604030504040204" pitchFamily="34" charset="-128"/>
              </a:rPr>
              <a:t>■記号について</a:t>
            </a:r>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r>
              <a:rPr lang="ja-JP" altLang="en-US" sz="1400" b="0" i="0" dirty="0">
                <a:solidFill>
                  <a:schemeClr val="tx1">
                    <a:lumMod val="65000"/>
                    <a:lumOff val="35000"/>
                  </a:schemeClr>
                </a:solidFill>
                <a:effectLst/>
                <a:latin typeface="ヒラギノ角ゴ Pro"/>
              </a:rPr>
              <a:t>記号を使用する場合、半角を推奨とします。</a:t>
            </a:r>
            <a:endParaRPr kumimoji="0" lang="en-US" altLang="ja-JP" sz="1400" b="1" i="0" kern="0" dirty="0">
              <a:solidFill>
                <a:schemeClr val="tx1">
                  <a:lumMod val="65000"/>
                  <a:lumOff val="35000"/>
                </a:schemeClr>
              </a:solidFill>
              <a:effectLst/>
              <a:latin typeface="Meiryo" panose="020B0604030504040204" pitchFamily="34" charset="-128"/>
              <a:ea typeface="Meiryo" panose="020B0604030504040204" pitchFamily="34" charset="-128"/>
            </a:endParaRPr>
          </a:p>
          <a:p>
            <a:pPr defTabSz="914423">
              <a:lnSpc>
                <a:spcPct val="110000"/>
              </a:lnSpc>
              <a:defRPr/>
            </a:pPr>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r>
              <a:rPr kumimoji="0" lang="ja-JP" altLang="en-US" sz="1400" b="1" kern="0" dirty="0">
                <a:solidFill>
                  <a:schemeClr val="tx1">
                    <a:lumMod val="65000"/>
                    <a:lumOff val="35000"/>
                  </a:schemeClr>
                </a:solidFill>
                <a:latin typeface="Meiryo" panose="020B0604030504040204" pitchFamily="34" charset="-128"/>
                <a:ea typeface="Meiryo" panose="020B0604030504040204" pitchFamily="34" charset="-128"/>
              </a:rPr>
              <a:t>■主体者表記</a:t>
            </a:r>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pPr algn="l"/>
            <a:r>
              <a:rPr lang="ja-JP" altLang="en-US" sz="1400" b="0" i="0" dirty="0">
                <a:solidFill>
                  <a:schemeClr val="tx1">
                    <a:lumMod val="65000"/>
                    <a:lumOff val="35000"/>
                  </a:schemeClr>
                </a:solidFill>
                <a:effectLst/>
                <a:latin typeface="ヒラギノ角ゴ Pro"/>
              </a:rPr>
              <a:t>クリエイティブの表現領域が狭く、ユーザーに訴求内容が伝わりづらくなるため、主体者の名称（会社名、ブランド名、商品名、</a:t>
            </a:r>
            <a:br>
              <a:rPr lang="en-US" altLang="ja-JP" sz="1400" b="0" i="0" dirty="0">
                <a:solidFill>
                  <a:schemeClr val="tx1">
                    <a:lumMod val="65000"/>
                    <a:lumOff val="35000"/>
                  </a:schemeClr>
                </a:solidFill>
                <a:effectLst/>
                <a:latin typeface="ヒラギノ角ゴ Pro"/>
              </a:rPr>
            </a:br>
            <a:r>
              <a:rPr lang="ja-JP" altLang="en-US" sz="1400" b="0" i="0" dirty="0">
                <a:solidFill>
                  <a:schemeClr val="tx1">
                    <a:lumMod val="65000"/>
                    <a:lumOff val="35000"/>
                  </a:schemeClr>
                </a:solidFill>
                <a:effectLst/>
                <a:latin typeface="ヒラギノ角ゴ Pro"/>
              </a:rPr>
              <a:t>サービス名）を複数記載することを推奨いたします。</a:t>
            </a:r>
          </a:p>
          <a:p>
            <a:pPr algn="l"/>
            <a:r>
              <a:rPr lang="ja-JP" altLang="en-US" sz="1400" b="0" i="0" dirty="0">
                <a:solidFill>
                  <a:schemeClr val="tx1">
                    <a:lumMod val="65000"/>
                    <a:lumOff val="35000"/>
                  </a:schemeClr>
                </a:solidFill>
                <a:effectLst/>
                <a:latin typeface="ヒラギノ角ゴ Pro"/>
              </a:rPr>
              <a:t>ただし、以下を遵守してください。</a:t>
            </a:r>
          </a:p>
          <a:p>
            <a:pPr lvl="1"/>
            <a:r>
              <a:rPr lang="ja-JP" altLang="en-US" sz="1400" b="0" i="0" dirty="0">
                <a:solidFill>
                  <a:schemeClr val="tx1">
                    <a:lumMod val="65000"/>
                    <a:lumOff val="35000"/>
                  </a:schemeClr>
                </a:solidFill>
                <a:effectLst/>
                <a:latin typeface="ヒラギノ角ゴ Pro"/>
              </a:rPr>
              <a:t>・「</a:t>
            </a:r>
            <a:r>
              <a:rPr lang="en-US" altLang="ja-JP" sz="1400" b="0" i="0" dirty="0">
                <a:solidFill>
                  <a:schemeClr val="tx1">
                    <a:lumMod val="65000"/>
                    <a:lumOff val="35000"/>
                  </a:schemeClr>
                </a:solidFill>
                <a:effectLst/>
                <a:latin typeface="ヒラギノ角ゴ Pro"/>
              </a:rPr>
              <a:t>/</a:t>
            </a:r>
            <a:r>
              <a:rPr lang="ja-JP" altLang="en-US" sz="1400" b="0" i="0" dirty="0">
                <a:solidFill>
                  <a:schemeClr val="tx1">
                    <a:lumMod val="65000"/>
                    <a:lumOff val="35000"/>
                  </a:schemeClr>
                </a:solidFill>
                <a:effectLst/>
                <a:latin typeface="ヒラギノ角ゴ Pro"/>
              </a:rPr>
              <a:t>」（半角スラッシュ）で区切ること</a:t>
            </a:r>
          </a:p>
          <a:p>
            <a:pPr lvl="1"/>
            <a:r>
              <a:rPr lang="ja-JP" altLang="en-US" sz="1400" b="0" i="0" dirty="0">
                <a:solidFill>
                  <a:schemeClr val="tx1">
                    <a:lumMod val="65000"/>
                    <a:lumOff val="35000"/>
                  </a:schemeClr>
                </a:solidFill>
                <a:effectLst/>
                <a:latin typeface="ヒラギノ角ゴ Pro"/>
              </a:rPr>
              <a:t>・会社名、ブランド名、商品名、サービス名の内、</a:t>
            </a:r>
            <a:r>
              <a:rPr lang="en-US" altLang="ja-JP" sz="1400" b="0" i="0" dirty="0">
                <a:solidFill>
                  <a:schemeClr val="tx1">
                    <a:lumMod val="65000"/>
                    <a:lumOff val="35000"/>
                  </a:schemeClr>
                </a:solidFill>
                <a:effectLst/>
                <a:latin typeface="ヒラギノ角ゴ Pro"/>
              </a:rPr>
              <a:t>2</a:t>
            </a:r>
            <a:r>
              <a:rPr lang="ja-JP" altLang="en-US" sz="1400" b="0" i="0" dirty="0">
                <a:solidFill>
                  <a:schemeClr val="tx1">
                    <a:lumMod val="65000"/>
                    <a:lumOff val="35000"/>
                  </a:schemeClr>
                </a:solidFill>
                <a:effectLst/>
                <a:latin typeface="ヒラギノ角ゴ Pro"/>
              </a:rPr>
              <a:t>種類を使用すること</a:t>
            </a:r>
          </a:p>
          <a:p>
            <a:pPr lvl="1"/>
            <a:r>
              <a:rPr lang="ja-JP" altLang="en-US" sz="1400" b="0" i="0" dirty="0">
                <a:solidFill>
                  <a:schemeClr val="tx1">
                    <a:lumMod val="65000"/>
                    <a:lumOff val="35000"/>
                  </a:schemeClr>
                </a:solidFill>
                <a:effectLst/>
                <a:latin typeface="ヒラギノ角ゴ Pro"/>
              </a:rPr>
              <a:t>・主体者の名称以外のものを記載しないこと</a:t>
            </a: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endParaRPr>
          </a:p>
          <a:p>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r>
              <a:rPr kumimoji="0" lang="ja-JP" altLang="en-US" sz="1400" b="1" kern="0" dirty="0">
                <a:solidFill>
                  <a:schemeClr val="tx1">
                    <a:lumMod val="65000"/>
                    <a:lumOff val="35000"/>
                  </a:schemeClr>
                </a:solidFill>
                <a:latin typeface="Meiryo" panose="020B0604030504040204" pitchFamily="34" charset="-128"/>
                <a:ea typeface="Meiryo" panose="020B0604030504040204" pitchFamily="34" charset="-128"/>
              </a:rPr>
              <a:t>■広告クリエイティブについて</a:t>
            </a:r>
            <a:endParaRPr kumimoji="0" lang="en-US" altLang="ja-JP" sz="1400" b="1" kern="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マクロミル調査の実施をご要望される場合は、１本</a:t>
            </a:r>
            <a:r>
              <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を推奨いたします。</a:t>
            </a:r>
            <a:r>
              <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見出し（タイトル）</a:t>
            </a:r>
            <a:r>
              <a:rPr kumimoji="0" lang="en-US" altLang="ja-JP" sz="1400" kern="0" dirty="0">
                <a:solidFill>
                  <a:schemeClr val="tx1">
                    <a:lumMod val="65000"/>
                    <a:lumOff val="35000"/>
                  </a:schemeClr>
                </a:solidFill>
                <a:latin typeface="Meiryo" panose="020B0604030504040204" pitchFamily="34" charset="-128"/>
                <a:ea typeface="Meiryo" panose="020B0604030504040204" pitchFamily="34" charset="-128"/>
              </a:rPr>
              <a:t>15.5</a:t>
            </a:r>
            <a:r>
              <a:rPr kumimoji="0" lang="ja-JP" altLang="en-US" sz="1400" kern="0" dirty="0">
                <a:solidFill>
                  <a:schemeClr val="tx1">
                    <a:lumMod val="65000"/>
                    <a:lumOff val="35000"/>
                  </a:schemeClr>
                </a:solidFill>
                <a:latin typeface="Meiryo" panose="020B0604030504040204" pitchFamily="34" charset="-128"/>
                <a:ea typeface="Meiryo" panose="020B0604030504040204" pitchFamily="34" charset="-128"/>
              </a:rPr>
              <a:t>文字、画像　それぞれ１種ずつ</a:t>
            </a:r>
          </a:p>
          <a:p>
            <a:pPr algn="l"/>
            <a:endParaRPr kumimoji="1" lang="ja-JP" altLang="en-US" dirty="0">
              <a:solidFill>
                <a:schemeClr val="tx1">
                  <a:lumMod val="65000"/>
                  <a:lumOff val="35000"/>
                </a:schemeClr>
              </a:solidFill>
            </a:endParaRPr>
          </a:p>
        </p:txBody>
      </p:sp>
      <p:graphicFrame>
        <p:nvGraphicFramePr>
          <p:cNvPr id="3" name="表 2">
            <a:extLst>
              <a:ext uri="{FF2B5EF4-FFF2-40B4-BE49-F238E27FC236}">
                <a16:creationId xmlns:a16="http://schemas.microsoft.com/office/drawing/2014/main" id="{2522AC80-D660-9A70-D3BC-4F43422485CD}"/>
              </a:ext>
            </a:extLst>
          </p:cNvPr>
          <p:cNvGraphicFramePr>
            <a:graphicFrameLocks noGrp="1"/>
          </p:cNvGraphicFramePr>
          <p:nvPr>
            <p:extLst>
              <p:ext uri="{D42A27DB-BD31-4B8C-83A1-F6EECF244321}">
                <p14:modId xmlns:p14="http://schemas.microsoft.com/office/powerpoint/2010/main" val="1745842623"/>
              </p:ext>
            </p:extLst>
          </p:nvPr>
        </p:nvGraphicFramePr>
        <p:xfrm>
          <a:off x="1292820" y="4011310"/>
          <a:ext cx="9326879" cy="1212322"/>
        </p:xfrm>
        <a:graphic>
          <a:graphicData uri="http://schemas.openxmlformats.org/drawingml/2006/table">
            <a:tbl>
              <a:tblPr/>
              <a:tblGrid>
                <a:gridCol w="2907250">
                  <a:extLst>
                    <a:ext uri="{9D8B030D-6E8A-4147-A177-3AD203B41FA5}">
                      <a16:colId xmlns:a16="http://schemas.microsoft.com/office/drawing/2014/main" val="1168553037"/>
                    </a:ext>
                  </a:extLst>
                </a:gridCol>
                <a:gridCol w="1433892">
                  <a:extLst>
                    <a:ext uri="{9D8B030D-6E8A-4147-A177-3AD203B41FA5}">
                      <a16:colId xmlns:a16="http://schemas.microsoft.com/office/drawing/2014/main" val="2159975212"/>
                    </a:ext>
                  </a:extLst>
                </a:gridCol>
                <a:gridCol w="4985737">
                  <a:extLst>
                    <a:ext uri="{9D8B030D-6E8A-4147-A177-3AD203B41FA5}">
                      <a16:colId xmlns:a16="http://schemas.microsoft.com/office/drawing/2014/main" val="3630704678"/>
                    </a:ext>
                  </a:extLst>
                </a:gridCol>
              </a:tblGrid>
              <a:tr h="120641">
                <a:tc>
                  <a:txBody>
                    <a:bodyPr/>
                    <a:lstStyle/>
                    <a:p>
                      <a:pPr algn="l"/>
                      <a:r>
                        <a:rPr lang="ja-JP" altLang="en-US" sz="1050">
                          <a:effectLst/>
                        </a:rPr>
                        <a:t>例</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6F6F6"/>
                    </a:solidFill>
                  </a:tcPr>
                </a:tc>
                <a:tc>
                  <a:txBody>
                    <a:bodyPr/>
                    <a:lstStyle/>
                    <a:p>
                      <a:pPr algn="l"/>
                      <a:r>
                        <a:rPr lang="ja-JP" altLang="en-US" sz="1050">
                          <a:effectLst/>
                        </a:rPr>
                        <a:t>判断</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6F6F6"/>
                    </a:solidFill>
                  </a:tcPr>
                </a:tc>
                <a:tc>
                  <a:txBody>
                    <a:bodyPr/>
                    <a:lstStyle/>
                    <a:p>
                      <a:pPr algn="l"/>
                      <a:r>
                        <a:rPr lang="ja-JP" altLang="en-US" sz="1050">
                          <a:effectLst/>
                        </a:rPr>
                        <a:t>理由</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6F6F6"/>
                    </a:solidFill>
                  </a:tcPr>
                </a:tc>
                <a:extLst>
                  <a:ext uri="{0D108BD9-81ED-4DB2-BD59-A6C34878D82A}">
                    <a16:rowId xmlns:a16="http://schemas.microsoft.com/office/drawing/2014/main" val="1832760805"/>
                  </a:ext>
                </a:extLst>
              </a:tr>
              <a:tr h="296410">
                <a:tc>
                  <a:txBody>
                    <a:bodyPr/>
                    <a:lstStyle/>
                    <a:p>
                      <a:pPr algn="l" fontAlgn="t" latinLnBrk="0"/>
                      <a:r>
                        <a:rPr lang="en-US" altLang="ja-JP" sz="1050" dirty="0">
                          <a:effectLst/>
                        </a:rPr>
                        <a:t>LINE</a:t>
                      </a:r>
                      <a:r>
                        <a:rPr lang="ja-JP" altLang="en-US" sz="1050" dirty="0">
                          <a:effectLst/>
                        </a:rPr>
                        <a:t>ヤフー株式会社</a:t>
                      </a:r>
                      <a:r>
                        <a:rPr lang="en-US" altLang="ja-JP" sz="1050" dirty="0">
                          <a:effectLst/>
                        </a:rPr>
                        <a:t>/</a:t>
                      </a:r>
                      <a:r>
                        <a:rPr lang="ja-JP" altLang="en-US" sz="1050" dirty="0">
                          <a:effectLst/>
                        </a:rPr>
                        <a:t>ヤフオク</a:t>
                      </a:r>
                      <a:r>
                        <a:rPr lang="en-US" altLang="ja-JP" sz="1050" dirty="0">
                          <a:effectLst/>
                        </a:rPr>
                        <a:t>!</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a:effectLst/>
                        </a:rPr>
                        <a:t>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a:effectLst/>
                        </a:rPr>
                        <a:t>会社名</a:t>
                      </a:r>
                      <a:r>
                        <a:rPr lang="en-US" altLang="ja-JP" sz="1050">
                          <a:effectLst/>
                        </a:rPr>
                        <a:t>/</a:t>
                      </a:r>
                      <a:r>
                        <a:rPr lang="ja-JP" altLang="en-US" sz="1050">
                          <a:effectLst/>
                        </a:rPr>
                        <a:t>サービス名のため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extLst>
                  <a:ext uri="{0D108BD9-81ED-4DB2-BD59-A6C34878D82A}">
                    <a16:rowId xmlns:a16="http://schemas.microsoft.com/office/drawing/2014/main" val="1049417024"/>
                  </a:ext>
                </a:extLst>
              </a:tr>
              <a:tr h="353564">
                <a:tc>
                  <a:txBody>
                    <a:bodyPr/>
                    <a:lstStyle/>
                    <a:p>
                      <a:pPr algn="l" fontAlgn="t" latinLnBrk="0"/>
                      <a:r>
                        <a:rPr lang="en-US" altLang="ja-JP" sz="1050" dirty="0">
                          <a:effectLst/>
                        </a:rPr>
                        <a:t>Yahoo!</a:t>
                      </a:r>
                      <a:r>
                        <a:rPr lang="ja-JP" altLang="en-US" sz="1050" dirty="0">
                          <a:effectLst/>
                        </a:rPr>
                        <a:t>ニュース・ヤフオク</a:t>
                      </a:r>
                      <a:r>
                        <a:rPr lang="en-US" altLang="ja-JP" sz="1050" dirty="0">
                          <a:effectLst/>
                        </a:rPr>
                        <a:t>!</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b="1">
                          <a:effectLst/>
                        </a:rPr>
                        <a:t>不可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dirty="0">
                          <a:effectLst/>
                        </a:rPr>
                        <a:t>・サービス名を</a:t>
                      </a:r>
                      <a:r>
                        <a:rPr lang="en-US" altLang="ja-JP" sz="1050" dirty="0">
                          <a:effectLst/>
                        </a:rPr>
                        <a:t>2</a:t>
                      </a:r>
                      <a:r>
                        <a:rPr lang="ja-JP" altLang="en-US" sz="1050" dirty="0">
                          <a:effectLst/>
                        </a:rPr>
                        <a:t>つ記載しているため</a:t>
                      </a:r>
                    </a:p>
                    <a:p>
                      <a:pPr algn="l" fontAlgn="t" latinLnBrk="0"/>
                      <a:r>
                        <a:rPr lang="ja-JP" altLang="en-US" sz="1050" dirty="0">
                          <a:effectLst/>
                        </a:rPr>
                        <a:t>・「</a:t>
                      </a:r>
                      <a:r>
                        <a:rPr lang="en-US" altLang="ja-JP" sz="1050" dirty="0">
                          <a:effectLst/>
                        </a:rPr>
                        <a:t>/</a:t>
                      </a:r>
                      <a:r>
                        <a:rPr lang="ja-JP" altLang="en-US" sz="1050" dirty="0">
                          <a:effectLst/>
                        </a:rPr>
                        <a:t>」（半角スラッシュ）以外を使用しているため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extLst>
                  <a:ext uri="{0D108BD9-81ED-4DB2-BD59-A6C34878D82A}">
                    <a16:rowId xmlns:a16="http://schemas.microsoft.com/office/drawing/2014/main" val="1566283868"/>
                  </a:ext>
                </a:extLst>
              </a:tr>
              <a:tr h="343976">
                <a:tc>
                  <a:txBody>
                    <a:bodyPr/>
                    <a:lstStyle/>
                    <a:p>
                      <a:pPr algn="l" fontAlgn="t" latinLnBrk="0"/>
                      <a:r>
                        <a:rPr lang="ja-JP" altLang="en-US" sz="1050" dirty="0">
                          <a:effectLst/>
                        </a:rPr>
                        <a:t>オークションならヤフオク</a:t>
                      </a:r>
                      <a:r>
                        <a:rPr lang="en-US" altLang="ja-JP" sz="1050" dirty="0">
                          <a:effectLst/>
                        </a:rPr>
                        <a:t>!</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b="1">
                          <a:effectLst/>
                        </a:rPr>
                        <a:t>不可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tc>
                  <a:txBody>
                    <a:bodyPr/>
                    <a:lstStyle/>
                    <a:p>
                      <a:pPr algn="l" fontAlgn="t" latinLnBrk="0"/>
                      <a:r>
                        <a:rPr lang="ja-JP" altLang="en-US" sz="1050" dirty="0">
                          <a:effectLst/>
                        </a:rPr>
                        <a:t>主体者の名称以外（オークションなら）を記載しているため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solidFill>
                      <a:srgbClr val="FFFFFF"/>
                    </a:solidFill>
                  </a:tcPr>
                </a:tc>
                <a:extLst>
                  <a:ext uri="{0D108BD9-81ED-4DB2-BD59-A6C34878D82A}">
                    <a16:rowId xmlns:a16="http://schemas.microsoft.com/office/drawing/2014/main" val="2751082555"/>
                  </a:ext>
                </a:extLst>
              </a:tr>
            </a:tbl>
          </a:graphicData>
        </a:graphic>
      </p:graphicFrame>
      <p:sp>
        <p:nvSpPr>
          <p:cNvPr id="6" name="テキスト ボックス 5">
            <a:extLst>
              <a:ext uri="{FF2B5EF4-FFF2-40B4-BE49-F238E27FC236}">
                <a16:creationId xmlns:a16="http://schemas.microsoft.com/office/drawing/2014/main" id="{C0161974-48CD-7585-FF5B-1561CA3AB217}"/>
              </a:ext>
            </a:extLst>
          </p:cNvPr>
          <p:cNvSpPr txBox="1"/>
          <p:nvPr/>
        </p:nvSpPr>
        <p:spPr>
          <a:xfrm>
            <a:off x="479425" y="6381020"/>
            <a:ext cx="6165850" cy="261610"/>
          </a:xfrm>
          <a:prstGeom prst="rect">
            <a:avLst/>
          </a:prstGeom>
          <a:noFill/>
        </p:spPr>
        <p:txBody>
          <a:bodyPr wrap="square" rtlCol="0">
            <a:spAutoFit/>
          </a:bodyPr>
          <a:lstStyle/>
          <a:p>
            <a:pPr algn="l"/>
            <a:r>
              <a:rPr kumimoji="1" lang="en-US" altLang="ja-JP" sz="1100" dirty="0">
                <a:solidFill>
                  <a:schemeClr val="tx1">
                    <a:lumMod val="65000"/>
                    <a:lumOff val="35000"/>
                  </a:schemeClr>
                </a:solidFill>
              </a:rPr>
              <a:t>※</a:t>
            </a:r>
            <a:r>
              <a:rPr kumimoji="1" lang="ja-JP" altLang="en-US" sz="1100" dirty="0">
                <a:solidFill>
                  <a:schemeClr val="tx1">
                    <a:lumMod val="65000"/>
                    <a:lumOff val="35000"/>
                  </a:schemeClr>
                </a:solidFill>
              </a:rPr>
              <a:t>最新の内容は必ず入稿規定にてご確認ください。</a:t>
            </a:r>
          </a:p>
        </p:txBody>
      </p:sp>
    </p:spTree>
    <p:extLst>
      <p:ext uri="{BB962C8B-B14F-4D97-AF65-F5344CB8AC3E}">
        <p14:creationId xmlns:p14="http://schemas.microsoft.com/office/powerpoint/2010/main" val="3614529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18190613-B753-8989-8617-1F5373B96A37}"/>
              </a:ext>
            </a:extLst>
          </p:cNvPr>
          <p:cNvSpPr/>
          <p:nvPr/>
        </p:nvSpPr>
        <p:spPr>
          <a:xfrm>
            <a:off x="447622" y="4109879"/>
            <a:ext cx="11296756" cy="2032344"/>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入稿前審査依頼について　①</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a16="http://schemas.microsoft.com/office/drawing/2014/main" id="{242869D2-5722-0A3B-9936-1874982428F5}"/>
              </a:ext>
            </a:extLst>
          </p:cNvPr>
          <p:cNvSpPr txBox="1"/>
          <p:nvPr/>
        </p:nvSpPr>
        <p:spPr>
          <a:xfrm>
            <a:off x="479425" y="1275697"/>
            <a:ext cx="11233149" cy="2052870"/>
          </a:xfrm>
          <a:prstGeom prst="rect">
            <a:avLst/>
          </a:prstGeom>
          <a:noFill/>
        </p:spPr>
        <p:txBody>
          <a:bodyPr wrap="square">
            <a:spAutoFit/>
          </a:bodyPr>
          <a:lstStyle/>
          <a:p>
            <a:r>
              <a:rPr lang="ja-JP" altLang="en-US" sz="1400" dirty="0">
                <a:solidFill>
                  <a:schemeClr val="tx1">
                    <a:lumMod val="65000"/>
                    <a:lumOff val="35000"/>
                  </a:schemeClr>
                </a:solidFill>
                <a:latin typeface="+mn-ea"/>
              </a:rPr>
              <a:t>■入稿前審査にて</a:t>
            </a:r>
            <a:r>
              <a:rPr lang="ja-JP" altLang="en-US" sz="1400" dirty="0">
                <a:solidFill>
                  <a:srgbClr val="C00000"/>
                </a:solidFill>
                <a:latin typeface="+mn-ea"/>
              </a:rPr>
              <a:t>事前原稿確認が必須</a:t>
            </a:r>
            <a:r>
              <a:rPr lang="ja-JP" altLang="en-US" sz="1400" dirty="0">
                <a:solidFill>
                  <a:schemeClr val="tx1">
                    <a:lumMod val="65000"/>
                    <a:lumOff val="35000"/>
                  </a:schemeClr>
                </a:solidFill>
                <a:latin typeface="+mn-ea"/>
              </a:rPr>
              <a:t>です。次ページの項目を弊社までご依頼ください。</a:t>
            </a:r>
            <a:r>
              <a:rPr lang="ja-JP" altLang="en-US" sz="1400" dirty="0">
                <a:solidFill>
                  <a:schemeClr val="tx1">
                    <a:lumMod val="65000"/>
                    <a:lumOff val="35000"/>
                  </a:schemeClr>
                </a:solidFill>
                <a:latin typeface="Meiryo" panose="020B0604030504040204" pitchFamily="34" charset="-128"/>
                <a:ea typeface="Meiryo" panose="020B0604030504040204" pitchFamily="34" charset="-128"/>
              </a:rPr>
              <a:t>回答まで</a:t>
            </a:r>
            <a:r>
              <a:rPr lang="ja-JP" altLang="en-US" sz="1400" b="1" dirty="0">
                <a:solidFill>
                  <a:schemeClr val="tx1">
                    <a:lumMod val="65000"/>
                    <a:lumOff val="35000"/>
                  </a:schemeClr>
                </a:solidFill>
                <a:latin typeface="Meiryo" panose="020B0604030504040204" pitchFamily="34" charset="-128"/>
                <a:ea typeface="Meiryo" panose="020B0604030504040204" pitchFamily="34" charset="-128"/>
              </a:rPr>
              <a:t>最大</a:t>
            </a:r>
            <a:r>
              <a:rPr lang="en-US" altLang="ja-JP" sz="1400" b="1" dirty="0">
                <a:solidFill>
                  <a:schemeClr val="tx1">
                    <a:lumMod val="65000"/>
                    <a:lumOff val="35000"/>
                  </a:schemeClr>
                </a:solidFill>
                <a:latin typeface="Meiryo" panose="020B0604030504040204" pitchFamily="34" charset="-128"/>
                <a:ea typeface="Meiryo" panose="020B0604030504040204" pitchFamily="34" charset="-128"/>
              </a:rPr>
              <a:t>3</a:t>
            </a:r>
            <a:r>
              <a:rPr lang="ja-JP" altLang="en-US" sz="1400" b="1" dirty="0">
                <a:solidFill>
                  <a:schemeClr val="tx1">
                    <a:lumMod val="65000"/>
                    <a:lumOff val="35000"/>
                  </a:schemeClr>
                </a:solidFill>
                <a:latin typeface="Meiryo" panose="020B0604030504040204" pitchFamily="34" charset="-128"/>
                <a:ea typeface="Meiryo" panose="020B0604030504040204" pitchFamily="34" charset="-128"/>
              </a:rPr>
              <a:t>営業日</a:t>
            </a:r>
            <a:r>
              <a:rPr lang="ja-JP" altLang="en-US" sz="1400" dirty="0">
                <a:solidFill>
                  <a:schemeClr val="tx1">
                    <a:lumMod val="65000"/>
                    <a:lumOff val="35000"/>
                  </a:schemeClr>
                </a:solidFill>
                <a:latin typeface="Meiryo" panose="020B0604030504040204" pitchFamily="34" charset="-128"/>
                <a:ea typeface="Meiryo" panose="020B0604030504040204" pitchFamily="34" charset="-128"/>
              </a:rPr>
              <a:t>いただきます。</a:t>
            </a:r>
            <a:endParaRPr lang="en-US" altLang="ja-JP" sz="1400" dirty="0">
              <a:solidFill>
                <a:schemeClr val="tx1">
                  <a:lumMod val="65000"/>
                  <a:lumOff val="35000"/>
                </a:schemeClr>
              </a:solidFill>
              <a:latin typeface="Meiryo" panose="020B0604030504040204" pitchFamily="34" charset="-128"/>
              <a:ea typeface="Meiryo" panose="020B0604030504040204" pitchFamily="34" charset="-128"/>
            </a:endParaRPr>
          </a:p>
          <a:p>
            <a:pPr marL="0" marR="0" lvl="0" indent="0" algn="l" defTabSz="914423" rtl="0" eaLnBrk="1" fontAlgn="auto" latinLnBrk="0" hangingPunct="1">
              <a:lnSpc>
                <a:spcPct val="110000"/>
              </a:lnSpc>
              <a:spcBef>
                <a:spcPts val="0"/>
              </a:spcBef>
              <a:spcAft>
                <a:spcPts val="0"/>
              </a:spcAft>
              <a:buClrTx/>
              <a:buSzTx/>
              <a:buFontTx/>
              <a:buNone/>
              <a:tabLst/>
              <a:defRPr/>
            </a:pPr>
            <a:r>
              <a:rPr lang="ja-JP" altLang="en-US" sz="1400" dirty="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r>
              <a:rPr kumimoji="1" lang="en-US" altLang="ja-JP" sz="1400" b="0" kern="1200" dirty="0">
                <a:solidFill>
                  <a:srgbClr val="C00000"/>
                </a:solidFill>
                <a:latin typeface="Meiryo" panose="020B0604030504040204" pitchFamily="34" charset="-128"/>
                <a:ea typeface="Meiryo" panose="020B0604030504040204" pitchFamily="34" charset="-128"/>
                <a:cs typeface="+mn-cs"/>
              </a:rPr>
              <a:t>7</a:t>
            </a:r>
            <a:r>
              <a:rPr kumimoji="1" lang="ja-JP" altLang="en-US" sz="14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までには申請をお願いします</a:t>
            </a:r>
            <a:r>
              <a:rPr lang="ja-JP" altLang="en-US" sz="1400" dirty="0">
                <a:solidFill>
                  <a:schemeClr val="tx1">
                    <a:lumMod val="65000"/>
                    <a:lumOff val="35000"/>
                  </a:schemeClr>
                </a:solidFill>
                <a:latin typeface="Meiryo" panose="020B0604030504040204" pitchFamily="34" charset="-128"/>
                <a:ea typeface="Meiryo" panose="020B0604030504040204" pitchFamily="34" charset="-128"/>
              </a:rPr>
              <a:t>） </a:t>
            </a:r>
            <a:endParaRPr lang="en-US" altLang="ja-JP" sz="1400" dirty="0">
              <a:solidFill>
                <a:schemeClr val="tx1">
                  <a:lumMod val="65000"/>
                  <a:lumOff val="35000"/>
                </a:schemeClr>
              </a:solidFill>
              <a:latin typeface="+mn-ea"/>
            </a:endParaRPr>
          </a:p>
          <a:p>
            <a:pPr marL="179388"/>
            <a:r>
              <a:rPr lang="ja-JP" altLang="en-US" sz="1400" dirty="0">
                <a:solidFill>
                  <a:schemeClr val="tx1">
                    <a:lumMod val="65000"/>
                    <a:lumOff val="35000"/>
                  </a:schemeClr>
                </a:solidFill>
                <a:latin typeface="+mn-ea"/>
              </a:rPr>
              <a:t>掲載内容について確認させていただき、「</a:t>
            </a:r>
            <a:r>
              <a:rPr lang="ja-JP" altLang="en-US" sz="1400" dirty="0">
                <a:solidFill>
                  <a:srgbClr val="C00000"/>
                </a:solidFill>
                <a:latin typeface="+mn-ea"/>
              </a:rPr>
              <a:t>事前承認</a:t>
            </a:r>
            <a:r>
              <a:rPr lang="en-US" altLang="ja-JP" sz="1400" dirty="0">
                <a:solidFill>
                  <a:srgbClr val="C00000"/>
                </a:solidFill>
                <a:latin typeface="+mn-ea"/>
              </a:rPr>
              <a:t>ID</a:t>
            </a:r>
            <a:r>
              <a:rPr lang="ja-JP" altLang="en-US" sz="1400" dirty="0">
                <a:solidFill>
                  <a:schemeClr val="tx1">
                    <a:lumMod val="65000"/>
                    <a:lumOff val="35000"/>
                  </a:schemeClr>
                </a:solidFill>
                <a:latin typeface="+mn-ea"/>
              </a:rPr>
              <a:t>」を発行いたします。広告管理ツール入稿時に、「</a:t>
            </a:r>
            <a:r>
              <a:rPr lang="ja-JP" altLang="en-US" sz="1400" dirty="0">
                <a:solidFill>
                  <a:srgbClr val="C00000"/>
                </a:solidFill>
                <a:latin typeface="+mn-ea"/>
              </a:rPr>
              <a:t>事前承認</a:t>
            </a:r>
            <a:r>
              <a:rPr lang="en-US" altLang="ja-JP" sz="1400" dirty="0">
                <a:solidFill>
                  <a:srgbClr val="C00000"/>
                </a:solidFill>
                <a:latin typeface="+mn-ea"/>
              </a:rPr>
              <a:t>ID</a:t>
            </a:r>
            <a:r>
              <a:rPr lang="ja-JP" altLang="en-US" sz="1400" dirty="0">
                <a:solidFill>
                  <a:schemeClr val="tx1">
                    <a:lumMod val="65000"/>
                    <a:lumOff val="35000"/>
                  </a:schemeClr>
                </a:solidFill>
                <a:latin typeface="+mn-ea"/>
              </a:rPr>
              <a:t>」欄に入力して</a:t>
            </a:r>
            <a:br>
              <a:rPr lang="en-US" altLang="ja-JP" sz="1400" dirty="0">
                <a:solidFill>
                  <a:schemeClr val="tx1">
                    <a:lumMod val="65000"/>
                    <a:lumOff val="35000"/>
                  </a:schemeClr>
                </a:solidFill>
                <a:latin typeface="+mn-ea"/>
              </a:rPr>
            </a:br>
            <a:r>
              <a:rPr lang="ja-JP" altLang="en-US" sz="1400" dirty="0">
                <a:solidFill>
                  <a:schemeClr val="tx1">
                    <a:lumMod val="65000"/>
                    <a:lumOff val="35000"/>
                  </a:schemeClr>
                </a:solidFill>
                <a:latin typeface="+mn-ea"/>
              </a:rPr>
              <a:t>いただく必要があります。</a:t>
            </a:r>
            <a:endParaRPr lang="en-US" altLang="ja-JP" sz="1400" dirty="0">
              <a:solidFill>
                <a:schemeClr val="tx1">
                  <a:lumMod val="65000"/>
                  <a:lumOff val="35000"/>
                </a:schemeClr>
              </a:solidFill>
              <a:latin typeface="+mn-ea"/>
            </a:endParaRPr>
          </a:p>
          <a:p>
            <a:pPr marL="180975"/>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　</a:t>
            </a:r>
            <a:endParaRPr lang="en-US" altLang="ja-JP" sz="1400" dirty="0">
              <a:solidFill>
                <a:schemeClr val="tx1">
                  <a:lumMod val="65000"/>
                  <a:lumOff val="35000"/>
                </a:schemeClr>
              </a:solidFill>
              <a:latin typeface="+mn-ea"/>
            </a:endParaRPr>
          </a:p>
          <a:p>
            <a:r>
              <a:rPr lang="ja-JP" altLang="en-US" sz="1400" u="sng" dirty="0">
                <a:solidFill>
                  <a:schemeClr val="tx1">
                    <a:lumMod val="65000"/>
                    <a:lumOff val="35000"/>
                  </a:schemeClr>
                </a:solidFill>
                <a:latin typeface="+mn-ea"/>
              </a:rPr>
              <a:t>トピックス</a:t>
            </a:r>
            <a:r>
              <a:rPr lang="en-US" altLang="ja-JP" sz="1400" u="sng" dirty="0">
                <a:solidFill>
                  <a:schemeClr val="tx1">
                    <a:lumMod val="65000"/>
                    <a:lumOff val="35000"/>
                  </a:schemeClr>
                </a:solidFill>
                <a:latin typeface="+mn-ea"/>
              </a:rPr>
              <a:t>PR</a:t>
            </a:r>
            <a:r>
              <a:rPr lang="ja-JP" altLang="en-US" sz="1400" u="sng" dirty="0">
                <a:solidFill>
                  <a:schemeClr val="tx1">
                    <a:lumMod val="65000"/>
                    <a:lumOff val="35000"/>
                  </a:schemeClr>
                </a:solidFill>
                <a:latin typeface="+mn-ea"/>
              </a:rPr>
              <a:t>広告を見たユーザが誤解をしかねないか、広告とリンク先</a:t>
            </a:r>
            <a:r>
              <a:rPr lang="en-US" altLang="ja-JP" sz="1400" u="sng" dirty="0">
                <a:solidFill>
                  <a:schemeClr val="tx1">
                    <a:lumMod val="65000"/>
                    <a:lumOff val="35000"/>
                  </a:schemeClr>
                </a:solidFill>
                <a:latin typeface="+mn-ea"/>
              </a:rPr>
              <a:t>URL</a:t>
            </a:r>
            <a:r>
              <a:rPr lang="ja-JP" altLang="en-US" sz="1400" u="sng" dirty="0">
                <a:solidFill>
                  <a:schemeClr val="tx1">
                    <a:lumMod val="65000"/>
                    <a:lumOff val="35000"/>
                  </a:schemeClr>
                </a:solidFill>
                <a:latin typeface="+mn-ea"/>
              </a:rPr>
              <a:t>に違和感を持つことがないか、などの観点からトピックス</a:t>
            </a:r>
            <a:r>
              <a:rPr lang="en-US" altLang="ja-JP" sz="1400" u="sng" dirty="0">
                <a:solidFill>
                  <a:schemeClr val="tx1">
                    <a:lumMod val="65000"/>
                    <a:lumOff val="35000"/>
                  </a:schemeClr>
                </a:solidFill>
                <a:latin typeface="+mn-ea"/>
              </a:rPr>
              <a:t>PR</a:t>
            </a:r>
            <a:r>
              <a:rPr lang="ja-JP" altLang="en-US" sz="1400" u="sng" dirty="0">
                <a:solidFill>
                  <a:schemeClr val="tx1">
                    <a:lumMod val="65000"/>
                    <a:lumOff val="35000"/>
                  </a:schemeClr>
                </a:solidFill>
                <a:latin typeface="+mn-ea"/>
              </a:rPr>
              <a:t>独自のガイドラインを制定し、審査しています。</a:t>
            </a:r>
            <a:endParaRPr lang="en-US" altLang="ja-JP" sz="1400" u="sng" dirty="0">
              <a:solidFill>
                <a:schemeClr val="tx1">
                  <a:lumMod val="65000"/>
                  <a:lumOff val="35000"/>
                </a:schemeClr>
              </a:solidFill>
              <a:latin typeface="+mn-ea"/>
            </a:endParaRPr>
          </a:p>
          <a:p>
            <a:endParaRPr lang="ja-JP" altLang="en-US" sz="1400" u="sng" dirty="0">
              <a:solidFill>
                <a:schemeClr val="tx1">
                  <a:lumMod val="65000"/>
                  <a:lumOff val="35000"/>
                </a:schemeClr>
              </a:solidFill>
              <a:latin typeface="+mn-ea"/>
            </a:endParaRPr>
          </a:p>
        </p:txBody>
      </p:sp>
      <p:sp>
        <p:nvSpPr>
          <p:cNvPr id="6" name="テキスト ボックス 5">
            <a:extLst>
              <a:ext uri="{FF2B5EF4-FFF2-40B4-BE49-F238E27FC236}">
                <a16:creationId xmlns:a16="http://schemas.microsoft.com/office/drawing/2014/main" id="{10863269-464D-C383-BB8B-2B5786F009F7}"/>
              </a:ext>
            </a:extLst>
          </p:cNvPr>
          <p:cNvSpPr txBox="1"/>
          <p:nvPr/>
        </p:nvSpPr>
        <p:spPr>
          <a:xfrm>
            <a:off x="595671" y="4346941"/>
            <a:ext cx="11186753" cy="661720"/>
          </a:xfrm>
          <a:prstGeom prst="rect">
            <a:avLst/>
          </a:prstGeom>
          <a:noFill/>
        </p:spPr>
        <p:txBody>
          <a:bodyPr wrap="square" rtlCol="0">
            <a:spAutoFit/>
          </a:bodyPr>
          <a:lstStyle/>
          <a:p>
            <a:endParaRPr lang="en-US" altLang="ja-JP" sz="500" b="0" i="0" dirty="0">
              <a:solidFill>
                <a:srgbClr val="333333"/>
              </a:solidFill>
              <a:effectLst/>
              <a:latin typeface="メイリオ" panose="020B0604030504040204" pitchFamily="50" charset="-128"/>
              <a:ea typeface="メイリオ" panose="020B0604030504040204" pitchFamily="50" charset="-128"/>
            </a:endParaRPr>
          </a:p>
          <a:p>
            <a:r>
              <a:rPr lang="ja-JP" altLang="en-US" sz="1400" b="0" i="0" dirty="0">
                <a:solidFill>
                  <a:srgbClr val="333333"/>
                </a:solidFill>
                <a:effectLst/>
                <a:latin typeface="メイリオ" panose="020B0604030504040204" pitchFamily="50" charset="-128"/>
                <a:ea typeface="メイリオ" panose="020B0604030504040204" pitchFamily="50" charset="-128"/>
              </a:rPr>
              <a:t>・</a:t>
            </a:r>
            <a:r>
              <a:rPr lang="ja-JP" altLang="en-US" sz="1200" b="0" i="0" u="none" strike="noStrike" dirty="0">
                <a:solidFill>
                  <a:srgbClr val="1A72B0"/>
                </a:solidFill>
                <a:effectLst/>
                <a:latin typeface="ヒラギノ角ゴ Pro"/>
                <a:hlinkClick r:id="rId4"/>
              </a:rPr>
              <a:t>ディスプレイ広告（予約型） 入稿前審査依頼フォーム</a:t>
            </a:r>
            <a:r>
              <a:rPr lang="ja-JP" altLang="en-US" sz="1400" b="0" i="0" dirty="0">
                <a:solidFill>
                  <a:srgbClr val="333333"/>
                </a:solidFill>
                <a:effectLst/>
                <a:latin typeface="メイリオ" panose="020B0604030504040204" pitchFamily="50" charset="-128"/>
                <a:ea typeface="メイリオ" panose="020B0604030504040204" pitchFamily="50" charset="-128"/>
              </a:rPr>
              <a:t>：</a:t>
            </a:r>
            <a:r>
              <a:rPr lang="en-US" altLang="ja-JP" sz="1400" b="0" i="0" dirty="0">
                <a:solidFill>
                  <a:srgbClr val="333333"/>
                </a:solidFill>
                <a:effectLst/>
                <a:latin typeface="メイリオ" panose="020B0604030504040204" pitchFamily="50" charset="-128"/>
                <a:ea typeface="メイリオ" panose="020B0604030504040204" pitchFamily="50" charset="-128"/>
              </a:rPr>
              <a:t> </a:t>
            </a:r>
            <a:r>
              <a:rPr lang="en-US" altLang="ja-JP" sz="1200" b="0" i="0" dirty="0">
                <a:solidFill>
                  <a:srgbClr val="333333"/>
                </a:solidFill>
                <a:effectLst/>
                <a:latin typeface="メイリオ" panose="020B0604030504040204" pitchFamily="50" charset="-128"/>
                <a:ea typeface="メイリオ" panose="020B0604030504040204" pitchFamily="50" charset="-128"/>
                <a:hlinkClick r:id="rId4"/>
              </a:rPr>
              <a:t>https://form-business.yahoo.co.jp/claris/enqueteForm?inquiry_type=guaranteed_review</a:t>
            </a:r>
            <a:endParaRPr lang="en-US" altLang="ja-JP" sz="1600" b="0" i="0" dirty="0">
              <a:solidFill>
                <a:srgbClr val="333333"/>
              </a:solidFill>
              <a:effectLst/>
              <a:latin typeface="メイリオ" panose="020B0604030504040204" pitchFamily="50" charset="-128"/>
              <a:ea typeface="メイリオ" panose="020B0604030504040204" pitchFamily="50" charset="-128"/>
            </a:endParaRPr>
          </a:p>
          <a:p>
            <a:endParaRPr kumimoji="1" lang="ja-JP" altLang="en-US" dirty="0"/>
          </a:p>
        </p:txBody>
      </p:sp>
      <p:sp>
        <p:nvSpPr>
          <p:cNvPr id="14" name="テキスト ボックス 13">
            <a:extLst>
              <a:ext uri="{FF2B5EF4-FFF2-40B4-BE49-F238E27FC236}">
                <a16:creationId xmlns:a16="http://schemas.microsoft.com/office/drawing/2014/main" id="{3AE57F62-FEE0-0D3B-E897-C53E6F226162}"/>
              </a:ext>
            </a:extLst>
          </p:cNvPr>
          <p:cNvSpPr txBox="1"/>
          <p:nvPr/>
        </p:nvSpPr>
        <p:spPr>
          <a:xfrm>
            <a:off x="1958382" y="5007186"/>
            <a:ext cx="9824041" cy="892552"/>
          </a:xfrm>
          <a:prstGeom prst="rect">
            <a:avLst/>
          </a:prstGeom>
          <a:noFill/>
        </p:spPr>
        <p:txBody>
          <a:bodyPr wrap="square" rtlCol="0">
            <a:spAutoFit/>
          </a:bodyPr>
          <a:lstStyle/>
          <a:p>
            <a:pPr algn="l"/>
            <a:r>
              <a:rPr kumimoji="1" lang="ja-JP" altLang="en-US" sz="1400" b="1" dirty="0">
                <a:solidFill>
                  <a:srgbClr val="C9002C"/>
                </a:solidFill>
              </a:rPr>
              <a:t>注意事項　</a:t>
            </a:r>
            <a:r>
              <a:rPr kumimoji="1" lang="ja-JP" altLang="en-US" sz="1100" dirty="0">
                <a:solidFill>
                  <a:srgbClr val="C9002C"/>
                </a:solidFill>
              </a:rPr>
              <a:t>申請時、「追加連絡先」に以下アドレスを必ず追加してください。</a:t>
            </a:r>
            <a:endParaRPr kumimoji="1" lang="en-US" altLang="ja-JP" sz="1100" dirty="0">
              <a:solidFill>
                <a:srgbClr val="C9002C"/>
              </a:solidFill>
            </a:endParaRPr>
          </a:p>
          <a:p>
            <a:r>
              <a:rPr kumimoji="1" lang="en-US" altLang="ja-JP" sz="1400" dirty="0">
                <a:hlinkClick r:id="rId5"/>
              </a:rPr>
              <a:t>ml-toppage-pr-desk@lycorp.co.jp</a:t>
            </a:r>
            <a:endParaRPr kumimoji="1" lang="en-US" altLang="ja-JP" sz="1400" dirty="0"/>
          </a:p>
          <a:p>
            <a:r>
              <a:rPr lang="en-US" altLang="ja-JP" sz="900" dirty="0">
                <a:solidFill>
                  <a:schemeClr val="tx1">
                    <a:lumMod val="65000"/>
                    <a:lumOff val="35000"/>
                  </a:schemeClr>
                </a:solidFill>
                <a:latin typeface="+mn-ea"/>
              </a:rPr>
              <a:t>※</a:t>
            </a:r>
            <a:r>
              <a:rPr lang="ja-JP" altLang="en-US" sz="900" dirty="0">
                <a:solidFill>
                  <a:schemeClr val="tx1">
                    <a:lumMod val="65000"/>
                    <a:lumOff val="35000"/>
                  </a:schemeClr>
                </a:solidFill>
                <a:latin typeface="+mn-ea"/>
              </a:rPr>
              <a:t>メールアドレスが「</a:t>
            </a:r>
            <a:r>
              <a:rPr lang="en-US" altLang="ja-JP" sz="900" dirty="0">
                <a:solidFill>
                  <a:schemeClr val="tx1">
                    <a:lumMod val="65000"/>
                    <a:lumOff val="35000"/>
                  </a:schemeClr>
                </a:solidFill>
                <a:latin typeface="+mn-ea"/>
              </a:rPr>
              <a:t>toppage-pr-desk@ml.yahoo-corp.jp</a:t>
            </a:r>
            <a:r>
              <a:rPr lang="ja-JP" altLang="en-US" sz="900" dirty="0">
                <a:solidFill>
                  <a:schemeClr val="tx1">
                    <a:lumMod val="65000"/>
                    <a:lumOff val="35000"/>
                  </a:schemeClr>
                </a:solidFill>
                <a:latin typeface="+mn-ea"/>
              </a:rPr>
              <a:t>」から変更になりました。</a:t>
            </a:r>
            <a:r>
              <a:rPr lang="en-US" altLang="ja-JP" sz="900" dirty="0">
                <a:solidFill>
                  <a:schemeClr val="tx1">
                    <a:lumMod val="65000"/>
                    <a:lumOff val="35000"/>
                  </a:schemeClr>
                </a:solidFill>
                <a:latin typeface="+mn-ea"/>
              </a:rPr>
              <a:t>yahoo</a:t>
            </a:r>
            <a:r>
              <a:rPr lang="ja-JP" altLang="en-US" sz="900" dirty="0">
                <a:solidFill>
                  <a:schemeClr val="tx1">
                    <a:lumMod val="65000"/>
                    <a:lumOff val="35000"/>
                  </a:schemeClr>
                </a:solidFill>
                <a:latin typeface="+mn-ea"/>
              </a:rPr>
              <a:t>ドメインのメールアドレスはいずれかのタイミングで廃止になります。</a:t>
            </a:r>
            <a:endParaRPr lang="en-US" altLang="ja-JP" sz="900" dirty="0">
              <a:solidFill>
                <a:schemeClr val="tx1">
                  <a:lumMod val="65000"/>
                  <a:lumOff val="35000"/>
                </a:schemeClr>
              </a:solidFill>
              <a:latin typeface="+mn-ea"/>
            </a:endParaRPr>
          </a:p>
          <a:p>
            <a:endParaRPr kumimoji="1" lang="ja-JP" altLang="en-US" sz="1400" dirty="0"/>
          </a:p>
        </p:txBody>
      </p:sp>
      <p:pic>
        <p:nvPicPr>
          <p:cNvPr id="16" name="グラフィックス 15" descr="警告 単色塗りつぶし">
            <a:extLst>
              <a:ext uri="{FF2B5EF4-FFF2-40B4-BE49-F238E27FC236}">
                <a16:creationId xmlns:a16="http://schemas.microsoft.com/office/drawing/2014/main" id="{C2184E35-D27C-5637-58CA-0BFA8276936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091627" y="4887514"/>
            <a:ext cx="755110" cy="754972"/>
          </a:xfrm>
          <a:prstGeom prst="rect">
            <a:avLst/>
          </a:prstGeom>
        </p:spPr>
      </p:pic>
    </p:spTree>
    <p:extLst>
      <p:ext uri="{BB962C8B-B14F-4D97-AF65-F5344CB8AC3E}">
        <p14:creationId xmlns:p14="http://schemas.microsoft.com/office/powerpoint/2010/main" val="3192160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入稿前審査依頼について　②</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10863269-464D-C383-BB8B-2B5786F009F7}"/>
              </a:ext>
            </a:extLst>
          </p:cNvPr>
          <p:cNvSpPr txBox="1"/>
          <p:nvPr/>
        </p:nvSpPr>
        <p:spPr>
          <a:xfrm>
            <a:off x="362883" y="788776"/>
            <a:ext cx="11186753" cy="661720"/>
          </a:xfrm>
          <a:prstGeom prst="rect">
            <a:avLst/>
          </a:prstGeom>
          <a:noFill/>
        </p:spPr>
        <p:txBody>
          <a:bodyPr wrap="square" rtlCol="0">
            <a:spAutoFit/>
          </a:bodyPr>
          <a:lstStyle/>
          <a:p>
            <a:endParaRPr lang="en-US" altLang="ja-JP" sz="500" b="0" i="0" dirty="0">
              <a:solidFill>
                <a:srgbClr val="333333"/>
              </a:solidFill>
              <a:effectLst/>
              <a:latin typeface="メイリオ" panose="020B0604030504040204" pitchFamily="50" charset="-128"/>
              <a:ea typeface="メイリオ" panose="020B0604030504040204" pitchFamily="50" charset="-128"/>
            </a:endParaRPr>
          </a:p>
          <a:p>
            <a:r>
              <a:rPr lang="ja-JP" altLang="en-US" sz="1400" b="0" i="0" dirty="0">
                <a:solidFill>
                  <a:srgbClr val="333333"/>
                </a:solidFill>
                <a:effectLst/>
                <a:latin typeface="メイリオ" panose="020B0604030504040204" pitchFamily="50" charset="-128"/>
                <a:ea typeface="メイリオ" panose="020B0604030504040204" pitchFamily="50" charset="-128"/>
              </a:rPr>
              <a:t>・</a:t>
            </a:r>
            <a:r>
              <a:rPr lang="ja-JP" altLang="en-US" sz="1200" b="0" i="0" u="none" strike="noStrike" dirty="0">
                <a:solidFill>
                  <a:srgbClr val="1A72B0"/>
                </a:solidFill>
                <a:effectLst/>
                <a:latin typeface="ヒラギノ角ゴ Pro"/>
                <a:hlinkClick r:id="rId4"/>
              </a:rPr>
              <a:t>ディスプレイ広告（予約型） 入稿前審査依頼フォーム</a:t>
            </a:r>
            <a:r>
              <a:rPr lang="ja-JP" altLang="en-US" sz="1400" b="0" i="0" dirty="0">
                <a:solidFill>
                  <a:srgbClr val="333333"/>
                </a:solidFill>
                <a:effectLst/>
                <a:latin typeface="メイリオ" panose="020B0604030504040204" pitchFamily="50" charset="-128"/>
                <a:ea typeface="メイリオ" panose="020B0604030504040204" pitchFamily="50" charset="-128"/>
              </a:rPr>
              <a:t>：</a:t>
            </a:r>
            <a:r>
              <a:rPr lang="en-US" altLang="ja-JP" sz="1400" b="0" i="0" dirty="0">
                <a:solidFill>
                  <a:srgbClr val="333333"/>
                </a:solidFill>
                <a:effectLst/>
                <a:latin typeface="メイリオ" panose="020B0604030504040204" pitchFamily="50" charset="-128"/>
                <a:ea typeface="メイリオ" panose="020B0604030504040204" pitchFamily="50" charset="-128"/>
              </a:rPr>
              <a:t> </a:t>
            </a:r>
            <a:r>
              <a:rPr lang="en-US" altLang="ja-JP" sz="1200" b="0" i="0" dirty="0">
                <a:solidFill>
                  <a:srgbClr val="333333"/>
                </a:solidFill>
                <a:effectLst/>
                <a:latin typeface="メイリオ" panose="020B0604030504040204" pitchFamily="50" charset="-128"/>
                <a:ea typeface="メイリオ" panose="020B0604030504040204" pitchFamily="50" charset="-128"/>
                <a:hlinkClick r:id="rId4"/>
              </a:rPr>
              <a:t>https://form-business.yahoo.co.jp/claris/enqueteForm?inquiry_type=guaranteed_review</a:t>
            </a:r>
            <a:endParaRPr lang="en-US" altLang="ja-JP" sz="1600" b="0" i="0" dirty="0">
              <a:solidFill>
                <a:srgbClr val="333333"/>
              </a:solidFill>
              <a:effectLst/>
              <a:latin typeface="メイリオ" panose="020B0604030504040204" pitchFamily="50" charset="-128"/>
              <a:ea typeface="メイリオ" panose="020B0604030504040204" pitchFamily="50" charset="-128"/>
            </a:endParaRPr>
          </a:p>
          <a:p>
            <a:endParaRPr kumimoji="1" lang="ja-JP" altLang="en-US" dirty="0"/>
          </a:p>
        </p:txBody>
      </p:sp>
      <p:pic>
        <p:nvPicPr>
          <p:cNvPr id="11" name="図 10">
            <a:extLst>
              <a:ext uri="{FF2B5EF4-FFF2-40B4-BE49-F238E27FC236}">
                <a16:creationId xmlns:a16="http://schemas.microsoft.com/office/drawing/2014/main" id="{20A2F198-98FC-8C53-7866-1DBFD31BA47C}"/>
              </a:ext>
            </a:extLst>
          </p:cNvPr>
          <p:cNvPicPr>
            <a:picLocks noChangeAspect="1"/>
          </p:cNvPicPr>
          <p:nvPr/>
        </p:nvPicPr>
        <p:blipFill rotWithShape="1">
          <a:blip r:embed="rId5"/>
          <a:srcRect b="16204"/>
          <a:stretch/>
        </p:blipFill>
        <p:spPr>
          <a:xfrm>
            <a:off x="56609" y="1118538"/>
            <a:ext cx="4813259" cy="5492683"/>
          </a:xfrm>
          <a:prstGeom prst="rect">
            <a:avLst/>
          </a:prstGeom>
        </p:spPr>
      </p:pic>
      <p:graphicFrame>
        <p:nvGraphicFramePr>
          <p:cNvPr id="21" name="表 8">
            <a:extLst>
              <a:ext uri="{FF2B5EF4-FFF2-40B4-BE49-F238E27FC236}">
                <a16:creationId xmlns:a16="http://schemas.microsoft.com/office/drawing/2014/main" id="{2D6E07F4-8183-0093-8406-F18FA0659769}"/>
              </a:ext>
            </a:extLst>
          </p:cNvPr>
          <p:cNvGraphicFramePr>
            <a:graphicFrameLocks noGrp="1"/>
          </p:cNvGraphicFramePr>
          <p:nvPr>
            <p:extLst>
              <p:ext uri="{D42A27DB-BD31-4B8C-83A1-F6EECF244321}">
                <p14:modId xmlns:p14="http://schemas.microsoft.com/office/powerpoint/2010/main" val="4202382633"/>
              </p:ext>
            </p:extLst>
          </p:nvPr>
        </p:nvGraphicFramePr>
        <p:xfrm>
          <a:off x="4785064" y="1182035"/>
          <a:ext cx="6886600" cy="5390317"/>
        </p:xfrm>
        <a:graphic>
          <a:graphicData uri="http://schemas.openxmlformats.org/drawingml/2006/table">
            <a:tbl>
              <a:tblPr firstRow="1" bandRow="1">
                <a:tableStyleId>{F5AB1C69-6EDB-4FF4-983F-18BD219EF322}</a:tableStyleId>
              </a:tblPr>
              <a:tblGrid>
                <a:gridCol w="1649603">
                  <a:extLst>
                    <a:ext uri="{9D8B030D-6E8A-4147-A177-3AD203B41FA5}">
                      <a16:colId xmlns:a16="http://schemas.microsoft.com/office/drawing/2014/main" val="525440357"/>
                    </a:ext>
                  </a:extLst>
                </a:gridCol>
                <a:gridCol w="5236997">
                  <a:extLst>
                    <a:ext uri="{9D8B030D-6E8A-4147-A177-3AD203B41FA5}">
                      <a16:colId xmlns:a16="http://schemas.microsoft.com/office/drawing/2014/main" val="817764732"/>
                    </a:ext>
                  </a:extLst>
                </a:gridCol>
              </a:tblGrid>
              <a:tr h="200960">
                <a:tc>
                  <a:txBody>
                    <a:bodyPr/>
                    <a:lstStyle/>
                    <a:p>
                      <a:r>
                        <a:rPr kumimoji="1" lang="ja-JP" altLang="en-US" sz="1200"/>
                        <a:t>項目</a:t>
                      </a:r>
                    </a:p>
                  </a:txBody>
                  <a:tcPr/>
                </a:tc>
                <a:tc>
                  <a:txBody>
                    <a:bodyPr/>
                    <a:lstStyle/>
                    <a:p>
                      <a:r>
                        <a:rPr kumimoji="1" lang="ja-JP" altLang="en-US" sz="1200"/>
                        <a:t>備考</a:t>
                      </a:r>
                    </a:p>
                  </a:txBody>
                  <a:tcPr/>
                </a:tc>
                <a:extLst>
                  <a:ext uri="{0D108BD9-81ED-4DB2-BD59-A6C34878D82A}">
                    <a16:rowId xmlns:a16="http://schemas.microsoft.com/office/drawing/2014/main" val="2774821521"/>
                  </a:ext>
                </a:extLst>
              </a:tr>
              <a:tr h="131700">
                <a:tc>
                  <a:txBody>
                    <a:bodyPr/>
                    <a:lstStyle/>
                    <a:p>
                      <a:r>
                        <a:rPr lang="ja-JP" altLang="en-US" sz="800">
                          <a:latin typeface="+mn-ea"/>
                          <a:ea typeface="+mn-ea"/>
                        </a:rPr>
                        <a:t>審査区分</a:t>
                      </a:r>
                      <a:endParaRPr kumimoji="1" lang="ja-JP" altLang="en-US" sz="800">
                        <a:latin typeface="+mn-ea"/>
                        <a:ea typeface="+mn-ea"/>
                      </a:endParaRPr>
                    </a:p>
                  </a:txBody>
                  <a:tcPr/>
                </a:tc>
                <a:tc>
                  <a:txBody>
                    <a:bodyPr/>
                    <a:lstStyle/>
                    <a:p>
                      <a:pPr marL="0" indent="0">
                        <a:buFont typeface="Arial" panose="020B0604020202020204" pitchFamily="34" charset="0"/>
                        <a:buNone/>
                      </a:pPr>
                      <a:r>
                        <a:rPr lang="ja-JP" altLang="en-US" sz="800">
                          <a:latin typeface="+mn-ea"/>
                          <a:ea typeface="+mn-ea"/>
                        </a:rPr>
                        <a:t>予約型専用広告（画像）（ブランドパネル クインティ除く）</a:t>
                      </a:r>
                      <a:endParaRPr kumimoji="1" lang="ja-JP" altLang="en-US" sz="800">
                        <a:latin typeface="+mn-ea"/>
                        <a:ea typeface="+mn-ea"/>
                      </a:endParaRPr>
                    </a:p>
                  </a:txBody>
                  <a:tcPr/>
                </a:tc>
                <a:extLst>
                  <a:ext uri="{0D108BD9-81ED-4DB2-BD59-A6C34878D82A}">
                    <a16:rowId xmlns:a16="http://schemas.microsoft.com/office/drawing/2014/main" val="3279972503"/>
                  </a:ext>
                </a:extLst>
              </a:tr>
              <a:tr h="0">
                <a:tc>
                  <a:txBody>
                    <a:bodyPr/>
                    <a:lstStyle/>
                    <a:p>
                      <a:r>
                        <a:rPr kumimoji="1" lang="ja-JP" altLang="en-US" sz="800">
                          <a:latin typeface="+mn-ea"/>
                          <a:ea typeface="+mn-ea"/>
                        </a:rPr>
                        <a:t>広告タイプ</a:t>
                      </a:r>
                    </a:p>
                  </a:txBody>
                  <a:tcPr/>
                </a:tc>
                <a:tc>
                  <a:txBody>
                    <a:bodyPr/>
                    <a:lstStyle/>
                    <a:p>
                      <a:pPr marL="0" indent="0">
                        <a:buFont typeface="Arial" panose="020B0604020202020204" pitchFamily="34" charset="0"/>
                        <a:buNone/>
                      </a:pPr>
                      <a:r>
                        <a:rPr lang="ja-JP" altLang="en-US" sz="800" dirty="0">
                          <a:latin typeface="+mn-ea"/>
                          <a:ea typeface="+mn-ea"/>
                        </a:rPr>
                        <a:t>トップページ トピックスPR</a:t>
                      </a:r>
                      <a:endParaRPr kumimoji="1" lang="ja-JP" altLang="en-US" sz="800" dirty="0">
                        <a:latin typeface="+mn-ea"/>
                        <a:ea typeface="+mn-ea"/>
                      </a:endParaRPr>
                    </a:p>
                  </a:txBody>
                  <a:tcPr/>
                </a:tc>
                <a:extLst>
                  <a:ext uri="{0D108BD9-81ED-4DB2-BD59-A6C34878D82A}">
                    <a16:rowId xmlns:a16="http://schemas.microsoft.com/office/drawing/2014/main" val="3062271676"/>
                  </a:ext>
                </a:extLst>
              </a:tr>
              <a:tr h="170480">
                <a:tc>
                  <a:txBody>
                    <a:bodyPr/>
                    <a:lstStyle/>
                    <a:p>
                      <a:r>
                        <a:rPr kumimoji="1" lang="ja-JP" altLang="en-US" sz="800">
                          <a:latin typeface="+mn-ea"/>
                          <a:ea typeface="+mn-ea"/>
                        </a:rPr>
                        <a:t>掲載面</a:t>
                      </a:r>
                    </a:p>
                  </a:txBody>
                  <a:tcPr/>
                </a:tc>
                <a:tc>
                  <a:txBody>
                    <a:bodyPr/>
                    <a:lstStyle/>
                    <a:p>
                      <a:pPr marL="0" indent="0">
                        <a:buFont typeface="Arial" panose="020B0604020202020204" pitchFamily="34" charset="0"/>
                        <a:buNone/>
                      </a:pPr>
                      <a:r>
                        <a:rPr kumimoji="1" lang="ja-JP" altLang="en-US" sz="800">
                          <a:latin typeface="+mn-ea"/>
                          <a:ea typeface="+mn-ea"/>
                        </a:rPr>
                        <a:t>選択不要</a:t>
                      </a:r>
                    </a:p>
                  </a:txBody>
                  <a:tcPr/>
                </a:tc>
                <a:extLst>
                  <a:ext uri="{0D108BD9-81ED-4DB2-BD59-A6C34878D82A}">
                    <a16:rowId xmlns:a16="http://schemas.microsoft.com/office/drawing/2014/main" val="1397024266"/>
                  </a:ext>
                </a:extLst>
              </a:tr>
              <a:tr h="132025">
                <a:tc>
                  <a:txBody>
                    <a:bodyPr/>
                    <a:lstStyle/>
                    <a:p>
                      <a:r>
                        <a:rPr kumimoji="1" lang="ja-JP" altLang="en-US" sz="800">
                          <a:latin typeface="+mn-ea"/>
                          <a:ea typeface="+mn-ea"/>
                        </a:rPr>
                        <a:t>アイテムデバイス</a:t>
                      </a:r>
                    </a:p>
                  </a:txBody>
                  <a:tcPr/>
                </a:tc>
                <a:tc>
                  <a:txBody>
                    <a:bodyPr/>
                    <a:lstStyle/>
                    <a:p>
                      <a:pPr marL="0" indent="0">
                        <a:buFont typeface="Arial" panose="020B0604020202020204" pitchFamily="34" charset="0"/>
                        <a:buNone/>
                      </a:pPr>
                      <a:r>
                        <a:rPr kumimoji="1" lang="ja-JP" altLang="en-US" sz="800">
                          <a:latin typeface="+mn-ea"/>
                          <a:ea typeface="+mn-ea"/>
                        </a:rPr>
                        <a:t>スマートフォン</a:t>
                      </a:r>
                    </a:p>
                  </a:txBody>
                  <a:tcPr/>
                </a:tc>
                <a:extLst>
                  <a:ext uri="{0D108BD9-81ED-4DB2-BD59-A6C34878D82A}">
                    <a16:rowId xmlns:a16="http://schemas.microsoft.com/office/drawing/2014/main" val="3152985454"/>
                  </a:ext>
                </a:extLst>
              </a:tr>
              <a:tr h="156933">
                <a:tc>
                  <a:txBody>
                    <a:bodyPr/>
                    <a:lstStyle/>
                    <a:p>
                      <a:r>
                        <a:rPr kumimoji="1" lang="zh-TW" altLang="en-US" sz="800">
                          <a:latin typeface="メイリオ" panose="020B0604030504040204" pitchFamily="50" charset="-128"/>
                          <a:ea typeface="メイリオ" panose="020B0604030504040204" pitchFamily="50" charset="-128"/>
                        </a:rPr>
                        <a:t>掲載開始日（予定日）</a:t>
                      </a:r>
                      <a:endParaRPr kumimoji="1" lang="ja-JP" altLang="en-US" sz="800">
                        <a:latin typeface="メイリオ" panose="020B0604030504040204" pitchFamily="50" charset="-128"/>
                        <a:ea typeface="メイリオ" panose="020B0604030504040204" pitchFamily="50" charset="-128"/>
                      </a:endParaRPr>
                    </a:p>
                  </a:txBody>
                  <a:tcPr/>
                </a:tc>
                <a:tc>
                  <a:txBody>
                    <a:bodyPr/>
                    <a:lstStyle/>
                    <a:p>
                      <a:pPr marL="285750" indent="-285750">
                        <a:buFont typeface="Arial" panose="020B0604020202020204" pitchFamily="34" charset="0"/>
                        <a:buChar char="•"/>
                      </a:pPr>
                      <a:endParaRPr kumimoji="1" lang="ja-JP" altLang="en-US" sz="800">
                        <a:latin typeface="+mn-ea"/>
                        <a:ea typeface="+mn-ea"/>
                      </a:endParaRPr>
                    </a:p>
                  </a:txBody>
                  <a:tcPr/>
                </a:tc>
                <a:extLst>
                  <a:ext uri="{0D108BD9-81ED-4DB2-BD59-A6C34878D82A}">
                    <a16:rowId xmlns:a16="http://schemas.microsoft.com/office/drawing/2014/main" val="1403636053"/>
                  </a:ext>
                </a:extLst>
              </a:tr>
              <a:tr h="196197">
                <a:tc>
                  <a:txBody>
                    <a:bodyPr/>
                    <a:lstStyle/>
                    <a:p>
                      <a:r>
                        <a:rPr kumimoji="1" lang="zh-TW" altLang="en-US" sz="800">
                          <a:latin typeface="メイリオ" panose="020B0604030504040204" pitchFamily="50" charset="-128"/>
                          <a:ea typeface="メイリオ" panose="020B0604030504040204" pitchFamily="50" charset="-128"/>
                        </a:rPr>
                        <a:t>掲載終了日（予定日）</a:t>
                      </a:r>
                      <a:endParaRPr kumimoji="1" lang="ja-JP" altLang="en-US" sz="800">
                        <a:latin typeface="メイリオ" panose="020B0604030504040204" pitchFamily="50" charset="-128"/>
                        <a:ea typeface="メイリオ" panose="020B0604030504040204" pitchFamily="50" charset="-128"/>
                      </a:endParaRPr>
                    </a:p>
                  </a:txBody>
                  <a:tcPr/>
                </a:tc>
                <a:tc>
                  <a:txBody>
                    <a:bodyPr/>
                    <a:lstStyle/>
                    <a:p>
                      <a:pPr marL="0" indent="0">
                        <a:buFont typeface="Arial" panose="020B0604020202020204" pitchFamily="34" charset="0"/>
                        <a:buNone/>
                      </a:pPr>
                      <a:endParaRPr kumimoji="1" lang="ja-JP" altLang="en-US" sz="800">
                        <a:latin typeface="+mn-ea"/>
                        <a:ea typeface="+mn-ea"/>
                      </a:endParaRPr>
                    </a:p>
                  </a:txBody>
                  <a:tcPr/>
                </a:tc>
                <a:extLst>
                  <a:ext uri="{0D108BD9-81ED-4DB2-BD59-A6C34878D82A}">
                    <a16:rowId xmlns:a16="http://schemas.microsoft.com/office/drawing/2014/main" val="2762775758"/>
                  </a:ext>
                </a:extLst>
              </a:tr>
              <a:tr h="163707">
                <a:tc>
                  <a:txBody>
                    <a:bodyPr/>
                    <a:lstStyle/>
                    <a:p>
                      <a:r>
                        <a:rPr kumimoji="1" lang="ja-JP" altLang="en-US" sz="800">
                          <a:latin typeface="+mn-ea"/>
                          <a:ea typeface="+mn-ea"/>
                        </a:rPr>
                        <a:t>最終リンク先</a:t>
                      </a:r>
                      <a:r>
                        <a:rPr kumimoji="1" lang="en-US" altLang="ja-JP" sz="800">
                          <a:latin typeface="+mn-ea"/>
                          <a:ea typeface="+mn-ea"/>
                        </a:rPr>
                        <a:t>URL</a:t>
                      </a:r>
                      <a:endParaRPr kumimoji="1" lang="ja-JP" altLang="en-US" sz="800">
                        <a:latin typeface="+mn-ea"/>
                        <a:ea typeface="+mn-ea"/>
                      </a:endParaRPr>
                    </a:p>
                  </a:txBody>
                  <a:tcPr/>
                </a:tc>
                <a:tc>
                  <a:txBody>
                    <a:bodyPr/>
                    <a:lstStyle/>
                    <a:p>
                      <a:pPr marL="0" indent="0">
                        <a:buFont typeface="Arial" panose="020B0604020202020204" pitchFamily="34" charset="0"/>
                        <a:buNone/>
                      </a:pPr>
                      <a:r>
                        <a:rPr kumimoji="1" lang="ja-JP" altLang="en-US" sz="800">
                          <a:latin typeface="+mn-ea"/>
                          <a:ea typeface="+mn-ea"/>
                        </a:rPr>
                        <a:t>リンク先サイトが複数ある場合には改行して記載してください。</a:t>
                      </a:r>
                    </a:p>
                  </a:txBody>
                  <a:tcPr/>
                </a:tc>
                <a:extLst>
                  <a:ext uri="{0D108BD9-81ED-4DB2-BD59-A6C34878D82A}">
                    <a16:rowId xmlns:a16="http://schemas.microsoft.com/office/drawing/2014/main" val="2550039541"/>
                  </a:ext>
                </a:extLst>
              </a:tr>
              <a:tr h="885067">
                <a:tc>
                  <a:txBody>
                    <a:bodyPr/>
                    <a:lstStyle/>
                    <a:p>
                      <a:r>
                        <a:rPr kumimoji="1" lang="ja-JP" altLang="en-US" sz="800">
                          <a:latin typeface="+mn-ea"/>
                          <a:ea typeface="+mn-ea"/>
                        </a:rPr>
                        <a:t>入稿時のリンク先の状態</a:t>
                      </a:r>
                    </a:p>
                  </a:txBody>
                  <a:tcPr/>
                </a:tc>
                <a:tc>
                  <a:txBody>
                    <a:bodyPr/>
                    <a:lstStyle/>
                    <a:p>
                      <a:pPr marL="0" indent="0">
                        <a:buFont typeface="Arial" panose="020B0604020202020204" pitchFamily="34" charset="0"/>
                        <a:buNone/>
                      </a:pPr>
                      <a:r>
                        <a:rPr kumimoji="1" lang="ja-JP" altLang="en-US" sz="800" dirty="0">
                          <a:latin typeface="+mn-ea"/>
                          <a:ea typeface="+mn-ea"/>
                        </a:rPr>
                        <a:t>以下から選択</a:t>
                      </a:r>
                      <a:endParaRPr kumimoji="1" lang="en-US" altLang="ja-JP" sz="800" dirty="0">
                        <a:latin typeface="+mn-ea"/>
                        <a:ea typeface="+mn-ea"/>
                      </a:endParaRPr>
                    </a:p>
                    <a:p>
                      <a:pPr marL="285750" indent="-285750">
                        <a:buFont typeface="Arial" panose="020B0604020202020204" pitchFamily="34" charset="0"/>
                        <a:buChar char="•"/>
                      </a:pPr>
                      <a:r>
                        <a:rPr kumimoji="1" lang="ja-JP" altLang="en-US" sz="800" dirty="0">
                          <a:latin typeface="+mn-ea"/>
                          <a:ea typeface="+mn-ea"/>
                        </a:rPr>
                        <a:t>完成</a:t>
                      </a:r>
                      <a:r>
                        <a:rPr kumimoji="1" lang="en-US" altLang="ja-JP" sz="800" dirty="0">
                          <a:latin typeface="+mn-ea"/>
                          <a:ea typeface="+mn-ea"/>
                        </a:rPr>
                        <a:t>/</a:t>
                      </a:r>
                      <a:r>
                        <a:rPr kumimoji="1" lang="ja-JP" altLang="en-US" sz="800" dirty="0">
                          <a:latin typeface="+mn-ea"/>
                          <a:ea typeface="+mn-ea"/>
                        </a:rPr>
                        <a:t>公開済み</a:t>
                      </a:r>
                    </a:p>
                    <a:p>
                      <a:pPr marL="285750" indent="-285750">
                        <a:buFont typeface="Arial" panose="020B0604020202020204" pitchFamily="34" charset="0"/>
                        <a:buChar char="•"/>
                      </a:pPr>
                      <a:r>
                        <a:rPr kumimoji="1" lang="ja-JP" altLang="en-US" sz="800" dirty="0">
                          <a:latin typeface="+mn-ea"/>
                          <a:ea typeface="+mn-ea"/>
                        </a:rPr>
                        <a:t>後日更新</a:t>
                      </a:r>
                      <a:r>
                        <a:rPr kumimoji="1" lang="en-US" altLang="ja-JP" sz="800" dirty="0">
                          <a:latin typeface="+mn-ea"/>
                          <a:ea typeface="+mn-ea"/>
                        </a:rPr>
                        <a:t>/</a:t>
                      </a:r>
                      <a:r>
                        <a:rPr kumimoji="1" lang="ja-JP" altLang="en-US" sz="800" dirty="0">
                          <a:latin typeface="+mn-ea"/>
                          <a:ea typeface="+mn-ea"/>
                        </a:rPr>
                        <a:t>公開予定</a:t>
                      </a:r>
                      <a:endParaRPr kumimoji="1" lang="en-US" altLang="ja-JP" sz="800" dirty="0">
                        <a:latin typeface="+mn-ea"/>
                        <a:ea typeface="+mn-ea"/>
                      </a:endParaRPr>
                    </a:p>
                    <a:p>
                      <a:pPr marL="285750" indent="-285750">
                        <a:buFont typeface="Arial" panose="020B0604020202020204" pitchFamily="34" charset="0"/>
                        <a:buChar char="•"/>
                      </a:pPr>
                      <a:endParaRPr kumimoji="1" lang="en-US" altLang="ja-JP" sz="800" dirty="0">
                        <a:latin typeface="+mn-ea"/>
                        <a:ea typeface="+mn-ea"/>
                      </a:endParaRPr>
                    </a:p>
                    <a:p>
                      <a:r>
                        <a:rPr kumimoji="1" lang="en-US" altLang="ja-JP" sz="800" dirty="0">
                          <a:latin typeface="+mn-ea"/>
                          <a:ea typeface="+mn-ea"/>
                        </a:rPr>
                        <a:t>※</a:t>
                      </a:r>
                      <a:r>
                        <a:rPr lang="ja-JP" altLang="en-US" sz="800" b="0" i="0" dirty="0">
                          <a:solidFill>
                            <a:srgbClr val="222222"/>
                          </a:solidFill>
                          <a:effectLst/>
                          <a:latin typeface="+mn-ea"/>
                          <a:ea typeface="+mn-ea"/>
                        </a:rPr>
                        <a:t>広告管理ツールに広告を入稿する時点でリンク先サイトの</a:t>
                      </a:r>
                      <a:r>
                        <a:rPr lang="en-US" altLang="ja-JP" sz="800" b="0" i="0" dirty="0">
                          <a:solidFill>
                            <a:srgbClr val="222222"/>
                          </a:solidFill>
                          <a:effectLst/>
                          <a:latin typeface="+mn-ea"/>
                          <a:ea typeface="+mn-ea"/>
                        </a:rPr>
                        <a:t>URL</a:t>
                      </a:r>
                      <a:r>
                        <a:rPr lang="ja-JP" altLang="en-US" sz="800" b="0" i="0" dirty="0">
                          <a:solidFill>
                            <a:srgbClr val="222222"/>
                          </a:solidFill>
                          <a:effectLst/>
                          <a:latin typeface="+mn-ea"/>
                          <a:ea typeface="+mn-ea"/>
                        </a:rPr>
                        <a:t>が未公開または未完成の場合は、</a:t>
                      </a:r>
                      <a:endParaRPr lang="en-US" altLang="ja-JP" sz="800" b="0" i="0" dirty="0">
                        <a:solidFill>
                          <a:srgbClr val="222222"/>
                        </a:solidFill>
                        <a:effectLst/>
                        <a:latin typeface="+mn-ea"/>
                        <a:ea typeface="+mn-ea"/>
                      </a:endParaRPr>
                    </a:p>
                    <a:p>
                      <a:r>
                        <a:rPr lang="ja-JP" altLang="en-US" sz="800" b="0" i="0" dirty="0">
                          <a:solidFill>
                            <a:srgbClr val="222222"/>
                          </a:solidFill>
                          <a:effectLst/>
                          <a:latin typeface="+mn-ea"/>
                          <a:ea typeface="+mn-ea"/>
                        </a:rPr>
                        <a:t>入稿前審査（＝公開前サイト審査）が必須です。</a:t>
                      </a:r>
                      <a:endParaRPr lang="en-US" altLang="ja-JP" sz="800" b="0" i="0" dirty="0">
                        <a:solidFill>
                          <a:srgbClr val="222222"/>
                        </a:solidFill>
                        <a:effectLst/>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800" dirty="0">
                          <a:solidFill>
                            <a:srgbClr val="222222"/>
                          </a:solidFill>
                          <a:latin typeface="+mn-ea"/>
                          <a:ea typeface="+mn-ea"/>
                        </a:rPr>
                        <a:t>入稿時のリンク先の状態で「</a:t>
                      </a:r>
                      <a:r>
                        <a:rPr kumimoji="1" lang="ja-JP" altLang="en-US" sz="800" dirty="0">
                          <a:latin typeface="+mn-ea"/>
                          <a:ea typeface="+mn-ea"/>
                        </a:rPr>
                        <a:t>後日更新</a:t>
                      </a:r>
                      <a:r>
                        <a:rPr kumimoji="1" lang="en-US" altLang="ja-JP" sz="800" dirty="0">
                          <a:latin typeface="+mn-ea"/>
                          <a:ea typeface="+mn-ea"/>
                        </a:rPr>
                        <a:t>/</a:t>
                      </a:r>
                      <a:r>
                        <a:rPr kumimoji="1" lang="ja-JP" altLang="en-US" sz="800" dirty="0">
                          <a:latin typeface="+mn-ea"/>
                          <a:ea typeface="+mn-ea"/>
                        </a:rPr>
                        <a:t>公開予定</a:t>
                      </a:r>
                      <a:r>
                        <a:rPr lang="ja-JP" altLang="en-US" sz="800" dirty="0">
                          <a:solidFill>
                            <a:srgbClr val="222222"/>
                          </a:solidFill>
                          <a:latin typeface="+mn-ea"/>
                          <a:ea typeface="+mn-ea"/>
                        </a:rPr>
                        <a:t>」を選択し、必要項目を記入してください。</a:t>
                      </a:r>
                      <a:endParaRPr kumimoji="1" lang="ja-JP" altLang="en-US" sz="800" dirty="0">
                        <a:latin typeface="+mn-ea"/>
                        <a:ea typeface="+mn-ea"/>
                      </a:endParaRPr>
                    </a:p>
                  </a:txBody>
                  <a:tcPr/>
                </a:tc>
                <a:extLst>
                  <a:ext uri="{0D108BD9-81ED-4DB2-BD59-A6C34878D82A}">
                    <a16:rowId xmlns:a16="http://schemas.microsoft.com/office/drawing/2014/main" val="1712327422"/>
                  </a:ext>
                </a:extLst>
              </a:tr>
              <a:tr h="150160">
                <a:tc>
                  <a:txBody>
                    <a:bodyPr/>
                    <a:lstStyle/>
                    <a:p>
                      <a:r>
                        <a:rPr kumimoji="1" lang="ja-JP" altLang="en-US" sz="800">
                          <a:latin typeface="+mn-ea"/>
                          <a:ea typeface="+mn-ea"/>
                        </a:rPr>
                        <a:t>リンク先更新日時</a:t>
                      </a:r>
                    </a:p>
                  </a:txBody>
                  <a:tcPr/>
                </a:tc>
                <a:tc>
                  <a:txBody>
                    <a:bodyPr/>
                    <a:lstStyle/>
                    <a:p>
                      <a:pPr marL="0" indent="0">
                        <a:buFont typeface="Arial" panose="020B0604020202020204" pitchFamily="34" charset="0"/>
                        <a:buNone/>
                      </a:pPr>
                      <a:r>
                        <a:rPr kumimoji="1" lang="en-US" altLang="ja-JP" sz="800">
                          <a:latin typeface="+mn-ea"/>
                          <a:ea typeface="+mn-ea"/>
                        </a:rPr>
                        <a:t>※</a:t>
                      </a:r>
                      <a:r>
                        <a:rPr kumimoji="1" lang="ja-JP" altLang="en-US" sz="800">
                          <a:latin typeface="+mn-ea"/>
                          <a:ea typeface="+mn-ea"/>
                        </a:rPr>
                        <a:t>「入稿時のリンク先の状態」で「後日更新</a:t>
                      </a:r>
                      <a:r>
                        <a:rPr kumimoji="1" lang="en-US" altLang="ja-JP" sz="800">
                          <a:latin typeface="+mn-ea"/>
                          <a:ea typeface="+mn-ea"/>
                        </a:rPr>
                        <a:t>/</a:t>
                      </a:r>
                      <a:r>
                        <a:rPr kumimoji="1" lang="ja-JP" altLang="en-US" sz="800">
                          <a:latin typeface="+mn-ea"/>
                          <a:ea typeface="+mn-ea"/>
                        </a:rPr>
                        <a:t>公開予定」を選んだ場合に表示されます。</a:t>
                      </a:r>
                    </a:p>
                  </a:txBody>
                  <a:tcPr/>
                </a:tc>
                <a:extLst>
                  <a:ext uri="{0D108BD9-81ED-4DB2-BD59-A6C34878D82A}">
                    <a16:rowId xmlns:a16="http://schemas.microsoft.com/office/drawing/2014/main" val="2640976697"/>
                  </a:ext>
                </a:extLst>
              </a:tr>
              <a:tr h="322880">
                <a:tc>
                  <a:txBody>
                    <a:bodyPr/>
                    <a:lstStyle/>
                    <a:p>
                      <a:r>
                        <a:rPr kumimoji="1" lang="ja-JP" altLang="en-US" sz="800">
                          <a:latin typeface="+mn-ea"/>
                          <a:ea typeface="+mn-ea"/>
                        </a:rPr>
                        <a:t>最終リンク先</a:t>
                      </a:r>
                      <a:r>
                        <a:rPr kumimoji="1" lang="en-US" altLang="ja-JP" sz="800">
                          <a:latin typeface="+mn-ea"/>
                          <a:ea typeface="+mn-ea"/>
                        </a:rPr>
                        <a:t>URL</a:t>
                      </a:r>
                      <a:r>
                        <a:rPr kumimoji="1" lang="ja-JP" altLang="en-US" sz="800">
                          <a:latin typeface="+mn-ea"/>
                          <a:ea typeface="+mn-ea"/>
                        </a:rPr>
                        <a:t>のテストサイト・キャプチャ</a:t>
                      </a:r>
                    </a:p>
                  </a:txBody>
                  <a:tcPr/>
                </a:tc>
                <a:tc>
                  <a:txBody>
                    <a:bodyPr/>
                    <a:lstStyle/>
                    <a:p>
                      <a:pPr marL="0" indent="0">
                        <a:buFont typeface="Arial" panose="020B0604020202020204" pitchFamily="34" charset="0"/>
                        <a:buNone/>
                      </a:pPr>
                      <a:r>
                        <a:rPr kumimoji="1" lang="ja-JP" altLang="en-US" sz="800">
                          <a:latin typeface="+mn-ea"/>
                          <a:ea typeface="+mn-ea"/>
                        </a:rPr>
                        <a:t>キャプチャの場合はファイル名もしくはオンラインストレージの</a:t>
                      </a:r>
                      <a:r>
                        <a:rPr kumimoji="1" lang="en-US" altLang="ja-JP" sz="800">
                          <a:latin typeface="+mn-ea"/>
                          <a:ea typeface="+mn-ea"/>
                        </a:rPr>
                        <a:t>URL</a:t>
                      </a:r>
                      <a:r>
                        <a:rPr kumimoji="1" lang="ja-JP" altLang="en-US" sz="800">
                          <a:latin typeface="+mn-ea"/>
                          <a:ea typeface="+mn-ea"/>
                        </a:rPr>
                        <a:t>を記載してください。</a:t>
                      </a:r>
                      <a:endParaRPr kumimoji="1" lang="en-US" altLang="ja-JP" sz="800">
                        <a:latin typeface="+mn-ea"/>
                        <a:ea typeface="+mn-ea"/>
                      </a:endParaRPr>
                    </a:p>
                    <a:p>
                      <a:pPr marL="0" marR="0" lvl="0"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800">
                          <a:latin typeface="+mn-ea"/>
                          <a:ea typeface="+mn-ea"/>
                        </a:rPr>
                        <a:t>※</a:t>
                      </a:r>
                      <a:r>
                        <a:rPr kumimoji="1" lang="ja-JP" altLang="en-US" sz="800">
                          <a:latin typeface="+mn-ea"/>
                          <a:ea typeface="+mn-ea"/>
                        </a:rPr>
                        <a:t>「入稿時のリンク先の状態」で「後日更新</a:t>
                      </a:r>
                      <a:r>
                        <a:rPr kumimoji="1" lang="en-US" altLang="ja-JP" sz="800">
                          <a:latin typeface="+mn-ea"/>
                          <a:ea typeface="+mn-ea"/>
                        </a:rPr>
                        <a:t>/</a:t>
                      </a:r>
                      <a:r>
                        <a:rPr kumimoji="1" lang="ja-JP" altLang="en-US" sz="800">
                          <a:latin typeface="+mn-ea"/>
                          <a:ea typeface="+mn-ea"/>
                        </a:rPr>
                        <a:t>公開予定」を選んだ場合に表示されます。</a:t>
                      </a:r>
                    </a:p>
                  </a:txBody>
                  <a:tcPr/>
                </a:tc>
                <a:extLst>
                  <a:ext uri="{0D108BD9-81ED-4DB2-BD59-A6C34878D82A}">
                    <a16:rowId xmlns:a16="http://schemas.microsoft.com/office/drawing/2014/main" val="3643230399"/>
                  </a:ext>
                </a:extLst>
              </a:tr>
              <a:tr h="1053963">
                <a:tc>
                  <a:txBody>
                    <a:bodyPr/>
                    <a:lstStyle/>
                    <a:p>
                      <a:r>
                        <a:rPr kumimoji="1" lang="ja-JP" altLang="en-US" sz="800" kern="1200">
                          <a:solidFill>
                            <a:schemeClr val="dk1"/>
                          </a:solidFill>
                          <a:latin typeface="+mn-ea"/>
                          <a:ea typeface="+mn-ea"/>
                          <a:cs typeface="+mn-cs"/>
                        </a:rPr>
                        <a:t>備考</a:t>
                      </a:r>
                    </a:p>
                  </a:txBody>
                  <a:tcPr/>
                </a:tc>
                <a:tc>
                  <a:txBody>
                    <a:bodyPr/>
                    <a:lstStyle/>
                    <a:p>
                      <a:r>
                        <a:rPr kumimoji="1" lang="ja-JP" altLang="en-US" sz="800" kern="1200">
                          <a:solidFill>
                            <a:schemeClr val="dk1"/>
                          </a:solidFill>
                          <a:latin typeface="+mn-ea"/>
                          <a:ea typeface="+mn-ea"/>
                          <a:cs typeface="+mn-cs"/>
                        </a:rPr>
                        <a:t>・広告主名</a:t>
                      </a:r>
                      <a:endParaRPr kumimoji="1" lang="en-US" altLang="ja-JP" sz="800" kern="1200">
                        <a:solidFill>
                          <a:schemeClr val="dk1"/>
                        </a:solidFill>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dk1"/>
                          </a:solidFill>
                          <a:latin typeface="+mn-ea"/>
                          <a:ea typeface="+mn-ea"/>
                          <a:cs typeface="+mn-cs"/>
                        </a:rPr>
                        <a:t>・タイトル（見出し）</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dk1"/>
                          </a:solidFill>
                          <a:latin typeface="+mn-ea"/>
                          <a:ea typeface="+mn-ea"/>
                          <a:cs typeface="+mn-cs"/>
                        </a:rPr>
                        <a:t>・画像（サムネイル画像）</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800" kern="1200">
                          <a:solidFill>
                            <a:schemeClr val="dk1"/>
                          </a:solidFill>
                          <a:latin typeface="+mn-ea"/>
                          <a:ea typeface="+mn-ea"/>
                          <a:cs typeface="+mn-cs"/>
                        </a:rPr>
                        <a:t>　</a:t>
                      </a:r>
                      <a:r>
                        <a:rPr kumimoji="1" lang="en-US" altLang="ja-JP" sz="800" kern="1200">
                          <a:solidFill>
                            <a:schemeClr val="bg1">
                              <a:lumMod val="50000"/>
                            </a:schemeClr>
                          </a:solidFill>
                          <a:latin typeface="+mn-ea"/>
                          <a:ea typeface="+mn-ea"/>
                          <a:cs typeface="+mn-cs"/>
                        </a:rPr>
                        <a:t>※</a:t>
                      </a:r>
                      <a:r>
                        <a:rPr kumimoji="1" lang="ja-JP" altLang="en-US" sz="800" kern="1200">
                          <a:solidFill>
                            <a:schemeClr val="bg1">
                              <a:lumMod val="50000"/>
                            </a:schemeClr>
                          </a:solidFill>
                          <a:latin typeface="+mn-ea"/>
                          <a:ea typeface="+mn-ea"/>
                          <a:cs typeface="+mn-cs"/>
                        </a:rPr>
                        <a:t>タイトル（見出し）と画像のセットがわかるようにご連絡ください。</a:t>
                      </a:r>
                      <a:endParaRPr kumimoji="1" lang="en-US" altLang="ja-JP" sz="800" kern="1200">
                        <a:solidFill>
                          <a:schemeClr val="bg1">
                            <a:lumMod val="50000"/>
                          </a:schemeClr>
                        </a:solidFill>
                        <a:latin typeface="+mn-ea"/>
                        <a:ea typeface="+mn-ea"/>
                        <a:cs typeface="+mn-cs"/>
                      </a:endParaRPr>
                    </a:p>
                    <a:p>
                      <a:pPr defTabSz="914423"/>
                      <a:r>
                        <a:rPr lang="ja-JP" altLang="en-US" sz="800">
                          <a:latin typeface="+mn-ea"/>
                        </a:rPr>
                        <a:t>・主体者表記</a:t>
                      </a:r>
                      <a:endParaRPr lang="en-US" altLang="ja-JP" sz="800">
                        <a:latin typeface="+mn-ea"/>
                      </a:endParaRPr>
                    </a:p>
                    <a:p>
                      <a:pPr defTabSz="914423"/>
                      <a:r>
                        <a:rPr kumimoji="1" lang="ja-JP" altLang="en-US" sz="800" b="0" i="0">
                          <a:latin typeface="Meiryo" panose="020B0604030504040204" pitchFamily="34" charset="-128"/>
                          <a:ea typeface="Meiryo" panose="020B0604030504040204" pitchFamily="34" charset="-128"/>
                        </a:rPr>
                        <a:t>・アカウント</a:t>
                      </a:r>
                      <a:r>
                        <a:rPr kumimoji="1" lang="en-US" altLang="ja-JP" sz="800" b="0" i="0">
                          <a:latin typeface="Meiryo" panose="020B0604030504040204" pitchFamily="34" charset="-128"/>
                          <a:ea typeface="Meiryo" panose="020B0604030504040204" pitchFamily="34" charset="-128"/>
                        </a:rPr>
                        <a:t>ID</a:t>
                      </a:r>
                    </a:p>
                    <a:p>
                      <a:pPr defTabSz="914423"/>
                      <a:r>
                        <a:rPr kumimoji="1" lang="ja-JP" altLang="en-US" sz="800" b="0" i="0">
                          <a:latin typeface="Meiryo" panose="020B0604030504040204" pitchFamily="34" charset="-128"/>
                          <a:ea typeface="Meiryo" panose="020B0604030504040204" pitchFamily="34" charset="-128"/>
                        </a:rPr>
                        <a:t>　</a:t>
                      </a:r>
                      <a:r>
                        <a:rPr kumimoji="1" lang="en-US" altLang="ja-JP" sz="800" b="0" i="0">
                          <a:solidFill>
                            <a:schemeClr val="bg1">
                              <a:lumMod val="50000"/>
                            </a:schemeClr>
                          </a:solidFill>
                          <a:latin typeface="メイリオ" panose="020B0604030504040204" pitchFamily="50" charset="-128"/>
                          <a:ea typeface="+mn-ea"/>
                        </a:rPr>
                        <a:t>※</a:t>
                      </a:r>
                      <a:r>
                        <a:rPr kumimoji="1" lang="ja-JP" altLang="en-US" sz="800" b="0" i="0">
                          <a:solidFill>
                            <a:schemeClr val="bg1">
                              <a:lumMod val="50000"/>
                            </a:schemeClr>
                          </a:solidFill>
                          <a:latin typeface="メイリオ" panose="020B0604030504040204" pitchFamily="50" charset="-128"/>
                          <a:ea typeface="+mn-ea"/>
                        </a:rPr>
                        <a:t>申請時にアカウントが未定の場合は、必ず</a:t>
                      </a:r>
                      <a:r>
                        <a:rPr kumimoji="1" lang="ja-JP" altLang="en-US" sz="800" b="0" i="0">
                          <a:solidFill>
                            <a:srgbClr val="C00000"/>
                          </a:solidFill>
                          <a:latin typeface="メイリオ" panose="020B0604030504040204" pitchFamily="50" charset="-128"/>
                          <a:ea typeface="+mn-ea"/>
                        </a:rPr>
                        <a:t>広告管理ツール入稿前まで</a:t>
                      </a:r>
                      <a:r>
                        <a:rPr kumimoji="1" lang="ja-JP" altLang="en-US" sz="800" b="0" i="0">
                          <a:solidFill>
                            <a:schemeClr val="bg1">
                              <a:lumMod val="50000"/>
                            </a:schemeClr>
                          </a:solidFill>
                          <a:latin typeface="メイリオ" panose="020B0604030504040204" pitchFamily="50" charset="-128"/>
                          <a:ea typeface="+mn-ea"/>
                        </a:rPr>
                        <a:t>にご連絡ください。</a:t>
                      </a:r>
                      <a:endParaRPr kumimoji="1" lang="en-US" altLang="ja-JP" sz="800" b="0" i="0">
                        <a:solidFill>
                          <a:schemeClr val="bg1">
                            <a:lumMod val="50000"/>
                          </a:schemeClr>
                        </a:solidFill>
                        <a:latin typeface="メイリオ" panose="020B0604030504040204" pitchFamily="50" charset="-128"/>
                        <a:ea typeface="+mn-ea"/>
                      </a:endParaRPr>
                    </a:p>
                    <a:p>
                      <a:pPr defTabSz="914423"/>
                      <a:r>
                        <a:rPr lang="ja-JP" altLang="en-US" sz="800">
                          <a:latin typeface="メイリオ" panose="020B0604030504040204" pitchFamily="50" charset="-128"/>
                          <a:ea typeface="+mn-ea"/>
                        </a:rPr>
                        <a:t>・</a:t>
                      </a:r>
                      <a:r>
                        <a:rPr kumimoji="1" lang="ja-JP" altLang="en-US" sz="800" b="0" i="0">
                          <a:latin typeface="Meiryo" panose="020B0604030504040204" pitchFamily="34" charset="-128"/>
                          <a:ea typeface="Meiryo" panose="020B0604030504040204" pitchFamily="34" charset="-128"/>
                        </a:rPr>
                        <a:t>ヤフーから提案したタイトル（見出し）が含まれているか</a:t>
                      </a:r>
                      <a:endParaRPr kumimoji="1" lang="ja-JP" altLang="en-US" sz="800" kern="1200">
                        <a:solidFill>
                          <a:schemeClr val="dk1"/>
                        </a:solidFill>
                        <a:latin typeface="+mn-ea"/>
                        <a:ea typeface="+mn-ea"/>
                        <a:cs typeface="+mn-cs"/>
                      </a:endParaRPr>
                    </a:p>
                  </a:txBody>
                  <a:tcPr/>
                </a:tc>
                <a:extLst>
                  <a:ext uri="{0D108BD9-81ED-4DB2-BD59-A6C34878D82A}">
                    <a16:rowId xmlns:a16="http://schemas.microsoft.com/office/drawing/2014/main" val="1985893962"/>
                  </a:ext>
                </a:extLst>
              </a:tr>
              <a:tr h="620197">
                <a:tc>
                  <a:txBody>
                    <a:bodyPr/>
                    <a:lstStyle/>
                    <a:p>
                      <a:r>
                        <a:rPr kumimoji="1" lang="ja-JP" altLang="en-US" sz="800" dirty="0">
                          <a:latin typeface="+mn-ea"/>
                          <a:ea typeface="+mn-ea"/>
                        </a:rPr>
                        <a:t>審査対象（添付ファイル）</a:t>
                      </a:r>
                    </a:p>
                  </a:txBody>
                  <a:tcPr/>
                </a:tc>
                <a:tc>
                  <a:txBody>
                    <a:bodyPr/>
                    <a:lstStyle/>
                    <a:p>
                      <a:pPr marL="285750" indent="-285750">
                        <a:buFont typeface="Arial" panose="020B0604020202020204" pitchFamily="34" charset="0"/>
                        <a:buChar char="•"/>
                      </a:pPr>
                      <a:r>
                        <a:rPr kumimoji="1" lang="en-US" altLang="ja-JP" sz="800" dirty="0">
                          <a:latin typeface="+mn-ea"/>
                          <a:ea typeface="+mn-ea"/>
                        </a:rPr>
                        <a:t>zip</a:t>
                      </a:r>
                      <a:r>
                        <a:rPr kumimoji="1" lang="ja-JP" altLang="en-US" sz="800" dirty="0">
                          <a:latin typeface="+mn-ea"/>
                          <a:ea typeface="+mn-ea"/>
                        </a:rPr>
                        <a:t>ファイルにパスワードを設定しないでください。</a:t>
                      </a:r>
                    </a:p>
                    <a:p>
                      <a:pPr marL="285750" indent="-285750">
                        <a:buFont typeface="Arial" panose="020B0604020202020204" pitchFamily="34" charset="0"/>
                        <a:buChar char="•"/>
                      </a:pPr>
                      <a:r>
                        <a:rPr kumimoji="1" lang="ja-JP" altLang="en-US" sz="800" dirty="0">
                          <a:latin typeface="+mn-ea"/>
                          <a:ea typeface="+mn-ea"/>
                        </a:rPr>
                        <a:t>添付ファイルの容量が</a:t>
                      </a:r>
                      <a:r>
                        <a:rPr kumimoji="1" lang="en-US" altLang="ja-JP" sz="800" dirty="0">
                          <a:latin typeface="+mn-ea"/>
                          <a:ea typeface="+mn-ea"/>
                        </a:rPr>
                        <a:t>30MB</a:t>
                      </a:r>
                      <a:r>
                        <a:rPr kumimoji="1" lang="ja-JP" altLang="en-US" sz="800" dirty="0">
                          <a:latin typeface="+mn-ea"/>
                          <a:ea typeface="+mn-ea"/>
                        </a:rPr>
                        <a:t>を超える場合は、オンラインストレージにファイルをアップロードし、その</a:t>
                      </a:r>
                      <a:r>
                        <a:rPr kumimoji="1" lang="en-US" altLang="ja-JP" sz="800" dirty="0">
                          <a:latin typeface="+mn-ea"/>
                          <a:ea typeface="+mn-ea"/>
                        </a:rPr>
                        <a:t>URL</a:t>
                      </a:r>
                      <a:r>
                        <a:rPr kumimoji="1" lang="ja-JP" altLang="en-US" sz="800" dirty="0">
                          <a:latin typeface="+mn-ea"/>
                          <a:ea typeface="+mn-ea"/>
                        </a:rPr>
                        <a:t>を「備考」欄に記載してください。</a:t>
                      </a:r>
                    </a:p>
                    <a:p>
                      <a:pPr marL="285750" indent="-285750">
                        <a:buFont typeface="Arial" panose="020B0604020202020204" pitchFamily="34" charset="0"/>
                        <a:buChar char="•"/>
                      </a:pPr>
                      <a:r>
                        <a:rPr kumimoji="1" lang="ja-JP" altLang="en-US" sz="800" dirty="0">
                          <a:latin typeface="+mn-ea"/>
                          <a:ea typeface="+mn-ea"/>
                        </a:rPr>
                        <a:t>審査対象が複数ある場合には組み合わせが分かるように備考欄に記載してください。</a:t>
                      </a:r>
                    </a:p>
                  </a:txBody>
                  <a:tcPr/>
                </a:tc>
                <a:extLst>
                  <a:ext uri="{0D108BD9-81ED-4DB2-BD59-A6C34878D82A}">
                    <a16:rowId xmlns:a16="http://schemas.microsoft.com/office/drawing/2014/main" val="3019795070"/>
                  </a:ext>
                </a:extLst>
              </a:tr>
              <a:tr h="367211">
                <a:tc>
                  <a:txBody>
                    <a:bodyPr/>
                    <a:lstStyle/>
                    <a:p>
                      <a:r>
                        <a:rPr kumimoji="1" lang="ja-JP" altLang="en-US" sz="800">
                          <a:latin typeface="+mn-ea"/>
                          <a:ea typeface="+mn-ea"/>
                        </a:rPr>
                        <a:t>追加メールアドレス</a:t>
                      </a:r>
                    </a:p>
                  </a:txBody>
                  <a:tcPr/>
                </a:tc>
                <a:tc>
                  <a:txBody>
                    <a:bodyPr/>
                    <a:lstStyle/>
                    <a:p>
                      <a:pPr marL="0" marR="0" lvl="0"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800" dirty="0">
                          <a:solidFill>
                            <a:srgbClr val="C9002C"/>
                          </a:solidFill>
                        </a:rPr>
                        <a:t>申請時、「追加連絡先」に以下アドレスを必ず追加してください。</a:t>
                      </a:r>
                      <a:endParaRPr kumimoji="1" lang="en-US" altLang="ja-JP" sz="800" dirty="0">
                        <a:solidFill>
                          <a:srgbClr val="C9002C"/>
                        </a:solidFill>
                      </a:endParaRPr>
                    </a:p>
                    <a:p>
                      <a:pPr marL="0" marR="0" lvl="0"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800" dirty="0">
                          <a:latin typeface="+mn-ea"/>
                          <a:ea typeface="+mn-ea"/>
                          <a:hlinkClick r:id="rId6"/>
                        </a:rPr>
                        <a:t>ml-toppage-pr-desk@lycorp.co.jp</a:t>
                      </a:r>
                      <a:r>
                        <a:rPr kumimoji="1" lang="ja-JP" altLang="en-US" sz="800" dirty="0">
                          <a:latin typeface="+mn-ea"/>
                          <a:ea typeface="+mn-ea"/>
                        </a:rPr>
                        <a:t>　</a:t>
                      </a:r>
                      <a:r>
                        <a:rPr kumimoji="1" lang="en-US" altLang="ja-JP" sz="700" kern="1200" dirty="0">
                          <a:solidFill>
                            <a:schemeClr val="tx1">
                              <a:lumMod val="65000"/>
                              <a:lumOff val="35000"/>
                            </a:schemeClr>
                          </a:solidFill>
                          <a:latin typeface="+mn-ea"/>
                          <a:ea typeface="+mn-ea"/>
                          <a:cs typeface="+mn-cs"/>
                        </a:rPr>
                        <a:t>(※</a:t>
                      </a:r>
                      <a:r>
                        <a:rPr kumimoji="1" lang="ja-JP" altLang="en-US" sz="700" kern="1200" dirty="0">
                          <a:solidFill>
                            <a:schemeClr val="tx1">
                              <a:lumMod val="65000"/>
                              <a:lumOff val="35000"/>
                            </a:schemeClr>
                          </a:solidFill>
                          <a:latin typeface="+mn-ea"/>
                          <a:ea typeface="+mn-ea"/>
                          <a:cs typeface="+mn-cs"/>
                        </a:rPr>
                        <a:t>メールアドレスが「</a:t>
                      </a:r>
                      <a:r>
                        <a:rPr kumimoji="1" lang="en-US" altLang="ja-JP" sz="700" kern="1200" dirty="0">
                          <a:solidFill>
                            <a:schemeClr val="tx1">
                              <a:lumMod val="65000"/>
                              <a:lumOff val="35000"/>
                            </a:schemeClr>
                          </a:solidFill>
                          <a:latin typeface="+mn-ea"/>
                          <a:ea typeface="+mn-ea"/>
                          <a:cs typeface="+mn-cs"/>
                        </a:rPr>
                        <a:t>toppage-pr-desk@ml.yahoo-corp.jp</a:t>
                      </a:r>
                      <a:r>
                        <a:rPr kumimoji="1" lang="ja-JP" altLang="en-US" sz="700" kern="1200" dirty="0">
                          <a:solidFill>
                            <a:schemeClr val="tx1">
                              <a:lumMod val="65000"/>
                              <a:lumOff val="35000"/>
                            </a:schemeClr>
                          </a:solidFill>
                          <a:latin typeface="+mn-ea"/>
                          <a:ea typeface="+mn-ea"/>
                          <a:cs typeface="+mn-cs"/>
                        </a:rPr>
                        <a:t>」から</a:t>
                      </a:r>
                      <a:br>
                        <a:rPr kumimoji="1" lang="en-US" altLang="ja-JP" sz="700" kern="1200" dirty="0">
                          <a:solidFill>
                            <a:schemeClr val="tx1">
                              <a:lumMod val="65000"/>
                              <a:lumOff val="35000"/>
                            </a:schemeClr>
                          </a:solidFill>
                          <a:latin typeface="+mn-ea"/>
                          <a:ea typeface="+mn-ea"/>
                          <a:cs typeface="+mn-cs"/>
                        </a:rPr>
                      </a:br>
                      <a:r>
                        <a:rPr kumimoji="1" lang="ja-JP" altLang="en-US" sz="700" kern="1200" dirty="0">
                          <a:solidFill>
                            <a:schemeClr val="tx1">
                              <a:lumMod val="65000"/>
                              <a:lumOff val="35000"/>
                            </a:schemeClr>
                          </a:solidFill>
                          <a:latin typeface="+mn-ea"/>
                          <a:ea typeface="+mn-ea"/>
                          <a:cs typeface="+mn-cs"/>
                        </a:rPr>
                        <a:t>変更になりました。</a:t>
                      </a:r>
                      <a:r>
                        <a:rPr kumimoji="1" lang="en-US" altLang="ja-JP" sz="700" kern="1200" dirty="0">
                          <a:solidFill>
                            <a:schemeClr val="tx1">
                              <a:lumMod val="65000"/>
                              <a:lumOff val="35000"/>
                            </a:schemeClr>
                          </a:solidFill>
                          <a:latin typeface="+mn-ea"/>
                          <a:ea typeface="+mn-ea"/>
                          <a:cs typeface="+mn-cs"/>
                        </a:rPr>
                        <a:t>yahoo</a:t>
                      </a:r>
                      <a:r>
                        <a:rPr kumimoji="1" lang="ja-JP" altLang="en-US" sz="700" kern="1200" dirty="0">
                          <a:solidFill>
                            <a:schemeClr val="tx1">
                              <a:lumMod val="65000"/>
                              <a:lumOff val="35000"/>
                            </a:schemeClr>
                          </a:solidFill>
                          <a:latin typeface="+mn-ea"/>
                          <a:ea typeface="+mn-ea"/>
                          <a:cs typeface="+mn-cs"/>
                        </a:rPr>
                        <a:t>ドメインのメールアドレスはいずれかのタイミングで廃止になります。</a:t>
                      </a:r>
                      <a:r>
                        <a:rPr kumimoji="1" lang="en-US" altLang="ja-JP" sz="700" kern="1200" dirty="0">
                          <a:solidFill>
                            <a:schemeClr val="tx1">
                              <a:lumMod val="65000"/>
                              <a:lumOff val="35000"/>
                            </a:schemeClr>
                          </a:solidFill>
                          <a:latin typeface="+mn-ea"/>
                          <a:ea typeface="+mn-ea"/>
                          <a:cs typeface="+mn-cs"/>
                        </a:rPr>
                        <a:t>)</a:t>
                      </a:r>
                    </a:p>
                  </a:txBody>
                  <a:tcPr/>
                </a:tc>
                <a:extLst>
                  <a:ext uri="{0D108BD9-81ED-4DB2-BD59-A6C34878D82A}">
                    <a16:rowId xmlns:a16="http://schemas.microsoft.com/office/drawing/2014/main" val="822798269"/>
                  </a:ext>
                </a:extLst>
              </a:tr>
            </a:tbl>
          </a:graphicData>
        </a:graphic>
      </p:graphicFrame>
    </p:spTree>
    <p:extLst>
      <p:ext uri="{BB962C8B-B14F-4D97-AF65-F5344CB8AC3E}">
        <p14:creationId xmlns:p14="http://schemas.microsoft.com/office/powerpoint/2010/main" val="38561399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広告管理ツールへの入稿時の留意点</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FA2676BA-CEA3-4A08-6724-E700F59C501D}"/>
              </a:ext>
            </a:extLst>
          </p:cNvPr>
          <p:cNvSpPr txBox="1"/>
          <p:nvPr/>
        </p:nvSpPr>
        <p:spPr>
          <a:xfrm>
            <a:off x="499420" y="1285811"/>
            <a:ext cx="11186754" cy="307777"/>
          </a:xfrm>
          <a:prstGeom prst="rect">
            <a:avLst/>
          </a:prstGeom>
          <a:noFill/>
        </p:spPr>
        <p:txBody>
          <a:bodyPr wrap="square">
            <a:spAutoFit/>
          </a:bodyPr>
          <a:lstStyle/>
          <a:p>
            <a:r>
              <a:rPr lang="ja-JP" altLang="en-US" sz="1400" dirty="0">
                <a:solidFill>
                  <a:schemeClr val="tx1">
                    <a:lumMod val="65000"/>
                    <a:lumOff val="35000"/>
                  </a:schemeClr>
                </a:solidFill>
                <a:latin typeface="+mn-ea"/>
              </a:rPr>
              <a:t>■広告管理ツール入稿時に、入稿前審査にて発行された</a:t>
            </a:r>
            <a:r>
              <a:rPr lang="en-US" altLang="ja-JP" sz="1400" dirty="0">
                <a:solidFill>
                  <a:schemeClr val="tx1">
                    <a:lumMod val="65000"/>
                    <a:lumOff val="35000"/>
                  </a:schemeClr>
                </a:solidFill>
                <a:latin typeface="+mn-ea"/>
              </a:rPr>
              <a:t>ID</a:t>
            </a:r>
            <a:r>
              <a:rPr lang="ja-JP" altLang="en-US" sz="1400" dirty="0">
                <a:solidFill>
                  <a:schemeClr val="tx1">
                    <a:lumMod val="65000"/>
                    <a:lumOff val="35000"/>
                  </a:schemeClr>
                </a:solidFill>
                <a:latin typeface="+mn-ea"/>
              </a:rPr>
              <a:t>を「</a:t>
            </a:r>
            <a:r>
              <a:rPr lang="ja-JP" altLang="en-US" sz="1400" dirty="0">
                <a:solidFill>
                  <a:srgbClr val="FF0000"/>
                </a:solidFill>
                <a:latin typeface="+mn-ea"/>
              </a:rPr>
              <a:t>事前承認</a:t>
            </a:r>
            <a:r>
              <a:rPr lang="en-US" altLang="ja-JP" sz="1400" dirty="0">
                <a:solidFill>
                  <a:srgbClr val="FF0000"/>
                </a:solidFill>
                <a:latin typeface="+mn-ea"/>
              </a:rPr>
              <a:t>ID</a:t>
            </a:r>
            <a:r>
              <a:rPr lang="ja-JP" altLang="en-US" sz="1400" dirty="0">
                <a:solidFill>
                  <a:schemeClr val="tx1">
                    <a:lumMod val="65000"/>
                    <a:lumOff val="35000"/>
                  </a:schemeClr>
                </a:solidFill>
                <a:latin typeface="+mn-ea"/>
              </a:rPr>
              <a:t>」欄に入力していただく必要があります。</a:t>
            </a:r>
          </a:p>
        </p:txBody>
      </p:sp>
      <p:sp>
        <p:nvSpPr>
          <p:cNvPr id="9" name="テキスト ボックス 8">
            <a:extLst>
              <a:ext uri="{FF2B5EF4-FFF2-40B4-BE49-F238E27FC236}">
                <a16:creationId xmlns:a16="http://schemas.microsoft.com/office/drawing/2014/main" id="{1D0DFEBA-E9C3-3FFE-1216-9D2B8C8DAF86}"/>
              </a:ext>
            </a:extLst>
          </p:cNvPr>
          <p:cNvSpPr txBox="1"/>
          <p:nvPr/>
        </p:nvSpPr>
        <p:spPr>
          <a:xfrm>
            <a:off x="497641" y="1557717"/>
            <a:ext cx="4483969" cy="523220"/>
          </a:xfrm>
          <a:prstGeom prst="rect">
            <a:avLst/>
          </a:prstGeom>
          <a:noFill/>
        </p:spPr>
        <p:txBody>
          <a:bodyPr wrap="square">
            <a:spAutoFit/>
          </a:bodyPr>
          <a:lstStyle/>
          <a:p>
            <a:r>
              <a:rPr lang="ja-JP" altLang="en-US" sz="1400" dirty="0">
                <a:solidFill>
                  <a:schemeClr val="tx1">
                    <a:lumMod val="65000"/>
                    <a:lumOff val="35000"/>
                  </a:schemeClr>
                </a:solidFill>
                <a:latin typeface="+mn-ea"/>
              </a:rPr>
              <a:t>■</a:t>
            </a:r>
            <a:r>
              <a:rPr lang="ja-JP" altLang="en-US" sz="1400" b="1" dirty="0">
                <a:solidFill>
                  <a:schemeClr val="tx1">
                    <a:lumMod val="65000"/>
                    <a:lumOff val="35000"/>
                  </a:schemeClr>
                </a:solidFill>
                <a:latin typeface="+mn-ea"/>
              </a:rPr>
              <a:t>広告管理ツール入稿時の留意点　</a:t>
            </a:r>
            <a:endParaRPr lang="en-US" altLang="ja-JP" sz="1400" b="1"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　・広告設定について（一部抜粋）</a:t>
            </a:r>
            <a:endParaRPr lang="en-US" altLang="ja-JP" sz="1400" dirty="0">
              <a:solidFill>
                <a:schemeClr val="tx1">
                  <a:lumMod val="65000"/>
                  <a:lumOff val="35000"/>
                </a:schemeClr>
              </a:solidFill>
              <a:latin typeface="+mn-ea"/>
            </a:endParaRPr>
          </a:p>
        </p:txBody>
      </p:sp>
      <p:graphicFrame>
        <p:nvGraphicFramePr>
          <p:cNvPr id="5" name="表 4">
            <a:extLst>
              <a:ext uri="{FF2B5EF4-FFF2-40B4-BE49-F238E27FC236}">
                <a16:creationId xmlns:a16="http://schemas.microsoft.com/office/drawing/2014/main" id="{B8A68161-032D-58CC-53AF-5AC49D32BC8D}"/>
              </a:ext>
            </a:extLst>
          </p:cNvPr>
          <p:cNvGraphicFramePr>
            <a:graphicFrameLocks noGrp="1"/>
          </p:cNvGraphicFramePr>
          <p:nvPr>
            <p:extLst>
              <p:ext uri="{D42A27DB-BD31-4B8C-83A1-F6EECF244321}">
                <p14:modId xmlns:p14="http://schemas.microsoft.com/office/powerpoint/2010/main" val="4087016196"/>
              </p:ext>
            </p:extLst>
          </p:nvPr>
        </p:nvGraphicFramePr>
        <p:xfrm>
          <a:off x="497838" y="2167469"/>
          <a:ext cx="11186754" cy="4246229"/>
        </p:xfrm>
        <a:graphic>
          <a:graphicData uri="http://schemas.openxmlformats.org/drawingml/2006/table">
            <a:tbl>
              <a:tblPr firstCol="1" bandRow="1"/>
              <a:tblGrid>
                <a:gridCol w="2667882">
                  <a:extLst>
                    <a:ext uri="{9D8B030D-6E8A-4147-A177-3AD203B41FA5}">
                      <a16:colId xmlns:a16="http://schemas.microsoft.com/office/drawing/2014/main" val="135909385"/>
                    </a:ext>
                  </a:extLst>
                </a:gridCol>
                <a:gridCol w="8518872">
                  <a:extLst>
                    <a:ext uri="{9D8B030D-6E8A-4147-A177-3AD203B41FA5}">
                      <a16:colId xmlns:a16="http://schemas.microsoft.com/office/drawing/2014/main" val="2591893762"/>
                    </a:ext>
                  </a:extLst>
                </a:gridCol>
              </a:tblGrid>
              <a:tr h="5206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1" kern="1200" dirty="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4608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n-cs"/>
                        </a:rPr>
                        <a:t>広告</a:t>
                      </a:r>
                      <a:endParaRPr kumimoji="1" lang="ja-JP" altLang="en-US" sz="11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chemeClr val="tx1">
                              <a:lumMod val="65000"/>
                              <a:lumOff val="35000"/>
                            </a:schemeClr>
                          </a:solidFill>
                          <a:effectLst/>
                          <a:uLnTx/>
                          <a:uFillTx/>
                          <a:latin typeface="+mn-ea"/>
                          <a:ea typeface="+mn-ea"/>
                          <a:cs typeface="+mn-cs"/>
                        </a:rPr>
                        <a:t>「予約型専用広告を追加」を選択</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460844">
                <a:tc>
                  <a:txBody>
                    <a:bodyPr/>
                    <a:lstStyle/>
                    <a:p>
                      <a:pPr algn="ctr">
                        <a:lnSpc>
                          <a:spcPct val="110000"/>
                        </a:lnSpc>
                      </a:pPr>
                      <a:r>
                        <a:rPr kumimoji="1" lang="ja-JP" altLang="en-US" sz="1100" b="0" i="0" kern="1200" dirty="0">
                          <a:solidFill>
                            <a:schemeClr val="bg1"/>
                          </a:solidFill>
                          <a:latin typeface="Meiryo" panose="020B0604030504040204" pitchFamily="34" charset="-128"/>
                          <a:ea typeface="Meiryo" panose="020B0604030504040204" pitchFamily="34" charset="-128"/>
                          <a:cs typeface="+mn-cs"/>
                        </a:rPr>
                        <a:t>メインメディアの形式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kern="1200" noProof="0" dirty="0">
                          <a:solidFill>
                            <a:schemeClr val="tx1">
                              <a:lumMod val="65000"/>
                              <a:lumOff val="35000"/>
                            </a:schemeClr>
                          </a:solidFill>
                          <a:latin typeface="+mn-ea"/>
                          <a:ea typeface="+mn-ea"/>
                          <a:cs typeface="+mn-cs"/>
                        </a:rPr>
                        <a:t>「画像」</a:t>
                      </a:r>
                      <a:r>
                        <a:rPr kumimoji="1" lang="ja-JP" altLang="en-US" sz="1100" b="0" i="0" u="none" strike="noStrike" kern="1200" cap="none" spc="0" normalizeH="0" baseline="0" noProof="0" dirty="0">
                          <a:ln>
                            <a:noFill/>
                          </a:ln>
                          <a:solidFill>
                            <a:schemeClr val="tx1">
                              <a:lumMod val="65000"/>
                              <a:lumOff val="35000"/>
                            </a:schemeClr>
                          </a:solidFill>
                          <a:effectLst/>
                          <a:uLnTx/>
                          <a:uFillTx/>
                          <a:latin typeface="+mn-ea"/>
                          <a:ea typeface="+mn-ea"/>
                          <a:cs typeface="+mn-cs"/>
                        </a:rPr>
                        <a:t>を選択　</a:t>
                      </a:r>
                      <a:r>
                        <a:rPr kumimoji="1" lang="en-US" altLang="ja-JP" sz="1100" b="0" i="0" u="none" strike="noStrike" kern="1200" cap="none" spc="0" normalizeH="0" baseline="0" noProof="0" dirty="0">
                          <a:ln>
                            <a:noFill/>
                          </a:ln>
                          <a:solidFill>
                            <a:schemeClr val="bg1">
                              <a:lumMod val="65000"/>
                            </a:schemeClr>
                          </a:solidFill>
                          <a:effectLst/>
                          <a:uLnTx/>
                          <a:uFillTx/>
                          <a:latin typeface="+mn-ea"/>
                          <a:ea typeface="+mn-ea"/>
                          <a:cs typeface="+mn-cs"/>
                        </a:rPr>
                        <a:t>※</a:t>
                      </a:r>
                      <a:r>
                        <a:rPr kumimoji="1" lang="ja-JP" altLang="en-US" sz="1100" b="0" i="0" u="none" strike="noStrike" kern="1200" cap="none" spc="0" normalizeH="0" baseline="0" noProof="0" dirty="0">
                          <a:ln>
                            <a:noFill/>
                          </a:ln>
                          <a:solidFill>
                            <a:schemeClr val="bg1">
                              <a:lumMod val="65000"/>
                            </a:schemeClr>
                          </a:solidFill>
                          <a:effectLst/>
                          <a:uLnTx/>
                          <a:uFillTx/>
                          <a:latin typeface="+mn-ea"/>
                          <a:ea typeface="+mn-ea"/>
                          <a:cs typeface="+mn-cs"/>
                        </a:rPr>
                        <a:t>「動画」は選択できません。</a:t>
                      </a:r>
                      <a:endParaRPr kumimoji="1" lang="ja-JP" altLang="en-US" sz="1100" b="0" kern="1200" dirty="0">
                        <a:solidFill>
                          <a:schemeClr val="bg1">
                            <a:lumMod val="65000"/>
                          </a:schemeClr>
                        </a:solidFill>
                        <a:latin typeface="+mn-ea"/>
                        <a:ea typeface="+mn-ea"/>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7587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タイトル</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lang="ja-JP" altLang="en-US" sz="1100" dirty="0">
                          <a:solidFill>
                            <a:schemeClr val="tx1">
                              <a:lumMod val="65000"/>
                              <a:lumOff val="35000"/>
                            </a:schemeClr>
                          </a:solidFill>
                          <a:latin typeface="+mn-ea"/>
                          <a:ea typeface="+mn-ea"/>
                        </a:rPr>
                        <a:t>見出し文言を入力してださい。</a:t>
                      </a:r>
                      <a:endParaRPr lang="en-US" altLang="ja-JP" sz="1100" dirty="0">
                        <a:solidFill>
                          <a:schemeClr val="tx1">
                            <a:lumMod val="65000"/>
                            <a:lumOff val="35000"/>
                          </a:schemeClr>
                        </a:solidFill>
                        <a:latin typeface="+mn-ea"/>
                        <a:ea typeface="+mn-ea"/>
                      </a:endParaRPr>
                    </a:p>
                    <a:p>
                      <a:pPr algn="l">
                        <a:lnSpc>
                          <a:spcPct val="110000"/>
                        </a:lnSpc>
                      </a:pPr>
                      <a:endParaRPr kumimoji="1" lang="en-US" altLang="ja-JP" sz="1100" b="0" kern="1200" dirty="0">
                        <a:solidFill>
                          <a:srgbClr val="FF0000"/>
                        </a:solidFill>
                        <a:latin typeface="+mn-ea"/>
                        <a:ea typeface="+mn-ea"/>
                        <a:cs typeface="+mn-cs"/>
                      </a:endParaRPr>
                    </a:p>
                    <a:p>
                      <a:pPr algn="l">
                        <a:lnSpc>
                          <a:spcPct val="110000"/>
                        </a:lnSpc>
                      </a:pPr>
                      <a:r>
                        <a:rPr kumimoji="1" lang="ja-JP" altLang="en-US" sz="1100" b="0" i="0" u="none" strike="noStrike" kern="1200" cap="none" spc="0" normalizeH="0" baseline="0" noProof="0" dirty="0">
                          <a:ln>
                            <a:noFill/>
                          </a:ln>
                          <a:solidFill>
                            <a:schemeClr val="tx1">
                              <a:lumMod val="65000"/>
                              <a:lumOff val="35000"/>
                            </a:schemeClr>
                          </a:solidFill>
                          <a:effectLst/>
                          <a:uLnTx/>
                          <a:uFillTx/>
                          <a:latin typeface="+mn-ea"/>
                          <a:ea typeface="+mn-ea"/>
                          <a:cs typeface="+mn-cs"/>
                        </a:rPr>
                        <a:t>制限を超えた文字数や使用不可記号が登録できないように広告管理ツールで制御します。</a:t>
                      </a:r>
                      <a:endParaRPr kumimoji="1" lang="ja-JP" altLang="en-US" sz="1100" b="0" kern="1200" dirty="0">
                        <a:solidFill>
                          <a:srgbClr val="FF0000"/>
                        </a:solidFill>
                        <a:latin typeface="+mn-ea"/>
                        <a:ea typeface="+mn-ea"/>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931917948"/>
                  </a:ext>
                </a:extLst>
              </a:tr>
              <a:tr h="155242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n-cs"/>
                        </a:rPr>
                        <a:t>主体者表記</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100" b="0" kern="1200" dirty="0">
                          <a:solidFill>
                            <a:schemeClr val="tx1">
                              <a:lumMod val="65000"/>
                              <a:lumOff val="35000"/>
                            </a:schemeClr>
                          </a:solidFill>
                          <a:latin typeface="+mn-ea"/>
                          <a:ea typeface="+mn-ea"/>
                          <a:cs typeface="+mn-cs"/>
                        </a:rPr>
                        <a:t>半角全角問わず</a:t>
                      </a:r>
                      <a:r>
                        <a:rPr kumimoji="1" lang="en-US" altLang="ja-JP" sz="1100" b="0" kern="1200" dirty="0">
                          <a:solidFill>
                            <a:schemeClr val="tx1">
                              <a:lumMod val="65000"/>
                              <a:lumOff val="35000"/>
                            </a:schemeClr>
                          </a:solidFill>
                          <a:latin typeface="+mn-ea"/>
                          <a:ea typeface="+mn-ea"/>
                          <a:cs typeface="+mn-cs"/>
                        </a:rPr>
                        <a:t>20</a:t>
                      </a:r>
                      <a:r>
                        <a:rPr kumimoji="1" lang="ja-JP" altLang="en-US" sz="1100" b="0" kern="1200" dirty="0">
                          <a:solidFill>
                            <a:schemeClr val="tx1">
                              <a:lumMod val="65000"/>
                              <a:lumOff val="35000"/>
                            </a:schemeClr>
                          </a:solidFill>
                          <a:latin typeface="+mn-ea"/>
                          <a:ea typeface="+mn-ea"/>
                          <a:cs typeface="+mn-cs"/>
                        </a:rPr>
                        <a:t>文字以内となります。詳細は</a:t>
                      </a:r>
                      <a:r>
                        <a:rPr kumimoji="1" lang="en-US" altLang="ja-JP" sz="1100" b="0" kern="1200" dirty="0">
                          <a:solidFill>
                            <a:schemeClr val="tx1">
                              <a:lumMod val="65000"/>
                              <a:lumOff val="35000"/>
                            </a:schemeClr>
                          </a:solidFill>
                          <a:latin typeface="+mn-ea"/>
                          <a:ea typeface="+mn-ea"/>
                          <a:cs typeface="+mn-cs"/>
                        </a:rPr>
                        <a:t>P.22</a:t>
                      </a:r>
                      <a:r>
                        <a:rPr kumimoji="1" lang="ja-JP" altLang="en-US" sz="1100" b="0" kern="1200" dirty="0">
                          <a:solidFill>
                            <a:schemeClr val="tx1">
                              <a:lumMod val="65000"/>
                              <a:lumOff val="35000"/>
                            </a:schemeClr>
                          </a:solidFill>
                          <a:latin typeface="+mn-ea"/>
                          <a:ea typeface="+mn-ea"/>
                          <a:cs typeface="+mn-cs"/>
                        </a:rPr>
                        <a:t>をご確認ください。</a:t>
                      </a:r>
                      <a:endParaRPr kumimoji="1" lang="en-US" altLang="ja-JP" sz="1100" b="0" kern="1200" dirty="0">
                        <a:solidFill>
                          <a:schemeClr val="tx1">
                            <a:lumMod val="65000"/>
                            <a:lumOff val="35000"/>
                          </a:schemeClr>
                        </a:solidFill>
                        <a:latin typeface="+mn-ea"/>
                        <a:ea typeface="+mn-ea"/>
                        <a:cs typeface="+mn-cs"/>
                      </a:endParaRPr>
                    </a:p>
                    <a:p>
                      <a:pPr marL="0" indent="0" algn="l">
                        <a:buFont typeface="Arial" panose="020B0604020202020204" pitchFamily="34" charset="0"/>
                        <a:buNone/>
                      </a:pPr>
                      <a:endParaRPr kumimoji="1" lang="en-US" altLang="ja-JP" sz="1100" b="0" kern="1200" dirty="0">
                        <a:solidFill>
                          <a:schemeClr val="tx1">
                            <a:lumMod val="65000"/>
                            <a:lumOff val="35000"/>
                          </a:schemeClr>
                        </a:solidFill>
                        <a:latin typeface="+mn-ea"/>
                        <a:ea typeface="+mn-ea"/>
                        <a:cs typeface="+mn-cs"/>
                      </a:endParaRPr>
                    </a:p>
                    <a:p>
                      <a:pPr marL="171450" indent="-171450" algn="l">
                        <a:buFont typeface="Arial" panose="020B0604020202020204" pitchFamily="34" charset="0"/>
                        <a:buChar char="•"/>
                      </a:pPr>
                      <a:r>
                        <a:rPr kumimoji="1" lang="ja-JP" altLang="en-US" sz="1100" b="0" kern="1200" dirty="0">
                          <a:solidFill>
                            <a:schemeClr val="tx1">
                              <a:lumMod val="65000"/>
                              <a:lumOff val="35000"/>
                            </a:schemeClr>
                          </a:solidFill>
                          <a:latin typeface="+mn-ea"/>
                          <a:ea typeface="+mn-ea"/>
                          <a:cs typeface="+mn-cs"/>
                        </a:rPr>
                        <a:t>クリエイティブの表現領域が狭く、ユーザーに訴求内容が伝わりづらくなるため、主体者の名称（</a:t>
                      </a:r>
                      <a:r>
                        <a:rPr kumimoji="1" lang="ja-JP" altLang="ja-JP" sz="1100" b="0" kern="1200" dirty="0">
                          <a:solidFill>
                            <a:schemeClr val="tx1">
                              <a:lumMod val="65000"/>
                              <a:lumOff val="35000"/>
                            </a:schemeClr>
                          </a:solidFill>
                          <a:latin typeface="+mn-ea"/>
                          <a:ea typeface="+mn-ea"/>
                          <a:cs typeface="+mn-cs"/>
                        </a:rPr>
                        <a:t>会社名、ブランド名、商品名、サービス名</a:t>
                      </a:r>
                      <a:r>
                        <a:rPr kumimoji="1" lang="ja-JP" altLang="en-US" sz="1100" b="0" kern="1200" dirty="0">
                          <a:solidFill>
                            <a:schemeClr val="tx1">
                              <a:lumMod val="65000"/>
                              <a:lumOff val="35000"/>
                            </a:schemeClr>
                          </a:solidFill>
                          <a:latin typeface="+mn-ea"/>
                          <a:ea typeface="+mn-ea"/>
                          <a:cs typeface="+mn-cs"/>
                        </a:rPr>
                        <a:t>）を複数記載することを推奨いたします。</a:t>
                      </a:r>
                      <a:endParaRPr kumimoji="1" lang="en-US" altLang="ja-JP" sz="1100" b="0" kern="1200" dirty="0">
                        <a:solidFill>
                          <a:schemeClr val="tx1">
                            <a:lumMod val="65000"/>
                            <a:lumOff val="35000"/>
                          </a:schemeClr>
                        </a:solidFill>
                        <a:latin typeface="+mn-ea"/>
                        <a:ea typeface="+mn-ea"/>
                        <a:cs typeface="+mn-cs"/>
                      </a:endParaRPr>
                    </a:p>
                    <a:p>
                      <a:pPr algn="l"/>
                      <a:r>
                        <a:rPr kumimoji="1" lang="en-US" altLang="ja-JP" sz="1100" b="0" kern="1200" dirty="0">
                          <a:solidFill>
                            <a:schemeClr val="tx1">
                              <a:lumMod val="65000"/>
                              <a:lumOff val="35000"/>
                            </a:schemeClr>
                          </a:solidFill>
                          <a:latin typeface="+mn-ea"/>
                          <a:ea typeface="+mn-ea"/>
                          <a:cs typeface="+mn-cs"/>
                        </a:rPr>
                        <a:t> </a:t>
                      </a:r>
                      <a:r>
                        <a:rPr kumimoji="1" lang="ja-JP" altLang="en-US" sz="1100" b="0" kern="1200" dirty="0">
                          <a:solidFill>
                            <a:schemeClr val="tx1">
                              <a:lumMod val="65000"/>
                              <a:lumOff val="35000"/>
                            </a:schemeClr>
                          </a:solidFill>
                          <a:latin typeface="+mn-ea"/>
                          <a:ea typeface="+mn-ea"/>
                          <a:cs typeface="+mn-cs"/>
                        </a:rPr>
                        <a:t>　ただし、以下を遵守してください。</a:t>
                      </a:r>
                      <a:endParaRPr kumimoji="1" lang="en-US" altLang="ja-JP" sz="11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en-US" sz="1100" b="0" kern="1200" dirty="0">
                          <a:solidFill>
                            <a:schemeClr val="tx1">
                              <a:lumMod val="65000"/>
                              <a:lumOff val="35000"/>
                            </a:schemeClr>
                          </a:solidFill>
                          <a:latin typeface="+mn-ea"/>
                          <a:ea typeface="+mn-ea"/>
                          <a:cs typeface="+mn-cs"/>
                        </a:rPr>
                        <a:t>「</a:t>
                      </a:r>
                      <a:r>
                        <a:rPr kumimoji="1" lang="en-US" altLang="ja-JP" sz="1100" b="0" kern="1200" dirty="0">
                          <a:solidFill>
                            <a:schemeClr val="tx1">
                              <a:lumMod val="65000"/>
                              <a:lumOff val="35000"/>
                            </a:schemeClr>
                          </a:solidFill>
                          <a:latin typeface="+mn-ea"/>
                          <a:ea typeface="+mn-ea"/>
                          <a:cs typeface="+mn-cs"/>
                        </a:rPr>
                        <a:t>/</a:t>
                      </a:r>
                      <a:r>
                        <a:rPr kumimoji="1" lang="ja-JP" altLang="en-US" sz="1100" b="0" kern="1200" dirty="0">
                          <a:solidFill>
                            <a:schemeClr val="tx1">
                              <a:lumMod val="65000"/>
                              <a:lumOff val="35000"/>
                            </a:schemeClr>
                          </a:solidFill>
                          <a:latin typeface="+mn-ea"/>
                          <a:ea typeface="+mn-ea"/>
                          <a:cs typeface="+mn-cs"/>
                        </a:rPr>
                        <a:t>」（半角スラッシュ）で区切ること</a:t>
                      </a:r>
                      <a:endParaRPr kumimoji="1" lang="en-US" altLang="ja-JP" sz="11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ja-JP" sz="1100" b="0" kern="1200" dirty="0">
                          <a:solidFill>
                            <a:schemeClr val="tx1">
                              <a:lumMod val="65000"/>
                              <a:lumOff val="35000"/>
                            </a:schemeClr>
                          </a:solidFill>
                          <a:latin typeface="+mn-ea"/>
                          <a:ea typeface="+mn-ea"/>
                          <a:cs typeface="+mn-cs"/>
                        </a:rPr>
                        <a:t>会社名、ブランド名、商品名、サービス名の</a:t>
                      </a:r>
                      <a:r>
                        <a:rPr kumimoji="1" lang="ja-JP" altLang="en-US" sz="1100" b="0" kern="1200" dirty="0">
                          <a:solidFill>
                            <a:schemeClr val="tx1">
                              <a:lumMod val="65000"/>
                              <a:lumOff val="35000"/>
                            </a:schemeClr>
                          </a:solidFill>
                          <a:latin typeface="+mn-ea"/>
                          <a:ea typeface="+mn-ea"/>
                          <a:cs typeface="+mn-cs"/>
                        </a:rPr>
                        <a:t>内、</a:t>
                      </a:r>
                      <a:r>
                        <a:rPr kumimoji="1" lang="en-US" altLang="ja-JP" sz="1100" b="0" kern="1200" dirty="0">
                          <a:solidFill>
                            <a:schemeClr val="tx1">
                              <a:lumMod val="65000"/>
                              <a:lumOff val="35000"/>
                            </a:schemeClr>
                          </a:solidFill>
                          <a:latin typeface="+mn-ea"/>
                          <a:ea typeface="+mn-ea"/>
                          <a:cs typeface="+mn-cs"/>
                        </a:rPr>
                        <a:t>2</a:t>
                      </a:r>
                      <a:r>
                        <a:rPr kumimoji="1" lang="ja-JP" altLang="en-US" sz="1100" b="0" kern="1200" dirty="0">
                          <a:solidFill>
                            <a:schemeClr val="tx1">
                              <a:lumMod val="65000"/>
                              <a:lumOff val="35000"/>
                            </a:schemeClr>
                          </a:solidFill>
                          <a:latin typeface="+mn-ea"/>
                          <a:ea typeface="+mn-ea"/>
                          <a:cs typeface="+mn-cs"/>
                        </a:rPr>
                        <a:t>種類を使用すること</a:t>
                      </a:r>
                      <a:endParaRPr kumimoji="1" lang="en-US" altLang="ja-JP" sz="11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en-US" sz="1100" b="0" kern="1200" dirty="0">
                          <a:solidFill>
                            <a:schemeClr val="tx1">
                              <a:lumMod val="65000"/>
                              <a:lumOff val="35000"/>
                            </a:schemeClr>
                          </a:solidFill>
                          <a:latin typeface="+mn-ea"/>
                          <a:ea typeface="+mn-ea"/>
                          <a:cs typeface="+mn-cs"/>
                        </a:rPr>
                        <a:t>主体者の名称</a:t>
                      </a:r>
                      <a:r>
                        <a:rPr kumimoji="1" lang="ja-JP" altLang="ja-JP" sz="1100" b="0" kern="1200" dirty="0">
                          <a:solidFill>
                            <a:schemeClr val="tx1">
                              <a:lumMod val="65000"/>
                              <a:lumOff val="35000"/>
                            </a:schemeClr>
                          </a:solidFill>
                          <a:latin typeface="+mn-ea"/>
                          <a:ea typeface="+mn-ea"/>
                          <a:cs typeface="+mn-cs"/>
                        </a:rPr>
                        <a:t>以外のものを</a:t>
                      </a:r>
                      <a:r>
                        <a:rPr kumimoji="1" lang="ja-JP" altLang="en-US" sz="1100" b="0" kern="1200" dirty="0">
                          <a:solidFill>
                            <a:schemeClr val="tx1">
                              <a:lumMod val="65000"/>
                              <a:lumOff val="35000"/>
                            </a:schemeClr>
                          </a:solidFill>
                          <a:latin typeface="+mn-ea"/>
                          <a:ea typeface="+mn-ea"/>
                          <a:cs typeface="+mn-cs"/>
                        </a:rPr>
                        <a:t>記載しないこと</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63115345"/>
                  </a:ext>
                </a:extLst>
              </a:tr>
              <a:tr h="460844">
                <a:tc>
                  <a:txBody>
                    <a:bodyPr/>
                    <a:lstStyle/>
                    <a:p>
                      <a:pPr algn="ctr">
                        <a:lnSpc>
                          <a:spcPct val="110000"/>
                        </a:lnSpc>
                      </a:pPr>
                      <a:r>
                        <a:rPr kumimoji="1" lang="ja-JP" altLang="en-US" sz="1100" b="0" i="0" kern="1200" dirty="0">
                          <a:solidFill>
                            <a:schemeClr val="bg1"/>
                          </a:solidFill>
                          <a:latin typeface="Meiryo" panose="020B0604030504040204" pitchFamily="34" charset="-128"/>
                          <a:ea typeface="Meiryo" panose="020B0604030504040204" pitchFamily="34" charset="-128"/>
                          <a:cs typeface="+mn-cs"/>
                        </a:rPr>
                        <a:t>事前承認</a:t>
                      </a:r>
                      <a:r>
                        <a:rPr kumimoji="1" lang="en-US" altLang="ja-JP" sz="1100" b="0" i="0" kern="1200" dirty="0">
                          <a:solidFill>
                            <a:schemeClr val="bg1"/>
                          </a:solidFill>
                          <a:latin typeface="Meiryo" panose="020B0604030504040204" pitchFamily="34" charset="-128"/>
                          <a:ea typeface="Meiryo" panose="020B0604030504040204" pitchFamily="34" charset="-128"/>
                          <a:cs typeface="+mn-cs"/>
                        </a:rPr>
                        <a:t>ID</a:t>
                      </a:r>
                      <a:endParaRPr kumimoji="1" lang="ja-JP" altLang="en-US" sz="11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n-ea"/>
                          <a:ea typeface="+mn-ea"/>
                          <a:cs typeface="+mn-cs"/>
                        </a:rPr>
                        <a:t>入稿前審査で発行された</a:t>
                      </a:r>
                      <a:r>
                        <a:rPr kumimoji="1" lang="en-US" altLang="ja-JP" sz="1100" b="0" kern="1200" dirty="0">
                          <a:solidFill>
                            <a:schemeClr val="tx1">
                              <a:lumMod val="65000"/>
                              <a:lumOff val="35000"/>
                            </a:schemeClr>
                          </a:solidFill>
                          <a:latin typeface="+mn-ea"/>
                          <a:ea typeface="+mn-ea"/>
                          <a:cs typeface="+mn-cs"/>
                        </a:rPr>
                        <a:t>ID</a:t>
                      </a:r>
                      <a:r>
                        <a:rPr kumimoji="1" lang="ja-JP" altLang="en-US" sz="1100" b="0" kern="1200" dirty="0">
                          <a:solidFill>
                            <a:schemeClr val="tx1">
                              <a:lumMod val="65000"/>
                              <a:lumOff val="35000"/>
                            </a:schemeClr>
                          </a:solidFill>
                          <a:latin typeface="+mn-ea"/>
                          <a:ea typeface="+mn-ea"/>
                          <a:cs typeface="+mn-cs"/>
                        </a:rPr>
                        <a:t>を入力してください。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574707792"/>
                  </a:ext>
                </a:extLst>
              </a:tr>
            </a:tbl>
          </a:graphicData>
        </a:graphic>
      </p:graphicFrame>
    </p:spTree>
    <p:extLst>
      <p:ext uri="{BB962C8B-B14F-4D97-AF65-F5344CB8AC3E}">
        <p14:creationId xmlns:p14="http://schemas.microsoft.com/office/powerpoint/2010/main" val="26824535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判断に迷う場合</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3" name="表 4">
            <a:extLst>
              <a:ext uri="{FF2B5EF4-FFF2-40B4-BE49-F238E27FC236}">
                <a16:creationId xmlns:a16="http://schemas.microsoft.com/office/drawing/2014/main" id="{6A74D107-262B-2F0D-09B4-84DF47399657}"/>
              </a:ext>
            </a:extLst>
          </p:cNvPr>
          <p:cNvGraphicFramePr>
            <a:graphicFrameLocks noGrp="1"/>
          </p:cNvGraphicFramePr>
          <p:nvPr>
            <p:extLst>
              <p:ext uri="{D42A27DB-BD31-4B8C-83A1-F6EECF244321}">
                <p14:modId xmlns:p14="http://schemas.microsoft.com/office/powerpoint/2010/main" val="869651328"/>
              </p:ext>
            </p:extLst>
          </p:nvPr>
        </p:nvGraphicFramePr>
        <p:xfrm>
          <a:off x="479425" y="1268413"/>
          <a:ext cx="11233151" cy="5113337"/>
        </p:xfrm>
        <a:graphic>
          <a:graphicData uri="http://schemas.openxmlformats.org/drawingml/2006/table">
            <a:tbl>
              <a:tblPr firstRow="1" bandRow="1">
                <a:tableStyleId>{F5AB1C69-6EDB-4FF4-983F-18BD219EF322}</a:tableStyleId>
              </a:tblPr>
              <a:tblGrid>
                <a:gridCol w="1016235">
                  <a:extLst>
                    <a:ext uri="{9D8B030D-6E8A-4147-A177-3AD203B41FA5}">
                      <a16:colId xmlns:a16="http://schemas.microsoft.com/office/drawing/2014/main" val="1088105503"/>
                    </a:ext>
                  </a:extLst>
                </a:gridCol>
                <a:gridCol w="3239450">
                  <a:extLst>
                    <a:ext uri="{9D8B030D-6E8A-4147-A177-3AD203B41FA5}">
                      <a16:colId xmlns:a16="http://schemas.microsoft.com/office/drawing/2014/main" val="1823859173"/>
                    </a:ext>
                  </a:extLst>
                </a:gridCol>
                <a:gridCol w="1450537">
                  <a:extLst>
                    <a:ext uri="{9D8B030D-6E8A-4147-A177-3AD203B41FA5}">
                      <a16:colId xmlns:a16="http://schemas.microsoft.com/office/drawing/2014/main" val="1924063142"/>
                    </a:ext>
                  </a:extLst>
                </a:gridCol>
                <a:gridCol w="5526929">
                  <a:extLst>
                    <a:ext uri="{9D8B030D-6E8A-4147-A177-3AD203B41FA5}">
                      <a16:colId xmlns:a16="http://schemas.microsoft.com/office/drawing/2014/main" val="3303207004"/>
                    </a:ext>
                  </a:extLst>
                </a:gridCol>
              </a:tblGrid>
              <a:tr h="654774">
                <a:tc>
                  <a:txBody>
                    <a:bodyPr/>
                    <a:lstStyle/>
                    <a:p>
                      <a:r>
                        <a:rPr kumimoji="1" lang="ja-JP" altLang="en-US"/>
                        <a:t>項目</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a:t>対応方法</a:t>
                      </a:r>
                    </a:p>
                    <a:p>
                      <a:endParaRPr kumimoji="1" lang="ja-JP" altLang="en-US"/>
                    </a:p>
                  </a:txBody>
                  <a:tcPr/>
                </a:tc>
                <a:tc>
                  <a:txBody>
                    <a:bodyPr/>
                    <a:lstStyle/>
                    <a:p>
                      <a:r>
                        <a:rPr kumimoji="1" lang="ja-JP" altLang="en-US" dirty="0"/>
                        <a:t>対応者</a:t>
                      </a:r>
                    </a:p>
                  </a:txBody>
                  <a:tcPr/>
                </a:tc>
                <a:tc>
                  <a:txBody>
                    <a:bodyPr/>
                    <a:lstStyle/>
                    <a:p>
                      <a:r>
                        <a:rPr kumimoji="1" lang="ja-JP" altLang="en-US"/>
                        <a:t>リンク先</a:t>
                      </a:r>
                    </a:p>
                  </a:txBody>
                  <a:tcPr/>
                </a:tc>
                <a:extLst>
                  <a:ext uri="{0D108BD9-81ED-4DB2-BD59-A6C34878D82A}">
                    <a16:rowId xmlns:a16="http://schemas.microsoft.com/office/drawing/2014/main" val="516604836"/>
                  </a:ext>
                </a:extLst>
              </a:tr>
              <a:tr h="179015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掲載制限</a:t>
                      </a:r>
                      <a:endPar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カテゴリー</a:t>
                      </a:r>
                    </a:p>
                  </a:txBody>
                  <a:tcPr vert="wordArtVertRtl" anchor="ctr"/>
                </a:tc>
                <a:tc>
                  <a:txBody>
                    <a:bodyPr/>
                    <a:lstStyle/>
                    <a:p>
                      <a:r>
                        <a:rPr kumimoji="1" lang="ja-JP" altLang="en-US" sz="1400" b="0" kern="120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掲載制限カテゴリー確認窓口に</a:t>
                      </a:r>
                      <a:endParaRPr kumimoji="1" lang="en-US" altLang="ja-JP" sz="14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r>
                        <a:rPr kumimoji="1" lang="ja-JP" altLang="en-US" sz="1400" b="0" kern="1200">
                          <a:solidFill>
                            <a:schemeClr val="tx1">
                              <a:lumMod val="65000"/>
                              <a:lumOff val="35000"/>
                            </a:schemeClr>
                          </a:solidFill>
                          <a:latin typeface="Meiryo" panose="020B0604030504040204" pitchFamily="34" charset="-128"/>
                          <a:ea typeface="Meiryo" panose="020B0604030504040204" pitchFamily="34" charset="-128"/>
                          <a:cs typeface="+mn-cs"/>
                        </a:rPr>
                        <a:t>確認依頼</a:t>
                      </a:r>
                    </a:p>
                  </a:txBody>
                  <a:tcPr/>
                </a:tc>
                <a:tc>
                  <a:txBody>
                    <a:bodyPr/>
                    <a:lstStyle/>
                    <a:p>
                      <a:r>
                        <a:rPr kumimoji="1" lang="ja-JP" altLang="en-US" sz="1400" b="0" kern="120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en-US" altLang="ja-JP" sz="14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400" b="0" kern="1200">
                          <a:solidFill>
                            <a:schemeClr val="tx1">
                              <a:lumMod val="65000"/>
                              <a:lumOff val="35000"/>
                            </a:schemeClr>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掲載制限カテゴリー確認　依頼フォーム</a:t>
                      </a:r>
                      <a:endParaRPr kumimoji="1" lang="en-US" altLang="ja-JP" sz="14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kern="1200">
                          <a:solidFill>
                            <a:schemeClr val="tx1">
                              <a:lumMod val="65000"/>
                              <a:lumOff val="35000"/>
                            </a:schemeClr>
                          </a:solidFill>
                          <a:latin typeface="Meiryo" panose="020B0604030504040204" pitchFamily="34" charset="-128"/>
                          <a:ea typeface="Meiryo" panose="020B0604030504040204" pitchFamily="34" charset="-128"/>
                          <a:cs typeface="+mn-cs"/>
                          <a:hlinkClick r:id="rId4"/>
                        </a:rPr>
                        <a:t>https://form-business.yahoo.co.jp/claris/enqueteForm?inquiry_type=placement_restrictions</a:t>
                      </a:r>
                      <a:endParaRPr kumimoji="1" lang="en-US" altLang="ja-JP" sz="105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105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5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a:solidFill>
                            <a:schemeClr val="tx1">
                              <a:lumMod val="65000"/>
                              <a:lumOff val="35000"/>
                            </a:schemeClr>
                          </a:solidFill>
                          <a:latin typeface="Meiryo" panose="020B0604030504040204" pitchFamily="34" charset="-128"/>
                          <a:ea typeface="Meiryo" panose="020B0604030504040204" pitchFamily="34" charset="-128"/>
                          <a:cs typeface="+mn-cs"/>
                        </a:rPr>
                        <a:t>判断にはリンク先サイトが必要となり、クリエイティブのみでは判断できかねます。</a:t>
                      </a:r>
                      <a:endParaRPr kumimoji="1" lang="en-US" altLang="ja-JP" sz="105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105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a:tc>
                <a:extLst>
                  <a:ext uri="{0D108BD9-81ED-4DB2-BD59-A6C34878D82A}">
                    <a16:rowId xmlns:a16="http://schemas.microsoft.com/office/drawing/2014/main" val="3741638071"/>
                  </a:ext>
                </a:extLst>
              </a:tr>
              <a:tr h="2668411">
                <a:tc>
                  <a:txBody>
                    <a:bodyPr/>
                    <a:lstStyle/>
                    <a:p>
                      <a:pPr algn="ctr"/>
                      <a:r>
                        <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事前提案可否</a:t>
                      </a:r>
                    </a:p>
                  </a:txBody>
                  <a:tcPr vert="wordArtVertRtl" anchor="ct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掲載制限カテゴリー「健康・美容食品」</a:t>
                      </a:r>
                      <a:r>
                        <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以外</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については、入稿前審査依頼にて確認。</a:t>
                      </a:r>
                      <a:endPar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掲載制限カテゴリー「健康・美容食品」については事前提案可否</a:t>
                      </a:r>
                      <a:r>
                        <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必須</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P17</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18</a:t>
                      </a: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参照）</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endPar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a:tc>
                <a:tc>
                  <a:txBody>
                    <a:bodyPr/>
                    <a:lstStyle/>
                    <a:p>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hlinkClick r:id="rId5">
                            <a:extLst>
                              <a:ext uri="{A12FA001-AC4F-418D-AE19-62706E023703}">
                                <ahyp:hlinkClr xmlns:ahyp="http://schemas.microsoft.com/office/drawing/2018/hyperlinkcolor" val="tx"/>
                              </a:ext>
                            </a:extLst>
                          </a:hlinkClick>
                        </a:rPr>
                        <a:t>ディスプレイ広告（予約型） 入稿前審査依頼フォーム</a:t>
                      </a:r>
                      <a:endPar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hlinkClick r:id="rId5"/>
                        </a:rPr>
                        <a:t>https://form-business.yahoo.co.jp/claris/enqueteForm?inquiry_type=guaranteed_review</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endParaRPr kumimoji="1" lang="en-US" altLang="ja-JP"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t>ヘルプ＞予約型の審査について</a:t>
                      </a:r>
                      <a:br>
                        <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hlinkClick r:id="rId6">
                            <a:extLst>
                              <a:ext uri="{A12FA001-AC4F-418D-AE19-62706E023703}">
                                <ahyp:hlinkClr xmlns:ahyp="http://schemas.microsoft.com/office/drawing/2018/hyperlinkcolor" val="tx"/>
                              </a:ext>
                            </a:extLst>
                          </a:hlinkClick>
                        </a:rPr>
                        <a:t>https://ads-help.yahoo-net.jp/s/article/H000044534?language=ja</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endParaRPr kumimoji="1" lang="en-US" altLang="ja-JP" sz="1400" b="1" dirty="0">
                        <a:solidFill>
                          <a:srgbClr val="C9002C"/>
                        </a:solidFill>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4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a:tc>
                <a:extLst>
                  <a:ext uri="{0D108BD9-81ED-4DB2-BD59-A6C34878D82A}">
                    <a16:rowId xmlns:a16="http://schemas.microsoft.com/office/drawing/2014/main" val="3793862802"/>
                  </a:ext>
                </a:extLst>
              </a:tr>
            </a:tbl>
          </a:graphicData>
        </a:graphic>
      </p:graphicFrame>
      <p:sp>
        <p:nvSpPr>
          <p:cNvPr id="5" name="四角形: 角を丸くする 4">
            <a:extLst>
              <a:ext uri="{FF2B5EF4-FFF2-40B4-BE49-F238E27FC236}">
                <a16:creationId xmlns:a16="http://schemas.microsoft.com/office/drawing/2014/main" id="{63344CAC-0668-5758-ED9A-15427F02B6A6}"/>
              </a:ext>
            </a:extLst>
          </p:cNvPr>
          <p:cNvSpPr/>
          <p:nvPr/>
        </p:nvSpPr>
        <p:spPr>
          <a:xfrm>
            <a:off x="6369600" y="5041537"/>
            <a:ext cx="4925654" cy="113823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91ABB5D2-2D62-7AB5-F6CB-C92DEDDD53F1}"/>
              </a:ext>
            </a:extLst>
          </p:cNvPr>
          <p:cNvSpPr txBox="1"/>
          <p:nvPr/>
        </p:nvSpPr>
        <p:spPr>
          <a:xfrm>
            <a:off x="6919682" y="5171806"/>
            <a:ext cx="4375572" cy="884858"/>
          </a:xfrm>
          <a:prstGeom prst="rect">
            <a:avLst/>
          </a:prstGeom>
          <a:noFill/>
        </p:spPr>
        <p:txBody>
          <a:bodyPr wrap="square" rtlCol="0">
            <a:spAutoFit/>
          </a:bodyPr>
          <a:lstStyle/>
          <a:p>
            <a:pPr algn="l"/>
            <a:r>
              <a:rPr kumimoji="1" lang="ja-JP" altLang="en-US" sz="1100" b="1" dirty="0">
                <a:solidFill>
                  <a:srgbClr val="C9002C"/>
                </a:solidFill>
              </a:rPr>
              <a:t>注意事項　</a:t>
            </a:r>
            <a:r>
              <a:rPr kumimoji="1" lang="ja-JP" altLang="en-US" sz="1050" dirty="0">
                <a:solidFill>
                  <a:srgbClr val="C9002C"/>
                </a:solidFill>
              </a:rPr>
              <a:t>申請時、「追加連絡先」に以下アドレスを必ず追加してください。</a:t>
            </a:r>
            <a:endParaRPr kumimoji="1" lang="en-US" altLang="ja-JP" sz="1050" dirty="0">
              <a:solidFill>
                <a:srgbClr val="C9002C"/>
              </a:solidFill>
            </a:endParaRPr>
          </a:p>
          <a:p>
            <a:r>
              <a:rPr lang="en-US" altLang="ja-JP" sz="1400" b="0" i="0" u="none" strike="noStrike" dirty="0">
                <a:solidFill>
                  <a:srgbClr val="1A72B0"/>
                </a:solidFill>
                <a:effectLst/>
                <a:latin typeface="ヒラギノ角ゴ Pro W3"/>
                <a:hlinkClick r:id="rId7"/>
              </a:rPr>
              <a:t>ml-toppage-pr-desk@lycorp.co.jp</a:t>
            </a:r>
            <a:endParaRPr lang="en-US" altLang="ja-JP" sz="1400" b="0" i="0" u="none" strike="noStrike" dirty="0">
              <a:solidFill>
                <a:srgbClr val="1A72B0"/>
              </a:solidFill>
              <a:effectLst/>
              <a:latin typeface="ヒラギノ角ゴ Pro W3"/>
            </a:endParaRPr>
          </a:p>
          <a:p>
            <a:r>
              <a:rPr kumimoji="1" lang="en-US" altLang="ja-JP" sz="800" kern="1200" dirty="0">
                <a:solidFill>
                  <a:schemeClr val="tx1">
                    <a:lumMod val="65000"/>
                    <a:lumOff val="35000"/>
                  </a:schemeClr>
                </a:solidFill>
                <a:latin typeface="+mn-ea"/>
                <a:ea typeface="+mn-ea"/>
                <a:cs typeface="+mn-cs"/>
              </a:rPr>
              <a:t>(※</a:t>
            </a:r>
            <a:r>
              <a:rPr kumimoji="1" lang="ja-JP" altLang="en-US" sz="800" kern="1200" dirty="0">
                <a:solidFill>
                  <a:schemeClr val="tx1">
                    <a:lumMod val="65000"/>
                    <a:lumOff val="35000"/>
                  </a:schemeClr>
                </a:solidFill>
                <a:latin typeface="+mn-ea"/>
                <a:ea typeface="+mn-ea"/>
                <a:cs typeface="+mn-cs"/>
              </a:rPr>
              <a:t>メールアドレスが「</a:t>
            </a:r>
            <a:r>
              <a:rPr kumimoji="1" lang="en-US" altLang="ja-JP" sz="800" kern="1200" dirty="0">
                <a:solidFill>
                  <a:schemeClr val="tx1">
                    <a:lumMod val="65000"/>
                    <a:lumOff val="35000"/>
                  </a:schemeClr>
                </a:solidFill>
                <a:latin typeface="+mn-ea"/>
                <a:ea typeface="+mn-ea"/>
                <a:cs typeface="+mn-cs"/>
              </a:rPr>
              <a:t>toppage-pr-desk@ml.yahoo-corp.jp</a:t>
            </a:r>
            <a:r>
              <a:rPr kumimoji="1" lang="ja-JP" altLang="en-US" sz="800" kern="1200" dirty="0">
                <a:solidFill>
                  <a:schemeClr val="tx1">
                    <a:lumMod val="65000"/>
                    <a:lumOff val="35000"/>
                  </a:schemeClr>
                </a:solidFill>
                <a:latin typeface="+mn-ea"/>
                <a:ea typeface="+mn-ea"/>
                <a:cs typeface="+mn-cs"/>
              </a:rPr>
              <a:t>」から変更になりました。</a:t>
            </a:r>
            <a:endParaRPr kumimoji="1" lang="en-US" altLang="ja-JP" sz="800" kern="1200" dirty="0">
              <a:solidFill>
                <a:schemeClr val="tx1">
                  <a:lumMod val="65000"/>
                  <a:lumOff val="35000"/>
                </a:schemeClr>
              </a:solidFill>
              <a:latin typeface="+mn-ea"/>
              <a:ea typeface="+mn-ea"/>
              <a:cs typeface="+mn-cs"/>
            </a:endParaRPr>
          </a:p>
          <a:p>
            <a:r>
              <a:rPr kumimoji="1" lang="en-US" altLang="ja-JP" sz="800" kern="1200" dirty="0">
                <a:solidFill>
                  <a:schemeClr val="tx1">
                    <a:lumMod val="65000"/>
                    <a:lumOff val="35000"/>
                  </a:schemeClr>
                </a:solidFill>
                <a:latin typeface="+mn-ea"/>
                <a:ea typeface="+mn-ea"/>
                <a:cs typeface="+mn-cs"/>
              </a:rPr>
              <a:t>yahoo</a:t>
            </a:r>
            <a:r>
              <a:rPr kumimoji="1" lang="ja-JP" altLang="en-US" sz="800" kern="1200" dirty="0">
                <a:solidFill>
                  <a:schemeClr val="tx1">
                    <a:lumMod val="65000"/>
                    <a:lumOff val="35000"/>
                  </a:schemeClr>
                </a:solidFill>
                <a:latin typeface="+mn-ea"/>
                <a:ea typeface="+mn-ea"/>
                <a:cs typeface="+mn-cs"/>
              </a:rPr>
              <a:t>ドメインのメールアドレスはいずれかのタイミングで廃止になります。</a:t>
            </a:r>
            <a:r>
              <a:rPr kumimoji="1" lang="en-US" altLang="ja-JP" sz="800" kern="1200" dirty="0">
                <a:solidFill>
                  <a:schemeClr val="tx1">
                    <a:lumMod val="65000"/>
                    <a:lumOff val="35000"/>
                  </a:schemeClr>
                </a:solidFill>
                <a:latin typeface="+mn-ea"/>
                <a:ea typeface="+mn-ea"/>
                <a:cs typeface="+mn-cs"/>
              </a:rPr>
              <a:t>)</a:t>
            </a:r>
            <a:endParaRPr lang="en-US" altLang="ja-JP" sz="1400" b="0" i="0" u="none" strike="noStrike" dirty="0">
              <a:solidFill>
                <a:srgbClr val="1A72B0"/>
              </a:solidFill>
              <a:effectLst/>
              <a:latin typeface="ヒラギノ角ゴ Pro W3"/>
            </a:endParaRPr>
          </a:p>
        </p:txBody>
      </p:sp>
      <p:pic>
        <p:nvPicPr>
          <p:cNvPr id="4" name="グラフィックス 3" descr="警告 単色塗りつぶし">
            <a:extLst>
              <a:ext uri="{FF2B5EF4-FFF2-40B4-BE49-F238E27FC236}">
                <a16:creationId xmlns:a16="http://schemas.microsoft.com/office/drawing/2014/main" id="{B9FE1E7D-B8FC-583A-6089-843D598CEE97}"/>
              </a:ext>
            </a:extLst>
          </p:cNvPr>
          <p:cNvPicPr>
            <a:picLocks noChangeAspect="1"/>
          </p:cNvPicPr>
          <p:nvPr/>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464428" y="5253850"/>
            <a:ext cx="360427" cy="360427"/>
          </a:xfrm>
          <a:prstGeom prst="rect">
            <a:avLst/>
          </a:prstGeom>
        </p:spPr>
      </p:pic>
    </p:spTree>
    <p:extLst>
      <p:ext uri="{BB962C8B-B14F-4D97-AF65-F5344CB8AC3E}">
        <p14:creationId xmlns:p14="http://schemas.microsoft.com/office/powerpoint/2010/main" val="35621038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04</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ブランドリフト調査</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41855451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9F3D7040-7523-D23C-79F0-A0AC7077744C}"/>
              </a:ext>
            </a:extLst>
          </p:cNvPr>
          <p:cNvSpPr/>
          <p:nvPr/>
        </p:nvSpPr>
        <p:spPr>
          <a:xfrm>
            <a:off x="479425" y="1285581"/>
            <a:ext cx="11269662" cy="1231106"/>
          </a:xfrm>
          <a:prstGeom prst="rect">
            <a:avLst/>
          </a:prstGeom>
        </p:spPr>
        <p:txBody>
          <a:bodyPr wrap="square" lIns="0" tIns="0" rIns="0" bIns="0" anchor="t">
            <a:spAutoFit/>
          </a:bodyPr>
          <a:lstStyle/>
          <a:p>
            <a:r>
              <a:rPr lang="en-US" altLang="ja-JP" sz="1600" dirty="0">
                <a:solidFill>
                  <a:schemeClr val="tx1">
                    <a:lumMod val="65000"/>
                    <a:lumOff val="35000"/>
                  </a:schemeClr>
                </a:solidFill>
                <a:latin typeface="Meiryo"/>
                <a:ea typeface="Meiryo"/>
              </a:rPr>
              <a:t>Yahoo! JAPAN</a:t>
            </a:r>
            <a:r>
              <a:rPr lang="ja-JP" altLang="en-US" sz="1600" dirty="0">
                <a:solidFill>
                  <a:schemeClr val="tx1">
                    <a:lumMod val="65000"/>
                    <a:lumOff val="35000"/>
                  </a:schemeClr>
                </a:solidFill>
                <a:latin typeface="Meiryo"/>
                <a:ea typeface="Meiryo"/>
              </a:rPr>
              <a:t>　トップページ　トピックス</a:t>
            </a:r>
            <a:r>
              <a:rPr lang="en-US" altLang="ja-JP" sz="1600" dirty="0">
                <a:solidFill>
                  <a:schemeClr val="tx1">
                    <a:lumMod val="65000"/>
                    <a:lumOff val="35000"/>
                  </a:schemeClr>
                </a:solidFill>
                <a:latin typeface="Meiryo"/>
                <a:ea typeface="Meiryo"/>
              </a:rPr>
              <a:t>PR</a:t>
            </a:r>
            <a:r>
              <a:rPr lang="ja-JP" altLang="en-US" sz="1600" dirty="0">
                <a:solidFill>
                  <a:schemeClr val="tx1">
                    <a:lumMod val="65000"/>
                    <a:lumOff val="35000"/>
                  </a:schemeClr>
                </a:solidFill>
                <a:latin typeface="Meiryo"/>
                <a:ea typeface="Meiryo"/>
              </a:rPr>
              <a:t>　</a:t>
            </a:r>
            <a:r>
              <a:rPr lang="en-US" altLang="ja-JP" sz="1600" dirty="0">
                <a:solidFill>
                  <a:schemeClr val="tx1">
                    <a:lumMod val="65000"/>
                    <a:lumOff val="35000"/>
                  </a:schemeClr>
                </a:solidFill>
                <a:latin typeface="Meiryo"/>
                <a:ea typeface="Meiryo"/>
              </a:rPr>
              <a:t>SP</a:t>
            </a:r>
            <a:r>
              <a:rPr lang="ja-JP" altLang="en-US" sz="1600" dirty="0">
                <a:solidFill>
                  <a:schemeClr val="tx1">
                    <a:lumMod val="65000"/>
                    <a:lumOff val="35000"/>
                  </a:schemeClr>
                </a:solidFill>
                <a:latin typeface="Meiryo"/>
                <a:ea typeface="Meiryo"/>
              </a:rPr>
              <a:t>をご出稿いただいた場合は、無償にてブランドリフト調査（</a:t>
            </a:r>
            <a:r>
              <a:rPr lang="en-US" altLang="ja-JP" sz="1600" dirty="0">
                <a:solidFill>
                  <a:schemeClr val="tx1">
                    <a:lumMod val="65000"/>
                    <a:lumOff val="35000"/>
                  </a:schemeClr>
                </a:solidFill>
                <a:latin typeface="Meiryo"/>
                <a:ea typeface="Meiryo"/>
              </a:rPr>
              <a:t>Measurement Partner</a:t>
            </a:r>
            <a:r>
              <a:rPr lang="ja-JP" altLang="en-US" sz="1600" dirty="0">
                <a:solidFill>
                  <a:schemeClr val="tx1">
                    <a:lumMod val="65000"/>
                    <a:lumOff val="35000"/>
                  </a:schemeClr>
                </a:solidFill>
                <a:latin typeface="Meiryo"/>
                <a:ea typeface="Meiryo"/>
              </a:rPr>
              <a:t>）のご利用が可能です。</a:t>
            </a:r>
            <a:endParaRPr lang="en-US" altLang="ja-JP" sz="1600" dirty="0">
              <a:solidFill>
                <a:schemeClr val="tx1">
                  <a:lumMod val="65000"/>
                  <a:lumOff val="35000"/>
                </a:schemeClr>
              </a:solidFill>
              <a:latin typeface="Meiryo"/>
              <a:ea typeface="Meiryo"/>
            </a:endParaRPr>
          </a:p>
          <a:p>
            <a:br>
              <a:rPr lang="en-US" altLang="ja-JP" sz="1600" dirty="0">
                <a:solidFill>
                  <a:schemeClr val="tx1">
                    <a:lumMod val="65000"/>
                    <a:lumOff val="35000"/>
                  </a:schemeClr>
                </a:solidFill>
                <a:latin typeface="Meiryo" panose="020B0604030504040204" pitchFamily="34" charset="-128"/>
                <a:ea typeface="Meiryo" panose="020B0604030504040204" pitchFamily="34" charset="-128"/>
              </a:rPr>
            </a:br>
            <a:r>
              <a:rPr kumimoji="0" lang="ja-JP" altLang="en-US" sz="1600" kern="0" dirty="0">
                <a:solidFill>
                  <a:schemeClr val="tx1">
                    <a:lumMod val="65000"/>
                    <a:lumOff val="35000"/>
                  </a:schemeClr>
                </a:solidFill>
                <a:latin typeface="Meiryo"/>
                <a:ea typeface="Meiryo"/>
                <a:cs typeface="Narkisim"/>
              </a:rPr>
              <a:t>ブランドリフト調査</a:t>
            </a:r>
            <a:r>
              <a:rPr kumimoji="0" lang="en-US" altLang="ja-JP" sz="1600" kern="0" dirty="0">
                <a:solidFill>
                  <a:schemeClr val="tx1">
                    <a:lumMod val="65000"/>
                    <a:lumOff val="35000"/>
                  </a:schemeClr>
                </a:solidFill>
                <a:latin typeface="Meiryo"/>
                <a:ea typeface="Meiryo"/>
                <a:cs typeface="Narkisim"/>
              </a:rPr>
              <a:t>(Measurement</a:t>
            </a:r>
            <a:r>
              <a:rPr kumimoji="0" lang="ja-JP" altLang="en-US" sz="1600" kern="0" dirty="0">
                <a:solidFill>
                  <a:schemeClr val="tx1">
                    <a:lumMod val="65000"/>
                    <a:lumOff val="35000"/>
                  </a:schemeClr>
                </a:solidFill>
                <a:latin typeface="Meiryo"/>
                <a:ea typeface="Meiryo"/>
                <a:cs typeface="Narkisim"/>
              </a:rPr>
              <a:t> </a:t>
            </a:r>
            <a:r>
              <a:rPr kumimoji="0" lang="en-US" altLang="ja-JP" sz="1600" kern="0" dirty="0">
                <a:solidFill>
                  <a:schemeClr val="tx1">
                    <a:lumMod val="65000"/>
                    <a:lumOff val="35000"/>
                  </a:schemeClr>
                </a:solidFill>
                <a:latin typeface="Meiryo"/>
                <a:ea typeface="Meiryo"/>
                <a:cs typeface="Narkisim"/>
              </a:rPr>
              <a:t>Partner)</a:t>
            </a:r>
            <a:r>
              <a:rPr kumimoji="0" lang="ja-JP" altLang="en-US" sz="1600" kern="0" dirty="0">
                <a:solidFill>
                  <a:schemeClr val="tx1">
                    <a:lumMod val="65000"/>
                    <a:lumOff val="35000"/>
                  </a:schemeClr>
                </a:solidFill>
                <a:latin typeface="Meiryo"/>
                <a:ea typeface="Meiryo"/>
                <a:cs typeface="Narkisim"/>
              </a:rPr>
              <a:t>は</a:t>
            </a:r>
            <a:r>
              <a:rPr kumimoji="0" lang="ja-JP" altLang="en-US" sz="1600" kern="0" dirty="0">
                <a:solidFill>
                  <a:schemeClr val="tx1">
                    <a:lumMod val="65000"/>
                    <a:lumOff val="35000"/>
                  </a:schemeClr>
                </a:solidFill>
                <a:latin typeface="Meiryo"/>
                <a:ea typeface="Meiryo"/>
              </a:rPr>
              <a:t>、マクロミル社のモニターを対象にアンケートを実施し、広告接触者と</a:t>
            </a:r>
            <a:endParaRPr kumimoji="0" lang="en-US" altLang="ja-JP" sz="1600" kern="0" dirty="0">
              <a:solidFill>
                <a:schemeClr val="tx1">
                  <a:lumMod val="65000"/>
                  <a:lumOff val="35000"/>
                </a:schemeClr>
              </a:solidFill>
              <a:latin typeface="Meiryo"/>
              <a:ea typeface="Meiryo"/>
            </a:endParaRPr>
          </a:p>
          <a:p>
            <a:r>
              <a:rPr kumimoji="0" lang="ja-JP" altLang="en-US" sz="1600" kern="0" dirty="0">
                <a:solidFill>
                  <a:schemeClr val="tx1">
                    <a:lumMod val="65000"/>
                    <a:lumOff val="35000"/>
                  </a:schemeClr>
                </a:solidFill>
                <a:latin typeface="Meiryo" panose="020B0604030504040204" pitchFamily="34" charset="-128"/>
                <a:ea typeface="Meiryo" panose="020B0604030504040204" pitchFamily="34" charset="-128"/>
              </a:rPr>
              <a:t>非接触者の差分を比較します。</a:t>
            </a:r>
          </a:p>
        </p:txBody>
      </p:sp>
      <p:sp>
        <p:nvSpPr>
          <p:cNvPr id="6" name="正方形/長方形 5">
            <a:extLst>
              <a:ext uri="{FF2B5EF4-FFF2-40B4-BE49-F238E27FC236}">
                <a16:creationId xmlns:a16="http://schemas.microsoft.com/office/drawing/2014/main" id="{084D1783-4282-E961-B5CF-0E1FEDD9F49D}"/>
              </a:ext>
            </a:extLst>
          </p:cNvPr>
          <p:cNvSpPr/>
          <p:nvPr/>
        </p:nvSpPr>
        <p:spPr>
          <a:xfrm>
            <a:off x="629052" y="2796350"/>
            <a:ext cx="6897900" cy="601925"/>
          </a:xfrm>
          <a:prstGeom prst="rect">
            <a:avLst/>
          </a:prstGeom>
          <a:solidFill>
            <a:srgbClr val="000000">
              <a:lumMod val="75000"/>
              <a:lumOff val="25000"/>
            </a:srgbClr>
          </a:solidFill>
          <a:ln w="25400" cap="flat" cmpd="sng" algn="ctr">
            <a:noFill/>
            <a:prstDash val="solid"/>
          </a:ln>
          <a:effectLst/>
        </p:spPr>
        <p:txBody>
          <a:bodyPr rtlCol="0" anchor="ctr"/>
          <a:lstStyle/>
          <a:p>
            <a:pPr algn="ctr" defTabSz="1125444">
              <a:defRPr/>
            </a:pPr>
            <a:r>
              <a:rPr kumimoji="0" lang="en-US" altLang="ja-JP" sz="1600" b="1" kern="0">
                <a:solidFill>
                  <a:srgbClr val="FFFFFF"/>
                </a:solidFill>
                <a:latin typeface="メイリオ"/>
                <a:ea typeface="メイリオ"/>
                <a:cs typeface="Narkisim" panose="020E0502050101010101" pitchFamily="34" charset="-79"/>
              </a:rPr>
              <a:t>Yahoo!</a:t>
            </a:r>
            <a:r>
              <a:rPr kumimoji="0" lang="ja-JP" altLang="en-US" sz="1600" b="1" kern="0">
                <a:solidFill>
                  <a:srgbClr val="FFFFFF"/>
                </a:solidFill>
                <a:latin typeface="メイリオ"/>
                <a:ea typeface="メイリオ"/>
                <a:cs typeface="Narkisim" panose="020E0502050101010101" pitchFamily="34" charset="-79"/>
              </a:rPr>
              <a:t> </a:t>
            </a:r>
            <a:r>
              <a:rPr kumimoji="0" lang="en-US" altLang="ja-JP" sz="1600" b="1" kern="0">
                <a:solidFill>
                  <a:srgbClr val="FFFFFF"/>
                </a:solidFill>
                <a:latin typeface="メイリオ"/>
                <a:ea typeface="メイリオ"/>
                <a:cs typeface="Narkisim" panose="020E0502050101010101" pitchFamily="34" charset="-79"/>
              </a:rPr>
              <a:t>JAPAN</a:t>
            </a:r>
            <a:r>
              <a:rPr kumimoji="0" lang="ja-JP" altLang="en-US" sz="1600" b="1" kern="0">
                <a:solidFill>
                  <a:srgbClr val="FFFFFF"/>
                </a:solidFill>
                <a:latin typeface="メイリオ"/>
                <a:ea typeface="メイリオ"/>
                <a:cs typeface="Narkisim" panose="020E0502050101010101" pitchFamily="34" charset="-79"/>
              </a:rPr>
              <a:t>ブランドリフト調査 </a:t>
            </a:r>
            <a:endParaRPr kumimoji="0" lang="en-US" altLang="ja-JP" sz="1600" b="1" kern="0">
              <a:solidFill>
                <a:srgbClr val="FFFFFF"/>
              </a:solidFill>
              <a:latin typeface="メイリオ"/>
              <a:ea typeface="メイリオ"/>
              <a:cs typeface="Narkisim" panose="020E0502050101010101" pitchFamily="34" charset="-79"/>
            </a:endParaRPr>
          </a:p>
          <a:p>
            <a:pPr algn="ctr" defTabSz="1125444">
              <a:defRPr/>
            </a:pPr>
            <a:r>
              <a:rPr kumimoji="0" lang="en-US" altLang="ja-JP" sz="1600" b="1" kern="0">
                <a:solidFill>
                  <a:srgbClr val="FFFFFF"/>
                </a:solidFill>
                <a:latin typeface="メイリオ"/>
                <a:ea typeface="メイリオ"/>
                <a:cs typeface="Narkisim" panose="020E0502050101010101" pitchFamily="34" charset="-79"/>
              </a:rPr>
              <a:t>Measurement</a:t>
            </a:r>
            <a:r>
              <a:rPr kumimoji="0" lang="ja-JP" altLang="en-US" sz="1600" b="1" kern="0">
                <a:solidFill>
                  <a:srgbClr val="FFFFFF"/>
                </a:solidFill>
                <a:latin typeface="メイリオ"/>
                <a:ea typeface="メイリオ"/>
                <a:cs typeface="Narkisim" panose="020E0502050101010101" pitchFamily="34" charset="-79"/>
              </a:rPr>
              <a:t> </a:t>
            </a:r>
            <a:r>
              <a:rPr kumimoji="0" lang="en-US" altLang="ja-JP" sz="1600" b="1" kern="0">
                <a:solidFill>
                  <a:srgbClr val="FFFFFF"/>
                </a:solidFill>
                <a:latin typeface="メイリオ"/>
                <a:ea typeface="メイリオ"/>
                <a:cs typeface="Narkisim" panose="020E0502050101010101" pitchFamily="34" charset="-79"/>
              </a:rPr>
              <a:t>Partner</a:t>
            </a:r>
            <a:endParaRPr kumimoji="0" lang="ja-JP" altLang="en-US" sz="1600" b="1" kern="0">
              <a:solidFill>
                <a:srgbClr val="FFFFFF"/>
              </a:solidFill>
              <a:latin typeface="メイリオ"/>
              <a:ea typeface="メイリオ"/>
            </a:endParaRPr>
          </a:p>
        </p:txBody>
      </p:sp>
      <p:sp>
        <p:nvSpPr>
          <p:cNvPr id="8" name="正方形/長方形 53">
            <a:extLst>
              <a:ext uri="{FF2B5EF4-FFF2-40B4-BE49-F238E27FC236}">
                <a16:creationId xmlns:a16="http://schemas.microsoft.com/office/drawing/2014/main" id="{FAB1C828-43EE-AAE8-B3EC-FAE35EB78CF1}"/>
              </a:ext>
            </a:extLst>
          </p:cNvPr>
          <p:cNvSpPr/>
          <p:nvPr/>
        </p:nvSpPr>
        <p:spPr>
          <a:xfrm>
            <a:off x="554961" y="2717240"/>
            <a:ext cx="7036546" cy="3674748"/>
          </a:xfrm>
          <a:prstGeom prst="rect">
            <a:avLst/>
          </a:prstGeom>
          <a:noFill/>
          <a:ln w="25400" cap="flat" cmpd="sng" algn="ctr">
            <a:solidFill>
              <a:srgbClr val="AEB1BF"/>
            </a:solidFill>
            <a:prstDash val="solid"/>
          </a:ln>
          <a:effectLst/>
        </p:spPr>
        <p:txBody>
          <a:bodyPr vert="eaVert" rtlCol="0" anchor="ctr"/>
          <a:lstStyle/>
          <a:p>
            <a:pPr algn="ctr" defTabSz="1125444">
              <a:defRPr/>
            </a:pPr>
            <a:endParaRPr kumimoji="0" lang="ja-JP" altLang="en-US" sz="1723" kern="0">
              <a:solidFill>
                <a:srgbClr val="454958"/>
              </a:solidFill>
              <a:latin typeface="メイリオ"/>
              <a:ea typeface="メイリオ"/>
              <a:cs typeface="Helvetica Neue" panose="02000503000000020004" pitchFamily="2" charset="0"/>
            </a:endParaRPr>
          </a:p>
        </p:txBody>
      </p:sp>
      <p:sp>
        <p:nvSpPr>
          <p:cNvPr id="9" name="ホームベース 8">
            <a:extLst>
              <a:ext uri="{FF2B5EF4-FFF2-40B4-BE49-F238E27FC236}">
                <a16:creationId xmlns:a16="http://schemas.microsoft.com/office/drawing/2014/main" id="{10C7CF10-F40E-C48A-EA8D-795F349ECB86}"/>
              </a:ext>
            </a:extLst>
          </p:cNvPr>
          <p:cNvSpPr/>
          <p:nvPr/>
        </p:nvSpPr>
        <p:spPr>
          <a:xfrm>
            <a:off x="745606" y="5699733"/>
            <a:ext cx="888759" cy="482218"/>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dirty="0">
                <a:solidFill>
                  <a:srgbClr val="000000"/>
                </a:solidFill>
                <a:latin typeface="メイリオ"/>
                <a:ea typeface="メイリオ"/>
              </a:rPr>
              <a:t>広告</a:t>
            </a:r>
            <a:endParaRPr kumimoji="0" lang="en-US" altLang="ja-JP" sz="1200" kern="0" dirty="0">
              <a:solidFill>
                <a:srgbClr val="000000"/>
              </a:solidFill>
              <a:latin typeface="メイリオ"/>
              <a:ea typeface="メイリオ"/>
            </a:endParaRPr>
          </a:p>
          <a:p>
            <a:pPr algn="ctr" defTabSz="1125444">
              <a:defRPr/>
            </a:pPr>
            <a:r>
              <a:rPr kumimoji="0" lang="ja-JP" altLang="en-US" sz="1200" kern="0" dirty="0">
                <a:solidFill>
                  <a:srgbClr val="000000"/>
                </a:solidFill>
                <a:latin typeface="メイリオ"/>
                <a:ea typeface="メイリオ"/>
              </a:rPr>
              <a:t>配信</a:t>
            </a:r>
          </a:p>
        </p:txBody>
      </p:sp>
      <p:sp>
        <p:nvSpPr>
          <p:cNvPr id="11" name="ホームベース 10">
            <a:extLst>
              <a:ext uri="{FF2B5EF4-FFF2-40B4-BE49-F238E27FC236}">
                <a16:creationId xmlns:a16="http://schemas.microsoft.com/office/drawing/2014/main" id="{9AB98535-9A58-016B-2AD6-0A3852DF2DC1}"/>
              </a:ext>
            </a:extLst>
          </p:cNvPr>
          <p:cNvSpPr/>
          <p:nvPr/>
        </p:nvSpPr>
        <p:spPr>
          <a:xfrm>
            <a:off x="1661938" y="5701556"/>
            <a:ext cx="1899615" cy="481501"/>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dirty="0">
                <a:solidFill>
                  <a:srgbClr val="000000"/>
                </a:solidFill>
                <a:latin typeface="メイリオ"/>
                <a:ea typeface="メイリオ"/>
              </a:rPr>
              <a:t>配信終了後、広告の接触状況でモニタを分類</a:t>
            </a:r>
          </a:p>
        </p:txBody>
      </p:sp>
      <p:sp>
        <p:nvSpPr>
          <p:cNvPr id="12" name="ホームベース 11">
            <a:extLst>
              <a:ext uri="{FF2B5EF4-FFF2-40B4-BE49-F238E27FC236}">
                <a16:creationId xmlns:a16="http://schemas.microsoft.com/office/drawing/2014/main" id="{F30C72FA-8715-EBFB-CDA1-3E1C4F052FB0}"/>
              </a:ext>
            </a:extLst>
          </p:cNvPr>
          <p:cNvSpPr/>
          <p:nvPr/>
        </p:nvSpPr>
        <p:spPr>
          <a:xfrm>
            <a:off x="5639271" y="5684555"/>
            <a:ext cx="1500348" cy="476989"/>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回答ログを集計</a:t>
            </a:r>
          </a:p>
        </p:txBody>
      </p:sp>
      <p:pic>
        <p:nvPicPr>
          <p:cNvPr id="13" name="図 12">
            <a:extLst>
              <a:ext uri="{FF2B5EF4-FFF2-40B4-BE49-F238E27FC236}">
                <a16:creationId xmlns:a16="http://schemas.microsoft.com/office/drawing/2014/main" id="{F417C819-3FE7-58D0-CAC5-179F551C300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242"/>
          <a:stretch/>
        </p:blipFill>
        <p:spPr>
          <a:xfrm>
            <a:off x="827155" y="4092114"/>
            <a:ext cx="528755" cy="820093"/>
          </a:xfrm>
          <a:prstGeom prst="rect">
            <a:avLst/>
          </a:prstGeom>
        </p:spPr>
      </p:pic>
      <p:sp>
        <p:nvSpPr>
          <p:cNvPr id="14" name="二等辺三角形 27">
            <a:extLst>
              <a:ext uri="{FF2B5EF4-FFF2-40B4-BE49-F238E27FC236}">
                <a16:creationId xmlns:a16="http://schemas.microsoft.com/office/drawing/2014/main" id="{780972B4-78D3-7A0B-BCD1-2C1155D02D15}"/>
              </a:ext>
            </a:extLst>
          </p:cNvPr>
          <p:cNvSpPr/>
          <p:nvPr/>
        </p:nvSpPr>
        <p:spPr>
          <a:xfrm rot="5400000">
            <a:off x="1604192" y="4403989"/>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pic>
        <p:nvPicPr>
          <p:cNvPr id="15" name="図 14">
            <a:extLst>
              <a:ext uri="{FF2B5EF4-FFF2-40B4-BE49-F238E27FC236}">
                <a16:creationId xmlns:a16="http://schemas.microsoft.com/office/drawing/2014/main" id="{BB5330A8-2704-B841-73B5-A90E2824B2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6455" y="3563474"/>
            <a:ext cx="839005" cy="648920"/>
          </a:xfrm>
          <a:prstGeom prst="rect">
            <a:avLst/>
          </a:prstGeom>
        </p:spPr>
      </p:pic>
      <p:pic>
        <p:nvPicPr>
          <p:cNvPr id="16" name="図 15">
            <a:extLst>
              <a:ext uri="{FF2B5EF4-FFF2-40B4-BE49-F238E27FC236}">
                <a16:creationId xmlns:a16="http://schemas.microsoft.com/office/drawing/2014/main" id="{DB267AF8-11A5-6B4E-9B4D-0FC9A1BC93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7929" y="4550065"/>
            <a:ext cx="774438" cy="598981"/>
          </a:xfrm>
          <a:prstGeom prst="rect">
            <a:avLst/>
          </a:prstGeom>
        </p:spPr>
      </p:pic>
      <p:sp>
        <p:nvSpPr>
          <p:cNvPr id="17" name="テキスト ボックス 16">
            <a:extLst>
              <a:ext uri="{FF2B5EF4-FFF2-40B4-BE49-F238E27FC236}">
                <a16:creationId xmlns:a16="http://schemas.microsoft.com/office/drawing/2014/main" id="{5C47DDDB-92C3-5766-EC80-D0865F872244}"/>
              </a:ext>
            </a:extLst>
          </p:cNvPr>
          <p:cNvSpPr txBox="1"/>
          <p:nvPr/>
        </p:nvSpPr>
        <p:spPr>
          <a:xfrm>
            <a:off x="2269358" y="4264416"/>
            <a:ext cx="1054549" cy="276999"/>
          </a:xfrm>
          <a:prstGeom prst="rect">
            <a:avLst/>
          </a:prstGeom>
          <a:noFill/>
        </p:spPr>
        <p:txBody>
          <a:bodyPr wrap="square" rtlCol="0">
            <a:spAutoFit/>
          </a:bodyPr>
          <a:lstStyle/>
          <a:p>
            <a:pPr defTabSz="1125444">
              <a:defRPr/>
            </a:pPr>
            <a:r>
              <a:rPr kumimoji="0" lang="ja-JP" altLang="en-US" sz="1200" kern="0">
                <a:solidFill>
                  <a:srgbClr val="D00216"/>
                </a:solidFill>
              </a:rPr>
              <a:t>広告接触者</a:t>
            </a:r>
          </a:p>
        </p:txBody>
      </p:sp>
      <p:sp>
        <p:nvSpPr>
          <p:cNvPr id="18" name="二等辺三角形 31">
            <a:extLst>
              <a:ext uri="{FF2B5EF4-FFF2-40B4-BE49-F238E27FC236}">
                <a16:creationId xmlns:a16="http://schemas.microsoft.com/office/drawing/2014/main" id="{42C58B87-9690-D92E-EEFF-F482AA85B888}"/>
              </a:ext>
            </a:extLst>
          </p:cNvPr>
          <p:cNvSpPr/>
          <p:nvPr/>
        </p:nvSpPr>
        <p:spPr>
          <a:xfrm rot="5400000">
            <a:off x="3355354" y="4402183"/>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sp>
        <p:nvSpPr>
          <p:cNvPr id="19" name="二等辺三角形 32">
            <a:extLst>
              <a:ext uri="{FF2B5EF4-FFF2-40B4-BE49-F238E27FC236}">
                <a16:creationId xmlns:a16="http://schemas.microsoft.com/office/drawing/2014/main" id="{C26EC128-0193-5057-024D-83BDCD81D3AA}"/>
              </a:ext>
            </a:extLst>
          </p:cNvPr>
          <p:cNvSpPr/>
          <p:nvPr/>
        </p:nvSpPr>
        <p:spPr>
          <a:xfrm rot="5400000">
            <a:off x="5488394" y="4423807"/>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pic>
        <p:nvPicPr>
          <p:cNvPr id="20" name="図 19">
            <a:extLst>
              <a:ext uri="{FF2B5EF4-FFF2-40B4-BE49-F238E27FC236}">
                <a16:creationId xmlns:a16="http://schemas.microsoft.com/office/drawing/2014/main" id="{84A7D689-F7F4-2571-66A9-0B22EF053882}"/>
              </a:ext>
            </a:extLst>
          </p:cNvPr>
          <p:cNvPicPr>
            <a:picLocks noChangeAspect="1"/>
          </p:cNvPicPr>
          <p:nvPr/>
        </p:nvPicPr>
        <p:blipFill>
          <a:blip r:embed="rId6"/>
          <a:stretch>
            <a:fillRect/>
          </a:stretch>
        </p:blipFill>
        <p:spPr>
          <a:xfrm>
            <a:off x="6215098" y="4147820"/>
            <a:ext cx="837647" cy="632208"/>
          </a:xfrm>
          <a:prstGeom prst="rect">
            <a:avLst/>
          </a:prstGeom>
        </p:spPr>
      </p:pic>
      <p:sp>
        <p:nvSpPr>
          <p:cNvPr id="21" name="テキスト ボックス 20">
            <a:extLst>
              <a:ext uri="{FF2B5EF4-FFF2-40B4-BE49-F238E27FC236}">
                <a16:creationId xmlns:a16="http://schemas.microsoft.com/office/drawing/2014/main" id="{1AD5A5F6-3D6F-E3A6-3AF2-84F4761AEAFC}"/>
              </a:ext>
            </a:extLst>
          </p:cNvPr>
          <p:cNvSpPr txBox="1"/>
          <p:nvPr/>
        </p:nvSpPr>
        <p:spPr>
          <a:xfrm>
            <a:off x="6045864" y="4854421"/>
            <a:ext cx="1219541" cy="219965"/>
          </a:xfrm>
          <a:prstGeom prst="rect">
            <a:avLst/>
          </a:prstGeom>
          <a:noFill/>
        </p:spPr>
        <p:txBody>
          <a:bodyPr wrap="square" rtlCol="0">
            <a:spAutoFit/>
          </a:bodyPr>
          <a:lstStyle/>
          <a:p>
            <a:pPr defTabSz="1125444">
              <a:defRPr/>
            </a:pPr>
            <a:r>
              <a:rPr kumimoji="0" lang="ja-JP" altLang="en-US" sz="1231" kern="0">
                <a:solidFill>
                  <a:srgbClr val="454958"/>
                </a:solidFill>
              </a:rPr>
              <a:t>ブランドリフト</a:t>
            </a:r>
          </a:p>
        </p:txBody>
      </p:sp>
      <p:pic>
        <p:nvPicPr>
          <p:cNvPr id="22" name="図 21">
            <a:extLst>
              <a:ext uri="{FF2B5EF4-FFF2-40B4-BE49-F238E27FC236}">
                <a16:creationId xmlns:a16="http://schemas.microsoft.com/office/drawing/2014/main" id="{502841FC-C761-5C66-3A2F-7AC0FDCA50E1}"/>
              </a:ext>
            </a:extLst>
          </p:cNvPr>
          <p:cNvPicPr>
            <a:picLocks noChangeAspect="1"/>
          </p:cNvPicPr>
          <p:nvPr/>
        </p:nvPicPr>
        <p:blipFill>
          <a:blip r:embed="rId7"/>
          <a:stretch>
            <a:fillRect/>
          </a:stretch>
        </p:blipFill>
        <p:spPr>
          <a:xfrm>
            <a:off x="4172403" y="4110688"/>
            <a:ext cx="1145583" cy="844667"/>
          </a:xfrm>
          <a:prstGeom prst="rect">
            <a:avLst/>
          </a:prstGeom>
        </p:spPr>
      </p:pic>
      <p:sp>
        <p:nvSpPr>
          <p:cNvPr id="23" name="ホームベース 22">
            <a:extLst>
              <a:ext uri="{FF2B5EF4-FFF2-40B4-BE49-F238E27FC236}">
                <a16:creationId xmlns:a16="http://schemas.microsoft.com/office/drawing/2014/main" id="{CB5A3A44-5D50-C819-8D74-173A462EC39B}"/>
              </a:ext>
            </a:extLst>
          </p:cNvPr>
          <p:cNvSpPr/>
          <p:nvPr/>
        </p:nvSpPr>
        <p:spPr>
          <a:xfrm>
            <a:off x="3571097" y="5689543"/>
            <a:ext cx="2068174" cy="492407"/>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マクロミル社よりメールでアンケート依頼</a:t>
            </a:r>
          </a:p>
        </p:txBody>
      </p:sp>
      <p:sp>
        <p:nvSpPr>
          <p:cNvPr id="24" name="テキスト ボックス 23">
            <a:extLst>
              <a:ext uri="{FF2B5EF4-FFF2-40B4-BE49-F238E27FC236}">
                <a16:creationId xmlns:a16="http://schemas.microsoft.com/office/drawing/2014/main" id="{95749295-3F57-C608-6CB1-8F7FEADF9F84}"/>
              </a:ext>
            </a:extLst>
          </p:cNvPr>
          <p:cNvSpPr txBox="1"/>
          <p:nvPr/>
        </p:nvSpPr>
        <p:spPr>
          <a:xfrm>
            <a:off x="2243830" y="5182135"/>
            <a:ext cx="1102635" cy="276999"/>
          </a:xfrm>
          <a:prstGeom prst="rect">
            <a:avLst/>
          </a:prstGeom>
          <a:noFill/>
        </p:spPr>
        <p:txBody>
          <a:bodyPr wrap="square" rtlCol="0">
            <a:spAutoFit/>
          </a:bodyPr>
          <a:lstStyle/>
          <a:p>
            <a:pPr defTabSz="1125444">
              <a:defRPr/>
            </a:pPr>
            <a:r>
              <a:rPr kumimoji="0" lang="ja-JP" altLang="en-US" sz="1200" kern="0">
                <a:solidFill>
                  <a:srgbClr val="454958"/>
                </a:solidFill>
              </a:rPr>
              <a:t>広告非接触者</a:t>
            </a:r>
          </a:p>
        </p:txBody>
      </p:sp>
      <p:sp>
        <p:nvSpPr>
          <p:cNvPr id="25" name="テキスト ボックス 24">
            <a:extLst>
              <a:ext uri="{FF2B5EF4-FFF2-40B4-BE49-F238E27FC236}">
                <a16:creationId xmlns:a16="http://schemas.microsoft.com/office/drawing/2014/main" id="{B2D67F6F-1DDD-B6C8-07C6-93190484C91B}"/>
              </a:ext>
            </a:extLst>
          </p:cNvPr>
          <p:cNvSpPr txBox="1"/>
          <p:nvPr/>
        </p:nvSpPr>
        <p:spPr>
          <a:xfrm>
            <a:off x="7586034" y="2886333"/>
            <a:ext cx="4307882" cy="3231654"/>
          </a:xfrm>
          <a:prstGeom prst="rect">
            <a:avLst/>
          </a:prstGeom>
          <a:noFill/>
        </p:spPr>
        <p:txBody>
          <a:bodyPr wrap="square" rtlCol="0">
            <a:spAutoFit/>
          </a:bodyPr>
          <a:lstStyle/>
          <a:p>
            <a:r>
              <a:rPr kumimoji="1" lang="en-US" altLang="ja-JP" sz="1200" b="1"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rPr>
              <a:t>調査仕様</a:t>
            </a:r>
            <a:r>
              <a:rPr kumimoji="1" lang="en-US" altLang="ja-JP" sz="1200" b="1" dirty="0">
                <a:solidFill>
                  <a:schemeClr val="tx1">
                    <a:lumMod val="65000"/>
                    <a:lumOff val="35000"/>
                  </a:schemeClr>
                </a:solidFill>
                <a:latin typeface="Meiryo" panose="020B0604030504040204" pitchFamily="34" charset="-128"/>
                <a:ea typeface="Meiryo" panose="020B0604030504040204" pitchFamily="34" charset="-128"/>
              </a:rPr>
              <a:t>】</a:t>
            </a:r>
          </a:p>
          <a:p>
            <a:endParaRPr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r>
              <a:rPr lang="ja-JP" altLang="en-US" sz="1200" b="1"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　調査実施主体：</a:t>
            </a:r>
            <a:r>
              <a:rPr lang="en-US" altLang="ja-JP" sz="1200" dirty="0">
                <a:solidFill>
                  <a:schemeClr val="tx1">
                    <a:lumMod val="65000"/>
                    <a:lumOff val="35000"/>
                  </a:schemeClr>
                </a:solidFill>
                <a:latin typeface="Meiryo" panose="020B0604030504040204" pitchFamily="34" charset="-128"/>
                <a:ea typeface="Meiryo" panose="020B0604030504040204" pitchFamily="34" charset="-128"/>
                <a:sym typeface="Wingdings" pitchFamily="2" charset="2"/>
              </a:rPr>
              <a:t>(</a:t>
            </a:r>
            <a:r>
              <a:rPr lang="ja-JP" altLang="en-US"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株</a:t>
            </a:r>
            <a:r>
              <a:rPr lang="en-US" altLang="ja-JP"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a:t>
            </a:r>
            <a:r>
              <a:rPr lang="ja-JP" altLang="en-US"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マクロミル</a:t>
            </a:r>
            <a:endParaRPr lang="en-US" altLang="ja-JP"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r>
              <a:rPr lang="ja-JP" altLang="en-US" sz="1200" b="1" dirty="0">
                <a:solidFill>
                  <a:schemeClr val="tx1">
                    <a:lumMod val="65000"/>
                    <a:lumOff val="35000"/>
                  </a:schemeClr>
                </a:solidFill>
                <a:latin typeface="Meiryo" panose="020B0604030504040204" pitchFamily="34" charset="-128"/>
                <a:ea typeface="Meiryo" panose="020B0604030504040204" pitchFamily="34" charset="-128"/>
              </a:rPr>
              <a:t>　調査対象者：</a:t>
            </a:r>
            <a:r>
              <a:rPr lang="ja-JP" altLang="en-US" sz="1200" dirty="0">
                <a:solidFill>
                  <a:schemeClr val="tx1">
                    <a:lumMod val="65000"/>
                    <a:lumOff val="35000"/>
                  </a:schemeClr>
                </a:solidFill>
                <a:latin typeface="Meiryo" panose="020B0604030504040204" pitchFamily="34" charset="-128"/>
                <a:ea typeface="Meiryo" panose="020B0604030504040204" pitchFamily="34" charset="-128"/>
              </a:rPr>
              <a:t>マクロミルモニター</a:t>
            </a:r>
            <a:endParaRPr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endParaRPr lang="en-US" altLang="ja-JP" sz="120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r>
              <a:rPr lang="ja-JP" altLang="en-US" sz="1200" b="1"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　調査方式： </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アンケート調査</a:t>
            </a:r>
            <a:endPar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r>
              <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rPr>
              <a:t>　調査期間：</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掲載終了</a:t>
            </a:r>
            <a:r>
              <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4</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営業日後頃から開始</a:t>
            </a:r>
            <a:endPar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r>
              <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rPr>
              <a:t>　設問数：</a:t>
            </a:r>
            <a:r>
              <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9</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問</a:t>
            </a:r>
            <a:b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br>
            <a:endPar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r>
              <a:rPr lang="ja-JP" altLang="en-US" sz="1200" b="1" dirty="0">
                <a:solidFill>
                  <a:schemeClr val="tx1">
                    <a:lumMod val="65000"/>
                    <a:lumOff val="35000"/>
                  </a:schemeClr>
                </a:solidFill>
                <a:latin typeface="Meiryo" panose="020B0604030504040204" pitchFamily="34" charset="-128"/>
                <a:ea typeface="Meiryo" panose="020B0604030504040204" pitchFamily="34" charset="-128"/>
              </a:rPr>
              <a:t>　サンプル数：</a:t>
            </a:r>
            <a:r>
              <a:rPr kumimoji="1" lang="ja-JP" altLang="en-US" sz="1200" dirty="0">
                <a:solidFill>
                  <a:schemeClr val="tx1">
                    <a:lumMod val="65000"/>
                    <a:lumOff val="35000"/>
                  </a:schemeClr>
                </a:solidFill>
                <a:latin typeface="Meiryo" panose="020B0604030504040204" pitchFamily="34" charset="-128"/>
                <a:ea typeface="Meiryo" panose="020B0604030504040204" pitchFamily="34" charset="-128"/>
              </a:rPr>
              <a:t>約</a:t>
            </a:r>
            <a:r>
              <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rPr>
              <a:t>1,000ss</a:t>
            </a:r>
          </a:p>
          <a:p>
            <a:endParaRPr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r>
              <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rPr>
              <a:t>　集計軸：</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全体・性別・年代別</a:t>
            </a:r>
            <a:endPar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endParaRPr kumimoji="1" lang="en-US" altLang="ja-JP" sz="1200" dirty="0">
              <a:solidFill>
                <a:schemeClr val="tx1">
                  <a:lumMod val="65000"/>
                  <a:lumOff val="35000"/>
                </a:schemeClr>
              </a:solidFill>
              <a:latin typeface="Meiryo" panose="020B0604030504040204" pitchFamily="34" charset="-128"/>
              <a:ea typeface="Meiryo" panose="020B0604030504040204" pitchFamily="34" charset="-128"/>
            </a:endParaRPr>
          </a:p>
          <a:p>
            <a:r>
              <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rPr>
              <a:t>　レポート納品：</a:t>
            </a:r>
            <a:r>
              <a:rPr lang="ja-JP" altLang="en-US" sz="1200" b="1"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 </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広告配信終了から約</a:t>
            </a:r>
            <a:r>
              <a:rPr lang="en-US" altLang="ja-JP"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15</a:t>
            </a:r>
            <a:r>
              <a:rPr lang="ja-JP" altLang="en-US" sz="12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営業日以降が目安</a:t>
            </a:r>
          </a:p>
        </p:txBody>
      </p:sp>
    </p:spTree>
    <p:extLst>
      <p:ext uri="{BB962C8B-B14F-4D97-AF65-F5344CB8AC3E}">
        <p14:creationId xmlns:p14="http://schemas.microsoft.com/office/powerpoint/2010/main" val="21812488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の調査項目</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EB459985-0853-B115-452E-D70269CFB9CF}"/>
              </a:ext>
            </a:extLst>
          </p:cNvPr>
          <p:cNvSpPr txBox="1"/>
          <p:nvPr/>
        </p:nvSpPr>
        <p:spPr>
          <a:xfrm>
            <a:off x="479425" y="1089025"/>
            <a:ext cx="10801200" cy="584775"/>
          </a:xfrm>
          <a:prstGeom prst="rect">
            <a:avLst/>
          </a:prstGeom>
          <a:noFill/>
        </p:spPr>
        <p:txBody>
          <a:bodyPr wrap="square" lIns="91440" tIns="45720" rIns="91440" bIns="45720" rtlCol="0" anchor="t">
            <a:spAutoFit/>
          </a:bodyPr>
          <a:lstStyle/>
          <a:p>
            <a:r>
              <a:rPr lang="ja-JP" altLang="en-US" sz="1600" dirty="0">
                <a:solidFill>
                  <a:schemeClr val="tx1">
                    <a:lumMod val="65000"/>
                    <a:lumOff val="35000"/>
                  </a:schemeClr>
                </a:solidFill>
                <a:latin typeface="Meiryo"/>
                <a:ea typeface="Meiryo"/>
              </a:rPr>
              <a:t>ブランドリフト調査 (Measurement Partner) では最大</a:t>
            </a:r>
            <a:r>
              <a:rPr lang="en-US" altLang="ja-JP" sz="1600" dirty="0">
                <a:solidFill>
                  <a:schemeClr val="tx1">
                    <a:lumMod val="65000"/>
                    <a:lumOff val="35000"/>
                  </a:schemeClr>
                </a:solidFill>
                <a:latin typeface="Meiryo"/>
                <a:ea typeface="Meiryo"/>
              </a:rPr>
              <a:t>9</a:t>
            </a:r>
            <a:r>
              <a:rPr lang="ja-JP" altLang="en-US" sz="1600" dirty="0">
                <a:solidFill>
                  <a:schemeClr val="tx1">
                    <a:lumMod val="65000"/>
                    <a:lumOff val="35000"/>
                  </a:schemeClr>
                </a:solidFill>
                <a:latin typeface="Meiryo"/>
                <a:ea typeface="Meiryo"/>
              </a:rPr>
              <a:t>問の聴取が可能です。</a:t>
            </a:r>
            <a:br>
              <a:rPr lang="en-US" altLang="ja-JP" sz="1600" dirty="0">
                <a:solidFill>
                  <a:schemeClr val="tx1">
                    <a:lumMod val="65000"/>
                    <a:lumOff val="35000"/>
                  </a:schemeClr>
                </a:solidFill>
                <a:latin typeface="Meiryo" panose="020B0604030504040204" pitchFamily="34" charset="-128"/>
                <a:ea typeface="Meiryo" panose="020B0604030504040204" pitchFamily="34" charset="-128"/>
              </a:rPr>
            </a:br>
            <a:r>
              <a:rPr lang="ja-JP" altLang="en-US" sz="1600" dirty="0">
                <a:solidFill>
                  <a:schemeClr val="tx1">
                    <a:lumMod val="65000"/>
                    <a:lumOff val="35000"/>
                  </a:schemeClr>
                </a:solidFill>
                <a:latin typeface="Meiryo"/>
                <a:ea typeface="Meiryo"/>
              </a:rPr>
              <a:t>（必須設問の変更や削除は不可となっておりますのでご了承ください）</a:t>
            </a:r>
          </a:p>
        </p:txBody>
      </p:sp>
      <p:graphicFrame>
        <p:nvGraphicFramePr>
          <p:cNvPr id="4" name="表 3">
            <a:extLst>
              <a:ext uri="{FF2B5EF4-FFF2-40B4-BE49-F238E27FC236}">
                <a16:creationId xmlns:a16="http://schemas.microsoft.com/office/drawing/2014/main" id="{C2C74792-F19E-0447-9428-332CBC184632}"/>
              </a:ext>
            </a:extLst>
          </p:cNvPr>
          <p:cNvGraphicFramePr>
            <a:graphicFrameLocks noGrp="1"/>
          </p:cNvGraphicFramePr>
          <p:nvPr>
            <p:extLst>
              <p:ext uri="{D42A27DB-BD31-4B8C-83A1-F6EECF244321}">
                <p14:modId xmlns:p14="http://schemas.microsoft.com/office/powerpoint/2010/main" val="4009866041"/>
              </p:ext>
            </p:extLst>
          </p:nvPr>
        </p:nvGraphicFramePr>
        <p:xfrm>
          <a:off x="479425" y="1657836"/>
          <a:ext cx="11233150" cy="4597007"/>
        </p:xfrm>
        <a:graphic>
          <a:graphicData uri="http://schemas.openxmlformats.org/drawingml/2006/table">
            <a:tbl>
              <a:tblPr/>
              <a:tblGrid>
                <a:gridCol w="1123316">
                  <a:extLst>
                    <a:ext uri="{9D8B030D-6E8A-4147-A177-3AD203B41FA5}">
                      <a16:colId xmlns:a16="http://schemas.microsoft.com/office/drawing/2014/main" val="2725021750"/>
                    </a:ext>
                  </a:extLst>
                </a:gridCol>
                <a:gridCol w="1722416">
                  <a:extLst>
                    <a:ext uri="{9D8B030D-6E8A-4147-A177-3AD203B41FA5}">
                      <a16:colId xmlns:a16="http://schemas.microsoft.com/office/drawing/2014/main" val="2721151471"/>
                    </a:ext>
                  </a:extLst>
                </a:gridCol>
                <a:gridCol w="8387418">
                  <a:extLst>
                    <a:ext uri="{9D8B030D-6E8A-4147-A177-3AD203B41FA5}">
                      <a16:colId xmlns:a16="http://schemas.microsoft.com/office/drawing/2014/main" val="3509345089"/>
                    </a:ext>
                  </a:extLst>
                </a:gridCol>
              </a:tblGrid>
              <a:tr h="363687">
                <a:tc>
                  <a:txBody>
                    <a:bodyPr/>
                    <a:lstStyle/>
                    <a:p>
                      <a:pPr algn="ctr" rtl="0" fontAlgn="ctr"/>
                      <a:r>
                        <a:rPr lang="ja-JP" altLang="en-US" sz="1200" b="1" i="0" u="none" strike="noStrike">
                          <a:solidFill>
                            <a:srgbClr val="595959"/>
                          </a:solidFill>
                          <a:effectLst/>
                          <a:latin typeface="Meiryo" panose="020B0604030504040204" pitchFamily="34" charset="-128"/>
                          <a:ea typeface="Meiryo" panose="020B0604030504040204" pitchFamily="34" charset="-128"/>
                        </a:rPr>
                        <a:t>設問区分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ja-JP" altLang="en-US" sz="1200" b="1" i="0" u="none" strike="noStrike">
                          <a:solidFill>
                            <a:srgbClr val="595959"/>
                          </a:solidFill>
                          <a:effectLst/>
                          <a:latin typeface="Meiryo" panose="020B0604030504040204" pitchFamily="34" charset="-128"/>
                          <a:ea typeface="Meiryo" panose="020B0604030504040204" pitchFamily="34" charset="-128"/>
                        </a:rPr>
                        <a:t>項目</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r>
                        <a:rPr lang="ja-JP" altLang="en-US" sz="1200" b="1" i="0" u="none" strike="noStrike">
                          <a:solidFill>
                            <a:srgbClr val="595959"/>
                          </a:solidFill>
                          <a:effectLst/>
                          <a:latin typeface="Meiryo" panose="020B0604030504040204" pitchFamily="34" charset="-128"/>
                          <a:ea typeface="Meiryo" panose="020B0604030504040204" pitchFamily="34" charset="-128"/>
                        </a:rPr>
                        <a:t>設問内容</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2406764097"/>
                  </a:ext>
                </a:extLst>
              </a:tr>
              <a:tr h="552670">
                <a:tc rowSpan="9">
                  <a:txBody>
                    <a:bodyPr/>
                    <a:lstStyle/>
                    <a:p>
                      <a:pPr algn="ctr" fontAlgn="ct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必須設問</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100" b="1"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広告想起</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en"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Yahoo</a:t>
                      </a:r>
                      <a:r>
                        <a:rPr lang="en-US"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a:t>
                      </a:r>
                      <a:r>
                        <a:rPr lang="en"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 JAPAN</a:t>
                      </a: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で広告に接触したユーザーに再度広告を提示し、対象広告を見たことを覚えているかを測定。「見た覚えがない」以外を選択したユーザーを広告認知者としています。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2573250"/>
                  </a:ext>
                </a:extLst>
              </a:tr>
              <a:tr h="519841">
                <a:tc vMerge="1">
                  <a:txBody>
                    <a:bodyPr/>
                    <a:lstStyle/>
                    <a:p>
                      <a:endParaRPr kumimoji="1" lang="ja-JP" altLang="en-US"/>
                    </a:p>
                  </a:txBody>
                  <a:tcPr/>
                </a:tc>
                <a:tc>
                  <a:txBody>
                    <a:bodyPr/>
                    <a:lstStyle/>
                    <a:p>
                      <a:pPr algn="ctr" rtl="0" fontAlgn="ct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ブランド認知 </a:t>
                      </a:r>
                      <a:r>
                        <a:rPr lang="en-US" altLang="ja-JP"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a:t>
                      </a:r>
                      <a:endPar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 広告に接触することで、ブランドをどの程度認知するようになったかを測定。「知っている」、「聞いたことはある」を選択したユーザーをブランド認知者としています。</a:t>
                      </a:r>
                      <a:endParaRPr lang="en-US"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343026"/>
                  </a:ext>
                </a:extLst>
              </a:tr>
              <a:tr h="509218">
                <a:tc vMerge="1">
                  <a:txBody>
                    <a:bodyPr/>
                    <a:lstStyle/>
                    <a:p>
                      <a:endParaRPr kumimoji="1" lang="ja-JP" altLang="en-US"/>
                    </a:p>
                  </a:txBody>
                  <a:tcPr/>
                </a:tc>
                <a:tc>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助成想起　</a:t>
                      </a:r>
                      <a:r>
                        <a:rPr lang="en-US" altLang="ja-JP"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a:t>
                      </a:r>
                      <a:endPar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広告に接触することで、広告商材から思い浮かべるブランドの上位に入るようになったかを測定。「</a:t>
                      </a:r>
                      <a:r>
                        <a:rPr lang="en-US"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1</a:t>
                      </a: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番めに思い浮かぶ」を選択したユーザーを第一想起としています。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8435831"/>
                  </a:ext>
                </a:extLst>
              </a:tr>
              <a:tr h="290949">
                <a:tc vMerge="1">
                  <a:txBody>
                    <a:bodyPr/>
                    <a:lstStyle/>
                    <a:p>
                      <a:endParaRPr kumimoji="1" lang="ja-JP" altLang="en-US"/>
                    </a:p>
                  </a:txBody>
                  <a:tcPr/>
                </a:tc>
                <a:tc>
                  <a:txBody>
                    <a:bodyPr/>
                    <a:lstStyle/>
                    <a:p>
                      <a:pPr algn="ctr" rtl="0" fontAlgn="ct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興味関心</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chemeClr val="tx1">
                              <a:lumMod val="65000"/>
                              <a:lumOff val="35000"/>
                            </a:schemeClr>
                          </a:solidFill>
                          <a:effectLst/>
                          <a:latin typeface="Meiryo" panose="020B0604030504040204" pitchFamily="34" charset="-128"/>
                          <a:ea typeface="Meiryo" panose="020B0604030504040204" pitchFamily="34" charset="-128"/>
                        </a:rPr>
                        <a:t>広告に接触することで、ブランドに対する興味関心が上昇したかを測定します。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5320693"/>
                  </a:ext>
                </a:extLst>
              </a:tr>
              <a:tr h="552662">
                <a:tc vMerge="1">
                  <a:txBody>
                    <a:bodyPr/>
                    <a:lstStyle/>
                    <a:p>
                      <a:endParaRPr kumimoji="1" lang="ja-JP" altLang="en-US"/>
                    </a:p>
                  </a:txBody>
                  <a:tcPr/>
                </a:tc>
                <a:tc>
                  <a:txBody>
                    <a:bodyPr/>
                    <a:lstStyle/>
                    <a:p>
                      <a:pPr algn="ctr" rtl="0" fontAlgn="ct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好意度</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広告に接触することで、そのブランドを好きになったかを測定します。「好き」を選択したユーザーを好意ありとしています。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072511"/>
                  </a:ext>
                </a:extLst>
              </a:tr>
              <a:tr h="498660">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購入</a:t>
                      </a:r>
                      <a:r>
                        <a:rPr lang="en-US" altLang="ja-JP"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a:t>
                      </a: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利用</a:t>
                      </a:r>
                      <a:r>
                        <a:rPr lang="en-US" altLang="ja-JP"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a:t>
                      </a: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意向</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広告に接触することで、広告商材を購入（あるいは利用）検討する際に、ブランドがどの程度候補に入りやすくなったかを測定します。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254333"/>
                  </a:ext>
                </a:extLst>
              </a:tr>
              <a:tr h="436473">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比較検討</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広告に接触することで、そのブランドが最も購入（あるいは利用）したいブランドとして選べるようになったかを測定します。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322159"/>
                  </a:ext>
                </a:extLst>
              </a:tr>
              <a:tr h="290949">
                <a:tc vMerge="1">
                  <a:txBody>
                    <a:bodyPr/>
                    <a:lstStyle/>
                    <a:p>
                      <a:endParaRPr kumimoji="1" lang="ja-JP" altLang="en-US"/>
                    </a:p>
                  </a:txBody>
                  <a:tcPr/>
                </a:tc>
                <a:tc>
                  <a:txBody>
                    <a:bodyPr/>
                    <a:lstStyle/>
                    <a:p>
                      <a:pPr algn="ctr" rtl="0" fontAlgn="ctr"/>
                      <a:r>
                        <a:rPr lang="zh-TW"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行動確認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直近</a:t>
                      </a:r>
                      <a:r>
                        <a:rPr lang="en-US" altLang="ja-JP"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1</a:t>
                      </a: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か月以内にブランドに対してどのような行動を行ったかを測定します。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950507"/>
                  </a:ext>
                </a:extLst>
              </a:tr>
              <a:tr h="290949">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広告評価</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広告素材自体の評価を行い、心理や行動に影響を与えたかを測定します。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696852"/>
                  </a:ext>
                </a:extLst>
              </a:tr>
              <a:tr h="290949">
                <a:tc>
                  <a:txBody>
                    <a:bodyPr/>
                    <a:lstStyle/>
                    <a:p>
                      <a:pPr algn="ctr" fontAlgn="ct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選択式</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100" b="1" i="0" u="none" strike="noStrike">
                          <a:solidFill>
                            <a:schemeClr val="tx1">
                              <a:lumMod val="65000"/>
                              <a:lumOff val="35000"/>
                            </a:schemeClr>
                          </a:solidFill>
                          <a:effectLst/>
                          <a:latin typeface="Meiryo" panose="020B0604030504040204" pitchFamily="34" charset="-128"/>
                          <a:ea typeface="Meiryo" panose="020B0604030504040204" pitchFamily="34" charset="-128"/>
                        </a:rPr>
                        <a:t>メッセージ連想</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dirty="0">
                          <a:solidFill>
                            <a:schemeClr val="tx1">
                              <a:lumMod val="65000"/>
                              <a:lumOff val="35000"/>
                            </a:schemeClr>
                          </a:solidFill>
                          <a:effectLst/>
                          <a:latin typeface="Meiryo" panose="020B0604030504040204" pitchFamily="34" charset="-128"/>
                          <a:ea typeface="Meiryo" panose="020B0604030504040204" pitchFamily="34" charset="-128"/>
                        </a:rPr>
                        <a:t>広告に接触することで、広告内のキャッチフレーズからブランドを連想できるようになったかを測定</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9285865"/>
                  </a:ext>
                </a:extLst>
              </a:tr>
            </a:tbl>
          </a:graphicData>
        </a:graphic>
      </p:graphicFrame>
      <p:sp>
        <p:nvSpPr>
          <p:cNvPr id="5" name="テキスト ボックス 4">
            <a:extLst>
              <a:ext uri="{FF2B5EF4-FFF2-40B4-BE49-F238E27FC236}">
                <a16:creationId xmlns:a16="http://schemas.microsoft.com/office/drawing/2014/main" id="{9D8F8CE6-DC92-BD64-20F8-043E37038040}"/>
              </a:ext>
            </a:extLst>
          </p:cNvPr>
          <p:cNvSpPr txBox="1"/>
          <p:nvPr/>
        </p:nvSpPr>
        <p:spPr>
          <a:xfrm>
            <a:off x="399565" y="6292077"/>
            <a:ext cx="6186309" cy="276999"/>
          </a:xfrm>
          <a:prstGeom prst="rect">
            <a:avLst/>
          </a:prstGeom>
          <a:noFill/>
        </p:spPr>
        <p:txBody>
          <a:bodyPr wrap="none" rtlCol="0">
            <a:spAutoFit/>
          </a:bodyPr>
          <a:lstStyle/>
          <a:p>
            <a:r>
              <a:rPr lang="en-US" altLang="ja-JP" sz="1200">
                <a:solidFill>
                  <a:schemeClr val="tx1">
                    <a:lumMod val="65000"/>
                    <a:lumOff val="35000"/>
                  </a:schemeClr>
                </a:solidFill>
                <a:latin typeface="Meiryo" panose="020B0604030504040204" pitchFamily="34" charset="-128"/>
                <a:ea typeface="Meiryo" panose="020B0604030504040204" pitchFamily="34" charset="-128"/>
              </a:rPr>
              <a:t>※</a:t>
            </a:r>
            <a:r>
              <a:rPr lang="ja-JP" altLang="en-US" sz="1200">
                <a:solidFill>
                  <a:schemeClr val="tx1">
                    <a:lumMod val="65000"/>
                    <a:lumOff val="35000"/>
                  </a:schemeClr>
                </a:solidFill>
                <a:latin typeface="Meiryo" panose="020B0604030504040204" pitchFamily="34" charset="-128"/>
                <a:ea typeface="Meiryo" panose="020B0604030504040204" pitchFamily="34" charset="-128"/>
              </a:rPr>
              <a:t>「ブランド認知」と「助成想起」の併用は選択できません。いずれかとなります。</a:t>
            </a:r>
          </a:p>
        </p:txBody>
      </p:sp>
    </p:spTree>
    <p:extLst>
      <p:ext uri="{BB962C8B-B14F-4D97-AF65-F5344CB8AC3E}">
        <p14:creationId xmlns:p14="http://schemas.microsoft.com/office/powerpoint/2010/main" val="33031578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の依頼方法</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10C0EB06-F6C9-0D33-7097-A42E868A9ACF}"/>
              </a:ext>
            </a:extLst>
          </p:cNvPr>
          <p:cNvSpPr txBox="1"/>
          <p:nvPr/>
        </p:nvSpPr>
        <p:spPr>
          <a:xfrm>
            <a:off x="484370" y="1129413"/>
            <a:ext cx="11452128" cy="1015663"/>
          </a:xfrm>
          <a:prstGeom prst="rect">
            <a:avLst/>
          </a:prstGeom>
          <a:noFill/>
        </p:spPr>
        <p:txBody>
          <a:bodyPr wrap="square" lIns="91440" tIns="45720" rIns="91440" bIns="45720" rtlCol="0" anchor="t">
            <a:spAutoFit/>
          </a:bodyPr>
          <a:lstStyle/>
          <a:p>
            <a:r>
              <a:rPr lang="ja-JP" altLang="en-US" sz="1600" dirty="0">
                <a:solidFill>
                  <a:srgbClr val="595959"/>
                </a:solidFill>
                <a:latin typeface="メイリオ"/>
                <a:ea typeface="メイリオ"/>
                <a:cs typeface="MS PGothic" charset="-128"/>
              </a:rPr>
              <a:t>調査実施可能案件は件数制限がございます。弊社営業担当までお問い合わせの上、枠状況を都度ご確認下さい。</a:t>
            </a:r>
            <a:br>
              <a:rPr lang="ja-JP" altLang="en-US" sz="1600" dirty="0">
                <a:latin typeface="メイリオ"/>
                <a:ea typeface="メイリオ"/>
                <a:cs typeface="MS PGothic" charset="-128"/>
              </a:rPr>
            </a:br>
            <a:r>
              <a:rPr lang="ja-JP" altLang="en-US" sz="1600" dirty="0">
                <a:solidFill>
                  <a:srgbClr val="595959"/>
                </a:solidFill>
                <a:latin typeface="メイリオ"/>
                <a:ea typeface="メイリオ"/>
                <a:cs typeface="MS PGothic" charset="-128"/>
              </a:rPr>
              <a:t>エントリシートはアカウント</a:t>
            </a:r>
            <a:r>
              <a:rPr lang="en-US" altLang="ja-JP" sz="1600" dirty="0">
                <a:solidFill>
                  <a:srgbClr val="595959"/>
                </a:solidFill>
                <a:latin typeface="メイリオ"/>
                <a:ea typeface="メイリオ"/>
                <a:cs typeface="MS PGothic" charset="-128"/>
              </a:rPr>
              <a:t>ID</a:t>
            </a:r>
            <a:r>
              <a:rPr lang="ja-JP" altLang="en-US" sz="1600" dirty="0">
                <a:solidFill>
                  <a:srgbClr val="595959"/>
                </a:solidFill>
                <a:latin typeface="メイリオ"/>
                <a:ea typeface="メイリオ"/>
                <a:cs typeface="MS PGothic" charset="-128"/>
              </a:rPr>
              <a:t>・キャンペーン</a:t>
            </a:r>
            <a:r>
              <a:rPr lang="en-US" altLang="ja-JP" sz="1600" dirty="0">
                <a:solidFill>
                  <a:srgbClr val="595959"/>
                </a:solidFill>
                <a:latin typeface="メイリオ"/>
                <a:ea typeface="メイリオ"/>
                <a:cs typeface="MS PGothic" charset="-128"/>
              </a:rPr>
              <a:t>ID</a:t>
            </a:r>
            <a:r>
              <a:rPr lang="ja-JP" altLang="en-US" sz="1600" dirty="0">
                <a:solidFill>
                  <a:srgbClr val="595959"/>
                </a:solidFill>
                <a:latin typeface="メイリオ"/>
                <a:ea typeface="メイリオ"/>
                <a:cs typeface="MS PGothic" charset="-128"/>
              </a:rPr>
              <a:t>など記載項目をすべて記載の上、弊社営業担当までお申し込みください。</a:t>
            </a:r>
            <a:br>
              <a:rPr lang="ja-JP" altLang="en-US" sz="1600" dirty="0">
                <a:latin typeface="メイリオ"/>
                <a:ea typeface="メイリオ"/>
                <a:cs typeface="MS PGothic" charset="-128"/>
              </a:rPr>
            </a:br>
            <a:r>
              <a:rPr lang="ja-JP" altLang="en-US" sz="1600" b="1" dirty="0">
                <a:solidFill>
                  <a:srgbClr val="FF0000"/>
                </a:solidFill>
                <a:latin typeface="メイリオ"/>
                <a:ea typeface="メイリオ"/>
                <a:cs typeface="MS PGothic" charset="-128"/>
              </a:rPr>
              <a:t>※掲載のお申込みや入稿期限等とは異なる別のスケジュールとなりますのでご注意ください。</a:t>
            </a:r>
            <a:endParaRPr lang="en-US" altLang="ja-JP" sz="1600" b="1" dirty="0">
              <a:solidFill>
                <a:srgbClr val="FF0000"/>
              </a:solidFill>
              <a:latin typeface="メイリオ"/>
              <a:ea typeface="メイリオ"/>
              <a:cs typeface="MS PGothic" charset="-128"/>
            </a:endParaRPr>
          </a:p>
          <a:p>
            <a:r>
              <a:rPr lang="en-US" altLang="ja-JP" sz="1200" b="0" i="0" dirty="0">
                <a:effectLst/>
                <a:latin typeface="Arial" panose="020B0604020202020204" pitchFamily="34" charset="0"/>
              </a:rPr>
              <a:t>※</a:t>
            </a:r>
            <a:r>
              <a:rPr lang="ja-JP" altLang="en-US" sz="1200" b="0" i="0" dirty="0">
                <a:effectLst/>
                <a:latin typeface="Arial" panose="020B0604020202020204" pitchFamily="34" charset="0"/>
              </a:rPr>
              <a:t>入稿・審査・調査など全体的なスケジュールを把握されたい場合は、</a:t>
            </a:r>
            <a:r>
              <a:rPr lang="en-US" altLang="ja-JP" sz="1200" b="0" i="0" dirty="0">
                <a:effectLst/>
                <a:latin typeface="Arial" panose="020B0604020202020204" pitchFamily="34" charset="0"/>
              </a:rPr>
              <a:t>P37</a:t>
            </a:r>
            <a:r>
              <a:rPr lang="ja-JP" altLang="en-US" sz="1200" b="0" i="0" dirty="0">
                <a:effectLst/>
                <a:latin typeface="Arial" panose="020B0604020202020204" pitchFamily="34" charset="0"/>
              </a:rPr>
              <a:t>をご参照ください</a:t>
            </a:r>
            <a:endParaRPr lang="en-US" altLang="ja-JP" sz="1200" b="1" dirty="0">
              <a:solidFill>
                <a:srgbClr val="FF0000"/>
              </a:solidFill>
              <a:latin typeface="メイリオ"/>
              <a:ea typeface="メイリオ"/>
              <a:cs typeface="MS PGothic" charset="-128"/>
            </a:endParaRPr>
          </a:p>
        </p:txBody>
      </p:sp>
      <p:sp>
        <p:nvSpPr>
          <p:cNvPr id="5" name="テキスト ボックス 4">
            <a:extLst>
              <a:ext uri="{FF2B5EF4-FFF2-40B4-BE49-F238E27FC236}">
                <a16:creationId xmlns:a16="http://schemas.microsoft.com/office/drawing/2014/main" id="{2B5B81D1-938B-31FC-C675-B613A1B4AB8D}"/>
              </a:ext>
            </a:extLst>
          </p:cNvPr>
          <p:cNvSpPr txBox="1"/>
          <p:nvPr/>
        </p:nvSpPr>
        <p:spPr>
          <a:xfrm>
            <a:off x="1055440" y="2280155"/>
            <a:ext cx="8712969" cy="323165"/>
          </a:xfrm>
          <a:prstGeom prst="rect">
            <a:avLst/>
          </a:prstGeom>
          <a:noFill/>
        </p:spPr>
        <p:txBody>
          <a:bodyPr wrap="square" rtlCol="0">
            <a:spAutoFit/>
          </a:bodyPr>
          <a:lstStyle/>
          <a:p>
            <a:r>
              <a:rPr lang="ja-JP" altLang="en-US" sz="1500" b="1" dirty="0">
                <a:solidFill>
                  <a:srgbClr val="595959"/>
                </a:solidFill>
                <a:latin typeface="+mn-ea"/>
                <a:cs typeface="HGSSoeiKakugothicUB" charset="-128"/>
              </a:rPr>
              <a:t>ご発注フローイメージについて</a:t>
            </a:r>
          </a:p>
        </p:txBody>
      </p:sp>
      <p:pic>
        <p:nvPicPr>
          <p:cNvPr id="6" name="図 5">
            <a:extLst>
              <a:ext uri="{FF2B5EF4-FFF2-40B4-BE49-F238E27FC236}">
                <a16:creationId xmlns:a16="http://schemas.microsoft.com/office/drawing/2014/main" id="{54F1441C-168A-A583-007B-AE459F80AB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412" y="2268972"/>
            <a:ext cx="268684" cy="268684"/>
          </a:xfrm>
          <a:prstGeom prst="rect">
            <a:avLst/>
          </a:prstGeom>
        </p:spPr>
      </p:pic>
      <p:pic>
        <p:nvPicPr>
          <p:cNvPr id="8" name="図 7">
            <a:extLst>
              <a:ext uri="{FF2B5EF4-FFF2-40B4-BE49-F238E27FC236}">
                <a16:creationId xmlns:a16="http://schemas.microsoft.com/office/drawing/2014/main" id="{5790A707-84FB-5DB5-6325-988EF207FD49}"/>
              </a:ext>
            </a:extLst>
          </p:cNvPr>
          <p:cNvPicPr>
            <a:picLocks noChangeAspect="1"/>
          </p:cNvPicPr>
          <p:nvPr/>
        </p:nvPicPr>
        <p:blipFill>
          <a:blip r:embed="rId5"/>
          <a:stretch>
            <a:fillRect/>
          </a:stretch>
        </p:blipFill>
        <p:spPr>
          <a:xfrm>
            <a:off x="2090269" y="3031884"/>
            <a:ext cx="9312209" cy="3556089"/>
          </a:xfrm>
          <a:prstGeom prst="rect">
            <a:avLst/>
          </a:prstGeom>
        </p:spPr>
      </p:pic>
      <p:sp>
        <p:nvSpPr>
          <p:cNvPr id="9" name="テキスト ボックス 8">
            <a:extLst>
              <a:ext uri="{FF2B5EF4-FFF2-40B4-BE49-F238E27FC236}">
                <a16:creationId xmlns:a16="http://schemas.microsoft.com/office/drawing/2014/main" id="{99248A20-2F51-46DA-8328-D44CCA04AF11}"/>
              </a:ext>
            </a:extLst>
          </p:cNvPr>
          <p:cNvSpPr txBox="1"/>
          <p:nvPr/>
        </p:nvSpPr>
        <p:spPr>
          <a:xfrm>
            <a:off x="625184" y="3968212"/>
            <a:ext cx="1512169" cy="307905"/>
          </a:xfrm>
          <a:prstGeom prst="rect">
            <a:avLst/>
          </a:prstGeom>
          <a:noFill/>
        </p:spPr>
        <p:txBody>
          <a:bodyPr wrap="square" rtlCol="0">
            <a:spAutoFit/>
          </a:bodyPr>
          <a:lstStyle/>
          <a:p>
            <a:r>
              <a:rPr lang="ja-JP" altLang="en-US" sz="1401" b="1" u="sng" dirty="0">
                <a:solidFill>
                  <a:srgbClr val="595959"/>
                </a:solidFill>
              </a:rPr>
              <a:t>広告主・代理店</a:t>
            </a:r>
          </a:p>
        </p:txBody>
      </p:sp>
      <p:sp>
        <p:nvSpPr>
          <p:cNvPr id="11" name="テキスト ボックス 10">
            <a:extLst>
              <a:ext uri="{FF2B5EF4-FFF2-40B4-BE49-F238E27FC236}">
                <a16:creationId xmlns:a16="http://schemas.microsoft.com/office/drawing/2014/main" id="{0B98B8D3-CEDA-ECC5-F77F-34C8CC48FF68}"/>
              </a:ext>
            </a:extLst>
          </p:cNvPr>
          <p:cNvSpPr txBox="1"/>
          <p:nvPr/>
        </p:nvSpPr>
        <p:spPr>
          <a:xfrm>
            <a:off x="672267" y="4853392"/>
            <a:ext cx="1512169" cy="307905"/>
          </a:xfrm>
          <a:prstGeom prst="rect">
            <a:avLst/>
          </a:prstGeom>
          <a:noFill/>
        </p:spPr>
        <p:txBody>
          <a:bodyPr wrap="square" rtlCol="0">
            <a:spAutoFit/>
          </a:bodyPr>
          <a:lstStyle/>
          <a:p>
            <a:r>
              <a:rPr lang="ja-JP" altLang="en-US" sz="1401" b="1" u="sng">
                <a:solidFill>
                  <a:srgbClr val="595959"/>
                </a:solidFill>
              </a:rPr>
              <a:t>弊社担当営業</a:t>
            </a:r>
          </a:p>
        </p:txBody>
      </p:sp>
      <p:sp>
        <p:nvSpPr>
          <p:cNvPr id="12" name="テキスト ボックス 11">
            <a:extLst>
              <a:ext uri="{FF2B5EF4-FFF2-40B4-BE49-F238E27FC236}">
                <a16:creationId xmlns:a16="http://schemas.microsoft.com/office/drawing/2014/main" id="{488C6604-B16F-BBDD-8278-663F2065D694}"/>
              </a:ext>
            </a:extLst>
          </p:cNvPr>
          <p:cNvSpPr txBox="1"/>
          <p:nvPr/>
        </p:nvSpPr>
        <p:spPr>
          <a:xfrm>
            <a:off x="672265" y="5751273"/>
            <a:ext cx="1512169" cy="307905"/>
          </a:xfrm>
          <a:prstGeom prst="rect">
            <a:avLst/>
          </a:prstGeom>
          <a:noFill/>
        </p:spPr>
        <p:txBody>
          <a:bodyPr wrap="square" rtlCol="0">
            <a:spAutoFit/>
          </a:bodyPr>
          <a:lstStyle/>
          <a:p>
            <a:r>
              <a:rPr lang="ja-JP" altLang="en-US" sz="1401" b="1" u="sng">
                <a:solidFill>
                  <a:srgbClr val="595959"/>
                </a:solidFill>
              </a:rPr>
              <a:t>マクロミル社</a:t>
            </a:r>
          </a:p>
        </p:txBody>
      </p:sp>
      <p:sp>
        <p:nvSpPr>
          <p:cNvPr id="13" name="角丸四角形 12">
            <a:extLst>
              <a:ext uri="{FF2B5EF4-FFF2-40B4-BE49-F238E27FC236}">
                <a16:creationId xmlns:a16="http://schemas.microsoft.com/office/drawing/2014/main" id="{F702A194-8295-EF2F-EF6A-089E83E99450}"/>
              </a:ext>
            </a:extLst>
          </p:cNvPr>
          <p:cNvSpPr/>
          <p:nvPr/>
        </p:nvSpPr>
        <p:spPr bwMode="auto">
          <a:xfrm>
            <a:off x="4655840" y="2740081"/>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i="0" u="none" strike="noStrike" kern="0" cap="none" spc="0" normalizeH="0" baseline="0" noProof="0">
                <a:ln>
                  <a:noFill/>
                </a:ln>
                <a:solidFill>
                  <a:schemeClr val="bg1"/>
                </a:solidFill>
                <a:effectLst/>
                <a:uLnTx/>
                <a:uFillTx/>
                <a:latin typeface="+mn-ea"/>
                <a:cs typeface="Verdana" pitchFamily="34" charset="0"/>
              </a:rPr>
              <a:t>15</a:t>
            </a:r>
            <a:r>
              <a:rPr kumimoji="0" lang="ja-JP" altLang="en-US" sz="1200" b="1" i="0" u="none" strike="noStrike" kern="0" cap="none" spc="0" normalizeH="0" baseline="0" noProof="0">
                <a:ln>
                  <a:noFill/>
                </a:ln>
                <a:solidFill>
                  <a:schemeClr val="bg1"/>
                </a:solidFill>
                <a:effectLst/>
                <a:uLnTx/>
                <a:uFillTx/>
                <a:latin typeface="+mn-ea"/>
                <a:cs typeface="Verdana" pitchFamily="34" charset="0"/>
              </a:rPr>
              <a:t>営業日前</a:t>
            </a:r>
          </a:p>
        </p:txBody>
      </p:sp>
      <p:sp>
        <p:nvSpPr>
          <p:cNvPr id="14" name="角丸四角形 13">
            <a:extLst>
              <a:ext uri="{FF2B5EF4-FFF2-40B4-BE49-F238E27FC236}">
                <a16:creationId xmlns:a16="http://schemas.microsoft.com/office/drawing/2014/main" id="{D09A91C5-F28E-D8B7-30DC-64710720BB49}"/>
              </a:ext>
            </a:extLst>
          </p:cNvPr>
          <p:cNvSpPr/>
          <p:nvPr/>
        </p:nvSpPr>
        <p:spPr bwMode="auto">
          <a:xfrm>
            <a:off x="6312024" y="2740081"/>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i="0" u="none" strike="noStrike" kern="0" cap="none" spc="0" normalizeH="0" baseline="0" noProof="0">
                <a:ln>
                  <a:noFill/>
                </a:ln>
                <a:solidFill>
                  <a:schemeClr val="bg1"/>
                </a:solidFill>
                <a:effectLst/>
                <a:uLnTx/>
                <a:uFillTx/>
                <a:latin typeface="+mn-ea"/>
                <a:cs typeface="Verdana" pitchFamily="34" charset="0"/>
              </a:rPr>
              <a:t>7</a:t>
            </a:r>
            <a:r>
              <a:rPr kumimoji="0" lang="ja-JP" altLang="en-US" sz="1200" b="1" i="0" u="none" strike="noStrike" kern="0" cap="none" spc="0" normalizeH="0" baseline="0" noProof="0">
                <a:ln>
                  <a:noFill/>
                </a:ln>
                <a:solidFill>
                  <a:schemeClr val="bg1"/>
                </a:solidFill>
                <a:effectLst/>
                <a:uLnTx/>
                <a:uFillTx/>
                <a:latin typeface="+mn-ea"/>
                <a:cs typeface="Verdana" pitchFamily="34" charset="0"/>
              </a:rPr>
              <a:t>営業日前</a:t>
            </a:r>
          </a:p>
        </p:txBody>
      </p:sp>
      <p:sp>
        <p:nvSpPr>
          <p:cNvPr id="15" name="角丸四角形 14">
            <a:extLst>
              <a:ext uri="{FF2B5EF4-FFF2-40B4-BE49-F238E27FC236}">
                <a16:creationId xmlns:a16="http://schemas.microsoft.com/office/drawing/2014/main" id="{A247F143-C61D-0B85-518A-9CB8C13A2FC3}"/>
              </a:ext>
            </a:extLst>
          </p:cNvPr>
          <p:cNvSpPr/>
          <p:nvPr/>
        </p:nvSpPr>
        <p:spPr bwMode="auto">
          <a:xfrm>
            <a:off x="9552384" y="2740081"/>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kern="0" dirty="0">
                <a:solidFill>
                  <a:schemeClr val="bg1"/>
                </a:solidFill>
                <a:latin typeface="+mn-ea"/>
                <a:cs typeface="Verdana" pitchFamily="34" charset="0"/>
              </a:rPr>
              <a:t>15</a:t>
            </a:r>
            <a:r>
              <a:rPr kumimoji="0" lang="ja-JP" altLang="en-US" sz="1200" b="1" i="0" u="none" strike="noStrike" kern="0" cap="none" spc="0" normalizeH="0" baseline="0" noProof="0" dirty="0">
                <a:ln>
                  <a:noFill/>
                </a:ln>
                <a:solidFill>
                  <a:schemeClr val="bg1"/>
                </a:solidFill>
                <a:effectLst/>
                <a:uLnTx/>
                <a:uFillTx/>
                <a:latin typeface="+mn-ea"/>
                <a:cs typeface="Verdana" pitchFamily="34" charset="0"/>
              </a:rPr>
              <a:t>営業日後</a:t>
            </a:r>
          </a:p>
        </p:txBody>
      </p:sp>
    </p:spTree>
    <p:extLst>
      <p:ext uri="{BB962C8B-B14F-4D97-AF65-F5344CB8AC3E}">
        <p14:creationId xmlns:p14="http://schemas.microsoft.com/office/powerpoint/2010/main" val="17946796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2000" b="1"/>
              <a:t>調査データの二次利用について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85A67F29-3FCB-EB83-C69E-0F6E747847AE}"/>
              </a:ext>
            </a:extLst>
          </p:cNvPr>
          <p:cNvSpPr txBox="1">
            <a:spLocks/>
          </p:cNvSpPr>
          <p:nvPr/>
        </p:nvSpPr>
        <p:spPr>
          <a:xfrm>
            <a:off x="479376" y="1196752"/>
            <a:ext cx="11344030" cy="2836007"/>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dirty="0">
                <a:solidFill>
                  <a:srgbClr val="595959"/>
                </a:solidFill>
                <a:latin typeface="Meiryo" panose="020B0604030504040204" pitchFamily="34" charset="-128"/>
                <a:ea typeface="Meiryo" panose="020B0604030504040204" pitchFamily="34" charset="-128"/>
              </a:rPr>
              <a:t>Yahoo! JAPAN</a:t>
            </a:r>
            <a:r>
              <a:rPr lang="ja-JP" altLang="en-US" sz="1600" dirty="0">
                <a:solidFill>
                  <a:srgbClr val="595959"/>
                </a:solidFill>
                <a:latin typeface="Meiryo" panose="020B0604030504040204" pitchFamily="34" charset="-128"/>
                <a:ea typeface="Meiryo" panose="020B0604030504040204" pitchFamily="34" charset="-128"/>
              </a:rPr>
              <a:t>ブランド効果測定の調査結果は、弊社の販促目的で二次利用させていただく可能性があります。</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ご理解のうえご活用ください。</a:t>
            </a:r>
            <a:endParaRPr lang="en-US" altLang="ja-JP" sz="1600" dirty="0">
              <a:solidFill>
                <a:srgbClr val="595959"/>
              </a:solidFill>
              <a:latin typeface="Meiryo" panose="020B0604030504040204" pitchFamily="34" charset="-128"/>
              <a:ea typeface="Meiryo" panose="020B0604030504040204" pitchFamily="34" charset="-128"/>
            </a:endParaRPr>
          </a:p>
          <a:p>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■調査結果の活用例</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広告想起、態度変容指標の</a:t>
            </a:r>
            <a:r>
              <a:rPr lang="en-US" altLang="ja-JP" sz="1600" dirty="0">
                <a:solidFill>
                  <a:srgbClr val="595959"/>
                </a:solidFill>
                <a:latin typeface="Meiryo" panose="020B0604030504040204" pitchFamily="34" charset="-128"/>
                <a:ea typeface="Meiryo" panose="020B0604030504040204" pitchFamily="34" charset="-128"/>
              </a:rPr>
              <a:t>Norm</a:t>
            </a:r>
            <a:r>
              <a:rPr lang="ja-JP" altLang="en-US" sz="1600" dirty="0">
                <a:solidFill>
                  <a:srgbClr val="595959"/>
                </a:solidFill>
                <a:latin typeface="Meiryo" panose="020B0604030504040204" pitchFamily="34" charset="-128"/>
                <a:ea typeface="Meiryo" panose="020B0604030504040204" pitchFamily="34" charset="-128"/>
              </a:rPr>
              <a:t>値の形成（複数社の平均値）</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業種ごとの広告想起、態度変容指標傾向の可視化（複数社の平均値）</a:t>
            </a:r>
            <a:endParaRPr lang="en-US" altLang="ja-JP" sz="1600" dirty="0">
              <a:solidFill>
                <a:srgbClr val="595959"/>
              </a:solidFill>
              <a:latin typeface="Meiryo" panose="020B0604030504040204" pitchFamily="34" charset="-128"/>
              <a:ea typeface="Meiryo" panose="020B0604030504040204" pitchFamily="34" charset="-128"/>
            </a:endParaRPr>
          </a:p>
          <a:p>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当社から提供される調査結果のレポートに関しては、当社の事前の書面による承諾がない限り、</a:t>
            </a:r>
            <a:br>
              <a:rPr lang="en-US" altLang="ja-JP" sz="1600" dirty="0">
                <a:solidFill>
                  <a:srgbClr val="595959"/>
                </a:solidFill>
                <a:latin typeface="Meiryo" panose="020B0604030504040204" pitchFamily="34" charset="-128"/>
                <a:ea typeface="Meiryo" panose="020B0604030504040204" pitchFamily="34" charset="-128"/>
              </a:rPr>
            </a:br>
            <a:r>
              <a:rPr lang="ja-JP" altLang="en-US" sz="1600" dirty="0">
                <a:solidFill>
                  <a:srgbClr val="595959"/>
                </a:solidFill>
                <a:latin typeface="Meiryo" panose="020B0604030504040204" pitchFamily="34" charset="-128"/>
                <a:ea typeface="Meiryo" panose="020B0604030504040204" pitchFamily="34" charset="-128"/>
              </a:rPr>
              <a:t>第三者へ提供してはなりません。また、調査結果のレポートは本調査以外の目的で利用してはなりません。</a:t>
            </a:r>
            <a:endParaRPr lang="en-US" altLang="ja-JP" sz="1600" dirty="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2933198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の注意事項</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01E90D1D-0EF1-AEF7-F667-5F5BBA1A23DF}"/>
              </a:ext>
            </a:extLst>
          </p:cNvPr>
          <p:cNvSpPr txBox="1">
            <a:spLocks/>
          </p:cNvSpPr>
          <p:nvPr/>
        </p:nvSpPr>
        <p:spPr>
          <a:xfrm>
            <a:off x="479425" y="1275579"/>
            <a:ext cx="11233150" cy="5285559"/>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b="1" dirty="0">
                <a:solidFill>
                  <a:srgbClr val="595959"/>
                </a:solidFill>
                <a:latin typeface="Meiryo" panose="020B0604030504040204" pitchFamily="34" charset="-128"/>
                <a:ea typeface="Meiryo" panose="020B0604030504040204" pitchFamily="34" charset="-128"/>
              </a:rPr>
              <a:t>■注意事項</a:t>
            </a:r>
            <a:endParaRPr lang="en-US" altLang="ja-JP" sz="1600" b="1"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a:t>
            </a:r>
            <a:r>
              <a:rPr lang="en-US" altLang="ja-JP" sz="1600" dirty="0">
                <a:solidFill>
                  <a:srgbClr val="C00000"/>
                </a:solidFill>
                <a:latin typeface="Meiryo" panose="020B0604030504040204" pitchFamily="34" charset="-128"/>
                <a:ea typeface="Meiryo" panose="020B0604030504040204" pitchFamily="34" charset="-128"/>
              </a:rPr>
              <a:t>1</a:t>
            </a:r>
            <a:r>
              <a:rPr lang="ja-JP" altLang="en-US" sz="1600" dirty="0">
                <a:solidFill>
                  <a:srgbClr val="C00000"/>
                </a:solidFill>
                <a:latin typeface="Meiryo" panose="020B0604030504040204" pitchFamily="34" charset="-128"/>
                <a:ea typeface="Meiryo" panose="020B0604030504040204" pitchFamily="34" charset="-128"/>
              </a:rPr>
              <a:t>キャンペーンにつき</a:t>
            </a:r>
            <a:r>
              <a:rPr lang="en-US" altLang="ja-JP" sz="1600" dirty="0">
                <a:solidFill>
                  <a:srgbClr val="C00000"/>
                </a:solidFill>
                <a:latin typeface="Meiryo" panose="020B0604030504040204" pitchFamily="34" charset="-128"/>
                <a:ea typeface="Meiryo" panose="020B0604030504040204" pitchFamily="34" charset="-128"/>
              </a:rPr>
              <a:t>1</a:t>
            </a:r>
            <a:r>
              <a:rPr lang="ja-JP" altLang="en-US" sz="1600" dirty="0">
                <a:solidFill>
                  <a:srgbClr val="C00000"/>
                </a:solidFill>
                <a:latin typeface="Meiryo" panose="020B0604030504040204" pitchFamily="34" charset="-128"/>
                <a:ea typeface="Meiryo" panose="020B0604030504040204" pitchFamily="34" charset="-128"/>
              </a:rPr>
              <a:t>調査</a:t>
            </a:r>
            <a:r>
              <a:rPr lang="ja-JP" altLang="en-US" sz="1600" dirty="0">
                <a:solidFill>
                  <a:srgbClr val="595959"/>
                </a:solidFill>
                <a:latin typeface="Meiryo" panose="020B0604030504040204" pitchFamily="34" charset="-128"/>
                <a:ea typeface="Meiryo" panose="020B0604030504040204" pitchFamily="34" charset="-128"/>
              </a:rPr>
              <a:t>となります。</a:t>
            </a:r>
          </a:p>
          <a:p>
            <a:r>
              <a:rPr lang="ja-JP" altLang="en-US" sz="1600" dirty="0">
                <a:solidFill>
                  <a:srgbClr val="595959"/>
                </a:solidFill>
                <a:latin typeface="Meiryo" panose="020B0604030504040204" pitchFamily="34" charset="-128"/>
                <a:ea typeface="Meiryo" panose="020B0604030504040204" pitchFamily="34" charset="-128"/>
              </a:rPr>
              <a:t>・</a:t>
            </a:r>
            <a:r>
              <a:rPr lang="en-US" altLang="ja-JP" sz="1600" dirty="0">
                <a:solidFill>
                  <a:srgbClr val="595959"/>
                </a:solidFill>
                <a:latin typeface="Meiryo" panose="020B0604030504040204" pitchFamily="34" charset="-128"/>
                <a:ea typeface="Meiryo" panose="020B0604030504040204" pitchFamily="34" charset="-128"/>
              </a:rPr>
              <a:t>1</a:t>
            </a:r>
            <a:r>
              <a:rPr lang="ja-JP" altLang="en-US" sz="1600" dirty="0">
                <a:solidFill>
                  <a:srgbClr val="595959"/>
                </a:solidFill>
                <a:latin typeface="Meiryo" panose="020B0604030504040204" pitchFamily="34" charset="-128"/>
                <a:ea typeface="Meiryo" panose="020B0604030504040204" pitchFamily="34" charset="-128"/>
              </a:rPr>
              <a:t>調査につき、調査でマクロミルパネラーに表示する</a:t>
            </a:r>
            <a:r>
              <a:rPr lang="ja-JP" altLang="en-US" sz="1600" dirty="0">
                <a:solidFill>
                  <a:srgbClr val="C00000"/>
                </a:solidFill>
                <a:latin typeface="Meiryo" panose="020B0604030504040204" pitchFamily="34" charset="-128"/>
                <a:ea typeface="Meiryo" panose="020B0604030504040204" pitchFamily="34" charset="-128"/>
              </a:rPr>
              <a:t>クリエイティブは</a:t>
            </a:r>
            <a:r>
              <a:rPr lang="en-US" altLang="ja-JP" sz="1600" dirty="0">
                <a:solidFill>
                  <a:srgbClr val="C00000"/>
                </a:solidFill>
                <a:latin typeface="Meiryo" panose="020B0604030504040204" pitchFamily="34" charset="-128"/>
                <a:ea typeface="Meiryo" panose="020B0604030504040204" pitchFamily="34" charset="-128"/>
              </a:rPr>
              <a:t>1</a:t>
            </a:r>
            <a:r>
              <a:rPr lang="ja-JP" altLang="en-US" sz="1600" dirty="0">
                <a:solidFill>
                  <a:srgbClr val="C00000"/>
                </a:solidFill>
                <a:latin typeface="Meiryo" panose="020B0604030504040204" pitchFamily="34" charset="-128"/>
                <a:ea typeface="Meiryo" panose="020B0604030504040204" pitchFamily="34" charset="-128"/>
              </a:rPr>
              <a:t>種類</a:t>
            </a:r>
            <a:r>
              <a:rPr lang="ja-JP" altLang="en-US" sz="1600" dirty="0">
                <a:solidFill>
                  <a:srgbClr val="595959"/>
                </a:solidFill>
                <a:latin typeface="Meiryo" panose="020B0604030504040204" pitchFamily="34" charset="-128"/>
                <a:ea typeface="Meiryo" panose="020B0604030504040204" pitchFamily="34" charset="-128"/>
              </a:rPr>
              <a:t>です。</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・調査の設計上、競合を指定し調査いたしますが、納品するレポートに指定した競合情報は含まれませんので、</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　ご注意ください。</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・ブランドパネル広告との併載調査（インバナー調査との併用）の場合、調査はそれぞれの接触者・非接触者を加味した</a:t>
            </a:r>
            <a:br>
              <a:rPr lang="en-US" altLang="ja-JP" sz="1600" dirty="0">
                <a:solidFill>
                  <a:srgbClr val="595959"/>
                </a:solidFill>
                <a:latin typeface="Meiryo" panose="020B0604030504040204" pitchFamily="34" charset="-128"/>
                <a:ea typeface="Meiryo" panose="020B0604030504040204" pitchFamily="34" charset="-128"/>
              </a:rPr>
            </a:br>
            <a:r>
              <a:rPr lang="ja-JP" altLang="en-US" sz="1600" dirty="0">
                <a:solidFill>
                  <a:srgbClr val="595959"/>
                </a:solidFill>
                <a:latin typeface="Meiryo" panose="020B0604030504040204" pitchFamily="34" charset="-128"/>
                <a:ea typeface="Meiryo" panose="020B0604030504040204" pitchFamily="34" charset="-128"/>
              </a:rPr>
              <a:t>　排他処理等の集計はしておりませんので、正確な調査ができません。あらかじめご了承ください。</a:t>
            </a:r>
            <a:endParaRPr lang="en-US" altLang="ja-JP" sz="1600" dirty="0">
              <a:solidFill>
                <a:srgbClr val="595959"/>
              </a:solidFill>
              <a:latin typeface="Meiryo" panose="020B0604030504040204" pitchFamily="34" charset="-128"/>
              <a:ea typeface="Meiryo" panose="020B0604030504040204" pitchFamily="34" charset="-128"/>
            </a:endParaRPr>
          </a:p>
          <a:p>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b="1" dirty="0">
                <a:solidFill>
                  <a:srgbClr val="595959"/>
                </a:solidFill>
                <a:latin typeface="Meiryo" panose="020B0604030504040204" pitchFamily="34" charset="-128"/>
                <a:ea typeface="Meiryo" panose="020B0604030504040204" pitchFamily="34" charset="-128"/>
              </a:rPr>
              <a:t>■調査中止条件</a:t>
            </a:r>
          </a:p>
          <a:p>
            <a:r>
              <a:rPr lang="ja-JP" altLang="en-US" sz="1600" dirty="0">
                <a:solidFill>
                  <a:srgbClr val="595959"/>
                </a:solidFill>
                <a:latin typeface="Meiryo" panose="020B0604030504040204" pitchFamily="34" charset="-128"/>
                <a:ea typeface="Meiryo" panose="020B0604030504040204" pitchFamily="34" charset="-128"/>
              </a:rPr>
              <a:t>・申込書に記入いただいた配信ターゲティング</a:t>
            </a:r>
            <a:r>
              <a:rPr lang="en-US" altLang="ja-JP" sz="1600" dirty="0">
                <a:solidFill>
                  <a:srgbClr val="595959"/>
                </a:solidFill>
                <a:latin typeface="Meiryo" panose="020B0604030504040204" pitchFamily="34" charset="-128"/>
                <a:ea typeface="Meiryo" panose="020B0604030504040204" pitchFamily="34" charset="-128"/>
              </a:rPr>
              <a:t>(</a:t>
            </a:r>
            <a:r>
              <a:rPr lang="ja-JP" altLang="en-US" sz="1600" dirty="0">
                <a:solidFill>
                  <a:srgbClr val="595959"/>
                </a:solidFill>
                <a:latin typeface="Meiryo" panose="020B0604030504040204" pitchFamily="34" charset="-128"/>
                <a:ea typeface="Meiryo" panose="020B0604030504040204" pitchFamily="34" charset="-128"/>
              </a:rPr>
              <a:t>性別年代</a:t>
            </a:r>
            <a:r>
              <a:rPr lang="en-US" altLang="ja-JP" sz="1600" dirty="0">
                <a:solidFill>
                  <a:srgbClr val="595959"/>
                </a:solidFill>
                <a:latin typeface="Meiryo" panose="020B0604030504040204" pitchFamily="34" charset="-128"/>
                <a:ea typeface="Meiryo" panose="020B0604030504040204" pitchFamily="34" charset="-128"/>
              </a:rPr>
              <a:t>)</a:t>
            </a:r>
            <a:r>
              <a:rPr lang="ja-JP" altLang="en-US" sz="1600" dirty="0">
                <a:solidFill>
                  <a:srgbClr val="595959"/>
                </a:solidFill>
                <a:latin typeface="Meiryo" panose="020B0604030504040204" pitchFamily="34" charset="-128"/>
                <a:ea typeface="Meiryo" panose="020B0604030504040204" pitchFamily="34" charset="-128"/>
              </a:rPr>
              <a:t>に対してアンケートを行います。</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　そのため、申込書に記入いただいた配信ターゲティング</a:t>
            </a:r>
            <a:r>
              <a:rPr lang="en-US" altLang="ja-JP" sz="1600" dirty="0">
                <a:solidFill>
                  <a:srgbClr val="595959"/>
                </a:solidFill>
                <a:latin typeface="Meiryo" panose="020B0604030504040204" pitchFamily="34" charset="-128"/>
                <a:ea typeface="Meiryo" panose="020B0604030504040204" pitchFamily="34" charset="-128"/>
              </a:rPr>
              <a:t>(</a:t>
            </a:r>
            <a:r>
              <a:rPr lang="ja-JP" altLang="en-US" sz="1600" dirty="0">
                <a:solidFill>
                  <a:srgbClr val="595959"/>
                </a:solidFill>
                <a:latin typeface="Meiryo" panose="020B0604030504040204" pitchFamily="34" charset="-128"/>
                <a:ea typeface="Meiryo" panose="020B0604030504040204" pitchFamily="34" charset="-128"/>
              </a:rPr>
              <a:t>性別年代</a:t>
            </a:r>
            <a:r>
              <a:rPr lang="en-US" altLang="ja-JP" sz="1600" dirty="0">
                <a:solidFill>
                  <a:srgbClr val="595959"/>
                </a:solidFill>
                <a:latin typeface="Meiryo" panose="020B0604030504040204" pitchFamily="34" charset="-128"/>
                <a:ea typeface="Meiryo" panose="020B0604030504040204" pitchFamily="34" charset="-128"/>
              </a:rPr>
              <a:t>)</a:t>
            </a:r>
            <a:r>
              <a:rPr lang="ja-JP" altLang="en-US" sz="1600" dirty="0">
                <a:solidFill>
                  <a:srgbClr val="595959"/>
                </a:solidFill>
                <a:latin typeface="Meiryo" panose="020B0604030504040204" pitchFamily="34" charset="-128"/>
                <a:ea typeface="Meiryo" panose="020B0604030504040204" pitchFamily="34" charset="-128"/>
              </a:rPr>
              <a:t>と実際の配信ターゲティングが</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　一致していない場合は、アンケート回収が見込めず、調査結果を提供できないことがあります。</a:t>
            </a:r>
            <a:endParaRPr lang="en-US" altLang="ja-JP" sz="1600" dirty="0">
              <a:solidFill>
                <a:srgbClr val="595959"/>
              </a:solidFill>
              <a:latin typeface="Meiryo" panose="020B0604030504040204" pitchFamily="34" charset="-128"/>
              <a:ea typeface="Meiryo" panose="020B0604030504040204" pitchFamily="34" charset="-128"/>
            </a:endParaRPr>
          </a:p>
          <a:p>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・配信条件を著しく満たしていなかった場合、アンケート回収が見込めず、調査結果を提供できないことがあります。</a:t>
            </a:r>
            <a:endParaRPr lang="en-US" altLang="ja-JP" sz="1600" dirty="0">
              <a:solidFill>
                <a:srgbClr val="595959"/>
              </a:solidFill>
              <a:latin typeface="Meiryo" panose="020B0604030504040204" pitchFamily="34" charset="-128"/>
              <a:ea typeface="Meiryo" panose="020B0604030504040204" pitchFamily="34" charset="-128"/>
            </a:endParaRPr>
          </a:p>
          <a:p>
            <a:endParaRPr lang="en-US" altLang="ja-JP" sz="1600" dirty="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556848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の免責事項</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AA0CFB79-847A-EE89-B3C2-1665A61B342E}"/>
              </a:ext>
            </a:extLst>
          </p:cNvPr>
          <p:cNvSpPr txBox="1">
            <a:spLocks/>
          </p:cNvSpPr>
          <p:nvPr/>
        </p:nvSpPr>
        <p:spPr>
          <a:xfrm>
            <a:off x="479376" y="1293006"/>
            <a:ext cx="11344030" cy="5184576"/>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b="1" dirty="0">
                <a:solidFill>
                  <a:srgbClr val="595959"/>
                </a:solidFill>
                <a:latin typeface="Meiryo" panose="020B0604030504040204" pitchFamily="34" charset="-128"/>
                <a:ea typeface="Meiryo" panose="020B0604030504040204" pitchFamily="34" charset="-128"/>
              </a:rPr>
              <a:t>■免責事項</a:t>
            </a:r>
          </a:p>
          <a:p>
            <a:r>
              <a:rPr lang="ja-JP" altLang="en-US" sz="1600" dirty="0">
                <a:solidFill>
                  <a:srgbClr val="595959"/>
                </a:solidFill>
                <a:latin typeface="Meiryo" panose="020B0604030504040204" pitchFamily="34" charset="-128"/>
                <a:ea typeface="Meiryo" panose="020B0604030504040204" pitchFamily="34" charset="-128"/>
              </a:rPr>
              <a:t>・調査条件を満たしていない場合や、アンケート回答者が集まらなかった場合は、やむを得ず調査結果をご提供できない</a:t>
            </a:r>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dirty="0">
                <a:solidFill>
                  <a:srgbClr val="595959"/>
                </a:solidFill>
                <a:latin typeface="Meiryo" panose="020B0604030504040204" pitchFamily="34" charset="-128"/>
                <a:ea typeface="Meiryo" panose="020B0604030504040204" pitchFamily="34" charset="-128"/>
              </a:rPr>
              <a:t>　場合がございます。またその際に広告出稿費の補填、代替レポートの提供はいたしかねます。</a:t>
            </a:r>
          </a:p>
          <a:p>
            <a:r>
              <a:rPr lang="ja-JP" altLang="en-US" sz="1600" dirty="0">
                <a:solidFill>
                  <a:srgbClr val="595959"/>
                </a:solidFill>
                <a:latin typeface="Meiryo" panose="020B0604030504040204" pitchFamily="34" charset="-128"/>
                <a:ea typeface="Meiryo" panose="020B0604030504040204" pitchFamily="34" charset="-128"/>
              </a:rPr>
              <a:t>・原則、お申込み後に調査の実施を取りやめることはできません。</a:t>
            </a:r>
          </a:p>
          <a:p>
            <a:r>
              <a:rPr lang="ja-JP" altLang="en-US" sz="1600" dirty="0">
                <a:solidFill>
                  <a:srgbClr val="595959"/>
                </a:solidFill>
                <a:latin typeface="Meiryo" panose="020B0604030504040204" pitchFamily="34" charset="-128"/>
                <a:ea typeface="Meiryo" panose="020B0604030504040204" pitchFamily="34" charset="-128"/>
              </a:rPr>
              <a:t>・調査が中止となった場合、広告出稿費の補填、アンケート調査期間の延長、代替レポートの提供等の補填対応を、</a:t>
            </a:r>
            <a:br>
              <a:rPr lang="en-US" altLang="ja-JP" sz="1600" dirty="0">
                <a:solidFill>
                  <a:srgbClr val="595959"/>
                </a:solidFill>
                <a:latin typeface="Meiryo" panose="020B0604030504040204" pitchFamily="34" charset="-128"/>
                <a:ea typeface="Meiryo" panose="020B0604030504040204" pitchFamily="34" charset="-128"/>
              </a:rPr>
            </a:br>
            <a:r>
              <a:rPr lang="ja-JP" altLang="en-US" sz="1600" dirty="0">
                <a:solidFill>
                  <a:srgbClr val="595959"/>
                </a:solidFill>
                <a:latin typeface="Meiryo" panose="020B0604030504040204" pitchFamily="34" charset="-128"/>
                <a:ea typeface="Meiryo" panose="020B0604030504040204" pitchFamily="34" charset="-128"/>
              </a:rPr>
              <a:t>　弊社ではいたしかねます。</a:t>
            </a:r>
          </a:p>
          <a:p>
            <a:r>
              <a:rPr lang="ja-JP" altLang="en-US" sz="1600" dirty="0">
                <a:solidFill>
                  <a:srgbClr val="595959"/>
                </a:solidFill>
                <a:latin typeface="Meiryo" panose="020B0604030504040204" pitchFamily="34" charset="-128"/>
                <a:ea typeface="Meiryo" panose="020B0604030504040204" pitchFamily="34" charset="-128"/>
              </a:rPr>
              <a:t>・調査項目・アンケート設問文・集計軸は全て弊社規定のものとなり、広告主様・代理店様のご要望に応じて内容を</a:t>
            </a:r>
            <a:br>
              <a:rPr lang="en-US" altLang="ja-JP" sz="1600" dirty="0">
                <a:solidFill>
                  <a:srgbClr val="595959"/>
                </a:solidFill>
                <a:latin typeface="Meiryo" panose="020B0604030504040204" pitchFamily="34" charset="-128"/>
                <a:ea typeface="Meiryo" panose="020B0604030504040204" pitchFamily="34" charset="-128"/>
              </a:rPr>
            </a:br>
            <a:r>
              <a:rPr lang="ja-JP" altLang="en-US" sz="1600" dirty="0">
                <a:solidFill>
                  <a:srgbClr val="595959"/>
                </a:solidFill>
                <a:latin typeface="Meiryo" panose="020B0604030504040204" pitchFamily="34" charset="-128"/>
                <a:ea typeface="Meiryo" panose="020B0604030504040204" pitchFamily="34" charset="-128"/>
              </a:rPr>
              <a:t>　カスタマイズはいたしかねます。</a:t>
            </a:r>
          </a:p>
          <a:p>
            <a:endParaRPr lang="en-US" altLang="ja-JP" sz="1600" dirty="0">
              <a:solidFill>
                <a:srgbClr val="595959"/>
              </a:solidFill>
              <a:latin typeface="Meiryo" panose="020B0604030504040204" pitchFamily="34" charset="-128"/>
              <a:ea typeface="Meiryo" panose="020B0604030504040204" pitchFamily="34" charset="-128"/>
            </a:endParaRPr>
          </a:p>
          <a:p>
            <a:r>
              <a:rPr lang="ja-JP" altLang="en-US" sz="1600" b="1" dirty="0">
                <a:solidFill>
                  <a:srgbClr val="595959"/>
                </a:solidFill>
                <a:latin typeface="Meiryo" panose="020B0604030504040204" pitchFamily="34" charset="-128"/>
                <a:ea typeface="Meiryo" panose="020B0604030504040204" pitchFamily="34" charset="-128"/>
              </a:rPr>
              <a:t>■その他</a:t>
            </a:r>
          </a:p>
          <a:p>
            <a:r>
              <a:rPr lang="ja-JP" altLang="en-US" sz="1600" dirty="0">
                <a:solidFill>
                  <a:srgbClr val="595959"/>
                </a:solidFill>
                <a:latin typeface="Meiryo" panose="020B0604030504040204" pitchFamily="34" charset="-128"/>
                <a:ea typeface="Meiryo" panose="020B0604030504040204" pitchFamily="34" charset="-128"/>
              </a:rPr>
              <a:t>・調査に付随する回答者データ、及び調査結果の利用権は弊社帰属となるため、回答者データの提供はいたしかねます。</a:t>
            </a:r>
          </a:p>
          <a:p>
            <a:r>
              <a:rPr lang="ja-JP" altLang="en-US" sz="1600" dirty="0">
                <a:solidFill>
                  <a:srgbClr val="595959"/>
                </a:solidFill>
                <a:latin typeface="Meiryo" panose="020B0604030504040204" pitchFamily="34" charset="-128"/>
                <a:ea typeface="Meiryo" panose="020B0604030504040204" pitchFamily="34" charset="-128"/>
              </a:rPr>
              <a:t>　また、調査結果を調査申込代理店様・広告主様への開示以外で利用する場合は事前に弊社営業担当までご連絡ください。</a:t>
            </a:r>
          </a:p>
          <a:p>
            <a:r>
              <a:rPr lang="ja-JP" altLang="en-US" sz="1600" dirty="0">
                <a:solidFill>
                  <a:srgbClr val="595959"/>
                </a:solidFill>
                <a:latin typeface="Meiryo" panose="020B0604030504040204" pitchFamily="34" charset="-128"/>
                <a:ea typeface="Meiryo" panose="020B0604030504040204" pitchFamily="34" charset="-128"/>
              </a:rPr>
              <a:t>・調査結果を</a:t>
            </a:r>
            <a:r>
              <a:rPr lang="en-US" altLang="ja-JP" sz="1600" dirty="0">
                <a:solidFill>
                  <a:srgbClr val="595959"/>
                </a:solidFill>
                <a:latin typeface="Meiryo" panose="020B0604030504040204" pitchFamily="34" charset="-128"/>
                <a:ea typeface="Meiryo" panose="020B0604030504040204" pitchFamily="34" charset="-128"/>
              </a:rPr>
              <a:t>Yahoo! JAPAN</a:t>
            </a:r>
            <a:r>
              <a:rPr lang="ja-JP" altLang="en-US" sz="1600" dirty="0">
                <a:solidFill>
                  <a:srgbClr val="595959"/>
                </a:solidFill>
                <a:latin typeface="Meiryo" panose="020B0604030504040204" pitchFamily="34" charset="-128"/>
                <a:ea typeface="Meiryo" panose="020B0604030504040204" pitchFamily="34" charset="-128"/>
              </a:rPr>
              <a:t>が販売促進等を目的とした資料として、御社名を開示した状態での利用を</a:t>
            </a:r>
            <a:br>
              <a:rPr lang="en-US" altLang="ja-JP" sz="1600" dirty="0">
                <a:solidFill>
                  <a:srgbClr val="595959"/>
                </a:solidFill>
                <a:latin typeface="Meiryo" panose="020B0604030504040204" pitchFamily="34" charset="-128"/>
                <a:ea typeface="Meiryo" panose="020B0604030504040204" pitchFamily="34" charset="-128"/>
              </a:rPr>
            </a:br>
            <a:r>
              <a:rPr lang="ja-JP" altLang="en-US" sz="1600" dirty="0">
                <a:solidFill>
                  <a:srgbClr val="595959"/>
                </a:solidFill>
                <a:latin typeface="Meiryo" panose="020B0604030504040204" pitchFamily="34" charset="-128"/>
                <a:ea typeface="Meiryo" panose="020B0604030504040204" pitchFamily="34" charset="-128"/>
              </a:rPr>
              <a:t>　お願いさせていただくことがあります。</a:t>
            </a:r>
          </a:p>
          <a:p>
            <a:r>
              <a:rPr lang="ja-JP" altLang="en-US" sz="1600" dirty="0">
                <a:solidFill>
                  <a:srgbClr val="595959"/>
                </a:solidFill>
                <a:latin typeface="Meiryo" panose="020B0604030504040204" pitchFamily="34" charset="-128"/>
                <a:ea typeface="Meiryo" panose="020B0604030504040204" pitchFamily="34" charset="-128"/>
              </a:rPr>
              <a:t>・調査結果につきましてはサーチリフトは含まれず、アンケート調査結果のみとなります。</a:t>
            </a:r>
          </a:p>
          <a:p>
            <a:r>
              <a:rPr lang="ja-JP" altLang="en-US" sz="1600" dirty="0">
                <a:solidFill>
                  <a:srgbClr val="595959"/>
                </a:solidFill>
                <a:latin typeface="Meiryo" panose="020B0604030504040204" pitchFamily="34" charset="-128"/>
                <a:ea typeface="Meiryo" panose="020B0604030504040204" pitchFamily="34" charset="-128"/>
              </a:rPr>
              <a:t>・ご入稿いただく広告原稿については、必ず著作権者からの許諾を得たものをご用意ください。</a:t>
            </a:r>
          </a:p>
          <a:p>
            <a:r>
              <a:rPr lang="ja-JP" altLang="en-US" sz="1600" dirty="0">
                <a:solidFill>
                  <a:srgbClr val="595959"/>
                </a:solidFill>
                <a:latin typeface="Meiryo" panose="020B0604030504040204" pitchFamily="34" charset="-128"/>
                <a:ea typeface="Meiryo" panose="020B0604030504040204" pitchFamily="34" charset="-128"/>
              </a:rPr>
              <a:t>・広告出稿における免責事項に関しては最新の入稿規定をご参照ください。</a:t>
            </a:r>
          </a:p>
          <a:p>
            <a:r>
              <a:rPr lang="ja-JP" altLang="en-US" sz="1600" dirty="0">
                <a:solidFill>
                  <a:srgbClr val="595959"/>
                </a:solidFill>
                <a:latin typeface="Meiryo" panose="020B0604030504040204" pitchFamily="34" charset="-128"/>
                <a:ea typeface="Meiryo" panose="020B0604030504040204" pitchFamily="34" charset="-128"/>
              </a:rPr>
              <a:t>・計測は</a:t>
            </a:r>
            <a:r>
              <a:rPr lang="en-US" altLang="ja-JP" sz="1600" dirty="0">
                <a:solidFill>
                  <a:srgbClr val="595959"/>
                </a:solidFill>
                <a:latin typeface="Meiryo" panose="020B0604030504040204" pitchFamily="34" charset="-128"/>
                <a:ea typeface="Meiryo" panose="020B0604030504040204" pitchFamily="34" charset="-128"/>
              </a:rPr>
              <a:t>Cookie</a:t>
            </a:r>
            <a:r>
              <a:rPr lang="ja-JP" altLang="en-US" sz="1600" dirty="0">
                <a:solidFill>
                  <a:srgbClr val="595959"/>
                </a:solidFill>
                <a:latin typeface="Meiryo" panose="020B0604030504040204" pitchFamily="34" charset="-128"/>
                <a:ea typeface="Meiryo" panose="020B0604030504040204" pitchFamily="34" charset="-128"/>
              </a:rPr>
              <a:t>技術を使って行いますので、ユーザーの環境によっては一部正しく計測できない場合があります。</a:t>
            </a:r>
            <a:endParaRPr lang="en-US" altLang="ja-JP" sz="1600" dirty="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637726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05</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クリエイティブ</a:t>
            </a:r>
            <a:endParaRPr kumimoji="1" lang="en-US" altLang="ja-JP"/>
          </a:p>
          <a:p>
            <a:r>
              <a:rPr kumimoji="1" lang="ja-JP" altLang="en-US"/>
              <a:t>（見出し）提案</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9469308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クリエイティブ（見出し）提案について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2133A479-103E-2BBE-6C09-16A448D794A2}"/>
              </a:ext>
            </a:extLst>
          </p:cNvPr>
          <p:cNvSpPr txBox="1"/>
          <p:nvPr/>
        </p:nvSpPr>
        <p:spPr>
          <a:xfrm>
            <a:off x="479425" y="1268413"/>
            <a:ext cx="11228014" cy="1600438"/>
          </a:xfrm>
          <a:prstGeom prst="rect">
            <a:avLst/>
          </a:prstGeom>
          <a:noFill/>
        </p:spPr>
        <p:txBody>
          <a:bodyPr wrap="square">
            <a:spAutoFit/>
          </a:bodyPr>
          <a:lstStyle/>
          <a:p>
            <a:r>
              <a:rPr lang="en-US" altLang="ja-JP" sz="1400" dirty="0">
                <a:solidFill>
                  <a:schemeClr val="tx2"/>
                </a:solidFill>
                <a:latin typeface="+mn-ea"/>
              </a:rPr>
              <a:t>Yahoo!</a:t>
            </a:r>
            <a:r>
              <a:rPr lang="ja-JP" altLang="en-US" sz="1400" dirty="0">
                <a:solidFill>
                  <a:schemeClr val="tx2"/>
                </a:solidFill>
                <a:latin typeface="+mn-ea"/>
              </a:rPr>
              <a:t>ニュース</a:t>
            </a:r>
            <a:r>
              <a:rPr lang="en-US" altLang="ja-JP" sz="1400" dirty="0">
                <a:solidFill>
                  <a:schemeClr val="tx2"/>
                </a:solidFill>
                <a:latin typeface="+mn-ea"/>
              </a:rPr>
              <a:t> </a:t>
            </a:r>
            <a:r>
              <a:rPr lang="ja-JP" altLang="en-US" sz="1400" dirty="0">
                <a:solidFill>
                  <a:schemeClr val="tx2"/>
                </a:solidFill>
                <a:latin typeface="+mn-ea"/>
              </a:rPr>
              <a:t>トピックス編集部がニュースの見出しを作成する時に心がけているノウハウを基に、</a:t>
            </a:r>
            <a:endParaRPr lang="en-US" altLang="ja-JP" sz="1400" dirty="0">
              <a:solidFill>
                <a:schemeClr val="tx2"/>
              </a:solidFill>
              <a:latin typeface="+mn-ea"/>
            </a:endParaRPr>
          </a:p>
          <a:p>
            <a:r>
              <a:rPr lang="ja-JP" altLang="en-US" sz="1400" dirty="0">
                <a:solidFill>
                  <a:schemeClr val="tx2"/>
                </a:solidFill>
                <a:latin typeface="+mn-ea"/>
              </a:rPr>
              <a:t>広告主様の見出し案を制作いたします。（任意）</a:t>
            </a:r>
            <a:endParaRPr lang="en-US" altLang="ja-JP" sz="1400" dirty="0">
              <a:solidFill>
                <a:schemeClr val="tx2"/>
              </a:solidFill>
              <a:latin typeface="+mn-ea"/>
            </a:endParaRPr>
          </a:p>
          <a:p>
            <a:r>
              <a:rPr lang="ja-JP" altLang="en-US" sz="1400" b="0" i="0" dirty="0">
                <a:effectLst/>
                <a:latin typeface="+mn-ea"/>
              </a:rPr>
              <a:t>ご希望の場合は、弊社</a:t>
            </a:r>
            <a:r>
              <a:rPr lang="ja-JP" altLang="en-US" sz="1400" dirty="0">
                <a:latin typeface="+mn-ea"/>
              </a:rPr>
              <a:t>担当</a:t>
            </a:r>
            <a:r>
              <a:rPr lang="ja-JP" altLang="en-US" sz="1400" b="0" i="0" dirty="0">
                <a:effectLst/>
                <a:latin typeface="+mn-ea"/>
              </a:rPr>
              <a:t>営業までご連絡ください。</a:t>
            </a:r>
            <a:endParaRPr lang="en-US" altLang="ja-JP" sz="1400" dirty="0">
              <a:solidFill>
                <a:schemeClr val="tx2"/>
              </a:solidFill>
              <a:latin typeface="+mn-ea"/>
            </a:endParaRPr>
          </a:p>
          <a:p>
            <a:endParaRPr lang="en-US" altLang="ja-JP" sz="1400" dirty="0">
              <a:solidFill>
                <a:schemeClr val="tx2"/>
              </a:solidFill>
              <a:latin typeface="+mn-ea"/>
            </a:endParaRPr>
          </a:p>
          <a:p>
            <a:r>
              <a:rPr lang="ja-JP" altLang="en-US" sz="1400" dirty="0">
                <a:solidFill>
                  <a:schemeClr val="tx2"/>
                </a:solidFill>
                <a:latin typeface="+mn-ea"/>
              </a:rPr>
              <a:t>なお、代理店・広告主側で作成いただく場合は、別途ご用意している</a:t>
            </a:r>
            <a:endParaRPr lang="en-US" altLang="ja-JP" sz="1400" dirty="0">
              <a:solidFill>
                <a:schemeClr val="tx2"/>
              </a:solidFill>
              <a:latin typeface="+mn-ea"/>
            </a:endParaRPr>
          </a:p>
          <a:p>
            <a:r>
              <a:rPr lang="ja-JP" altLang="en-US" sz="1400" dirty="0">
                <a:solidFill>
                  <a:schemeClr val="tx2"/>
                </a:solidFill>
                <a:latin typeface="+mn-ea"/>
              </a:rPr>
              <a:t>「</a:t>
            </a:r>
            <a:r>
              <a:rPr lang="ja-JP" altLang="en-US" sz="1400" b="0" i="0" dirty="0">
                <a:effectLst/>
                <a:latin typeface="+mn-ea"/>
              </a:rPr>
              <a:t> </a:t>
            </a:r>
            <a:r>
              <a:rPr lang="en-US" altLang="ja-JP" sz="1400" b="0" i="0" dirty="0">
                <a:effectLst/>
                <a:latin typeface="+mn-ea"/>
              </a:rPr>
              <a:t>Yahoo!</a:t>
            </a:r>
            <a:r>
              <a:rPr lang="ja-JP" altLang="en-US" sz="1400" b="0" i="0" dirty="0">
                <a:effectLst/>
                <a:latin typeface="+mn-ea"/>
              </a:rPr>
              <a:t>ニュース トピックスを参考にした </a:t>
            </a:r>
            <a:r>
              <a:rPr lang="en-US" altLang="ja-JP" sz="1400" b="0" i="0" dirty="0">
                <a:effectLst/>
                <a:latin typeface="+mn-ea"/>
              </a:rPr>
              <a:t>15.5</a:t>
            </a:r>
            <a:r>
              <a:rPr lang="ja-JP" altLang="en-US" sz="1400" b="0" i="0" dirty="0">
                <a:effectLst/>
                <a:latin typeface="+mn-ea"/>
              </a:rPr>
              <a:t>文字 見出しのポイント</a:t>
            </a:r>
            <a:r>
              <a:rPr lang="ja-JP" altLang="en-US" sz="1400" dirty="0">
                <a:solidFill>
                  <a:schemeClr val="tx2"/>
                </a:solidFill>
                <a:latin typeface="+mn-ea"/>
              </a:rPr>
              <a:t>」の資料をご覧いただき、</a:t>
            </a:r>
            <a:endParaRPr lang="en-US" altLang="ja-JP" sz="1400" dirty="0">
              <a:solidFill>
                <a:schemeClr val="tx2"/>
              </a:solidFill>
              <a:latin typeface="+mn-ea"/>
            </a:endParaRPr>
          </a:p>
          <a:p>
            <a:r>
              <a:rPr lang="ja-JP" altLang="en-US" sz="1400" b="0" i="0" dirty="0">
                <a:effectLst/>
                <a:latin typeface="+mn-ea"/>
              </a:rPr>
              <a:t>広告クリエイティブの見出し制作にお役立てください。</a:t>
            </a:r>
            <a:endParaRPr lang="ja-JP" altLang="en-US" sz="1400" dirty="0">
              <a:solidFill>
                <a:schemeClr val="tx2"/>
              </a:solidFill>
              <a:latin typeface="+mn-ea"/>
            </a:endParaRPr>
          </a:p>
        </p:txBody>
      </p:sp>
      <p:graphicFrame>
        <p:nvGraphicFramePr>
          <p:cNvPr id="4" name="表 3">
            <a:extLst>
              <a:ext uri="{FF2B5EF4-FFF2-40B4-BE49-F238E27FC236}">
                <a16:creationId xmlns:a16="http://schemas.microsoft.com/office/drawing/2014/main" id="{30D508A9-CC2A-6228-7957-598948A4E7B4}"/>
              </a:ext>
            </a:extLst>
          </p:cNvPr>
          <p:cNvGraphicFramePr>
            <a:graphicFrameLocks noGrp="1"/>
          </p:cNvGraphicFramePr>
          <p:nvPr>
            <p:extLst>
              <p:ext uri="{D42A27DB-BD31-4B8C-83A1-F6EECF244321}">
                <p14:modId xmlns:p14="http://schemas.microsoft.com/office/powerpoint/2010/main" val="2506195053"/>
              </p:ext>
            </p:extLst>
          </p:nvPr>
        </p:nvGraphicFramePr>
        <p:xfrm>
          <a:off x="595672" y="2941983"/>
          <a:ext cx="7337596" cy="3334736"/>
        </p:xfrm>
        <a:graphic>
          <a:graphicData uri="http://schemas.openxmlformats.org/drawingml/2006/table">
            <a:tbl>
              <a:tblPr firstCol="1" bandRow="1"/>
              <a:tblGrid>
                <a:gridCol w="1851195">
                  <a:extLst>
                    <a:ext uri="{9D8B030D-6E8A-4147-A177-3AD203B41FA5}">
                      <a16:colId xmlns:a16="http://schemas.microsoft.com/office/drawing/2014/main" val="135909385"/>
                    </a:ext>
                  </a:extLst>
                </a:gridCol>
                <a:gridCol w="5486401">
                  <a:extLst>
                    <a:ext uri="{9D8B030D-6E8A-4147-A177-3AD203B41FA5}">
                      <a16:colId xmlns:a16="http://schemas.microsoft.com/office/drawing/2014/main" val="2591893762"/>
                    </a:ext>
                  </a:extLst>
                </a:gridCol>
              </a:tblGrid>
              <a:tr h="389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5691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依頼方法</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メールにて弊社営業まで、</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クリエイティブ（見出し）提案希望の旨、</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ご連絡ください。その際に以下の</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a:t>
                      </a:r>
                      <a:r>
                        <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rPr>
                        <a:t>Yahoo! JAPAN</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　トップページ　トピックス</a:t>
                      </a:r>
                      <a:r>
                        <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rPr>
                        <a:t>PR</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　見出しオーダーシート」を添付してください。</a:t>
                      </a:r>
                      <a:endPar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rPr>
                        <a:t>Yahoo!</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ニュース</a:t>
                      </a:r>
                      <a:r>
                        <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rPr>
                        <a:t> </a:t>
                      </a: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トピックス編集部が制作した</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n-ea"/>
                          <a:ea typeface="+mn-ea"/>
                          <a:cs typeface="+mn-cs"/>
                        </a:rPr>
                        <a:t>見出し案を営業よりご連絡させていただきます。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569188">
                <a:tc>
                  <a:txBody>
                    <a:bodyPr/>
                    <a:lstStyle/>
                    <a:p>
                      <a:pPr algn="ctr">
                        <a:lnSpc>
                          <a:spcPct val="110000"/>
                        </a:lnSpc>
                      </a:pPr>
                      <a:r>
                        <a:rPr kumimoji="1" lang="ja-JP" altLang="en-US" sz="1000" b="0" i="0" kern="1200">
                          <a:solidFill>
                            <a:schemeClr val="bg1"/>
                          </a:solidFill>
                          <a:latin typeface="Meiryo" panose="020B0604030504040204" pitchFamily="34" charset="-128"/>
                          <a:ea typeface="Meiryo" panose="020B0604030504040204" pitchFamily="34" charset="-128"/>
                          <a:cs typeface="+mn-cs"/>
                        </a:rPr>
                        <a:t>依頼に必要な情報</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別途ご用意している「</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Yahoo! JAPAN</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トップページ　トピックス</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PR</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見出しオーダーシート」に必要な情報をご記入いただき、サムネイル画像もあわせてご連絡ください。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5691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クリエイティブ（見出し）</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提案までの日数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最大７営業日要します。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56918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提案本数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最大</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3</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本</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44071903"/>
                  </a:ext>
                </a:extLst>
              </a:tr>
              <a:tr h="56918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備考</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弊社よりご提案した見出しについて、実際に広告配信時に採用するかは任意となります。</a:t>
                      </a:r>
                      <a:endParaRPr kumimoji="1" lang="en-US" altLang="ja-JP" sz="900" b="0" i="0" u="none" strike="noStrike" kern="1200" cap="none" spc="0" normalizeH="0" baseline="0" dirty="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00000">
                              <a:lumMod val="65000"/>
                              <a:lumOff val="35000"/>
                            </a:srgbClr>
                          </a:solidFill>
                          <a:effectLst/>
                          <a:uLnTx/>
                          <a:uFillTx/>
                          <a:latin typeface="+mn-ea"/>
                          <a:ea typeface="+mn-ea"/>
                          <a:cs typeface="+mn-cs"/>
                        </a:rPr>
                        <a:t>なお、効果を保証するものではありません。</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7519091"/>
                  </a:ext>
                </a:extLst>
              </a:tr>
            </a:tbl>
          </a:graphicData>
        </a:graphic>
      </p:graphicFrame>
      <p:sp>
        <p:nvSpPr>
          <p:cNvPr id="5" name="正方形/長方形 4">
            <a:extLst>
              <a:ext uri="{FF2B5EF4-FFF2-40B4-BE49-F238E27FC236}">
                <a16:creationId xmlns:a16="http://schemas.microsoft.com/office/drawing/2014/main" id="{F07E8CB4-BA30-6DFD-23E2-F562B9CDCBA6}"/>
              </a:ext>
            </a:extLst>
          </p:cNvPr>
          <p:cNvSpPr/>
          <p:nvPr/>
        </p:nvSpPr>
        <p:spPr>
          <a:xfrm>
            <a:off x="8205207" y="3082619"/>
            <a:ext cx="3401996" cy="346381"/>
          </a:xfrm>
          <a:prstGeom prst="rect">
            <a:avLst/>
          </a:prstGeom>
          <a:solidFill>
            <a:schemeClr val="bg1">
              <a:lumMod val="95000"/>
            </a:schemeClr>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参考資料</a:t>
            </a:r>
          </a:p>
        </p:txBody>
      </p:sp>
      <p:pic>
        <p:nvPicPr>
          <p:cNvPr id="8" name="図 7">
            <a:extLst>
              <a:ext uri="{FF2B5EF4-FFF2-40B4-BE49-F238E27FC236}">
                <a16:creationId xmlns:a16="http://schemas.microsoft.com/office/drawing/2014/main" id="{FFD312F1-9430-35E3-EB08-3A90B6A08F58}"/>
              </a:ext>
            </a:extLst>
          </p:cNvPr>
          <p:cNvPicPr>
            <a:picLocks noChangeAspect="1"/>
          </p:cNvPicPr>
          <p:nvPr/>
        </p:nvPicPr>
        <p:blipFill>
          <a:blip r:embed="rId4"/>
          <a:stretch>
            <a:fillRect/>
          </a:stretch>
        </p:blipFill>
        <p:spPr>
          <a:xfrm>
            <a:off x="8205207" y="3758077"/>
            <a:ext cx="3421796" cy="1918823"/>
          </a:xfrm>
          <a:prstGeom prst="rect">
            <a:avLst/>
          </a:prstGeom>
        </p:spPr>
      </p:pic>
    </p:spTree>
    <p:extLst>
      <p:ext uri="{BB962C8B-B14F-4D97-AF65-F5344CB8AC3E}">
        <p14:creationId xmlns:p14="http://schemas.microsoft.com/office/powerpoint/2010/main" val="39532529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06</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その他・注意事項・免責</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465553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掲載までの流れ</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4" name="表 3">
            <a:extLst>
              <a:ext uri="{FF2B5EF4-FFF2-40B4-BE49-F238E27FC236}">
                <a16:creationId xmlns:a16="http://schemas.microsoft.com/office/drawing/2014/main" id="{F4FEDB5F-F0FE-D10F-D339-6B750D903EC6}"/>
              </a:ext>
            </a:extLst>
          </p:cNvPr>
          <p:cNvGraphicFramePr>
            <a:graphicFrameLocks noGrp="1"/>
          </p:cNvGraphicFramePr>
          <p:nvPr>
            <p:extLst>
              <p:ext uri="{D42A27DB-BD31-4B8C-83A1-F6EECF244321}">
                <p14:modId xmlns:p14="http://schemas.microsoft.com/office/powerpoint/2010/main" val="3142881611"/>
              </p:ext>
            </p:extLst>
          </p:nvPr>
        </p:nvGraphicFramePr>
        <p:xfrm>
          <a:off x="479425" y="875268"/>
          <a:ext cx="11233150" cy="5724528"/>
        </p:xfrm>
        <a:graphic>
          <a:graphicData uri="http://schemas.openxmlformats.org/drawingml/2006/table">
            <a:tbl>
              <a:tblPr firstCol="1" bandRow="1"/>
              <a:tblGrid>
                <a:gridCol w="574123">
                  <a:extLst>
                    <a:ext uri="{9D8B030D-6E8A-4147-A177-3AD203B41FA5}">
                      <a16:colId xmlns:a16="http://schemas.microsoft.com/office/drawing/2014/main" val="768764829"/>
                    </a:ext>
                  </a:extLst>
                </a:gridCol>
                <a:gridCol w="1409505">
                  <a:extLst>
                    <a:ext uri="{9D8B030D-6E8A-4147-A177-3AD203B41FA5}">
                      <a16:colId xmlns:a16="http://schemas.microsoft.com/office/drawing/2014/main" val="4174474549"/>
                    </a:ext>
                  </a:extLst>
                </a:gridCol>
                <a:gridCol w="1308160">
                  <a:extLst>
                    <a:ext uri="{9D8B030D-6E8A-4147-A177-3AD203B41FA5}">
                      <a16:colId xmlns:a16="http://schemas.microsoft.com/office/drawing/2014/main" val="1323453056"/>
                    </a:ext>
                  </a:extLst>
                </a:gridCol>
                <a:gridCol w="5322858">
                  <a:extLst>
                    <a:ext uri="{9D8B030D-6E8A-4147-A177-3AD203B41FA5}">
                      <a16:colId xmlns:a16="http://schemas.microsoft.com/office/drawing/2014/main" val="2591893762"/>
                    </a:ext>
                  </a:extLst>
                </a:gridCol>
                <a:gridCol w="1216120">
                  <a:extLst>
                    <a:ext uri="{9D8B030D-6E8A-4147-A177-3AD203B41FA5}">
                      <a16:colId xmlns:a16="http://schemas.microsoft.com/office/drawing/2014/main" val="664908994"/>
                    </a:ext>
                  </a:extLst>
                </a:gridCol>
                <a:gridCol w="1402384">
                  <a:extLst>
                    <a:ext uri="{9D8B030D-6E8A-4147-A177-3AD203B41FA5}">
                      <a16:colId xmlns:a16="http://schemas.microsoft.com/office/drawing/2014/main" val="1931427765"/>
                    </a:ext>
                  </a:extLst>
                </a:gridCol>
              </a:tblGrid>
              <a:tr h="194964">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600" b="1" kern="1200" dirty="0">
                          <a:solidFill>
                            <a:schemeClr val="accent3"/>
                          </a:solidFill>
                          <a:latin typeface="Meiryo" panose="020B0604030504040204" pitchFamily="34" charset="-128"/>
                          <a:ea typeface="Meiryo" panose="020B0604030504040204" pitchFamily="34" charset="-128"/>
                          <a:cs typeface="+mn-cs"/>
                        </a:rPr>
                        <a:t>チェック</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algn="ctr"/>
                      <a:r>
                        <a:rPr kumimoji="1" lang="ja-JP" altLang="en-US" sz="800" b="1" kern="1200">
                          <a:solidFill>
                            <a:schemeClr val="accent3"/>
                          </a:solidFill>
                          <a:latin typeface="Meiryo" panose="020B0604030504040204" pitchFamily="34" charset="-128"/>
                          <a:ea typeface="Meiryo" panose="020B0604030504040204" pitchFamily="34" charset="-128"/>
                          <a:cs typeface="+mn-cs"/>
                        </a:rPr>
                        <a:t>項目</a:t>
                      </a:r>
                      <a:endParaRPr kumimoji="1" lang="ja-JP" altLang="en-US"/>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対応</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chemeClr val="accent3"/>
                          </a:solidFill>
                          <a:latin typeface="Meiryo" panose="020B0604030504040204" pitchFamily="34" charset="-128"/>
                          <a:ea typeface="Meiryo" panose="020B0604030504040204" pitchFamily="34" charset="-128"/>
                          <a:cs typeface="+mn-cs"/>
                        </a:rPr>
                        <a:t>詳細</a:t>
                      </a:r>
                      <a:endParaRPr kumimoji="1" lang="en-US" altLang="ja-JP" sz="800" b="1" kern="1200" dirty="0">
                        <a:solidFill>
                          <a:schemeClr val="accent3"/>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bg1"/>
                          </a:solidFill>
                          <a:latin typeface="Meiryo" panose="020B0604030504040204" pitchFamily="34" charset="-128"/>
                          <a:ea typeface="Meiryo" panose="020B0604030504040204" pitchFamily="34" charset="-128"/>
                          <a:cs typeface="+mn-cs"/>
                        </a:rPr>
                        <a:t>必須</a:t>
                      </a:r>
                      <a:r>
                        <a:rPr kumimoji="1" lang="en-US" altLang="ja-JP" sz="800" b="1" kern="1200">
                          <a:solidFill>
                            <a:schemeClr val="bg1"/>
                          </a:solidFill>
                          <a:latin typeface="Meiryo" panose="020B0604030504040204" pitchFamily="34" charset="-128"/>
                          <a:ea typeface="Meiryo" panose="020B0604030504040204" pitchFamily="34" charset="-128"/>
                          <a:cs typeface="+mn-cs"/>
                        </a:rPr>
                        <a:t>/</a:t>
                      </a:r>
                      <a:r>
                        <a:rPr kumimoji="1" lang="ja-JP" altLang="en-US" sz="800" b="1" kern="1200">
                          <a:solidFill>
                            <a:schemeClr val="bg1"/>
                          </a:solidFill>
                          <a:latin typeface="Meiryo" panose="020B0604030504040204" pitchFamily="34" charset="-128"/>
                          <a:ea typeface="Meiryo" panose="020B0604030504040204" pitchFamily="34" charset="-128"/>
                          <a:cs typeface="+mn-cs"/>
                        </a:rPr>
                        <a:t>任意</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期日</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355561">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a:solidFill>
                            <a:schemeClr val="bg1"/>
                          </a:solidFill>
                          <a:latin typeface="Meiryo" panose="020B0604030504040204" pitchFamily="34" charset="-128"/>
                          <a:ea typeface="Meiryo" panose="020B0604030504040204" pitchFamily="34" charset="-128"/>
                          <a:cs typeface="+mn-cs"/>
                        </a:rPr>
                        <a:t>掲載制限業種の確認</a:t>
                      </a:r>
                      <a:endParaRPr kumimoji="1" lang="ja-JP" altLang="en-US" sz="8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7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8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9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599266">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8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カテゴリー判断</a:t>
                      </a:r>
                      <a:endParaRPr kumimoji="1" lang="ja-JP" altLang="en-US" sz="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8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spc="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kern="1200" spc="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800" b="0" kern="1200" spc="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800" b="0" kern="1200" spc="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a:t>
                      </a:r>
                      <a:endParaRPr kumimoji="1" lang="en-US" altLang="ja-JP" sz="800" b="0" kern="1200" spc="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spc="0" noProof="0" dirty="0">
                          <a:solidFill>
                            <a:schemeClr val="tx1">
                              <a:lumMod val="65000"/>
                              <a:lumOff val="35000"/>
                            </a:schemeClr>
                          </a:solidFill>
                          <a:latin typeface="Meiryo" panose="020B0604030504040204" pitchFamily="34" charset="-128"/>
                          <a:ea typeface="Meiryo" panose="020B0604030504040204" pitchFamily="34" charset="-128"/>
                          <a:cs typeface="+mn-cs"/>
                        </a:rPr>
                        <a:t>判断できかねます。　</a:t>
                      </a:r>
                      <a:r>
                        <a:rPr kumimoji="1" lang="ja-JP" altLang="en-US" sz="8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endParaRPr lang="en-US" altLang="ja-JP" sz="8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800" b="1" kern="120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l">
                        <a:lnSpc>
                          <a:spcPct val="110000"/>
                        </a:lnSpc>
                      </a:pPr>
                      <a:endPar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599266">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5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a:solidFill>
                            <a:schemeClr val="bg1"/>
                          </a:solidFill>
                          <a:latin typeface="Meiryo" panose="020B0604030504040204" pitchFamily="34" charset="-128"/>
                          <a:ea typeface="Meiryo" panose="020B0604030504040204" pitchFamily="34" charset="-128"/>
                          <a:cs typeface="+mn-cs"/>
                        </a:rPr>
                        <a:t>事前提案可否</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endParaRPr kumimoji="1" lang="en-US" altLang="ja-JP" sz="8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C9002C"/>
                          </a:solidFill>
                          <a:latin typeface="Meiryo" panose="020B0604030504040204" pitchFamily="34" charset="-128"/>
                          <a:ea typeface="Meiryo" panose="020B0604030504040204" pitchFamily="34" charset="-128"/>
                          <a:cs typeface="+mn-cs"/>
                        </a:rPr>
                        <a:t>掲載制限カテゴリー「健康・美容食品」のみ必須</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。最大</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営業日要します。「事前提案可否について」を</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参照いただき、弊社担当営業宛に必要事項を添えてご連絡ください。</a:t>
                      </a:r>
                      <a:endParaRPr kumimoji="1" lang="en-US" altLang="ja-JP" sz="8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r>
                        <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800" b="1" kern="1200" dirty="0">
                        <a:solidFill>
                          <a:schemeClr val="accent6"/>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C9002C"/>
                          </a:solidFill>
                          <a:latin typeface="Meiryo" panose="020B0604030504040204" pitchFamily="34" charset="-128"/>
                          <a:ea typeface="Meiryo" panose="020B0604030504040204" pitchFamily="34" charset="-128"/>
                          <a:cs typeface="+mn-cs"/>
                        </a:rPr>
                        <a:t>「健康・美容食品」</a:t>
                      </a:r>
                      <a:endParaRPr kumimoji="1" lang="en-US" altLang="ja-JP" sz="800" b="0" kern="1200" dirty="0">
                        <a:solidFill>
                          <a:srgbClr val="C9002C"/>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C9002C"/>
                          </a:solidFill>
                          <a:latin typeface="Meiryo" panose="020B0604030504040204" pitchFamily="34" charset="-128"/>
                          <a:ea typeface="Meiryo" panose="020B0604030504040204" pitchFamily="34" charset="-128"/>
                          <a:cs typeface="+mn-cs"/>
                        </a:rPr>
                        <a:t>カテゴリーのみ</a:t>
                      </a:r>
                      <a:r>
                        <a:rPr kumimoji="1" lang="ja-JP" altLang="en-US" sz="8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800" b="0" dirty="0">
                          <a:solidFill>
                            <a:schemeClr val="accent6"/>
                          </a:solidFill>
                          <a:latin typeface="Meiryo" panose="020B0604030504040204" pitchFamily="34" charset="-128"/>
                          <a:ea typeface="Meiryo" panose="020B0604030504040204" pitchFamily="34" charset="-128"/>
                        </a:rPr>
                        <a:t>19</a:t>
                      </a:r>
                      <a:r>
                        <a:rPr kumimoji="1" lang="ja-JP" altLang="en-US" sz="800" b="0" dirty="0">
                          <a:solidFill>
                            <a:schemeClr val="accent6"/>
                          </a:solidFill>
                          <a:latin typeface="Meiryo" panose="020B0604030504040204" pitchFamily="34" charset="-128"/>
                          <a:ea typeface="Meiryo" panose="020B0604030504040204" pitchFamily="34" charset="-128"/>
                        </a:rPr>
                        <a:t>営業日前</a:t>
                      </a:r>
                      <a:r>
                        <a:rPr kumimoji="1" lang="ja-JP" altLang="en-US" sz="800" b="0" dirty="0">
                          <a:solidFill>
                            <a:schemeClr val="tx1">
                              <a:lumMod val="65000"/>
                              <a:lumOff val="35000"/>
                            </a:schemeClr>
                          </a:solidFill>
                          <a:latin typeface="Meiryo" panose="020B0604030504040204" pitchFamily="34" charset="-128"/>
                          <a:ea typeface="Meiryo" panose="020B0604030504040204" pitchFamily="34" charset="-128"/>
                        </a:rPr>
                        <a:t>まで（見出しの提案依頼ありの場合）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599266">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a:solidFill>
                            <a:schemeClr val="bg1"/>
                          </a:solidFill>
                          <a:latin typeface="Meiryo" panose="020B0604030504040204" pitchFamily="34" charset="-128"/>
                          <a:ea typeface="Meiryo" panose="020B0604030504040204" pitchFamily="34" charset="-128"/>
                          <a:cs typeface="+mn-cs"/>
                        </a:rPr>
                        <a:t>広告管理ツールより</a:t>
                      </a:r>
                      <a:endParaRPr kumimoji="1" lang="en-US" altLang="ja-JP" sz="8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a:solidFill>
                            <a:schemeClr val="bg1"/>
                          </a:solidFill>
                          <a:latin typeface="Meiryo" panose="020B0604030504040204" pitchFamily="34" charset="-128"/>
                          <a:ea typeface="Meiryo" panose="020B0604030504040204" pitchFamily="34" charset="-128"/>
                          <a:cs typeface="+mn-cs"/>
                        </a:rPr>
                        <a:t>予約</a:t>
                      </a:r>
                      <a:endParaRPr kumimoji="1" lang="ja-JP" altLang="en-US" sz="8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a:lnSpc>
                          <a:spcPct val="110000"/>
                        </a:lnSpc>
                      </a:pPr>
                      <a:r>
                        <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en-US" altLang="ja-JP" sz="9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「健康・美容食品」のみ、事前提案可否にて承認されていることが条件となります。</a:t>
                      </a:r>
                      <a:b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万が一、事前提案可否での承認なしで予約された場合は、代理店様にキャンセル処理対応を行っていただきます。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上記以外の掲載制限カテゴリーについては、事前提案可否は不要で予約できます。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6"/>
                          </a:solidFill>
                          <a:latin typeface="Meiryo" panose="020B0604030504040204" pitchFamily="34" charset="-128"/>
                          <a:ea typeface="Meiryo" panose="020B0604030504040204" pitchFamily="34" charset="-128"/>
                          <a:cs typeface="+mn-cs"/>
                        </a:rPr>
                        <a:t>必須</a:t>
                      </a:r>
                      <a:endParaRPr kumimoji="1" lang="en-US" altLang="ja-JP" sz="800" b="1" kern="120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654718459"/>
                  </a:ext>
                </a:extLst>
              </a:tr>
              <a:tr h="469290">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ブランドリフト調査</a:t>
                      </a:r>
                      <a:endParaRPr kumimoji="1" lang="en-US" altLang="ja-JP"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実施依頼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ブランドリフト調査をご希望の場合は</a:t>
                      </a:r>
                      <a:r>
                        <a:rPr kumimoji="1" lang="en-US" altLang="ja-JP"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営業日前までに</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エントリーシートの提出が必要です。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a:solidFill>
                            <a:srgbClr val="C00000"/>
                          </a:solidFill>
                          <a:latin typeface="Meiryo" panose="020B0604030504040204" pitchFamily="34" charset="-128"/>
                          <a:ea typeface="Meiryo" panose="020B0604030504040204" pitchFamily="34" charset="-128"/>
                          <a:cs typeface="+mn-cs"/>
                        </a:rPr>
                        <a:t>15</a:t>
                      </a:r>
                      <a:r>
                        <a:rPr kumimoji="1" lang="ja-JP" altLang="en-US" sz="800" b="0" kern="120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299959634"/>
                  </a:ext>
                </a:extLst>
              </a:tr>
              <a:tr h="469290">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見出しの提案依頼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最大７営業日要します。詳細は「クリエイティブ（見出し）提案について」をご確認ください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lnSpc>
                          <a:spcPct val="110000"/>
                        </a:lnSpc>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C00000"/>
                          </a:solidFill>
                          <a:latin typeface="Meiryo" panose="020B0604030504040204" pitchFamily="34" charset="-128"/>
                          <a:ea typeface="Meiryo" panose="020B0604030504040204" pitchFamily="34" charset="-128"/>
                          <a:cs typeface="+mn-cs"/>
                        </a:rPr>
                        <a:t>14</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8698515"/>
                  </a:ext>
                </a:extLst>
              </a:tr>
              <a:tr h="729242">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入稿前審査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最大</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3</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営業日要します。トピックス</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PR</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独自のガイドラインにて</a:t>
                      </a:r>
                      <a:r>
                        <a:rPr lang="ja-JP" altLang="en-US" sz="800" dirty="0">
                          <a:solidFill>
                            <a:schemeClr val="tx1">
                              <a:lumMod val="65000"/>
                              <a:lumOff val="35000"/>
                            </a:schemeClr>
                          </a:solidFill>
                          <a:latin typeface="+mn-ea"/>
                        </a:rPr>
                        <a:t>審査させていただきます。</a:t>
                      </a:r>
                      <a:endParaRPr lang="en-US" altLang="ja-JP" sz="800" dirty="0">
                        <a:solidFill>
                          <a:schemeClr val="tx1">
                            <a:lumMod val="65000"/>
                            <a:lumOff val="35000"/>
                          </a:schemeClr>
                        </a:solidFill>
                        <a:latin typeface="+mn-ea"/>
                      </a:endParaRPr>
                    </a:p>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承認後に発行される「</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事前承認</a:t>
                      </a:r>
                      <a:r>
                        <a:rPr kumimoji="1" lang="en-US" altLang="ja-JP" sz="800" b="0" kern="1200" dirty="0">
                          <a:solidFill>
                            <a:srgbClr val="C00000"/>
                          </a:solidFill>
                          <a:latin typeface="Meiryo" panose="020B0604030504040204" pitchFamily="34" charset="-128"/>
                          <a:ea typeface="Meiryo" panose="020B0604030504040204" pitchFamily="34" charset="-128"/>
                          <a:cs typeface="+mn-cs"/>
                        </a:rPr>
                        <a:t>ID</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」を広告管理ツールの入稿時に入力してください。</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rgbClr val="C00000"/>
                          </a:solidFill>
                          <a:latin typeface="Meiryo" panose="020B0604030504040204" pitchFamily="34" charset="-128"/>
                          <a:ea typeface="Meiryo" panose="020B0604030504040204" pitchFamily="34" charset="-128"/>
                          <a:cs typeface="+mn-cs"/>
                        </a:rPr>
                        <a:t>アカウント</a:t>
                      </a:r>
                      <a:r>
                        <a:rPr kumimoji="1" lang="en-US" altLang="ja-JP" sz="800" b="0" kern="1200" dirty="0">
                          <a:solidFill>
                            <a:srgbClr val="C00000"/>
                          </a:solidFill>
                          <a:latin typeface="Meiryo" panose="020B0604030504040204" pitchFamily="34" charset="-128"/>
                          <a:ea typeface="Meiryo" panose="020B0604030504040204" pitchFamily="34" charset="-128"/>
                          <a:cs typeface="+mn-cs"/>
                        </a:rPr>
                        <a:t>ID</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の連携が必要となります。</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入稿前審査時に未定の場合、広告管理ツール入稿までに、アカウント</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ID</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を審査部に連携するようにしてください。連携していない場合、審査否認となる場合があります。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a:solidFill>
                            <a:schemeClr val="accent6"/>
                          </a:solidFill>
                          <a:latin typeface="Meiryo" panose="020B0604030504040204" pitchFamily="34" charset="-128"/>
                          <a:ea typeface="Meiryo" panose="020B0604030504040204" pitchFamily="34" charset="-128"/>
                        </a:rPr>
                        <a:t>必須</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C00000"/>
                          </a:solidFill>
                          <a:latin typeface="Meiryo" panose="020B0604030504040204" pitchFamily="34" charset="-128"/>
                          <a:ea typeface="Meiryo" panose="020B0604030504040204" pitchFamily="34" charset="-128"/>
                          <a:cs typeface="+mn-cs"/>
                        </a:rPr>
                        <a:t>7</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9978041"/>
                  </a:ext>
                </a:extLst>
              </a:tr>
              <a:tr h="599266">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公開前サイト審査　</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必要な審査です。</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rgbClr val="C00000"/>
                          </a:solidFill>
                          <a:latin typeface="Meiryo" panose="020B0604030504040204" pitchFamily="34" charset="-128"/>
                          <a:ea typeface="Meiryo" panose="020B0604030504040204" pitchFamily="34" charset="-128"/>
                          <a:cs typeface="+mn-cs"/>
                        </a:rPr>
                        <a:t>入稿前審査時</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にその旨、ご連絡ください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800" b="1" kern="120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6861353"/>
                  </a:ext>
                </a:extLst>
              </a:tr>
              <a:tr h="469290">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ブランドリフト調査</a:t>
                      </a:r>
                      <a:br>
                        <a:rPr kumimoji="1" lang="en-US" altLang="ja-JP" sz="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br>
                      <a:r>
                        <a:rPr kumimoji="1" lang="ja-JP" altLang="en-US" sz="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クリエイティブ提出</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ブランドリフト調査実施の場合は</a:t>
                      </a:r>
                      <a:r>
                        <a:rPr kumimoji="1" lang="en-US" altLang="ja-JP"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7</a:t>
                      </a:r>
                      <a:r>
                        <a:rPr kumimoji="1" lang="ja-JP" altLang="en-US" sz="800" b="0" i="0" u="none" strike="noStrike" kern="1200" cap="none" spc="0" normalizeH="0" baseline="0" noProof="0" dirty="0">
                          <a:ln>
                            <a:noFill/>
                          </a:ln>
                          <a:solidFill>
                            <a:srgbClr val="595959"/>
                          </a:solidFill>
                          <a:effectLst/>
                          <a:uLnTx/>
                          <a:uFillTx/>
                          <a:latin typeface="Meiryo" panose="020B0604030504040204" pitchFamily="34" charset="-128"/>
                          <a:ea typeface="Meiryo" panose="020B0604030504040204" pitchFamily="34" charset="-128"/>
                          <a:cs typeface="+mn-cs"/>
                        </a:rPr>
                        <a:t>営業日前までに広告</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クリエイティブの提出が必要です。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a:solidFill>
                            <a:srgbClr val="C00000"/>
                          </a:solidFill>
                          <a:latin typeface="Meiryo" panose="020B0604030504040204" pitchFamily="34" charset="-128"/>
                          <a:ea typeface="Meiryo" panose="020B0604030504040204" pitchFamily="34" charset="-128"/>
                          <a:cs typeface="+mn-cs"/>
                        </a:rPr>
                        <a:t>7</a:t>
                      </a:r>
                      <a:r>
                        <a:rPr kumimoji="1" lang="ja-JP" altLang="en-US" sz="800" b="0" kern="120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16668247"/>
                  </a:ext>
                </a:extLst>
              </a:tr>
              <a:tr h="469290">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広告管理ツールへの</a:t>
                      </a:r>
                      <a:endParaRPr kumimoji="1" lang="en-US" altLang="ja-JP" sz="8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入稿</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マクロミル調査の実施をご要望される場合は、広告クリエイティブは１本</a:t>
                      </a:r>
                      <a:r>
                        <a:rPr kumimoji="1" lang="en-US" altLang="ja-JP"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を推奨いたします。</a:t>
                      </a:r>
                      <a:endParaRPr kumimoji="1" lang="en-US" altLang="ja-JP"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見出し（タイトル）</a:t>
                      </a:r>
                      <a:r>
                        <a:rPr kumimoji="1" lang="en-US" altLang="ja-JP"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15.5</a:t>
                      </a:r>
                      <a:r>
                        <a:rPr kumimoji="1" lang="ja-JP" altLang="en-US" sz="800" b="0" i="0" u="none" strike="noStrike" kern="1200" cap="none" spc="0" normalizeH="0" baseline="0" dirty="0">
                          <a:ln>
                            <a:noFill/>
                          </a:ln>
                          <a:solidFill>
                            <a:srgbClr val="595959"/>
                          </a:solidFill>
                          <a:effectLst/>
                          <a:uLnTx/>
                          <a:uFillTx/>
                          <a:latin typeface="Meiryo" panose="020B0604030504040204" pitchFamily="34" charset="-128"/>
                          <a:ea typeface="Meiryo" panose="020B0604030504040204" pitchFamily="34" charset="-128"/>
                          <a:cs typeface="+mn-cs"/>
                        </a:rPr>
                        <a:t>文字、画像 それぞれ１種類ずつ</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a:solidFill>
                            <a:schemeClr val="accent6"/>
                          </a:solidFill>
                          <a:latin typeface="Meiryo" panose="020B0604030504040204" pitchFamily="34" charset="-128"/>
                          <a:ea typeface="Meiryo" panose="020B0604030504040204" pitchFamily="34" charset="-128"/>
                        </a:rPr>
                        <a:t>必須</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C00000"/>
                          </a:solidFill>
                          <a:latin typeface="Meiryo" panose="020B0604030504040204" pitchFamily="34" charset="-128"/>
                          <a:ea typeface="Meiryo" panose="020B0604030504040204" pitchFamily="34" charset="-128"/>
                          <a:cs typeface="+mn-cs"/>
                        </a:rPr>
                        <a:t>4</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71798673"/>
                  </a:ext>
                </a:extLst>
              </a:tr>
            </a:tbl>
          </a:graphicData>
        </a:graphic>
      </p:graphicFrame>
    </p:spTree>
    <p:extLst>
      <p:ext uri="{BB962C8B-B14F-4D97-AF65-F5344CB8AC3E}">
        <p14:creationId xmlns:p14="http://schemas.microsoft.com/office/powerpoint/2010/main" val="1677198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広告管理ツールでの商品の検索方法</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pic>
        <p:nvPicPr>
          <p:cNvPr id="4" name="図 3">
            <a:extLst>
              <a:ext uri="{FF2B5EF4-FFF2-40B4-BE49-F238E27FC236}">
                <a16:creationId xmlns:a16="http://schemas.microsoft.com/office/drawing/2014/main" id="{EDFF377C-B13B-1BA1-C597-B15647140587}"/>
              </a:ext>
            </a:extLst>
          </p:cNvPr>
          <p:cNvPicPr>
            <a:picLocks noChangeAspect="1"/>
          </p:cNvPicPr>
          <p:nvPr/>
        </p:nvPicPr>
        <p:blipFill>
          <a:blip r:embed="rId3"/>
          <a:stretch>
            <a:fillRect/>
          </a:stretch>
        </p:blipFill>
        <p:spPr>
          <a:xfrm>
            <a:off x="2087375" y="1282773"/>
            <a:ext cx="7154825" cy="5323227"/>
          </a:xfrm>
          <a:prstGeom prst="rect">
            <a:avLst/>
          </a:prstGeom>
        </p:spPr>
      </p:pic>
      <p:sp>
        <p:nvSpPr>
          <p:cNvPr id="5" name="正方形/長方形 4">
            <a:extLst>
              <a:ext uri="{FF2B5EF4-FFF2-40B4-BE49-F238E27FC236}">
                <a16:creationId xmlns:a16="http://schemas.microsoft.com/office/drawing/2014/main" id="{D58AB58B-5712-E3EC-DF9E-32E05DF71123}"/>
              </a:ext>
            </a:extLst>
          </p:cNvPr>
          <p:cNvSpPr/>
          <p:nvPr/>
        </p:nvSpPr>
        <p:spPr>
          <a:xfrm>
            <a:off x="2138177" y="3136403"/>
            <a:ext cx="757425" cy="13173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テキスト ボックス 7">
            <a:extLst>
              <a:ext uri="{FF2B5EF4-FFF2-40B4-BE49-F238E27FC236}">
                <a16:creationId xmlns:a16="http://schemas.microsoft.com/office/drawing/2014/main" id="{FA81F1B6-E94B-7390-88A3-66C1C9159334}"/>
              </a:ext>
            </a:extLst>
          </p:cNvPr>
          <p:cNvSpPr txBox="1"/>
          <p:nvPr/>
        </p:nvSpPr>
        <p:spPr>
          <a:xfrm>
            <a:off x="2243582" y="986515"/>
            <a:ext cx="4673074" cy="307777"/>
          </a:xfrm>
          <a:prstGeom prst="rect">
            <a:avLst/>
          </a:prstGeom>
          <a:noFill/>
        </p:spPr>
        <p:txBody>
          <a:bodyPr wrap="none" rtlCol="0">
            <a:spAutoFit/>
          </a:bodyPr>
          <a:lstStyle/>
          <a:p>
            <a:pPr algn="l"/>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広告タイプ「予約型専用広告」で絞り込みが可能です。</a:t>
            </a:r>
          </a:p>
        </p:txBody>
      </p:sp>
    </p:spTree>
    <p:extLst>
      <p:ext uri="{BB962C8B-B14F-4D97-AF65-F5344CB8AC3E}">
        <p14:creationId xmlns:p14="http://schemas.microsoft.com/office/powerpoint/2010/main" val="19948887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95360"/>
            <a:ext cx="11233150" cy="5139869"/>
          </a:xfrm>
          <a:prstGeom prst="rect">
            <a:avLst/>
          </a:prstGeom>
          <a:noFill/>
        </p:spPr>
        <p:txBody>
          <a:bodyPr wrap="square" lIns="0" tIns="0" rIns="0" bIns="0" rtlCol="0" anchor="t">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b="1" kern="0" dirty="0">
                <a:solidFill>
                  <a:prstClr val="black">
                    <a:lumMod val="65000"/>
                    <a:lumOff val="35000"/>
                  </a:prstClr>
                </a:solidFill>
                <a:latin typeface="+mn-ea"/>
              </a:rPr>
              <a:t>■注意事項</a:t>
            </a:r>
            <a:br>
              <a:rPr kumimoji="0" lang="en-US" altLang="ja-JP" sz="1400" b="1" kern="0" dirty="0">
                <a:solidFill>
                  <a:prstClr val="black">
                    <a:lumMod val="65000"/>
                    <a:lumOff val="35000"/>
                  </a:prstClr>
                </a:solidFill>
                <a:latin typeface="+mn-ea"/>
              </a:rPr>
            </a:br>
            <a:r>
              <a:rPr kumimoji="0" lang="ja-JP" altLang="en-US" sz="1400" b="1" kern="0" dirty="0">
                <a:solidFill>
                  <a:prstClr val="black">
                    <a:lumMod val="65000"/>
                    <a:lumOff val="35000"/>
                  </a:prstClr>
                </a:solidFill>
                <a:latin typeface="+mn-ea"/>
              </a:rPr>
              <a:t>・</a:t>
            </a:r>
            <a:r>
              <a:rPr kumimoji="0" lang="ja-JP" altLang="en-US" sz="1400" kern="0" dirty="0">
                <a:solidFill>
                  <a:srgbClr val="000000">
                    <a:lumMod val="65000"/>
                    <a:lumOff val="35000"/>
                  </a:srgbClr>
                </a:solidFill>
                <a:latin typeface="+mn-ea"/>
              </a:rPr>
              <a:t>競合他社の記事や、ネガティブニュース（事件・事故・不祥事・不適切行為等）の記事と同載される可能性があります。あらかじめご了承</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ください。</a:t>
            </a:r>
            <a:br>
              <a:rPr kumimoji="0" lang="en-US" altLang="ja-JP"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・きせかえ時やダークモード設定時も広告配信します。また、きせかえやダークモード設定に加え、ユーザの端末や設定したフォントの種</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類・サイズなどにより、表示が異なる場合がございます。あらかじめご了承ください。</a:t>
            </a:r>
            <a:endParaRPr kumimoji="0" lang="en-US" altLang="ja-JP" sz="1400" kern="0" dirty="0">
              <a:solidFill>
                <a:srgbClr val="000000">
                  <a:lumMod val="65000"/>
                  <a:lumOff val="35000"/>
                </a:srgbClr>
              </a:solidFill>
              <a:latin typeface="+mn-ea"/>
            </a:endParaRPr>
          </a:p>
          <a:p>
            <a:endParaRPr kumimoji="0" lang="en-US" altLang="ja-JP" sz="1400" b="1" kern="0" dirty="0">
              <a:solidFill>
                <a:prstClr val="black">
                  <a:lumMod val="65000"/>
                  <a:lumOff val="35000"/>
                </a:prstClr>
              </a:solidFill>
              <a:latin typeface="+mn-ea"/>
            </a:endParaRPr>
          </a:p>
          <a:p>
            <a:r>
              <a:rPr kumimoji="0" lang="ja-JP" altLang="en-US" sz="1400" b="1" kern="0" dirty="0">
                <a:solidFill>
                  <a:prstClr val="black">
                    <a:lumMod val="65000"/>
                    <a:lumOff val="35000"/>
                  </a:prstClr>
                </a:solidFill>
                <a:latin typeface="+mn-ea"/>
              </a:rPr>
              <a:t>■キャンセル</a:t>
            </a:r>
            <a:endParaRPr kumimoji="0" lang="en-US" altLang="ja-JP" sz="1400" b="1" kern="0" dirty="0">
              <a:solidFill>
                <a:prstClr val="black">
                  <a:lumMod val="65000"/>
                  <a:lumOff val="35000"/>
                </a:prstClr>
              </a:solidFill>
              <a:latin typeface="+mn-ea"/>
            </a:endParaRPr>
          </a:p>
          <a:p>
            <a:r>
              <a:rPr kumimoji="0" lang="ja-JP" altLang="en-US" sz="1400" kern="0" dirty="0">
                <a:solidFill>
                  <a:prstClr val="black">
                    <a:lumMod val="65000"/>
                    <a:lumOff val="35000"/>
                  </a:prstClr>
                </a:solidFill>
                <a:latin typeface="+mn-ea"/>
              </a:rPr>
              <a:t>・予約後のキャンセルは</a:t>
            </a:r>
            <a:r>
              <a:rPr kumimoji="0" lang="en-US" altLang="ja-JP" sz="1400" kern="0" dirty="0">
                <a:solidFill>
                  <a:prstClr val="black">
                    <a:lumMod val="65000"/>
                    <a:lumOff val="35000"/>
                  </a:prstClr>
                </a:solidFill>
                <a:latin typeface="+mn-ea"/>
              </a:rPr>
              <a:t>3</a:t>
            </a:r>
            <a:r>
              <a:rPr kumimoji="0" lang="ja-JP" altLang="en-US" sz="1400" kern="0" dirty="0">
                <a:solidFill>
                  <a:prstClr val="black">
                    <a:lumMod val="65000"/>
                    <a:lumOff val="35000"/>
                  </a:prstClr>
                </a:solidFill>
                <a:latin typeface="+mn-ea"/>
              </a:rPr>
              <a:t>営業日以内でも不可といたします。システム上はキャンセルが可能ですが、キャンセル対応された場合は弊社より確認のためご連絡させていただきます。</a:t>
            </a:r>
            <a:endParaRPr kumimoji="0" lang="en-US" altLang="ja-JP" sz="1400" kern="0" dirty="0">
              <a:solidFill>
                <a:prstClr val="black">
                  <a:lumMod val="65000"/>
                  <a:lumOff val="35000"/>
                </a:prstClr>
              </a:solidFill>
              <a:latin typeface="+mn-ea"/>
            </a:endParaRPr>
          </a:p>
          <a:p>
            <a:r>
              <a:rPr kumimoji="0" lang="ja-JP" altLang="en-US" sz="1400" kern="0" dirty="0">
                <a:solidFill>
                  <a:prstClr val="black">
                    <a:lumMod val="65000"/>
                    <a:lumOff val="35000"/>
                  </a:prstClr>
                </a:solidFill>
                <a:latin typeface="+mn-ea"/>
              </a:rPr>
              <a:t>・事前提案可否にて許可された広告主・訴求のみ予約・配信が可能です。万が一、事前提案可否の承認なしで予約された場合は、代理店様にキャンセル処理対応を行っていただきます。</a:t>
            </a:r>
            <a:endParaRPr kumimoji="0" lang="en-US" altLang="ja-JP" sz="14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0" lang="en-US" altLang="ja-JP" sz="1400" kern="0" dirty="0">
              <a:solidFill>
                <a:prstClr val="black">
                  <a:lumMod val="65000"/>
                  <a:lumOff val="35000"/>
                </a:prstClr>
              </a:solidFill>
              <a:latin typeface="+mn-ea"/>
            </a:endParaRPr>
          </a:p>
          <a:p>
            <a:r>
              <a:rPr kumimoji="0" lang="ja-JP" altLang="en-US" sz="1400" b="1" kern="0" dirty="0">
                <a:solidFill>
                  <a:prstClr val="black">
                    <a:lumMod val="65000"/>
                    <a:lumOff val="35000"/>
                  </a:prstClr>
                </a:solidFill>
                <a:latin typeface="+mn-ea"/>
              </a:rPr>
              <a:t>■同一広告主様の訴求について</a:t>
            </a:r>
            <a:endParaRPr kumimoji="0" lang="en-US" altLang="ja-JP" sz="1400" b="1" kern="0" dirty="0">
              <a:solidFill>
                <a:prstClr val="black">
                  <a:lumMod val="65000"/>
                  <a:lumOff val="35000"/>
                </a:prstClr>
              </a:solidFill>
              <a:latin typeface="+mn-ea"/>
            </a:endParaRPr>
          </a:p>
          <a:p>
            <a:r>
              <a:rPr kumimoji="0" lang="ja-JP" altLang="en-US" sz="1400" kern="0" dirty="0">
                <a:solidFill>
                  <a:prstClr val="black">
                    <a:lumMod val="65000"/>
                    <a:lumOff val="35000"/>
                  </a:prstClr>
                </a:solidFill>
                <a:latin typeface="+mn-ea"/>
              </a:rPr>
              <a:t>・連続掲載は、</a:t>
            </a:r>
            <a:r>
              <a:rPr kumimoji="0" lang="en-US" altLang="ja-JP" sz="1400" kern="0" dirty="0">
                <a:solidFill>
                  <a:prstClr val="black">
                    <a:lumMod val="65000"/>
                    <a:lumOff val="35000"/>
                  </a:prstClr>
                </a:solidFill>
                <a:latin typeface="+mn-ea"/>
              </a:rPr>
              <a:t>2</a:t>
            </a:r>
            <a:r>
              <a:rPr kumimoji="0" lang="ja-JP" altLang="en-US" sz="1400" kern="0" dirty="0">
                <a:solidFill>
                  <a:prstClr val="black">
                    <a:lumMod val="65000"/>
                    <a:lumOff val="35000"/>
                  </a:prstClr>
                </a:solidFill>
                <a:latin typeface="+mn-ea"/>
              </a:rPr>
              <a:t>日を上限とします。ただし、</a:t>
            </a:r>
            <a:r>
              <a:rPr kumimoji="0" lang="en-US" altLang="ja-JP" sz="1400" kern="0" dirty="0">
                <a:solidFill>
                  <a:prstClr val="black">
                    <a:lumMod val="65000"/>
                    <a:lumOff val="35000"/>
                  </a:prstClr>
                </a:solidFill>
                <a:latin typeface="+mn-ea"/>
              </a:rPr>
              <a:t>2</a:t>
            </a:r>
            <a:r>
              <a:rPr kumimoji="0" lang="ja-JP" altLang="en-US" sz="1400" kern="0" dirty="0">
                <a:solidFill>
                  <a:prstClr val="black">
                    <a:lumMod val="65000"/>
                    <a:lumOff val="35000"/>
                  </a:prstClr>
                </a:solidFill>
                <a:latin typeface="+mn-ea"/>
              </a:rPr>
              <a:t>日連続で同一クリエイティブ（画像・見出し）や同等のクリエイティブを掲載することはできません。</a:t>
            </a:r>
          </a:p>
          <a:p>
            <a:endParaRPr kumimoji="0" lang="en-US" altLang="ja-JP" sz="14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400" b="1" kern="0" dirty="0">
                <a:solidFill>
                  <a:prstClr val="black">
                    <a:lumMod val="65000"/>
                    <a:lumOff val="35000"/>
                  </a:prstClr>
                </a:solidFill>
                <a:latin typeface="+mn-ea"/>
              </a:rPr>
              <a:t>■購入枠数</a:t>
            </a:r>
            <a:endParaRPr kumimoji="0" lang="en-US" altLang="ja-JP" sz="1400" b="1"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400" kern="0" dirty="0">
                <a:solidFill>
                  <a:prstClr val="black">
                    <a:lumMod val="65000"/>
                    <a:lumOff val="35000"/>
                  </a:prstClr>
                </a:solidFill>
                <a:latin typeface="+mn-ea"/>
              </a:rPr>
              <a:t>・配信対象が重複しない場合に限り、一日に複数の広告主様の予約・配信が可能です。また、同一の広告主様の予約・配信も可能です。</a:t>
            </a:r>
            <a:endParaRPr kumimoji="0" lang="en-US" altLang="ja-JP" sz="14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0" lang="en-US" altLang="ja-JP" sz="1400" kern="0" dirty="0">
              <a:solidFill>
                <a:prstClr val="black">
                  <a:lumMod val="65000"/>
                  <a:lumOff val="35000"/>
                </a:prstClr>
              </a:solidFill>
              <a:latin typeface="+mn-ea"/>
            </a:endParaRPr>
          </a:p>
          <a:p>
            <a:pPr defTabSz="914423">
              <a:lnSpc>
                <a:spcPct val="110000"/>
              </a:lnSpc>
              <a:defRPr/>
            </a:pPr>
            <a:r>
              <a:rPr kumimoji="0" lang="ja-JP" altLang="en-US" sz="1400" b="1" kern="0" dirty="0">
                <a:solidFill>
                  <a:prstClr val="black">
                    <a:lumMod val="65000"/>
                    <a:lumOff val="35000"/>
                  </a:prstClr>
                </a:solidFill>
                <a:latin typeface="+mn-ea"/>
              </a:rPr>
              <a:t>■掲載開始・終了時間の設定</a:t>
            </a:r>
            <a:endParaRPr kumimoji="0" lang="en-US" altLang="ja-JP" sz="1400" b="1" kern="0" dirty="0">
              <a:solidFill>
                <a:prstClr val="black">
                  <a:lumMod val="65000"/>
                  <a:lumOff val="35000"/>
                </a:prstClr>
              </a:solidFill>
              <a:latin typeface="+mn-ea"/>
            </a:endParaRPr>
          </a:p>
          <a:p>
            <a:pPr defTabSz="914423">
              <a:defRPr/>
            </a:pPr>
            <a:r>
              <a:rPr kumimoji="0" lang="ja-JP" altLang="en-US" sz="1400" kern="0" dirty="0">
                <a:solidFill>
                  <a:prstClr val="black">
                    <a:lumMod val="65000"/>
                    <a:lumOff val="35000"/>
                  </a:prstClr>
                </a:solidFill>
                <a:latin typeface="+mn-ea"/>
              </a:rPr>
              <a:t>・「商品一覧」ページに記載している内容は掲載期間</a:t>
            </a:r>
            <a:r>
              <a:rPr kumimoji="0" lang="en-US" altLang="ja-JP" sz="1400" kern="0" dirty="0">
                <a:solidFill>
                  <a:prstClr val="black">
                    <a:lumMod val="65000"/>
                    <a:lumOff val="35000"/>
                  </a:prstClr>
                </a:solidFill>
                <a:latin typeface="+mn-ea"/>
              </a:rPr>
              <a:t>1</a:t>
            </a:r>
            <a:r>
              <a:rPr kumimoji="0" lang="ja-JP" altLang="en-US" sz="1400" kern="0" dirty="0">
                <a:solidFill>
                  <a:prstClr val="black">
                    <a:lumMod val="65000"/>
                    <a:lumOff val="35000"/>
                  </a:prstClr>
                </a:solidFill>
                <a:latin typeface="+mn-ea"/>
              </a:rPr>
              <a:t>日間でのスペック内容となります。掲載開始・終了時間を設定した場合は、記載している想定ビューアブルインプレッション数を下回る場合があります。</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6582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33926DFE-1028-E3E8-F54D-DA2A250F401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EE06E7C1-27A6-2CB9-46F4-39BD296C72E0}"/>
              </a:ext>
            </a:extLst>
          </p:cNvPr>
          <p:cNvSpPr>
            <a:spLocks noGrp="1"/>
          </p:cNvSpPr>
          <p:nvPr>
            <p:ph type="body" sz="quarter" idx="12"/>
          </p:nvPr>
        </p:nvSpPr>
        <p:spPr/>
        <p:txBody>
          <a:bodyPr/>
          <a:lstStyle/>
          <a:p>
            <a:r>
              <a:rPr kumimoji="1" lang="ja-JP" altLang="en-US"/>
              <a:t>概要</a:t>
            </a:r>
          </a:p>
        </p:txBody>
      </p:sp>
      <p:sp>
        <p:nvSpPr>
          <p:cNvPr id="12" name="正方形/長方形 11">
            <a:extLst>
              <a:ext uri="{FF2B5EF4-FFF2-40B4-BE49-F238E27FC236}">
                <a16:creationId xmlns:a16="http://schemas.microsoft.com/office/drawing/2014/main" id="{C234B459-CD3C-26D4-6C2B-824EF94A676A}"/>
              </a:ext>
            </a:extLst>
          </p:cNvPr>
          <p:cNvSpPr/>
          <p:nvPr/>
        </p:nvSpPr>
        <p:spPr>
          <a:xfrm>
            <a:off x="709279" y="2161599"/>
            <a:ext cx="147832"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3" name="正方形/長方形 12">
            <a:extLst>
              <a:ext uri="{FF2B5EF4-FFF2-40B4-BE49-F238E27FC236}">
                <a16:creationId xmlns:a16="http://schemas.microsoft.com/office/drawing/2014/main" id="{29995E17-6C89-D5D6-2724-69F590A285DD}"/>
              </a:ext>
            </a:extLst>
          </p:cNvPr>
          <p:cNvSpPr/>
          <p:nvPr/>
        </p:nvSpPr>
        <p:spPr>
          <a:xfrm>
            <a:off x="928975" y="2135290"/>
            <a:ext cx="7759483" cy="830997"/>
          </a:xfrm>
          <a:prstGeom prst="rect">
            <a:avLst/>
          </a:prstGeom>
        </p:spPr>
        <p:txBody>
          <a:bodyPr wrap="square">
            <a:spAutoFit/>
          </a:bodyPr>
          <a:lstStyle/>
          <a:p>
            <a:r>
              <a:rPr lang="ja-JP" altLang="en-US" sz="2400" b="1">
                <a:solidFill>
                  <a:schemeClr val="accent3"/>
                </a:solidFill>
                <a:latin typeface="+mj-ea"/>
                <a:ea typeface="+mj-ea"/>
              </a:rPr>
              <a:t>最も注目度の高い</a:t>
            </a:r>
            <a:r>
              <a:rPr lang="en-US" altLang="ja-JP" sz="2400" b="1">
                <a:solidFill>
                  <a:schemeClr val="accent3"/>
                </a:solidFill>
                <a:latin typeface="+mj-ea"/>
                <a:ea typeface="+mj-ea"/>
              </a:rPr>
              <a:t>Yahoo! JAPAN</a:t>
            </a:r>
            <a:r>
              <a:rPr lang="ja-JP" altLang="en-US" sz="2400" b="1">
                <a:solidFill>
                  <a:schemeClr val="accent3"/>
                </a:solidFill>
                <a:latin typeface="+mj-ea"/>
                <a:ea typeface="+mj-ea"/>
              </a:rPr>
              <a:t>トップページ</a:t>
            </a:r>
            <a:endParaRPr lang="en-US" altLang="ja-JP" sz="2400" b="1">
              <a:solidFill>
                <a:schemeClr val="accent3"/>
              </a:solidFill>
              <a:latin typeface="+mj-ea"/>
              <a:ea typeface="+mj-ea"/>
            </a:endParaRPr>
          </a:p>
          <a:p>
            <a:r>
              <a:rPr lang="ja-JP" altLang="en-US" sz="2400" b="1">
                <a:solidFill>
                  <a:schemeClr val="accent3"/>
                </a:solidFill>
                <a:latin typeface="+mj-ea"/>
                <a:ea typeface="+mj-ea"/>
              </a:rPr>
              <a:t>トピックス下に掲載</a:t>
            </a:r>
          </a:p>
        </p:txBody>
      </p:sp>
      <p:sp>
        <p:nvSpPr>
          <p:cNvPr id="14" name="正方形/長方形 13">
            <a:extLst>
              <a:ext uri="{FF2B5EF4-FFF2-40B4-BE49-F238E27FC236}">
                <a16:creationId xmlns:a16="http://schemas.microsoft.com/office/drawing/2014/main" id="{457C3727-0BA0-8876-E3A9-20A06DE9E9BD}"/>
              </a:ext>
            </a:extLst>
          </p:cNvPr>
          <p:cNvSpPr/>
          <p:nvPr/>
        </p:nvSpPr>
        <p:spPr>
          <a:xfrm>
            <a:off x="709279" y="4155675"/>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5" name="正方形/長方形 14">
            <a:extLst>
              <a:ext uri="{FF2B5EF4-FFF2-40B4-BE49-F238E27FC236}">
                <a16:creationId xmlns:a16="http://schemas.microsoft.com/office/drawing/2014/main" id="{F0B623E1-CD33-6B6E-5BFF-C3E42E3F0310}"/>
              </a:ext>
            </a:extLst>
          </p:cNvPr>
          <p:cNvSpPr/>
          <p:nvPr/>
        </p:nvSpPr>
        <p:spPr>
          <a:xfrm>
            <a:off x="928975" y="4188523"/>
            <a:ext cx="7556276" cy="830997"/>
          </a:xfrm>
          <a:prstGeom prst="rect">
            <a:avLst/>
          </a:prstGeom>
        </p:spPr>
        <p:txBody>
          <a:bodyPr wrap="square">
            <a:spAutoFit/>
          </a:bodyPr>
          <a:lstStyle/>
          <a:p>
            <a:r>
              <a:rPr lang="en-US" altLang="ja-JP" sz="2400" b="1">
                <a:solidFill>
                  <a:schemeClr val="accent3"/>
                </a:solidFill>
                <a:latin typeface="+mn-ea"/>
              </a:rPr>
              <a:t>1DAY</a:t>
            </a:r>
            <a:r>
              <a:rPr lang="ja-JP" altLang="en-US" sz="2400" b="1">
                <a:solidFill>
                  <a:schemeClr val="accent3"/>
                </a:solidFill>
                <a:latin typeface="+mn-ea"/>
              </a:rPr>
              <a:t>配信 ＆ その日訪れた全ユーザーにリーチ可能</a:t>
            </a:r>
            <a:endParaRPr lang="en-US" altLang="ja-JP" sz="2400" b="1">
              <a:solidFill>
                <a:schemeClr val="accent3"/>
              </a:solidFill>
              <a:latin typeface="+mn-ea"/>
            </a:endParaRPr>
          </a:p>
          <a:p>
            <a:r>
              <a:rPr lang="ja-JP" altLang="en-US" sz="2400" b="1">
                <a:solidFill>
                  <a:schemeClr val="accent3"/>
                </a:solidFill>
                <a:latin typeface="+mn-ea"/>
              </a:rPr>
              <a:t>（リーチ</a:t>
            </a:r>
            <a:r>
              <a:rPr lang="en-US" altLang="ja-JP" sz="2400" b="1">
                <a:solidFill>
                  <a:schemeClr val="accent3"/>
                </a:solidFill>
                <a:latin typeface="+mn-ea"/>
              </a:rPr>
              <a:t>SOV100</a:t>
            </a:r>
            <a:r>
              <a:rPr lang="ja-JP" altLang="en-US" sz="2400" b="1">
                <a:solidFill>
                  <a:schemeClr val="accent3"/>
                </a:solidFill>
                <a:latin typeface="+mn-ea"/>
              </a:rPr>
              <a:t>％）</a:t>
            </a:r>
          </a:p>
        </p:txBody>
      </p:sp>
      <p:sp>
        <p:nvSpPr>
          <p:cNvPr id="16" name="正方形/長方形 15">
            <a:extLst>
              <a:ext uri="{FF2B5EF4-FFF2-40B4-BE49-F238E27FC236}">
                <a16:creationId xmlns:a16="http://schemas.microsoft.com/office/drawing/2014/main" id="{ABC9E20D-57A2-A357-21EC-931710E7C650}"/>
              </a:ext>
            </a:extLst>
          </p:cNvPr>
          <p:cNvSpPr/>
          <p:nvPr/>
        </p:nvSpPr>
        <p:spPr>
          <a:xfrm>
            <a:off x="709279" y="5152714"/>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7" name="正方形/長方形 6">
            <a:extLst>
              <a:ext uri="{FF2B5EF4-FFF2-40B4-BE49-F238E27FC236}">
                <a16:creationId xmlns:a16="http://schemas.microsoft.com/office/drawing/2014/main" id="{D28441BC-AE97-C548-B640-8255D0E84CA6}"/>
              </a:ext>
            </a:extLst>
          </p:cNvPr>
          <p:cNvSpPr/>
          <p:nvPr/>
        </p:nvSpPr>
        <p:spPr>
          <a:xfrm>
            <a:off x="941831" y="5267655"/>
            <a:ext cx="6984776" cy="461665"/>
          </a:xfrm>
          <a:prstGeom prst="rect">
            <a:avLst/>
          </a:prstGeom>
        </p:spPr>
        <p:txBody>
          <a:bodyPr wrap="square">
            <a:spAutoFit/>
          </a:bodyPr>
          <a:lstStyle/>
          <a:p>
            <a:r>
              <a:rPr lang="ja-JP" altLang="en-US" sz="2400" b="1">
                <a:solidFill>
                  <a:schemeClr val="accent3"/>
                </a:solidFill>
                <a:latin typeface="+mn-ea"/>
              </a:rPr>
              <a:t>想定</a:t>
            </a:r>
            <a:r>
              <a:rPr lang="en-US" altLang="ja-JP" sz="2400" b="1">
                <a:solidFill>
                  <a:schemeClr val="accent3"/>
                </a:solidFill>
                <a:latin typeface="+mn-ea"/>
              </a:rPr>
              <a:t>1750</a:t>
            </a:r>
            <a:r>
              <a:rPr lang="ja-JP" altLang="en-US" sz="2400" b="1">
                <a:solidFill>
                  <a:schemeClr val="accent3"/>
                </a:solidFill>
                <a:latin typeface="+mn-ea"/>
              </a:rPr>
              <a:t>万</a:t>
            </a:r>
            <a:r>
              <a:rPr lang="en-US" altLang="ja-JP" sz="2400" b="1">
                <a:solidFill>
                  <a:schemeClr val="accent3"/>
                </a:solidFill>
                <a:latin typeface="+mn-ea"/>
              </a:rPr>
              <a:t>V</a:t>
            </a:r>
            <a:r>
              <a:rPr lang="ja-JP" altLang="en-US" sz="2400" b="1">
                <a:solidFill>
                  <a:schemeClr val="accent3"/>
                </a:solidFill>
                <a:latin typeface="+mn-ea"/>
              </a:rPr>
              <a:t>リーチ</a:t>
            </a:r>
            <a:r>
              <a:rPr lang="en-US" altLang="ja-JP" sz="2400" b="1">
                <a:solidFill>
                  <a:schemeClr val="accent3"/>
                </a:solidFill>
                <a:latin typeface="+mn-ea"/>
              </a:rPr>
              <a:t>/</a:t>
            </a:r>
            <a:r>
              <a:rPr lang="ja-JP" altLang="en-US" sz="2400" b="1">
                <a:solidFill>
                  <a:schemeClr val="accent3"/>
                </a:solidFill>
                <a:latin typeface="+mn-ea"/>
              </a:rPr>
              <a:t>日</a:t>
            </a:r>
          </a:p>
        </p:txBody>
      </p:sp>
      <p:sp>
        <p:nvSpPr>
          <p:cNvPr id="8" name="正方形/長方形 7">
            <a:extLst>
              <a:ext uri="{FF2B5EF4-FFF2-40B4-BE49-F238E27FC236}">
                <a16:creationId xmlns:a16="http://schemas.microsoft.com/office/drawing/2014/main" id="{D2BAF56B-3919-9517-2BD4-650C11AD4260}"/>
              </a:ext>
            </a:extLst>
          </p:cNvPr>
          <p:cNvSpPr/>
          <p:nvPr/>
        </p:nvSpPr>
        <p:spPr>
          <a:xfrm>
            <a:off x="709279" y="3158637"/>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1" name="正方形/長方形 10">
            <a:extLst>
              <a:ext uri="{FF2B5EF4-FFF2-40B4-BE49-F238E27FC236}">
                <a16:creationId xmlns:a16="http://schemas.microsoft.com/office/drawing/2014/main" id="{82D26907-B759-1831-454E-7D7C1D5E314D}"/>
              </a:ext>
            </a:extLst>
          </p:cNvPr>
          <p:cNvSpPr/>
          <p:nvPr/>
        </p:nvSpPr>
        <p:spPr>
          <a:xfrm>
            <a:off x="928975" y="3164256"/>
            <a:ext cx="6984776" cy="830997"/>
          </a:xfrm>
          <a:prstGeom prst="rect">
            <a:avLst/>
          </a:prstGeom>
        </p:spPr>
        <p:txBody>
          <a:bodyPr wrap="square">
            <a:spAutoFit/>
          </a:bodyPr>
          <a:lstStyle/>
          <a:p>
            <a:r>
              <a:rPr lang="en-US" altLang="ja-JP" sz="2400" b="1" dirty="0">
                <a:solidFill>
                  <a:schemeClr val="accent3"/>
                </a:solidFill>
                <a:latin typeface="+mn-ea"/>
              </a:rPr>
              <a:t>Yahoo!</a:t>
            </a:r>
            <a:r>
              <a:rPr lang="ja-JP" altLang="en-US" sz="2400" b="1" dirty="0">
                <a:solidFill>
                  <a:schemeClr val="accent3"/>
                </a:solidFill>
                <a:latin typeface="+mn-ea"/>
              </a:rPr>
              <a:t>ニュース トピックスに近い広告形式で</a:t>
            </a:r>
            <a:r>
              <a:rPr lang="en-US" altLang="ja-JP" sz="2400" b="1" dirty="0">
                <a:solidFill>
                  <a:schemeClr val="accent3"/>
                </a:solidFill>
                <a:latin typeface="+mn-ea"/>
              </a:rPr>
              <a:t>PR</a:t>
            </a:r>
            <a:r>
              <a:rPr lang="ja-JP" altLang="en-US" sz="2400" b="1" dirty="0">
                <a:solidFill>
                  <a:schemeClr val="accent3"/>
                </a:solidFill>
                <a:latin typeface="+mn-ea"/>
              </a:rPr>
              <a:t>可能</a:t>
            </a:r>
          </a:p>
        </p:txBody>
      </p:sp>
      <p:grpSp>
        <p:nvGrpSpPr>
          <p:cNvPr id="21" name="グループ化 20">
            <a:extLst>
              <a:ext uri="{FF2B5EF4-FFF2-40B4-BE49-F238E27FC236}">
                <a16:creationId xmlns:a16="http://schemas.microsoft.com/office/drawing/2014/main" id="{21032999-311A-4974-2E85-D707A15683A1}"/>
              </a:ext>
            </a:extLst>
          </p:cNvPr>
          <p:cNvGrpSpPr/>
          <p:nvPr/>
        </p:nvGrpSpPr>
        <p:grpSpPr>
          <a:xfrm>
            <a:off x="8498107" y="970154"/>
            <a:ext cx="3064002" cy="5635845"/>
            <a:chOff x="7241733" y="1270074"/>
            <a:chExt cx="2016626" cy="2835764"/>
          </a:xfrm>
        </p:grpSpPr>
        <p:grpSp>
          <p:nvGrpSpPr>
            <p:cNvPr id="22" name="グループ化 21">
              <a:extLst>
                <a:ext uri="{FF2B5EF4-FFF2-40B4-BE49-F238E27FC236}">
                  <a16:creationId xmlns:a16="http://schemas.microsoft.com/office/drawing/2014/main" id="{FEB7EA0B-99E0-E9CA-97A7-310A7C3DB731}"/>
                </a:ext>
              </a:extLst>
            </p:cNvPr>
            <p:cNvGrpSpPr/>
            <p:nvPr/>
          </p:nvGrpSpPr>
          <p:grpSpPr>
            <a:xfrm>
              <a:off x="7241733" y="1270074"/>
              <a:ext cx="2016626" cy="2835764"/>
              <a:chOff x="513033" y="446487"/>
              <a:chExt cx="2115990" cy="2790180"/>
            </a:xfrm>
          </p:grpSpPr>
          <p:pic>
            <p:nvPicPr>
              <p:cNvPr id="24" name="図 23">
                <a:extLst>
                  <a:ext uri="{FF2B5EF4-FFF2-40B4-BE49-F238E27FC236}">
                    <a16:creationId xmlns:a16="http://schemas.microsoft.com/office/drawing/2014/main" id="{5324312D-3E4C-CA0C-60A7-2AE45B02A2E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5" name="図 24">
                <a:extLst>
                  <a:ext uri="{FF2B5EF4-FFF2-40B4-BE49-F238E27FC236}">
                    <a16:creationId xmlns:a16="http://schemas.microsoft.com/office/drawing/2014/main" id="{636E17DE-82EB-D0BE-E01D-1954C971188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3" name="図 22">
              <a:extLst>
                <a:ext uri="{FF2B5EF4-FFF2-40B4-BE49-F238E27FC236}">
                  <a16:creationId xmlns:a16="http://schemas.microsoft.com/office/drawing/2014/main" id="{1087EC1D-498B-A68C-C351-59A00076F17A}"/>
                </a:ext>
              </a:extLst>
            </p:cNvPr>
            <p:cNvPicPr>
              <a:picLocks noChangeAspect="1"/>
            </p:cNvPicPr>
            <p:nvPr/>
          </p:nvPicPr>
          <p:blipFill rotWithShape="1">
            <a:blip r:embed="rId6">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grpSp>
      <p:pic>
        <p:nvPicPr>
          <p:cNvPr id="19" name="図 1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1CC5983B-AFA5-68FE-E3C7-BBD3E78589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473"/>
          <a:stretch/>
        </p:blipFill>
        <p:spPr>
          <a:xfrm>
            <a:off x="8708392" y="1477943"/>
            <a:ext cx="2541777" cy="5367683"/>
          </a:xfrm>
          <a:prstGeom prst="rect">
            <a:avLst/>
          </a:prstGeom>
        </p:spPr>
      </p:pic>
      <p:sp>
        <p:nvSpPr>
          <p:cNvPr id="20" name="正方形/長方形 19">
            <a:extLst>
              <a:ext uri="{FF2B5EF4-FFF2-40B4-BE49-F238E27FC236}">
                <a16:creationId xmlns:a16="http://schemas.microsoft.com/office/drawing/2014/main" id="{CECD1743-B94D-2C9B-61D0-42082E187897}"/>
              </a:ext>
            </a:extLst>
          </p:cNvPr>
          <p:cNvSpPr/>
          <p:nvPr/>
        </p:nvSpPr>
        <p:spPr>
          <a:xfrm>
            <a:off x="8728099" y="5333011"/>
            <a:ext cx="2604014" cy="6539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テキスト プレースホルダー 35">
            <a:extLst>
              <a:ext uri="{FF2B5EF4-FFF2-40B4-BE49-F238E27FC236}">
                <a16:creationId xmlns:a16="http://schemas.microsoft.com/office/drawing/2014/main" id="{5310BD41-8CFB-3295-0408-0F1A109B76D6}"/>
              </a:ext>
            </a:extLst>
          </p:cNvPr>
          <p:cNvSpPr txBox="1">
            <a:spLocks/>
          </p:cNvSpPr>
          <p:nvPr/>
        </p:nvSpPr>
        <p:spPr>
          <a:xfrm>
            <a:off x="1491916" y="221286"/>
            <a:ext cx="7831551" cy="308199"/>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a:solidFill>
                  <a:schemeClr val="accent3"/>
                </a:solidFill>
                <a:latin typeface="Meiryo" panose="020B0604030504040204" pitchFamily="34" charset="-128"/>
                <a:ea typeface="Meiryo" panose="020B0604030504040204" pitchFamily="34" charset="-128"/>
              </a:rPr>
              <a:t>商品概要</a:t>
            </a:r>
          </a:p>
        </p:txBody>
      </p:sp>
      <p:sp>
        <p:nvSpPr>
          <p:cNvPr id="29" name="テキスト ボックス 28">
            <a:extLst>
              <a:ext uri="{FF2B5EF4-FFF2-40B4-BE49-F238E27FC236}">
                <a16:creationId xmlns:a16="http://schemas.microsoft.com/office/drawing/2014/main" id="{98285C4C-5E0F-22C8-55C1-23A0CFB59EF5}"/>
              </a:ext>
            </a:extLst>
          </p:cNvPr>
          <p:cNvSpPr txBox="1"/>
          <p:nvPr/>
        </p:nvSpPr>
        <p:spPr>
          <a:xfrm>
            <a:off x="600427" y="6131293"/>
            <a:ext cx="4016609" cy="338554"/>
          </a:xfrm>
          <a:prstGeom prst="rect">
            <a:avLst/>
          </a:prstGeom>
          <a:noFill/>
        </p:spPr>
        <p:txBody>
          <a:bodyPr wrap="square" rtlCol="0">
            <a:spAutoFit/>
          </a:bodyPr>
          <a:lstStyle/>
          <a:p>
            <a:pPr algn="l"/>
            <a:r>
              <a:rPr kumimoji="1" lang="en-US" altLang="ja-JP" sz="1600">
                <a:solidFill>
                  <a:schemeClr val="accent6"/>
                </a:solidFill>
                <a:latin typeface="+mn-ea"/>
              </a:rPr>
              <a:t>※</a:t>
            </a:r>
            <a:r>
              <a:rPr kumimoji="1" lang="ja-JP" altLang="en-US" sz="1600">
                <a:solidFill>
                  <a:schemeClr val="accent6"/>
                </a:solidFill>
                <a:latin typeface="+mn-ea"/>
              </a:rPr>
              <a:t>販促資料を別途ご用意しています。</a:t>
            </a:r>
          </a:p>
        </p:txBody>
      </p:sp>
      <p:sp>
        <p:nvSpPr>
          <p:cNvPr id="9" name="テキスト ボックス 8">
            <a:extLst>
              <a:ext uri="{FF2B5EF4-FFF2-40B4-BE49-F238E27FC236}">
                <a16:creationId xmlns:a16="http://schemas.microsoft.com/office/drawing/2014/main" id="{95E3DA31-C582-9A07-1961-EE58A54CDBC8}"/>
              </a:ext>
            </a:extLst>
          </p:cNvPr>
          <p:cNvSpPr txBox="1"/>
          <p:nvPr/>
        </p:nvSpPr>
        <p:spPr>
          <a:xfrm>
            <a:off x="6313430" y="5548590"/>
            <a:ext cx="1974384" cy="577081"/>
          </a:xfrm>
          <a:prstGeom prst="rect">
            <a:avLst/>
          </a:prstGeom>
          <a:solidFill>
            <a:schemeClr val="bg1">
              <a:lumMod val="95000"/>
            </a:schemeClr>
          </a:solidFill>
        </p:spPr>
        <p:txBody>
          <a:bodyPr wrap="square">
            <a:spAutoFit/>
          </a:bodyPr>
          <a:lstStyle/>
          <a:p>
            <a:pPr algn="ctr"/>
            <a:r>
              <a:rPr lang="ja-JP" altLang="en-US" sz="1050" dirty="0">
                <a:solidFill>
                  <a:schemeClr val="accent3"/>
                </a:solidFill>
                <a:latin typeface="+mj-ea"/>
                <a:ea typeface="+mj-ea"/>
              </a:rPr>
              <a:t>スマートフォン</a:t>
            </a:r>
            <a:r>
              <a:rPr lang="en-US" altLang="ja-JP" sz="1050" dirty="0">
                <a:solidFill>
                  <a:schemeClr val="accent3"/>
                </a:solidFill>
                <a:latin typeface="+mj-ea"/>
                <a:ea typeface="+mj-ea"/>
              </a:rPr>
              <a:t>APP+WEB</a:t>
            </a:r>
            <a:r>
              <a:rPr lang="ja-JP" altLang="en-US" sz="1050" dirty="0">
                <a:solidFill>
                  <a:schemeClr val="accent3"/>
                </a:solidFill>
                <a:latin typeface="+mj-ea"/>
                <a:ea typeface="+mj-ea"/>
              </a:rPr>
              <a:t> </a:t>
            </a:r>
            <a:r>
              <a:rPr lang="en-US" altLang="ja-JP" sz="1050" dirty="0">
                <a:solidFill>
                  <a:schemeClr val="accent3"/>
                </a:solidFill>
                <a:latin typeface="+mj-ea"/>
                <a:ea typeface="+mj-ea"/>
              </a:rPr>
              <a:t>Yahoo!</a:t>
            </a:r>
            <a:r>
              <a:rPr lang="ja-JP" altLang="en-US" sz="1050" dirty="0">
                <a:solidFill>
                  <a:schemeClr val="accent3"/>
                </a:solidFill>
                <a:latin typeface="+mj-ea"/>
                <a:ea typeface="+mj-ea"/>
              </a:rPr>
              <a:t>トップページ</a:t>
            </a:r>
            <a:endParaRPr lang="en-US" altLang="ja-JP" sz="1050" dirty="0">
              <a:solidFill>
                <a:schemeClr val="accent3"/>
              </a:solidFill>
              <a:latin typeface="+mj-ea"/>
              <a:ea typeface="+mj-ea"/>
            </a:endParaRPr>
          </a:p>
          <a:p>
            <a:pPr algn="ctr"/>
            <a:r>
              <a:rPr lang="ja-JP" altLang="en-US" sz="1050" dirty="0">
                <a:solidFill>
                  <a:schemeClr val="accent3"/>
                </a:solidFill>
                <a:latin typeface="+mj-ea"/>
                <a:ea typeface="+mj-ea"/>
              </a:rPr>
              <a:t>「すべて」タブに掲載</a:t>
            </a:r>
            <a:endParaRPr lang="ja-JP" altLang="en-US" sz="1050" dirty="0"/>
          </a:p>
        </p:txBody>
      </p:sp>
      <p:sp>
        <p:nvSpPr>
          <p:cNvPr id="18" name="テキスト ボックス 17">
            <a:extLst>
              <a:ext uri="{FF2B5EF4-FFF2-40B4-BE49-F238E27FC236}">
                <a16:creationId xmlns:a16="http://schemas.microsoft.com/office/drawing/2014/main" id="{AB215666-AF70-FAA4-1DC0-07DD7DA35FD4}"/>
              </a:ext>
            </a:extLst>
          </p:cNvPr>
          <p:cNvSpPr txBox="1"/>
          <p:nvPr/>
        </p:nvSpPr>
        <p:spPr>
          <a:xfrm>
            <a:off x="866965" y="1191663"/>
            <a:ext cx="6094674" cy="369332"/>
          </a:xfrm>
          <a:prstGeom prst="rect">
            <a:avLst/>
          </a:prstGeom>
          <a:noFill/>
        </p:spPr>
        <p:txBody>
          <a:bodyPr wrap="square">
            <a:spAutoFit/>
          </a:bodyPr>
          <a:lstStyle/>
          <a:p>
            <a:pPr algn="ctr"/>
            <a:r>
              <a:rPr lang="en-US" altLang="ja-JP" sz="1800" b="1" dirty="0">
                <a:solidFill>
                  <a:schemeClr val="accent3"/>
                </a:solidFill>
                <a:latin typeface="+mj-ea"/>
                <a:ea typeface="+mj-ea"/>
              </a:rPr>
              <a:t>Yahoo! JAPAN</a:t>
            </a:r>
            <a:r>
              <a:rPr lang="ja-JP" altLang="en-US" sz="1800" b="1" dirty="0">
                <a:solidFill>
                  <a:schemeClr val="accent3"/>
                </a:solidFill>
                <a:latin typeface="+mj-ea"/>
                <a:ea typeface="+mj-ea"/>
              </a:rPr>
              <a:t>　トップページ　トピックス</a:t>
            </a:r>
            <a:r>
              <a:rPr lang="en-US" altLang="ja-JP" sz="1800" b="1" dirty="0">
                <a:solidFill>
                  <a:schemeClr val="accent3"/>
                </a:solidFill>
                <a:latin typeface="+mj-ea"/>
                <a:ea typeface="+mj-ea"/>
              </a:rPr>
              <a:t>PR</a:t>
            </a:r>
            <a:r>
              <a:rPr lang="ja-JP" altLang="en-US" sz="1800" b="1" dirty="0">
                <a:solidFill>
                  <a:schemeClr val="accent3"/>
                </a:solidFill>
                <a:latin typeface="+mj-ea"/>
                <a:ea typeface="+mj-ea"/>
              </a:rPr>
              <a:t>　</a:t>
            </a:r>
            <a:r>
              <a:rPr lang="en-US" altLang="ja-JP" sz="1800" b="1" dirty="0">
                <a:solidFill>
                  <a:schemeClr val="accent3"/>
                </a:solidFill>
                <a:latin typeface="+mj-ea"/>
                <a:ea typeface="+mj-ea"/>
              </a:rPr>
              <a:t>SP</a:t>
            </a:r>
          </a:p>
        </p:txBody>
      </p:sp>
      <p:sp>
        <p:nvSpPr>
          <p:cNvPr id="31" name="吹き出し: 線 (枠付き、強調線付き) 30">
            <a:extLst>
              <a:ext uri="{FF2B5EF4-FFF2-40B4-BE49-F238E27FC236}">
                <a16:creationId xmlns:a16="http://schemas.microsoft.com/office/drawing/2014/main" id="{377C1346-08CD-DC1A-FDDB-4AF9B8E25809}"/>
              </a:ext>
            </a:extLst>
          </p:cNvPr>
          <p:cNvSpPr/>
          <p:nvPr/>
        </p:nvSpPr>
        <p:spPr>
          <a:xfrm flipH="1">
            <a:off x="6313429" y="5512714"/>
            <a:ext cx="1954678" cy="633768"/>
          </a:xfrm>
          <a:prstGeom prst="accentBorderCallout1">
            <a:avLst>
              <a:gd name="adj1" fmla="val 26278"/>
              <a:gd name="adj2" fmla="val -3652"/>
              <a:gd name="adj3" fmla="val -406687"/>
              <a:gd name="adj4" fmla="val -9708"/>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3491577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4" y="1097935"/>
            <a:ext cx="11233151" cy="4955203"/>
          </a:xfrm>
          <a:prstGeom prst="rect">
            <a:avLst/>
          </a:prstGeom>
          <a:noFill/>
        </p:spPr>
        <p:txBody>
          <a:bodyPr wrap="square" lIns="0" tIns="0" rIns="0" bIns="0" rtlCol="0">
            <a:spAutoFit/>
          </a:bodyPr>
          <a:lstStyle/>
          <a:p>
            <a:pPr algn="l"/>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■最大アクセス数</a:t>
            </a:r>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kern="0" dirty="0">
                <a:solidFill>
                  <a:srgbClr val="000000">
                    <a:lumMod val="65000"/>
                    <a:lumOff val="35000"/>
                  </a:srgbClr>
                </a:solidFill>
                <a:latin typeface="+mn-ea"/>
              </a:rPr>
              <a:t>・本商品はリンク先サイトへのアクセスが多くなることが見込まれます。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　トピックス</a:t>
            </a:r>
            <a:r>
              <a:rPr kumimoji="0" lang="en-US" altLang="ja-JP" sz="1400" kern="0" dirty="0">
                <a:solidFill>
                  <a:srgbClr val="000000">
                    <a:lumMod val="65000"/>
                    <a:lumOff val="35000"/>
                  </a:srgbClr>
                </a:solidFill>
                <a:latin typeface="+mn-ea"/>
              </a:rPr>
              <a:t>PR</a:t>
            </a:r>
            <a:r>
              <a:rPr kumimoji="0" lang="ja-JP" altLang="en-US" sz="1400" kern="0" dirty="0">
                <a:solidFill>
                  <a:srgbClr val="000000">
                    <a:lumMod val="65000"/>
                    <a:lumOff val="35000"/>
                  </a:srgbClr>
                </a:solidFill>
                <a:latin typeface="+mn-ea"/>
              </a:rPr>
              <a:t>広告からのリンク先サイトへの最大アクセス（想定）は下記の通りです。 受け入れ可能か事前にご確認ください。</a:t>
            </a:r>
          </a:p>
          <a:p>
            <a:pPr lvl="1">
              <a:buFont typeface="Arial" panose="020B0604020202020204" pitchFamily="34" charset="0"/>
              <a:buChar char="•"/>
            </a:pPr>
            <a:r>
              <a:rPr kumimoji="0" lang="ja-JP" altLang="en-US" sz="1400" kern="0" dirty="0">
                <a:solidFill>
                  <a:srgbClr val="000000">
                    <a:lumMod val="65000"/>
                    <a:lumOff val="35000"/>
                  </a:srgbClr>
                </a:solidFill>
                <a:latin typeface="+mn-ea"/>
              </a:rPr>
              <a:t>最大秒間リクエスト数：</a:t>
            </a:r>
            <a:r>
              <a:rPr kumimoji="0" lang="en-US" altLang="ja-JP" sz="1400" kern="0" dirty="0">
                <a:solidFill>
                  <a:srgbClr val="000000">
                    <a:lumMod val="65000"/>
                    <a:lumOff val="35000"/>
                  </a:srgbClr>
                </a:solidFill>
                <a:latin typeface="+mn-ea"/>
              </a:rPr>
              <a:t>170 </a:t>
            </a:r>
            <a:r>
              <a:rPr kumimoji="0" lang="en-US" altLang="ja-JP" sz="1400" kern="0" dirty="0" err="1">
                <a:solidFill>
                  <a:srgbClr val="000000">
                    <a:lumMod val="65000"/>
                    <a:lumOff val="35000"/>
                  </a:srgbClr>
                </a:solidFill>
                <a:latin typeface="+mn-ea"/>
              </a:rPr>
              <a:t>qps</a:t>
            </a:r>
            <a:br>
              <a:rPr kumimoji="0" lang="en-US" altLang="ja-JP" sz="1400" kern="0" dirty="0">
                <a:solidFill>
                  <a:srgbClr val="000000">
                    <a:lumMod val="65000"/>
                    <a:lumOff val="35000"/>
                  </a:srgbClr>
                </a:solidFill>
                <a:latin typeface="+mn-ea"/>
              </a:rPr>
            </a:br>
            <a:r>
              <a:rPr kumimoji="0" lang="en-US" altLang="ja-JP" sz="1400" kern="0" dirty="0">
                <a:solidFill>
                  <a:srgbClr val="000000">
                    <a:lumMod val="65000"/>
                    <a:lumOff val="35000"/>
                  </a:srgbClr>
                </a:solidFill>
                <a:latin typeface="+mn-ea"/>
              </a:rPr>
              <a:t>※</a:t>
            </a:r>
            <a:r>
              <a:rPr kumimoji="0" lang="en-US" altLang="ja-JP" sz="1400" kern="0" dirty="0" err="1">
                <a:solidFill>
                  <a:srgbClr val="000000">
                    <a:lumMod val="65000"/>
                    <a:lumOff val="35000"/>
                  </a:srgbClr>
                </a:solidFill>
                <a:latin typeface="+mn-ea"/>
              </a:rPr>
              <a:t>qps</a:t>
            </a:r>
            <a:r>
              <a:rPr kumimoji="0" lang="ja-JP" altLang="en-US" sz="1400" kern="0" dirty="0">
                <a:solidFill>
                  <a:srgbClr val="000000">
                    <a:lumMod val="65000"/>
                    <a:lumOff val="35000"/>
                  </a:srgbClr>
                </a:solidFill>
                <a:latin typeface="+mn-ea"/>
              </a:rPr>
              <a:t>：</a:t>
            </a:r>
            <a:r>
              <a:rPr kumimoji="0" lang="en-US" altLang="ja-JP" sz="1400" kern="0" dirty="0">
                <a:solidFill>
                  <a:srgbClr val="000000">
                    <a:lumMod val="65000"/>
                    <a:lumOff val="35000"/>
                  </a:srgbClr>
                </a:solidFill>
                <a:latin typeface="+mn-ea"/>
              </a:rPr>
              <a:t>Queries Per Second</a:t>
            </a:r>
          </a:p>
          <a:p>
            <a:pPr lvl="1">
              <a:buFont typeface="Arial" panose="020B0604020202020204" pitchFamily="34" charset="0"/>
              <a:buChar char="•"/>
            </a:pPr>
            <a:r>
              <a:rPr kumimoji="0" lang="ja-JP" altLang="en-US" sz="1400" kern="0" dirty="0">
                <a:solidFill>
                  <a:srgbClr val="000000">
                    <a:lumMod val="65000"/>
                    <a:lumOff val="35000"/>
                  </a:srgbClr>
                </a:solidFill>
                <a:latin typeface="+mn-ea"/>
              </a:rPr>
              <a:t>遷移先サイトへのアクセスが増える時間帯の目安</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配信開始直後：</a:t>
            </a:r>
            <a:r>
              <a:rPr kumimoji="0" lang="en-US" altLang="ja-JP" sz="1400" kern="0" dirty="0">
                <a:solidFill>
                  <a:srgbClr val="000000">
                    <a:lumMod val="65000"/>
                    <a:lumOff val="35000"/>
                  </a:srgbClr>
                </a:solidFill>
                <a:latin typeface="+mn-ea"/>
              </a:rPr>
              <a:t>0</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朝：</a:t>
            </a:r>
            <a:r>
              <a:rPr kumimoji="0" lang="en-US" altLang="ja-JP" sz="1400" kern="0" dirty="0">
                <a:solidFill>
                  <a:srgbClr val="000000">
                    <a:lumMod val="65000"/>
                    <a:lumOff val="35000"/>
                  </a:srgbClr>
                </a:solidFill>
                <a:latin typeface="+mn-ea"/>
              </a:rPr>
              <a:t>6</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昼：</a:t>
            </a:r>
            <a:r>
              <a:rPr kumimoji="0" lang="en-US" altLang="ja-JP" sz="1400" kern="0" dirty="0">
                <a:solidFill>
                  <a:srgbClr val="000000">
                    <a:lumMod val="65000"/>
                    <a:lumOff val="35000"/>
                  </a:srgbClr>
                </a:solidFill>
                <a:latin typeface="+mn-ea"/>
              </a:rPr>
              <a:t>12</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夜：</a:t>
            </a:r>
            <a:r>
              <a:rPr kumimoji="0" lang="en-US" altLang="ja-JP" sz="1400" kern="0" dirty="0">
                <a:solidFill>
                  <a:srgbClr val="000000">
                    <a:lumMod val="65000"/>
                    <a:lumOff val="35000"/>
                  </a:srgbClr>
                </a:solidFill>
                <a:latin typeface="+mn-ea"/>
              </a:rPr>
              <a:t>21</a:t>
            </a:r>
            <a:r>
              <a:rPr kumimoji="0" lang="ja-JP" altLang="en-US" sz="1400" kern="0" dirty="0">
                <a:solidFill>
                  <a:srgbClr val="000000">
                    <a:lumMod val="65000"/>
                    <a:lumOff val="35000"/>
                  </a:srgbClr>
                </a:solidFill>
                <a:latin typeface="+mn-ea"/>
              </a:rPr>
              <a:t>時台</a:t>
            </a:r>
            <a:endParaRPr kumimoji="0" lang="en-US" altLang="ja-JP" sz="1400" kern="0" dirty="0">
              <a:solidFill>
                <a:srgbClr val="000000">
                  <a:lumMod val="65000"/>
                  <a:lumOff val="35000"/>
                </a:srgbClr>
              </a:solidFill>
              <a:latin typeface="+mn-ea"/>
            </a:endParaRPr>
          </a:p>
          <a:p>
            <a:pPr lvl="2"/>
            <a:endParaRPr kumimoji="0" lang="en-US" altLang="ja-JP" sz="1400" kern="0" dirty="0">
              <a:solidFill>
                <a:srgbClr val="000000">
                  <a:lumMod val="65000"/>
                  <a:lumOff val="35000"/>
                </a:srgbClr>
              </a:solidFill>
              <a:latin typeface="+mn-ea"/>
            </a:endParaRPr>
          </a:p>
          <a:p>
            <a:pPr algn="l"/>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n-ea"/>
              </a:rPr>
              <a:t>広告キャンペーンによって</a:t>
            </a:r>
            <a:r>
              <a:rPr kumimoji="0" lang="en-US" altLang="ja-JP" sz="1400" kern="0" dirty="0">
                <a:solidFill>
                  <a:srgbClr val="000000">
                    <a:lumMod val="65000"/>
                    <a:lumOff val="35000"/>
                  </a:srgbClr>
                </a:solidFill>
                <a:latin typeface="+mn-ea"/>
              </a:rPr>
              <a:t>CTR</a:t>
            </a:r>
            <a:r>
              <a:rPr kumimoji="0" lang="ja-JP" altLang="en-US" sz="1400" kern="0" dirty="0">
                <a:solidFill>
                  <a:srgbClr val="000000">
                    <a:lumMod val="65000"/>
                    <a:lumOff val="35000"/>
                  </a:srgbClr>
                </a:solidFill>
                <a:latin typeface="+mn-ea"/>
              </a:rPr>
              <a:t>は異なるため、上記記載の想定最大秒間リクエスト数も変動する可能性があります。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また、ユーザの注目を集める大きなニュースがあった場合などはヤフートップページへのアクセスが通常よりも増えるため、</a:t>
            </a:r>
            <a:endParaRPr kumimoji="0" lang="en-US" altLang="ja-JP" sz="1400" kern="0" dirty="0">
              <a:solidFill>
                <a:srgbClr val="000000">
                  <a:lumMod val="65000"/>
                  <a:lumOff val="35000"/>
                </a:srgbClr>
              </a:solidFill>
              <a:latin typeface="+mn-ea"/>
            </a:endParaRPr>
          </a:p>
          <a:p>
            <a:pPr algn="l"/>
            <a:r>
              <a:rPr kumimoji="0" lang="ja-JP" altLang="en-US" sz="1400" kern="0" dirty="0">
                <a:solidFill>
                  <a:srgbClr val="000000">
                    <a:lumMod val="65000"/>
                    <a:lumOff val="35000"/>
                  </a:srgbClr>
                </a:solidFill>
                <a:latin typeface="+mn-ea"/>
              </a:rPr>
              <a:t>上記記載の想定最大秒間リクエスト数以上のアクセスが発生することが想定されます。</a:t>
            </a:r>
          </a:p>
          <a:p>
            <a:pPr algn="l"/>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n-ea"/>
              </a:rPr>
              <a:t>アクセス数の増加などにより、リンク先サイトが表示できない、もしくは表示までに時間がかかる場合は、</a:t>
            </a:r>
            <a:endParaRPr kumimoji="0" lang="en-US" altLang="ja-JP" sz="1400" kern="0" dirty="0">
              <a:solidFill>
                <a:srgbClr val="000000">
                  <a:lumMod val="65000"/>
                  <a:lumOff val="35000"/>
                </a:srgbClr>
              </a:solidFill>
              <a:latin typeface="+mn-ea"/>
            </a:endParaRPr>
          </a:p>
          <a:p>
            <a:pPr algn="l"/>
            <a:r>
              <a:rPr kumimoji="0" lang="ja-JP" altLang="en-US" sz="1400" kern="0" dirty="0">
                <a:solidFill>
                  <a:srgbClr val="000000">
                    <a:lumMod val="65000"/>
                    <a:lumOff val="35000"/>
                  </a:srgbClr>
                </a:solidFill>
                <a:latin typeface="+mn-ea"/>
              </a:rPr>
              <a:t>広告掲載基準に則り</a:t>
            </a:r>
            <a:r>
              <a:rPr kumimoji="0" lang="en-US" altLang="ja-JP" sz="1400" kern="0" dirty="0">
                <a:solidFill>
                  <a:srgbClr val="000000">
                    <a:lumMod val="65000"/>
                    <a:lumOff val="35000"/>
                  </a:srgbClr>
                </a:solidFill>
                <a:latin typeface="+mn-ea"/>
              </a:rPr>
              <a:t>(※1) </a:t>
            </a:r>
            <a:r>
              <a:rPr kumimoji="0" lang="ja-JP" altLang="en-US" sz="1400" kern="0" dirty="0">
                <a:solidFill>
                  <a:srgbClr val="000000">
                    <a:lumMod val="65000"/>
                    <a:lumOff val="35000"/>
                  </a:srgbClr>
                </a:solidFill>
                <a:latin typeface="+mn-ea"/>
              </a:rPr>
              <a:t>広告の掲載を停止します。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この場合の事前連絡はありません。掲載を停止した場合、広告の掲載再開はできません。</a:t>
            </a:r>
            <a:br>
              <a:rPr kumimoji="0" lang="ja-JP" altLang="en-US" sz="1400" kern="0" dirty="0">
                <a:solidFill>
                  <a:srgbClr val="000000">
                    <a:lumMod val="65000"/>
                    <a:lumOff val="35000"/>
                  </a:srgbClr>
                </a:solidFill>
                <a:latin typeface="+mn-ea"/>
              </a:rPr>
            </a:br>
            <a:r>
              <a:rPr kumimoji="0" lang="en-US" altLang="ja-JP" sz="1400" kern="0" dirty="0">
                <a:solidFill>
                  <a:srgbClr val="000000">
                    <a:lumMod val="65000"/>
                    <a:lumOff val="35000"/>
                  </a:srgbClr>
                </a:solidFill>
                <a:latin typeface="+mn-ea"/>
              </a:rPr>
              <a:t>※1</a:t>
            </a:r>
            <a:r>
              <a:rPr kumimoji="0" lang="ja-JP" altLang="en-US" sz="1400" kern="0" dirty="0">
                <a:solidFill>
                  <a:srgbClr val="000000">
                    <a:lumMod val="65000"/>
                    <a:lumOff val="35000"/>
                  </a:srgbClr>
                </a:solidFill>
                <a:latin typeface="+mn-ea"/>
              </a:rPr>
              <a:t>：</a:t>
            </a:r>
            <a:r>
              <a:rPr kumimoji="0" lang="ja-JP" altLang="en-US" sz="1400" kern="0" dirty="0">
                <a:solidFill>
                  <a:srgbClr val="000000">
                    <a:lumMod val="65000"/>
                    <a:lumOff val="35000"/>
                  </a:srgbClr>
                </a:solidFill>
                <a:latin typeface="+mn-ea"/>
                <a:hlinkClick r:id="rId3"/>
              </a:rPr>
              <a:t>広告掲載基準 第</a:t>
            </a:r>
            <a:r>
              <a:rPr kumimoji="0" lang="en-US" altLang="ja-JP" sz="1400" kern="0" dirty="0">
                <a:solidFill>
                  <a:srgbClr val="000000">
                    <a:lumMod val="65000"/>
                    <a:lumOff val="35000"/>
                  </a:srgbClr>
                </a:solidFill>
                <a:latin typeface="+mn-ea"/>
                <a:hlinkClick r:id="rId3"/>
              </a:rPr>
              <a:t>2</a:t>
            </a:r>
            <a:r>
              <a:rPr kumimoji="0" lang="ja-JP" altLang="en-US" sz="1400" kern="0" dirty="0">
                <a:solidFill>
                  <a:srgbClr val="000000">
                    <a:lumMod val="65000"/>
                    <a:lumOff val="35000"/>
                  </a:srgbClr>
                </a:solidFill>
                <a:latin typeface="+mn-ea"/>
                <a:hlinkClick r:id="rId3"/>
              </a:rPr>
              <a:t>章「</a:t>
            </a:r>
            <a:r>
              <a:rPr kumimoji="0" lang="en-US" altLang="ja-JP" sz="1400" kern="0" dirty="0">
                <a:solidFill>
                  <a:srgbClr val="000000">
                    <a:lumMod val="65000"/>
                    <a:lumOff val="35000"/>
                  </a:srgbClr>
                </a:solidFill>
                <a:latin typeface="+mn-ea"/>
                <a:hlinkClick r:id="rId3"/>
              </a:rPr>
              <a:t>8. </a:t>
            </a:r>
            <a:r>
              <a:rPr kumimoji="0" lang="ja-JP" altLang="en-US" sz="1400" kern="0" dirty="0">
                <a:solidFill>
                  <a:srgbClr val="000000">
                    <a:lumMod val="65000"/>
                    <a:lumOff val="35000"/>
                  </a:srgbClr>
                </a:solidFill>
                <a:latin typeface="+mn-ea"/>
                <a:hlinkClick r:id="rId3"/>
              </a:rPr>
              <a:t>ユーザーの意に反する広告の禁止」</a:t>
            </a:r>
            <a:endParaRPr kumimoji="0" lang="en-US" altLang="ja-JP" sz="1400" kern="0" dirty="0">
              <a:solidFill>
                <a:srgbClr val="000000">
                  <a:lumMod val="65000"/>
                  <a:lumOff val="35000"/>
                </a:srgbClr>
              </a:solidFill>
              <a:latin typeface="+mn-ea"/>
            </a:endParaRPr>
          </a:p>
          <a:p>
            <a:pPr algn="l">
              <a:buFont typeface="Arial" panose="020B0604020202020204" pitchFamily="34" charset="0"/>
              <a:buChar char="•"/>
            </a:pPr>
            <a:endParaRPr kumimoji="0" lang="en-US" altLang="ja-JP" sz="1400" kern="0" dirty="0">
              <a:solidFill>
                <a:srgbClr val="000000">
                  <a:lumMod val="65000"/>
                  <a:lumOff val="35000"/>
                </a:srgbClr>
              </a:solidFill>
              <a:latin typeface="+mn-ea"/>
            </a:endParaRPr>
          </a:p>
          <a:p>
            <a:pPr algn="l"/>
            <a:r>
              <a:rPr kumimoji="0" lang="ja-JP" altLang="en-US" sz="1400" kern="0" dirty="0">
                <a:solidFill>
                  <a:srgbClr val="000000">
                    <a:lumMod val="65000"/>
                    <a:lumOff val="35000"/>
                  </a:srgbClr>
                </a:solidFill>
                <a:latin typeface="+mn-ea"/>
              </a:rPr>
              <a:t>［補足］</a:t>
            </a:r>
            <a:r>
              <a:rPr lang="ja-JP" altLang="en-US" sz="1400" b="0" i="0" dirty="0">
                <a:solidFill>
                  <a:srgbClr val="333333"/>
                </a:solidFill>
                <a:effectLst/>
                <a:latin typeface="Hiragino Kaku Gothic Pro"/>
              </a:rPr>
              <a:t> </a:t>
            </a:r>
            <a:r>
              <a:rPr lang="en-US" altLang="ja-JP" sz="1400" b="0" i="0" dirty="0">
                <a:solidFill>
                  <a:srgbClr val="333333"/>
                </a:solidFill>
                <a:effectLst/>
                <a:latin typeface="Hiragino Kaku Gothic Pro"/>
              </a:rPr>
              <a:t>※</a:t>
            </a:r>
            <a:r>
              <a:rPr lang="ja-JP" altLang="en-US" sz="1400" b="0" i="0" dirty="0">
                <a:solidFill>
                  <a:srgbClr val="333333"/>
                </a:solidFill>
                <a:effectLst/>
                <a:latin typeface="Hiragino Kaku Gothic Pro"/>
              </a:rPr>
              <a:t>良好な通信環境下で目安として </a:t>
            </a:r>
            <a:r>
              <a:rPr lang="en-US" altLang="ja-JP" sz="1400" b="0" i="0" dirty="0">
                <a:solidFill>
                  <a:srgbClr val="333333"/>
                </a:solidFill>
                <a:effectLst/>
                <a:latin typeface="Hiragino Kaku Gothic Pro"/>
              </a:rPr>
              <a:t>3</a:t>
            </a:r>
            <a:r>
              <a:rPr lang="ja-JP" altLang="en-US" sz="1400" b="0" i="0" dirty="0">
                <a:solidFill>
                  <a:srgbClr val="333333"/>
                </a:solidFill>
                <a:effectLst/>
                <a:latin typeface="Hiragino Kaku Gothic Pro"/>
              </a:rPr>
              <a:t>秒以内にページが表示されることを推奨しております。</a:t>
            </a:r>
            <a:endParaRPr kumimoji="0" lang="ja-JP" altLang="en-US" sz="1400" kern="0" dirty="0">
              <a:solidFill>
                <a:srgbClr val="000000">
                  <a:lumMod val="65000"/>
                  <a:lumOff val="35000"/>
                </a:srgbClr>
              </a:solidFill>
              <a:latin typeface="+mn-ea"/>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196484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089025"/>
            <a:ext cx="11233149" cy="5307607"/>
          </a:xfrm>
          <a:prstGeom prst="rect">
            <a:avLst/>
          </a:prstGeom>
          <a:noFill/>
        </p:spPr>
        <p:txBody>
          <a:bodyPr wrap="square" lIns="0" tIns="0" rIns="0" bIns="0" rtlCol="0" anchor="t">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ガイドライン・規約</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https://www.lycbiz.com/jp/download/yahoo/</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lvl="6">
              <a:lnSpc>
                <a:spcPct val="120000"/>
              </a:lnSpc>
              <a:spcAft>
                <a:spcPts val="600"/>
              </a:spcAft>
              <a:defRPr/>
            </a:pPr>
            <a:r>
              <a:rPr lang="en-US" altLang="ja-JP" sz="1400" b="0" i="0" u="none" strike="noStrike" dirty="0">
                <a:effectLst/>
                <a:latin typeface="+mn-ea"/>
                <a:hlinkClick r:id="rId5"/>
              </a:rPr>
              <a:t>https://www.lycbiz.com/jp/terms-and-policies/yahoo/</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6"/>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a:lnSpc>
                <a:spcPct val="120000"/>
              </a:lnSpc>
              <a:spcAft>
                <a:spcPts val="600"/>
              </a:spcAf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伴い広告</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掲載</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位置</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sz="1400" kern="0" dirty="0">
                <a:solidFill>
                  <a:schemeClr val="tx2">
                    <a:lumMod val="75000"/>
                    <a:lumOff val="25000"/>
                  </a:schemeClr>
                </a:solidFill>
                <a:latin typeface="+mn-ea"/>
                <a:cs typeface="+mn-lt"/>
              </a:rPr>
              <a:t>商品によってはセールスシートの「商品一覧」ページに記載の「購入期間」より短期間で購入可能ですが、予約時のシミュレーションビューアブルインプレッションを下回る場合があります。</a:t>
            </a:r>
            <a:endParaRPr lang="en-US" sz="1400" b="0" i="0" u="none" strike="noStrike" kern="0" cap="none" spc="0" normalizeH="0" baseline="0" noProof="0" dirty="0">
              <a:ln>
                <a:noFill/>
              </a:ln>
              <a:solidFill>
                <a:schemeClr val="tx2">
                  <a:lumMod val="75000"/>
                  <a:lumOff val="25000"/>
                </a:schemeClr>
              </a:solidFill>
              <a:effectLst/>
              <a:uLnTx/>
              <a:uFillTx/>
              <a:latin typeface="+mn-ea"/>
              <a:cs typeface="+mn-lt"/>
            </a:endParaRPr>
          </a:p>
        </p:txBody>
      </p:sp>
    </p:spTree>
    <p:extLst>
      <p:ext uri="{BB962C8B-B14F-4D97-AF65-F5344CB8AC3E}">
        <p14:creationId xmlns:p14="http://schemas.microsoft.com/office/powerpoint/2010/main" val="9046907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4741298"/>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広告掲載調整時間について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次に定める時間は「広告掲載調整時間」とし、広告掲載調整時間内に発生した不具合について、ヤフーは免責されます。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広告掲載開始日、および広告内容を変更した後の掲載開始日において、掲載開始から</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ただし、以下の（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）に該当する場合は、その定めに従います。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広告掲載開始日が営業日以外の場合、当該広告の掲載開始時間から、翌営業日の正午までを広告掲載調整時間とします。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広告の総掲載予定時間が</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時間未満の場合、総掲載予定時間の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％にあたる時間を上限に広告掲載調整時間とします。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sz="1400" b="0" i="0" u="none" strike="noStrike" kern="0" cap="none" spc="0" normalizeH="0" baseline="0" noProof="0" dirty="0">
                <a:ln>
                  <a:noFill/>
                </a:ln>
                <a:solidFill>
                  <a:schemeClr val="tx2">
                    <a:lumMod val="75000"/>
                    <a:lumOff val="25000"/>
                  </a:schemeClr>
                </a:solidFill>
                <a:effectLst/>
                <a:uLnTx/>
                <a:uFillTx/>
                <a:latin typeface="+mn-ea"/>
                <a:cs typeface="+mn-lt"/>
              </a:rPr>
              <a:t>セールスシートの「商品一覧」ページ、「時間帯ジャック価格表」ページに記載の「想定</a:t>
            </a:r>
            <a:r>
              <a:rPr kumimoji="0" lang="ja-JP" altLang="en-US" sz="1400" kern="0" dirty="0">
                <a:solidFill>
                  <a:schemeClr val="tx2">
                    <a:lumMod val="75000"/>
                    <a:lumOff val="25000"/>
                  </a:schemeClr>
                </a:solidFill>
                <a:latin typeface="+mn-ea"/>
                <a:cs typeface="+mn-lt"/>
              </a:rPr>
              <a:t>ビューアブルインプレッション</a:t>
            </a:r>
            <a:r>
              <a:rPr kumimoji="0" lang="ja-JP" sz="1400" b="0" i="0" u="none" strike="noStrike" kern="0" cap="none" spc="0" normalizeH="0" baseline="0" noProof="0" dirty="0">
                <a:ln>
                  <a:noFill/>
                </a:ln>
                <a:solidFill>
                  <a:schemeClr val="tx2">
                    <a:lumMod val="75000"/>
                    <a:lumOff val="25000"/>
                  </a:schemeClr>
                </a:solidFill>
                <a:effectLst/>
                <a:uLnTx/>
                <a:uFillTx/>
                <a:latin typeface="+mn-ea"/>
                <a:cs typeface="+mn-lt"/>
              </a:rPr>
              <a:t>」</a:t>
            </a:r>
            <a:r>
              <a:rPr kumimoji="0" lang="ja-JP" sz="1400" kern="0" dirty="0">
                <a:solidFill>
                  <a:schemeClr val="tx2">
                    <a:lumMod val="75000"/>
                    <a:lumOff val="25000"/>
                  </a:schemeClr>
                </a:solidFill>
                <a:latin typeface="+mn-ea"/>
                <a:cs typeface="+mn-lt"/>
              </a:rPr>
              <a:t>は広告視聴数の目安です。結果として下回る場合があります。</a:t>
            </a:r>
            <a:endParaRPr kumimoji="0" lang="en-US" sz="1400" b="0" i="0" u="none" strike="noStrike" kern="0" cap="none" spc="0" normalizeH="0" baseline="0" noProof="0" dirty="0">
              <a:ln>
                <a:noFill/>
              </a:ln>
              <a:solidFill>
                <a:schemeClr val="tx2">
                  <a:lumMod val="75000"/>
                  <a:lumOff val="25000"/>
                </a:schemeClr>
              </a:solidFill>
              <a:effectLst/>
              <a:uLnTx/>
              <a:uFillTx/>
              <a:latin typeface="+mn-ea"/>
              <a:cs typeface="+mn-lt"/>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SOV100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013477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857B6-132F-6970-557E-4872F8F4FB38}"/>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8BA87AC-5E46-A5BD-2FA9-C6E2BE8BBCD9}"/>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9D556733-8E2C-FBCA-DE13-92EFB246BD0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7E1D4146-B6BE-8E2A-32B4-BB992604C9EA}"/>
              </a:ext>
            </a:extLst>
          </p:cNvPr>
          <p:cNvSpPr>
            <a:spLocks noGrp="1"/>
          </p:cNvSpPr>
          <p:nvPr>
            <p:ph type="body" sz="quarter" idx="10"/>
          </p:nvPr>
        </p:nvSpPr>
        <p:spPr/>
        <p:txBody>
          <a:bodyPr/>
          <a:lstStyle/>
          <a:p>
            <a:r>
              <a:rPr lang="ja-JP" altLang="en-US" dirty="0"/>
              <a:t>更新履歴</a:t>
            </a:r>
            <a:endParaRPr kumimoji="1" lang="ja-JP" altLang="en-US" dirty="0"/>
          </a:p>
        </p:txBody>
      </p:sp>
      <p:sp>
        <p:nvSpPr>
          <p:cNvPr id="7" name="テキスト ボックス 6">
            <a:extLst>
              <a:ext uri="{FF2B5EF4-FFF2-40B4-BE49-F238E27FC236}">
                <a16:creationId xmlns:a16="http://schemas.microsoft.com/office/drawing/2014/main" id="{71988252-A879-AA2F-85C2-A4A36D9E88D2}"/>
              </a:ext>
            </a:extLst>
          </p:cNvPr>
          <p:cNvSpPr txBox="1"/>
          <p:nvPr/>
        </p:nvSpPr>
        <p:spPr>
          <a:xfrm>
            <a:off x="479425" y="1282312"/>
            <a:ext cx="11233150" cy="583237"/>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2024</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年</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4</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月</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18</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日</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商品一覧のコメント、免責事項・注意事項の「同一広告主様の訴求について」の記載を変更しました。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270916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694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en-US" altLang="ja-JP" sz="2000" dirty="0">
                <a:latin typeface="Meiryo" panose="020B0604030504040204" pitchFamily="34" charset="-128"/>
                <a:ea typeface="Meiryo" panose="020B0604030504040204" pitchFamily="34" charset="-128"/>
              </a:rPr>
              <a:t>2024</a:t>
            </a:r>
            <a:r>
              <a:rPr kumimoji="1" lang="ja-JP" altLang="en-US" sz="2000" dirty="0">
                <a:latin typeface="Meiryo" panose="020B0604030504040204" pitchFamily="34" charset="-128"/>
                <a:ea typeface="Meiryo" panose="020B0604030504040204" pitchFamily="34" charset="-128"/>
              </a:rPr>
              <a:t>年</a:t>
            </a:r>
            <a:r>
              <a:rPr lang="en-US" altLang="ja-JP" dirty="0"/>
              <a:t>4</a:t>
            </a:r>
            <a:r>
              <a:rPr kumimoji="1" lang="ja-JP" altLang="en-US" sz="2000" dirty="0">
                <a:latin typeface="Meiryo" panose="020B0604030504040204" pitchFamily="34" charset="-128"/>
                <a:ea typeface="Meiryo" panose="020B0604030504040204" pitchFamily="34" charset="-128"/>
              </a:rPr>
              <a:t>月</a:t>
            </a:r>
            <a:r>
              <a:rPr kumimoji="1" lang="en-US" altLang="ja-JP" sz="2000" dirty="0">
                <a:latin typeface="Meiryo" panose="020B0604030504040204" pitchFamily="34" charset="-128"/>
                <a:ea typeface="Meiryo" panose="020B0604030504040204" pitchFamily="34" charset="-128"/>
              </a:rPr>
              <a:t>~9</a:t>
            </a:r>
            <a:r>
              <a:rPr kumimoji="1" lang="ja-JP" altLang="en-US" sz="2000"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6" name="正方形/長方形 5">
            <a:extLst>
              <a:ext uri="{FF2B5EF4-FFF2-40B4-BE49-F238E27FC236}">
                <a16:creationId xmlns:a16="http://schemas.microsoft.com/office/drawing/2014/main" id="{CADC2ACF-21D6-12CA-21FF-CCF08C69D2B9}"/>
              </a:ext>
            </a:extLst>
          </p:cNvPr>
          <p:cNvSpPr/>
          <p:nvPr/>
        </p:nvSpPr>
        <p:spPr>
          <a:xfrm>
            <a:off x="479425" y="1772318"/>
            <a:ext cx="11233150" cy="460943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500" dirty="0">
                <a:solidFill>
                  <a:schemeClr val="tx1">
                    <a:lumMod val="65000"/>
                    <a:lumOff val="35000"/>
                  </a:schemeClr>
                </a:solidFill>
                <a:latin typeface="+mj-ea"/>
                <a:ea typeface="+mj-ea"/>
              </a:rPr>
              <a:t>トピックス</a:t>
            </a:r>
            <a:r>
              <a:rPr lang="en-US" altLang="ja-JP" sz="1500" dirty="0">
                <a:solidFill>
                  <a:schemeClr val="tx1">
                    <a:lumMod val="65000"/>
                    <a:lumOff val="35000"/>
                  </a:schemeClr>
                </a:solidFill>
                <a:latin typeface="+mj-ea"/>
                <a:ea typeface="+mj-ea"/>
              </a:rPr>
              <a:t>PR</a:t>
            </a:r>
            <a:r>
              <a:rPr lang="ja-JP" altLang="en-US" sz="1500" dirty="0">
                <a:solidFill>
                  <a:schemeClr val="tx1">
                    <a:lumMod val="65000"/>
                    <a:lumOff val="35000"/>
                  </a:schemeClr>
                </a:solidFill>
                <a:latin typeface="+mj-ea"/>
                <a:ea typeface="+mj-ea"/>
              </a:rPr>
              <a:t>で設けていた「クリエイティブの流用ルール」を以下に変更します。</a:t>
            </a:r>
            <a:endParaRPr lang="en-US" altLang="ja-JP" sz="15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0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500" dirty="0">
                <a:solidFill>
                  <a:schemeClr val="tx1">
                    <a:lumMod val="65000"/>
                    <a:lumOff val="35000"/>
                  </a:schemeClr>
                </a:solidFill>
                <a:latin typeface="+mj-ea"/>
                <a:ea typeface="+mj-ea"/>
              </a:rPr>
              <a:t>■サマリー：「中</a:t>
            </a:r>
            <a:r>
              <a:rPr lang="en-US" altLang="ja-JP" sz="1500" dirty="0">
                <a:solidFill>
                  <a:schemeClr val="tx1">
                    <a:lumMod val="65000"/>
                    <a:lumOff val="35000"/>
                  </a:schemeClr>
                </a:solidFill>
                <a:latin typeface="+mj-ea"/>
                <a:ea typeface="+mj-ea"/>
              </a:rPr>
              <a:t>3</a:t>
            </a:r>
            <a:r>
              <a:rPr lang="ja-JP" altLang="en-US" sz="1500" dirty="0">
                <a:solidFill>
                  <a:schemeClr val="tx1">
                    <a:lumMod val="65000"/>
                    <a:lumOff val="35000"/>
                  </a:schemeClr>
                </a:solidFill>
                <a:latin typeface="+mj-ea"/>
                <a:ea typeface="+mj-ea"/>
              </a:rPr>
              <a:t>日」のルールを撤廃し、</a:t>
            </a:r>
            <a:r>
              <a:rPr lang="en-US" altLang="ja-JP" sz="1500" dirty="0">
                <a:solidFill>
                  <a:schemeClr val="tx1">
                    <a:lumMod val="65000"/>
                    <a:lumOff val="35000"/>
                  </a:schemeClr>
                </a:solidFill>
                <a:latin typeface="+mj-ea"/>
                <a:ea typeface="+mj-ea"/>
              </a:rPr>
              <a:t>2</a:t>
            </a:r>
            <a:r>
              <a:rPr lang="ja-JP" altLang="en-US" sz="1500" dirty="0">
                <a:solidFill>
                  <a:schemeClr val="tx1">
                    <a:lumMod val="65000"/>
                    <a:lumOff val="35000"/>
                  </a:schemeClr>
                </a:solidFill>
                <a:latin typeface="+mj-ea"/>
                <a:ea typeface="+mj-ea"/>
              </a:rPr>
              <a:t>日連続での同一クリエイティブ利用を制限します。</a:t>
            </a:r>
            <a:endParaRPr lang="en-US" altLang="ja-JP" sz="15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500" dirty="0">
                <a:solidFill>
                  <a:schemeClr val="tx1">
                    <a:lumMod val="65000"/>
                    <a:lumOff val="35000"/>
                  </a:schemeClr>
                </a:solidFill>
                <a:latin typeface="+mj-ea"/>
                <a:ea typeface="+mj-ea"/>
              </a:rPr>
              <a:t>■適用開始：</a:t>
            </a:r>
            <a:r>
              <a:rPr lang="en-US" altLang="ja-JP" sz="1500" dirty="0">
                <a:solidFill>
                  <a:schemeClr val="tx1">
                    <a:lumMod val="65000"/>
                    <a:lumOff val="35000"/>
                  </a:schemeClr>
                </a:solidFill>
                <a:latin typeface="+mj-ea"/>
                <a:ea typeface="+mj-ea"/>
              </a:rPr>
              <a:t>2024</a:t>
            </a:r>
            <a:r>
              <a:rPr lang="ja-JP" altLang="en-US" sz="1500" dirty="0">
                <a:solidFill>
                  <a:schemeClr val="tx1">
                    <a:lumMod val="65000"/>
                    <a:lumOff val="35000"/>
                  </a:schemeClr>
                </a:solidFill>
                <a:latin typeface="+mj-ea"/>
                <a:ea typeface="+mj-ea"/>
              </a:rPr>
              <a:t>年</a:t>
            </a:r>
            <a:r>
              <a:rPr lang="en-US" altLang="ja-JP" sz="1500" dirty="0">
                <a:solidFill>
                  <a:schemeClr val="tx1">
                    <a:lumMod val="65000"/>
                    <a:lumOff val="35000"/>
                  </a:schemeClr>
                </a:solidFill>
                <a:latin typeface="+mj-ea"/>
                <a:ea typeface="+mj-ea"/>
              </a:rPr>
              <a:t>4</a:t>
            </a:r>
            <a:r>
              <a:rPr lang="ja-JP" altLang="en-US" sz="1500" dirty="0">
                <a:solidFill>
                  <a:schemeClr val="tx1">
                    <a:lumMod val="65000"/>
                    <a:lumOff val="35000"/>
                  </a:schemeClr>
                </a:solidFill>
                <a:latin typeface="+mj-ea"/>
                <a:ea typeface="+mj-ea"/>
              </a:rPr>
              <a:t>月</a:t>
            </a:r>
            <a:r>
              <a:rPr lang="en-US" altLang="ja-JP" sz="1500" dirty="0">
                <a:solidFill>
                  <a:schemeClr val="tx1">
                    <a:lumMod val="65000"/>
                    <a:lumOff val="35000"/>
                  </a:schemeClr>
                </a:solidFill>
                <a:latin typeface="+mj-ea"/>
                <a:ea typeface="+mj-ea"/>
              </a:rPr>
              <a:t>18</a:t>
            </a:r>
            <a:r>
              <a:rPr lang="ja-JP" altLang="en-US" sz="1500" dirty="0">
                <a:solidFill>
                  <a:schemeClr val="tx1">
                    <a:lumMod val="65000"/>
                    <a:lumOff val="35000"/>
                  </a:schemeClr>
                </a:solidFill>
                <a:latin typeface="+mj-ea"/>
                <a:ea typeface="+mj-ea"/>
              </a:rPr>
              <a:t>日（木）</a:t>
            </a:r>
            <a:endParaRPr lang="en-US" altLang="ja-JP" sz="15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65000"/>
                  <a:lumOff val="35000"/>
                </a:schemeClr>
              </a:solidFill>
              <a:latin typeface="+mj-ea"/>
              <a:ea typeface="+mj-ea"/>
            </a:endParaRP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1 つの角を丸めた四角形 54">
            <a:extLst>
              <a:ext uri="{FF2B5EF4-FFF2-40B4-BE49-F238E27FC236}">
                <a16:creationId xmlns:a16="http://schemas.microsoft.com/office/drawing/2014/main" id="{F61FDE62-B408-F4F6-95DA-E40848850606}"/>
              </a:ext>
            </a:extLst>
          </p:cNvPr>
          <p:cNvSpPr/>
          <p:nvPr/>
        </p:nvSpPr>
        <p:spPr>
          <a:xfrm>
            <a:off x="1" y="1075065"/>
            <a:ext cx="1819174" cy="697252"/>
          </a:xfrm>
          <a:prstGeom prst="round1Rect">
            <a:avLst/>
          </a:prstGeom>
          <a:solidFill>
            <a:schemeClr val="accent6"/>
          </a:solidFill>
          <a:ln w="9525">
            <a:noFill/>
          </a:ln>
          <a:effectLst>
            <a:outerShdw dist="25400" algn="l"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0" rIns="0" bIns="21600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内容変更</a:t>
            </a:r>
          </a:p>
        </p:txBody>
      </p:sp>
      <p:sp>
        <p:nvSpPr>
          <p:cNvPr id="4" name="テキスト ボックス 3">
            <a:extLst>
              <a:ext uri="{FF2B5EF4-FFF2-40B4-BE49-F238E27FC236}">
                <a16:creationId xmlns:a16="http://schemas.microsoft.com/office/drawing/2014/main" id="{F13D2FB0-3C85-1C04-A57C-5FD438D16838}"/>
              </a:ext>
            </a:extLst>
          </p:cNvPr>
          <p:cNvSpPr txBox="1"/>
          <p:nvPr/>
        </p:nvSpPr>
        <p:spPr>
          <a:xfrm>
            <a:off x="6798045" y="540326"/>
            <a:ext cx="2794092" cy="152349"/>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月までの商品からの期中変更点</a:t>
            </a:r>
          </a:p>
        </p:txBody>
      </p:sp>
      <p:sp>
        <p:nvSpPr>
          <p:cNvPr id="5" name="正方形/長方形 4">
            <a:extLst>
              <a:ext uri="{FF2B5EF4-FFF2-40B4-BE49-F238E27FC236}">
                <a16:creationId xmlns:a16="http://schemas.microsoft.com/office/drawing/2014/main" id="{70EA065F-2547-6772-D0C7-87C93FE27E4C}"/>
              </a:ext>
            </a:extLst>
          </p:cNvPr>
          <p:cNvSpPr/>
          <p:nvPr/>
        </p:nvSpPr>
        <p:spPr>
          <a:xfrm>
            <a:off x="6307449" y="3587417"/>
            <a:ext cx="4728991" cy="2537975"/>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8" name="正方形/長方形 7">
            <a:extLst>
              <a:ext uri="{FF2B5EF4-FFF2-40B4-BE49-F238E27FC236}">
                <a16:creationId xmlns:a16="http://schemas.microsoft.com/office/drawing/2014/main" id="{C03EEDAA-5907-F41B-F830-90C082F383E3}"/>
              </a:ext>
            </a:extLst>
          </p:cNvPr>
          <p:cNvSpPr/>
          <p:nvPr/>
        </p:nvSpPr>
        <p:spPr>
          <a:xfrm>
            <a:off x="6307446" y="3583587"/>
            <a:ext cx="4728991" cy="480369"/>
          </a:xfrm>
          <a:prstGeom prst="rect">
            <a:avLst/>
          </a:prstGeom>
          <a:solidFill>
            <a:schemeClr val="accent6"/>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600" b="1" dirty="0">
                <a:latin typeface="Meiryo" panose="020B0604030504040204" pitchFamily="34" charset="-128"/>
                <a:ea typeface="Meiryo" panose="020B0604030504040204" pitchFamily="34" charset="-128"/>
                <a:cs typeface="Arial" panose="020B0604020202020204" pitchFamily="34" charset="0"/>
              </a:rPr>
              <a:t>変更後</a:t>
            </a:r>
            <a:endParaRPr kumimoji="1" lang="ja-JP" altLang="en-US" sz="1600" b="1" dirty="0">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304FA7C8-53B7-AD56-82CB-DB630D23DB92}"/>
              </a:ext>
            </a:extLst>
          </p:cNvPr>
          <p:cNvSpPr/>
          <p:nvPr/>
        </p:nvSpPr>
        <p:spPr>
          <a:xfrm>
            <a:off x="1110561" y="3587417"/>
            <a:ext cx="4726638" cy="2537976"/>
          </a:xfrm>
          <a:prstGeom prst="rect">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24A60F9E-BA6A-8E12-7112-654C4742FF46}"/>
              </a:ext>
            </a:extLst>
          </p:cNvPr>
          <p:cNvSpPr/>
          <p:nvPr/>
        </p:nvSpPr>
        <p:spPr>
          <a:xfrm>
            <a:off x="1110556" y="3586258"/>
            <a:ext cx="4726638" cy="476379"/>
          </a:xfrm>
          <a:prstGeom prst="rect">
            <a:avLst/>
          </a:prstGeom>
          <a:solidFill>
            <a:schemeClr val="accent3"/>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600" b="1" dirty="0">
                <a:latin typeface="Meiryo" panose="020B0604030504040204" pitchFamily="34" charset="-128"/>
                <a:ea typeface="Meiryo" panose="020B0604030504040204" pitchFamily="34" charset="-128"/>
                <a:cs typeface="Arial" panose="020B0604020202020204" pitchFamily="34" charset="0"/>
              </a:rPr>
              <a:t>変更前</a:t>
            </a:r>
            <a:endParaRPr kumimoji="1" lang="ja-JP" altLang="en-US" sz="1600" b="1" dirty="0">
              <a:latin typeface="Meiryo" panose="020B0604030504040204" pitchFamily="34" charset="-128"/>
              <a:ea typeface="Meiryo" panose="020B0604030504040204" pitchFamily="34" charset="-128"/>
            </a:endParaRPr>
          </a:p>
        </p:txBody>
      </p:sp>
      <p:sp>
        <p:nvSpPr>
          <p:cNvPr id="14" name="テキスト ボックス 43">
            <a:extLst>
              <a:ext uri="{FF2B5EF4-FFF2-40B4-BE49-F238E27FC236}">
                <a16:creationId xmlns:a16="http://schemas.microsoft.com/office/drawing/2014/main" id="{69EB67FC-0124-9062-540D-99BAA93EF89E}"/>
              </a:ext>
            </a:extLst>
          </p:cNvPr>
          <p:cNvSpPr txBox="1">
            <a:spLocks noChangeArrowheads="1"/>
          </p:cNvSpPr>
          <p:nvPr/>
        </p:nvSpPr>
        <p:spPr bwMode="auto">
          <a:xfrm>
            <a:off x="6317628" y="3878426"/>
            <a:ext cx="4728991" cy="229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nSpc>
                <a:spcPct val="130000"/>
              </a:lnSpc>
              <a:spcBef>
                <a:spcPts val="500"/>
              </a:spcBef>
              <a:buNone/>
            </a:pP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連続掲載は、</a:t>
            </a:r>
            <a:r>
              <a:rPr lang="en-US" altLang="ja-JP" sz="1300" dirty="0">
                <a:solidFill>
                  <a:schemeClr val="accent3"/>
                </a:solidFill>
                <a:latin typeface="Meiryo" panose="020B0604030504040204" pitchFamily="34" charset="-128"/>
                <a:ea typeface="Meiryo" panose="020B0604030504040204" pitchFamily="34" charset="-128"/>
                <a:cs typeface="メイリオ" pitchFamily="50" charset="-128"/>
              </a:rPr>
              <a:t>2</a:t>
            </a: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日を上限とします。</a:t>
            </a:r>
          </a:p>
          <a:p>
            <a:pPr>
              <a:lnSpc>
                <a:spcPct val="130000"/>
              </a:lnSpc>
              <a:spcBef>
                <a:spcPts val="500"/>
              </a:spcBef>
              <a:buNone/>
            </a:pP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ただし、</a:t>
            </a:r>
            <a:r>
              <a:rPr lang="en-US" altLang="ja-JP" sz="1300" dirty="0">
                <a:solidFill>
                  <a:schemeClr val="accent3"/>
                </a:solidFill>
                <a:latin typeface="Meiryo" panose="020B0604030504040204" pitchFamily="34" charset="-128"/>
                <a:ea typeface="Meiryo" panose="020B0604030504040204" pitchFamily="34" charset="-128"/>
                <a:cs typeface="メイリオ" pitchFamily="50" charset="-128"/>
              </a:rPr>
              <a:t>2</a:t>
            </a: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日連続で同一クリエイティブ（画像・見出し）や同等のクリエイティブを掲載することはできません。</a:t>
            </a:r>
          </a:p>
        </p:txBody>
      </p:sp>
      <p:sp>
        <p:nvSpPr>
          <p:cNvPr id="18" name="テキスト ボックス 43">
            <a:extLst>
              <a:ext uri="{FF2B5EF4-FFF2-40B4-BE49-F238E27FC236}">
                <a16:creationId xmlns:a16="http://schemas.microsoft.com/office/drawing/2014/main" id="{E386ABBA-C898-9B44-1A71-9BE56922A336}"/>
              </a:ext>
            </a:extLst>
          </p:cNvPr>
          <p:cNvSpPr txBox="1">
            <a:spLocks noChangeArrowheads="1"/>
          </p:cNvSpPr>
          <p:nvPr/>
        </p:nvSpPr>
        <p:spPr bwMode="auto">
          <a:xfrm>
            <a:off x="1108202" y="3856305"/>
            <a:ext cx="4728991" cy="239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nSpc>
                <a:spcPct val="130000"/>
              </a:lnSpc>
              <a:spcBef>
                <a:spcPts val="500"/>
              </a:spcBef>
              <a:buNone/>
            </a:pP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連続掲載は、</a:t>
            </a:r>
            <a:r>
              <a:rPr lang="en-US" altLang="ja-JP" sz="1300" dirty="0">
                <a:solidFill>
                  <a:schemeClr val="accent3"/>
                </a:solidFill>
                <a:latin typeface="Meiryo" panose="020B0604030504040204" pitchFamily="34" charset="-128"/>
                <a:ea typeface="Meiryo" panose="020B0604030504040204" pitchFamily="34" charset="-128"/>
                <a:cs typeface="メイリオ" pitchFamily="50" charset="-128"/>
              </a:rPr>
              <a:t>2</a:t>
            </a: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日を上限とします。</a:t>
            </a:r>
          </a:p>
          <a:p>
            <a:pPr>
              <a:lnSpc>
                <a:spcPct val="130000"/>
              </a:lnSpc>
              <a:spcBef>
                <a:spcPts val="500"/>
              </a:spcBef>
              <a:buNone/>
            </a:pP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さらに追加で出稿する場合は、中３日あけることを条件に、同一広告主様同一プロモーションにおける一定期間での掲載を許可します。</a:t>
            </a:r>
            <a:b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br>
            <a:r>
              <a:rPr lang="ja-JP" altLang="en-US" sz="1300" dirty="0">
                <a:solidFill>
                  <a:schemeClr val="accent3"/>
                </a:solidFill>
                <a:latin typeface="Meiryo" panose="020B0604030504040204" pitchFamily="34" charset="-128"/>
                <a:ea typeface="Meiryo" panose="020B0604030504040204" pitchFamily="34" charset="-128"/>
                <a:cs typeface="メイリオ" pitchFamily="50" charset="-128"/>
              </a:rPr>
              <a:t>ただし、過去に掲載をしたクリエイティブ（画像・見出し）や同等のクリエイティブを掲載することはできません。</a:t>
            </a:r>
          </a:p>
        </p:txBody>
      </p:sp>
    </p:spTree>
    <p:extLst>
      <p:ext uri="{BB962C8B-B14F-4D97-AF65-F5344CB8AC3E}">
        <p14:creationId xmlns:p14="http://schemas.microsoft.com/office/powerpoint/2010/main" val="289829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11" name="角丸四角形 37">
            <a:extLst>
              <a:ext uri="{FF2B5EF4-FFF2-40B4-BE49-F238E27FC236}">
                <a16:creationId xmlns:a16="http://schemas.microsoft.com/office/drawing/2014/main" id="{5EF567E6-B970-ADCC-7AD7-204095490E6A}"/>
              </a:ext>
            </a:extLst>
          </p:cNvPr>
          <p:cNvSpPr/>
          <p:nvPr/>
        </p:nvSpPr>
        <p:spPr>
          <a:xfrm>
            <a:off x="1115361" y="3122679"/>
            <a:ext cx="3221522"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algn="ctr"/>
            <a:r>
              <a:rPr kumimoji="1" lang="ja-JP" altLang="en-US" sz="1200" kern="1200" dirty="0">
                <a:solidFill>
                  <a:schemeClr val="accent3"/>
                </a:solidFill>
                <a:latin typeface="Meiryo"/>
                <a:ea typeface="Meiryo"/>
                <a:cs typeface="+mn-cs"/>
              </a:rPr>
              <a:t>トップページ トピックス</a:t>
            </a:r>
            <a:r>
              <a:rPr kumimoji="1" lang="en-US" altLang="ja-JP" sz="1200" kern="1200" dirty="0">
                <a:solidFill>
                  <a:schemeClr val="accent3"/>
                </a:solidFill>
                <a:latin typeface="Meiryo"/>
                <a:ea typeface="Meiryo"/>
                <a:cs typeface="+mn-cs"/>
              </a:rPr>
              <a:t>PR/</a:t>
            </a:r>
            <a:r>
              <a:rPr kumimoji="1" lang="ja-JP" altLang="en-US" sz="1200" kern="1200" dirty="0">
                <a:solidFill>
                  <a:schemeClr val="accent3"/>
                </a:solidFill>
                <a:latin typeface="Meiryo"/>
                <a:ea typeface="Meiryo"/>
                <a:cs typeface="+mn-cs"/>
              </a:rPr>
              <a:t>画像</a:t>
            </a:r>
            <a:r>
              <a:rPr kumimoji="1" lang="en-US" altLang="ja-JP" sz="1200" kern="1200" dirty="0">
                <a:solidFill>
                  <a:schemeClr val="accent3"/>
                </a:solidFill>
                <a:latin typeface="Meiryo"/>
                <a:ea typeface="Meiryo"/>
                <a:cs typeface="+mn-cs"/>
              </a:rPr>
              <a:t>/1</a:t>
            </a:r>
            <a:r>
              <a:rPr kumimoji="1" lang="ja-JP" altLang="en-US" sz="1200" kern="1200" dirty="0">
                <a:solidFill>
                  <a:schemeClr val="accent3"/>
                </a:solidFill>
                <a:latin typeface="Meiryo"/>
                <a:ea typeface="Meiryo"/>
                <a:cs typeface="+mn-cs"/>
              </a:rPr>
              <a:t>：</a:t>
            </a:r>
            <a:r>
              <a:rPr kumimoji="1" lang="en-US" altLang="ja-JP" sz="1200" kern="1200" dirty="0">
                <a:solidFill>
                  <a:schemeClr val="accent3"/>
                </a:solidFill>
                <a:latin typeface="Meiryo"/>
                <a:ea typeface="Meiryo"/>
                <a:cs typeface="+mn-cs"/>
              </a:rPr>
              <a:t>1</a:t>
            </a: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803861"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0" name="角丸四角形 46">
            <a:extLst>
              <a:ext uri="{FF2B5EF4-FFF2-40B4-BE49-F238E27FC236}">
                <a16:creationId xmlns:a16="http://schemas.microsoft.com/office/drawing/2014/main" id="{BF9B04DB-8B01-6D63-0F65-D21E373620DA}"/>
              </a:ext>
            </a:extLst>
          </p:cNvPr>
          <p:cNvSpPr/>
          <p:nvPr/>
        </p:nvSpPr>
        <p:spPr>
          <a:xfrm>
            <a:off x="4624448" y="1143414"/>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106665"/>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22" name="図 2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7C9A48-4E79-D0CB-A864-B45D2C3235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4545" y="1569197"/>
            <a:ext cx="1986188" cy="4300760"/>
          </a:xfrm>
          <a:prstGeom prst="rect">
            <a:avLst/>
          </a:prstGeom>
        </p:spPr>
      </p:pic>
      <p:pic>
        <p:nvPicPr>
          <p:cNvPr id="24" name="図 23" descr="グラフィカル ユーザー インターフェイス, アプリケーション&#10;&#10;自動的に生成された説明">
            <a:extLst>
              <a:ext uri="{FF2B5EF4-FFF2-40B4-BE49-F238E27FC236}">
                <a16:creationId xmlns:a16="http://schemas.microsoft.com/office/drawing/2014/main" id="{C9308E8D-870D-691E-B60B-3B10644A82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15386" y="1615331"/>
            <a:ext cx="1931406" cy="4182138"/>
          </a:xfrm>
          <a:prstGeom prst="rect">
            <a:avLst/>
          </a:prstGeom>
        </p:spPr>
      </p:pic>
      <p:sp>
        <p:nvSpPr>
          <p:cNvPr id="27" name="正方形/長方形 26">
            <a:extLst>
              <a:ext uri="{FF2B5EF4-FFF2-40B4-BE49-F238E27FC236}">
                <a16:creationId xmlns:a16="http://schemas.microsoft.com/office/drawing/2014/main" id="{AF8F1FBE-AC71-4D6B-4A7C-03AE0ED5CB59}"/>
              </a:ext>
            </a:extLst>
          </p:cNvPr>
          <p:cNvSpPr/>
          <p:nvPr/>
        </p:nvSpPr>
        <p:spPr>
          <a:xfrm>
            <a:off x="4982022" y="4829387"/>
            <a:ext cx="1998134" cy="5147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31" name="正方形/長方形 30">
            <a:extLst>
              <a:ext uri="{FF2B5EF4-FFF2-40B4-BE49-F238E27FC236}">
                <a16:creationId xmlns:a16="http://schemas.microsoft.com/office/drawing/2014/main" id="{FEB43F27-9184-674F-92F0-FD13FB7B8AB0}"/>
              </a:ext>
            </a:extLst>
          </p:cNvPr>
          <p:cNvSpPr/>
          <p:nvPr/>
        </p:nvSpPr>
        <p:spPr>
          <a:xfrm>
            <a:off x="8181878" y="4697901"/>
            <a:ext cx="1998134" cy="5147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テキスト ボックス 3">
            <a:extLst>
              <a:ext uri="{FF2B5EF4-FFF2-40B4-BE49-F238E27FC236}">
                <a16:creationId xmlns:a16="http://schemas.microsoft.com/office/drawing/2014/main" id="{12BC2274-4DD7-6CE2-7B08-101643FDC369}"/>
              </a:ext>
            </a:extLst>
          </p:cNvPr>
          <p:cNvSpPr txBox="1"/>
          <p:nvPr/>
        </p:nvSpPr>
        <p:spPr>
          <a:xfrm>
            <a:off x="5534788" y="6519347"/>
            <a:ext cx="1122423" cy="230832"/>
          </a:xfrm>
          <a:prstGeom prst="rect">
            <a:avLst/>
          </a:prstGeom>
          <a:noFill/>
        </p:spPr>
        <p:txBody>
          <a:bodyPr wrap="none" rtlCol="0">
            <a:spAutoFit/>
          </a:bodyPr>
          <a:lstStyle/>
          <a:p>
            <a:pPr algn="ct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2872713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12009112"/>
              </p:ext>
            </p:extLst>
          </p:nvPr>
        </p:nvGraphicFramePr>
        <p:xfrm>
          <a:off x="479425" y="1105946"/>
          <a:ext cx="11233150" cy="4648024"/>
        </p:xfrm>
        <a:graphic>
          <a:graphicData uri="http://schemas.openxmlformats.org/drawingml/2006/table">
            <a:tbl>
              <a:tblPr firstCol="1" bandRow="1"/>
              <a:tblGrid>
                <a:gridCol w="3147871">
                  <a:extLst>
                    <a:ext uri="{9D8B030D-6E8A-4147-A177-3AD203B41FA5}">
                      <a16:colId xmlns:a16="http://schemas.microsoft.com/office/drawing/2014/main" val="792911817"/>
                    </a:ext>
                  </a:extLst>
                </a:gridCol>
                <a:gridCol w="1159287">
                  <a:extLst>
                    <a:ext uri="{9D8B030D-6E8A-4147-A177-3AD203B41FA5}">
                      <a16:colId xmlns:a16="http://schemas.microsoft.com/office/drawing/2014/main" val="1525620392"/>
                    </a:ext>
                  </a:extLst>
                </a:gridCol>
                <a:gridCol w="2855929">
                  <a:extLst>
                    <a:ext uri="{9D8B030D-6E8A-4147-A177-3AD203B41FA5}">
                      <a16:colId xmlns:a16="http://schemas.microsoft.com/office/drawing/2014/main" val="3835180974"/>
                    </a:ext>
                  </a:extLst>
                </a:gridCol>
                <a:gridCol w="1380517">
                  <a:extLst>
                    <a:ext uri="{9D8B030D-6E8A-4147-A177-3AD203B41FA5}">
                      <a16:colId xmlns:a16="http://schemas.microsoft.com/office/drawing/2014/main" val="1836530671"/>
                    </a:ext>
                  </a:extLst>
                </a:gridCol>
                <a:gridCol w="2403837">
                  <a:extLst>
                    <a:ext uri="{9D8B030D-6E8A-4147-A177-3AD203B41FA5}">
                      <a16:colId xmlns:a16="http://schemas.microsoft.com/office/drawing/2014/main" val="4269922740"/>
                    </a:ext>
                  </a:extLst>
                </a:gridCol>
                <a:gridCol w="285709">
                  <a:extLst>
                    <a:ext uri="{9D8B030D-6E8A-4147-A177-3AD203B41FA5}">
                      <a16:colId xmlns:a16="http://schemas.microsoft.com/office/drawing/2014/main" val="1534325728"/>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dirty="0">
                          <a:solidFill>
                            <a:schemeClr val="bg1"/>
                          </a:solidFill>
                          <a:latin typeface="Meiryo"/>
                          <a:ea typeface="Meiryo"/>
                          <a:cs typeface="+mn-cs"/>
                        </a:rPr>
                        <a:t>Yahoo! JAPAN</a:t>
                      </a:r>
                      <a:r>
                        <a:rPr kumimoji="1" lang="ja-JP" altLang="en-US" sz="900" b="1" kern="1200" dirty="0">
                          <a:solidFill>
                            <a:schemeClr val="bg1"/>
                          </a:solidFill>
                          <a:latin typeface="Meiryo"/>
                          <a:ea typeface="Meiryo"/>
                          <a:cs typeface="+mn-cs"/>
                        </a:rPr>
                        <a:t>　トップページ　トピックス</a:t>
                      </a:r>
                      <a:r>
                        <a:rPr kumimoji="1" lang="en-US" altLang="ja-JP" sz="900" b="1" kern="1200" dirty="0">
                          <a:solidFill>
                            <a:schemeClr val="bg1"/>
                          </a:solidFill>
                          <a:latin typeface="Meiryo"/>
                          <a:ea typeface="Meiryo"/>
                          <a:cs typeface="+mn-cs"/>
                        </a:rPr>
                        <a:t>PR</a:t>
                      </a:r>
                      <a:r>
                        <a:rPr kumimoji="1" lang="ja-JP" altLang="en-US"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SP</a:t>
                      </a:r>
                    </a:p>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dirty="0">
                          <a:solidFill>
                            <a:schemeClr val="bg1"/>
                          </a:solidFill>
                          <a:latin typeface="Meiryo"/>
                          <a:ea typeface="Meiryo"/>
                          <a:cs typeface="+mn-cs"/>
                        </a:rPr>
                        <a:t>（オールリーチ）</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a:solidFill>
                            <a:schemeClr val="bg1"/>
                          </a:solidFill>
                          <a:latin typeface="Meiryo"/>
                          <a:ea typeface="Meiryo"/>
                        </a:rPr>
                        <a:t>リーチ</a:t>
                      </a:r>
                      <a:r>
                        <a:rPr kumimoji="1" lang="en-US" altLang="ja-JP" sz="900" b="1">
                          <a:solidFill>
                            <a:schemeClr val="bg1"/>
                          </a:solidFill>
                          <a:latin typeface="Meiryo"/>
                          <a:ea typeface="Meiryo"/>
                        </a:rPr>
                        <a:t>&amp;</a:t>
                      </a:r>
                      <a:r>
                        <a:rPr kumimoji="1" lang="ja-JP" altLang="en-US" sz="900" b="1">
                          <a:solidFill>
                            <a:schemeClr val="bg1"/>
                          </a:solidFill>
                          <a:latin typeface="Meiryo"/>
                          <a:ea typeface="Meiryo"/>
                        </a:rPr>
                        <a:t>認知</a:t>
                      </a:r>
                      <a:r>
                        <a:rPr kumimoji="1" lang="en-US" altLang="ja-JP" sz="900" b="1">
                          <a:solidFill>
                            <a:schemeClr val="bg1"/>
                          </a:solidFill>
                          <a:latin typeface="Meiryo"/>
                          <a:ea typeface="Meiryo"/>
                        </a:rPr>
                        <a:t>MAX</a:t>
                      </a:r>
                      <a:r>
                        <a:rPr kumimoji="1" lang="ja-JP" altLang="en-US" sz="900" b="1">
                          <a:solidFill>
                            <a:schemeClr val="bg1"/>
                          </a:solidFill>
                          <a:latin typeface="Meiryo"/>
                          <a:ea typeface="Meiryo"/>
                        </a:rPr>
                        <a:t>プラン（</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30</a:t>
                      </a:r>
                      <a:r>
                        <a:rPr kumimoji="1" lang="ja-JP" altLang="en-US" sz="900" b="1">
                          <a:solidFill>
                            <a:schemeClr val="bg1"/>
                          </a:solidFill>
                          <a:latin typeface="Meiryo"/>
                          <a:ea typeface="Meiryo"/>
                        </a:rPr>
                        <a:t>代）</a:t>
                      </a:r>
                      <a:endParaRPr kumimoji="1" lang="ja-JP" altLang="en-US"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en-US" altLang="ja-JP"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1000007322</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1000007323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latin typeface="Meiryo"/>
                          <a:ea typeface="Meiryo"/>
                          <a:cs typeface="+mn-cs"/>
                        </a:rPr>
                        <a:t>2024</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2</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木</a:t>
                      </a:r>
                      <a:r>
                        <a:rPr kumimoji="1" lang="en-US" altLang="ja-JP" sz="1000" kern="1200" dirty="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トップページ トピックス</a:t>
                      </a:r>
                      <a:r>
                        <a:rPr kumimoji="1" lang="en-US" altLang="ja-JP" sz="1000" kern="1200" dirty="0">
                          <a:solidFill>
                            <a:schemeClr val="accent3"/>
                          </a:solidFill>
                          <a:latin typeface="Meiryo"/>
                          <a:ea typeface="Meiryo"/>
                          <a:cs typeface="+mn-cs"/>
                        </a:rPr>
                        <a:t>PR/</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040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dirty="0">
                          <a:ln>
                            <a:noFill/>
                          </a:ln>
                          <a:solidFill>
                            <a:schemeClr val="tx1">
                              <a:lumMod val="65000"/>
                              <a:lumOff val="35000"/>
                            </a:schemeClr>
                          </a:solidFill>
                          <a:effectLst/>
                          <a:uLnTx/>
                          <a:uFillTx/>
                          <a:latin typeface="Meiryo"/>
                        </a:rPr>
                        <a:t>202</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4</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13,000,000</a:t>
                      </a:r>
                      <a:r>
                        <a:rPr kumimoji="1" lang="ja-JP" altLang="en-US" sz="1000" dirty="0">
                          <a:solidFill>
                            <a:schemeClr val="accent3"/>
                          </a:solidFill>
                          <a:latin typeface="Meiryo"/>
                          <a:ea typeface="Meiryo"/>
                        </a:rPr>
                        <a:t>円</a:t>
                      </a:r>
                      <a:r>
                        <a:rPr kumimoji="1" lang="ja-JP" altLang="en-US" sz="1000" kern="1200" dirty="0">
                          <a:solidFill>
                            <a:schemeClr val="accent3"/>
                          </a:solidFill>
                          <a:latin typeface="Meiryo"/>
                          <a:ea typeface="Meiryo"/>
                          <a:cs typeface="+mn-cs"/>
                        </a:rPr>
                        <a:t>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kern="1200" dirty="0">
                          <a:solidFill>
                            <a:schemeClr val="accent3"/>
                          </a:solidFill>
                          <a:latin typeface="Meiryo"/>
                          <a:ea typeface="Meiryo"/>
                          <a:cs typeface="+mn-cs"/>
                        </a:rPr>
                        <a:t>25,000,000</a:t>
                      </a:r>
                      <a:r>
                        <a:rPr kumimoji="1" lang="ja-JP" altLang="en-US" sz="1000" kern="1200" dirty="0">
                          <a:solidFill>
                            <a:schemeClr val="accent3"/>
                          </a:solidFill>
                          <a:latin typeface="Meiryo"/>
                          <a:ea typeface="Meiryo"/>
                          <a:cs typeface="+mn-cs"/>
                        </a:rPr>
                        <a:t>円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endParaRPr kumimoji="1" lang="en-US" altLang="ja-JP" sz="11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381913646"/>
                  </a:ext>
                </a:extLst>
              </a:tr>
              <a:tr h="2628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algn="ctr"/>
                      <a:r>
                        <a:rPr kumimoji="1" lang="en-US" altLang="ja-JP" sz="1000">
                          <a:solidFill>
                            <a:schemeClr val="accent3"/>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17,500,000vimps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dirty="0">
                          <a:solidFill>
                            <a:schemeClr val="tx1">
                              <a:lumMod val="65000"/>
                              <a:lumOff val="35000"/>
                            </a:schemeClr>
                          </a:solidFill>
                          <a:latin typeface="Meiryo"/>
                          <a:ea typeface="Meiryo"/>
                        </a:rPr>
                        <a:t>41,300,000vimps</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a:solidFill>
                            <a:schemeClr val="tx1">
                              <a:lumMod val="65000"/>
                              <a:lumOff val="35000"/>
                            </a:schemeClr>
                          </a:solidFill>
                          <a:latin typeface="Meiryo"/>
                          <a:ea typeface="Meiryo"/>
                        </a:rPr>
                        <a:t>11,200,000vimps</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846212" y="244282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5194487" y="5917594"/>
            <a:ext cx="6193982"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※1  </a:t>
            </a:r>
            <a:r>
              <a:rPr kumimoji="0" lang="en" altLang="ja-JP" sz="800" kern="0" dirty="0">
                <a:solidFill>
                  <a:srgbClr val="C00000"/>
                </a:solidFill>
                <a:latin typeface="Meiryo" panose="020B0604030504040204" pitchFamily="34" charset="-128"/>
                <a:ea typeface="Meiryo" panose="020B0604030504040204" pitchFamily="34" charset="-128"/>
              </a:rPr>
              <a:t>FQ</a:t>
            </a:r>
            <a:r>
              <a:rPr kumimoji="0" lang="ja-JP" altLang="en-US" sz="800" kern="0" dirty="0">
                <a:solidFill>
                  <a:srgbClr val="C00000"/>
                </a:solidFill>
                <a:latin typeface="Meiryo" panose="020B0604030504040204" pitchFamily="34" charset="-128"/>
                <a:ea typeface="Meiryo" panose="020B0604030504040204" pitchFamily="34" charset="-128"/>
              </a:rPr>
              <a:t>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6" name="テキスト プレースホルダー 35">
            <a:extLst>
              <a:ext uri="{FF2B5EF4-FFF2-40B4-BE49-F238E27FC236}">
                <a16:creationId xmlns:a16="http://schemas.microsoft.com/office/drawing/2014/main" id="{6A8CBA4E-4191-9CE5-3696-33B648C01FE0}"/>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6" name="正方形/長方形 5">
            <a:extLst>
              <a:ext uri="{FF2B5EF4-FFF2-40B4-BE49-F238E27FC236}">
                <a16:creationId xmlns:a16="http://schemas.microsoft.com/office/drawing/2014/main" id="{E926B46A-268A-71F2-4B60-3BE2ABFC7CE2}"/>
              </a:ext>
            </a:extLst>
          </p:cNvPr>
          <p:cNvSpPr/>
          <p:nvPr/>
        </p:nvSpPr>
        <p:spPr>
          <a:xfrm>
            <a:off x="488285" y="5917594"/>
            <a:ext cx="5198539" cy="652486"/>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同一広告主様において、連続した日付での予約は</a:t>
            </a:r>
            <a:r>
              <a:rPr kumimoji="0" lang="en-US" altLang="ja-JP" sz="800" b="1" kern="0" dirty="0">
                <a:solidFill>
                  <a:srgbClr val="C00000"/>
                </a:solidFill>
                <a:latin typeface="Meiryo" panose="020B0604030504040204" pitchFamily="34" charset="-128"/>
                <a:ea typeface="Meiryo" panose="020B0604030504040204" pitchFamily="34" charset="-128"/>
              </a:rPr>
              <a:t>2</a:t>
            </a:r>
            <a:r>
              <a:rPr kumimoji="0" lang="ja-JP" altLang="en-US" sz="800" b="1" kern="0" dirty="0">
                <a:solidFill>
                  <a:srgbClr val="C00000"/>
                </a:solidFill>
                <a:latin typeface="Meiryo" panose="020B0604030504040204" pitchFamily="34" charset="-128"/>
                <a:ea typeface="Meiryo" panose="020B0604030504040204" pitchFamily="34" charset="-128"/>
              </a:rPr>
              <a:t>日を上限とします。</a:t>
            </a:r>
            <a:endParaRPr kumimoji="0" lang="en-US" altLang="ja-JP" sz="800" b="1" kern="0" dirty="0">
              <a:solidFill>
                <a:srgbClr val="C00000"/>
              </a:solidFill>
              <a:latin typeface="Meiryo" panose="020B0604030504040204" pitchFamily="34" charset="-128"/>
              <a:ea typeface="Meiryo" panose="020B0604030504040204" pitchFamily="34" charset="-128"/>
            </a:endParaRPr>
          </a:p>
          <a:p>
            <a:r>
              <a:rPr kumimoji="0" lang="ja-JP" altLang="en-US" sz="800" b="1" kern="0" dirty="0">
                <a:solidFill>
                  <a:srgbClr val="C00000"/>
                </a:solidFill>
                <a:latin typeface="Meiryo"/>
                <a:ea typeface="Meiryo"/>
              </a:rPr>
              <a:t>ただし、</a:t>
            </a:r>
            <a:r>
              <a:rPr kumimoji="0" lang="en-US" altLang="ja-JP" sz="800" b="1" kern="0" dirty="0">
                <a:solidFill>
                  <a:srgbClr val="C00000"/>
                </a:solidFill>
                <a:latin typeface="Meiryo"/>
                <a:ea typeface="Meiryo"/>
              </a:rPr>
              <a:t>2</a:t>
            </a:r>
            <a:r>
              <a:rPr kumimoji="0" lang="ja-JP" altLang="en-US" sz="800" b="1" kern="0" dirty="0">
                <a:solidFill>
                  <a:srgbClr val="C00000"/>
                </a:solidFill>
                <a:latin typeface="Meiryo"/>
                <a:ea typeface="Meiryo"/>
              </a:rPr>
              <a:t>日連続で同一クリエイティブ（画像・見出し）や同等のクリエイティブを掲載することはできません。</a:t>
            </a:r>
          </a:p>
        </p:txBody>
      </p:sp>
    </p:spTree>
    <p:extLst>
      <p:ext uri="{BB962C8B-B14F-4D97-AF65-F5344CB8AC3E}">
        <p14:creationId xmlns:p14="http://schemas.microsoft.com/office/powerpoint/2010/main" val="1604073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7760736" y="265481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4" name="表 13">
            <a:extLst>
              <a:ext uri="{FF2B5EF4-FFF2-40B4-BE49-F238E27FC236}">
                <a16:creationId xmlns:a16="http://schemas.microsoft.com/office/drawing/2014/main" id="{E19BFE7C-CDCA-8F7A-733B-4CE545CBC545}"/>
              </a:ext>
            </a:extLst>
          </p:cNvPr>
          <p:cNvGraphicFramePr>
            <a:graphicFrameLocks noGrp="1"/>
          </p:cNvGraphicFramePr>
          <p:nvPr>
            <p:extLst>
              <p:ext uri="{D42A27DB-BD31-4B8C-83A1-F6EECF244321}">
                <p14:modId xmlns:p14="http://schemas.microsoft.com/office/powerpoint/2010/main" val="3200838739"/>
              </p:ext>
            </p:extLst>
          </p:nvPr>
        </p:nvGraphicFramePr>
        <p:xfrm>
          <a:off x="480851" y="1105946"/>
          <a:ext cx="11224289" cy="4648024"/>
        </p:xfrm>
        <a:graphic>
          <a:graphicData uri="http://schemas.openxmlformats.org/drawingml/2006/table">
            <a:tbl>
              <a:tblPr firstCol="1" bandRow="1"/>
              <a:tblGrid>
                <a:gridCol w="3145388">
                  <a:extLst>
                    <a:ext uri="{9D8B030D-6E8A-4147-A177-3AD203B41FA5}">
                      <a16:colId xmlns:a16="http://schemas.microsoft.com/office/drawing/2014/main" val="792911817"/>
                    </a:ext>
                  </a:extLst>
                </a:gridCol>
                <a:gridCol w="1158372">
                  <a:extLst>
                    <a:ext uri="{9D8B030D-6E8A-4147-A177-3AD203B41FA5}">
                      <a16:colId xmlns:a16="http://schemas.microsoft.com/office/drawing/2014/main" val="1525620392"/>
                    </a:ext>
                  </a:extLst>
                </a:gridCol>
                <a:gridCol w="2853676">
                  <a:extLst>
                    <a:ext uri="{9D8B030D-6E8A-4147-A177-3AD203B41FA5}">
                      <a16:colId xmlns:a16="http://schemas.microsoft.com/office/drawing/2014/main" val="3835180974"/>
                    </a:ext>
                  </a:extLst>
                </a:gridCol>
                <a:gridCol w="1379428">
                  <a:extLst>
                    <a:ext uri="{9D8B030D-6E8A-4147-A177-3AD203B41FA5}">
                      <a16:colId xmlns:a16="http://schemas.microsoft.com/office/drawing/2014/main" val="1836530671"/>
                    </a:ext>
                  </a:extLst>
                </a:gridCol>
                <a:gridCol w="2401941">
                  <a:extLst>
                    <a:ext uri="{9D8B030D-6E8A-4147-A177-3AD203B41FA5}">
                      <a16:colId xmlns:a16="http://schemas.microsoft.com/office/drawing/2014/main" val="4269922740"/>
                    </a:ext>
                  </a:extLst>
                </a:gridCol>
                <a:gridCol w="285484">
                  <a:extLst>
                    <a:ext uri="{9D8B030D-6E8A-4147-A177-3AD203B41FA5}">
                      <a16:colId xmlns:a16="http://schemas.microsoft.com/office/drawing/2014/main" val="1534325728"/>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　トップページ　トピックス</a:t>
                      </a:r>
                      <a:r>
                        <a:rPr kumimoji="1" lang="en-US" altLang="ja-JP" sz="900" b="1" kern="1200">
                          <a:solidFill>
                            <a:schemeClr val="bg1"/>
                          </a:solidFill>
                          <a:latin typeface="Meiryo"/>
                          <a:ea typeface="Meiryo"/>
                          <a:cs typeface="+mn-cs"/>
                        </a:rPr>
                        <a:t>PR</a:t>
                      </a:r>
                      <a:r>
                        <a:rPr kumimoji="1" lang="ja-JP" altLang="en-US"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SP</a:t>
                      </a:r>
                    </a:p>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（オールリーチ　</a:t>
                      </a:r>
                      <a:r>
                        <a:rPr kumimoji="1" lang="en-US" altLang="ja-JP" sz="900" b="1" kern="1200">
                          <a:solidFill>
                            <a:schemeClr val="bg1"/>
                          </a:solidFill>
                          <a:latin typeface="Meiryo"/>
                          <a:ea typeface="Meiryo"/>
                          <a:cs typeface="+mn-cs"/>
                        </a:rPr>
                        <a:t>Plus</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20</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39</a:t>
                      </a:r>
                      <a:r>
                        <a:rPr kumimoji="1" lang="ja-JP" altLang="en-US" sz="900" b="1" kern="1200">
                          <a:solidFill>
                            <a:schemeClr val="bg1"/>
                          </a:solidFill>
                          <a:latin typeface="Meiryo"/>
                          <a:ea typeface="Meiryo"/>
                          <a:cs typeface="+mn-cs"/>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a:solidFill>
                            <a:schemeClr val="bg1"/>
                          </a:solidFill>
                          <a:latin typeface="Meiryo"/>
                          <a:ea typeface="Meiryo"/>
                        </a:rPr>
                        <a:t>リーチ</a:t>
                      </a:r>
                      <a:r>
                        <a:rPr kumimoji="1" lang="en-US" altLang="ja-JP" sz="900" b="1">
                          <a:solidFill>
                            <a:schemeClr val="bg1"/>
                          </a:solidFill>
                          <a:latin typeface="Meiryo"/>
                          <a:ea typeface="Meiryo"/>
                        </a:rPr>
                        <a:t>&amp;</a:t>
                      </a:r>
                      <a:r>
                        <a:rPr kumimoji="1" lang="ja-JP" altLang="en-US" sz="900" b="1">
                          <a:solidFill>
                            <a:schemeClr val="bg1"/>
                          </a:solidFill>
                          <a:latin typeface="Meiryo"/>
                          <a:ea typeface="Meiryo"/>
                        </a:rPr>
                        <a:t>認知</a:t>
                      </a:r>
                      <a:r>
                        <a:rPr kumimoji="1" lang="en-US" altLang="ja-JP" sz="900" b="1">
                          <a:solidFill>
                            <a:schemeClr val="bg1"/>
                          </a:solidFill>
                          <a:latin typeface="Meiryo"/>
                          <a:ea typeface="Meiryo"/>
                        </a:rPr>
                        <a:t>MAX</a:t>
                      </a:r>
                      <a:r>
                        <a:rPr kumimoji="1" lang="ja-JP" altLang="en-US" sz="900" b="1">
                          <a:solidFill>
                            <a:schemeClr val="bg1"/>
                          </a:solidFill>
                          <a:latin typeface="Meiryo"/>
                          <a:ea typeface="Meiryo"/>
                        </a:rPr>
                        <a:t>プラン（</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30</a:t>
                      </a:r>
                      <a:r>
                        <a:rPr kumimoji="1" lang="ja-JP" altLang="en-US" sz="900" b="1">
                          <a:solidFill>
                            <a:schemeClr val="bg1"/>
                          </a:solidFill>
                          <a:latin typeface="Meiryo"/>
                          <a:ea typeface="Meiryo"/>
                        </a:rPr>
                        <a:t>代）</a:t>
                      </a:r>
                      <a:endParaRPr kumimoji="1" lang="ja-JP" altLang="en-US"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1000007326</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1000007328</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latin typeface="Meiryo"/>
                          <a:ea typeface="Meiryo"/>
                          <a:cs typeface="+mn-cs"/>
                        </a:rPr>
                        <a:t>2024</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2</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木</a:t>
                      </a:r>
                      <a:r>
                        <a:rPr kumimoji="1" lang="en-US" altLang="ja-JP" sz="1000" kern="1200" dirty="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トップページ トピックス</a:t>
                      </a:r>
                      <a:r>
                        <a:rPr kumimoji="1" lang="en-US" altLang="ja-JP" sz="1000" kern="1200" dirty="0">
                          <a:solidFill>
                            <a:schemeClr val="accent3"/>
                          </a:solidFill>
                          <a:latin typeface="Meiryo"/>
                          <a:ea typeface="Meiryo"/>
                          <a:cs typeface="+mn-cs"/>
                        </a:rPr>
                        <a:t>PR/</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040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10,000,000</a:t>
                      </a:r>
                      <a:r>
                        <a:rPr kumimoji="1" lang="ja-JP" altLang="en-US" sz="1000" dirty="0">
                          <a:solidFill>
                            <a:schemeClr val="accent3"/>
                          </a:solidFill>
                          <a:latin typeface="Meiryo"/>
                          <a:ea typeface="Meiryo"/>
                        </a:rPr>
                        <a:t>円</a:t>
                      </a:r>
                      <a:r>
                        <a:rPr kumimoji="1" lang="ja-JP" altLang="en-US" sz="1000" kern="1200" dirty="0">
                          <a:solidFill>
                            <a:schemeClr val="accent3"/>
                          </a:solidFill>
                          <a:latin typeface="Meiryo"/>
                          <a:ea typeface="Meiryo"/>
                          <a:cs typeface="+mn-cs"/>
                        </a:rPr>
                        <a:t>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kern="1200" dirty="0">
                          <a:solidFill>
                            <a:schemeClr val="accent3"/>
                          </a:solidFill>
                          <a:latin typeface="Meiryo"/>
                          <a:ea typeface="Meiryo"/>
                          <a:cs typeface="+mn-cs"/>
                        </a:rPr>
                        <a:t>20,000,000</a:t>
                      </a:r>
                      <a:r>
                        <a:rPr kumimoji="1" lang="ja-JP" altLang="en-US" sz="1000" kern="1200" dirty="0">
                          <a:solidFill>
                            <a:schemeClr val="accent3"/>
                          </a:solidFill>
                          <a:latin typeface="Meiryo"/>
                          <a:ea typeface="Meiryo"/>
                          <a:cs typeface="+mn-cs"/>
                        </a:rPr>
                        <a:t>円　</a:t>
                      </a:r>
                      <a:r>
                        <a:rPr kumimoji="1" lang="en-US" altLang="ja-JP" sz="10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endParaRPr kumimoji="1" lang="en-US" altLang="ja-JP" sz="11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381913646"/>
                  </a:ext>
                </a:extLst>
              </a:tr>
              <a:tr h="2628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algn="ctr"/>
                      <a:r>
                        <a:rPr kumimoji="1" lang="en-US" altLang="ja-JP" sz="1000">
                          <a:solidFill>
                            <a:schemeClr val="accent3"/>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11,200,000vimps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dirty="0">
                          <a:solidFill>
                            <a:schemeClr val="tx1">
                              <a:lumMod val="65000"/>
                              <a:lumOff val="35000"/>
                            </a:schemeClr>
                          </a:solidFill>
                          <a:latin typeface="Meiryo"/>
                          <a:ea typeface="Meiryo"/>
                        </a:rPr>
                        <a:t>22,700,000vimps</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a:solidFill>
                            <a:schemeClr val="tx1">
                              <a:lumMod val="65000"/>
                              <a:lumOff val="35000"/>
                            </a:schemeClr>
                          </a:solidFill>
                          <a:latin typeface="Meiryo"/>
                          <a:ea typeface="Meiryo"/>
                        </a:rPr>
                        <a:t>11,200,000vimps</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8352744"/>
                  </a:ext>
                </a:extLst>
              </a:tr>
            </a:tbl>
          </a:graphicData>
        </a:graphic>
      </p:graphicFrame>
      <p:sp>
        <p:nvSpPr>
          <p:cNvPr id="18" name="円/楕円 15">
            <a:extLst>
              <a:ext uri="{FF2B5EF4-FFF2-40B4-BE49-F238E27FC236}">
                <a16:creationId xmlns:a16="http://schemas.microsoft.com/office/drawing/2014/main" id="{A9260A27-0553-7089-E078-B2A6B34A6832}"/>
              </a:ext>
            </a:extLst>
          </p:cNvPr>
          <p:cNvSpPr>
            <a:spLocks noChangeAspect="1"/>
          </p:cNvSpPr>
          <p:nvPr/>
        </p:nvSpPr>
        <p:spPr>
          <a:xfrm>
            <a:off x="8852882" y="244282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8" name="テキスト プレースホルダー 35">
            <a:extLst>
              <a:ext uri="{FF2B5EF4-FFF2-40B4-BE49-F238E27FC236}">
                <a16:creationId xmlns:a16="http://schemas.microsoft.com/office/drawing/2014/main" id="{136D421A-BA55-8D10-4B8C-AAAE589A84DA}"/>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正方形/長方形 2">
            <a:extLst>
              <a:ext uri="{FF2B5EF4-FFF2-40B4-BE49-F238E27FC236}">
                <a16:creationId xmlns:a16="http://schemas.microsoft.com/office/drawing/2014/main" id="{48C534AD-4AA9-32DF-F0FA-D418B8C40517}"/>
              </a:ext>
            </a:extLst>
          </p:cNvPr>
          <p:cNvSpPr/>
          <p:nvPr/>
        </p:nvSpPr>
        <p:spPr>
          <a:xfrm>
            <a:off x="5194487" y="5917594"/>
            <a:ext cx="6193982" cy="135422"/>
          </a:xfrm>
          <a:prstGeom prst="rect">
            <a:avLst/>
          </a:prstGeom>
        </p:spPr>
        <p:txBody>
          <a:bodyPr wrap="square" lIns="0" tIns="0" rIns="0" bIns="0" anchor="t">
            <a:spAutoFit/>
          </a:bodyPr>
          <a:lstStyle/>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※1  FQ</a:t>
            </a:r>
            <a:r>
              <a:rPr kumimoji="0" lang="ja-JP" altLang="en-US" sz="800" kern="0" dirty="0">
                <a:solidFill>
                  <a:srgbClr val="C00000"/>
                </a:solidFill>
                <a:latin typeface="Meiryo" panose="020B0604030504040204" pitchFamily="34" charset="-128"/>
                <a:ea typeface="Meiryo" panose="020B0604030504040204" pitchFamily="34" charset="-128"/>
              </a:rPr>
              <a:t>指定、年齢指定の掛け率含む</a:t>
            </a:r>
          </a:p>
        </p:txBody>
      </p:sp>
      <p:sp>
        <p:nvSpPr>
          <p:cNvPr id="5" name="正方形/長方形 4">
            <a:extLst>
              <a:ext uri="{FF2B5EF4-FFF2-40B4-BE49-F238E27FC236}">
                <a16:creationId xmlns:a16="http://schemas.microsoft.com/office/drawing/2014/main" id="{33EDADF6-223D-C24B-3D60-D567114E6993}"/>
              </a:ext>
            </a:extLst>
          </p:cNvPr>
          <p:cNvSpPr/>
          <p:nvPr/>
        </p:nvSpPr>
        <p:spPr>
          <a:xfrm>
            <a:off x="488285" y="5917594"/>
            <a:ext cx="5198539" cy="652486"/>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同一広告主様において、連続した日付での予約は</a:t>
            </a:r>
            <a:r>
              <a:rPr kumimoji="0" lang="en-US" altLang="ja-JP" sz="800" b="1" kern="0" dirty="0">
                <a:solidFill>
                  <a:srgbClr val="C00000"/>
                </a:solidFill>
                <a:latin typeface="Meiryo" panose="020B0604030504040204" pitchFamily="34" charset="-128"/>
                <a:ea typeface="Meiryo" panose="020B0604030504040204" pitchFamily="34" charset="-128"/>
              </a:rPr>
              <a:t>2</a:t>
            </a:r>
            <a:r>
              <a:rPr kumimoji="0" lang="ja-JP" altLang="en-US" sz="800" b="1" kern="0" dirty="0">
                <a:solidFill>
                  <a:srgbClr val="C00000"/>
                </a:solidFill>
                <a:latin typeface="Meiryo" panose="020B0604030504040204" pitchFamily="34" charset="-128"/>
                <a:ea typeface="Meiryo" panose="020B0604030504040204" pitchFamily="34" charset="-128"/>
              </a:rPr>
              <a:t>日を上限とします。</a:t>
            </a:r>
            <a:endParaRPr kumimoji="0" lang="en-US" altLang="ja-JP" sz="800" b="1" kern="0" dirty="0">
              <a:solidFill>
                <a:srgbClr val="C00000"/>
              </a:solidFill>
              <a:latin typeface="Meiryo" panose="020B0604030504040204" pitchFamily="34" charset="-128"/>
              <a:ea typeface="Meiryo" panose="020B0604030504040204" pitchFamily="34" charset="-128"/>
            </a:endParaRPr>
          </a:p>
          <a:p>
            <a:r>
              <a:rPr kumimoji="0" lang="ja-JP" altLang="en-US" sz="800" b="1" kern="0" dirty="0">
                <a:solidFill>
                  <a:srgbClr val="C00000"/>
                </a:solidFill>
                <a:latin typeface="Meiryo"/>
                <a:ea typeface="Meiryo"/>
              </a:rPr>
              <a:t>ただし、</a:t>
            </a:r>
            <a:r>
              <a:rPr kumimoji="0" lang="en-US" altLang="ja-JP" sz="800" b="1" kern="0" dirty="0">
                <a:solidFill>
                  <a:srgbClr val="C00000"/>
                </a:solidFill>
                <a:latin typeface="Meiryo"/>
                <a:ea typeface="Meiryo"/>
              </a:rPr>
              <a:t>2</a:t>
            </a:r>
            <a:r>
              <a:rPr kumimoji="0" lang="ja-JP" altLang="en-US" sz="800" b="1" kern="0" dirty="0">
                <a:solidFill>
                  <a:srgbClr val="C00000"/>
                </a:solidFill>
                <a:latin typeface="Meiryo"/>
                <a:ea typeface="Meiryo"/>
              </a:rPr>
              <a:t>日連続で同一クリエイティブ（画像・見出し）や同等のクリエイティブを掲載することはできません。</a:t>
            </a:r>
          </a:p>
        </p:txBody>
      </p:sp>
    </p:spTree>
    <p:extLst>
      <p:ext uri="{BB962C8B-B14F-4D97-AF65-F5344CB8AC3E}">
        <p14:creationId xmlns:p14="http://schemas.microsoft.com/office/powerpoint/2010/main" val="161217066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11888</TotalTime>
  <Words>9454</Words>
  <Application>Microsoft Office PowerPoint</Application>
  <PresentationFormat>ワイド画面</PresentationFormat>
  <Paragraphs>1159</Paragraphs>
  <Slides>44</Slides>
  <Notes>24</Notes>
  <HiddenSlides>0</HiddenSlides>
  <MMClips>0</MMClips>
  <ScaleCrop>false</ScaleCrop>
  <HeadingPairs>
    <vt:vector size="6" baseType="variant">
      <vt:variant>
        <vt:lpstr>使用されているフォント</vt:lpstr>
      </vt:variant>
      <vt:variant>
        <vt:i4>14</vt:i4>
      </vt:variant>
      <vt:variant>
        <vt:lpstr>テーマ</vt:lpstr>
      </vt:variant>
      <vt:variant>
        <vt:i4>2</vt:i4>
      </vt:variant>
      <vt:variant>
        <vt:lpstr>スライド タイトル</vt:lpstr>
      </vt:variant>
      <vt:variant>
        <vt:i4>44</vt:i4>
      </vt:variant>
    </vt:vector>
  </HeadingPairs>
  <TitlesOfParts>
    <vt:vector size="60" baseType="lpstr">
      <vt:lpstr>A P-OTF UD Shin Go NT Pr6N U</vt:lpstr>
      <vt:lpstr>Hiragino Kaku Gothic Pro</vt:lpstr>
      <vt:lpstr>LINE Seed JP_OTF Regular</vt:lpstr>
      <vt:lpstr>ヒラギノ角ゴ Pro</vt:lpstr>
      <vt:lpstr>ヒラギノ角ゴ Pro W3</vt:lpstr>
      <vt:lpstr>Meiryo</vt:lpstr>
      <vt:lpstr>Meiryo</vt:lpstr>
      <vt:lpstr>游ゴシック</vt:lpstr>
      <vt:lpstr>游ゴシック</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五十嵐 圭輔</dc:creator>
  <cp:keywords/>
  <dc:description/>
  <cp:lastModifiedBy>大原 真由美</cp:lastModifiedBy>
  <cp:revision>69</cp:revision>
  <dcterms:created xsi:type="dcterms:W3CDTF">2020-02-26T07:28:11Z</dcterms:created>
  <dcterms:modified xsi:type="dcterms:W3CDTF">2024-05-16T01:17:21Z</dcterms:modified>
  <cp:category/>
</cp:coreProperties>
</file>