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647" r:id="rId2"/>
    <p:sldId id="569" r:id="rId3"/>
    <p:sldId id="599" r:id="rId4"/>
    <p:sldId id="600" r:id="rId5"/>
    <p:sldId id="606" r:id="rId6"/>
    <p:sldId id="617" r:id="rId7"/>
    <p:sldId id="602" r:id="rId8"/>
    <p:sldId id="571" r:id="rId9"/>
    <p:sldId id="574" r:id="rId10"/>
    <p:sldId id="576" r:id="rId11"/>
    <p:sldId id="572" r:id="rId12"/>
    <p:sldId id="581" r:id="rId13"/>
    <p:sldId id="616" r:id="rId14"/>
    <p:sldId id="605" r:id="rId15"/>
    <p:sldId id="598" r:id="rId16"/>
    <p:sldId id="607" r:id="rId17"/>
    <p:sldId id="577" r:id="rId18"/>
    <p:sldId id="578" r:id="rId19"/>
    <p:sldId id="618" r:id="rId20"/>
    <p:sldId id="604" r:id="rId21"/>
    <p:sldId id="614" r:id="rId22"/>
    <p:sldId id="580" r:id="rId23"/>
    <p:sldId id="584" r:id="rId24"/>
    <p:sldId id="587" r:id="rId25"/>
    <p:sldId id="640" r:id="rId26"/>
    <p:sldId id="586" r:id="rId27"/>
    <p:sldId id="624" r:id="rId28"/>
    <p:sldId id="621" r:id="rId29"/>
    <p:sldId id="622" r:id="rId30"/>
    <p:sldId id="623" r:id="rId31"/>
    <p:sldId id="651" r:id="rId32"/>
    <p:sldId id="625" r:id="rId33"/>
    <p:sldId id="643" r:id="rId34"/>
    <p:sldId id="649" r:id="rId35"/>
    <p:sldId id="650" r:id="rId36"/>
    <p:sldId id="628" r:id="rId37"/>
    <p:sldId id="631" r:id="rId38"/>
    <p:sldId id="633" r:id="rId39"/>
    <p:sldId id="636" r:id="rId40"/>
    <p:sldId id="635" r:id="rId41"/>
    <p:sldId id="637" r:id="rId42"/>
    <p:sldId id="642" r:id="rId43"/>
    <p:sldId id="645" r:id="rId44"/>
    <p:sldId id="652" r:id="rId45"/>
    <p:sldId id="653" r:id="rId46"/>
    <p:sldId id="648" r:id="rId4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00000"/>
    <a:srgbClr val="B8B8B8"/>
    <a:srgbClr val="FF466E"/>
    <a:srgbClr val="F9DBDB"/>
    <a:srgbClr val="7B7B7B"/>
    <a:srgbClr val="10B28F"/>
    <a:srgbClr val="C9002C"/>
    <a:srgbClr val="BFBFBF"/>
    <a:srgbClr val="FD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1BC76B-16CC-4450-BFDC-A94DF5BF9FF4}" v="120" dt="2023-10-26T06:00:04.62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33" autoAdjust="0"/>
    <p:restoredTop sz="87973" autoAdjust="0"/>
  </p:normalViewPr>
  <p:slideViewPr>
    <p:cSldViewPr snapToGrid="0">
      <p:cViewPr varScale="1">
        <p:scale>
          <a:sx n="92" d="100"/>
          <a:sy n="92" d="100"/>
        </p:scale>
        <p:origin x="456" y="68"/>
      </p:cViewPr>
      <p:guideLst/>
    </p:cSldViewPr>
  </p:slideViewPr>
  <p:outlineViewPr>
    <p:cViewPr>
      <p:scale>
        <a:sx n="33" d="100"/>
        <a:sy n="33" d="100"/>
      </p:scale>
      <p:origin x="0" y="0"/>
    </p:cViewPr>
  </p:outlineViewPr>
  <p:notesTextViewPr>
    <p:cViewPr>
      <p:scale>
        <a:sx n="240" d="100"/>
        <a:sy n="24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C71BC76B-16CC-4450-BFDC-A94DF5BF9FF4}"/>
    <pc:docChg chg="undo custSel modSld">
      <pc:chgData name="平野 武" userId="3cfe3d63-3e2d-444e-9c54-10e92370b90a" providerId="ADAL" clId="{C71BC76B-16CC-4450-BFDC-A94DF5BF9FF4}" dt="2023-10-26T06:00:08.481" v="1031" actId="1076"/>
      <pc:docMkLst>
        <pc:docMk/>
      </pc:docMkLst>
      <pc:sldChg chg="addSp delSp modSp mod">
        <pc:chgData name="平野 武" userId="3cfe3d63-3e2d-444e-9c54-10e92370b90a" providerId="ADAL" clId="{C71BC76B-16CC-4450-BFDC-A94DF5BF9FF4}" dt="2023-10-26T04:06:38.400" v="609" actId="14100"/>
        <pc:sldMkLst>
          <pc:docMk/>
          <pc:sldMk cId="3918695750" sldId="624"/>
        </pc:sldMkLst>
        <pc:spChg chg="mod">
          <ac:chgData name="平野 武" userId="3cfe3d63-3e2d-444e-9c54-10e92370b90a" providerId="ADAL" clId="{C71BC76B-16CC-4450-BFDC-A94DF5BF9FF4}" dt="2023-10-26T03:00:03.198" v="13"/>
          <ac:spMkLst>
            <pc:docMk/>
            <pc:sldMk cId="3918695750" sldId="624"/>
            <ac:spMk id="4" creationId="{E713C3AF-8E27-7A36-E17F-E1A17D720517}"/>
          </ac:spMkLst>
        </pc:spChg>
        <pc:spChg chg="add del mod">
          <ac:chgData name="平野 武" userId="3cfe3d63-3e2d-444e-9c54-10e92370b90a" providerId="ADAL" clId="{C71BC76B-16CC-4450-BFDC-A94DF5BF9FF4}" dt="2023-10-26T03:59:54.022" v="435" actId="1076"/>
          <ac:spMkLst>
            <pc:docMk/>
            <pc:sldMk cId="3918695750" sldId="624"/>
            <ac:spMk id="5" creationId="{49147C49-1E71-4C5B-41E3-44BFD80A875B}"/>
          </ac:spMkLst>
        </pc:spChg>
        <pc:spChg chg="add del mod">
          <ac:chgData name="平野 武" userId="3cfe3d63-3e2d-444e-9c54-10e92370b90a" providerId="ADAL" clId="{C71BC76B-16CC-4450-BFDC-A94DF5BF9FF4}" dt="2023-10-26T03:06:06.375" v="36"/>
          <ac:spMkLst>
            <pc:docMk/>
            <pc:sldMk cId="3918695750" sldId="624"/>
            <ac:spMk id="7" creationId="{1073110E-F2E7-2D62-3E31-A5A80CA3584C}"/>
          </ac:spMkLst>
        </pc:spChg>
        <pc:spChg chg="add del mod">
          <ac:chgData name="平野 武" userId="3cfe3d63-3e2d-444e-9c54-10e92370b90a" providerId="ADAL" clId="{C71BC76B-16CC-4450-BFDC-A94DF5BF9FF4}" dt="2023-10-26T03:06:06.375" v="36"/>
          <ac:spMkLst>
            <pc:docMk/>
            <pc:sldMk cId="3918695750" sldId="624"/>
            <ac:spMk id="9" creationId="{B3F9C5F1-B090-B038-A341-23805124D056}"/>
          </ac:spMkLst>
        </pc:spChg>
        <pc:spChg chg="add mod">
          <ac:chgData name="平野 武" userId="3cfe3d63-3e2d-444e-9c54-10e92370b90a" providerId="ADAL" clId="{C71BC76B-16CC-4450-BFDC-A94DF5BF9FF4}" dt="2023-10-26T03:59:54.022" v="435" actId="1076"/>
          <ac:spMkLst>
            <pc:docMk/>
            <pc:sldMk cId="3918695750" sldId="624"/>
            <ac:spMk id="11" creationId="{3B318170-EB99-CE1E-70FA-3D98714B847E}"/>
          </ac:spMkLst>
        </pc:spChg>
        <pc:spChg chg="add mod">
          <ac:chgData name="平野 武" userId="3cfe3d63-3e2d-444e-9c54-10e92370b90a" providerId="ADAL" clId="{C71BC76B-16CC-4450-BFDC-A94DF5BF9FF4}" dt="2023-10-26T03:59:54.022" v="435" actId="1076"/>
          <ac:spMkLst>
            <pc:docMk/>
            <pc:sldMk cId="3918695750" sldId="624"/>
            <ac:spMk id="12" creationId="{789E7AE6-22C6-F5C7-6F26-7B210B4F7008}"/>
          </ac:spMkLst>
        </pc:spChg>
        <pc:spChg chg="add mod">
          <ac:chgData name="平野 武" userId="3cfe3d63-3e2d-444e-9c54-10e92370b90a" providerId="ADAL" clId="{C71BC76B-16CC-4450-BFDC-A94DF5BF9FF4}" dt="2023-10-26T03:59:54.022" v="435" actId="1076"/>
          <ac:spMkLst>
            <pc:docMk/>
            <pc:sldMk cId="3918695750" sldId="624"/>
            <ac:spMk id="14" creationId="{E0B5089F-27FE-FD13-2860-50DB866933F0}"/>
          </ac:spMkLst>
        </pc:spChg>
        <pc:spChg chg="add mod">
          <ac:chgData name="平野 武" userId="3cfe3d63-3e2d-444e-9c54-10e92370b90a" providerId="ADAL" clId="{C71BC76B-16CC-4450-BFDC-A94DF5BF9FF4}" dt="2023-10-26T03:59:54.022" v="435" actId="1076"/>
          <ac:spMkLst>
            <pc:docMk/>
            <pc:sldMk cId="3918695750" sldId="624"/>
            <ac:spMk id="16" creationId="{A136041A-1AFE-E5D2-6455-337B411347AA}"/>
          </ac:spMkLst>
        </pc:spChg>
        <pc:spChg chg="add del mod">
          <ac:chgData name="平野 武" userId="3cfe3d63-3e2d-444e-9c54-10e92370b90a" providerId="ADAL" clId="{C71BC76B-16CC-4450-BFDC-A94DF5BF9FF4}" dt="2023-10-26T03:46:37.583" v="47" actId="478"/>
          <ac:spMkLst>
            <pc:docMk/>
            <pc:sldMk cId="3918695750" sldId="624"/>
            <ac:spMk id="17" creationId="{85F277F1-5972-2CD3-BB39-89D93A892A6E}"/>
          </ac:spMkLst>
        </pc:spChg>
        <pc:spChg chg="add del mod">
          <ac:chgData name="平野 武" userId="3cfe3d63-3e2d-444e-9c54-10e92370b90a" providerId="ADAL" clId="{C71BC76B-16CC-4450-BFDC-A94DF5BF9FF4}" dt="2023-10-26T03:46:37.583" v="47" actId="478"/>
          <ac:spMkLst>
            <pc:docMk/>
            <pc:sldMk cId="3918695750" sldId="624"/>
            <ac:spMk id="19" creationId="{F9940BDD-778C-F501-F616-0843D00CFBBB}"/>
          </ac:spMkLst>
        </pc:spChg>
        <pc:spChg chg="add del mod">
          <ac:chgData name="平野 武" userId="3cfe3d63-3e2d-444e-9c54-10e92370b90a" providerId="ADAL" clId="{C71BC76B-16CC-4450-BFDC-A94DF5BF9FF4}" dt="2023-10-26T03:46:37.583" v="47" actId="478"/>
          <ac:spMkLst>
            <pc:docMk/>
            <pc:sldMk cId="3918695750" sldId="624"/>
            <ac:spMk id="21" creationId="{3118EF5C-9058-15ED-B59A-E0D4742D9000}"/>
          </ac:spMkLst>
        </pc:spChg>
        <pc:spChg chg="add del mod">
          <ac:chgData name="平野 武" userId="3cfe3d63-3e2d-444e-9c54-10e92370b90a" providerId="ADAL" clId="{C71BC76B-16CC-4450-BFDC-A94DF5BF9FF4}" dt="2023-10-26T03:46:37.583" v="47" actId="478"/>
          <ac:spMkLst>
            <pc:docMk/>
            <pc:sldMk cId="3918695750" sldId="624"/>
            <ac:spMk id="22" creationId="{420F6EDA-ADE7-3E85-1D76-21A18FC17B26}"/>
          </ac:spMkLst>
        </pc:spChg>
        <pc:spChg chg="add del mod">
          <ac:chgData name="平野 武" userId="3cfe3d63-3e2d-444e-9c54-10e92370b90a" providerId="ADAL" clId="{C71BC76B-16CC-4450-BFDC-A94DF5BF9FF4}" dt="2023-10-26T03:46:37.583" v="47" actId="478"/>
          <ac:spMkLst>
            <pc:docMk/>
            <pc:sldMk cId="3918695750" sldId="624"/>
            <ac:spMk id="23" creationId="{431E3FFF-702E-DD8B-6E44-2707BAE71B95}"/>
          </ac:spMkLst>
        </pc:spChg>
        <pc:spChg chg="add del mod">
          <ac:chgData name="平野 武" userId="3cfe3d63-3e2d-444e-9c54-10e92370b90a" providerId="ADAL" clId="{C71BC76B-16CC-4450-BFDC-A94DF5BF9FF4}" dt="2023-10-26T03:46:37.583" v="47" actId="478"/>
          <ac:spMkLst>
            <pc:docMk/>
            <pc:sldMk cId="3918695750" sldId="624"/>
            <ac:spMk id="24" creationId="{CDA68A11-3815-D995-A16F-084EA5CE2D67}"/>
          </ac:spMkLst>
        </pc:spChg>
        <pc:spChg chg="add del mod">
          <ac:chgData name="平野 武" userId="3cfe3d63-3e2d-444e-9c54-10e92370b90a" providerId="ADAL" clId="{C71BC76B-16CC-4450-BFDC-A94DF5BF9FF4}" dt="2023-10-26T03:46:37.583" v="47" actId="478"/>
          <ac:spMkLst>
            <pc:docMk/>
            <pc:sldMk cId="3918695750" sldId="624"/>
            <ac:spMk id="25" creationId="{9D22B1BA-B7C0-CC65-F87E-3731D3DC862C}"/>
          </ac:spMkLst>
        </pc:spChg>
        <pc:spChg chg="add del mod">
          <ac:chgData name="平野 武" userId="3cfe3d63-3e2d-444e-9c54-10e92370b90a" providerId="ADAL" clId="{C71BC76B-16CC-4450-BFDC-A94DF5BF9FF4}" dt="2023-10-26T03:46:37.583" v="47" actId="478"/>
          <ac:spMkLst>
            <pc:docMk/>
            <pc:sldMk cId="3918695750" sldId="624"/>
            <ac:spMk id="26" creationId="{DAF20938-DB5D-D75C-BD12-60585DFEB645}"/>
          </ac:spMkLst>
        </pc:spChg>
        <pc:spChg chg="add mod">
          <ac:chgData name="平野 武" userId="3cfe3d63-3e2d-444e-9c54-10e92370b90a" providerId="ADAL" clId="{C71BC76B-16CC-4450-BFDC-A94DF5BF9FF4}" dt="2023-10-26T04:01:34.627" v="467" actId="1076"/>
          <ac:spMkLst>
            <pc:docMk/>
            <pc:sldMk cId="3918695750" sldId="624"/>
            <ac:spMk id="34" creationId="{2F99A2B4-226D-7C73-BF33-53C9464C4972}"/>
          </ac:spMkLst>
        </pc:spChg>
        <pc:spChg chg="add mod">
          <ac:chgData name="平野 武" userId="3cfe3d63-3e2d-444e-9c54-10e92370b90a" providerId="ADAL" clId="{C71BC76B-16CC-4450-BFDC-A94DF5BF9FF4}" dt="2023-10-26T04:01:34.627" v="467" actId="1076"/>
          <ac:spMkLst>
            <pc:docMk/>
            <pc:sldMk cId="3918695750" sldId="624"/>
            <ac:spMk id="36" creationId="{2EDEBEE4-E852-DFFD-7106-02B0BD058867}"/>
          </ac:spMkLst>
        </pc:spChg>
        <pc:spChg chg="add mod">
          <ac:chgData name="平野 武" userId="3cfe3d63-3e2d-444e-9c54-10e92370b90a" providerId="ADAL" clId="{C71BC76B-16CC-4450-BFDC-A94DF5BF9FF4}" dt="2023-10-26T04:02:54.111" v="495" actId="14100"/>
          <ac:spMkLst>
            <pc:docMk/>
            <pc:sldMk cId="3918695750" sldId="624"/>
            <ac:spMk id="37" creationId="{E829BCCF-D775-7167-B1C7-0F1AE1282E97}"/>
          </ac:spMkLst>
        </pc:spChg>
        <pc:spChg chg="add mod">
          <ac:chgData name="平野 武" userId="3cfe3d63-3e2d-444e-9c54-10e92370b90a" providerId="ADAL" clId="{C71BC76B-16CC-4450-BFDC-A94DF5BF9FF4}" dt="2023-10-26T04:06:38.400" v="609" actId="14100"/>
          <ac:spMkLst>
            <pc:docMk/>
            <pc:sldMk cId="3918695750" sldId="624"/>
            <ac:spMk id="38" creationId="{481AE27B-66D8-D9D3-0084-1C0741FC53F4}"/>
          </ac:spMkLst>
        </pc:spChg>
        <pc:spChg chg="add mod">
          <ac:chgData name="平野 武" userId="3cfe3d63-3e2d-444e-9c54-10e92370b90a" providerId="ADAL" clId="{C71BC76B-16CC-4450-BFDC-A94DF5BF9FF4}" dt="2023-10-26T04:06:32.588" v="608" actId="1076"/>
          <ac:spMkLst>
            <pc:docMk/>
            <pc:sldMk cId="3918695750" sldId="624"/>
            <ac:spMk id="39" creationId="{BA76D22E-3B5F-57D6-3E1E-A5CDC72A31DA}"/>
          </ac:spMkLst>
        </pc:spChg>
        <pc:spChg chg="add del">
          <ac:chgData name="平野 武" userId="3cfe3d63-3e2d-444e-9c54-10e92370b90a" providerId="ADAL" clId="{C71BC76B-16CC-4450-BFDC-A94DF5BF9FF4}" dt="2023-10-26T03:06:07.850" v="37" actId="478"/>
          <ac:spMkLst>
            <pc:docMk/>
            <pc:sldMk cId="3918695750" sldId="624"/>
            <ac:spMk id="52" creationId="{983B65DB-BC84-FD71-0A8F-BDE7412D6A7B}"/>
          </ac:spMkLst>
        </pc:spChg>
        <pc:spChg chg="del">
          <ac:chgData name="平野 武" userId="3cfe3d63-3e2d-444e-9c54-10e92370b90a" providerId="ADAL" clId="{C71BC76B-16CC-4450-BFDC-A94DF5BF9FF4}" dt="2023-10-26T03:04:36.220" v="14" actId="478"/>
          <ac:spMkLst>
            <pc:docMk/>
            <pc:sldMk cId="3918695750" sldId="624"/>
            <ac:spMk id="166" creationId="{7D3AEF54-0523-934C-8C19-B1D0B0FDAE13}"/>
          </ac:spMkLst>
        </pc:spChg>
        <pc:spChg chg="mod">
          <ac:chgData name="平野 武" userId="3cfe3d63-3e2d-444e-9c54-10e92370b90a" providerId="ADAL" clId="{C71BC76B-16CC-4450-BFDC-A94DF5BF9FF4}" dt="2023-10-26T04:03:01.032" v="497" actId="20577"/>
          <ac:spMkLst>
            <pc:docMk/>
            <pc:sldMk cId="3918695750" sldId="624"/>
            <ac:spMk id="168" creationId="{7F536FE3-BD06-2EFF-EE22-DBD9A74226D1}"/>
          </ac:spMkLst>
        </pc:spChg>
        <pc:graphicFrameChg chg="add mod modGraphic">
          <ac:chgData name="平野 武" userId="3cfe3d63-3e2d-444e-9c54-10e92370b90a" providerId="ADAL" clId="{C71BC76B-16CC-4450-BFDC-A94DF5BF9FF4}" dt="2023-10-26T04:01:34.627" v="467" actId="1076"/>
          <ac:graphicFrameMkLst>
            <pc:docMk/>
            <pc:sldMk cId="3918695750" sldId="624"/>
            <ac:graphicFrameMk id="29" creationId="{5F5200E8-5C2A-DAD2-DE6D-7E8FDC45A17F}"/>
          </ac:graphicFrameMkLst>
        </pc:graphicFrameChg>
        <pc:graphicFrameChg chg="add mod">
          <ac:chgData name="平野 武" userId="3cfe3d63-3e2d-444e-9c54-10e92370b90a" providerId="ADAL" clId="{C71BC76B-16CC-4450-BFDC-A94DF5BF9FF4}" dt="2023-10-26T03:52:50.601" v="177" actId="571"/>
          <ac:graphicFrameMkLst>
            <pc:docMk/>
            <pc:sldMk cId="3918695750" sldId="624"/>
            <ac:graphicFrameMk id="35" creationId="{E9A4C6EE-7172-C20C-8D3A-484BC51F122E}"/>
          </ac:graphicFrameMkLst>
        </pc:graphicFrameChg>
        <pc:picChg chg="del mod">
          <ac:chgData name="平野 武" userId="3cfe3d63-3e2d-444e-9c54-10e92370b90a" providerId="ADAL" clId="{C71BC76B-16CC-4450-BFDC-A94DF5BF9FF4}" dt="2023-10-26T03:45:41.298" v="42" actId="478"/>
          <ac:picMkLst>
            <pc:docMk/>
            <pc:sldMk cId="3918695750" sldId="624"/>
            <ac:picMk id="6" creationId="{22FC60F8-DA14-BE04-FD4C-357AA004818C}"/>
          </ac:picMkLst>
        </pc:picChg>
        <pc:picChg chg="add mod">
          <ac:chgData name="平野 武" userId="3cfe3d63-3e2d-444e-9c54-10e92370b90a" providerId="ADAL" clId="{C71BC76B-16CC-4450-BFDC-A94DF5BF9FF4}" dt="2023-10-26T03:59:54.022" v="435" actId="1076"/>
          <ac:picMkLst>
            <pc:docMk/>
            <pc:sldMk cId="3918695750" sldId="624"/>
            <ac:picMk id="10" creationId="{F4F66C26-E92C-00BE-D278-49A61A604F94}"/>
          </ac:picMkLst>
        </pc:picChg>
        <pc:picChg chg="add mod">
          <ac:chgData name="平野 武" userId="3cfe3d63-3e2d-444e-9c54-10e92370b90a" providerId="ADAL" clId="{C71BC76B-16CC-4450-BFDC-A94DF5BF9FF4}" dt="2023-10-26T03:59:54.022" v="435" actId="1076"/>
          <ac:picMkLst>
            <pc:docMk/>
            <pc:sldMk cId="3918695750" sldId="624"/>
            <ac:picMk id="13" creationId="{787D2C08-7646-794C-4208-14B5C1F3F18A}"/>
          </ac:picMkLst>
        </pc:picChg>
        <pc:picChg chg="add mod">
          <ac:chgData name="平野 武" userId="3cfe3d63-3e2d-444e-9c54-10e92370b90a" providerId="ADAL" clId="{C71BC76B-16CC-4450-BFDC-A94DF5BF9FF4}" dt="2023-10-26T03:59:54.022" v="435" actId="1076"/>
          <ac:picMkLst>
            <pc:docMk/>
            <pc:sldMk cId="3918695750" sldId="624"/>
            <ac:picMk id="15" creationId="{4334DDC8-6DD0-27E9-6BFA-505B919D107E}"/>
          </ac:picMkLst>
        </pc:picChg>
        <pc:picChg chg="add mod">
          <ac:chgData name="平野 武" userId="3cfe3d63-3e2d-444e-9c54-10e92370b90a" providerId="ADAL" clId="{C71BC76B-16CC-4450-BFDC-A94DF5BF9FF4}" dt="2023-10-26T03:59:54.022" v="435" actId="1076"/>
          <ac:picMkLst>
            <pc:docMk/>
            <pc:sldMk cId="3918695750" sldId="624"/>
            <ac:picMk id="18" creationId="{82CF72F5-1B3E-0F81-B97E-DEC1493BC91E}"/>
          </ac:picMkLst>
        </pc:picChg>
        <pc:picChg chg="add del mod">
          <ac:chgData name="平野 武" userId="3cfe3d63-3e2d-444e-9c54-10e92370b90a" providerId="ADAL" clId="{C71BC76B-16CC-4450-BFDC-A94DF5BF9FF4}" dt="2023-10-26T03:46:37.583" v="47" actId="478"/>
          <ac:picMkLst>
            <pc:docMk/>
            <pc:sldMk cId="3918695750" sldId="624"/>
            <ac:picMk id="20" creationId="{03251C1B-4614-DEB8-A250-F6CA48577F18}"/>
          </ac:picMkLst>
        </pc:picChg>
        <pc:picChg chg="add mod">
          <ac:chgData name="平野 武" userId="3cfe3d63-3e2d-444e-9c54-10e92370b90a" providerId="ADAL" clId="{C71BC76B-16CC-4450-BFDC-A94DF5BF9FF4}" dt="2023-10-26T03:59:54.022" v="435" actId="1076"/>
          <ac:picMkLst>
            <pc:docMk/>
            <pc:sldMk cId="3918695750" sldId="624"/>
            <ac:picMk id="27" creationId="{53DD01A2-17EE-BCDB-3DFF-DA826E6FD1DC}"/>
          </ac:picMkLst>
        </pc:picChg>
        <pc:picChg chg="add del mod">
          <ac:chgData name="平野 武" userId="3cfe3d63-3e2d-444e-9c54-10e92370b90a" providerId="ADAL" clId="{C71BC76B-16CC-4450-BFDC-A94DF5BF9FF4}" dt="2023-10-26T03:51:27.692" v="149"/>
          <ac:picMkLst>
            <pc:docMk/>
            <pc:sldMk cId="3918695750" sldId="624"/>
            <ac:picMk id="31" creationId="{900BFAAF-4506-9CD7-78C2-46D0342B757F}"/>
          </ac:picMkLst>
        </pc:picChg>
        <pc:picChg chg="add mod">
          <ac:chgData name="平野 武" userId="3cfe3d63-3e2d-444e-9c54-10e92370b90a" providerId="ADAL" clId="{C71BC76B-16CC-4450-BFDC-A94DF5BF9FF4}" dt="2023-10-26T04:01:34.627" v="467" actId="1076"/>
          <ac:picMkLst>
            <pc:docMk/>
            <pc:sldMk cId="3918695750" sldId="624"/>
            <ac:picMk id="32" creationId="{A580828D-1052-CDD4-530A-5CAA5F916443}"/>
          </ac:picMkLst>
        </pc:picChg>
        <pc:picChg chg="del mod">
          <ac:chgData name="平野 武" userId="3cfe3d63-3e2d-444e-9c54-10e92370b90a" providerId="ADAL" clId="{C71BC76B-16CC-4450-BFDC-A94DF5BF9FF4}" dt="2023-10-26T03:05:06.423" v="17" actId="478"/>
          <ac:picMkLst>
            <pc:docMk/>
            <pc:sldMk cId="3918695750" sldId="624"/>
            <ac:picMk id="146" creationId="{1432117A-6A97-4DA8-242C-353C518FAC3F}"/>
          </ac:picMkLst>
        </pc:picChg>
        <pc:picChg chg="del mod">
          <ac:chgData name="平野 武" userId="3cfe3d63-3e2d-444e-9c54-10e92370b90a" providerId="ADAL" clId="{C71BC76B-16CC-4450-BFDC-A94DF5BF9FF4}" dt="2023-10-26T03:45:33.594" v="38" actId="478"/>
          <ac:picMkLst>
            <pc:docMk/>
            <pc:sldMk cId="3918695750" sldId="624"/>
            <ac:picMk id="164" creationId="{7A7DF66E-0710-C99D-11FE-2F059979D0A2}"/>
          </ac:picMkLst>
        </pc:picChg>
        <pc:cxnChg chg="add del mod">
          <ac:chgData name="平野 武" userId="3cfe3d63-3e2d-444e-9c54-10e92370b90a" providerId="ADAL" clId="{C71BC76B-16CC-4450-BFDC-A94DF5BF9FF4}" dt="2023-10-26T03:06:06.375" v="36"/>
          <ac:cxnSpMkLst>
            <pc:docMk/>
            <pc:sldMk cId="3918695750" sldId="624"/>
            <ac:cxnSpMk id="8" creationId="{F8B53B96-94BE-E58E-A62A-4E6185A8A0BC}"/>
          </ac:cxnSpMkLst>
        </pc:cxnChg>
        <pc:cxnChg chg="add del mod">
          <ac:chgData name="平野 武" userId="3cfe3d63-3e2d-444e-9c54-10e92370b90a" providerId="ADAL" clId="{C71BC76B-16CC-4450-BFDC-A94DF5BF9FF4}" dt="2023-10-26T03:50:49.233" v="115" actId="14100"/>
          <ac:cxnSpMkLst>
            <pc:docMk/>
            <pc:sldMk cId="3918695750" sldId="624"/>
            <ac:cxnSpMk id="57" creationId="{CEF5F57F-7F09-6045-0FB2-B9135DEBC97E}"/>
          </ac:cxnSpMkLst>
        </pc:cxnChg>
      </pc:sldChg>
      <pc:sldChg chg="addSp delSp modSp mod">
        <pc:chgData name="平野 武" userId="3cfe3d63-3e2d-444e-9c54-10e92370b90a" providerId="ADAL" clId="{C71BC76B-16CC-4450-BFDC-A94DF5BF9FF4}" dt="2023-10-26T06:00:08.481" v="1031" actId="1076"/>
        <pc:sldMkLst>
          <pc:docMk/>
          <pc:sldMk cId="1961919295" sldId="651"/>
        </pc:sldMkLst>
        <pc:spChg chg="add mod ord">
          <ac:chgData name="平野 武" userId="3cfe3d63-3e2d-444e-9c54-10e92370b90a" providerId="ADAL" clId="{C71BC76B-16CC-4450-BFDC-A94DF5BF9FF4}" dt="2023-10-26T05:54:20.149" v="931" actId="14100"/>
          <ac:spMkLst>
            <pc:docMk/>
            <pc:sldMk cId="1961919295" sldId="651"/>
            <ac:spMk id="3" creationId="{C4F7D8B8-818F-761E-A884-0863691EFC68}"/>
          </ac:spMkLst>
        </pc:spChg>
        <pc:spChg chg="mod">
          <ac:chgData name="平野 武" userId="3cfe3d63-3e2d-444e-9c54-10e92370b90a" providerId="ADAL" clId="{C71BC76B-16CC-4450-BFDC-A94DF5BF9FF4}" dt="2023-10-26T04:00:12.042" v="440" actId="1076"/>
          <ac:spMkLst>
            <pc:docMk/>
            <pc:sldMk cId="1961919295" sldId="651"/>
            <ac:spMk id="7" creationId="{3E481D1C-1FE5-C05B-584B-D5407FDEDB3D}"/>
          </ac:spMkLst>
        </pc:spChg>
        <pc:spChg chg="add mod">
          <ac:chgData name="平野 武" userId="3cfe3d63-3e2d-444e-9c54-10e92370b90a" providerId="ADAL" clId="{C71BC76B-16CC-4450-BFDC-A94DF5BF9FF4}" dt="2023-10-26T05:18:25.750" v="741" actId="1038"/>
          <ac:spMkLst>
            <pc:docMk/>
            <pc:sldMk cId="1961919295" sldId="651"/>
            <ac:spMk id="8" creationId="{AC07AC39-C9CF-3E08-AB50-FE71A97E5DDD}"/>
          </ac:spMkLst>
        </pc:spChg>
        <pc:spChg chg="add del mod">
          <ac:chgData name="平野 武" userId="3cfe3d63-3e2d-444e-9c54-10e92370b90a" providerId="ADAL" clId="{C71BC76B-16CC-4450-BFDC-A94DF5BF9FF4}" dt="2023-10-26T03:59:30.622" v="433" actId="478"/>
          <ac:spMkLst>
            <pc:docMk/>
            <pc:sldMk cId="1961919295" sldId="651"/>
            <ac:spMk id="9" creationId="{4A1804F3-315D-C6CA-5A1C-55079CB8C5C0}"/>
          </ac:spMkLst>
        </pc:spChg>
        <pc:spChg chg="add del mod">
          <ac:chgData name="平野 武" userId="3cfe3d63-3e2d-444e-9c54-10e92370b90a" providerId="ADAL" clId="{C71BC76B-16CC-4450-BFDC-A94DF5BF9FF4}" dt="2023-10-26T03:59:30.622" v="433" actId="478"/>
          <ac:spMkLst>
            <pc:docMk/>
            <pc:sldMk cId="1961919295" sldId="651"/>
            <ac:spMk id="10" creationId="{8A2FD87B-BC68-3364-F939-F8D0B748E0B8}"/>
          </ac:spMkLst>
        </pc:spChg>
        <pc:spChg chg="add del mod">
          <ac:chgData name="平野 武" userId="3cfe3d63-3e2d-444e-9c54-10e92370b90a" providerId="ADAL" clId="{C71BC76B-16CC-4450-BFDC-A94DF5BF9FF4}" dt="2023-10-26T03:59:30.622" v="433" actId="478"/>
          <ac:spMkLst>
            <pc:docMk/>
            <pc:sldMk cId="1961919295" sldId="651"/>
            <ac:spMk id="11" creationId="{BDAE0577-73E3-14FD-7DDD-173110EAFB58}"/>
          </ac:spMkLst>
        </pc:spChg>
        <pc:spChg chg="mod">
          <ac:chgData name="平野 武" userId="3cfe3d63-3e2d-444e-9c54-10e92370b90a" providerId="ADAL" clId="{C71BC76B-16CC-4450-BFDC-A94DF5BF9FF4}" dt="2023-10-26T05:15:17.980" v="623"/>
          <ac:spMkLst>
            <pc:docMk/>
            <pc:sldMk cId="1961919295" sldId="651"/>
            <ac:spMk id="11" creationId="{E6C18519-52F3-7598-7695-26B6477B678E}"/>
          </ac:spMkLst>
        </pc:spChg>
        <pc:spChg chg="add mod">
          <ac:chgData name="平野 武" userId="3cfe3d63-3e2d-444e-9c54-10e92370b90a" providerId="ADAL" clId="{C71BC76B-16CC-4450-BFDC-A94DF5BF9FF4}" dt="2023-10-26T05:30:00.095" v="812" actId="1076"/>
          <ac:spMkLst>
            <pc:docMk/>
            <pc:sldMk cId="1961919295" sldId="651"/>
            <ac:spMk id="12" creationId="{A2E0A3EF-B40C-C03C-9B87-4D8606C3181B}"/>
          </ac:spMkLst>
        </pc:spChg>
        <pc:spChg chg="mod">
          <ac:chgData name="平野 武" userId="3cfe3d63-3e2d-444e-9c54-10e92370b90a" providerId="ADAL" clId="{C71BC76B-16CC-4450-BFDC-A94DF5BF9FF4}" dt="2023-10-26T04:00:12.042" v="440" actId="1076"/>
          <ac:spMkLst>
            <pc:docMk/>
            <pc:sldMk cId="1961919295" sldId="651"/>
            <ac:spMk id="13" creationId="{246C17FD-AFFF-57DC-57D1-4056785B4962}"/>
          </ac:spMkLst>
        </pc:spChg>
        <pc:spChg chg="add del mod">
          <ac:chgData name="平野 武" userId="3cfe3d63-3e2d-444e-9c54-10e92370b90a" providerId="ADAL" clId="{C71BC76B-16CC-4450-BFDC-A94DF5BF9FF4}" dt="2023-10-26T05:15:27.796" v="625" actId="478"/>
          <ac:spMkLst>
            <pc:docMk/>
            <pc:sldMk cId="1961919295" sldId="651"/>
            <ac:spMk id="14" creationId="{05AD8707-9BCA-11D7-317E-E08AA9B08A52}"/>
          </ac:spMkLst>
        </pc:spChg>
        <pc:spChg chg="add del mod">
          <ac:chgData name="平野 武" userId="3cfe3d63-3e2d-444e-9c54-10e92370b90a" providerId="ADAL" clId="{C71BC76B-16CC-4450-BFDC-A94DF5BF9FF4}" dt="2023-10-26T04:00:23.936" v="442" actId="478"/>
          <ac:spMkLst>
            <pc:docMk/>
            <pc:sldMk cId="1961919295" sldId="651"/>
            <ac:spMk id="15" creationId="{6BDC8700-C7D4-2B65-BAC9-A70D81543F38}"/>
          </ac:spMkLst>
        </pc:spChg>
        <pc:spChg chg="add del mod">
          <ac:chgData name="平野 武" userId="3cfe3d63-3e2d-444e-9c54-10e92370b90a" providerId="ADAL" clId="{C71BC76B-16CC-4450-BFDC-A94DF5BF9FF4}" dt="2023-10-26T04:00:23.936" v="442" actId="478"/>
          <ac:spMkLst>
            <pc:docMk/>
            <pc:sldMk cId="1961919295" sldId="651"/>
            <ac:spMk id="16" creationId="{32BCD805-1F36-EDA1-3BD6-CA693F8E0F81}"/>
          </ac:spMkLst>
        </pc:spChg>
        <pc:spChg chg="del mod">
          <ac:chgData name="平野 武" userId="3cfe3d63-3e2d-444e-9c54-10e92370b90a" providerId="ADAL" clId="{C71BC76B-16CC-4450-BFDC-A94DF5BF9FF4}" dt="2023-10-26T04:00:02.072" v="437" actId="478"/>
          <ac:spMkLst>
            <pc:docMk/>
            <pc:sldMk cId="1961919295" sldId="651"/>
            <ac:spMk id="18" creationId="{A0D798A1-84C8-9268-5BC9-84A633F32767}"/>
          </ac:spMkLst>
        </pc:spChg>
        <pc:spChg chg="mod">
          <ac:chgData name="平野 武" userId="3cfe3d63-3e2d-444e-9c54-10e92370b90a" providerId="ADAL" clId="{C71BC76B-16CC-4450-BFDC-A94DF5BF9FF4}" dt="2023-10-26T05:15:17.980" v="623"/>
          <ac:spMkLst>
            <pc:docMk/>
            <pc:sldMk cId="1961919295" sldId="651"/>
            <ac:spMk id="18" creationId="{B7B8CD49-2BE5-58DB-0B7B-A21E712620C7}"/>
          </ac:spMkLst>
        </pc:spChg>
        <pc:spChg chg="mod">
          <ac:chgData name="平野 武" userId="3cfe3d63-3e2d-444e-9c54-10e92370b90a" providerId="ADAL" clId="{C71BC76B-16CC-4450-BFDC-A94DF5BF9FF4}" dt="2023-10-26T04:00:12.042" v="440" actId="1076"/>
          <ac:spMkLst>
            <pc:docMk/>
            <pc:sldMk cId="1961919295" sldId="651"/>
            <ac:spMk id="19" creationId="{164067C6-A870-1FF7-C454-01CB57917C6D}"/>
          </ac:spMkLst>
        </pc:spChg>
        <pc:spChg chg="mod">
          <ac:chgData name="平野 武" userId="3cfe3d63-3e2d-444e-9c54-10e92370b90a" providerId="ADAL" clId="{C71BC76B-16CC-4450-BFDC-A94DF5BF9FF4}" dt="2023-10-26T05:15:17.980" v="623"/>
          <ac:spMkLst>
            <pc:docMk/>
            <pc:sldMk cId="1961919295" sldId="651"/>
            <ac:spMk id="21" creationId="{3C0949FB-0144-F1CA-5B1F-D3E75B08B9DD}"/>
          </ac:spMkLst>
        </pc:spChg>
        <pc:spChg chg="add del mod">
          <ac:chgData name="平野 武" userId="3cfe3d63-3e2d-444e-9c54-10e92370b90a" providerId="ADAL" clId="{C71BC76B-16CC-4450-BFDC-A94DF5BF9FF4}" dt="2023-10-26T04:00:23.936" v="442" actId="478"/>
          <ac:spMkLst>
            <pc:docMk/>
            <pc:sldMk cId="1961919295" sldId="651"/>
            <ac:spMk id="21" creationId="{A0A08386-11EC-3937-E584-ED1FF60D1240}"/>
          </ac:spMkLst>
        </pc:spChg>
        <pc:spChg chg="add mod">
          <ac:chgData name="平野 武" userId="3cfe3d63-3e2d-444e-9c54-10e92370b90a" providerId="ADAL" clId="{C71BC76B-16CC-4450-BFDC-A94DF5BF9FF4}" dt="2023-10-26T03:59:59.817" v="436"/>
          <ac:spMkLst>
            <pc:docMk/>
            <pc:sldMk cId="1961919295" sldId="651"/>
            <ac:spMk id="22" creationId="{C4EFD2E5-067A-E9BB-A9D8-8E0BD268CF9A}"/>
          </ac:spMkLst>
        </pc:spChg>
        <pc:spChg chg="mod">
          <ac:chgData name="平野 武" userId="3cfe3d63-3e2d-444e-9c54-10e92370b90a" providerId="ADAL" clId="{C71BC76B-16CC-4450-BFDC-A94DF5BF9FF4}" dt="2023-10-26T04:00:12.042" v="440" actId="1076"/>
          <ac:spMkLst>
            <pc:docMk/>
            <pc:sldMk cId="1961919295" sldId="651"/>
            <ac:spMk id="23" creationId="{0993246E-A2D9-7218-4377-47AE4791B05D}"/>
          </ac:spMkLst>
        </pc:spChg>
        <pc:spChg chg="mod">
          <ac:chgData name="平野 武" userId="3cfe3d63-3e2d-444e-9c54-10e92370b90a" providerId="ADAL" clId="{C71BC76B-16CC-4450-BFDC-A94DF5BF9FF4}" dt="2023-10-26T04:00:12.042" v="440" actId="1076"/>
          <ac:spMkLst>
            <pc:docMk/>
            <pc:sldMk cId="1961919295" sldId="651"/>
            <ac:spMk id="24" creationId="{520CAC4E-F02D-1F38-107F-D5F63DFDE958}"/>
          </ac:spMkLst>
        </pc:spChg>
        <pc:spChg chg="mod ord">
          <ac:chgData name="平野 武" userId="3cfe3d63-3e2d-444e-9c54-10e92370b90a" providerId="ADAL" clId="{C71BC76B-16CC-4450-BFDC-A94DF5BF9FF4}" dt="2023-10-26T05:14:09.910" v="616" actId="164"/>
          <ac:spMkLst>
            <pc:docMk/>
            <pc:sldMk cId="1961919295" sldId="651"/>
            <ac:spMk id="25" creationId="{8878418F-E8C3-A0B6-24A4-10A74F8A64AC}"/>
          </ac:spMkLst>
        </pc:spChg>
        <pc:spChg chg="mod">
          <ac:chgData name="平野 武" userId="3cfe3d63-3e2d-444e-9c54-10e92370b90a" providerId="ADAL" clId="{C71BC76B-16CC-4450-BFDC-A94DF5BF9FF4}" dt="2023-10-26T05:14:51.882" v="621" actId="255"/>
          <ac:spMkLst>
            <pc:docMk/>
            <pc:sldMk cId="1961919295" sldId="651"/>
            <ac:spMk id="26" creationId="{82305883-A4D6-2A25-E167-7F824B00B92E}"/>
          </ac:spMkLst>
        </pc:spChg>
        <pc:spChg chg="mod">
          <ac:chgData name="平野 武" userId="3cfe3d63-3e2d-444e-9c54-10e92370b90a" providerId="ADAL" clId="{C71BC76B-16CC-4450-BFDC-A94DF5BF9FF4}" dt="2023-10-26T05:15:17.980" v="623"/>
          <ac:spMkLst>
            <pc:docMk/>
            <pc:sldMk cId="1961919295" sldId="651"/>
            <ac:spMk id="27" creationId="{19D0B5F9-9CFF-A96A-68A3-2EED9B5C231C}"/>
          </ac:spMkLst>
        </pc:spChg>
        <pc:spChg chg="mod">
          <ac:chgData name="平野 武" userId="3cfe3d63-3e2d-444e-9c54-10e92370b90a" providerId="ADAL" clId="{C71BC76B-16CC-4450-BFDC-A94DF5BF9FF4}" dt="2023-10-26T05:15:17.980" v="623"/>
          <ac:spMkLst>
            <pc:docMk/>
            <pc:sldMk cId="1961919295" sldId="651"/>
            <ac:spMk id="29" creationId="{7EA15E2D-AD82-CFEC-B88C-F92BC0FB0DC1}"/>
          </ac:spMkLst>
        </pc:spChg>
        <pc:spChg chg="mod">
          <ac:chgData name="平野 武" userId="3cfe3d63-3e2d-444e-9c54-10e92370b90a" providerId="ADAL" clId="{C71BC76B-16CC-4450-BFDC-A94DF5BF9FF4}" dt="2023-10-26T05:14:09.910" v="616" actId="164"/>
          <ac:spMkLst>
            <pc:docMk/>
            <pc:sldMk cId="1961919295" sldId="651"/>
            <ac:spMk id="30" creationId="{59ECACCF-DE69-BD8A-63D9-125DB103A393}"/>
          </ac:spMkLst>
        </pc:spChg>
        <pc:spChg chg="mod">
          <ac:chgData name="平野 武" userId="3cfe3d63-3e2d-444e-9c54-10e92370b90a" providerId="ADAL" clId="{C71BC76B-16CC-4450-BFDC-A94DF5BF9FF4}" dt="2023-10-26T05:59:19.708" v="1022" actId="1037"/>
          <ac:spMkLst>
            <pc:docMk/>
            <pc:sldMk cId="1961919295" sldId="651"/>
            <ac:spMk id="32" creationId="{410328F9-2F1A-DFB0-382B-173F945012E7}"/>
          </ac:spMkLst>
        </pc:spChg>
        <pc:spChg chg="mod">
          <ac:chgData name="平野 武" userId="3cfe3d63-3e2d-444e-9c54-10e92370b90a" providerId="ADAL" clId="{C71BC76B-16CC-4450-BFDC-A94DF5BF9FF4}" dt="2023-10-26T04:00:30.775" v="443" actId="1076"/>
          <ac:spMkLst>
            <pc:docMk/>
            <pc:sldMk cId="1961919295" sldId="651"/>
            <ac:spMk id="33" creationId="{D6F91F03-4746-A7B9-9F9C-2263FEEF4B08}"/>
          </ac:spMkLst>
        </pc:spChg>
        <pc:spChg chg="add del mod">
          <ac:chgData name="平野 武" userId="3cfe3d63-3e2d-444e-9c54-10e92370b90a" providerId="ADAL" clId="{C71BC76B-16CC-4450-BFDC-A94DF5BF9FF4}" dt="2023-10-26T04:01:57.359" v="470" actId="478"/>
          <ac:spMkLst>
            <pc:docMk/>
            <pc:sldMk cId="1961919295" sldId="651"/>
            <ac:spMk id="35" creationId="{28512AD7-24A9-EAF5-AD83-7537F32F946E}"/>
          </ac:spMkLst>
        </pc:spChg>
        <pc:spChg chg="mod">
          <ac:chgData name="平野 武" userId="3cfe3d63-3e2d-444e-9c54-10e92370b90a" providerId="ADAL" clId="{C71BC76B-16CC-4450-BFDC-A94DF5BF9FF4}" dt="2023-10-26T05:15:17.980" v="623"/>
          <ac:spMkLst>
            <pc:docMk/>
            <pc:sldMk cId="1961919295" sldId="651"/>
            <ac:spMk id="35" creationId="{8F76F63A-CB35-4E73-97E3-05156FA88754}"/>
          </ac:spMkLst>
        </pc:spChg>
        <pc:spChg chg="mod">
          <ac:chgData name="平野 武" userId="3cfe3d63-3e2d-444e-9c54-10e92370b90a" providerId="ADAL" clId="{C71BC76B-16CC-4450-BFDC-A94DF5BF9FF4}" dt="2023-10-26T04:00:12.042" v="440" actId="1076"/>
          <ac:spMkLst>
            <pc:docMk/>
            <pc:sldMk cId="1961919295" sldId="651"/>
            <ac:spMk id="36" creationId="{B7378E97-D0FA-56F2-C1C4-F7481089391D}"/>
          </ac:spMkLst>
        </pc:spChg>
        <pc:spChg chg="mod">
          <ac:chgData name="平野 武" userId="3cfe3d63-3e2d-444e-9c54-10e92370b90a" providerId="ADAL" clId="{C71BC76B-16CC-4450-BFDC-A94DF5BF9FF4}" dt="2023-10-26T05:59:35.159" v="1027" actId="1037"/>
          <ac:spMkLst>
            <pc:docMk/>
            <pc:sldMk cId="1961919295" sldId="651"/>
            <ac:spMk id="37" creationId="{F37B6579-ADE6-72D7-A52D-C1D32DC60D7D}"/>
          </ac:spMkLst>
        </pc:spChg>
        <pc:spChg chg="mod">
          <ac:chgData name="平野 武" userId="3cfe3d63-3e2d-444e-9c54-10e92370b90a" providerId="ADAL" clId="{C71BC76B-16CC-4450-BFDC-A94DF5BF9FF4}" dt="2023-10-26T04:00:30.775" v="443" actId="1076"/>
          <ac:spMkLst>
            <pc:docMk/>
            <pc:sldMk cId="1961919295" sldId="651"/>
            <ac:spMk id="38" creationId="{8379D331-AB38-7F91-809E-2C5F4AD5E44D}"/>
          </ac:spMkLst>
        </pc:spChg>
        <pc:spChg chg="mod">
          <ac:chgData name="平野 武" userId="3cfe3d63-3e2d-444e-9c54-10e92370b90a" providerId="ADAL" clId="{C71BC76B-16CC-4450-BFDC-A94DF5BF9FF4}" dt="2023-10-26T05:15:17.980" v="623"/>
          <ac:spMkLst>
            <pc:docMk/>
            <pc:sldMk cId="1961919295" sldId="651"/>
            <ac:spMk id="40" creationId="{268F0801-022B-8637-2564-7F9CFF0B7713}"/>
          </ac:spMkLst>
        </pc:spChg>
        <pc:spChg chg="del mod">
          <ac:chgData name="平野 武" userId="3cfe3d63-3e2d-444e-9c54-10e92370b90a" providerId="ADAL" clId="{C71BC76B-16CC-4450-BFDC-A94DF5BF9FF4}" dt="2023-10-26T03:57:38.847" v="388" actId="478"/>
          <ac:spMkLst>
            <pc:docMk/>
            <pc:sldMk cId="1961919295" sldId="651"/>
            <ac:spMk id="40" creationId="{3A582478-511A-B743-3598-ABCDDCCD87C8}"/>
          </ac:spMkLst>
        </pc:spChg>
        <pc:spChg chg="add del mod">
          <ac:chgData name="平野 武" userId="3cfe3d63-3e2d-444e-9c54-10e92370b90a" providerId="ADAL" clId="{C71BC76B-16CC-4450-BFDC-A94DF5BF9FF4}" dt="2023-10-26T04:01:57.359" v="470" actId="478"/>
          <ac:spMkLst>
            <pc:docMk/>
            <pc:sldMk cId="1961919295" sldId="651"/>
            <ac:spMk id="42" creationId="{71FC5F66-FAB7-44F5-3138-92FA6101F3EC}"/>
          </ac:spMkLst>
        </pc:spChg>
        <pc:spChg chg="add del mod">
          <ac:chgData name="平野 武" userId="3cfe3d63-3e2d-444e-9c54-10e92370b90a" providerId="ADAL" clId="{C71BC76B-16CC-4450-BFDC-A94DF5BF9FF4}" dt="2023-10-26T04:01:57.359" v="470" actId="478"/>
          <ac:spMkLst>
            <pc:docMk/>
            <pc:sldMk cId="1961919295" sldId="651"/>
            <ac:spMk id="43" creationId="{6C50E51C-6B98-6B70-F4BF-FB830D8BBCB5}"/>
          </ac:spMkLst>
        </pc:spChg>
        <pc:spChg chg="add mod">
          <ac:chgData name="平野 武" userId="3cfe3d63-3e2d-444e-9c54-10e92370b90a" providerId="ADAL" clId="{C71BC76B-16CC-4450-BFDC-A94DF5BF9FF4}" dt="2023-10-26T05:18:08.332" v="727" actId="1038"/>
          <ac:spMkLst>
            <pc:docMk/>
            <pc:sldMk cId="1961919295" sldId="651"/>
            <ac:spMk id="43" creationId="{D67FBA4A-0C1F-1B76-FE13-D68E707D3AAF}"/>
          </ac:spMkLst>
        </pc:spChg>
        <pc:spChg chg="add mod">
          <ac:chgData name="平野 武" userId="3cfe3d63-3e2d-444e-9c54-10e92370b90a" providerId="ADAL" clId="{C71BC76B-16CC-4450-BFDC-A94DF5BF9FF4}" dt="2023-10-26T05:57:09.851" v="974" actId="164"/>
          <ac:spMkLst>
            <pc:docMk/>
            <pc:sldMk cId="1961919295" sldId="651"/>
            <ac:spMk id="45" creationId="{52B4B362-A551-0DD3-B352-F747D7AEAFBA}"/>
          </ac:spMkLst>
        </pc:spChg>
        <pc:spChg chg="add mod">
          <ac:chgData name="平野 武" userId="3cfe3d63-3e2d-444e-9c54-10e92370b90a" providerId="ADAL" clId="{C71BC76B-16CC-4450-BFDC-A94DF5BF9FF4}" dt="2023-10-26T06:00:04.625" v="1030" actId="1076"/>
          <ac:spMkLst>
            <pc:docMk/>
            <pc:sldMk cId="1961919295" sldId="651"/>
            <ac:spMk id="46" creationId="{86ADAF43-69B2-D4BD-29AD-0826830F075D}"/>
          </ac:spMkLst>
        </pc:spChg>
        <pc:spChg chg="add mod">
          <ac:chgData name="平野 武" userId="3cfe3d63-3e2d-444e-9c54-10e92370b90a" providerId="ADAL" clId="{C71BC76B-16CC-4450-BFDC-A94DF5BF9FF4}" dt="2023-10-26T06:00:04.625" v="1030" actId="1076"/>
          <ac:spMkLst>
            <pc:docMk/>
            <pc:sldMk cId="1961919295" sldId="651"/>
            <ac:spMk id="47" creationId="{CCE46257-F09B-4E36-5F24-90FAB80F2253}"/>
          </ac:spMkLst>
        </pc:spChg>
        <pc:spChg chg="add del mod">
          <ac:chgData name="平野 武" userId="3cfe3d63-3e2d-444e-9c54-10e92370b90a" providerId="ADAL" clId="{C71BC76B-16CC-4450-BFDC-A94DF5BF9FF4}" dt="2023-10-26T04:03:14.806" v="498" actId="478"/>
          <ac:spMkLst>
            <pc:docMk/>
            <pc:sldMk cId="1961919295" sldId="651"/>
            <ac:spMk id="48" creationId="{EF525D4D-DEA8-9B2E-B846-CE356D557987}"/>
          </ac:spMkLst>
        </pc:spChg>
        <pc:spChg chg="add mod ord">
          <ac:chgData name="平野 武" userId="3cfe3d63-3e2d-444e-9c54-10e92370b90a" providerId="ADAL" clId="{C71BC76B-16CC-4450-BFDC-A94DF5BF9FF4}" dt="2023-10-26T05:57:09.851" v="974" actId="164"/>
          <ac:spMkLst>
            <pc:docMk/>
            <pc:sldMk cId="1961919295" sldId="651"/>
            <ac:spMk id="49" creationId="{22994C21-4C4F-5448-1EE6-89056E1B1D4F}"/>
          </ac:spMkLst>
        </pc:spChg>
        <pc:spChg chg="mod">
          <ac:chgData name="平野 武" userId="3cfe3d63-3e2d-444e-9c54-10e92370b90a" providerId="ADAL" clId="{C71BC76B-16CC-4450-BFDC-A94DF5BF9FF4}" dt="2023-10-26T05:16:56.106" v="659" actId="1076"/>
          <ac:spMkLst>
            <pc:docMk/>
            <pc:sldMk cId="1961919295" sldId="651"/>
            <ac:spMk id="52" creationId="{983B65DB-BC84-FD71-0A8F-BDE7412D6A7B}"/>
          </ac:spMkLst>
        </pc:spChg>
        <pc:spChg chg="add mod">
          <ac:chgData name="平野 武" userId="3cfe3d63-3e2d-444e-9c54-10e92370b90a" providerId="ADAL" clId="{C71BC76B-16CC-4450-BFDC-A94DF5BF9FF4}" dt="2023-10-26T05:17:58.932" v="717" actId="1037"/>
          <ac:spMkLst>
            <pc:docMk/>
            <pc:sldMk cId="1961919295" sldId="651"/>
            <ac:spMk id="55" creationId="{9C75FFAA-7B3B-4F39-EDF1-EE24D642EC0E}"/>
          </ac:spMkLst>
        </pc:spChg>
        <pc:spChg chg="add mod">
          <ac:chgData name="平野 武" userId="3cfe3d63-3e2d-444e-9c54-10e92370b90a" providerId="ADAL" clId="{C71BC76B-16CC-4450-BFDC-A94DF5BF9FF4}" dt="2023-10-26T06:00:04.625" v="1030" actId="1076"/>
          <ac:spMkLst>
            <pc:docMk/>
            <pc:sldMk cId="1961919295" sldId="651"/>
            <ac:spMk id="58" creationId="{D22614B6-1DEB-7365-D5D2-FE389CAFB29E}"/>
          </ac:spMkLst>
        </pc:spChg>
        <pc:spChg chg="add del">
          <ac:chgData name="平野 武" userId="3cfe3d63-3e2d-444e-9c54-10e92370b90a" providerId="ADAL" clId="{C71BC76B-16CC-4450-BFDC-A94DF5BF9FF4}" dt="2023-10-26T05:58:26.377" v="1000" actId="22"/>
          <ac:spMkLst>
            <pc:docMk/>
            <pc:sldMk cId="1961919295" sldId="651"/>
            <ac:spMk id="60" creationId="{A80E181E-4EDA-8330-201D-8E48E5EA67F4}"/>
          </ac:spMkLst>
        </pc:spChg>
        <pc:spChg chg="add del mod">
          <ac:chgData name="平野 武" userId="3cfe3d63-3e2d-444e-9c54-10e92370b90a" providerId="ADAL" clId="{C71BC76B-16CC-4450-BFDC-A94DF5BF9FF4}" dt="2023-10-26T05:29:38.914" v="805" actId="478"/>
          <ac:spMkLst>
            <pc:docMk/>
            <pc:sldMk cId="1961919295" sldId="651"/>
            <ac:spMk id="61" creationId="{AB9DB280-3654-03FC-8889-1FE5C283976C}"/>
          </ac:spMkLst>
        </pc:spChg>
        <pc:spChg chg="add mod ord">
          <ac:chgData name="平野 武" userId="3cfe3d63-3e2d-444e-9c54-10e92370b90a" providerId="ADAL" clId="{C71BC76B-16CC-4450-BFDC-A94DF5BF9FF4}" dt="2023-10-26T05:46:27.230" v="925" actId="207"/>
          <ac:spMkLst>
            <pc:docMk/>
            <pc:sldMk cId="1961919295" sldId="651"/>
            <ac:spMk id="62" creationId="{04D5E9E5-1800-3082-08D9-033EA3BFA8FF}"/>
          </ac:spMkLst>
        </pc:spChg>
        <pc:spChg chg="add mod">
          <ac:chgData name="平野 武" userId="3cfe3d63-3e2d-444e-9c54-10e92370b90a" providerId="ADAL" clId="{C71BC76B-16CC-4450-BFDC-A94DF5BF9FF4}" dt="2023-10-26T05:33:29.726" v="911" actId="1076"/>
          <ac:spMkLst>
            <pc:docMk/>
            <pc:sldMk cId="1961919295" sldId="651"/>
            <ac:spMk id="63" creationId="{6E5DEE13-5E30-5321-0F59-C958B4AF1915}"/>
          </ac:spMkLst>
        </pc:spChg>
        <pc:spChg chg="add mod">
          <ac:chgData name="平野 武" userId="3cfe3d63-3e2d-444e-9c54-10e92370b90a" providerId="ADAL" clId="{C71BC76B-16CC-4450-BFDC-A94DF5BF9FF4}" dt="2023-10-26T05:33:29.726" v="911" actId="1076"/>
          <ac:spMkLst>
            <pc:docMk/>
            <pc:sldMk cId="1961919295" sldId="651"/>
            <ac:spMk id="128" creationId="{80D7F3AF-A71D-3D94-D40A-EAC7997B3D96}"/>
          </ac:spMkLst>
        </pc:spChg>
        <pc:spChg chg="add mod">
          <ac:chgData name="平野 武" userId="3cfe3d63-3e2d-444e-9c54-10e92370b90a" providerId="ADAL" clId="{C71BC76B-16CC-4450-BFDC-A94DF5BF9FF4}" dt="2023-10-26T05:55:50.313" v="954" actId="207"/>
          <ac:spMkLst>
            <pc:docMk/>
            <pc:sldMk cId="1961919295" sldId="651"/>
            <ac:spMk id="129" creationId="{690FCC5E-329D-C277-D93F-85E38C07DA75}"/>
          </ac:spMkLst>
        </pc:spChg>
        <pc:spChg chg="add mod ord">
          <ac:chgData name="平野 武" userId="3cfe3d63-3e2d-444e-9c54-10e92370b90a" providerId="ADAL" clId="{C71BC76B-16CC-4450-BFDC-A94DF5BF9FF4}" dt="2023-10-26T05:59:14.914" v="1021" actId="1035"/>
          <ac:spMkLst>
            <pc:docMk/>
            <pc:sldMk cId="1961919295" sldId="651"/>
            <ac:spMk id="132" creationId="{C2363AFD-B72B-0B20-6062-07D678B2E53D}"/>
          </ac:spMkLst>
        </pc:spChg>
        <pc:spChg chg="mod">
          <ac:chgData name="平野 武" userId="3cfe3d63-3e2d-444e-9c54-10e92370b90a" providerId="ADAL" clId="{C71BC76B-16CC-4450-BFDC-A94DF5BF9FF4}" dt="2023-10-26T05:59:09.642" v="1018" actId="571"/>
          <ac:spMkLst>
            <pc:docMk/>
            <pc:sldMk cId="1961919295" sldId="651"/>
            <ac:spMk id="134" creationId="{5C56F25A-65C9-4BEE-F15E-FCBDE21DC386}"/>
          </ac:spMkLst>
        </pc:spChg>
        <pc:spChg chg="mod">
          <ac:chgData name="平野 武" userId="3cfe3d63-3e2d-444e-9c54-10e92370b90a" providerId="ADAL" clId="{C71BC76B-16CC-4450-BFDC-A94DF5BF9FF4}" dt="2023-10-26T05:59:09.642" v="1018" actId="571"/>
          <ac:spMkLst>
            <pc:docMk/>
            <pc:sldMk cId="1961919295" sldId="651"/>
            <ac:spMk id="135" creationId="{2ECFE547-4AC1-B80A-F25C-62E10B57AB83}"/>
          </ac:spMkLst>
        </pc:spChg>
        <pc:spChg chg="mod">
          <ac:chgData name="平野 武" userId="3cfe3d63-3e2d-444e-9c54-10e92370b90a" providerId="ADAL" clId="{C71BC76B-16CC-4450-BFDC-A94DF5BF9FF4}" dt="2023-10-26T05:59:43.395" v="1028" actId="571"/>
          <ac:spMkLst>
            <pc:docMk/>
            <pc:sldMk cId="1961919295" sldId="651"/>
            <ac:spMk id="137" creationId="{14ABAD66-76D9-5AB0-B3D8-47B8DCDED1ED}"/>
          </ac:spMkLst>
        </pc:spChg>
        <pc:spChg chg="mod">
          <ac:chgData name="平野 武" userId="3cfe3d63-3e2d-444e-9c54-10e92370b90a" providerId="ADAL" clId="{C71BC76B-16CC-4450-BFDC-A94DF5BF9FF4}" dt="2023-10-26T05:59:43.395" v="1028" actId="571"/>
          <ac:spMkLst>
            <pc:docMk/>
            <pc:sldMk cId="1961919295" sldId="651"/>
            <ac:spMk id="138" creationId="{4E3C21C9-5431-11A2-5D78-6D4C36ED85D5}"/>
          </ac:spMkLst>
        </pc:spChg>
        <pc:spChg chg="mod">
          <ac:chgData name="平野 武" userId="3cfe3d63-3e2d-444e-9c54-10e92370b90a" providerId="ADAL" clId="{C71BC76B-16CC-4450-BFDC-A94DF5BF9FF4}" dt="2023-10-26T04:00:07.078" v="439" actId="1076"/>
          <ac:spMkLst>
            <pc:docMk/>
            <pc:sldMk cId="1961919295" sldId="651"/>
            <ac:spMk id="168" creationId="{7F536FE3-BD06-2EFF-EE22-DBD9A74226D1}"/>
          </ac:spMkLst>
        </pc:spChg>
        <pc:grpChg chg="add mod ord">
          <ac:chgData name="平野 武" userId="3cfe3d63-3e2d-444e-9c54-10e92370b90a" providerId="ADAL" clId="{C71BC76B-16CC-4450-BFDC-A94DF5BF9FF4}" dt="2023-10-26T05:13:53.969" v="615" actId="164"/>
          <ac:grpSpMkLst>
            <pc:docMk/>
            <pc:sldMk cId="1961919295" sldId="651"/>
            <ac:grpSpMk id="3" creationId="{D797B5E3-C77D-C036-8204-AAB74C6B07F6}"/>
          </ac:grpSpMkLst>
        </pc:grpChg>
        <pc:grpChg chg="add mod ord">
          <ac:chgData name="平野 武" userId="3cfe3d63-3e2d-444e-9c54-10e92370b90a" providerId="ADAL" clId="{C71BC76B-16CC-4450-BFDC-A94DF5BF9FF4}" dt="2023-10-26T05:29:55.204" v="810" actId="1076"/>
          <ac:grpSpMkLst>
            <pc:docMk/>
            <pc:sldMk cId="1961919295" sldId="651"/>
            <ac:grpSpMk id="5" creationId="{CBE6CBCB-5A97-3792-D61C-B1DAB4C4DEC0}"/>
          </ac:grpSpMkLst>
        </pc:grpChg>
        <pc:grpChg chg="add mod">
          <ac:chgData name="平野 武" userId="3cfe3d63-3e2d-444e-9c54-10e92370b90a" providerId="ADAL" clId="{C71BC76B-16CC-4450-BFDC-A94DF5BF9FF4}" dt="2023-10-26T05:27:28.870" v="749" actId="1076"/>
          <ac:grpSpMkLst>
            <pc:docMk/>
            <pc:sldMk cId="1961919295" sldId="651"/>
            <ac:grpSpMk id="9" creationId="{2B7F8B34-ADF2-44F9-AC97-D6439A1C5365}"/>
          </ac:grpSpMkLst>
        </pc:grpChg>
        <pc:grpChg chg="add mod">
          <ac:chgData name="平野 武" userId="3cfe3d63-3e2d-444e-9c54-10e92370b90a" providerId="ADAL" clId="{C71BC76B-16CC-4450-BFDC-A94DF5BF9FF4}" dt="2023-10-26T05:15:47.755" v="628" actId="1076"/>
          <ac:grpSpMkLst>
            <pc:docMk/>
            <pc:sldMk cId="1961919295" sldId="651"/>
            <ac:grpSpMk id="15" creationId="{96EF0041-9CD2-9D28-891C-4FA43D4947C7}"/>
          </ac:grpSpMkLst>
        </pc:grpChg>
        <pc:grpChg chg="add mod">
          <ac:chgData name="平野 武" userId="3cfe3d63-3e2d-444e-9c54-10e92370b90a" providerId="ADAL" clId="{C71BC76B-16CC-4450-BFDC-A94DF5BF9FF4}" dt="2023-10-26T05:27:20.072" v="748" actId="1076"/>
          <ac:grpSpMkLst>
            <pc:docMk/>
            <pc:sldMk cId="1961919295" sldId="651"/>
            <ac:grpSpMk id="28" creationId="{81DFBE92-16CD-F703-4419-4A6DAA6E9CC5}"/>
          </ac:grpSpMkLst>
        </pc:grpChg>
        <pc:grpChg chg="add mod">
          <ac:chgData name="平野 武" userId="3cfe3d63-3e2d-444e-9c54-10e92370b90a" providerId="ADAL" clId="{C71BC76B-16CC-4450-BFDC-A94DF5BF9FF4}" dt="2023-10-26T05:58:10.139" v="996" actId="1076"/>
          <ac:grpSpMkLst>
            <pc:docMk/>
            <pc:sldMk cId="1961919295" sldId="651"/>
            <ac:grpSpMk id="53" creationId="{4676730C-80C9-D7B8-F89E-8E1D75577EF9}"/>
          </ac:grpSpMkLst>
        </pc:grpChg>
        <pc:grpChg chg="add mod">
          <ac:chgData name="平野 武" userId="3cfe3d63-3e2d-444e-9c54-10e92370b90a" providerId="ADAL" clId="{C71BC76B-16CC-4450-BFDC-A94DF5BF9FF4}" dt="2023-10-26T05:59:09.642" v="1018" actId="571"/>
          <ac:grpSpMkLst>
            <pc:docMk/>
            <pc:sldMk cId="1961919295" sldId="651"/>
            <ac:grpSpMk id="133" creationId="{17125159-DE20-77F4-F19B-A01F35F9EBDD}"/>
          </ac:grpSpMkLst>
        </pc:grpChg>
        <pc:grpChg chg="add mod">
          <ac:chgData name="平野 武" userId="3cfe3d63-3e2d-444e-9c54-10e92370b90a" providerId="ADAL" clId="{C71BC76B-16CC-4450-BFDC-A94DF5BF9FF4}" dt="2023-10-26T05:59:49.480" v="1029" actId="1076"/>
          <ac:grpSpMkLst>
            <pc:docMk/>
            <pc:sldMk cId="1961919295" sldId="651"/>
            <ac:grpSpMk id="136" creationId="{5BD9FD5F-0CBF-F534-D037-9340E93AEB2F}"/>
          </ac:grpSpMkLst>
        </pc:grpChg>
        <pc:graphicFrameChg chg="add del mod">
          <ac:chgData name="平野 武" userId="3cfe3d63-3e2d-444e-9c54-10e92370b90a" providerId="ADAL" clId="{C71BC76B-16CC-4450-BFDC-A94DF5BF9FF4}" dt="2023-10-26T03:59:30.622" v="433" actId="478"/>
          <ac:graphicFrameMkLst>
            <pc:docMk/>
            <pc:sldMk cId="1961919295" sldId="651"/>
            <ac:graphicFrameMk id="5" creationId="{08600EB9-A65F-D7BD-7EB7-198EC6C7E42A}"/>
          </ac:graphicFrameMkLst>
        </pc:graphicFrameChg>
        <pc:graphicFrameChg chg="add del mod">
          <ac:chgData name="平野 武" userId="3cfe3d63-3e2d-444e-9c54-10e92370b90a" providerId="ADAL" clId="{C71BC76B-16CC-4450-BFDC-A94DF5BF9FF4}" dt="2023-10-26T04:00:23.936" v="442" actId="478"/>
          <ac:graphicFrameMkLst>
            <pc:docMk/>
            <pc:sldMk cId="1961919295" sldId="651"/>
            <ac:graphicFrameMk id="12" creationId="{ECB903B6-0B3F-07A7-EB45-8D8E364662FC}"/>
          </ac:graphicFrameMkLst>
        </pc:graphicFrameChg>
        <pc:graphicFrameChg chg="add del mod">
          <ac:chgData name="平野 武" userId="3cfe3d63-3e2d-444e-9c54-10e92370b90a" providerId="ADAL" clId="{C71BC76B-16CC-4450-BFDC-A94DF5BF9FF4}" dt="2023-10-26T04:01:57.359" v="470" actId="478"/>
          <ac:graphicFrameMkLst>
            <pc:docMk/>
            <pc:sldMk cId="1961919295" sldId="651"/>
            <ac:graphicFrameMk id="28" creationId="{E6464A40-4C2B-0161-216E-5CC356C12F63}"/>
          </ac:graphicFrameMkLst>
        </pc:graphicFrameChg>
        <pc:graphicFrameChg chg="add mod modGraphic">
          <ac:chgData name="平野 武" userId="3cfe3d63-3e2d-444e-9c54-10e92370b90a" providerId="ADAL" clId="{C71BC76B-16CC-4450-BFDC-A94DF5BF9FF4}" dt="2023-10-26T06:00:04.625" v="1030" actId="1076"/>
          <ac:graphicFrameMkLst>
            <pc:docMk/>
            <pc:sldMk cId="1961919295" sldId="651"/>
            <ac:graphicFrameMk id="44" creationId="{C9A5E0B2-9D04-DF4D-5044-3D5E2649E125}"/>
          </ac:graphicFrameMkLst>
        </pc:graphicFrameChg>
        <pc:picChg chg="mod">
          <ac:chgData name="平野 武" userId="3cfe3d63-3e2d-444e-9c54-10e92370b90a" providerId="ADAL" clId="{C71BC76B-16CC-4450-BFDC-A94DF5BF9FF4}" dt="2023-10-26T04:00:12.042" v="440" actId="1076"/>
          <ac:picMkLst>
            <pc:docMk/>
            <pc:sldMk cId="1961919295" sldId="651"/>
            <ac:picMk id="6" creationId="{BE540F56-2957-3C4B-4065-B2A409D1463E}"/>
          </ac:picMkLst>
        </pc:picChg>
        <pc:picChg chg="add del mod">
          <ac:chgData name="平野 武" userId="3cfe3d63-3e2d-444e-9c54-10e92370b90a" providerId="ADAL" clId="{C71BC76B-16CC-4450-BFDC-A94DF5BF9FF4}" dt="2023-10-26T03:59:30.622" v="433" actId="478"/>
          <ac:picMkLst>
            <pc:docMk/>
            <pc:sldMk cId="1961919295" sldId="651"/>
            <ac:picMk id="8" creationId="{79074411-1662-D4A3-F806-E7D302C02441}"/>
          </ac:picMkLst>
        </pc:picChg>
        <pc:picChg chg="mod">
          <ac:chgData name="平野 武" userId="3cfe3d63-3e2d-444e-9c54-10e92370b90a" providerId="ADAL" clId="{C71BC76B-16CC-4450-BFDC-A94DF5BF9FF4}" dt="2023-10-26T05:15:17.980" v="623"/>
          <ac:picMkLst>
            <pc:docMk/>
            <pc:sldMk cId="1961919295" sldId="651"/>
            <ac:picMk id="10" creationId="{FC13E749-972B-0481-D47C-49E512FC67B5}"/>
          </ac:picMkLst>
        </pc:picChg>
        <pc:picChg chg="add del mod">
          <ac:chgData name="平野 武" userId="3cfe3d63-3e2d-444e-9c54-10e92370b90a" providerId="ADAL" clId="{C71BC76B-16CC-4450-BFDC-A94DF5BF9FF4}" dt="2023-10-26T04:00:23.936" v="442" actId="478"/>
          <ac:picMkLst>
            <pc:docMk/>
            <pc:sldMk cId="1961919295" sldId="651"/>
            <ac:picMk id="14" creationId="{24294E5F-6BF5-82FB-315C-5CAD5AF59407}"/>
          </ac:picMkLst>
        </pc:picChg>
        <pc:picChg chg="mod">
          <ac:chgData name="平野 武" userId="3cfe3d63-3e2d-444e-9c54-10e92370b90a" providerId="ADAL" clId="{C71BC76B-16CC-4450-BFDC-A94DF5BF9FF4}" dt="2023-10-26T05:15:17.980" v="623"/>
          <ac:picMkLst>
            <pc:docMk/>
            <pc:sldMk cId="1961919295" sldId="651"/>
            <ac:picMk id="16" creationId="{B031AF09-62C7-B2DC-CA0C-19D31DE5A073}"/>
          </ac:picMkLst>
        </pc:picChg>
        <pc:picChg chg="mod">
          <ac:chgData name="平野 武" userId="3cfe3d63-3e2d-444e-9c54-10e92370b90a" providerId="ADAL" clId="{C71BC76B-16CC-4450-BFDC-A94DF5BF9FF4}" dt="2023-10-26T04:00:12.042" v="440" actId="1076"/>
          <ac:picMkLst>
            <pc:docMk/>
            <pc:sldMk cId="1961919295" sldId="651"/>
            <ac:picMk id="17" creationId="{08406917-2175-21CE-938E-F021FF5DCB0C}"/>
          </ac:picMkLst>
        </pc:picChg>
        <pc:picChg chg="mod">
          <ac:chgData name="平野 武" userId="3cfe3d63-3e2d-444e-9c54-10e92370b90a" providerId="ADAL" clId="{C71BC76B-16CC-4450-BFDC-A94DF5BF9FF4}" dt="2023-10-26T05:14:09.910" v="616" actId="164"/>
          <ac:picMkLst>
            <pc:docMk/>
            <pc:sldMk cId="1961919295" sldId="651"/>
            <ac:picMk id="20" creationId="{6064A912-E6B2-7169-E317-F111C5DDA1D9}"/>
          </ac:picMkLst>
        </pc:picChg>
        <pc:picChg chg="add del mod">
          <ac:chgData name="平野 武" userId="3cfe3d63-3e2d-444e-9c54-10e92370b90a" providerId="ADAL" clId="{C71BC76B-16CC-4450-BFDC-A94DF5BF9FF4}" dt="2023-10-26T04:01:57.359" v="470" actId="478"/>
          <ac:picMkLst>
            <pc:docMk/>
            <pc:sldMk cId="1961919295" sldId="651"/>
            <ac:picMk id="29" creationId="{49D5F050-B7F9-B126-16BC-C29EAF8B0B90}"/>
          </ac:picMkLst>
        </pc:picChg>
        <pc:picChg chg="mod">
          <ac:chgData name="平野 武" userId="3cfe3d63-3e2d-444e-9c54-10e92370b90a" providerId="ADAL" clId="{C71BC76B-16CC-4450-BFDC-A94DF5BF9FF4}" dt="2023-10-26T05:15:17.980" v="623"/>
          <ac:picMkLst>
            <pc:docMk/>
            <pc:sldMk cId="1961919295" sldId="651"/>
            <ac:picMk id="34" creationId="{9E81FD94-65DE-FAE9-5313-1EA1473F92C1}"/>
          </ac:picMkLst>
        </pc:picChg>
        <pc:picChg chg="mod">
          <ac:chgData name="平野 武" userId="3cfe3d63-3e2d-444e-9c54-10e92370b90a" providerId="ADAL" clId="{C71BC76B-16CC-4450-BFDC-A94DF5BF9FF4}" dt="2023-10-26T05:15:17.980" v="623"/>
          <ac:picMkLst>
            <pc:docMk/>
            <pc:sldMk cId="1961919295" sldId="651"/>
            <ac:picMk id="39" creationId="{96074A57-AF0B-6148-9030-7C98ACA81663}"/>
          </ac:picMkLst>
        </pc:picChg>
        <pc:picChg chg="mod">
          <ac:chgData name="平野 武" userId="3cfe3d63-3e2d-444e-9c54-10e92370b90a" providerId="ADAL" clId="{C71BC76B-16CC-4450-BFDC-A94DF5BF9FF4}" dt="2023-10-26T05:15:17.980" v="623"/>
          <ac:picMkLst>
            <pc:docMk/>
            <pc:sldMk cId="1961919295" sldId="651"/>
            <ac:picMk id="42" creationId="{88F1F7F7-F246-656C-357A-13130218BDA1}"/>
          </ac:picMkLst>
        </pc:picChg>
        <pc:picChg chg="add del mod">
          <ac:chgData name="平野 武" userId="3cfe3d63-3e2d-444e-9c54-10e92370b90a" providerId="ADAL" clId="{C71BC76B-16CC-4450-BFDC-A94DF5BF9FF4}" dt="2023-10-26T04:04:13.834" v="553" actId="478"/>
          <ac:picMkLst>
            <pc:docMk/>
            <pc:sldMk cId="1961919295" sldId="651"/>
            <ac:picMk id="45" creationId="{7C00EF78-D166-B72B-038A-5EAF2806AF3B}"/>
          </ac:picMkLst>
        </pc:picChg>
        <pc:picChg chg="mod">
          <ac:chgData name="平野 武" userId="3cfe3d63-3e2d-444e-9c54-10e92370b90a" providerId="ADAL" clId="{C71BC76B-16CC-4450-BFDC-A94DF5BF9FF4}" dt="2023-10-26T05:14:09.910" v="616" actId="164"/>
          <ac:picMkLst>
            <pc:docMk/>
            <pc:sldMk cId="1961919295" sldId="651"/>
            <ac:picMk id="51" creationId="{C246927B-7088-FB0D-9560-6E5116E358FA}"/>
          </ac:picMkLst>
        </pc:picChg>
        <pc:picChg chg="add del mod">
          <ac:chgData name="平野 武" userId="3cfe3d63-3e2d-444e-9c54-10e92370b90a" providerId="ADAL" clId="{C71BC76B-16CC-4450-BFDC-A94DF5BF9FF4}" dt="2023-10-26T04:03:33.798" v="549" actId="478"/>
          <ac:picMkLst>
            <pc:docMk/>
            <pc:sldMk cId="1961919295" sldId="651"/>
            <ac:picMk id="59" creationId="{06C6AD9B-8F04-2C9B-E68B-B85D7CCEB179}"/>
          </ac:picMkLst>
        </pc:picChg>
        <pc:picChg chg="add mod">
          <ac:chgData name="平野 武" userId="3cfe3d63-3e2d-444e-9c54-10e92370b90a" providerId="ADAL" clId="{C71BC76B-16CC-4450-BFDC-A94DF5BF9FF4}" dt="2023-10-26T06:00:08.481" v="1031" actId="1076"/>
          <ac:picMkLst>
            <pc:docMk/>
            <pc:sldMk cId="1961919295" sldId="651"/>
            <ac:picMk id="131" creationId="{6A84F1E0-181F-02E5-ED77-DE56CADAA864}"/>
          </ac:picMkLst>
        </pc:picChg>
        <pc:picChg chg="add mod">
          <ac:chgData name="平野 武" userId="3cfe3d63-3e2d-444e-9c54-10e92370b90a" providerId="ADAL" clId="{C71BC76B-16CC-4450-BFDC-A94DF5BF9FF4}" dt="2023-10-26T06:00:04.625" v="1030" actId="1076"/>
          <ac:picMkLst>
            <pc:docMk/>
            <pc:sldMk cId="1961919295" sldId="651"/>
            <ac:picMk id="1026" creationId="{992010F0-38AA-EA0D-5EBB-61FD06D158F6}"/>
          </ac:picMkLst>
        </pc:picChg>
        <pc:cxnChg chg="del mod">
          <ac:chgData name="平野 武" userId="3cfe3d63-3e2d-444e-9c54-10e92370b90a" providerId="ADAL" clId="{C71BC76B-16CC-4450-BFDC-A94DF5BF9FF4}" dt="2023-10-26T04:00:47.848" v="447" actId="478"/>
          <ac:cxnSpMkLst>
            <pc:docMk/>
            <pc:sldMk cId="1961919295" sldId="651"/>
            <ac:cxnSpMk id="34" creationId="{D8CA5E08-90E6-0478-68B5-EC5BDEAAE4B6}"/>
          </ac:cxnSpMkLst>
        </pc:cxnChg>
        <pc:cxnChg chg="del mod">
          <ac:chgData name="平野 武" userId="3cfe3d63-3e2d-444e-9c54-10e92370b90a" providerId="ADAL" clId="{C71BC76B-16CC-4450-BFDC-A94DF5BF9FF4}" dt="2023-10-26T04:02:00.840" v="472" actId="478"/>
          <ac:cxnSpMkLst>
            <pc:docMk/>
            <pc:sldMk cId="1961919295" sldId="651"/>
            <ac:cxnSpMk id="39" creationId="{E6517769-E7CF-3246-1548-EB5607B9B82F}"/>
          </ac:cxnSpMkLst>
        </pc:cxnChg>
        <pc:cxnChg chg="add mod">
          <ac:chgData name="平野 武" userId="3cfe3d63-3e2d-444e-9c54-10e92370b90a" providerId="ADAL" clId="{C71BC76B-16CC-4450-BFDC-A94DF5BF9FF4}" dt="2023-10-26T05:34:05.348" v="923" actId="1582"/>
          <ac:cxnSpMkLst>
            <pc:docMk/>
            <pc:sldMk cId="1961919295" sldId="651"/>
            <ac:cxnSpMk id="48" creationId="{6A5AC834-B6B0-2E3C-D151-5C2D0CFAA27A}"/>
          </ac:cxnSpMkLst>
        </pc:cxnChg>
        <pc:cxnChg chg="add del mod">
          <ac:chgData name="平野 武" userId="3cfe3d63-3e2d-444e-9c54-10e92370b90a" providerId="ADAL" clId="{C71BC76B-16CC-4450-BFDC-A94DF5BF9FF4}" dt="2023-10-26T05:58:04.586" v="995" actId="478"/>
          <ac:cxnSpMkLst>
            <pc:docMk/>
            <pc:sldMk cId="1961919295" sldId="651"/>
            <ac:cxnSpMk id="50" creationId="{5320CAA5-BEF8-F42C-6182-720861B1DEBD}"/>
          </ac:cxnSpMkLst>
        </pc:cxnChg>
        <pc:cxnChg chg="add del mod">
          <ac:chgData name="平野 武" userId="3cfe3d63-3e2d-444e-9c54-10e92370b90a" providerId="ADAL" clId="{C71BC76B-16CC-4450-BFDC-A94DF5BF9FF4}" dt="2023-10-26T05:59:01.429" v="1017" actId="478"/>
          <ac:cxnSpMkLst>
            <pc:docMk/>
            <pc:sldMk cId="1961919295" sldId="651"/>
            <ac:cxnSpMk id="54" creationId="{E7B4A8A7-1572-2A9C-D534-6F25DF7FB260}"/>
          </ac:cxnSpMkLst>
        </pc:cxnChg>
        <pc:cxnChg chg="add mod">
          <ac:chgData name="平野 武" userId="3cfe3d63-3e2d-444e-9c54-10e92370b90a" providerId="ADAL" clId="{C71BC76B-16CC-4450-BFDC-A94DF5BF9FF4}" dt="2023-10-26T05:34:05.348" v="923" actId="1582"/>
          <ac:cxnSpMkLst>
            <pc:docMk/>
            <pc:sldMk cId="1961919295" sldId="651"/>
            <ac:cxnSpMk id="56" creationId="{40A1007A-AF24-C7C3-3688-36E3C34B9416}"/>
          </ac:cxnSpMkLst>
        </pc:cxnChg>
        <pc:cxnChg chg="mod">
          <ac:chgData name="平野 武" userId="3cfe3d63-3e2d-444e-9c54-10e92370b90a" providerId="ADAL" clId="{C71BC76B-16CC-4450-BFDC-A94DF5BF9FF4}" dt="2023-10-26T05:33:53.790" v="922" actId="14100"/>
          <ac:cxnSpMkLst>
            <pc:docMk/>
            <pc:sldMk cId="1961919295" sldId="651"/>
            <ac:cxnSpMk id="57" creationId="{CEF5F57F-7F09-6045-0FB2-B9135DEBC97E}"/>
          </ac:cxnSpMkLst>
        </pc:cxnChg>
        <pc:cxnChg chg="add mod">
          <ac:chgData name="平野 武" userId="3cfe3d63-3e2d-444e-9c54-10e92370b90a" providerId="ADAL" clId="{C71BC76B-16CC-4450-BFDC-A94DF5BF9FF4}" dt="2023-10-26T05:33:48.044" v="921" actId="1037"/>
          <ac:cxnSpMkLst>
            <pc:docMk/>
            <pc:sldMk cId="1961919295" sldId="651"/>
            <ac:cxnSpMk id="130" creationId="{EF4ADD2E-E81A-7EC1-B82C-EA48CACE9F3E}"/>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#,##0.0;[Red]\-#,##0.0</c:formatCode>
                <c:ptCount val="51"/>
                <c:pt idx="0" formatCode="General">
                  <c:v>0</c:v>
                </c:pt>
                <c:pt idx="1">
                  <c:v>19.79081</c:v>
                </c:pt>
                <c:pt idx="2">
                  <c:v>33.307969999999997</c:v>
                </c:pt>
                <c:pt idx="3">
                  <c:v>43.079749999999997</c:v>
                </c:pt>
                <c:pt idx="4">
                  <c:v>49.958480000000002</c:v>
                </c:pt>
                <c:pt idx="5">
                  <c:v>55.448270000000001</c:v>
                </c:pt>
                <c:pt idx="6">
                  <c:v>59.391480000000001</c:v>
                </c:pt>
                <c:pt idx="7">
                  <c:v>62.595260000000003</c:v>
                </c:pt>
                <c:pt idx="8">
                  <c:v>65.135109999999997</c:v>
                </c:pt>
                <c:pt idx="9">
                  <c:v>67.316040000000001</c:v>
                </c:pt>
                <c:pt idx="10">
                  <c:v>69.290940000000006</c:v>
                </c:pt>
                <c:pt idx="11">
                  <c:v>71.064850000000007</c:v>
                </c:pt>
                <c:pt idx="12">
                  <c:v>72.478030000000004</c:v>
                </c:pt>
                <c:pt idx="13">
                  <c:v>73.6815</c:v>
                </c:pt>
                <c:pt idx="14">
                  <c:v>74.772009999999995</c:v>
                </c:pt>
                <c:pt idx="15">
                  <c:v>75.763919999999999</c:v>
                </c:pt>
                <c:pt idx="16">
                  <c:v>76.662189999999995</c:v>
                </c:pt>
                <c:pt idx="17">
                  <c:v>77.578410000000005</c:v>
                </c:pt>
                <c:pt idx="18">
                  <c:v>78.314449999999994</c:v>
                </c:pt>
                <c:pt idx="19">
                  <c:v>78.989980000000003</c:v>
                </c:pt>
                <c:pt idx="20">
                  <c:v>79.621639999999999</c:v>
                </c:pt>
                <c:pt idx="21">
                  <c:v>80.203320000000005</c:v>
                </c:pt>
                <c:pt idx="22">
                  <c:v>80.806950000000001</c:v>
                </c:pt>
                <c:pt idx="23">
                  <c:v>81.354600000000005</c:v>
                </c:pt>
                <c:pt idx="24">
                  <c:v>81.82526</c:v>
                </c:pt>
                <c:pt idx="25">
                  <c:v>82.260890000000003</c:v>
                </c:pt>
                <c:pt idx="26">
                  <c:v>82.680009999999996</c:v>
                </c:pt>
                <c:pt idx="27">
                  <c:v>83.074690000000004</c:v>
                </c:pt>
                <c:pt idx="28">
                  <c:v>83.484470000000002</c:v>
                </c:pt>
                <c:pt idx="29">
                  <c:v>83.832819999999998</c:v>
                </c:pt>
                <c:pt idx="30">
                  <c:v>84.164760000000001</c:v>
                </c:pt>
                <c:pt idx="31">
                  <c:v>84.511989999999997</c:v>
                </c:pt>
                <c:pt idx="32">
                  <c:v>84.830749999999995</c:v>
                </c:pt>
                <c:pt idx="33">
                  <c:v>85.114570000000001</c:v>
                </c:pt>
                <c:pt idx="34">
                  <c:v>85.380139999999997</c:v>
                </c:pt>
                <c:pt idx="35">
                  <c:v>85.638149999999996</c:v>
                </c:pt>
                <c:pt idx="36">
                  <c:v>85.883319999999998</c:v>
                </c:pt>
                <c:pt idx="37">
                  <c:v>86.120609999999999</c:v>
                </c:pt>
                <c:pt idx="38">
                  <c:v>86.371489999999994</c:v>
                </c:pt>
                <c:pt idx="39">
                  <c:v>86.587019999999995</c:v>
                </c:pt>
                <c:pt idx="40">
                  <c:v>86.795240000000007</c:v>
                </c:pt>
                <c:pt idx="41">
                  <c:v>86.992490000000004</c:v>
                </c:pt>
                <c:pt idx="42">
                  <c:v>87.20026</c:v>
                </c:pt>
                <c:pt idx="43">
                  <c:v>87.399950000000004</c:v>
                </c:pt>
                <c:pt idx="44">
                  <c:v>87.578370000000007</c:v>
                </c:pt>
                <c:pt idx="45">
                  <c:v>87.768690000000007</c:v>
                </c:pt>
                <c:pt idx="46">
                  <c:v>87.934280000000001</c:v>
                </c:pt>
                <c:pt idx="47">
                  <c:v>88.100030000000004</c:v>
                </c:pt>
                <c:pt idx="48">
                  <c:v>88.254230000000007</c:v>
                </c:pt>
                <c:pt idx="49">
                  <c:v>88.402240000000006</c:v>
                </c:pt>
                <c:pt idx="50">
                  <c:v>88.547409999999999</c:v>
                </c:pt>
              </c:numCache>
            </c:numRef>
          </c:yVal>
          <c:smooth val="1"/>
          <c:extLst>
            <c:ext xmlns:c16="http://schemas.microsoft.com/office/drawing/2014/chart" uri="{C3380CC4-5D6E-409C-BE32-E72D297353CC}">
              <c16:uniqueId val="{00000000-D39B-4339-B88A-179103E78207}"/>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#,##0.0;[Red]\-#,##0.0</c:formatCode>
                <c:ptCount val="51"/>
                <c:pt idx="0">
                  <c:v>0</c:v>
                </c:pt>
                <c:pt idx="1">
                  <c:v>20.786059999999999</c:v>
                </c:pt>
                <c:pt idx="2">
                  <c:v>35.059600000000003</c:v>
                </c:pt>
                <c:pt idx="3">
                  <c:v>45.429450000000003</c:v>
                </c:pt>
                <c:pt idx="4">
                  <c:v>53.521070000000002</c:v>
                </c:pt>
                <c:pt idx="5">
                  <c:v>59.704360000000001</c:v>
                </c:pt>
                <c:pt idx="6">
                  <c:v>64.639949999999999</c:v>
                </c:pt>
                <c:pt idx="7">
                  <c:v>68.519880000000001</c:v>
                </c:pt>
                <c:pt idx="8">
                  <c:v>72.149109999999993</c:v>
                </c:pt>
                <c:pt idx="9">
                  <c:v>74.788240000000002</c:v>
                </c:pt>
                <c:pt idx="10">
                  <c:v>77.050700000000006</c:v>
                </c:pt>
                <c:pt idx="11">
                  <c:v>78.943439999999995</c:v>
                </c:pt>
                <c:pt idx="12">
                  <c:v>80.606840000000005</c:v>
                </c:pt>
                <c:pt idx="13">
                  <c:v>82.025769999999994</c:v>
                </c:pt>
                <c:pt idx="14">
                  <c:v>83.414789999999996</c:v>
                </c:pt>
                <c:pt idx="15">
                  <c:v>84.557500000000005</c:v>
                </c:pt>
                <c:pt idx="16">
                  <c:v>85.524950000000004</c:v>
                </c:pt>
                <c:pt idx="17">
                  <c:v>86.489019999999996</c:v>
                </c:pt>
                <c:pt idx="18">
                  <c:v>87.243489999999994</c:v>
                </c:pt>
                <c:pt idx="19">
                  <c:v>87.919430000000006</c:v>
                </c:pt>
                <c:pt idx="20">
                  <c:v>88.541359999999997</c:v>
                </c:pt>
                <c:pt idx="21">
                  <c:v>89.101780000000005</c:v>
                </c:pt>
                <c:pt idx="22">
                  <c:v>89.680790000000002</c:v>
                </c:pt>
                <c:pt idx="23">
                  <c:v>90.144599999999997</c:v>
                </c:pt>
                <c:pt idx="24">
                  <c:v>90.592460000000003</c:v>
                </c:pt>
                <c:pt idx="25">
                  <c:v>90.979950000000002</c:v>
                </c:pt>
                <c:pt idx="26">
                  <c:v>91.345070000000007</c:v>
                </c:pt>
                <c:pt idx="27">
                  <c:v>91.681349999999995</c:v>
                </c:pt>
                <c:pt idx="28">
                  <c:v>91.995320000000007</c:v>
                </c:pt>
                <c:pt idx="29">
                  <c:v>92.291150000000002</c:v>
                </c:pt>
                <c:pt idx="30">
                  <c:v>92.564869999999999</c:v>
                </c:pt>
                <c:pt idx="31">
                  <c:v>92.818269999999998</c:v>
                </c:pt>
                <c:pt idx="32">
                  <c:v>93.059190000000001</c:v>
                </c:pt>
                <c:pt idx="33">
                  <c:v>93.311120000000003</c:v>
                </c:pt>
                <c:pt idx="34">
                  <c:v>93.521460000000005</c:v>
                </c:pt>
                <c:pt idx="35">
                  <c:v>93.718869999999995</c:v>
                </c:pt>
                <c:pt idx="36">
                  <c:v>93.914339999999996</c:v>
                </c:pt>
                <c:pt idx="37">
                  <c:v>94.116290000000006</c:v>
                </c:pt>
                <c:pt idx="38">
                  <c:v>94.281080000000003</c:v>
                </c:pt>
                <c:pt idx="39">
                  <c:v>94.455920000000006</c:v>
                </c:pt>
                <c:pt idx="40">
                  <c:v>94.604609999999994</c:v>
                </c:pt>
                <c:pt idx="41">
                  <c:v>94.745450000000005</c:v>
                </c:pt>
                <c:pt idx="42">
                  <c:v>94.894390000000001</c:v>
                </c:pt>
                <c:pt idx="43">
                  <c:v>95.027209999999997</c:v>
                </c:pt>
                <c:pt idx="44">
                  <c:v>95.147710000000004</c:v>
                </c:pt>
                <c:pt idx="45">
                  <c:v>95.262429999999995</c:v>
                </c:pt>
                <c:pt idx="46">
                  <c:v>95.371780000000001</c:v>
                </c:pt>
                <c:pt idx="47">
                  <c:v>95.47739</c:v>
                </c:pt>
                <c:pt idx="48">
                  <c:v>95.577929999999995</c:v>
                </c:pt>
                <c:pt idx="49">
                  <c:v>95.67398</c:v>
                </c:pt>
                <c:pt idx="50">
                  <c:v>95.77664</c:v>
                </c:pt>
              </c:numCache>
            </c:numRef>
          </c:yVal>
          <c:smooth val="1"/>
          <c:extLst>
            <c:ext xmlns:c16="http://schemas.microsoft.com/office/drawing/2014/chart" uri="{C3380CC4-5D6E-409C-BE32-E72D297353CC}">
              <c16:uniqueId val="{00000002-D39B-4339-B88A-179103E78207}"/>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General</c:formatCode>
                <c:ptCount val="51"/>
                <c:pt idx="0">
                  <c:v>0</c:v>
                </c:pt>
                <c:pt idx="1">
                  <c:v>1.34995</c:v>
                </c:pt>
                <c:pt idx="2">
                  <c:v>4.5014510000000003</c:v>
                </c:pt>
                <c:pt idx="3">
                  <c:v>9.2847390000000001</c:v>
                </c:pt>
                <c:pt idx="4">
                  <c:v>14.69933</c:v>
                </c:pt>
                <c:pt idx="5">
                  <c:v>20.15146</c:v>
                </c:pt>
                <c:pt idx="6">
                  <c:v>24.82602</c:v>
                </c:pt>
                <c:pt idx="7">
                  <c:v>29.033270000000002</c:v>
                </c:pt>
                <c:pt idx="8">
                  <c:v>32.604219999999998</c:v>
                </c:pt>
                <c:pt idx="9">
                  <c:v>36.074640000000002</c:v>
                </c:pt>
                <c:pt idx="10">
                  <c:v>39.261839999999999</c:v>
                </c:pt>
                <c:pt idx="11">
                  <c:v>42.127980000000001</c:v>
                </c:pt>
                <c:pt idx="12">
                  <c:v>44.445590000000003</c:v>
                </c:pt>
                <c:pt idx="13">
                  <c:v>46.50459</c:v>
                </c:pt>
                <c:pt idx="14">
                  <c:v>48.468670000000003</c:v>
                </c:pt>
                <c:pt idx="15">
                  <c:v>50.376660000000001</c:v>
                </c:pt>
                <c:pt idx="16">
                  <c:v>51.948169999999998</c:v>
                </c:pt>
                <c:pt idx="17">
                  <c:v>53.617460000000001</c:v>
                </c:pt>
                <c:pt idx="18">
                  <c:v>55.012279999999997</c:v>
                </c:pt>
                <c:pt idx="19">
                  <c:v>56.277209999999997</c:v>
                </c:pt>
                <c:pt idx="20">
                  <c:v>57.43112</c:v>
                </c:pt>
                <c:pt idx="21">
                  <c:v>58.623359999999998</c:v>
                </c:pt>
                <c:pt idx="22">
                  <c:v>59.786990000000003</c:v>
                </c:pt>
                <c:pt idx="23">
                  <c:v>60.858330000000002</c:v>
                </c:pt>
                <c:pt idx="24">
                  <c:v>61.857889999999998</c:v>
                </c:pt>
                <c:pt idx="25">
                  <c:v>62.715539999999997</c:v>
                </c:pt>
                <c:pt idx="26">
                  <c:v>63.494059999999998</c:v>
                </c:pt>
                <c:pt idx="27">
                  <c:v>64.272300000000001</c:v>
                </c:pt>
                <c:pt idx="28">
                  <c:v>65.096180000000004</c:v>
                </c:pt>
                <c:pt idx="29">
                  <c:v>65.751559999999998</c:v>
                </c:pt>
                <c:pt idx="30">
                  <c:v>66.408810000000003</c:v>
                </c:pt>
                <c:pt idx="31">
                  <c:v>67.11936</c:v>
                </c:pt>
                <c:pt idx="32">
                  <c:v>67.750600000000006</c:v>
                </c:pt>
                <c:pt idx="33">
                  <c:v>68.290229999999994</c:v>
                </c:pt>
                <c:pt idx="34">
                  <c:v>68.841819999999998</c:v>
                </c:pt>
                <c:pt idx="35">
                  <c:v>69.40446</c:v>
                </c:pt>
                <c:pt idx="36">
                  <c:v>69.890060000000005</c:v>
                </c:pt>
                <c:pt idx="37">
                  <c:v>70.344679999999997</c:v>
                </c:pt>
                <c:pt idx="38">
                  <c:v>70.873720000000006</c:v>
                </c:pt>
                <c:pt idx="39">
                  <c:v>71.301029999999997</c:v>
                </c:pt>
                <c:pt idx="40">
                  <c:v>71.703190000000006</c:v>
                </c:pt>
                <c:pt idx="41">
                  <c:v>72.123500000000007</c:v>
                </c:pt>
                <c:pt idx="42">
                  <c:v>72.535749999999993</c:v>
                </c:pt>
                <c:pt idx="43">
                  <c:v>72.981189999999998</c:v>
                </c:pt>
                <c:pt idx="44">
                  <c:v>73.328109999999995</c:v>
                </c:pt>
                <c:pt idx="45">
                  <c:v>73.738339999999994</c:v>
                </c:pt>
                <c:pt idx="46">
                  <c:v>74.066890000000001</c:v>
                </c:pt>
                <c:pt idx="47">
                  <c:v>74.391469999999998</c:v>
                </c:pt>
                <c:pt idx="48">
                  <c:v>74.697850000000003</c:v>
                </c:pt>
                <c:pt idx="49">
                  <c:v>75.020200000000003</c:v>
                </c:pt>
                <c:pt idx="50">
                  <c:v>75.343400000000003</c:v>
                </c:pt>
              </c:numCache>
            </c:numRef>
          </c:yVal>
          <c:smooth val="1"/>
          <c:extLst>
            <c:ext xmlns:c16="http://schemas.microsoft.com/office/drawing/2014/chart" uri="{C3380CC4-5D6E-409C-BE32-E72D297353CC}">
              <c16:uniqueId val="{00000000-D39B-4339-B88A-179103E78207}"/>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General</c:formatCode>
                <c:ptCount val="51"/>
                <c:pt idx="0" formatCode="#,##0.0;[Red]\-#,##0.0">
                  <c:v>0</c:v>
                </c:pt>
                <c:pt idx="1">
                  <c:v>0.73994990000000005</c:v>
                </c:pt>
                <c:pt idx="2">
                  <c:v>3.5037400000000001</c:v>
                </c:pt>
                <c:pt idx="3">
                  <c:v>6.980969</c:v>
                </c:pt>
                <c:pt idx="4">
                  <c:v>11.787319999999999</c:v>
                </c:pt>
                <c:pt idx="5">
                  <c:v>16.554320000000001</c:v>
                </c:pt>
                <c:pt idx="6">
                  <c:v>21.516020000000001</c:v>
                </c:pt>
                <c:pt idx="7">
                  <c:v>26.209309999999999</c:v>
                </c:pt>
                <c:pt idx="8">
                  <c:v>31.169630000000002</c:v>
                </c:pt>
                <c:pt idx="9">
                  <c:v>35.24241</c:v>
                </c:pt>
                <c:pt idx="10">
                  <c:v>39.092140000000001</c:v>
                </c:pt>
                <c:pt idx="11">
                  <c:v>42.601120000000002</c:v>
                </c:pt>
                <c:pt idx="12">
                  <c:v>45.713299999999997</c:v>
                </c:pt>
                <c:pt idx="13">
                  <c:v>48.702480000000001</c:v>
                </c:pt>
                <c:pt idx="14">
                  <c:v>51.894410000000001</c:v>
                </c:pt>
                <c:pt idx="15">
                  <c:v>54.526760000000003</c:v>
                </c:pt>
                <c:pt idx="16">
                  <c:v>56.852910000000001</c:v>
                </c:pt>
                <c:pt idx="17">
                  <c:v>59.260539999999999</c:v>
                </c:pt>
                <c:pt idx="18">
                  <c:v>61.213569999999997</c:v>
                </c:pt>
                <c:pt idx="19">
                  <c:v>62.995719999999999</c:v>
                </c:pt>
                <c:pt idx="20">
                  <c:v>64.617890000000003</c:v>
                </c:pt>
                <c:pt idx="21">
                  <c:v>66.151960000000003</c:v>
                </c:pt>
                <c:pt idx="22">
                  <c:v>67.660830000000004</c:v>
                </c:pt>
                <c:pt idx="23">
                  <c:v>68.983289999999997</c:v>
                </c:pt>
                <c:pt idx="24">
                  <c:v>70.213620000000006</c:v>
                </c:pt>
                <c:pt idx="25">
                  <c:v>71.459239999999994</c:v>
                </c:pt>
                <c:pt idx="26">
                  <c:v>72.537319999999994</c:v>
                </c:pt>
                <c:pt idx="27">
                  <c:v>73.465850000000003</c:v>
                </c:pt>
                <c:pt idx="28">
                  <c:v>74.415700000000001</c:v>
                </c:pt>
                <c:pt idx="29">
                  <c:v>75.249859999999998</c:v>
                </c:pt>
                <c:pt idx="30">
                  <c:v>76.092219999999998</c:v>
                </c:pt>
                <c:pt idx="31">
                  <c:v>76.879499999999993</c:v>
                </c:pt>
                <c:pt idx="32">
                  <c:v>77.569469999999995</c:v>
                </c:pt>
                <c:pt idx="33">
                  <c:v>78.295730000000006</c:v>
                </c:pt>
                <c:pt idx="34">
                  <c:v>78.96575</c:v>
                </c:pt>
                <c:pt idx="35">
                  <c:v>79.572969999999998</c:v>
                </c:pt>
                <c:pt idx="36">
                  <c:v>80.14537</c:v>
                </c:pt>
                <c:pt idx="37">
                  <c:v>80.801879999999997</c:v>
                </c:pt>
                <c:pt idx="38">
                  <c:v>81.341639999999998</c:v>
                </c:pt>
                <c:pt idx="39">
                  <c:v>81.863600000000005</c:v>
                </c:pt>
                <c:pt idx="40">
                  <c:v>82.307019999999994</c:v>
                </c:pt>
                <c:pt idx="41">
                  <c:v>82.777860000000004</c:v>
                </c:pt>
                <c:pt idx="42">
                  <c:v>83.32593</c:v>
                </c:pt>
                <c:pt idx="43">
                  <c:v>83.723219999999998</c:v>
                </c:pt>
                <c:pt idx="44">
                  <c:v>84.130340000000004</c:v>
                </c:pt>
                <c:pt idx="45">
                  <c:v>84.482079999999996</c:v>
                </c:pt>
                <c:pt idx="46">
                  <c:v>84.855829999999997</c:v>
                </c:pt>
                <c:pt idx="47">
                  <c:v>85.176699999999997</c:v>
                </c:pt>
                <c:pt idx="48">
                  <c:v>85.501059999999995</c:v>
                </c:pt>
                <c:pt idx="49">
                  <c:v>85.833969999999994</c:v>
                </c:pt>
                <c:pt idx="50">
                  <c:v>86.156310000000005</c:v>
                </c:pt>
              </c:numCache>
            </c:numRef>
          </c:yVal>
          <c:smooth val="1"/>
          <c:extLst>
            <c:ext xmlns:c16="http://schemas.microsoft.com/office/drawing/2014/chart" uri="{C3380CC4-5D6E-409C-BE32-E72D297353CC}">
              <c16:uniqueId val="{00000002-D39B-4339-B88A-179103E78207}"/>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500">
          <a:latin typeface="+mn-ea"/>
          <a:ea typeface="+mn-ea"/>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2426-4545-B00C-2D4413063BEA}"/>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2426-4545-B00C-2D4413063BEA}"/>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2426-4545-B00C-2D4413063BEA}"/>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2426-4545-B00C-2D4413063BEA}"/>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2426-4545-B00C-2D4413063BEA}"/>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2426-4545-B00C-2D4413063BEA}"/>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2426-4545-B00C-2D4413063BEA}"/>
              </c:ext>
            </c:extLst>
          </c:dPt>
          <c:cat>
            <c:strRef>
              <c:f>Sheet1!$A$25:$A$31</c:f>
              <c:strCache>
                <c:ptCount val="6"/>
                <c:pt idx="0">
                  <c:v>G社</c:v>
                </c:pt>
                <c:pt idx="1">
                  <c:v>F社</c:v>
                </c:pt>
                <c:pt idx="2">
                  <c:v>H社</c:v>
                </c:pt>
                <c:pt idx="3">
                  <c:v>D社</c:v>
                </c:pt>
                <c:pt idx="4">
                  <c:v>B社</c:v>
                </c:pt>
                <c:pt idx="5">
                  <c:v>A社</c:v>
                </c:pt>
              </c:strCache>
            </c:strRef>
          </c:cat>
          <c:val>
            <c:numRef>
              <c:f>Sheet1!$B$25:$B$31</c:f>
              <c:numCache>
                <c:formatCode>General</c:formatCode>
                <c:ptCount val="7"/>
                <c:pt idx="0">
                  <c:v>3.5</c:v>
                </c:pt>
                <c:pt idx="1">
                  <c:v>7.8</c:v>
                </c:pt>
                <c:pt idx="2">
                  <c:v>13.2</c:v>
                </c:pt>
                <c:pt idx="3">
                  <c:v>13.5</c:v>
                </c:pt>
                <c:pt idx="4">
                  <c:v>21.8</c:v>
                </c:pt>
                <c:pt idx="5">
                  <c:v>40.700000000000003</c:v>
                </c:pt>
                <c:pt idx="6">
                  <c:v>66.400000000000006</c:v>
                </c:pt>
              </c:numCache>
            </c:numRef>
          </c:val>
          <c:extLst>
            <c:ext xmlns:c16="http://schemas.microsoft.com/office/drawing/2014/chart" uri="{C3380CC4-5D6E-409C-BE32-E72D297353CC}">
              <c16:uniqueId val="{0000000E-2426-4545-B00C-2D4413063BEA}"/>
            </c:ext>
          </c:extLst>
        </c:ser>
        <c:dLbls>
          <c:showLegendKey val="0"/>
          <c:showVal val="0"/>
          <c:showCatName val="0"/>
          <c:showSerName val="0"/>
          <c:showPercent val="0"/>
          <c:showBubbleSize val="0"/>
        </c:dLbls>
        <c:gapWidth val="78"/>
        <c:axId val="506835104"/>
        <c:axId val="506841992"/>
      </c:barChart>
      <c:catAx>
        <c:axId val="506835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506841992"/>
        <c:crosses val="autoZero"/>
        <c:auto val="1"/>
        <c:lblAlgn val="ctr"/>
        <c:lblOffset val="100"/>
        <c:noMultiLvlLbl val="0"/>
      </c:catAx>
      <c:valAx>
        <c:axId val="506841992"/>
        <c:scaling>
          <c:orientation val="minMax"/>
        </c:scaling>
        <c:delete val="1"/>
        <c:axPos val="b"/>
        <c:numFmt formatCode="General" sourceLinked="1"/>
        <c:majorTickMark val="none"/>
        <c:minorTickMark val="none"/>
        <c:tickLblPos val="nextTo"/>
        <c:crossAx val="50683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Sheet1!$E$24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33C7-4252-9692-E40583396975}"/>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33C7-4252-9692-E40583396975}"/>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33C7-4252-9692-E40583396975}"/>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33C7-4252-9692-E40583396975}"/>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33C7-4252-9692-E40583396975}"/>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33C7-4252-9692-E40583396975}"/>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33C7-4252-9692-E40583396975}"/>
              </c:ext>
            </c:extLst>
          </c:dPt>
          <c:cat>
            <c:strRef>
              <c:f>Sheet1!$D$25:$D$31</c:f>
              <c:strCache>
                <c:ptCount val="6"/>
                <c:pt idx="0">
                  <c:v>G社</c:v>
                </c:pt>
                <c:pt idx="1">
                  <c:v>F社</c:v>
                </c:pt>
                <c:pt idx="2">
                  <c:v>H社</c:v>
                </c:pt>
                <c:pt idx="3">
                  <c:v>D社</c:v>
                </c:pt>
                <c:pt idx="4">
                  <c:v>B社</c:v>
                </c:pt>
                <c:pt idx="5">
                  <c:v>A社</c:v>
                </c:pt>
              </c:strCache>
            </c:strRef>
          </c:cat>
          <c:val>
            <c:numRef>
              <c:f>Sheet1!$E$25:$E$31</c:f>
              <c:numCache>
                <c:formatCode>General</c:formatCode>
                <c:ptCount val="7"/>
                <c:pt idx="0">
                  <c:v>3.9</c:v>
                </c:pt>
                <c:pt idx="1">
                  <c:v>12.7</c:v>
                </c:pt>
                <c:pt idx="2">
                  <c:v>13.5</c:v>
                </c:pt>
                <c:pt idx="3">
                  <c:v>19.8</c:v>
                </c:pt>
                <c:pt idx="4">
                  <c:v>27.1</c:v>
                </c:pt>
                <c:pt idx="5">
                  <c:v>27.2</c:v>
                </c:pt>
                <c:pt idx="6">
                  <c:v>59.4</c:v>
                </c:pt>
              </c:numCache>
            </c:numRef>
          </c:val>
          <c:extLst>
            <c:ext xmlns:c16="http://schemas.microsoft.com/office/drawing/2014/chart" uri="{C3380CC4-5D6E-409C-BE32-E72D297353CC}">
              <c16:uniqueId val="{0000000E-33C7-4252-9692-E40583396975}"/>
            </c:ext>
          </c:extLst>
        </c:ser>
        <c:dLbls>
          <c:showLegendKey val="0"/>
          <c:showVal val="0"/>
          <c:showCatName val="0"/>
          <c:showSerName val="0"/>
          <c:showPercent val="0"/>
          <c:showBubbleSize val="0"/>
        </c:dLbls>
        <c:gapWidth val="78"/>
        <c:axId val="360140512"/>
        <c:axId val="360140840"/>
      </c:barChart>
      <c:catAx>
        <c:axId val="360140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360140840"/>
        <c:crosses val="autoZero"/>
        <c:auto val="1"/>
        <c:lblAlgn val="ctr"/>
        <c:lblOffset val="100"/>
        <c:noMultiLvlLbl val="0"/>
      </c:catAx>
      <c:valAx>
        <c:axId val="360140840"/>
        <c:scaling>
          <c:orientation val="minMax"/>
        </c:scaling>
        <c:delete val="1"/>
        <c:axPos val="b"/>
        <c:numFmt formatCode="General" sourceLinked="1"/>
        <c:majorTickMark val="none"/>
        <c:minorTickMark val="none"/>
        <c:tickLblPos val="nextTo"/>
        <c:crossAx val="36014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3C1B3-77A8-4BEC-8F09-E0E05647131F}" type="doc">
      <dgm:prSet loTypeId="urn:microsoft.com/office/officeart/2005/8/layout/chevron1" loCatId="process" qsTypeId="urn:microsoft.com/office/officeart/2005/8/quickstyle/simple1" qsCatId="simple" csTypeId="urn:microsoft.com/office/officeart/2005/8/colors/accent1_3" csCatId="accent1" phldr="1"/>
      <dgm:spPr/>
    </dgm:pt>
    <dgm:pt modelId="{D740DCBB-B0A4-440B-A6A8-679C4AFB258C}">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無関心</a:t>
          </a:r>
        </a:p>
      </dgm:t>
    </dgm:pt>
    <dgm:pt modelId="{BF34F194-C2F1-4BD6-BC09-35D8586A6984}" type="par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ED8C29E1-5A73-4107-85D6-122DA3F5C668}" type="sib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6EAD0518-0661-4970-AAE2-84F5E84AC5A4}">
      <dgm:prSet phldrT="[テキスト]"/>
      <dgm:spPr>
        <a:solidFill>
          <a:schemeClr val="accent6"/>
        </a:solidFill>
      </dgm:spPr>
      <dgm:t>
        <a:bodyPr/>
        <a:lstStyle/>
        <a:p>
          <a:r>
            <a:rPr kumimoji="1" lang="ja-JP" altLang="en-US" b="1" dirty="0">
              <a:solidFill>
                <a:schemeClr val="bg1"/>
              </a:solidFill>
              <a:latin typeface="游ゴシック" panose="020B0400000000000000" pitchFamily="50" charset="-128"/>
              <a:ea typeface="游ゴシック" panose="020B0400000000000000" pitchFamily="50" charset="-128"/>
            </a:rPr>
            <a:t>潜在関心</a:t>
          </a:r>
        </a:p>
      </dgm:t>
    </dgm:pt>
    <dgm:pt modelId="{C64ACF88-C67E-4AD5-9A4C-EEF6040B5FBE}" type="par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0F946CC0-14F9-44D9-830A-A9D6A9B9B853}" type="sib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F9CF016D-6246-4C97-AA32-18C7290A217E}">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顕在関心</a:t>
          </a:r>
        </a:p>
      </dgm:t>
    </dgm:pt>
    <dgm:pt modelId="{ED8AEF33-9B60-4EC4-82FF-C5928F8974BD}" type="par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4FE22EF-CDEA-47C7-9887-07161D26867A}" type="sib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9D68358-DAC1-463C-90F2-BF6A3964A1D6}">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購入</a:t>
          </a:r>
        </a:p>
      </dgm:t>
    </dgm:pt>
    <dgm:pt modelId="{B401D7DF-D0EB-4CD6-9D78-647387BCA7BC}" type="par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4F91E8E1-47FB-4B31-B615-F26CAA3604CD}" type="sib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2ECF28BB-BB74-4792-89D0-779BA03B34D6}">
      <dgm:prSet phldrT="[テキスト]"/>
      <dgm:spPr/>
      <dgm:t>
        <a:bodyPr/>
        <a:lstStyle/>
        <a:p>
          <a:r>
            <a:rPr kumimoji="1" lang="ja-JP" altLang="en-US" b="1" dirty="0">
              <a:solidFill>
                <a:schemeClr val="tx1">
                  <a:lumMod val="65000"/>
                  <a:lumOff val="35000"/>
                </a:schemeClr>
              </a:solidFill>
              <a:latin typeface="游ゴシック" panose="020B0400000000000000" pitchFamily="50" charset="-128"/>
              <a:ea typeface="游ゴシック" panose="020B0400000000000000" pitchFamily="50" charset="-128"/>
            </a:rPr>
            <a:t>リピート</a:t>
          </a:r>
        </a:p>
      </dgm:t>
    </dgm:pt>
    <dgm:pt modelId="{6EC8C4B3-6326-404A-8E30-30175F273247}" type="par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99ED5027-3C5D-4E59-8AD4-BF73F03F9AAA}" type="sib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D6D61790-B961-4E50-9D33-2425E7A26C2D}" type="pres">
      <dgm:prSet presAssocID="{F773C1B3-77A8-4BEC-8F09-E0E05647131F}" presName="Name0" presStyleCnt="0">
        <dgm:presLayoutVars>
          <dgm:dir/>
          <dgm:animLvl val="lvl"/>
          <dgm:resizeHandles val="exact"/>
        </dgm:presLayoutVars>
      </dgm:prSet>
      <dgm:spPr/>
    </dgm:pt>
    <dgm:pt modelId="{11B0F0D1-D1D3-40FD-ACD9-D594746710F0}" type="pres">
      <dgm:prSet presAssocID="{D740DCBB-B0A4-440B-A6A8-679C4AFB258C}" presName="parTxOnly" presStyleLbl="node1" presStyleIdx="0" presStyleCnt="5">
        <dgm:presLayoutVars>
          <dgm:chMax val="0"/>
          <dgm:chPref val="0"/>
          <dgm:bulletEnabled val="1"/>
        </dgm:presLayoutVars>
      </dgm:prSet>
      <dgm:spPr/>
    </dgm:pt>
    <dgm:pt modelId="{19B7C608-AEB6-4745-B604-9A7B3979776E}" type="pres">
      <dgm:prSet presAssocID="{ED8C29E1-5A73-4107-85D6-122DA3F5C668}" presName="parTxOnlySpace" presStyleCnt="0"/>
      <dgm:spPr/>
    </dgm:pt>
    <dgm:pt modelId="{83EEE139-F5E2-4DEB-9D04-D93D65C51314}" type="pres">
      <dgm:prSet presAssocID="{6EAD0518-0661-4970-AAE2-84F5E84AC5A4}" presName="parTxOnly" presStyleLbl="node1" presStyleIdx="1" presStyleCnt="5">
        <dgm:presLayoutVars>
          <dgm:chMax val="0"/>
          <dgm:chPref val="0"/>
          <dgm:bulletEnabled val="1"/>
        </dgm:presLayoutVars>
      </dgm:prSet>
      <dgm:spPr/>
    </dgm:pt>
    <dgm:pt modelId="{9B1D96BD-C976-4376-BB62-414257BF2DF9}" type="pres">
      <dgm:prSet presAssocID="{0F946CC0-14F9-44D9-830A-A9D6A9B9B853}" presName="parTxOnlySpace" presStyleCnt="0"/>
      <dgm:spPr/>
    </dgm:pt>
    <dgm:pt modelId="{B0D0D465-CCEF-4E98-8B04-FA730F7CF7C0}" type="pres">
      <dgm:prSet presAssocID="{F9CF016D-6246-4C97-AA32-18C7290A217E}" presName="parTxOnly" presStyleLbl="node1" presStyleIdx="2" presStyleCnt="5">
        <dgm:presLayoutVars>
          <dgm:chMax val="0"/>
          <dgm:chPref val="0"/>
          <dgm:bulletEnabled val="1"/>
        </dgm:presLayoutVars>
      </dgm:prSet>
      <dgm:spPr/>
    </dgm:pt>
    <dgm:pt modelId="{06C4635A-7389-431C-A5E2-58A3D30BFD0B}" type="pres">
      <dgm:prSet presAssocID="{54FE22EF-CDEA-47C7-9887-07161D26867A}" presName="parTxOnlySpace" presStyleCnt="0"/>
      <dgm:spPr/>
    </dgm:pt>
    <dgm:pt modelId="{40CE5C8A-D957-45F0-A2D3-2B811E601341}" type="pres">
      <dgm:prSet presAssocID="{59D68358-DAC1-463C-90F2-BF6A3964A1D6}" presName="parTxOnly" presStyleLbl="node1" presStyleIdx="3" presStyleCnt="5">
        <dgm:presLayoutVars>
          <dgm:chMax val="0"/>
          <dgm:chPref val="0"/>
          <dgm:bulletEnabled val="1"/>
        </dgm:presLayoutVars>
      </dgm:prSet>
      <dgm:spPr/>
    </dgm:pt>
    <dgm:pt modelId="{B014BA0F-D620-4069-943B-6849B7190732}" type="pres">
      <dgm:prSet presAssocID="{4F91E8E1-47FB-4B31-B615-F26CAA3604CD}" presName="parTxOnlySpace" presStyleCnt="0"/>
      <dgm:spPr/>
    </dgm:pt>
    <dgm:pt modelId="{D0A3F219-A51F-4065-B346-EA3267BE0E09}" type="pres">
      <dgm:prSet presAssocID="{2ECF28BB-BB74-4792-89D0-779BA03B34D6}" presName="parTxOnly" presStyleLbl="node1" presStyleIdx="4" presStyleCnt="5" custScaleX="195498">
        <dgm:presLayoutVars>
          <dgm:chMax val="0"/>
          <dgm:chPref val="0"/>
          <dgm:bulletEnabled val="1"/>
        </dgm:presLayoutVars>
      </dgm:prSet>
      <dgm:spPr/>
    </dgm:pt>
  </dgm:ptLst>
  <dgm:cxnLst>
    <dgm:cxn modelId="{A7272715-B2A7-4E7C-99E5-BE77BA54CAA4}" srcId="{F773C1B3-77A8-4BEC-8F09-E0E05647131F}" destId="{6EAD0518-0661-4970-AAE2-84F5E84AC5A4}" srcOrd="1" destOrd="0" parTransId="{C64ACF88-C67E-4AD5-9A4C-EEF6040B5FBE}" sibTransId="{0F946CC0-14F9-44D9-830A-A9D6A9B9B853}"/>
    <dgm:cxn modelId="{95F2BC29-F689-45C5-BAF7-C16804B0DFA8}" type="presOf" srcId="{F773C1B3-77A8-4BEC-8F09-E0E05647131F}" destId="{D6D61790-B961-4E50-9D33-2425E7A26C2D}" srcOrd="0" destOrd="0" presId="urn:microsoft.com/office/officeart/2005/8/layout/chevron1"/>
    <dgm:cxn modelId="{F30B3D3A-F6BC-41EB-8808-1905813C0FC6}" type="presOf" srcId="{59D68358-DAC1-463C-90F2-BF6A3964A1D6}" destId="{40CE5C8A-D957-45F0-A2D3-2B811E601341}" srcOrd="0" destOrd="0" presId="urn:microsoft.com/office/officeart/2005/8/layout/chevron1"/>
    <dgm:cxn modelId="{A1F6585F-F04D-4D38-8D2D-50B5ABC7C4CD}" type="presOf" srcId="{2ECF28BB-BB74-4792-89D0-779BA03B34D6}" destId="{D0A3F219-A51F-4065-B346-EA3267BE0E09}" srcOrd="0" destOrd="0" presId="urn:microsoft.com/office/officeart/2005/8/layout/chevron1"/>
    <dgm:cxn modelId="{7D094F70-A2BD-49BF-BB82-86EB5B3F9D53}" srcId="{F773C1B3-77A8-4BEC-8F09-E0E05647131F}" destId="{59D68358-DAC1-463C-90F2-BF6A3964A1D6}" srcOrd="3" destOrd="0" parTransId="{B401D7DF-D0EB-4CD6-9D78-647387BCA7BC}" sibTransId="{4F91E8E1-47FB-4B31-B615-F26CAA3604CD}"/>
    <dgm:cxn modelId="{3DB0B882-1295-4456-A26A-76B8B57C63D5}" type="presOf" srcId="{6EAD0518-0661-4970-AAE2-84F5E84AC5A4}" destId="{83EEE139-F5E2-4DEB-9D04-D93D65C51314}" srcOrd="0" destOrd="0" presId="urn:microsoft.com/office/officeart/2005/8/layout/chevron1"/>
    <dgm:cxn modelId="{662DDD85-1A1C-474C-9DE7-49316DFA792B}" type="presOf" srcId="{D740DCBB-B0A4-440B-A6A8-679C4AFB258C}" destId="{11B0F0D1-D1D3-40FD-ACD9-D594746710F0}" srcOrd="0" destOrd="0" presId="urn:microsoft.com/office/officeart/2005/8/layout/chevron1"/>
    <dgm:cxn modelId="{F6D791AD-3814-417A-93F7-A2772AE813FA}" srcId="{F773C1B3-77A8-4BEC-8F09-E0E05647131F}" destId="{F9CF016D-6246-4C97-AA32-18C7290A217E}" srcOrd="2" destOrd="0" parTransId="{ED8AEF33-9B60-4EC4-82FF-C5928F8974BD}" sibTransId="{54FE22EF-CDEA-47C7-9887-07161D26867A}"/>
    <dgm:cxn modelId="{537377BA-08C4-48A5-876C-070BECA6AF95}" srcId="{F773C1B3-77A8-4BEC-8F09-E0E05647131F}" destId="{D740DCBB-B0A4-440B-A6A8-679C4AFB258C}" srcOrd="0" destOrd="0" parTransId="{BF34F194-C2F1-4BD6-BC09-35D8586A6984}" sibTransId="{ED8C29E1-5A73-4107-85D6-122DA3F5C668}"/>
    <dgm:cxn modelId="{5FC023DE-0513-41D8-85E4-10F815867E59}" srcId="{F773C1B3-77A8-4BEC-8F09-E0E05647131F}" destId="{2ECF28BB-BB74-4792-89D0-779BA03B34D6}" srcOrd="4" destOrd="0" parTransId="{6EC8C4B3-6326-404A-8E30-30175F273247}" sibTransId="{99ED5027-3C5D-4E59-8AD4-BF73F03F9AAA}"/>
    <dgm:cxn modelId="{1EAF90EF-584D-4A43-8E9D-7D1CF8B1FBC0}" type="presOf" srcId="{F9CF016D-6246-4C97-AA32-18C7290A217E}" destId="{B0D0D465-CCEF-4E98-8B04-FA730F7CF7C0}" srcOrd="0" destOrd="0" presId="urn:microsoft.com/office/officeart/2005/8/layout/chevron1"/>
    <dgm:cxn modelId="{1CC6CB69-82C3-4CE9-8056-79CAFDEFEE4A}" type="presParOf" srcId="{D6D61790-B961-4E50-9D33-2425E7A26C2D}" destId="{11B0F0D1-D1D3-40FD-ACD9-D594746710F0}" srcOrd="0" destOrd="0" presId="urn:microsoft.com/office/officeart/2005/8/layout/chevron1"/>
    <dgm:cxn modelId="{1EE516DD-5A46-4AE2-8395-84B18CFCF97F}" type="presParOf" srcId="{D6D61790-B961-4E50-9D33-2425E7A26C2D}" destId="{19B7C608-AEB6-4745-B604-9A7B3979776E}" srcOrd="1" destOrd="0" presId="urn:microsoft.com/office/officeart/2005/8/layout/chevron1"/>
    <dgm:cxn modelId="{8435FCC3-9BCE-45ED-8B99-4164B100DD18}" type="presParOf" srcId="{D6D61790-B961-4E50-9D33-2425E7A26C2D}" destId="{83EEE139-F5E2-4DEB-9D04-D93D65C51314}" srcOrd="2" destOrd="0" presId="urn:microsoft.com/office/officeart/2005/8/layout/chevron1"/>
    <dgm:cxn modelId="{0A897EC5-BCDC-404B-B083-97D0C2D96E8A}" type="presParOf" srcId="{D6D61790-B961-4E50-9D33-2425E7A26C2D}" destId="{9B1D96BD-C976-4376-BB62-414257BF2DF9}" srcOrd="3" destOrd="0" presId="urn:microsoft.com/office/officeart/2005/8/layout/chevron1"/>
    <dgm:cxn modelId="{C7C81963-7C54-460E-9ECB-E55786D4374F}" type="presParOf" srcId="{D6D61790-B961-4E50-9D33-2425E7A26C2D}" destId="{B0D0D465-CCEF-4E98-8B04-FA730F7CF7C0}" srcOrd="4" destOrd="0" presId="urn:microsoft.com/office/officeart/2005/8/layout/chevron1"/>
    <dgm:cxn modelId="{D78EBD8C-DDA6-4486-9F64-02C3A37031BD}" type="presParOf" srcId="{D6D61790-B961-4E50-9D33-2425E7A26C2D}" destId="{06C4635A-7389-431C-A5E2-58A3D30BFD0B}" srcOrd="5" destOrd="0" presId="urn:microsoft.com/office/officeart/2005/8/layout/chevron1"/>
    <dgm:cxn modelId="{E9BF44C3-3CE4-4D0A-B2A5-FE6AB9AFC256}" type="presParOf" srcId="{D6D61790-B961-4E50-9D33-2425E7A26C2D}" destId="{40CE5C8A-D957-45F0-A2D3-2B811E601341}" srcOrd="6" destOrd="0" presId="urn:microsoft.com/office/officeart/2005/8/layout/chevron1"/>
    <dgm:cxn modelId="{C07A6C42-7769-460B-92AB-54982FAB9C54}" type="presParOf" srcId="{D6D61790-B961-4E50-9D33-2425E7A26C2D}" destId="{B014BA0F-D620-4069-943B-6849B7190732}" srcOrd="7" destOrd="0" presId="urn:microsoft.com/office/officeart/2005/8/layout/chevron1"/>
    <dgm:cxn modelId="{D114C2E2-E47E-4A5F-808D-789CD88BF16B}" type="presParOf" srcId="{D6D61790-B961-4E50-9D33-2425E7A26C2D}" destId="{D0A3F219-A51F-4065-B346-EA3267BE0E09}"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0F0D1-D1D3-40FD-ACD9-D594746710F0}">
      <dsp:nvSpPr>
        <dsp:cNvPr id="0" name=""/>
        <dsp:cNvSpPr/>
      </dsp:nvSpPr>
      <dsp:spPr>
        <a:xfrm>
          <a:off x="2589" y="0"/>
          <a:ext cx="1928151" cy="549093"/>
        </a:xfrm>
        <a:prstGeom prst="chevron">
          <a:avLst/>
        </a:prstGeom>
        <a:solidFill>
          <a:schemeClr val="accent1">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無関心</a:t>
          </a:r>
        </a:p>
      </dsp:txBody>
      <dsp:txXfrm>
        <a:off x="277136" y="0"/>
        <a:ext cx="1379058" cy="549093"/>
      </dsp:txXfrm>
    </dsp:sp>
    <dsp:sp modelId="{83EEE139-F5E2-4DEB-9D04-D93D65C51314}">
      <dsp:nvSpPr>
        <dsp:cNvPr id="0" name=""/>
        <dsp:cNvSpPr/>
      </dsp:nvSpPr>
      <dsp:spPr>
        <a:xfrm>
          <a:off x="1737925" y="0"/>
          <a:ext cx="1928151" cy="549093"/>
        </a:xfrm>
        <a:prstGeom prst="chevron">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bg1"/>
              </a:solidFill>
              <a:latin typeface="游ゴシック" panose="020B0400000000000000" pitchFamily="50" charset="-128"/>
              <a:ea typeface="游ゴシック" panose="020B0400000000000000" pitchFamily="50" charset="-128"/>
            </a:rPr>
            <a:t>潜在関心</a:t>
          </a:r>
        </a:p>
      </dsp:txBody>
      <dsp:txXfrm>
        <a:off x="2012472" y="0"/>
        <a:ext cx="1379058" cy="549093"/>
      </dsp:txXfrm>
    </dsp:sp>
    <dsp:sp modelId="{B0D0D465-CCEF-4E98-8B04-FA730F7CF7C0}">
      <dsp:nvSpPr>
        <dsp:cNvPr id="0" name=""/>
        <dsp:cNvSpPr/>
      </dsp:nvSpPr>
      <dsp:spPr>
        <a:xfrm>
          <a:off x="3473262" y="0"/>
          <a:ext cx="1928151" cy="549093"/>
        </a:xfrm>
        <a:prstGeom prst="chevron">
          <a:avLst/>
        </a:prstGeom>
        <a:solidFill>
          <a:schemeClr val="accent1">
            <a:shade val="80000"/>
            <a:hueOff val="0"/>
            <a:satOff val="0"/>
            <a:lumOff val="510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顕在関心</a:t>
          </a:r>
        </a:p>
      </dsp:txBody>
      <dsp:txXfrm>
        <a:off x="3747809" y="0"/>
        <a:ext cx="1379058" cy="549093"/>
      </dsp:txXfrm>
    </dsp:sp>
    <dsp:sp modelId="{40CE5C8A-D957-45F0-A2D3-2B811E601341}">
      <dsp:nvSpPr>
        <dsp:cNvPr id="0" name=""/>
        <dsp:cNvSpPr/>
      </dsp:nvSpPr>
      <dsp:spPr>
        <a:xfrm>
          <a:off x="5208598" y="0"/>
          <a:ext cx="1928151" cy="549093"/>
        </a:xfrm>
        <a:prstGeom prst="chevron">
          <a:avLst/>
        </a:prstGeom>
        <a:solidFill>
          <a:schemeClr val="accent1">
            <a:shade val="80000"/>
            <a:hueOff val="0"/>
            <a:satOff val="0"/>
            <a:lumOff val="766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購入</a:t>
          </a:r>
        </a:p>
      </dsp:txBody>
      <dsp:txXfrm>
        <a:off x="5483145" y="0"/>
        <a:ext cx="1379058" cy="549093"/>
      </dsp:txXfrm>
    </dsp:sp>
    <dsp:sp modelId="{D0A3F219-A51F-4065-B346-EA3267BE0E09}">
      <dsp:nvSpPr>
        <dsp:cNvPr id="0" name=""/>
        <dsp:cNvSpPr/>
      </dsp:nvSpPr>
      <dsp:spPr>
        <a:xfrm>
          <a:off x="6943934" y="0"/>
          <a:ext cx="3769497" cy="549093"/>
        </a:xfrm>
        <a:prstGeom prst="chevron">
          <a:avLst/>
        </a:prstGeom>
        <a:solidFill>
          <a:schemeClr val="accent1">
            <a:shade val="80000"/>
            <a:hueOff val="0"/>
            <a:satOff val="0"/>
            <a:lumOff val="1021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chemeClr val="tx1">
                  <a:lumMod val="65000"/>
                  <a:lumOff val="35000"/>
                </a:schemeClr>
              </a:solidFill>
              <a:latin typeface="游ゴシック" panose="020B0400000000000000" pitchFamily="50" charset="-128"/>
              <a:ea typeface="游ゴシック" panose="020B0400000000000000" pitchFamily="50" charset="-128"/>
            </a:rPr>
            <a:t>リピート</a:t>
          </a:r>
        </a:p>
      </dsp:txBody>
      <dsp:txXfrm>
        <a:off x="7218481" y="0"/>
        <a:ext cx="3220404" cy="549093"/>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2024/1/15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6654532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47361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419875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781660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105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681257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104368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94325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1669941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954225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028498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2.emf"/><Relationship Id="rId1" Type="http://schemas.openxmlformats.org/officeDocument/2006/relationships/slideMaster" Target="../slideMasters/slideMaster1.xml"/><Relationship Id="rId4" Type="http://schemas.openxmlformats.org/officeDocument/2006/relationships/hyperlink" Target="https://www.lycbiz.com/jp/service/yahoo-ads/" TargetMode="Externa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1_表紙B">
    <p:bg>
      <p:bgPr>
        <a:solidFill>
          <a:srgbClr val="FFFFFF"/>
        </a:solidFill>
        <a:effectLst/>
      </p:bgPr>
    </p:bg>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rPr>
              <a:t>ディスプレイ広告（予約型）</a:t>
            </a: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2024/1/17</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2"/>
          <a:srcRect t="16508" r="33629"/>
          <a:stretch/>
        </p:blipFill>
        <p:spPr>
          <a:xfrm>
            <a:off x="6877796" y="12524"/>
            <a:ext cx="5599199" cy="6129459"/>
          </a:xfrm>
          <a:prstGeom prst="rect">
            <a:avLst/>
          </a:prstGeom>
        </p:spPr>
      </p:pic>
      <p:sp>
        <p:nvSpPr>
          <p:cNvPr id="2" name="テキスト ボックス 1">
            <a:extLst>
              <a:ext uri="{FF2B5EF4-FFF2-40B4-BE49-F238E27FC236}">
                <a16:creationId xmlns:a16="http://schemas.microsoft.com/office/drawing/2014/main" id="{EDD0FA78-DD58-6E9F-7F8E-7B9F687C434B}"/>
              </a:ext>
            </a:extLst>
          </p:cNvPr>
          <p:cNvSpPr txBox="1"/>
          <p:nvPr userDrawn="1"/>
        </p:nvSpPr>
        <p:spPr>
          <a:xfrm>
            <a:off x="695399" y="5988095"/>
            <a:ext cx="1988165" cy="307777"/>
          </a:xfrm>
          <a:prstGeom prst="rect">
            <a:avLst/>
          </a:prstGeom>
          <a:noFill/>
        </p:spPr>
        <p:txBody>
          <a:bodyPr wrap="square" lIns="0" rIns="0" rtlCol="0">
            <a:spAutoFit/>
          </a:bodyPr>
          <a:lstStyle/>
          <a:p>
            <a:pPr algn="l"/>
            <a:r>
              <a:rPr kumimoji="1" lang="en-US" altLang="ja-JP" sz="1400" b="0" i="0" spc="0" dirty="0">
                <a:solidFill>
                  <a:schemeClr val="accent3"/>
                </a:solidFill>
                <a:latin typeface="Meiryo" panose="020B0604030504040204" pitchFamily="34" charset="-128"/>
                <a:ea typeface="Meiryo" panose="020B0604030504040204" pitchFamily="34" charset="-128"/>
              </a:rPr>
              <a:t>LINE</a:t>
            </a: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pic>
        <p:nvPicPr>
          <p:cNvPr id="3" name="図 2">
            <a:extLst>
              <a:ext uri="{FF2B5EF4-FFF2-40B4-BE49-F238E27FC236}">
                <a16:creationId xmlns:a16="http://schemas.microsoft.com/office/drawing/2014/main" id="{E8DB5AB4-1BF6-3578-CBB0-E5AB21FDFA21}"/>
              </a:ext>
            </a:extLst>
          </p:cNvPr>
          <p:cNvPicPr>
            <a:picLocks noChangeAspect="1"/>
          </p:cNvPicPr>
          <p:nvPr userDrawn="1"/>
        </p:nvPicPr>
        <p:blipFill>
          <a:blip r:embed="rId3"/>
          <a:stretch>
            <a:fillRect/>
          </a:stretch>
        </p:blipFill>
        <p:spPr>
          <a:xfrm>
            <a:off x="696504" y="538480"/>
            <a:ext cx="1916067" cy="333229"/>
          </a:xfrm>
          <a:prstGeom prst="rect">
            <a:avLst/>
          </a:prstGeom>
        </p:spPr>
      </p:pic>
      <p:sp>
        <p:nvSpPr>
          <p:cNvPr id="4" name="テキスト ボックス 3">
            <a:extLst>
              <a:ext uri="{FF2B5EF4-FFF2-40B4-BE49-F238E27FC236}">
                <a16:creationId xmlns:a16="http://schemas.microsoft.com/office/drawing/2014/main" id="{9FBFEBCF-C89C-CD33-6990-5C5D29F1129C}"/>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
        <p:nvSpPr>
          <p:cNvPr id="7" name="角丸四角形 1">
            <a:extLst>
              <a:ext uri="{FF2B5EF4-FFF2-40B4-BE49-F238E27FC236}">
                <a16:creationId xmlns:a16="http://schemas.microsoft.com/office/drawing/2014/main" id="{F2E9CC4D-D37A-C54A-5185-89262F95E889}"/>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99988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0794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2"/>
          <a:srcRect t="16508" r="33629"/>
          <a:stretch/>
        </p:blipFill>
        <p:spPr>
          <a:xfrm>
            <a:off x="6592801"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endParaRPr kumimoji="1" lang="en-US" altLang="ja-JP" sz="1400" b="1" i="0" dirty="0">
              <a:solidFill>
                <a:schemeClr val="accent6"/>
              </a:solidFill>
              <a:latin typeface="Meiryo" panose="020B0604030504040204" pitchFamily="34" charset="-128"/>
              <a:ea typeface="Meiryo" panose="020B0604030504040204" pitchFamily="34" charset="-128"/>
            </a:endParaRPr>
          </a:p>
        </p:txBody>
      </p:sp>
      <p:sp>
        <p:nvSpPr>
          <p:cNvPr id="11" name="テキスト ボックス 10">
            <a:extLst>
              <a:ext uri="{FF2B5EF4-FFF2-40B4-BE49-F238E27FC236}">
                <a16:creationId xmlns:a16="http://schemas.microsoft.com/office/drawing/2014/main" id="{4F56A345-4183-303C-B249-21A699827DAF}"/>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pic>
        <p:nvPicPr>
          <p:cNvPr id="4" name="図 3">
            <a:extLst>
              <a:ext uri="{FF2B5EF4-FFF2-40B4-BE49-F238E27FC236}">
                <a16:creationId xmlns:a16="http://schemas.microsoft.com/office/drawing/2014/main" id="{4D44EAE9-31B4-5B3E-4EEE-A273D871ED63}"/>
              </a:ext>
            </a:extLst>
          </p:cNvPr>
          <p:cNvPicPr>
            <a:picLocks noChangeAspect="1"/>
          </p:cNvPicPr>
          <p:nvPr userDrawn="1"/>
        </p:nvPicPr>
        <p:blipFill>
          <a:blip r:embed="rId3"/>
          <a:stretch>
            <a:fillRect/>
          </a:stretch>
        </p:blipFill>
        <p:spPr>
          <a:xfrm>
            <a:off x="867741" y="6062581"/>
            <a:ext cx="1328807" cy="231097"/>
          </a:xfrm>
          <a:prstGeom prst="rect">
            <a:avLst/>
          </a:prstGeom>
        </p:spPr>
      </p:pic>
    </p:spTree>
    <p:extLst>
      <p:ext uri="{BB962C8B-B14F-4D97-AF65-F5344CB8AC3E}">
        <p14:creationId xmlns:p14="http://schemas.microsoft.com/office/powerpoint/2010/main" val="4129900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2_目次B_4項目">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15755" t="-6347" r="29885" b="-6156"/>
          <a:stretch/>
        </p:blipFill>
        <p:spPr>
          <a:xfrm>
            <a:off x="7995001" y="0"/>
            <a:ext cx="4196999" cy="7558903"/>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787765" y="157459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787765" y="249270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787765" y="341080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787765" y="432890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057765" y="2114599"/>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057765" y="3032701"/>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057765" y="3950803"/>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66457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61917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54362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437925"/>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4" name="テキスト ボックス 3">
            <a:extLst>
              <a:ext uri="{FF2B5EF4-FFF2-40B4-BE49-F238E27FC236}">
                <a16:creationId xmlns:a16="http://schemas.microsoft.com/office/drawing/2014/main" id="{6B69CE44-DB39-9392-DF95-805D316B7630}"/>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
        <p:nvSpPr>
          <p:cNvPr id="5" name="円/楕円 11">
            <a:extLst>
              <a:ext uri="{FF2B5EF4-FFF2-40B4-BE49-F238E27FC236}">
                <a16:creationId xmlns:a16="http://schemas.microsoft.com/office/drawing/2014/main" id="{C2D2E844-DB3F-3785-FFA8-D580E7733C57}"/>
              </a:ext>
            </a:extLst>
          </p:cNvPr>
          <p:cNvSpPr>
            <a:spLocks noChangeAspect="1"/>
          </p:cNvSpPr>
          <p:nvPr userDrawn="1"/>
        </p:nvSpPr>
        <p:spPr>
          <a:xfrm>
            <a:off x="789853" y="518902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6" name="直線コネクタ 15">
            <a:extLst>
              <a:ext uri="{FF2B5EF4-FFF2-40B4-BE49-F238E27FC236}">
                <a16:creationId xmlns:a16="http://schemas.microsoft.com/office/drawing/2014/main" id="{6F61F6F7-4907-161B-A120-06C57BAC9AD1}"/>
              </a:ext>
            </a:extLst>
          </p:cNvPr>
          <p:cNvCxnSpPr>
            <a:endCxn id="5" idx="0"/>
          </p:cNvCxnSpPr>
          <p:nvPr userDrawn="1"/>
        </p:nvCxnSpPr>
        <p:spPr>
          <a:xfrm>
            <a:off x="1059853" y="481092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7" name="テキスト プレースホルダー 4">
            <a:extLst>
              <a:ext uri="{FF2B5EF4-FFF2-40B4-BE49-F238E27FC236}">
                <a16:creationId xmlns:a16="http://schemas.microsoft.com/office/drawing/2014/main" id="{6F39D5A9-8282-8D38-EFAE-1D280E7DFC00}"/>
              </a:ext>
            </a:extLst>
          </p:cNvPr>
          <p:cNvSpPr>
            <a:spLocks noGrp="1"/>
          </p:cNvSpPr>
          <p:nvPr>
            <p:ph type="body" sz="quarter" idx="18" hasCustomPrompt="1"/>
          </p:nvPr>
        </p:nvSpPr>
        <p:spPr>
          <a:xfrm>
            <a:off x="1907624" y="5229151"/>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9167274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3_中表紙B">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5F1B2133-6054-80AA-E196-6900CDA87674}"/>
              </a:ext>
            </a:extLst>
          </p:cNvPr>
          <p:cNvPicPr>
            <a:picLocks noChangeAspect="1"/>
          </p:cNvPicPr>
          <p:nvPr userDrawn="1"/>
        </p:nvPicPr>
        <p:blipFill rotWithShape="1">
          <a:blip r:embed="rId2">
            <a:alphaModFix amt="50000"/>
          </a:blip>
          <a:srcRect l="15755" t="-6347" r="29885" b="-6156"/>
          <a:stretch/>
        </p:blipFill>
        <p:spPr>
          <a:xfrm>
            <a:off x="7995001" y="0"/>
            <a:ext cx="4196999" cy="7558903"/>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5" name="テキスト ボックス 4">
            <a:extLst>
              <a:ext uri="{FF2B5EF4-FFF2-40B4-BE49-F238E27FC236}">
                <a16:creationId xmlns:a16="http://schemas.microsoft.com/office/drawing/2014/main" id="{638412D5-1EC7-88B1-C37E-53390E1C7BE2}"/>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854659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sp>
        <p:nvSpPr>
          <p:cNvPr id="6" name="角丸四角形 1">
            <a:extLst>
              <a:ext uri="{FF2B5EF4-FFF2-40B4-BE49-F238E27FC236}">
                <a16:creationId xmlns:a16="http://schemas.microsoft.com/office/drawing/2014/main" id="{6C28A326-A15A-7446-C216-44D7D890C6B2}"/>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pic>
        <p:nvPicPr>
          <p:cNvPr id="12" name="図 11">
            <a:extLst>
              <a:ext uri="{FF2B5EF4-FFF2-40B4-BE49-F238E27FC236}">
                <a16:creationId xmlns:a16="http://schemas.microsoft.com/office/drawing/2014/main" id="{393511BC-E8F9-784B-72E3-1DD062D8FCCB}"/>
              </a:ext>
            </a:extLst>
          </p:cNvPr>
          <p:cNvPicPr>
            <a:picLocks noChangeAspect="1"/>
          </p:cNvPicPr>
          <p:nvPr userDrawn="1"/>
        </p:nvPicPr>
        <p:blipFill>
          <a:blip r:embed="rId3"/>
          <a:stretch>
            <a:fillRect/>
          </a:stretch>
        </p:blipFill>
        <p:spPr>
          <a:xfrm>
            <a:off x="947738" y="4694646"/>
            <a:ext cx="2183572" cy="379752"/>
          </a:xfrm>
          <a:prstGeom prst="rect">
            <a:avLst/>
          </a:prstGeom>
        </p:spPr>
      </p:pic>
      <p:sp>
        <p:nvSpPr>
          <p:cNvPr id="2" name="テキスト ボックス 1">
            <a:extLst>
              <a:ext uri="{FF2B5EF4-FFF2-40B4-BE49-F238E27FC236}">
                <a16:creationId xmlns:a16="http://schemas.microsoft.com/office/drawing/2014/main" id="{71E6EB3D-41AF-553C-AE10-B997BDF0CDB9}"/>
              </a:ext>
            </a:extLst>
          </p:cNvPr>
          <p:cNvSpPr txBox="1"/>
          <p:nvPr userDrawn="1"/>
        </p:nvSpPr>
        <p:spPr>
          <a:xfrm>
            <a:off x="944832" y="5638181"/>
            <a:ext cx="3562322"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200" b="0" i="0" dirty="0">
                <a:solidFill>
                  <a:schemeClr val="bg1"/>
                </a:solidFill>
                <a:latin typeface="+mn-ea"/>
                <a:ea typeface="+mn-ea"/>
              </a:rPr>
              <a:t>ウェブサイト</a:t>
            </a:r>
            <a:br>
              <a:rPr lang="en-US" altLang="ja-JP" sz="1200" dirty="0">
                <a:solidFill>
                  <a:schemeClr val="bg1"/>
                </a:solidFill>
                <a:latin typeface="+mn-ea"/>
                <a:ea typeface="+mn-ea"/>
              </a:rPr>
            </a:br>
            <a:r>
              <a:rPr lang="en" altLang="ja-JP" sz="1200" b="0" i="0" u="sng" dirty="0">
                <a:solidFill>
                  <a:schemeClr val="bg1"/>
                </a:solidFill>
                <a:effectLst/>
                <a:latin typeface="+mn-ea"/>
                <a:ea typeface="+mn-ea"/>
                <a:hlinkClick r:id="rId4">
                  <a:extLst>
                    <a:ext uri="{A12FA001-AC4F-418D-AE19-62706E023703}">
                      <ahyp:hlinkClr xmlns:ahyp="http://schemas.microsoft.com/office/drawing/2018/hyperlinkcolor" val="tx"/>
                    </a:ext>
                  </a:extLst>
                </a:hlinkClick>
              </a:rPr>
              <a:t>https://www.lycbiz.com/jp/service/yahoo-ads/</a:t>
            </a:r>
            <a:endParaRPr kumimoji="1" lang="ja-JP" altLang="en-US" sz="1200" b="0" i="0" dirty="0">
              <a:solidFill>
                <a:schemeClr val="bg1"/>
              </a:solidFill>
              <a:latin typeface="+mn-ea"/>
              <a:ea typeface="+mn-ea"/>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17DC67DD-8888-3D72-EED2-2A9ED118BE28}"/>
              </a:ext>
            </a:extLst>
          </p:cNvPr>
          <p:cNvSpPr txBox="1"/>
          <p:nvPr userDrawn="1"/>
        </p:nvSpPr>
        <p:spPr>
          <a:xfrm>
            <a:off x="4856687"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2023/8/15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pic>
        <p:nvPicPr>
          <p:cNvPr id="2" name="図 1">
            <a:extLst>
              <a:ext uri="{FF2B5EF4-FFF2-40B4-BE49-F238E27FC236}">
                <a16:creationId xmlns:a16="http://schemas.microsoft.com/office/drawing/2014/main" id="{13ACA5E1-0A26-3EC6-0EAD-6D9F38D19B3A}"/>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01C63129-F437-DF47-E971-AC287CA6CE7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399082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2023/8/15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43391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表紙A_YDA共通運用型">
    <p:spTree>
      <p:nvGrpSpPr>
        <p:cNvPr id="1" name=""/>
        <p:cNvGrpSpPr/>
        <p:nvPr/>
      </p:nvGrpSpPr>
      <p:grpSpPr>
        <a:xfrm>
          <a:off x="0" y="0"/>
          <a:ext cx="0" cy="0"/>
          <a:chOff x="0" y="0"/>
          <a:chExt cx="0" cy="0"/>
        </a:xfrm>
      </p:grpSpPr>
      <p:pic>
        <p:nvPicPr>
          <p:cNvPr id="11" name="図 10" descr="携帯電話を持つ手&#10;&#10;自動的に生成された説明">
            <a:extLst>
              <a:ext uri="{FF2B5EF4-FFF2-40B4-BE49-F238E27FC236}">
                <a16:creationId xmlns:a16="http://schemas.microsoft.com/office/drawing/2014/main" id="{50F36E10-D439-74B8-16DB-D14C59822D6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952" r="42685" b="20119"/>
          <a:stretch/>
        </p:blipFill>
        <p:spPr>
          <a:xfrm>
            <a:off x="5448822" y="0"/>
            <a:ext cx="6743177"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4" name="正方形/長方形 13">
            <a:extLst>
              <a:ext uri="{FF2B5EF4-FFF2-40B4-BE49-F238E27FC236}">
                <a16:creationId xmlns:a16="http://schemas.microsoft.com/office/drawing/2014/main" id="{AAC694FF-A545-7641-CED7-E9E551A31BE5}"/>
              </a:ext>
            </a:extLst>
          </p:cNvPr>
          <p:cNvSpPr/>
          <p:nvPr userDrawn="1"/>
        </p:nvSpPr>
        <p:spPr>
          <a:xfrm>
            <a:off x="2270034" y="2300156"/>
            <a:ext cx="8503488" cy="2170445"/>
          </a:xfrm>
          <a:prstGeom prst="rect">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8800">
                <a:solidFill>
                  <a:schemeClr val="tx1"/>
                </a:solidFill>
              </a:rPr>
              <a:t>調整中</a:t>
            </a:r>
            <a:endParaRPr kumimoji="1" lang="ja-JP" altLang="en-US" sz="8800" dirty="0">
              <a:solidFill>
                <a:schemeClr val="tx1"/>
              </a:solidFill>
            </a:endParaRPr>
          </a:p>
        </p:txBody>
      </p:sp>
    </p:spTree>
    <p:extLst>
      <p:ext uri="{BB962C8B-B14F-4D97-AF65-F5344CB8AC3E}">
        <p14:creationId xmlns:p14="http://schemas.microsoft.com/office/powerpoint/2010/main" val="1754161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1" name="図 10" descr="携帯電話を持っている手&#10;&#10;中程度の精度で自動的に生成された説明">
            <a:extLst>
              <a:ext uri="{FF2B5EF4-FFF2-40B4-BE49-F238E27FC236}">
                <a16:creationId xmlns:a16="http://schemas.microsoft.com/office/drawing/2014/main" id="{94092E1C-8F22-6982-4BF9-7CD4A95AFC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85" t="12048" r="24779" b="3037"/>
          <a:stretch/>
        </p:blipFill>
        <p:spPr>
          <a:xfrm>
            <a:off x="1382750" y="-1"/>
            <a:ext cx="10812767" cy="6858001"/>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048796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3129" y="155233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3129" y="247043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3129" y="338853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963129" y="430663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3129" y="209233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3129" y="301043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33129" y="3928534"/>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9169" y="164231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9169" y="259690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9169" y="35213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849169" y="441565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1">
            <a:extLst>
              <a:ext uri="{FF2B5EF4-FFF2-40B4-BE49-F238E27FC236}">
                <a16:creationId xmlns:a16="http://schemas.microsoft.com/office/drawing/2014/main" id="{E34218C6-DCB6-C1F8-8E43-7FC0EDB0ED5E}"/>
              </a:ext>
            </a:extLst>
          </p:cNvPr>
          <p:cNvSpPr>
            <a:spLocks noChangeAspect="1"/>
          </p:cNvSpPr>
          <p:nvPr userDrawn="1"/>
        </p:nvSpPr>
        <p:spPr>
          <a:xfrm>
            <a:off x="963129" y="522473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87240ABB-10BA-7AD7-C755-9B7B136B0F4D}"/>
              </a:ext>
            </a:extLst>
          </p:cNvPr>
          <p:cNvCxnSpPr>
            <a:endCxn id="2" idx="0"/>
          </p:cNvCxnSpPr>
          <p:nvPr userDrawn="1"/>
        </p:nvCxnSpPr>
        <p:spPr>
          <a:xfrm>
            <a:off x="1233129" y="484663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7" name="テキスト プレースホルダー 4">
            <a:extLst>
              <a:ext uri="{FF2B5EF4-FFF2-40B4-BE49-F238E27FC236}">
                <a16:creationId xmlns:a16="http://schemas.microsoft.com/office/drawing/2014/main" id="{761297CE-FD51-2EDD-E163-F41538D7883E}"/>
              </a:ext>
            </a:extLst>
          </p:cNvPr>
          <p:cNvSpPr>
            <a:spLocks noGrp="1"/>
          </p:cNvSpPr>
          <p:nvPr>
            <p:ph type="body" sz="quarter" idx="18" hasCustomPrompt="1"/>
          </p:nvPr>
        </p:nvSpPr>
        <p:spPr>
          <a:xfrm>
            <a:off x="1849169" y="530995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635985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10DE5AEF-AED3-2F18-559A-D9B977708FB6}"/>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16440"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9532304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BC02E1F7-EDE0-B1B7-95C1-933636EBFB9E}"/>
              </a:ext>
            </a:extLst>
          </p:cNvPr>
          <p:cNvSpPr txBox="1"/>
          <p:nvPr userDrawn="1"/>
        </p:nvSpPr>
        <p:spPr>
          <a:xfrm>
            <a:off x="4856687"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5" r:id="rId3"/>
    <p:sldLayoutId id="2147483873" r:id="rId4"/>
    <p:sldLayoutId id="2147483872" r:id="rId5"/>
    <p:sldLayoutId id="2147483874" r:id="rId6"/>
    <p:sldLayoutId id="2147483853" r:id="rId7"/>
    <p:sldLayoutId id="2147483851" r:id="rId8"/>
    <p:sldLayoutId id="2147483876" r:id="rId9"/>
    <p:sldLayoutId id="2147483868" r:id="rId10"/>
    <p:sldLayoutId id="2147483877" r:id="rId11"/>
    <p:sldLayoutId id="2147483869" r:id="rId12"/>
    <p:sldLayoutId id="2147483870" r:id="rId13"/>
    <p:sldLayoutId id="2147483871" r:id="rId14"/>
    <p:sldLayoutId id="2147483762" r:id="rId15"/>
    <p:sldLayoutId id="2147483782" r:id="rId16"/>
    <p:sldLayoutId id="2147483793" r:id="rId17"/>
    <p:sldLayoutId id="2147483867" r:id="rId18"/>
    <p:sldLayoutId id="2147483800" r:id="rId19"/>
    <p:sldLayoutId id="2147483794"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15.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45.png"/><Relationship Id="rId5" Type="http://schemas.openxmlformats.org/officeDocument/2006/relationships/image" Target="../media/image49.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g"/><Relationship Id="rId7" Type="http://schemas.openxmlformats.org/officeDocument/2006/relationships/image" Target="../media/image55.jpg"/><Relationship Id="rId2" Type="http://schemas.openxmlformats.org/officeDocument/2006/relationships/image" Target="../media/image50.jpg"/><Relationship Id="rId1" Type="http://schemas.openxmlformats.org/officeDocument/2006/relationships/slideLayout" Target="../slideLayouts/slideLayout15.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52.jpg"/></Relationships>
</file>

<file path=ppt/slides/_rels/slide24.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hyperlink" Target="https://portal.yadui.business.yahoo.co.jp/agencyportal/888262/" TargetMode="External"/><Relationship Id="rId2" Type="http://schemas.openxmlformats.org/officeDocument/2006/relationships/image" Target="../media/image58.png"/><Relationship Id="rId1" Type="http://schemas.openxmlformats.org/officeDocument/2006/relationships/slideLayout" Target="../slideLayouts/slideLayout1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59.png"/><Relationship Id="rId1" Type="http://schemas.openxmlformats.org/officeDocument/2006/relationships/slideLayout" Target="../slideLayouts/slideLayout15.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59.png"/><Relationship Id="rId1" Type="http://schemas.openxmlformats.org/officeDocument/2006/relationships/slideLayout" Target="../slideLayouts/slideLayout15.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1.png"/><Relationship Id="rId2" Type="http://schemas.openxmlformats.org/officeDocument/2006/relationships/image" Target="../media/image59.png"/><Relationship Id="rId1" Type="http://schemas.openxmlformats.org/officeDocument/2006/relationships/slideLayout" Target="../slideLayouts/slideLayout15.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png"/></Relationships>
</file>

<file path=ppt/slides/_rels/slide3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2.png"/><Relationship Id="rId3" Type="http://schemas.openxmlformats.org/officeDocument/2006/relationships/image" Target="../media/image75.png"/><Relationship Id="rId7" Type="http://schemas.openxmlformats.org/officeDocument/2006/relationships/image" Target="../media/image77.png"/><Relationship Id="rId12" Type="http://schemas.openxmlformats.org/officeDocument/2006/relationships/image" Target="../media/image81.png"/><Relationship Id="rId2" Type="http://schemas.openxmlformats.org/officeDocument/2006/relationships/image" Target="../media/image58.png"/><Relationship Id="rId1" Type="http://schemas.openxmlformats.org/officeDocument/2006/relationships/slideLayout" Target="../slideLayouts/slideLayout15.xml"/><Relationship Id="rId6" Type="http://schemas.openxmlformats.org/officeDocument/2006/relationships/image" Target="../media/image37.png"/><Relationship Id="rId11" Type="http://schemas.microsoft.com/office/2007/relationships/hdphoto" Target="../media/hdphoto1.wdp"/><Relationship Id="rId5" Type="http://schemas.openxmlformats.org/officeDocument/2006/relationships/image" Target="../media/image76.png"/><Relationship Id="rId10" Type="http://schemas.openxmlformats.org/officeDocument/2006/relationships/image" Target="../media/image80.png"/><Relationship Id="rId4" Type="http://schemas.openxmlformats.org/officeDocument/2006/relationships/hyperlink" Target="https://portal.yadui.business.yahoo.co.jp/agencyportal/888262/" TargetMode="External"/><Relationship Id="rId9" Type="http://schemas.openxmlformats.org/officeDocument/2006/relationships/image" Target="../media/image79.png"/></Relationships>
</file>

<file path=ppt/slides/_rels/slide3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svg"/><Relationship Id="rId7" Type="http://schemas.openxmlformats.org/officeDocument/2006/relationships/image" Target="../media/image88.png"/><Relationship Id="rId2" Type="http://schemas.openxmlformats.org/officeDocument/2006/relationships/image" Target="../media/image83.png"/><Relationship Id="rId1" Type="http://schemas.openxmlformats.org/officeDocument/2006/relationships/slideLayout" Target="../slideLayouts/slideLayout15.xml"/><Relationship Id="rId6" Type="http://schemas.openxmlformats.org/officeDocument/2006/relationships/image" Target="../media/image87.jpeg"/><Relationship Id="rId11" Type="http://schemas.openxmlformats.org/officeDocument/2006/relationships/image" Target="../media/image92.sv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svg"/></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5.xml"/><Relationship Id="rId4" Type="http://schemas.openxmlformats.org/officeDocument/2006/relationships/image" Target="../media/image96.png"/></Relationships>
</file>

<file path=ppt/slides/_rels/slide3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7.emf"/><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5.xml"/><Relationship Id="rId5" Type="http://schemas.openxmlformats.org/officeDocument/2006/relationships/image" Target="../media/image102.png"/><Relationship Id="rId4" Type="http://schemas.openxmlformats.org/officeDocument/2006/relationships/image" Target="../media/image101.jpe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2.png"/><Relationship Id="rId2" Type="http://schemas.openxmlformats.org/officeDocument/2006/relationships/image" Target="../media/image107.png"/><Relationship Id="rId1" Type="http://schemas.openxmlformats.org/officeDocument/2006/relationships/slideLayout" Target="../slideLayouts/slideLayout15.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9.png"/></Relationships>
</file>

<file path=ppt/slides/_rels/slide43.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5.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4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5.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20.png"/></Relationships>
</file>

<file path=ppt/slides/_rels/slide4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emf"/><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B2EEC73-AB5E-A030-B7A7-5F0AA9C2F937}"/>
              </a:ext>
            </a:extLst>
          </p:cNvPr>
          <p:cNvSpPr>
            <a:spLocks noGrp="1"/>
          </p:cNvSpPr>
          <p:nvPr>
            <p:ph type="title"/>
          </p:nvPr>
        </p:nvSpPr>
        <p:spPr/>
        <p:txBody>
          <a:bodyPr/>
          <a:lstStyle/>
          <a:p>
            <a:r>
              <a:rPr lang="en-US" altLang="ja-JP" sz="2400" dirty="0">
                <a:latin typeface="+mj-ea"/>
                <a:ea typeface="+mj-ea"/>
              </a:rPr>
              <a:t>Yahoo! JAPAN</a:t>
            </a:r>
            <a:br>
              <a:rPr lang="en-US" altLang="ja-JP" sz="2400" dirty="0">
                <a:latin typeface="+mj-ea"/>
                <a:ea typeface="+mj-ea"/>
              </a:rPr>
            </a:br>
            <a:r>
              <a:rPr lang="ja-JP" altLang="en-US" sz="2400" dirty="0">
                <a:latin typeface="+mj-ea"/>
                <a:ea typeface="+mj-ea"/>
              </a:rPr>
              <a:t>トップページ　トピックス</a:t>
            </a:r>
            <a:r>
              <a:rPr lang="en-US" altLang="ja-JP" sz="2400" dirty="0">
                <a:latin typeface="+mj-ea"/>
                <a:ea typeface="+mj-ea"/>
              </a:rPr>
              <a:t>PR</a:t>
            </a:r>
            <a:r>
              <a:rPr lang="ja-JP" altLang="en-US" sz="2400" dirty="0">
                <a:latin typeface="+mj-ea"/>
                <a:ea typeface="+mj-ea"/>
              </a:rPr>
              <a:t>　</a:t>
            </a:r>
            <a:r>
              <a:rPr lang="en-US" altLang="ja-JP" sz="2400" dirty="0">
                <a:latin typeface="+mj-ea"/>
                <a:ea typeface="+mj-ea"/>
              </a:rPr>
              <a:t>SP</a:t>
            </a:r>
            <a:br>
              <a:rPr lang="en-US" altLang="ja-JP" sz="2400" dirty="0">
                <a:latin typeface="+mj-ea"/>
                <a:ea typeface="+mj-ea"/>
              </a:rPr>
            </a:br>
            <a:r>
              <a:rPr lang="ja-JP" altLang="en-US" sz="2400" dirty="0">
                <a:latin typeface="+mj-ea"/>
                <a:ea typeface="+mj-ea"/>
              </a:rPr>
              <a:t>販促資料　</a:t>
            </a:r>
            <a:endParaRPr kumimoji="1" lang="ja-JP" altLang="en-US" sz="2400" dirty="0"/>
          </a:p>
        </p:txBody>
      </p:sp>
      <p:sp>
        <p:nvSpPr>
          <p:cNvPr id="9" name="テキスト プレースホルダー 5">
            <a:extLst>
              <a:ext uri="{FF2B5EF4-FFF2-40B4-BE49-F238E27FC236}">
                <a16:creationId xmlns:a16="http://schemas.microsoft.com/office/drawing/2014/main" id="{FBA8061F-4A04-5BC5-D1ED-C73D7B5D9651}"/>
              </a:ext>
            </a:extLst>
          </p:cNvPr>
          <p:cNvSpPr>
            <a:spLocks noGrp="1"/>
          </p:cNvSpPr>
          <p:nvPr>
            <p:ph type="body" sz="quarter" idx="4294967295"/>
          </p:nvPr>
        </p:nvSpPr>
        <p:spPr>
          <a:xfrm>
            <a:off x="722972" y="4369037"/>
            <a:ext cx="4679021" cy="360040"/>
          </a:xfrm>
          <a:prstGeom prst="rect">
            <a:avLst/>
          </a:prstGeom>
          <a:ln>
            <a:noFill/>
          </a:ln>
        </p:spPr>
        <p:txBody>
          <a:bodyPr/>
          <a:lstStyle/>
          <a:p>
            <a:r>
              <a:rPr lang="ja-JP" altLang="en-US" sz="1400" b="1" dirty="0">
                <a:solidFill>
                  <a:srgbClr val="C00000"/>
                </a:solidFill>
              </a:rPr>
              <a:t>ディスプレイ広告（予約型）</a:t>
            </a:r>
          </a:p>
        </p:txBody>
      </p:sp>
      <p:sp>
        <p:nvSpPr>
          <p:cNvPr id="10" name="Text Placeholder 3">
            <a:extLst>
              <a:ext uri="{FF2B5EF4-FFF2-40B4-BE49-F238E27FC236}">
                <a16:creationId xmlns:a16="http://schemas.microsoft.com/office/drawing/2014/main" id="{ECFE0B3C-64BB-20BB-2FB5-E452B10904D4}"/>
              </a:ext>
            </a:extLst>
          </p:cNvPr>
          <p:cNvSpPr txBox="1">
            <a:spLocks/>
          </p:cNvSpPr>
          <p:nvPr/>
        </p:nvSpPr>
        <p:spPr>
          <a:xfrm>
            <a:off x="895394" y="5609968"/>
            <a:ext cx="1722937" cy="308918"/>
          </a:xfrm>
          <a:prstGeom prst="rect">
            <a:avLst/>
          </a:prstGeom>
        </p:spPr>
        <p:txBody>
          <a:bodyPr lIns="0" tIns="0" rIns="0" bIns="0"/>
          <a:lstStyle>
            <a:lvl1pPr marL="0" indent="0" algn="l" defTabSz="914423" rtl="0" eaLnBrk="1" latinLnBrk="0" hangingPunct="1">
              <a:spcBef>
                <a:spcPct val="20000"/>
              </a:spcBef>
              <a:buFont typeface="Arial" pitchFamily="34" charset="0"/>
              <a:buNone/>
              <a:defRPr kumimoji="1" sz="1400" b="0" i="0" kern="1200">
                <a:solidFill>
                  <a:schemeClr val="tx1">
                    <a:lumMod val="50000"/>
                    <a:lumOff val="50000"/>
                  </a:schemeClr>
                </a:solidFill>
                <a:latin typeface="LINE Seed JP_OTF Bold" panose="02020500000000000000" pitchFamily="18" charset="-128"/>
                <a:ea typeface="LINE Seed JP_OTF Bold" panose="02020500000000000000" pitchFamily="18"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latin typeface="+mn-ea"/>
                <a:ea typeface="+mn-ea"/>
              </a:rPr>
              <a:t>2024</a:t>
            </a:r>
            <a:r>
              <a:rPr lang="ja-JP" altLang="en-US" dirty="0">
                <a:latin typeface="+mn-ea"/>
                <a:ea typeface="+mn-ea"/>
              </a:rPr>
              <a:t>年</a:t>
            </a:r>
            <a:r>
              <a:rPr lang="en-US" altLang="ja-JP" dirty="0">
                <a:latin typeface="+mn-ea"/>
                <a:ea typeface="+mn-ea"/>
              </a:rPr>
              <a:t>1</a:t>
            </a:r>
            <a:r>
              <a:rPr lang="ja-JP" altLang="en-US" dirty="0">
                <a:latin typeface="+mn-ea"/>
                <a:ea typeface="+mn-ea"/>
              </a:rPr>
              <a:t>月</a:t>
            </a:r>
            <a:r>
              <a:rPr lang="en-US" altLang="ja-JP" dirty="0">
                <a:latin typeface="+mn-ea"/>
                <a:ea typeface="+mn-ea"/>
              </a:rPr>
              <a:t>17</a:t>
            </a:r>
            <a:r>
              <a:rPr lang="ja-JP" altLang="en-US" dirty="0">
                <a:latin typeface="+mn-ea"/>
                <a:ea typeface="+mn-ea"/>
              </a:rPr>
              <a:t>日</a:t>
            </a:r>
            <a:r>
              <a:rPr lang="en-US" dirty="0">
                <a:latin typeface="+mn-ea"/>
                <a:ea typeface="+mn-ea"/>
              </a:rPr>
              <a:t> </a:t>
            </a:r>
          </a:p>
          <a:p>
            <a:endParaRPr lang="en-JP" dirty="0"/>
          </a:p>
        </p:txBody>
      </p:sp>
    </p:spTree>
    <p:extLst>
      <p:ext uri="{BB962C8B-B14F-4D97-AF65-F5344CB8AC3E}">
        <p14:creationId xmlns:p14="http://schemas.microsoft.com/office/powerpoint/2010/main" val="4098714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ニュースメディアのマーケティング的価値</a:t>
            </a:r>
          </a:p>
        </p:txBody>
      </p:sp>
      <p:graphicFrame>
        <p:nvGraphicFramePr>
          <p:cNvPr id="3" name="図表 2">
            <a:extLst>
              <a:ext uri="{FF2B5EF4-FFF2-40B4-BE49-F238E27FC236}">
                <a16:creationId xmlns:a16="http://schemas.microsoft.com/office/drawing/2014/main" id="{5E894C81-15BA-1DDA-E3B0-E5B1974BE0B4}"/>
              </a:ext>
            </a:extLst>
          </p:cNvPr>
          <p:cNvGraphicFramePr/>
          <p:nvPr>
            <p:extLst>
              <p:ext uri="{D42A27DB-BD31-4B8C-83A1-F6EECF244321}">
                <p14:modId xmlns:p14="http://schemas.microsoft.com/office/powerpoint/2010/main" val="786749528"/>
              </p:ext>
            </p:extLst>
          </p:nvPr>
        </p:nvGraphicFramePr>
        <p:xfrm>
          <a:off x="766694" y="2482325"/>
          <a:ext cx="10716022" cy="549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descr="ひらめくシルエットイラスト／無料イラストなら「イラストAC」">
            <a:extLst>
              <a:ext uri="{FF2B5EF4-FFF2-40B4-BE49-F238E27FC236}">
                <a16:creationId xmlns:a16="http://schemas.microsoft.com/office/drawing/2014/main" id="{CB8DF602-2BC7-1977-9718-B423A29EBF2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8393" y="4757742"/>
            <a:ext cx="1809048" cy="1357784"/>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a:extLst>
              <a:ext uri="{FF2B5EF4-FFF2-40B4-BE49-F238E27FC236}">
                <a16:creationId xmlns:a16="http://schemas.microsoft.com/office/drawing/2014/main" id="{3F1075B0-03D3-51AA-91C4-699BCF463963}"/>
              </a:ext>
            </a:extLst>
          </p:cNvPr>
          <p:cNvSpPr/>
          <p:nvPr/>
        </p:nvSpPr>
        <p:spPr>
          <a:xfrm>
            <a:off x="704078" y="3319292"/>
            <a:ext cx="5177027" cy="298632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en-US" altLang="ja-JP" b="1" dirty="0">
              <a:solidFill>
                <a:schemeClr val="tx1"/>
              </a:solidFill>
              <a:latin typeface="游ゴシック" panose="020B0400000000000000" pitchFamily="50" charset="-128"/>
              <a:ea typeface="游ゴシック" panose="020B0400000000000000" pitchFamily="50" charset="-128"/>
            </a:endParaRPr>
          </a:p>
        </p:txBody>
      </p:sp>
      <p:sp>
        <p:nvSpPr>
          <p:cNvPr id="9" name="正方形/長方形 8">
            <a:extLst>
              <a:ext uri="{FF2B5EF4-FFF2-40B4-BE49-F238E27FC236}">
                <a16:creationId xmlns:a16="http://schemas.microsoft.com/office/drawing/2014/main" id="{F33490FD-F47B-6121-563F-7FD32C3DDCB2}"/>
              </a:ext>
            </a:extLst>
          </p:cNvPr>
          <p:cNvSpPr/>
          <p:nvPr/>
        </p:nvSpPr>
        <p:spPr>
          <a:xfrm>
            <a:off x="704078" y="3319292"/>
            <a:ext cx="5177028" cy="480035"/>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2000" b="1" dirty="0">
                <a:solidFill>
                  <a:schemeClr val="accent3"/>
                </a:solidFill>
                <a:latin typeface="游ゴシック" panose="020B0400000000000000" pitchFamily="50" charset="-128"/>
                <a:ea typeface="游ゴシック" panose="020B0400000000000000" pitchFamily="50" charset="-128"/>
              </a:rPr>
              <a:t>潜在関心層とは</a:t>
            </a:r>
            <a:endParaRPr kumimoji="1" lang="en-US" altLang="ja-JP" sz="2000" b="1" dirty="0">
              <a:solidFill>
                <a:schemeClr val="accent3"/>
              </a:solidFill>
              <a:latin typeface="游ゴシック" panose="020B0400000000000000" pitchFamily="50" charset="-128"/>
              <a:ea typeface="游ゴシック" panose="020B0400000000000000" pitchFamily="50" charset="-128"/>
            </a:endParaRPr>
          </a:p>
        </p:txBody>
      </p:sp>
      <p:sp>
        <p:nvSpPr>
          <p:cNvPr id="10" name="正方形/長方形 9">
            <a:extLst>
              <a:ext uri="{FF2B5EF4-FFF2-40B4-BE49-F238E27FC236}">
                <a16:creationId xmlns:a16="http://schemas.microsoft.com/office/drawing/2014/main" id="{13BAA573-6539-E914-F69F-86DD4C6AB351}"/>
              </a:ext>
            </a:extLst>
          </p:cNvPr>
          <p:cNvSpPr/>
          <p:nvPr/>
        </p:nvSpPr>
        <p:spPr>
          <a:xfrm>
            <a:off x="704077" y="3966673"/>
            <a:ext cx="5177027" cy="646331"/>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accent3"/>
                </a:solidFill>
                <a:latin typeface="游ゴシック" panose="020B0400000000000000" pitchFamily="50" charset="-128"/>
                <a:ea typeface="游ゴシック" panose="020B0400000000000000" pitchFamily="50" charset="-128"/>
              </a:rPr>
              <a:t>能動的に調べたり動画視聴はしないが</a:t>
            </a:r>
            <a:endParaRPr lang="en-US" altLang="ja-JP" b="1" dirty="0">
              <a:solidFill>
                <a:schemeClr val="accent3"/>
              </a:solidFill>
              <a:latin typeface="游ゴシック" panose="020B0400000000000000" pitchFamily="50" charset="-128"/>
              <a:ea typeface="游ゴシック" panose="020B0400000000000000" pitchFamily="50" charset="-128"/>
            </a:endParaRPr>
          </a:p>
          <a:p>
            <a:pPr algn="ctr"/>
            <a:r>
              <a:rPr lang="ja-JP" altLang="en-US" b="1" dirty="0">
                <a:solidFill>
                  <a:schemeClr val="accent3"/>
                </a:solidFill>
                <a:latin typeface="游ゴシック" panose="020B0400000000000000" pitchFamily="50" charset="-128"/>
                <a:ea typeface="游ゴシック" panose="020B0400000000000000" pitchFamily="50" charset="-128"/>
              </a:rPr>
              <a:t>なんとなく気になっている</a:t>
            </a:r>
            <a:endParaRPr lang="ja-JP" altLang="en-US" b="1" dirty="0">
              <a:solidFill>
                <a:schemeClr val="accent3"/>
              </a:solidFill>
            </a:endParaRPr>
          </a:p>
        </p:txBody>
      </p:sp>
      <p:sp>
        <p:nvSpPr>
          <p:cNvPr id="12" name="二等辺三角形 11">
            <a:extLst>
              <a:ext uri="{FF2B5EF4-FFF2-40B4-BE49-F238E27FC236}">
                <a16:creationId xmlns:a16="http://schemas.microsoft.com/office/drawing/2014/main" id="{B8E5B56C-EF61-A118-E7A5-C0617E757700}"/>
              </a:ext>
            </a:extLst>
          </p:cNvPr>
          <p:cNvSpPr/>
          <p:nvPr/>
        </p:nvSpPr>
        <p:spPr>
          <a:xfrm rot="5400000">
            <a:off x="5939754" y="4769694"/>
            <a:ext cx="864096" cy="216024"/>
          </a:xfrm>
          <a:prstGeom prst="triangle">
            <a:avLst>
              <a:gd name="adj" fmla="val 53807"/>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2A2BF563-19D8-B93C-6F08-55C651BABA7D}"/>
              </a:ext>
            </a:extLst>
          </p:cNvPr>
          <p:cNvSpPr/>
          <p:nvPr/>
        </p:nvSpPr>
        <p:spPr>
          <a:xfrm>
            <a:off x="6239302" y="3336302"/>
            <a:ext cx="5311824" cy="400110"/>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u="sng" dirty="0">
                <a:solidFill>
                  <a:schemeClr val="accent3"/>
                </a:solidFill>
                <a:latin typeface="游ゴシック" panose="020B0400000000000000" pitchFamily="50" charset="-128"/>
                <a:ea typeface="游ゴシック" panose="020B0400000000000000" pitchFamily="50" charset="-128"/>
              </a:rPr>
              <a:t>ニュースサービス利用時</a:t>
            </a:r>
            <a:endParaRPr lang="en-US" altLang="ja-JP" sz="2000" b="1" u="sng" dirty="0">
              <a:solidFill>
                <a:schemeClr val="accent3"/>
              </a:solidFill>
            </a:endParaRPr>
          </a:p>
        </p:txBody>
      </p:sp>
      <p:pic>
        <p:nvPicPr>
          <p:cNvPr id="14" name="Picture 4" descr="ニュース - サービス - ヤフー株式会社">
            <a:extLst>
              <a:ext uri="{FF2B5EF4-FFF2-40B4-BE49-F238E27FC236}">
                <a16:creationId xmlns:a16="http://schemas.microsoft.com/office/drawing/2014/main" id="{7A4AA1EB-76E4-5FFE-B220-7156C1091AAC}"/>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71802" y="4061865"/>
            <a:ext cx="1813699" cy="2243751"/>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a:extLst>
              <a:ext uri="{FF2B5EF4-FFF2-40B4-BE49-F238E27FC236}">
                <a16:creationId xmlns:a16="http://schemas.microsoft.com/office/drawing/2014/main" id="{2990C019-455F-1DB1-2423-F52FC09E2C7C}"/>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情報受容度が高いモーメントを捉えることができるニュースメディアは</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まだ興味関心が顕在化していない潜在関心層の反応を得るのに適している</a:t>
            </a:r>
            <a:endParaRPr kumimoji="1" lang="ja-JP" altLang="en-US" dirty="0">
              <a:solidFill>
                <a:schemeClr val="accent3"/>
              </a:solidFill>
              <a:latin typeface="Meiryo" panose="020B0604030504040204" pitchFamily="34" charset="-128"/>
              <a:ea typeface="Meiryo" panose="020B0604030504040204" pitchFamily="34" charset="-128"/>
            </a:endParaRPr>
          </a:p>
        </p:txBody>
      </p:sp>
      <p:pic>
        <p:nvPicPr>
          <p:cNvPr id="18" name="Picture 2" descr="ひらめくシルエットイラスト／無料イラストなら「イラストAC」">
            <a:extLst>
              <a:ext uri="{FF2B5EF4-FFF2-40B4-BE49-F238E27FC236}">
                <a16:creationId xmlns:a16="http://schemas.microsoft.com/office/drawing/2014/main" id="{46B5F12D-C50E-32F5-FB59-C0514E9D28F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298238" y="5019727"/>
            <a:ext cx="1635879" cy="1227812"/>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F3B5E5F3-7E3C-4082-C594-10DE66B680B9}"/>
              </a:ext>
            </a:extLst>
          </p:cNvPr>
          <p:cNvSpPr txBox="1"/>
          <p:nvPr/>
        </p:nvSpPr>
        <p:spPr>
          <a:xfrm>
            <a:off x="2081090" y="5068747"/>
            <a:ext cx="3678506" cy="984885"/>
          </a:xfrm>
          <a:prstGeom prst="rect">
            <a:avLst/>
          </a:prstGeom>
          <a:noFill/>
        </p:spPr>
        <p:txBody>
          <a:bodyPr wrap="square">
            <a:spAutoFit/>
          </a:bodyPr>
          <a:lstStyle/>
          <a:p>
            <a:r>
              <a:rPr lang="ja-JP" altLang="en-US" sz="1600" b="1" dirty="0">
                <a:solidFill>
                  <a:schemeClr val="accent3"/>
                </a:solidFill>
                <a:latin typeface="游ゴシック" panose="020B0400000000000000" pitchFamily="50" charset="-128"/>
                <a:ea typeface="游ゴシック" panose="020B0400000000000000" pitchFamily="50" charset="-128"/>
              </a:rPr>
              <a:t>例：</a:t>
            </a:r>
            <a:endParaRPr lang="en-US" altLang="ja-JP" sz="16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漠然といつか引っ越したいと思っているが</a:t>
            </a:r>
            <a:endParaRPr lang="en-US" altLang="ja-JP" sz="14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具体的に物件検索や関連動画の視聴を</a:t>
            </a:r>
            <a:endParaRPr lang="en-US" altLang="ja-JP" sz="1400" b="1" dirty="0">
              <a:solidFill>
                <a:schemeClr val="accent3"/>
              </a:solidFill>
              <a:latin typeface="游ゴシック" panose="020B0400000000000000" pitchFamily="50" charset="-128"/>
              <a:ea typeface="游ゴシック" panose="020B0400000000000000" pitchFamily="50" charset="-128"/>
            </a:endParaRPr>
          </a:p>
          <a:p>
            <a:r>
              <a:rPr lang="ja-JP" altLang="en-US" sz="1400" b="1" dirty="0">
                <a:solidFill>
                  <a:schemeClr val="accent3"/>
                </a:solidFill>
                <a:latin typeface="游ゴシック" panose="020B0400000000000000" pitchFamily="50" charset="-128"/>
                <a:ea typeface="游ゴシック" panose="020B0400000000000000" pitchFamily="50" charset="-128"/>
              </a:rPr>
              <a:t>するまでには至っていない</a:t>
            </a:r>
            <a:endParaRPr lang="en-US" altLang="ja-JP" sz="1400" b="1" dirty="0">
              <a:solidFill>
                <a:schemeClr val="accent3"/>
              </a:solidFill>
              <a:latin typeface="游ゴシック" panose="020B0400000000000000" pitchFamily="50" charset="-128"/>
              <a:ea typeface="游ゴシック" panose="020B0400000000000000" pitchFamily="50" charset="-128"/>
            </a:endParaRPr>
          </a:p>
        </p:txBody>
      </p:sp>
      <p:sp>
        <p:nvSpPr>
          <p:cNvPr id="20" name="吹き出し: 角を丸めた四角形 19">
            <a:extLst>
              <a:ext uri="{FF2B5EF4-FFF2-40B4-BE49-F238E27FC236}">
                <a16:creationId xmlns:a16="http://schemas.microsoft.com/office/drawing/2014/main" id="{DB4E0F20-A270-20E0-3B82-921832C876FA}"/>
              </a:ext>
            </a:extLst>
          </p:cNvPr>
          <p:cNvSpPr/>
          <p:nvPr/>
        </p:nvSpPr>
        <p:spPr>
          <a:xfrm>
            <a:off x="8088690" y="4237440"/>
            <a:ext cx="3658099" cy="724211"/>
          </a:xfrm>
          <a:prstGeom prst="wedgeRoundRectCallout">
            <a:avLst>
              <a:gd name="adj1" fmla="val -56610"/>
              <a:gd name="adj2" fmla="val 20291"/>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j-ea"/>
                <a:ea typeface="+mj-ea"/>
              </a:rPr>
              <a:t>2023</a:t>
            </a:r>
            <a:r>
              <a:rPr lang="ja-JP" altLang="en-US" sz="1400" dirty="0">
                <a:solidFill>
                  <a:schemeClr val="tx1"/>
                </a:solidFill>
                <a:latin typeface="+mj-ea"/>
                <a:ea typeface="+mj-ea"/>
              </a:rPr>
              <a:t>年</a:t>
            </a:r>
            <a:r>
              <a:rPr lang="en-US" altLang="ja-JP" sz="1400" dirty="0">
                <a:solidFill>
                  <a:schemeClr val="tx1"/>
                </a:solidFill>
                <a:latin typeface="+mj-ea"/>
                <a:ea typeface="+mj-ea"/>
              </a:rPr>
              <a:t>『</a:t>
            </a:r>
            <a:r>
              <a:rPr lang="ja-JP" altLang="en-US" sz="1400" dirty="0">
                <a:solidFill>
                  <a:schemeClr val="tx1"/>
                </a:solidFill>
                <a:latin typeface="+mj-ea"/>
                <a:ea typeface="+mj-ea"/>
              </a:rPr>
              <a:t>住みたい街ランキング</a:t>
            </a:r>
            <a:r>
              <a:rPr lang="en-US" altLang="ja-JP" sz="1400" dirty="0">
                <a:solidFill>
                  <a:schemeClr val="tx1"/>
                </a:solidFill>
                <a:latin typeface="+mj-ea"/>
                <a:ea typeface="+mj-ea"/>
              </a:rPr>
              <a:t>』</a:t>
            </a:r>
            <a:r>
              <a:rPr lang="ja-JP" altLang="en-US" sz="1400" dirty="0">
                <a:solidFill>
                  <a:schemeClr val="tx1"/>
                </a:solidFill>
                <a:latin typeface="+mj-ea"/>
                <a:ea typeface="+mj-ea"/>
              </a:rPr>
              <a:t>発表！</a:t>
            </a:r>
            <a:endParaRPr lang="en-US" altLang="ja-JP" sz="1400" dirty="0">
              <a:solidFill>
                <a:schemeClr val="tx1"/>
              </a:solidFill>
              <a:latin typeface="+mj-ea"/>
              <a:ea typeface="+mj-ea"/>
            </a:endParaRPr>
          </a:p>
        </p:txBody>
      </p:sp>
    </p:spTree>
    <p:extLst>
      <p:ext uri="{BB962C8B-B14F-4D97-AF65-F5344CB8AC3E}">
        <p14:creationId xmlns:p14="http://schemas.microsoft.com/office/powerpoint/2010/main" val="91871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正方形/長方形 84">
            <a:extLst>
              <a:ext uri="{FF2B5EF4-FFF2-40B4-BE49-F238E27FC236}">
                <a16:creationId xmlns:a16="http://schemas.microsoft.com/office/drawing/2014/main" id="{D07C70CF-7F9B-135C-101E-13F9A4936A8A}"/>
              </a:ext>
            </a:extLst>
          </p:cNvPr>
          <p:cNvSpPr/>
          <p:nvPr/>
        </p:nvSpPr>
        <p:spPr>
          <a:xfrm>
            <a:off x="704080" y="5697043"/>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8" name="正方形/長方形 7">
            <a:extLst>
              <a:ext uri="{FF2B5EF4-FFF2-40B4-BE49-F238E27FC236}">
                <a16:creationId xmlns:a16="http://schemas.microsoft.com/office/drawing/2014/main" id="{3A7334F0-7223-A0C5-7F7D-24424DC220FC}"/>
              </a:ext>
            </a:extLst>
          </p:cNvPr>
          <p:cNvSpPr/>
          <p:nvPr/>
        </p:nvSpPr>
        <p:spPr>
          <a:xfrm>
            <a:off x="704080" y="2459621"/>
            <a:ext cx="5389318" cy="49051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accent3"/>
                </a:solidFill>
              </a:rPr>
              <a:t>デジタル上でのユーザー行動規模</a:t>
            </a: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ニュースメディアのユーザー行動規模</a:t>
            </a:r>
          </a:p>
        </p:txBody>
      </p:sp>
      <p:sp>
        <p:nvSpPr>
          <p:cNvPr id="3" name="正方形/長方形 2">
            <a:extLst>
              <a:ext uri="{FF2B5EF4-FFF2-40B4-BE49-F238E27FC236}">
                <a16:creationId xmlns:a16="http://schemas.microsoft.com/office/drawing/2014/main" id="{B63E6F21-556D-65B8-BD17-6A6FE1D9768C}"/>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en-US" altLang="ja-JP" b="1" dirty="0">
                <a:solidFill>
                  <a:schemeClr val="accent3"/>
                </a:solidFill>
                <a:latin typeface="Meiryo" panose="020B0604030504040204" pitchFamily="34" charset="-128"/>
                <a:ea typeface="Meiryo" panose="020B0604030504040204" pitchFamily="34" charset="-128"/>
              </a:rPr>
              <a:t>『</a:t>
            </a:r>
            <a:r>
              <a:rPr kumimoji="1" lang="ja-JP" altLang="en-US" b="1" dirty="0">
                <a:solidFill>
                  <a:schemeClr val="accent3"/>
                </a:solidFill>
                <a:latin typeface="Meiryo" panose="020B0604030504040204" pitchFamily="34" charset="-128"/>
                <a:ea typeface="Meiryo" panose="020B0604030504040204" pitchFamily="34" charset="-128"/>
              </a:rPr>
              <a:t>ニュース閲覧</a:t>
            </a:r>
            <a:r>
              <a:rPr kumimoji="1" lang="en-US" altLang="ja-JP" b="1" dirty="0">
                <a:solidFill>
                  <a:schemeClr val="accent3"/>
                </a:solidFill>
                <a:latin typeface="Meiryo" panose="020B0604030504040204" pitchFamily="34" charset="-128"/>
                <a:ea typeface="Meiryo" panose="020B0604030504040204" pitchFamily="34" charset="-128"/>
              </a:rPr>
              <a:t>』</a:t>
            </a:r>
            <a:r>
              <a:rPr kumimoji="1" lang="ja-JP" altLang="en-US" b="1" dirty="0">
                <a:solidFill>
                  <a:schemeClr val="accent3"/>
                </a:solidFill>
                <a:latin typeface="Meiryo" panose="020B0604030504040204" pitchFamily="34" charset="-128"/>
                <a:ea typeface="Meiryo" panose="020B0604030504040204" pitchFamily="34" charset="-128"/>
              </a:rPr>
              <a:t>の行動規模は動画閲覧や</a:t>
            </a:r>
            <a:r>
              <a:rPr kumimoji="1" lang="en-US" altLang="ja-JP" b="1" dirty="0">
                <a:solidFill>
                  <a:schemeClr val="accent3"/>
                </a:solidFill>
                <a:latin typeface="Meiryo" panose="020B0604030504040204" pitchFamily="34" charset="-128"/>
                <a:ea typeface="Meiryo" panose="020B0604030504040204" pitchFamily="34" charset="-128"/>
              </a:rPr>
              <a:t>SNS</a:t>
            </a:r>
            <a:r>
              <a:rPr kumimoji="1" lang="ja-JP" altLang="en-US" b="1" dirty="0">
                <a:solidFill>
                  <a:schemeClr val="accent3"/>
                </a:solidFill>
                <a:latin typeface="Meiryo" panose="020B0604030504040204" pitchFamily="34" charset="-128"/>
                <a:ea typeface="Meiryo" panose="020B0604030504040204" pitchFamily="34" charset="-128"/>
              </a:rPr>
              <a:t>閲覧などと同等レベル</a:t>
            </a:r>
            <a:endParaRPr kumimoji="1"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リーチを獲得する観点でもニュース閲覧のユーザー行動はポテンシャルが高い</a:t>
            </a:r>
          </a:p>
        </p:txBody>
      </p:sp>
      <p:sp>
        <p:nvSpPr>
          <p:cNvPr id="34" name="正方形/長方形 33">
            <a:extLst>
              <a:ext uri="{FF2B5EF4-FFF2-40B4-BE49-F238E27FC236}">
                <a16:creationId xmlns:a16="http://schemas.microsoft.com/office/drawing/2014/main" id="{EE69D89B-FF64-A3CC-24C2-6C81D54E9D33}"/>
              </a:ext>
            </a:extLst>
          </p:cNvPr>
          <p:cNvSpPr/>
          <p:nvPr/>
        </p:nvSpPr>
        <p:spPr>
          <a:xfrm>
            <a:off x="704079" y="3036325"/>
            <a:ext cx="2593209"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pic>
        <p:nvPicPr>
          <p:cNvPr id="64" name="図 63">
            <a:extLst>
              <a:ext uri="{FF2B5EF4-FFF2-40B4-BE49-F238E27FC236}">
                <a16:creationId xmlns:a16="http://schemas.microsoft.com/office/drawing/2014/main" id="{3E1D7559-84B8-8388-51AC-CFF5013326A2}"/>
              </a:ext>
            </a:extLst>
          </p:cNvPr>
          <p:cNvPicPr>
            <a:picLocks noChangeAspect="1"/>
          </p:cNvPicPr>
          <p:nvPr/>
        </p:nvPicPr>
        <p:blipFill>
          <a:blip r:embed="rId2"/>
          <a:stretch>
            <a:fillRect/>
          </a:stretch>
        </p:blipFill>
        <p:spPr>
          <a:xfrm>
            <a:off x="6356071" y="2459622"/>
            <a:ext cx="5126646" cy="3845998"/>
          </a:xfrm>
          <a:prstGeom prst="rect">
            <a:avLst/>
          </a:prstGeom>
        </p:spPr>
      </p:pic>
      <p:grpSp>
        <p:nvGrpSpPr>
          <p:cNvPr id="71" name="Group 84">
            <a:extLst>
              <a:ext uri="{FF2B5EF4-FFF2-40B4-BE49-F238E27FC236}">
                <a16:creationId xmlns:a16="http://schemas.microsoft.com/office/drawing/2014/main" id="{7E8BF859-45E5-F82A-5EC2-3CF0561CC566}"/>
              </a:ext>
            </a:extLst>
          </p:cNvPr>
          <p:cNvGrpSpPr>
            <a:grpSpLocks/>
          </p:cNvGrpSpPr>
          <p:nvPr/>
        </p:nvGrpSpPr>
        <p:grpSpPr bwMode="auto">
          <a:xfrm>
            <a:off x="766141" y="3209644"/>
            <a:ext cx="769938" cy="261938"/>
            <a:chOff x="3052" y="3190"/>
            <a:chExt cx="485" cy="165"/>
          </a:xfrm>
        </p:grpSpPr>
        <p:sp>
          <p:nvSpPr>
            <p:cNvPr id="72" name="Freeform 85">
              <a:extLst>
                <a:ext uri="{FF2B5EF4-FFF2-40B4-BE49-F238E27FC236}">
                  <a16:creationId xmlns:a16="http://schemas.microsoft.com/office/drawing/2014/main" id="{01B87972-65F2-1B24-A917-FD1A76EABD94}"/>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3" name="Freeform 86">
              <a:extLst>
                <a:ext uri="{FF2B5EF4-FFF2-40B4-BE49-F238E27FC236}">
                  <a16:creationId xmlns:a16="http://schemas.microsoft.com/office/drawing/2014/main" id="{244D48A6-505D-F9FF-DE37-C03C39D4C492}"/>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74" name="正方形/長方形 73">
            <a:extLst>
              <a:ext uri="{FF2B5EF4-FFF2-40B4-BE49-F238E27FC236}">
                <a16:creationId xmlns:a16="http://schemas.microsoft.com/office/drawing/2014/main" id="{6F17966B-27E6-06F3-2852-023F27BE69E8}"/>
              </a:ext>
            </a:extLst>
          </p:cNvPr>
          <p:cNvSpPr/>
          <p:nvPr/>
        </p:nvSpPr>
        <p:spPr>
          <a:xfrm>
            <a:off x="704080" y="3701504"/>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75" name="Freeform 57">
            <a:extLst>
              <a:ext uri="{FF2B5EF4-FFF2-40B4-BE49-F238E27FC236}">
                <a16:creationId xmlns:a16="http://schemas.microsoft.com/office/drawing/2014/main" id="{2612B012-CAF7-895C-EA6B-1B1A96585313}"/>
              </a:ext>
            </a:extLst>
          </p:cNvPr>
          <p:cNvSpPr>
            <a:spLocks noChangeArrowheads="1"/>
          </p:cNvSpPr>
          <p:nvPr/>
        </p:nvSpPr>
        <p:spPr bwMode="auto">
          <a:xfrm>
            <a:off x="818257" y="3756495"/>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6" name="正方形/長方形 75">
            <a:extLst>
              <a:ext uri="{FF2B5EF4-FFF2-40B4-BE49-F238E27FC236}">
                <a16:creationId xmlns:a16="http://schemas.microsoft.com/office/drawing/2014/main" id="{101D1F7B-2283-6E8E-9703-3098D6289ACC}"/>
              </a:ext>
            </a:extLst>
          </p:cNvPr>
          <p:cNvSpPr/>
          <p:nvPr/>
        </p:nvSpPr>
        <p:spPr>
          <a:xfrm>
            <a:off x="704080" y="4366684"/>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grpSp>
        <p:nvGrpSpPr>
          <p:cNvPr id="77" name="Group 76">
            <a:extLst>
              <a:ext uri="{FF2B5EF4-FFF2-40B4-BE49-F238E27FC236}">
                <a16:creationId xmlns:a16="http://schemas.microsoft.com/office/drawing/2014/main" id="{9007926A-52D9-F97A-23D7-6956AF2F6176}"/>
              </a:ext>
            </a:extLst>
          </p:cNvPr>
          <p:cNvGrpSpPr>
            <a:grpSpLocks/>
          </p:cNvGrpSpPr>
          <p:nvPr/>
        </p:nvGrpSpPr>
        <p:grpSpPr bwMode="auto">
          <a:xfrm>
            <a:off x="818257" y="4408121"/>
            <a:ext cx="665705" cy="525701"/>
            <a:chOff x="3929" y="1901"/>
            <a:chExt cx="485" cy="383"/>
          </a:xfrm>
        </p:grpSpPr>
        <p:sp>
          <p:nvSpPr>
            <p:cNvPr id="78" name="Freeform 77">
              <a:extLst>
                <a:ext uri="{FF2B5EF4-FFF2-40B4-BE49-F238E27FC236}">
                  <a16:creationId xmlns:a16="http://schemas.microsoft.com/office/drawing/2014/main" id="{D1AC8DF0-ABD5-8AAB-0A9C-33D40261D893}"/>
                </a:ext>
              </a:extLst>
            </p:cNvPr>
            <p:cNvSpPr>
              <a:spLocks noChangeArrowheads="1"/>
            </p:cNvSpPr>
            <p:nvPr/>
          </p:nvSpPr>
          <p:spPr bwMode="auto">
            <a:xfrm>
              <a:off x="3929" y="1901"/>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79" name="Freeform 78">
              <a:extLst>
                <a:ext uri="{FF2B5EF4-FFF2-40B4-BE49-F238E27FC236}">
                  <a16:creationId xmlns:a16="http://schemas.microsoft.com/office/drawing/2014/main" id="{4A89E033-783E-99B7-FE99-1F6E6224A044}"/>
                </a:ext>
              </a:extLst>
            </p:cNvPr>
            <p:cNvSpPr>
              <a:spLocks noChangeArrowheads="1"/>
            </p:cNvSpPr>
            <p:nvPr/>
          </p:nvSpPr>
          <p:spPr bwMode="auto">
            <a:xfrm>
              <a:off x="4050" y="2246"/>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0"/>
                    <a:pt x="26" y="170"/>
                    <a:pt x="88" y="170"/>
                  </a:cubicBezTo>
                  <a:lnTo>
                    <a:pt x="989" y="170"/>
                  </a:lnTo>
                  <a:cubicBezTo>
                    <a:pt x="1051" y="170"/>
                    <a:pt x="1077" y="130"/>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0" name="Freeform 79">
              <a:extLst>
                <a:ext uri="{FF2B5EF4-FFF2-40B4-BE49-F238E27FC236}">
                  <a16:creationId xmlns:a16="http://schemas.microsoft.com/office/drawing/2014/main" id="{AAFF5A37-9333-A05C-D55B-4264DC70B28B}"/>
                </a:ext>
              </a:extLst>
            </p:cNvPr>
            <p:cNvSpPr>
              <a:spLocks noChangeArrowheads="1"/>
            </p:cNvSpPr>
            <p:nvPr/>
          </p:nvSpPr>
          <p:spPr bwMode="auto">
            <a:xfrm>
              <a:off x="4070" y="1952"/>
              <a:ext cx="242" cy="178"/>
            </a:xfrm>
            <a:custGeom>
              <a:avLst/>
              <a:gdLst>
                <a:gd name="T0" fmla="*/ 56 w 1072"/>
                <a:gd name="T1" fmla="*/ 572 h 789"/>
                <a:gd name="T2" fmla="*/ 112 w 1072"/>
                <a:gd name="T3" fmla="*/ 619 h 789"/>
                <a:gd name="T4" fmla="*/ 698 w 1072"/>
                <a:gd name="T5" fmla="*/ 619 h 789"/>
                <a:gd name="T6" fmla="*/ 687 w 1072"/>
                <a:gd name="T7" fmla="*/ 676 h 789"/>
                <a:gd name="T8" fmla="*/ 141 w 1072"/>
                <a:gd name="T9" fmla="*/ 676 h 789"/>
                <a:gd name="T10" fmla="*/ 84 w 1072"/>
                <a:gd name="T11" fmla="*/ 732 h 789"/>
                <a:gd name="T12" fmla="*/ 141 w 1072"/>
                <a:gd name="T13" fmla="*/ 788 h 789"/>
                <a:gd name="T14" fmla="*/ 732 w 1072"/>
                <a:gd name="T15" fmla="*/ 788 h 789"/>
                <a:gd name="T16" fmla="*/ 789 w 1072"/>
                <a:gd name="T17" fmla="*/ 743 h 789"/>
                <a:gd name="T18" fmla="*/ 918 w 1072"/>
                <a:gd name="T19" fmla="*/ 112 h 789"/>
                <a:gd name="T20" fmla="*/ 1014 w 1072"/>
                <a:gd name="T21" fmla="*/ 112 h 789"/>
                <a:gd name="T22" fmla="*/ 1071 w 1072"/>
                <a:gd name="T23" fmla="*/ 56 h 789"/>
                <a:gd name="T24" fmla="*/ 1014 w 1072"/>
                <a:gd name="T25" fmla="*/ 0 h 789"/>
                <a:gd name="T26" fmla="*/ 873 w 1072"/>
                <a:gd name="T27" fmla="*/ 0 h 789"/>
                <a:gd name="T28" fmla="*/ 817 w 1072"/>
                <a:gd name="T29" fmla="*/ 45 h 789"/>
                <a:gd name="T30" fmla="*/ 791 w 1072"/>
                <a:gd name="T31" fmla="*/ 169 h 789"/>
                <a:gd name="T32" fmla="*/ 56 w 1072"/>
                <a:gd name="T33" fmla="*/ 169 h 789"/>
                <a:gd name="T34" fmla="*/ 14 w 1072"/>
                <a:gd name="T35" fmla="*/ 189 h 789"/>
                <a:gd name="T36" fmla="*/ 2 w 1072"/>
                <a:gd name="T37" fmla="*/ 234 h 789"/>
                <a:gd name="T38" fmla="*/ 56 w 1072"/>
                <a:gd name="T39" fmla="*/ 572 h 789"/>
                <a:gd name="T40" fmla="*/ 769 w 1072"/>
                <a:gd name="T41" fmla="*/ 282 h 789"/>
                <a:gd name="T42" fmla="*/ 721 w 1072"/>
                <a:gd name="T43" fmla="*/ 507 h 789"/>
                <a:gd name="T44" fmla="*/ 160 w 1072"/>
                <a:gd name="T45" fmla="*/ 507 h 789"/>
                <a:gd name="T46" fmla="*/ 124 w 1072"/>
                <a:gd name="T47" fmla="*/ 282 h 789"/>
                <a:gd name="T48" fmla="*/ 769 w 1072"/>
                <a:gd name="T49" fmla="*/ 28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2" h="789">
                  <a:moveTo>
                    <a:pt x="56" y="572"/>
                  </a:moveTo>
                  <a:cubicBezTo>
                    <a:pt x="62" y="599"/>
                    <a:pt x="84" y="619"/>
                    <a:pt x="112" y="619"/>
                  </a:cubicBezTo>
                  <a:lnTo>
                    <a:pt x="698" y="619"/>
                  </a:lnTo>
                  <a:lnTo>
                    <a:pt x="687" y="676"/>
                  </a:lnTo>
                  <a:lnTo>
                    <a:pt x="141" y="676"/>
                  </a:lnTo>
                  <a:cubicBezTo>
                    <a:pt x="110" y="676"/>
                    <a:pt x="84" y="701"/>
                    <a:pt x="84" y="732"/>
                  </a:cubicBezTo>
                  <a:cubicBezTo>
                    <a:pt x="84" y="763"/>
                    <a:pt x="110" y="788"/>
                    <a:pt x="141" y="788"/>
                  </a:cubicBezTo>
                  <a:lnTo>
                    <a:pt x="732" y="788"/>
                  </a:lnTo>
                  <a:cubicBezTo>
                    <a:pt x="758" y="788"/>
                    <a:pt x="783" y="769"/>
                    <a:pt x="789" y="743"/>
                  </a:cubicBezTo>
                  <a:lnTo>
                    <a:pt x="918" y="112"/>
                  </a:lnTo>
                  <a:lnTo>
                    <a:pt x="1014" y="112"/>
                  </a:lnTo>
                  <a:cubicBezTo>
                    <a:pt x="1045" y="112"/>
                    <a:pt x="1071" y="87"/>
                    <a:pt x="1071" y="56"/>
                  </a:cubicBezTo>
                  <a:cubicBezTo>
                    <a:pt x="1071" y="25"/>
                    <a:pt x="1045" y="0"/>
                    <a:pt x="1014" y="0"/>
                  </a:cubicBezTo>
                  <a:lnTo>
                    <a:pt x="873" y="0"/>
                  </a:lnTo>
                  <a:cubicBezTo>
                    <a:pt x="848" y="0"/>
                    <a:pt x="822" y="19"/>
                    <a:pt x="817" y="45"/>
                  </a:cubicBezTo>
                  <a:lnTo>
                    <a:pt x="791" y="169"/>
                  </a:lnTo>
                  <a:lnTo>
                    <a:pt x="56" y="169"/>
                  </a:lnTo>
                  <a:cubicBezTo>
                    <a:pt x="39" y="169"/>
                    <a:pt x="25" y="177"/>
                    <a:pt x="14" y="189"/>
                  </a:cubicBezTo>
                  <a:cubicBezTo>
                    <a:pt x="2" y="200"/>
                    <a:pt x="0" y="217"/>
                    <a:pt x="2" y="234"/>
                  </a:cubicBezTo>
                  <a:lnTo>
                    <a:pt x="56" y="572"/>
                  </a:lnTo>
                  <a:close/>
                  <a:moveTo>
                    <a:pt x="769" y="282"/>
                  </a:moveTo>
                  <a:lnTo>
                    <a:pt x="721" y="507"/>
                  </a:lnTo>
                  <a:lnTo>
                    <a:pt x="160" y="507"/>
                  </a:lnTo>
                  <a:lnTo>
                    <a:pt x="124" y="282"/>
                  </a:lnTo>
                  <a:lnTo>
                    <a:pt x="769" y="282"/>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1" name="Freeform 80">
              <a:extLst>
                <a:ext uri="{FF2B5EF4-FFF2-40B4-BE49-F238E27FC236}">
                  <a16:creationId xmlns:a16="http://schemas.microsoft.com/office/drawing/2014/main" id="{B30ECE5F-76EB-CFE8-D9D5-2C9E41CCB258}"/>
                </a:ext>
              </a:extLst>
            </p:cNvPr>
            <p:cNvSpPr>
              <a:spLocks noChangeArrowheads="1"/>
            </p:cNvSpPr>
            <p:nvPr/>
          </p:nvSpPr>
          <p:spPr bwMode="auto">
            <a:xfrm>
              <a:off x="4108" y="2144"/>
              <a:ext cx="38" cy="38"/>
            </a:xfrm>
            <a:custGeom>
              <a:avLst/>
              <a:gdLst>
                <a:gd name="T0" fmla="*/ 169 w 170"/>
                <a:gd name="T1" fmla="*/ 85 h 170"/>
                <a:gd name="T2" fmla="*/ 158 w 170"/>
                <a:gd name="T3" fmla="*/ 127 h 170"/>
                <a:gd name="T4" fmla="*/ 127 w 170"/>
                <a:gd name="T5" fmla="*/ 158 h 170"/>
                <a:gd name="T6" fmla="*/ 85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5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0" y="141"/>
                    <a:pt x="140" y="150"/>
                    <a:pt x="127" y="158"/>
                  </a:cubicBezTo>
                  <a:cubicBezTo>
                    <a:pt x="113" y="166"/>
                    <a:pt x="100" y="169"/>
                    <a:pt x="85" y="169"/>
                  </a:cubicBezTo>
                  <a:cubicBezTo>
                    <a:pt x="69" y="169"/>
                    <a:pt x="55" y="166"/>
                    <a:pt x="42" y="158"/>
                  </a:cubicBezTo>
                  <a:cubicBezTo>
                    <a:pt x="28" y="150"/>
                    <a:pt x="19" y="141"/>
                    <a:pt x="11" y="127"/>
                  </a:cubicBezTo>
                  <a:cubicBezTo>
                    <a:pt x="3" y="114"/>
                    <a:pt x="0" y="101"/>
                    <a:pt x="0" y="85"/>
                  </a:cubicBezTo>
                  <a:cubicBezTo>
                    <a:pt x="0" y="70"/>
                    <a:pt x="3" y="56"/>
                    <a:pt x="11" y="42"/>
                  </a:cubicBezTo>
                  <a:cubicBezTo>
                    <a:pt x="19" y="29"/>
                    <a:pt x="28" y="19"/>
                    <a:pt x="42" y="11"/>
                  </a:cubicBezTo>
                  <a:cubicBezTo>
                    <a:pt x="55" y="3"/>
                    <a:pt x="69" y="0"/>
                    <a:pt x="85" y="0"/>
                  </a:cubicBezTo>
                  <a:cubicBezTo>
                    <a:pt x="100" y="0"/>
                    <a:pt x="113" y="3"/>
                    <a:pt x="127" y="11"/>
                  </a:cubicBezTo>
                  <a:cubicBezTo>
                    <a:pt x="140" y="19"/>
                    <a:pt x="150"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2" name="Freeform 81">
              <a:extLst>
                <a:ext uri="{FF2B5EF4-FFF2-40B4-BE49-F238E27FC236}">
                  <a16:creationId xmlns:a16="http://schemas.microsoft.com/office/drawing/2014/main" id="{9960F64F-4BF6-77CD-5E57-E130C3EB1DE9}"/>
                </a:ext>
              </a:extLst>
            </p:cNvPr>
            <p:cNvSpPr>
              <a:spLocks noChangeArrowheads="1"/>
            </p:cNvSpPr>
            <p:nvPr/>
          </p:nvSpPr>
          <p:spPr bwMode="auto">
            <a:xfrm>
              <a:off x="4191" y="2144"/>
              <a:ext cx="38" cy="38"/>
            </a:xfrm>
            <a:custGeom>
              <a:avLst/>
              <a:gdLst>
                <a:gd name="T0" fmla="*/ 169 w 170"/>
                <a:gd name="T1" fmla="*/ 85 h 170"/>
                <a:gd name="T2" fmla="*/ 158 w 170"/>
                <a:gd name="T3" fmla="*/ 127 h 170"/>
                <a:gd name="T4" fmla="*/ 127 w 170"/>
                <a:gd name="T5" fmla="*/ 158 h 170"/>
                <a:gd name="T6" fmla="*/ 84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4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1" y="141"/>
                    <a:pt x="141" y="150"/>
                    <a:pt x="127" y="158"/>
                  </a:cubicBezTo>
                  <a:cubicBezTo>
                    <a:pt x="114" y="166"/>
                    <a:pt x="100" y="169"/>
                    <a:pt x="84" y="169"/>
                  </a:cubicBezTo>
                  <a:cubicBezTo>
                    <a:pt x="69" y="169"/>
                    <a:pt x="56" y="166"/>
                    <a:pt x="42" y="158"/>
                  </a:cubicBezTo>
                  <a:cubicBezTo>
                    <a:pt x="29" y="150"/>
                    <a:pt x="19" y="141"/>
                    <a:pt x="11" y="127"/>
                  </a:cubicBezTo>
                  <a:cubicBezTo>
                    <a:pt x="3" y="114"/>
                    <a:pt x="0" y="101"/>
                    <a:pt x="0" y="85"/>
                  </a:cubicBezTo>
                  <a:cubicBezTo>
                    <a:pt x="0" y="70"/>
                    <a:pt x="3" y="56"/>
                    <a:pt x="11" y="42"/>
                  </a:cubicBezTo>
                  <a:cubicBezTo>
                    <a:pt x="19" y="29"/>
                    <a:pt x="29" y="19"/>
                    <a:pt x="42" y="11"/>
                  </a:cubicBezTo>
                  <a:cubicBezTo>
                    <a:pt x="56" y="3"/>
                    <a:pt x="69" y="0"/>
                    <a:pt x="84" y="0"/>
                  </a:cubicBezTo>
                  <a:cubicBezTo>
                    <a:pt x="100" y="0"/>
                    <a:pt x="114" y="3"/>
                    <a:pt x="127" y="11"/>
                  </a:cubicBezTo>
                  <a:cubicBezTo>
                    <a:pt x="141" y="19"/>
                    <a:pt x="151"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83" name="正方形/長方形 82">
            <a:extLst>
              <a:ext uri="{FF2B5EF4-FFF2-40B4-BE49-F238E27FC236}">
                <a16:creationId xmlns:a16="http://schemas.microsoft.com/office/drawing/2014/main" id="{6BC7B094-825C-B8A2-A89E-3273C3CD2AD1}"/>
              </a:ext>
            </a:extLst>
          </p:cNvPr>
          <p:cNvSpPr/>
          <p:nvPr/>
        </p:nvSpPr>
        <p:spPr>
          <a:xfrm>
            <a:off x="704080" y="5031863"/>
            <a:ext cx="2610620" cy="60857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b="1" dirty="0">
              <a:solidFill>
                <a:schemeClr val="accent3"/>
              </a:solidFill>
              <a:latin typeface="+mj-ea"/>
              <a:ea typeface="+mj-ea"/>
            </a:endParaRPr>
          </a:p>
        </p:txBody>
      </p:sp>
      <p:sp>
        <p:nvSpPr>
          <p:cNvPr id="84" name="Freeform 34">
            <a:extLst>
              <a:ext uri="{FF2B5EF4-FFF2-40B4-BE49-F238E27FC236}">
                <a16:creationId xmlns:a16="http://schemas.microsoft.com/office/drawing/2014/main" id="{9EC95A96-8752-AE32-0525-E10AD4997BC2}"/>
              </a:ext>
            </a:extLst>
          </p:cNvPr>
          <p:cNvSpPr>
            <a:spLocks noChangeArrowheads="1"/>
          </p:cNvSpPr>
          <p:nvPr/>
        </p:nvSpPr>
        <p:spPr bwMode="auto">
          <a:xfrm>
            <a:off x="832733" y="5085855"/>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nvGrpSpPr>
          <p:cNvPr id="86" name="Group 25">
            <a:extLst>
              <a:ext uri="{FF2B5EF4-FFF2-40B4-BE49-F238E27FC236}">
                <a16:creationId xmlns:a16="http://schemas.microsoft.com/office/drawing/2014/main" id="{842D3892-CC3C-5A49-3152-37D69283B34B}"/>
              </a:ext>
            </a:extLst>
          </p:cNvPr>
          <p:cNvGrpSpPr>
            <a:grpSpLocks/>
          </p:cNvGrpSpPr>
          <p:nvPr/>
        </p:nvGrpSpPr>
        <p:grpSpPr bwMode="auto">
          <a:xfrm>
            <a:off x="816064" y="5747425"/>
            <a:ext cx="643051" cy="507811"/>
            <a:chOff x="1389" y="1311"/>
            <a:chExt cx="485" cy="383"/>
          </a:xfrm>
        </p:grpSpPr>
        <p:sp>
          <p:nvSpPr>
            <p:cNvPr id="87" name="Freeform 26">
              <a:extLst>
                <a:ext uri="{FF2B5EF4-FFF2-40B4-BE49-F238E27FC236}">
                  <a16:creationId xmlns:a16="http://schemas.microsoft.com/office/drawing/2014/main" id="{76EDE7CA-7910-10FC-59FE-BAF14F3D7CC6}"/>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8" name="Freeform 27">
              <a:extLst>
                <a:ext uri="{FF2B5EF4-FFF2-40B4-BE49-F238E27FC236}">
                  <a16:creationId xmlns:a16="http://schemas.microsoft.com/office/drawing/2014/main" id="{52D3CD93-B6C9-3B82-A296-4B649A9084B3}"/>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89" name="Freeform 28">
              <a:extLst>
                <a:ext uri="{FF2B5EF4-FFF2-40B4-BE49-F238E27FC236}">
                  <a16:creationId xmlns:a16="http://schemas.microsoft.com/office/drawing/2014/main" id="{6C619183-8569-774D-5DAB-80A304A8AB17}"/>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0" name="Freeform 29">
              <a:extLst>
                <a:ext uri="{FF2B5EF4-FFF2-40B4-BE49-F238E27FC236}">
                  <a16:creationId xmlns:a16="http://schemas.microsoft.com/office/drawing/2014/main" id="{69C4C0B2-81C2-F82D-0895-8F1707E11E04}"/>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1" name="Freeform 30">
              <a:extLst>
                <a:ext uri="{FF2B5EF4-FFF2-40B4-BE49-F238E27FC236}">
                  <a16:creationId xmlns:a16="http://schemas.microsoft.com/office/drawing/2014/main" id="{429A3DFF-5B4B-ACD4-ABDA-51EFD6416BF7}"/>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92" name="Freeform 31">
              <a:extLst>
                <a:ext uri="{FF2B5EF4-FFF2-40B4-BE49-F238E27FC236}">
                  <a16:creationId xmlns:a16="http://schemas.microsoft.com/office/drawing/2014/main" id="{B5535D71-6FE8-184B-ECFA-CAA86921B869}"/>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sp>
        <p:nvSpPr>
          <p:cNvPr id="94" name="テキスト ボックス 93">
            <a:extLst>
              <a:ext uri="{FF2B5EF4-FFF2-40B4-BE49-F238E27FC236}">
                <a16:creationId xmlns:a16="http://schemas.microsoft.com/office/drawing/2014/main" id="{717C15AD-925D-D993-35E5-ED74108D358F}"/>
              </a:ext>
            </a:extLst>
          </p:cNvPr>
          <p:cNvSpPr txBox="1"/>
          <p:nvPr/>
        </p:nvSpPr>
        <p:spPr>
          <a:xfrm>
            <a:off x="3314700" y="3109780"/>
            <a:ext cx="2778698" cy="461665"/>
          </a:xfrm>
          <a:prstGeom prst="rect">
            <a:avLst/>
          </a:prstGeom>
          <a:noFill/>
        </p:spPr>
        <p:txBody>
          <a:bodyPr wrap="square">
            <a:spAutoFit/>
          </a:bodyPr>
          <a:lstStyle/>
          <a:p>
            <a:pPr algn="ctr"/>
            <a:r>
              <a:rPr kumimoji="1" lang="en-US" altLang="ja-JP" sz="2400" b="1" dirty="0">
                <a:solidFill>
                  <a:schemeClr val="accent3"/>
                </a:solidFill>
                <a:latin typeface="+mj-ea"/>
                <a:ea typeface="+mj-ea"/>
              </a:rPr>
              <a:t>7800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95" name="テキスト ボックス 94">
            <a:extLst>
              <a:ext uri="{FF2B5EF4-FFF2-40B4-BE49-F238E27FC236}">
                <a16:creationId xmlns:a16="http://schemas.microsoft.com/office/drawing/2014/main" id="{C6931A3A-9979-60A6-F143-25E9BBDB4DC1}"/>
              </a:ext>
            </a:extLst>
          </p:cNvPr>
          <p:cNvSpPr txBox="1"/>
          <p:nvPr/>
        </p:nvSpPr>
        <p:spPr>
          <a:xfrm>
            <a:off x="1598139" y="3169403"/>
            <a:ext cx="1699150" cy="369332"/>
          </a:xfrm>
          <a:prstGeom prst="rect">
            <a:avLst/>
          </a:prstGeom>
          <a:noFill/>
        </p:spPr>
        <p:txBody>
          <a:bodyPr wrap="square" rtlCol="0">
            <a:spAutoFit/>
          </a:bodyPr>
          <a:lstStyle/>
          <a:p>
            <a:pPr algn="ctr"/>
            <a:r>
              <a:rPr kumimoji="1" lang="ja-JP" altLang="en-US" b="1" dirty="0">
                <a:solidFill>
                  <a:schemeClr val="accent3"/>
                </a:solidFill>
              </a:rPr>
              <a:t>検索</a:t>
            </a:r>
          </a:p>
        </p:txBody>
      </p:sp>
      <p:sp>
        <p:nvSpPr>
          <p:cNvPr id="96" name="テキスト ボックス 95">
            <a:extLst>
              <a:ext uri="{FF2B5EF4-FFF2-40B4-BE49-F238E27FC236}">
                <a16:creationId xmlns:a16="http://schemas.microsoft.com/office/drawing/2014/main" id="{A6A21C95-CD98-DC3F-EB75-245862F9F8CE}"/>
              </a:ext>
            </a:extLst>
          </p:cNvPr>
          <p:cNvSpPr txBox="1"/>
          <p:nvPr/>
        </p:nvSpPr>
        <p:spPr>
          <a:xfrm>
            <a:off x="1598139" y="3817886"/>
            <a:ext cx="1599959" cy="369332"/>
          </a:xfrm>
          <a:prstGeom prst="rect">
            <a:avLst/>
          </a:prstGeom>
          <a:noFill/>
        </p:spPr>
        <p:txBody>
          <a:bodyPr wrap="square" rtlCol="0">
            <a:spAutoFit/>
          </a:bodyPr>
          <a:lstStyle/>
          <a:p>
            <a:pPr algn="ctr"/>
            <a:r>
              <a:rPr lang="ja-JP" altLang="en-US" b="1" dirty="0">
                <a:solidFill>
                  <a:schemeClr val="accent3"/>
                </a:solidFill>
                <a:latin typeface="+mj-ea"/>
                <a:ea typeface="+mj-ea"/>
              </a:rPr>
              <a:t>動画閲覧</a:t>
            </a:r>
            <a:endParaRPr kumimoji="1" lang="ja-JP" altLang="en-US" b="1" dirty="0">
              <a:solidFill>
                <a:schemeClr val="accent3"/>
              </a:solidFill>
              <a:latin typeface="+mj-ea"/>
              <a:ea typeface="+mj-ea"/>
            </a:endParaRPr>
          </a:p>
        </p:txBody>
      </p:sp>
      <p:sp>
        <p:nvSpPr>
          <p:cNvPr id="97" name="テキスト ボックス 96">
            <a:extLst>
              <a:ext uri="{FF2B5EF4-FFF2-40B4-BE49-F238E27FC236}">
                <a16:creationId xmlns:a16="http://schemas.microsoft.com/office/drawing/2014/main" id="{EE6BC294-F639-19F5-17DC-64C7E7135E66}"/>
              </a:ext>
            </a:extLst>
          </p:cNvPr>
          <p:cNvSpPr txBox="1"/>
          <p:nvPr/>
        </p:nvSpPr>
        <p:spPr>
          <a:xfrm>
            <a:off x="1598139" y="4486306"/>
            <a:ext cx="1599959" cy="369332"/>
          </a:xfrm>
          <a:prstGeom prst="rect">
            <a:avLst/>
          </a:prstGeom>
          <a:noFill/>
        </p:spPr>
        <p:txBody>
          <a:bodyPr wrap="square" rtlCol="0">
            <a:spAutoFit/>
          </a:bodyPr>
          <a:lstStyle/>
          <a:p>
            <a:pPr algn="r"/>
            <a:r>
              <a:rPr kumimoji="1" lang="ja-JP" altLang="en-US" b="1" dirty="0">
                <a:solidFill>
                  <a:schemeClr val="accent3"/>
                </a:solidFill>
                <a:latin typeface="+mj-ea"/>
                <a:ea typeface="+mj-ea"/>
              </a:rPr>
              <a:t>ショッピング</a:t>
            </a:r>
          </a:p>
        </p:txBody>
      </p:sp>
      <p:sp>
        <p:nvSpPr>
          <p:cNvPr id="98" name="テキスト ボックス 97">
            <a:extLst>
              <a:ext uri="{FF2B5EF4-FFF2-40B4-BE49-F238E27FC236}">
                <a16:creationId xmlns:a16="http://schemas.microsoft.com/office/drawing/2014/main" id="{4FC71695-0004-3CB5-9F8C-24858EF4C94D}"/>
              </a:ext>
            </a:extLst>
          </p:cNvPr>
          <p:cNvSpPr txBox="1"/>
          <p:nvPr/>
        </p:nvSpPr>
        <p:spPr>
          <a:xfrm>
            <a:off x="1598139" y="5151485"/>
            <a:ext cx="1599959" cy="369332"/>
          </a:xfrm>
          <a:prstGeom prst="rect">
            <a:avLst/>
          </a:prstGeom>
          <a:noFill/>
        </p:spPr>
        <p:txBody>
          <a:bodyPr wrap="square" rtlCol="0">
            <a:spAutoFit/>
          </a:bodyPr>
          <a:lstStyle/>
          <a:p>
            <a:pPr algn="ctr"/>
            <a:r>
              <a:rPr lang="en-US" altLang="ja-JP" b="1" dirty="0">
                <a:solidFill>
                  <a:schemeClr val="accent3"/>
                </a:solidFill>
                <a:latin typeface="+mj-ea"/>
                <a:ea typeface="+mj-ea"/>
              </a:rPr>
              <a:t>SNS</a:t>
            </a:r>
            <a:r>
              <a:rPr lang="ja-JP" altLang="en-US" b="1" dirty="0">
                <a:solidFill>
                  <a:schemeClr val="accent3"/>
                </a:solidFill>
                <a:latin typeface="+mj-ea"/>
                <a:ea typeface="+mj-ea"/>
              </a:rPr>
              <a:t>閲覧</a:t>
            </a:r>
            <a:endParaRPr kumimoji="1" lang="ja-JP" altLang="en-US" b="1" dirty="0">
              <a:solidFill>
                <a:schemeClr val="accent3"/>
              </a:solidFill>
              <a:latin typeface="+mj-ea"/>
              <a:ea typeface="+mj-ea"/>
            </a:endParaRPr>
          </a:p>
        </p:txBody>
      </p:sp>
      <p:sp>
        <p:nvSpPr>
          <p:cNvPr id="99" name="テキスト ボックス 98">
            <a:extLst>
              <a:ext uri="{FF2B5EF4-FFF2-40B4-BE49-F238E27FC236}">
                <a16:creationId xmlns:a16="http://schemas.microsoft.com/office/drawing/2014/main" id="{C311013C-D152-4D29-1D2B-613ED4AC85FE}"/>
              </a:ext>
            </a:extLst>
          </p:cNvPr>
          <p:cNvSpPr txBox="1"/>
          <p:nvPr/>
        </p:nvSpPr>
        <p:spPr>
          <a:xfrm>
            <a:off x="1598139" y="5798765"/>
            <a:ext cx="1599959" cy="369332"/>
          </a:xfrm>
          <a:prstGeom prst="rect">
            <a:avLst/>
          </a:prstGeom>
          <a:noFill/>
        </p:spPr>
        <p:txBody>
          <a:bodyPr wrap="square" rtlCol="0">
            <a:spAutoFit/>
          </a:bodyPr>
          <a:lstStyle/>
          <a:p>
            <a:pPr algn="r"/>
            <a:r>
              <a:rPr lang="ja-JP" altLang="en-US" b="1" dirty="0">
                <a:solidFill>
                  <a:schemeClr val="accent6"/>
                </a:solidFill>
                <a:latin typeface="+mj-ea"/>
                <a:ea typeface="+mj-ea"/>
              </a:rPr>
              <a:t>ニュース閲覧</a:t>
            </a:r>
            <a:endParaRPr kumimoji="1" lang="ja-JP" altLang="en-US" b="1" dirty="0">
              <a:solidFill>
                <a:schemeClr val="accent6"/>
              </a:solidFill>
              <a:latin typeface="+mj-ea"/>
              <a:ea typeface="+mj-ea"/>
            </a:endParaRPr>
          </a:p>
        </p:txBody>
      </p:sp>
      <p:sp>
        <p:nvSpPr>
          <p:cNvPr id="100" name="テキスト ボックス 99">
            <a:extLst>
              <a:ext uri="{FF2B5EF4-FFF2-40B4-BE49-F238E27FC236}">
                <a16:creationId xmlns:a16="http://schemas.microsoft.com/office/drawing/2014/main" id="{68BDF117-3D7C-9B1C-CBD0-C98A0DE6C35A}"/>
              </a:ext>
            </a:extLst>
          </p:cNvPr>
          <p:cNvSpPr txBox="1"/>
          <p:nvPr/>
        </p:nvSpPr>
        <p:spPr>
          <a:xfrm>
            <a:off x="3314700" y="3778814"/>
            <a:ext cx="2778698" cy="461665"/>
          </a:xfrm>
          <a:prstGeom prst="rect">
            <a:avLst/>
          </a:prstGeom>
          <a:noFill/>
        </p:spPr>
        <p:txBody>
          <a:bodyPr wrap="square">
            <a:spAutoFit/>
          </a:bodyPr>
          <a:lstStyle/>
          <a:p>
            <a:pPr algn="ctr"/>
            <a:r>
              <a:rPr kumimoji="1" lang="en-US" altLang="ja-JP" sz="2400" b="1" dirty="0">
                <a:solidFill>
                  <a:schemeClr val="accent3"/>
                </a:solidFill>
                <a:latin typeface="+mj-ea"/>
                <a:ea typeface="+mj-ea"/>
              </a:rPr>
              <a:t>7400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1" name="テキスト ボックス 100">
            <a:extLst>
              <a:ext uri="{FF2B5EF4-FFF2-40B4-BE49-F238E27FC236}">
                <a16:creationId xmlns:a16="http://schemas.microsoft.com/office/drawing/2014/main" id="{9F9442E5-A997-B71C-1D08-0D546EDCA37A}"/>
              </a:ext>
            </a:extLst>
          </p:cNvPr>
          <p:cNvSpPr txBox="1"/>
          <p:nvPr/>
        </p:nvSpPr>
        <p:spPr>
          <a:xfrm>
            <a:off x="3314700" y="4436284"/>
            <a:ext cx="2778698" cy="461665"/>
          </a:xfrm>
          <a:prstGeom prst="rect">
            <a:avLst/>
          </a:prstGeom>
          <a:noFill/>
        </p:spPr>
        <p:txBody>
          <a:bodyPr wrap="square">
            <a:spAutoFit/>
          </a:bodyPr>
          <a:lstStyle/>
          <a:p>
            <a:pPr algn="ctr"/>
            <a:r>
              <a:rPr lang="en-US" altLang="ja-JP" sz="2400" b="1" dirty="0">
                <a:solidFill>
                  <a:schemeClr val="accent3"/>
                </a:solidFill>
                <a:latin typeface="+mj-ea"/>
                <a:ea typeface="+mj-ea"/>
              </a:rPr>
              <a:t>67</a:t>
            </a:r>
            <a:r>
              <a:rPr kumimoji="1" lang="en-US" altLang="ja-JP" sz="2400" b="1" dirty="0">
                <a:solidFill>
                  <a:schemeClr val="accent3"/>
                </a:solidFill>
                <a:latin typeface="+mj-ea"/>
                <a:ea typeface="+mj-ea"/>
              </a:rPr>
              <a:t>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2" name="テキスト ボックス 101">
            <a:extLst>
              <a:ext uri="{FF2B5EF4-FFF2-40B4-BE49-F238E27FC236}">
                <a16:creationId xmlns:a16="http://schemas.microsoft.com/office/drawing/2014/main" id="{8015CDD1-ACFE-B9A5-5771-229C8BC1CFCB}"/>
              </a:ext>
            </a:extLst>
          </p:cNvPr>
          <p:cNvSpPr txBox="1"/>
          <p:nvPr/>
        </p:nvSpPr>
        <p:spPr>
          <a:xfrm>
            <a:off x="3314700" y="5105318"/>
            <a:ext cx="2778698" cy="461665"/>
          </a:xfrm>
          <a:prstGeom prst="rect">
            <a:avLst/>
          </a:prstGeom>
          <a:noFill/>
        </p:spPr>
        <p:txBody>
          <a:bodyPr wrap="square">
            <a:spAutoFit/>
          </a:bodyPr>
          <a:lstStyle/>
          <a:p>
            <a:pPr algn="ctr"/>
            <a:r>
              <a:rPr lang="en-US" altLang="ja-JP" sz="2400" b="1" dirty="0">
                <a:solidFill>
                  <a:schemeClr val="accent3"/>
                </a:solidFill>
                <a:latin typeface="+mj-ea"/>
                <a:ea typeface="+mj-ea"/>
              </a:rPr>
              <a:t>65</a:t>
            </a:r>
            <a:r>
              <a:rPr kumimoji="1" lang="en-US" altLang="ja-JP" sz="2400" b="1" dirty="0">
                <a:solidFill>
                  <a:schemeClr val="accent3"/>
                </a:solidFill>
                <a:latin typeface="+mj-ea"/>
                <a:ea typeface="+mj-ea"/>
              </a:rPr>
              <a:t>00</a:t>
            </a:r>
            <a:r>
              <a:rPr kumimoji="1" lang="ja-JP" altLang="en-US" sz="2400" b="1" dirty="0">
                <a:solidFill>
                  <a:schemeClr val="accent3"/>
                </a:solidFill>
                <a:latin typeface="+mj-ea"/>
                <a:ea typeface="+mj-ea"/>
              </a:rPr>
              <a:t>万</a:t>
            </a:r>
            <a:r>
              <a:rPr kumimoji="1" lang="en-US" altLang="ja-JP" sz="2400" b="1" dirty="0">
                <a:solidFill>
                  <a:schemeClr val="accent3"/>
                </a:solidFill>
                <a:latin typeface="+mj-ea"/>
                <a:ea typeface="+mj-ea"/>
              </a:rPr>
              <a:t>UU</a:t>
            </a:r>
            <a:endParaRPr kumimoji="1" lang="ja-JP" altLang="en-US" sz="2400" b="1" dirty="0">
              <a:solidFill>
                <a:schemeClr val="accent3"/>
              </a:solidFill>
              <a:latin typeface="+mj-ea"/>
              <a:ea typeface="+mj-ea"/>
            </a:endParaRPr>
          </a:p>
        </p:txBody>
      </p:sp>
      <p:sp>
        <p:nvSpPr>
          <p:cNvPr id="103" name="テキスト ボックス 102">
            <a:extLst>
              <a:ext uri="{FF2B5EF4-FFF2-40B4-BE49-F238E27FC236}">
                <a16:creationId xmlns:a16="http://schemas.microsoft.com/office/drawing/2014/main" id="{D0ED0C34-7ECC-746D-1B52-DD79B330C2E0}"/>
              </a:ext>
            </a:extLst>
          </p:cNvPr>
          <p:cNvSpPr txBox="1"/>
          <p:nvPr/>
        </p:nvSpPr>
        <p:spPr>
          <a:xfrm>
            <a:off x="3314700" y="5770497"/>
            <a:ext cx="2778698" cy="461665"/>
          </a:xfrm>
          <a:prstGeom prst="rect">
            <a:avLst/>
          </a:prstGeom>
          <a:noFill/>
        </p:spPr>
        <p:txBody>
          <a:bodyPr wrap="square">
            <a:spAutoFit/>
          </a:bodyPr>
          <a:lstStyle/>
          <a:p>
            <a:pPr algn="ctr"/>
            <a:r>
              <a:rPr lang="en-US" altLang="ja-JP" sz="2400" b="1" dirty="0">
                <a:solidFill>
                  <a:schemeClr val="accent6"/>
                </a:solidFill>
                <a:latin typeface="+mj-ea"/>
                <a:ea typeface="+mj-ea"/>
              </a:rPr>
              <a:t>64</a:t>
            </a:r>
            <a:r>
              <a:rPr kumimoji="1" lang="en-US" altLang="ja-JP" sz="2400" b="1" dirty="0">
                <a:solidFill>
                  <a:schemeClr val="accent6"/>
                </a:solidFill>
                <a:latin typeface="+mj-ea"/>
                <a:ea typeface="+mj-ea"/>
              </a:rPr>
              <a:t>00</a:t>
            </a:r>
            <a:r>
              <a:rPr kumimoji="1" lang="ja-JP" altLang="en-US" sz="2400" b="1" dirty="0">
                <a:solidFill>
                  <a:schemeClr val="accent6"/>
                </a:solidFill>
                <a:latin typeface="+mj-ea"/>
                <a:ea typeface="+mj-ea"/>
              </a:rPr>
              <a:t>万</a:t>
            </a:r>
            <a:r>
              <a:rPr kumimoji="1" lang="en-US" altLang="ja-JP" sz="2400" b="1" dirty="0">
                <a:solidFill>
                  <a:schemeClr val="accent6"/>
                </a:solidFill>
                <a:latin typeface="+mj-ea"/>
                <a:ea typeface="+mj-ea"/>
              </a:rPr>
              <a:t>UU</a:t>
            </a:r>
            <a:endParaRPr kumimoji="1" lang="ja-JP" altLang="en-US" sz="2400" b="1" dirty="0">
              <a:solidFill>
                <a:schemeClr val="accent6"/>
              </a:solidFill>
              <a:latin typeface="+mj-ea"/>
              <a:ea typeface="+mj-ea"/>
            </a:endParaRPr>
          </a:p>
        </p:txBody>
      </p:sp>
      <p:sp>
        <p:nvSpPr>
          <p:cNvPr id="4" name="テキスト ボックス 13">
            <a:extLst>
              <a:ext uri="{FF2B5EF4-FFF2-40B4-BE49-F238E27FC236}">
                <a16:creationId xmlns:a16="http://schemas.microsoft.com/office/drawing/2014/main" id="{B003EB05-CFBF-2DFF-7DAD-42DF7D2C8707}"/>
              </a:ext>
            </a:extLst>
          </p:cNvPr>
          <p:cNvSpPr txBox="1"/>
          <p:nvPr/>
        </p:nvSpPr>
        <p:spPr>
          <a:xfrm>
            <a:off x="328782" y="6475332"/>
            <a:ext cx="4955544" cy="21854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800" dirty="0">
                <a:solidFill>
                  <a:schemeClr val="accent3"/>
                </a:solidFill>
                <a:latin typeface="+mn-ea"/>
              </a:rPr>
              <a:t>出展：ニールセン </a:t>
            </a:r>
            <a:r>
              <a:rPr kumimoji="1" lang="en-US" altLang="ja-JP" sz="800" dirty="0" err="1">
                <a:solidFill>
                  <a:schemeClr val="accent3"/>
                </a:solidFill>
                <a:latin typeface="+mn-ea"/>
              </a:rPr>
              <a:t>Netview</a:t>
            </a:r>
            <a:r>
              <a:rPr kumimoji="1" lang="ja-JP" altLang="en-US" sz="800" dirty="0">
                <a:solidFill>
                  <a:schemeClr val="accent3"/>
                </a:solidFill>
                <a:latin typeface="+mn-ea"/>
              </a:rPr>
              <a:t>（</a:t>
            </a:r>
            <a:r>
              <a:rPr kumimoji="1" lang="en-US" altLang="ja-JP" sz="800" dirty="0">
                <a:solidFill>
                  <a:schemeClr val="accent3"/>
                </a:solidFill>
                <a:latin typeface="+mn-ea"/>
              </a:rPr>
              <a:t>2022</a:t>
            </a:r>
            <a:r>
              <a:rPr kumimoji="1" lang="ja-JP" altLang="en-US" sz="800" dirty="0">
                <a:solidFill>
                  <a:schemeClr val="accent3"/>
                </a:solidFill>
                <a:latin typeface="+mn-ea"/>
              </a:rPr>
              <a:t>年</a:t>
            </a:r>
            <a:r>
              <a:rPr kumimoji="1" lang="en-US" altLang="ja-JP" sz="800" dirty="0">
                <a:solidFill>
                  <a:schemeClr val="accent3"/>
                </a:solidFill>
                <a:latin typeface="+mn-ea"/>
              </a:rPr>
              <a:t>4</a:t>
            </a:r>
            <a:r>
              <a:rPr kumimoji="1" lang="ja-JP" altLang="en-US" sz="800" dirty="0">
                <a:solidFill>
                  <a:schemeClr val="accent3"/>
                </a:solidFill>
                <a:latin typeface="+mn-ea"/>
              </a:rPr>
              <a:t>月</a:t>
            </a:r>
            <a:r>
              <a:rPr lang="ja-JP" altLang="en-US" sz="800" dirty="0">
                <a:solidFill>
                  <a:schemeClr val="accent3"/>
                </a:solidFill>
                <a:latin typeface="+mn-ea"/>
              </a:rPr>
              <a:t>）</a:t>
            </a:r>
            <a:endParaRPr kumimoji="1" lang="ja-JP" altLang="en-US" sz="800" dirty="0">
              <a:solidFill>
                <a:schemeClr val="accent3"/>
              </a:solidFill>
              <a:latin typeface="+mn-ea"/>
            </a:endParaRPr>
          </a:p>
        </p:txBody>
      </p:sp>
    </p:spTree>
    <p:extLst>
      <p:ext uri="{BB962C8B-B14F-4D97-AF65-F5344CB8AC3E}">
        <p14:creationId xmlns:p14="http://schemas.microsoft.com/office/powerpoint/2010/main" val="4202941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ニュースメディアとしての</a:t>
            </a:r>
            <a:r>
              <a:rPr kumimoji="1" lang="en-US" altLang="ja-JP" dirty="0"/>
              <a:t>Yahoo! JAPAN</a:t>
            </a:r>
            <a:r>
              <a:rPr kumimoji="1" lang="ja-JP" altLang="en-US" dirty="0"/>
              <a:t>特性</a:t>
            </a: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en-US" altLang="ja-JP" b="1" dirty="0">
                <a:solidFill>
                  <a:schemeClr val="accent3"/>
                </a:solidFill>
                <a:latin typeface="Meiryo" panose="020B0604030504040204" pitchFamily="34" charset="-128"/>
                <a:ea typeface="Meiryo" panose="020B0604030504040204" pitchFamily="34" charset="-128"/>
              </a:rPr>
              <a:t>Yahoo</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 </a:t>
            </a:r>
            <a:r>
              <a:rPr kumimoji="1" lang="en-US" altLang="ja-JP" b="1" dirty="0">
                <a:solidFill>
                  <a:schemeClr val="accent3"/>
                </a:solidFill>
                <a:latin typeface="Meiryo" panose="020B0604030504040204" pitchFamily="34" charset="-128"/>
                <a:ea typeface="Meiryo" panose="020B0604030504040204" pitchFamily="34" charset="-128"/>
              </a:rPr>
              <a:t>JAPAN</a:t>
            </a:r>
            <a:r>
              <a:rPr kumimoji="1" lang="ja-JP" altLang="en-US" b="1" dirty="0">
                <a:solidFill>
                  <a:schemeClr val="accent3"/>
                </a:solidFill>
                <a:latin typeface="Meiryo" panose="020B0604030504040204" pitchFamily="34" charset="-128"/>
                <a:ea typeface="Meiryo" panose="020B0604030504040204" pitchFamily="34" charset="-128"/>
              </a:rPr>
              <a:t>は</a:t>
            </a:r>
            <a:r>
              <a:rPr lang="ja-JP" altLang="en-US" b="1" dirty="0">
                <a:solidFill>
                  <a:schemeClr val="accent3"/>
                </a:solidFill>
                <a:latin typeface="Meiryo" panose="020B0604030504040204" pitchFamily="34" charset="-128"/>
                <a:ea typeface="Meiryo" panose="020B0604030504040204" pitchFamily="34" charset="-128"/>
              </a:rPr>
              <a:t>国内最大級のニュースメディア</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潜在ニーズ</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大規模リーチ獲得を実現することに最も適した媒体</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2D500A5F-322D-2C2B-15B1-3F73D7311EC2}"/>
              </a:ext>
            </a:extLst>
          </p:cNvPr>
          <p:cNvSpPr txBox="1"/>
          <p:nvPr/>
        </p:nvSpPr>
        <p:spPr>
          <a:xfrm>
            <a:off x="4590080" y="2650169"/>
            <a:ext cx="6288901" cy="523220"/>
          </a:xfrm>
          <a:prstGeom prst="rect">
            <a:avLst/>
          </a:prstGeom>
          <a:noFill/>
        </p:spPr>
        <p:txBody>
          <a:bodyPr wrap="none" rtlCol="0">
            <a:spAutoFit/>
          </a:bodyPr>
          <a:lstStyle/>
          <a:p>
            <a:pPr algn="l"/>
            <a:r>
              <a:rPr kumimoji="1" lang="ja-JP" altLang="en-US" sz="2800" b="1" dirty="0">
                <a:solidFill>
                  <a:schemeClr val="accent3"/>
                </a:solidFill>
              </a:rPr>
              <a:t>＝　国内最大規模のニュースメディア</a:t>
            </a:r>
          </a:p>
        </p:txBody>
      </p:sp>
      <p:sp>
        <p:nvSpPr>
          <p:cNvPr id="10" name="片側の 2 つの角を丸めた四角形 25">
            <a:extLst>
              <a:ext uri="{FF2B5EF4-FFF2-40B4-BE49-F238E27FC236}">
                <a16:creationId xmlns:a16="http://schemas.microsoft.com/office/drawing/2014/main" id="{2FF6134E-758C-A0F5-7B73-88855DFDD77C}"/>
              </a:ext>
            </a:extLst>
          </p:cNvPr>
          <p:cNvSpPr/>
          <p:nvPr/>
        </p:nvSpPr>
        <p:spPr>
          <a:xfrm>
            <a:off x="654996"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①最大規模ニュースメディア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非デジタルを含めた</a:t>
            </a:r>
            <a:endParaRPr kumimoji="0" lang="en-US" altLang="ja-JP" sz="1600"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国内</a:t>
            </a: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ニュースメディアで最大規模</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kern="0" dirty="0">
                <a:solidFill>
                  <a:schemeClr val="accent3"/>
                </a:solidFill>
                <a:latin typeface="メイリオ"/>
                <a:ea typeface="メイリオ"/>
              </a:rPr>
              <a:t>老若男女が幅広く利用</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1" name="片側の 2 つの角を丸めた四角形 25">
            <a:extLst>
              <a:ext uri="{FF2B5EF4-FFF2-40B4-BE49-F238E27FC236}">
                <a16:creationId xmlns:a16="http://schemas.microsoft.com/office/drawing/2014/main" id="{726275C7-CAC4-A5B7-3526-0D1E943E2C3A}"/>
              </a:ext>
            </a:extLst>
          </p:cNvPr>
          <p:cNvSpPr/>
          <p:nvPr/>
        </p:nvSpPr>
        <p:spPr>
          <a:xfrm>
            <a:off x="4304511"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②世の中ゴト確認メディア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世の中の話題やその反応を</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確認する</a:t>
            </a:r>
            <a:r>
              <a:rPr kumimoji="0" lang="ja-JP" altLang="en-US" sz="1600" kern="0" dirty="0">
                <a:solidFill>
                  <a:schemeClr val="accent3"/>
                </a:solidFill>
                <a:latin typeface="メイリオ"/>
                <a:ea typeface="メイリオ"/>
              </a:rPr>
              <a:t>目的での利用が多い</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rPr>
              <a:t>SNS</a:t>
            </a:r>
            <a:r>
              <a:rPr kumimoji="0" lang="ja-JP" altLang="en-US" sz="1600" kern="0" dirty="0">
                <a:solidFill>
                  <a:schemeClr val="accent3"/>
                </a:solidFill>
                <a:latin typeface="メイリオ"/>
                <a:ea typeface="メイリオ"/>
              </a:rPr>
              <a:t>上の発信ソースになることも</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2" name="片側の 2 つの角を丸めた四角形 25">
            <a:extLst>
              <a:ext uri="{FF2B5EF4-FFF2-40B4-BE49-F238E27FC236}">
                <a16:creationId xmlns:a16="http://schemas.microsoft.com/office/drawing/2014/main" id="{ECE13F4E-A811-8048-2E46-F89A7BDBA3FB}"/>
              </a:ext>
            </a:extLst>
          </p:cNvPr>
          <p:cNvSpPr/>
          <p:nvPr/>
        </p:nvSpPr>
        <p:spPr>
          <a:xfrm>
            <a:off x="7942581" y="3928931"/>
            <a:ext cx="3540135" cy="2409045"/>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kern="0" dirty="0">
                <a:solidFill>
                  <a:schemeClr val="accent3"/>
                </a:solidFill>
                <a:latin typeface="メイリオ"/>
                <a:ea typeface="メイリオ"/>
              </a:rPr>
              <a:t>③能動的習慣接触メディア</a:t>
            </a: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生活の中で習慣的に</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最新ニュースをチェックするために</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i="0" u="none" strike="noStrike" kern="0" cap="none" spc="0" normalizeH="0" baseline="0" noProof="0" dirty="0">
                <a:ln>
                  <a:noFill/>
                </a:ln>
                <a:solidFill>
                  <a:schemeClr val="accent3"/>
                </a:solidFill>
                <a:effectLst/>
                <a:uLnTx/>
                <a:uFillTx/>
                <a:latin typeface="メイリオ"/>
                <a:ea typeface="メイリオ"/>
                <a:cs typeface="+mn-cs"/>
              </a:rPr>
              <a:t>繰り返し来訪する傾向</a:t>
            </a:r>
            <a:endParaRPr kumimoji="0" lang="en-US" altLang="ja-JP" sz="1600"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3" name="正方形/長方形 12">
            <a:extLst>
              <a:ext uri="{FF2B5EF4-FFF2-40B4-BE49-F238E27FC236}">
                <a16:creationId xmlns:a16="http://schemas.microsoft.com/office/drawing/2014/main" id="{CCF808CC-9EB8-7EAB-7F3B-07F2AE96DB51}"/>
              </a:ext>
            </a:extLst>
          </p:cNvPr>
          <p:cNvSpPr/>
          <p:nvPr/>
        </p:nvSpPr>
        <p:spPr>
          <a:xfrm>
            <a:off x="704081" y="2347609"/>
            <a:ext cx="10778636" cy="1081391"/>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9" name="直線コネクタ 18">
            <a:extLst>
              <a:ext uri="{FF2B5EF4-FFF2-40B4-BE49-F238E27FC236}">
                <a16:creationId xmlns:a16="http://schemas.microsoft.com/office/drawing/2014/main" id="{8781D220-7D3A-8E29-2DE8-871951E851EF}"/>
              </a:ext>
            </a:extLst>
          </p:cNvPr>
          <p:cNvCxnSpPr>
            <a:stCxn id="13" idx="2"/>
          </p:cNvCxnSpPr>
          <p:nvPr/>
        </p:nvCxnSpPr>
        <p:spPr>
          <a:xfrm>
            <a:off x="6093399" y="3429000"/>
            <a:ext cx="2601" cy="43612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7DAD4B64-6DF7-6EAC-1887-959B32B1D8F1}"/>
              </a:ext>
            </a:extLst>
          </p:cNvPr>
          <p:cNvCxnSpPr/>
          <p:nvPr/>
        </p:nvCxnSpPr>
        <p:spPr>
          <a:xfrm>
            <a:off x="2449345" y="3644054"/>
            <a:ext cx="7288107"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EAD5C3DA-92F6-24D5-8972-C1B37BAB1110}"/>
              </a:ext>
            </a:extLst>
          </p:cNvPr>
          <p:cNvCxnSpPr>
            <a:cxnSpLocks/>
          </p:cNvCxnSpPr>
          <p:nvPr/>
        </p:nvCxnSpPr>
        <p:spPr>
          <a:xfrm>
            <a:off x="2463432" y="3656053"/>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20D733BA-E90F-F1D1-19C8-281C5AAD9167}"/>
              </a:ext>
            </a:extLst>
          </p:cNvPr>
          <p:cNvCxnSpPr>
            <a:cxnSpLocks/>
          </p:cNvCxnSpPr>
          <p:nvPr/>
        </p:nvCxnSpPr>
        <p:spPr>
          <a:xfrm>
            <a:off x="9720751" y="3656053"/>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7" name="図 6" descr="ロゴ&#10;&#10;自動的に生成された説明">
            <a:extLst>
              <a:ext uri="{FF2B5EF4-FFF2-40B4-BE49-F238E27FC236}">
                <a16:creationId xmlns:a16="http://schemas.microsoft.com/office/drawing/2014/main" id="{DDD0B022-2936-35AE-2B0A-8759542581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3019" y="2440104"/>
            <a:ext cx="2917696" cy="919074"/>
          </a:xfrm>
          <a:prstGeom prst="rect">
            <a:avLst/>
          </a:prstGeom>
        </p:spPr>
      </p:pic>
    </p:spTree>
    <p:extLst>
      <p:ext uri="{BB962C8B-B14F-4D97-AF65-F5344CB8AC3E}">
        <p14:creationId xmlns:p14="http://schemas.microsoft.com/office/powerpoint/2010/main" val="31742807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①最大級ニュースメディア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オンライン・オフラインのあらゆるニュースメディアのなかで最も高いリーチ率</a:t>
            </a:r>
            <a:endParaRPr kumimoji="1" lang="ja-JP" altLang="en-US" b="1" dirty="0">
              <a:solidFill>
                <a:schemeClr val="accent3"/>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34E26499-5DC5-7F4A-9E81-40B3C090B9AE}"/>
              </a:ext>
            </a:extLst>
          </p:cNvPr>
          <p:cNvPicPr>
            <a:picLocks noChangeAspect="1"/>
          </p:cNvPicPr>
          <p:nvPr/>
        </p:nvPicPr>
        <p:blipFill rotWithShape="1">
          <a:blip r:embed="rId2"/>
          <a:srcRect t="81056" r="70665"/>
          <a:stretch/>
        </p:blipFill>
        <p:spPr>
          <a:xfrm>
            <a:off x="8349170" y="5178924"/>
            <a:ext cx="3085056" cy="865813"/>
          </a:xfrm>
          <a:prstGeom prst="rect">
            <a:avLst/>
          </a:prstGeom>
        </p:spPr>
      </p:pic>
      <p:pic>
        <p:nvPicPr>
          <p:cNvPr id="11" name="グラフィックス 14" descr="王冠 枠線">
            <a:extLst>
              <a:ext uri="{FF2B5EF4-FFF2-40B4-BE49-F238E27FC236}">
                <a16:creationId xmlns:a16="http://schemas.microsoft.com/office/drawing/2014/main" id="{5FBF4405-457E-D71C-93EA-818E70340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50933" y="2586541"/>
            <a:ext cx="613130" cy="613130"/>
          </a:xfrm>
          <a:prstGeom prst="rect">
            <a:avLst/>
          </a:prstGeom>
        </p:spPr>
      </p:pic>
      <p:pic>
        <p:nvPicPr>
          <p:cNvPr id="14" name="図 13">
            <a:extLst>
              <a:ext uri="{FF2B5EF4-FFF2-40B4-BE49-F238E27FC236}">
                <a16:creationId xmlns:a16="http://schemas.microsoft.com/office/drawing/2014/main" id="{F79CB2FB-ED7C-1769-A18F-8915D12CE74A}"/>
              </a:ext>
            </a:extLst>
          </p:cNvPr>
          <p:cNvPicPr>
            <a:picLocks noChangeAspect="1"/>
          </p:cNvPicPr>
          <p:nvPr/>
        </p:nvPicPr>
        <p:blipFill>
          <a:blip r:embed="rId5"/>
          <a:stretch>
            <a:fillRect/>
          </a:stretch>
        </p:blipFill>
        <p:spPr>
          <a:xfrm>
            <a:off x="1142533" y="2498099"/>
            <a:ext cx="10291693" cy="3761558"/>
          </a:xfrm>
          <a:prstGeom prst="rect">
            <a:avLst/>
          </a:prstGeom>
        </p:spPr>
      </p:pic>
      <p:pic>
        <p:nvPicPr>
          <p:cNvPr id="9" name="図 8">
            <a:extLst>
              <a:ext uri="{FF2B5EF4-FFF2-40B4-BE49-F238E27FC236}">
                <a16:creationId xmlns:a16="http://schemas.microsoft.com/office/drawing/2014/main" id="{D9B692D2-98A3-1391-7175-8C6B8B519D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656" y="2780213"/>
            <a:ext cx="1756768" cy="289952"/>
          </a:xfrm>
          <a:prstGeom prst="rect">
            <a:avLst/>
          </a:prstGeom>
        </p:spPr>
      </p:pic>
      <p:sp>
        <p:nvSpPr>
          <p:cNvPr id="4" name="テキスト ボックス 3">
            <a:extLst>
              <a:ext uri="{FF2B5EF4-FFF2-40B4-BE49-F238E27FC236}">
                <a16:creationId xmlns:a16="http://schemas.microsoft.com/office/drawing/2014/main" id="{E0335589-7A99-CC39-6908-B0D210A216BD}"/>
              </a:ext>
            </a:extLst>
          </p:cNvPr>
          <p:cNvSpPr txBox="1"/>
          <p:nvPr/>
        </p:nvSpPr>
        <p:spPr>
          <a:xfrm>
            <a:off x="824345" y="3382062"/>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A</a:t>
            </a:r>
            <a:endParaRPr kumimoji="1" lang="ja-JP" altLang="en-US" sz="1100" dirty="0"/>
          </a:p>
        </p:txBody>
      </p:sp>
      <p:sp>
        <p:nvSpPr>
          <p:cNvPr id="5" name="テキスト ボックス 4">
            <a:extLst>
              <a:ext uri="{FF2B5EF4-FFF2-40B4-BE49-F238E27FC236}">
                <a16:creationId xmlns:a16="http://schemas.microsoft.com/office/drawing/2014/main" id="{D31D0478-E5BB-98E7-8EB1-174779A5510E}"/>
              </a:ext>
            </a:extLst>
          </p:cNvPr>
          <p:cNvSpPr txBox="1"/>
          <p:nvPr/>
        </p:nvSpPr>
        <p:spPr>
          <a:xfrm>
            <a:off x="824345" y="3955569"/>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B</a:t>
            </a:r>
            <a:endParaRPr kumimoji="1" lang="ja-JP" altLang="en-US" sz="1100" dirty="0"/>
          </a:p>
        </p:txBody>
      </p:sp>
      <p:sp>
        <p:nvSpPr>
          <p:cNvPr id="6" name="テキスト ボックス 5">
            <a:extLst>
              <a:ext uri="{FF2B5EF4-FFF2-40B4-BE49-F238E27FC236}">
                <a16:creationId xmlns:a16="http://schemas.microsoft.com/office/drawing/2014/main" id="{7EF392AF-A564-D1EC-8DDE-2A4230E33538}"/>
              </a:ext>
            </a:extLst>
          </p:cNvPr>
          <p:cNvSpPr txBox="1"/>
          <p:nvPr/>
        </p:nvSpPr>
        <p:spPr>
          <a:xfrm>
            <a:off x="644236" y="5150018"/>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kumimoji="1" lang="en-US" altLang="ja-JP" sz="1100" dirty="0"/>
              <a:t>C</a:t>
            </a:r>
            <a:endParaRPr kumimoji="1" lang="ja-JP" altLang="en-US" sz="1100" dirty="0"/>
          </a:p>
        </p:txBody>
      </p:sp>
      <p:sp>
        <p:nvSpPr>
          <p:cNvPr id="8" name="テキスト ボックス 7">
            <a:extLst>
              <a:ext uri="{FF2B5EF4-FFF2-40B4-BE49-F238E27FC236}">
                <a16:creationId xmlns:a16="http://schemas.microsoft.com/office/drawing/2014/main" id="{356CD622-C93B-6B72-9E20-4B3D71514214}"/>
              </a:ext>
            </a:extLst>
          </p:cNvPr>
          <p:cNvSpPr txBox="1"/>
          <p:nvPr/>
        </p:nvSpPr>
        <p:spPr>
          <a:xfrm>
            <a:off x="644236" y="5704837"/>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lang="en-US" altLang="ja-JP" sz="1100" dirty="0"/>
              <a:t>D</a:t>
            </a:r>
            <a:endParaRPr kumimoji="1" lang="ja-JP" altLang="en-US" sz="1100" dirty="0"/>
          </a:p>
        </p:txBody>
      </p:sp>
    </p:spTree>
    <p:extLst>
      <p:ext uri="{BB962C8B-B14F-4D97-AF65-F5344CB8AC3E}">
        <p14:creationId xmlns:p14="http://schemas.microsoft.com/office/powerpoint/2010/main" val="24012238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chemeClr val="accent3"/>
                </a:solidFill>
                <a:effectLst/>
                <a:uLnTx/>
                <a:uFillTx/>
                <a:latin typeface="メイリオ"/>
                <a:ea typeface="メイリオ"/>
                <a:cs typeface="+mn-cs"/>
              </a:rPr>
              <a:t>②世の中ゴト確認メディア</a:t>
            </a:r>
            <a:endParaRPr kumimoji="0" lang="en-US" altLang="ja-JP" sz="20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ニュースは今世の中で何が起きているか？をキャッチアップする目的が主要</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信頼できる情報ソースのため、ソーシャル上でシェアされる情報のソースになる傾向も高い</a:t>
            </a:r>
            <a:endParaRPr lang="en-US" altLang="ja-JP" b="1" dirty="0">
              <a:solidFill>
                <a:schemeClr val="accent3"/>
              </a:solidFill>
              <a:latin typeface="Meiryo" panose="020B0604030504040204" pitchFamily="34" charset="-128"/>
              <a:ea typeface="Meiryo" panose="020B0604030504040204" pitchFamily="34" charset="-128"/>
            </a:endParaRPr>
          </a:p>
        </p:txBody>
      </p:sp>
      <p:graphicFrame>
        <p:nvGraphicFramePr>
          <p:cNvPr id="5" name="グラフ 4">
            <a:extLst>
              <a:ext uri="{FF2B5EF4-FFF2-40B4-BE49-F238E27FC236}">
                <a16:creationId xmlns:a16="http://schemas.microsoft.com/office/drawing/2014/main" id="{35BCEBF0-B2A4-48BF-367D-9040C70AC1A0}"/>
              </a:ext>
            </a:extLst>
          </p:cNvPr>
          <p:cNvGraphicFramePr>
            <a:graphicFrameLocks/>
          </p:cNvGraphicFramePr>
          <p:nvPr>
            <p:extLst>
              <p:ext uri="{D42A27DB-BD31-4B8C-83A1-F6EECF244321}">
                <p14:modId xmlns:p14="http://schemas.microsoft.com/office/powerpoint/2010/main" val="2871189524"/>
              </p:ext>
            </p:extLst>
          </p:nvPr>
        </p:nvGraphicFramePr>
        <p:xfrm>
          <a:off x="824833" y="2765433"/>
          <a:ext cx="4815186" cy="17513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グラフ 6">
            <a:extLst>
              <a:ext uri="{FF2B5EF4-FFF2-40B4-BE49-F238E27FC236}">
                <a16:creationId xmlns:a16="http://schemas.microsoft.com/office/drawing/2014/main" id="{D7F9E480-CF0C-55B1-3A2B-3541B58E562C}"/>
              </a:ext>
            </a:extLst>
          </p:cNvPr>
          <p:cNvGraphicFramePr>
            <a:graphicFrameLocks/>
          </p:cNvGraphicFramePr>
          <p:nvPr>
            <p:extLst>
              <p:ext uri="{D42A27DB-BD31-4B8C-83A1-F6EECF244321}">
                <p14:modId xmlns:p14="http://schemas.microsoft.com/office/powerpoint/2010/main" val="2417000212"/>
              </p:ext>
            </p:extLst>
          </p:nvPr>
        </p:nvGraphicFramePr>
        <p:xfrm>
          <a:off x="6888087" y="2777182"/>
          <a:ext cx="4598341" cy="1751381"/>
        </p:xfrm>
        <a:graphic>
          <a:graphicData uri="http://schemas.openxmlformats.org/drawingml/2006/chart">
            <c:chart xmlns:c="http://schemas.openxmlformats.org/drawingml/2006/chart" xmlns:r="http://schemas.openxmlformats.org/officeDocument/2006/relationships" r:id="rId3"/>
          </a:graphicData>
        </a:graphic>
      </p:graphicFrame>
      <p:sp>
        <p:nvSpPr>
          <p:cNvPr id="8" name="正方形/長方形 7">
            <a:extLst>
              <a:ext uri="{FF2B5EF4-FFF2-40B4-BE49-F238E27FC236}">
                <a16:creationId xmlns:a16="http://schemas.microsoft.com/office/drawing/2014/main" id="{AF8D5CB2-A72D-DA2C-B63F-56A8264AD552}"/>
              </a:ext>
            </a:extLst>
          </p:cNvPr>
          <p:cNvSpPr/>
          <p:nvPr/>
        </p:nvSpPr>
        <p:spPr>
          <a:xfrm>
            <a:off x="694788" y="2399935"/>
            <a:ext cx="5276166"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公共性のある情報に出会えるメディア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8CCED70B-EF2E-BCF9-6804-D3966DC53F11}"/>
              </a:ext>
            </a:extLst>
          </p:cNvPr>
          <p:cNvSpPr/>
          <p:nvPr/>
        </p:nvSpPr>
        <p:spPr>
          <a:xfrm>
            <a:off x="6221048" y="2389940"/>
            <a:ext cx="5276164"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知人に共有したくなる情報に出会えるメディア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10" name="楕円 9">
            <a:extLst>
              <a:ext uri="{FF2B5EF4-FFF2-40B4-BE49-F238E27FC236}">
                <a16:creationId xmlns:a16="http://schemas.microsoft.com/office/drawing/2014/main" id="{1F7AD238-8930-67C2-0CFC-56AD8139C1C0}"/>
              </a:ext>
            </a:extLst>
          </p:cNvPr>
          <p:cNvSpPr/>
          <p:nvPr/>
        </p:nvSpPr>
        <p:spPr>
          <a:xfrm>
            <a:off x="694788" y="4801469"/>
            <a:ext cx="6642358" cy="1467658"/>
          </a:xfrm>
          <a:prstGeom prst="ellipse">
            <a:avLst/>
          </a:prstGeom>
          <a:gradFill>
            <a:gsLst>
              <a:gs pos="0">
                <a:srgbClr val="C9002C">
                  <a:lumMod val="20000"/>
                  <a:lumOff val="80000"/>
                </a:srgbClr>
              </a:gs>
              <a:gs pos="100000">
                <a:srgbClr val="C9002C">
                  <a:lumMod val="20000"/>
                  <a:lumOff val="8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 name="楕円 10">
            <a:extLst>
              <a:ext uri="{FF2B5EF4-FFF2-40B4-BE49-F238E27FC236}">
                <a16:creationId xmlns:a16="http://schemas.microsoft.com/office/drawing/2014/main" id="{6A813E6F-C6EE-9B6F-9C20-792636F7930B}"/>
              </a:ext>
            </a:extLst>
          </p:cNvPr>
          <p:cNvSpPr/>
          <p:nvPr/>
        </p:nvSpPr>
        <p:spPr>
          <a:xfrm>
            <a:off x="1658991" y="4941168"/>
            <a:ext cx="4697554" cy="870881"/>
          </a:xfrm>
          <a:prstGeom prst="ellipse">
            <a:avLst/>
          </a:prstGeom>
          <a:solidFill>
            <a:srgbClr val="C9002C">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2" name="楕円 11">
            <a:extLst>
              <a:ext uri="{FF2B5EF4-FFF2-40B4-BE49-F238E27FC236}">
                <a16:creationId xmlns:a16="http://schemas.microsoft.com/office/drawing/2014/main" id="{F403D501-A5B6-BF55-8260-0478B6E04315}"/>
              </a:ext>
            </a:extLst>
          </p:cNvPr>
          <p:cNvSpPr/>
          <p:nvPr/>
        </p:nvSpPr>
        <p:spPr>
          <a:xfrm>
            <a:off x="2775115" y="5026940"/>
            <a:ext cx="2465306" cy="411349"/>
          </a:xfrm>
          <a:prstGeom prst="ellipse">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B7EED17B-908D-C480-5D24-BE637B472A89}"/>
              </a:ext>
            </a:extLst>
          </p:cNvPr>
          <p:cNvSpPr/>
          <p:nvPr/>
        </p:nvSpPr>
        <p:spPr>
          <a:xfrm>
            <a:off x="4804221" y="5797477"/>
            <a:ext cx="1492716" cy="369332"/>
          </a:xfrm>
          <a:prstGeom prst="rect">
            <a:avLst/>
          </a:prstGeom>
        </p:spPr>
        <p:txBody>
          <a:bodyPr wrap="square">
            <a:spAutoFit/>
          </a:bodyPr>
          <a:lstStyle/>
          <a:p>
            <a:r>
              <a:rPr lang="ja-JP" altLang="en-US" b="1" dirty="0">
                <a:solidFill>
                  <a:srgbClr val="FFFFFF"/>
                </a:solidFill>
                <a:latin typeface="メイリオ" panose="020B0604030504040204" pitchFamily="50" charset="-128"/>
                <a:ea typeface="メイリオ" panose="020B0604030504040204" pitchFamily="50" charset="-128"/>
              </a:rPr>
              <a:t>テレビ</a:t>
            </a:r>
            <a:r>
              <a:rPr lang="en-US" altLang="ja-JP" b="1" dirty="0">
                <a:solidFill>
                  <a:srgbClr val="FFFFFF"/>
                </a:solidFill>
                <a:latin typeface="メイリオ" panose="020B0604030504040204" pitchFamily="50" charset="-128"/>
                <a:ea typeface="メイリオ" panose="020B0604030504040204" pitchFamily="50" charset="-128"/>
              </a:rPr>
              <a:t>CM</a:t>
            </a:r>
            <a:r>
              <a:rPr lang="ja-JP" altLang="en-US" b="1" dirty="0">
                <a:solidFill>
                  <a:srgbClr val="FFFFFF"/>
                </a:solidFill>
                <a:latin typeface="メイリオ" panose="020B0604030504040204" pitchFamily="50" charset="-128"/>
                <a:ea typeface="メイリオ" panose="020B0604030504040204" pitchFamily="50" charset="-128"/>
              </a:rPr>
              <a:t>等</a:t>
            </a:r>
            <a:endParaRPr lang="ja-JP" altLang="en-US" dirty="0">
              <a:solidFill>
                <a:srgbClr val="FFFFFF"/>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FA335552-77A5-6851-0C24-F2F69B8AE7C6}"/>
              </a:ext>
            </a:extLst>
          </p:cNvPr>
          <p:cNvSpPr/>
          <p:nvPr/>
        </p:nvSpPr>
        <p:spPr>
          <a:xfrm>
            <a:off x="2510194" y="5428826"/>
            <a:ext cx="1292341" cy="307777"/>
          </a:xfrm>
          <a:prstGeom prst="rect">
            <a:avLst/>
          </a:prstGeom>
        </p:spPr>
        <p:txBody>
          <a:bodyPr wrap="square">
            <a:spAutoFit/>
          </a:bodyPr>
          <a:lstStyle/>
          <a:p>
            <a:r>
              <a:rPr lang="en-US" altLang="ja-JP" sz="1400" b="1" dirty="0">
                <a:solidFill>
                  <a:srgbClr val="FFFFFF"/>
                </a:solidFill>
                <a:latin typeface="メイリオ" panose="020B0604030504040204" pitchFamily="50" charset="-128"/>
                <a:ea typeface="メイリオ" panose="020B0604030504040204" pitchFamily="50" charset="-128"/>
              </a:rPr>
              <a:t>SNS</a:t>
            </a:r>
            <a:r>
              <a:rPr lang="ja-JP" altLang="en-US" sz="1400" b="1" dirty="0">
                <a:solidFill>
                  <a:srgbClr val="FFFFFF"/>
                </a:solidFill>
                <a:latin typeface="メイリオ" panose="020B0604030504040204" pitchFamily="50" charset="-128"/>
                <a:ea typeface="メイリオ" panose="020B0604030504040204" pitchFamily="50" charset="-128"/>
              </a:rPr>
              <a:t>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510C968B-AD27-179E-5E28-84A9843FEC91}"/>
              </a:ext>
            </a:extLst>
          </p:cNvPr>
          <p:cNvSpPr/>
          <p:nvPr/>
        </p:nvSpPr>
        <p:spPr>
          <a:xfrm>
            <a:off x="4110056" y="5454830"/>
            <a:ext cx="1620957" cy="307777"/>
          </a:xfrm>
          <a:prstGeom prst="rect">
            <a:avLst/>
          </a:prstGeom>
        </p:spPr>
        <p:txBody>
          <a:bodyPr wrap="square">
            <a:spAutoFit/>
          </a:bodyPr>
          <a:lstStyle/>
          <a:p>
            <a:r>
              <a:rPr lang="ja-JP" altLang="en-US" sz="1400" b="1" dirty="0">
                <a:solidFill>
                  <a:srgbClr val="FFFFFF"/>
                </a:solidFill>
                <a:latin typeface="メイリオ" panose="020B0604030504040204" pitchFamily="50" charset="-128"/>
                <a:ea typeface="メイリオ" panose="020B0604030504040204" pitchFamily="50" charset="-128"/>
              </a:rPr>
              <a:t>動画投稿サービス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pic>
        <p:nvPicPr>
          <p:cNvPr id="18" name="図 17">
            <a:extLst>
              <a:ext uri="{FF2B5EF4-FFF2-40B4-BE49-F238E27FC236}">
                <a16:creationId xmlns:a16="http://schemas.microsoft.com/office/drawing/2014/main" id="{A8EE13CF-2252-43B4-1893-808F1AC168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23098" y="5589240"/>
            <a:ext cx="144000" cy="144000"/>
          </a:xfrm>
          <a:prstGeom prst="rect">
            <a:avLst/>
          </a:prstGeom>
        </p:spPr>
      </p:pic>
      <p:pic>
        <p:nvPicPr>
          <p:cNvPr id="19" name="図 18">
            <a:extLst>
              <a:ext uri="{FF2B5EF4-FFF2-40B4-BE49-F238E27FC236}">
                <a16:creationId xmlns:a16="http://schemas.microsoft.com/office/drawing/2014/main" id="{B26B3777-0AF8-5642-FA77-E984224374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4826" y="5157192"/>
            <a:ext cx="144000" cy="144000"/>
          </a:xfrm>
          <a:prstGeom prst="rect">
            <a:avLst/>
          </a:prstGeom>
        </p:spPr>
      </p:pic>
      <p:pic>
        <p:nvPicPr>
          <p:cNvPr id="20" name="図 19">
            <a:extLst>
              <a:ext uri="{FF2B5EF4-FFF2-40B4-BE49-F238E27FC236}">
                <a16:creationId xmlns:a16="http://schemas.microsoft.com/office/drawing/2014/main" id="{D46716F7-33DF-CABA-2CBB-A0B32E352D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26954" y="5373232"/>
            <a:ext cx="144000" cy="144000"/>
          </a:xfrm>
          <a:prstGeom prst="rect">
            <a:avLst/>
          </a:prstGeom>
        </p:spPr>
      </p:pic>
      <p:cxnSp>
        <p:nvCxnSpPr>
          <p:cNvPr id="21" name="直線コネクタ 20">
            <a:extLst>
              <a:ext uri="{FF2B5EF4-FFF2-40B4-BE49-F238E27FC236}">
                <a16:creationId xmlns:a16="http://schemas.microsoft.com/office/drawing/2014/main" id="{C34E449F-C74A-A7DD-7CDF-23E58137F1C6}"/>
              </a:ext>
            </a:extLst>
          </p:cNvPr>
          <p:cNvCxnSpPr>
            <a:cxnSpLocks/>
          </p:cNvCxnSpPr>
          <p:nvPr/>
        </p:nvCxnSpPr>
        <p:spPr>
          <a:xfrm>
            <a:off x="8088135" y="5013176"/>
            <a:ext cx="3371509" cy="0"/>
          </a:xfrm>
          <a:prstGeom prst="line">
            <a:avLst/>
          </a:prstGeom>
          <a:noFill/>
          <a:ln w="12700" cap="flat" cmpd="sng" algn="ctr">
            <a:solidFill>
              <a:srgbClr val="CCCCCC">
                <a:lumMod val="90000"/>
              </a:srgbClr>
            </a:solidFill>
            <a:prstDash val="solid"/>
          </a:ln>
          <a:effectLst/>
        </p:spPr>
      </p:cxnSp>
      <p:cxnSp>
        <p:nvCxnSpPr>
          <p:cNvPr id="22" name="直線コネクタ 21">
            <a:extLst>
              <a:ext uri="{FF2B5EF4-FFF2-40B4-BE49-F238E27FC236}">
                <a16:creationId xmlns:a16="http://schemas.microsoft.com/office/drawing/2014/main" id="{17164AAB-0696-AC38-985A-B9AD19F70069}"/>
              </a:ext>
            </a:extLst>
          </p:cNvPr>
          <p:cNvCxnSpPr>
            <a:cxnSpLocks/>
          </p:cNvCxnSpPr>
          <p:nvPr/>
        </p:nvCxnSpPr>
        <p:spPr>
          <a:xfrm>
            <a:off x="8088135" y="5733256"/>
            <a:ext cx="3371509" cy="0"/>
          </a:xfrm>
          <a:prstGeom prst="line">
            <a:avLst/>
          </a:prstGeom>
          <a:noFill/>
          <a:ln w="12700" cap="flat" cmpd="sng" algn="ctr">
            <a:solidFill>
              <a:srgbClr val="CCCCCC">
                <a:lumMod val="90000"/>
              </a:srgbClr>
            </a:solidFill>
            <a:prstDash val="solid"/>
          </a:ln>
          <a:effectLst/>
        </p:spPr>
      </p:cxnSp>
      <p:cxnSp>
        <p:nvCxnSpPr>
          <p:cNvPr id="23" name="直線コネクタ 22">
            <a:extLst>
              <a:ext uri="{FF2B5EF4-FFF2-40B4-BE49-F238E27FC236}">
                <a16:creationId xmlns:a16="http://schemas.microsoft.com/office/drawing/2014/main" id="{D3BDB710-4B08-CBFF-44A2-5BF3A1963C63}"/>
              </a:ext>
            </a:extLst>
          </p:cNvPr>
          <p:cNvCxnSpPr>
            <a:cxnSpLocks/>
          </p:cNvCxnSpPr>
          <p:nvPr/>
        </p:nvCxnSpPr>
        <p:spPr>
          <a:xfrm rot="5400000">
            <a:off x="4548826" y="4923144"/>
            <a:ext cx="396000" cy="0"/>
          </a:xfrm>
          <a:prstGeom prst="line">
            <a:avLst/>
          </a:prstGeom>
          <a:noFill/>
          <a:ln w="19050" cap="flat" cmpd="sng" algn="ctr">
            <a:solidFill>
              <a:srgbClr val="000000"/>
            </a:solidFill>
            <a:prstDash val="sysDash"/>
          </a:ln>
          <a:effectLst/>
        </p:spPr>
      </p:cxnSp>
      <p:cxnSp>
        <p:nvCxnSpPr>
          <p:cNvPr id="24" name="直線コネクタ 23">
            <a:extLst>
              <a:ext uri="{FF2B5EF4-FFF2-40B4-BE49-F238E27FC236}">
                <a16:creationId xmlns:a16="http://schemas.microsoft.com/office/drawing/2014/main" id="{C562C7DF-8763-9825-AB9B-537365E54A7D}"/>
              </a:ext>
            </a:extLst>
          </p:cNvPr>
          <p:cNvCxnSpPr>
            <a:cxnSpLocks/>
          </p:cNvCxnSpPr>
          <p:nvPr/>
        </p:nvCxnSpPr>
        <p:spPr>
          <a:xfrm rot="10800000">
            <a:off x="4746819" y="4723637"/>
            <a:ext cx="3348000" cy="0"/>
          </a:xfrm>
          <a:prstGeom prst="line">
            <a:avLst/>
          </a:prstGeom>
          <a:noFill/>
          <a:ln w="19050" cap="flat" cmpd="sng" algn="ctr">
            <a:solidFill>
              <a:srgbClr val="000000"/>
            </a:solidFill>
            <a:prstDash val="sysDash"/>
          </a:ln>
          <a:effectLst/>
        </p:spPr>
      </p:cxnSp>
      <p:cxnSp>
        <p:nvCxnSpPr>
          <p:cNvPr id="25" name="直線コネクタ 24">
            <a:extLst>
              <a:ext uri="{FF2B5EF4-FFF2-40B4-BE49-F238E27FC236}">
                <a16:creationId xmlns:a16="http://schemas.microsoft.com/office/drawing/2014/main" id="{98F5DD66-58D0-DD99-40C2-D153382E501A}"/>
              </a:ext>
            </a:extLst>
          </p:cNvPr>
          <p:cNvCxnSpPr>
            <a:cxnSpLocks/>
          </p:cNvCxnSpPr>
          <p:nvPr/>
        </p:nvCxnSpPr>
        <p:spPr>
          <a:xfrm rot="10800000">
            <a:off x="5899186" y="5445223"/>
            <a:ext cx="2160000" cy="0"/>
          </a:xfrm>
          <a:prstGeom prst="line">
            <a:avLst/>
          </a:prstGeom>
          <a:noFill/>
          <a:ln w="19050" cap="flat" cmpd="sng" algn="ctr">
            <a:solidFill>
              <a:srgbClr val="000000"/>
            </a:solidFill>
            <a:prstDash val="sysDash"/>
          </a:ln>
          <a:effectLst/>
        </p:spPr>
      </p:cxnSp>
      <p:cxnSp>
        <p:nvCxnSpPr>
          <p:cNvPr id="26" name="直線コネクタ 25">
            <a:extLst>
              <a:ext uri="{FF2B5EF4-FFF2-40B4-BE49-F238E27FC236}">
                <a16:creationId xmlns:a16="http://schemas.microsoft.com/office/drawing/2014/main" id="{19047C24-E8D9-269A-54D9-6C38B813D06C}"/>
              </a:ext>
            </a:extLst>
          </p:cNvPr>
          <p:cNvCxnSpPr>
            <a:cxnSpLocks/>
          </p:cNvCxnSpPr>
          <p:nvPr/>
        </p:nvCxnSpPr>
        <p:spPr>
          <a:xfrm rot="10800000">
            <a:off x="7194954" y="6093296"/>
            <a:ext cx="864000" cy="0"/>
          </a:xfrm>
          <a:prstGeom prst="line">
            <a:avLst/>
          </a:prstGeom>
          <a:noFill/>
          <a:ln w="19050" cap="flat" cmpd="sng" algn="ctr">
            <a:solidFill>
              <a:srgbClr val="000000"/>
            </a:solidFill>
            <a:prstDash val="sysDash"/>
          </a:ln>
          <a:effectLst/>
        </p:spPr>
      </p:cxnSp>
      <p:cxnSp>
        <p:nvCxnSpPr>
          <p:cNvPr id="27" name="直線コネクタ 26">
            <a:extLst>
              <a:ext uri="{FF2B5EF4-FFF2-40B4-BE49-F238E27FC236}">
                <a16:creationId xmlns:a16="http://schemas.microsoft.com/office/drawing/2014/main" id="{9EE22D34-141D-4C1B-4BB8-3D6FABDEEC65}"/>
              </a:ext>
            </a:extLst>
          </p:cNvPr>
          <p:cNvCxnSpPr>
            <a:cxnSpLocks/>
          </p:cNvCxnSpPr>
          <p:nvPr/>
        </p:nvCxnSpPr>
        <p:spPr>
          <a:xfrm rot="16200000">
            <a:off x="6971360" y="5877296"/>
            <a:ext cx="432000" cy="0"/>
          </a:xfrm>
          <a:prstGeom prst="line">
            <a:avLst/>
          </a:prstGeom>
          <a:noFill/>
          <a:ln w="19050" cap="flat" cmpd="sng" algn="ctr">
            <a:solidFill>
              <a:srgbClr val="000000"/>
            </a:solidFill>
            <a:prstDash val="sysDash"/>
          </a:ln>
          <a:effectLst/>
        </p:spPr>
      </p:cxnSp>
      <p:sp>
        <p:nvSpPr>
          <p:cNvPr id="28" name="正方形/長方形 27">
            <a:extLst>
              <a:ext uri="{FF2B5EF4-FFF2-40B4-BE49-F238E27FC236}">
                <a16:creationId xmlns:a16="http://schemas.microsoft.com/office/drawing/2014/main" id="{7D6652AF-B5EB-99B4-D9DC-D55C84453961}"/>
              </a:ext>
            </a:extLst>
          </p:cNvPr>
          <p:cNvSpPr/>
          <p:nvPr/>
        </p:nvSpPr>
        <p:spPr>
          <a:xfrm>
            <a:off x="8074689" y="4472912"/>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自分ゴト</a:t>
            </a:r>
          </a:p>
        </p:txBody>
      </p:sp>
      <p:sp>
        <p:nvSpPr>
          <p:cNvPr id="29" name="正方形/長方形 28">
            <a:extLst>
              <a:ext uri="{FF2B5EF4-FFF2-40B4-BE49-F238E27FC236}">
                <a16:creationId xmlns:a16="http://schemas.microsoft.com/office/drawing/2014/main" id="{7AAA474F-5224-BE26-E625-253119880752}"/>
              </a:ext>
            </a:extLst>
          </p:cNvPr>
          <p:cNvSpPr/>
          <p:nvPr/>
        </p:nvSpPr>
        <p:spPr>
          <a:xfrm>
            <a:off x="8086502" y="5165510"/>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仲間ゴト</a:t>
            </a:r>
          </a:p>
        </p:txBody>
      </p:sp>
      <p:sp>
        <p:nvSpPr>
          <p:cNvPr id="30" name="正方形/長方形 29">
            <a:extLst>
              <a:ext uri="{FF2B5EF4-FFF2-40B4-BE49-F238E27FC236}">
                <a16:creationId xmlns:a16="http://schemas.microsoft.com/office/drawing/2014/main" id="{06C84881-8EEA-8A17-41FE-9382BC51F53E}"/>
              </a:ext>
            </a:extLst>
          </p:cNvPr>
          <p:cNvSpPr/>
          <p:nvPr/>
        </p:nvSpPr>
        <p:spPr>
          <a:xfrm>
            <a:off x="8086501" y="5858108"/>
            <a:ext cx="1980029" cy="523220"/>
          </a:xfrm>
          <a:prstGeom prst="rect">
            <a:avLst/>
          </a:prstGeom>
        </p:spPr>
        <p:txBody>
          <a:bodyPr wrap="square">
            <a:spAutoFit/>
          </a:bodyPr>
          <a:lstStyle/>
          <a:p>
            <a:r>
              <a:rPr lang="ja-JP" altLang="en-US" sz="2800" b="1" dirty="0">
                <a:solidFill>
                  <a:srgbClr val="C9002C"/>
                </a:solidFill>
                <a:latin typeface="メイリオ" panose="020B0604030504040204" pitchFamily="50" charset="-128"/>
                <a:ea typeface="メイリオ" panose="020B0604030504040204" pitchFamily="50" charset="-128"/>
              </a:rPr>
              <a:t>世の中ゴト</a:t>
            </a:r>
          </a:p>
        </p:txBody>
      </p:sp>
      <p:sp>
        <p:nvSpPr>
          <p:cNvPr id="31" name="正方形/長方形 30">
            <a:extLst>
              <a:ext uri="{FF2B5EF4-FFF2-40B4-BE49-F238E27FC236}">
                <a16:creationId xmlns:a16="http://schemas.microsoft.com/office/drawing/2014/main" id="{BC87B774-1D29-1961-C024-411D08D3D7C8}"/>
              </a:ext>
            </a:extLst>
          </p:cNvPr>
          <p:cNvSpPr/>
          <p:nvPr/>
        </p:nvSpPr>
        <p:spPr>
          <a:xfrm>
            <a:off x="10000504" y="4613358"/>
            <a:ext cx="1415772"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取捨選択する</a:t>
            </a:r>
          </a:p>
        </p:txBody>
      </p:sp>
      <p:sp>
        <p:nvSpPr>
          <p:cNvPr id="32" name="正方形/長方形 31">
            <a:extLst>
              <a:ext uri="{FF2B5EF4-FFF2-40B4-BE49-F238E27FC236}">
                <a16:creationId xmlns:a16="http://schemas.microsoft.com/office/drawing/2014/main" id="{AFF2C211-9164-23C2-CFA4-F79D27C5F7AC}"/>
              </a:ext>
            </a:extLst>
          </p:cNvPr>
          <p:cNvSpPr/>
          <p:nvPr/>
        </p:nvSpPr>
        <p:spPr>
          <a:xfrm>
            <a:off x="10000503" y="5293540"/>
            <a:ext cx="1620957"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仲間内で広がる</a:t>
            </a:r>
          </a:p>
        </p:txBody>
      </p:sp>
      <p:sp>
        <p:nvSpPr>
          <p:cNvPr id="33" name="正方形/長方形 32">
            <a:extLst>
              <a:ext uri="{FF2B5EF4-FFF2-40B4-BE49-F238E27FC236}">
                <a16:creationId xmlns:a16="http://schemas.microsoft.com/office/drawing/2014/main" id="{3CCC6494-C08B-4D85-E9D1-5E004E0B4511}"/>
              </a:ext>
            </a:extLst>
          </p:cNvPr>
          <p:cNvSpPr/>
          <p:nvPr/>
        </p:nvSpPr>
        <p:spPr>
          <a:xfrm>
            <a:off x="10000502" y="5985286"/>
            <a:ext cx="1210588"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世に広がる</a:t>
            </a:r>
          </a:p>
        </p:txBody>
      </p:sp>
      <p:sp>
        <p:nvSpPr>
          <p:cNvPr id="34" name="正方形/長方形 33">
            <a:extLst>
              <a:ext uri="{FF2B5EF4-FFF2-40B4-BE49-F238E27FC236}">
                <a16:creationId xmlns:a16="http://schemas.microsoft.com/office/drawing/2014/main" id="{B963BFB0-BA2B-D5FC-E71D-3C568BFE42DF}"/>
              </a:ext>
            </a:extLst>
          </p:cNvPr>
          <p:cNvSpPr/>
          <p:nvPr/>
        </p:nvSpPr>
        <p:spPr>
          <a:xfrm>
            <a:off x="383738" y="6490584"/>
            <a:ext cx="2993127"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Yahoo! JAPAN</a:t>
            </a:r>
            <a:r>
              <a:rPr lang="ja-JP" altLang="en-US" sz="900" dirty="0">
                <a:solidFill>
                  <a:srgbClr val="000000"/>
                </a:solidFill>
                <a:latin typeface="メイリオ" panose="020B0604030504040204" pitchFamily="50" charset="-128"/>
                <a:ea typeface="メイリオ" panose="020B0604030504040204" pitchFamily="50" charset="-128"/>
              </a:rPr>
              <a:t>自社調査 調査期間：</a:t>
            </a:r>
            <a:r>
              <a:rPr lang="en-US" altLang="ja-JP" sz="900" dirty="0">
                <a:solidFill>
                  <a:srgbClr val="000000"/>
                </a:solidFill>
                <a:latin typeface="メイリオ" panose="020B0604030504040204" pitchFamily="50" charset="-128"/>
                <a:ea typeface="メイリオ" panose="020B0604030504040204" pitchFamily="50" charset="-128"/>
              </a:rPr>
              <a:t>2021</a:t>
            </a:r>
            <a:r>
              <a:rPr lang="ja-JP" altLang="en-US" sz="900" dirty="0">
                <a:solidFill>
                  <a:srgbClr val="000000"/>
                </a:solidFill>
                <a:latin typeface="メイリオ" panose="020B0604030504040204" pitchFamily="50" charset="-128"/>
                <a:ea typeface="メイリオ" panose="020B0604030504040204" pitchFamily="50" charset="-128"/>
              </a:rPr>
              <a:t>年</a:t>
            </a:r>
            <a:r>
              <a:rPr lang="en-US" altLang="ja-JP" sz="900" dirty="0">
                <a:solidFill>
                  <a:srgbClr val="000000"/>
                </a:solidFill>
                <a:latin typeface="メイリオ" panose="020B0604030504040204" pitchFamily="50" charset="-128"/>
                <a:ea typeface="メイリオ" panose="020B0604030504040204" pitchFamily="50" charset="-128"/>
              </a:rPr>
              <a:t>7</a:t>
            </a:r>
            <a:r>
              <a:rPr lang="ja-JP" altLang="en-US" sz="900" dirty="0">
                <a:solidFill>
                  <a:srgbClr val="000000"/>
                </a:solidFill>
                <a:latin typeface="メイリオ" panose="020B0604030504040204" pitchFamily="50" charset="-128"/>
                <a:ea typeface="メイリオ" panose="020B0604030504040204" pitchFamily="50" charset="-128"/>
              </a:rPr>
              <a:t>月</a:t>
            </a:r>
          </a:p>
        </p:txBody>
      </p:sp>
      <p:pic>
        <p:nvPicPr>
          <p:cNvPr id="35" name="図 34" descr="ロゴ&#10;&#10;自動的に生成された説明">
            <a:extLst>
              <a:ext uri="{FF2B5EF4-FFF2-40B4-BE49-F238E27FC236}">
                <a16:creationId xmlns:a16="http://schemas.microsoft.com/office/drawing/2014/main" id="{23A707CC-AFC1-8E18-2D2B-031C66B0FA2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14657" y="5811289"/>
            <a:ext cx="1492716" cy="474379"/>
          </a:xfrm>
          <a:prstGeom prst="rect">
            <a:avLst/>
          </a:prstGeom>
        </p:spPr>
      </p:pic>
      <p:sp>
        <p:nvSpPr>
          <p:cNvPr id="36" name="下矢印 7">
            <a:extLst>
              <a:ext uri="{FF2B5EF4-FFF2-40B4-BE49-F238E27FC236}">
                <a16:creationId xmlns:a16="http://schemas.microsoft.com/office/drawing/2014/main" id="{89F55BA2-0BA8-D727-CD5C-876D58FA6037}"/>
              </a:ext>
            </a:extLst>
          </p:cNvPr>
          <p:cNvSpPr/>
          <p:nvPr/>
        </p:nvSpPr>
        <p:spPr>
          <a:xfrm>
            <a:off x="5725449" y="3950772"/>
            <a:ext cx="673825" cy="593866"/>
          </a:xfrm>
          <a:prstGeom prst="downArrow">
            <a:avLst>
              <a:gd name="adj1" fmla="val 50000"/>
              <a:gd name="adj2" fmla="val 42783"/>
            </a:avLst>
          </a:prstGeom>
          <a:gradFill>
            <a:gsLst>
              <a:gs pos="0">
                <a:srgbClr val="FFFFFF"/>
              </a:gs>
              <a:gs pos="60000">
                <a:srgbClr val="6D6871">
                  <a:alpha val="7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37" name="図 36" descr="ロゴ&#10;&#10;自動的に生成された説明">
            <a:extLst>
              <a:ext uri="{FF2B5EF4-FFF2-40B4-BE49-F238E27FC236}">
                <a16:creationId xmlns:a16="http://schemas.microsoft.com/office/drawing/2014/main" id="{FCCD4948-0BC5-366B-2E6E-18FCB54092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26327" y="2911365"/>
            <a:ext cx="673825" cy="214139"/>
          </a:xfrm>
          <a:prstGeom prst="rect">
            <a:avLst/>
          </a:prstGeom>
        </p:spPr>
      </p:pic>
      <p:pic>
        <p:nvPicPr>
          <p:cNvPr id="38" name="図 37" descr="ロゴ&#10;&#10;自動的に生成された説明">
            <a:extLst>
              <a:ext uri="{FF2B5EF4-FFF2-40B4-BE49-F238E27FC236}">
                <a16:creationId xmlns:a16="http://schemas.microsoft.com/office/drawing/2014/main" id="{77EDDB71-2D8E-2595-289F-D101FCD83F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94788" y="2896734"/>
            <a:ext cx="673825" cy="214139"/>
          </a:xfrm>
          <a:prstGeom prst="rect">
            <a:avLst/>
          </a:prstGeom>
        </p:spPr>
      </p:pic>
    </p:spTree>
    <p:extLst>
      <p:ext uri="{BB962C8B-B14F-4D97-AF65-F5344CB8AC3E}">
        <p14:creationId xmlns:p14="http://schemas.microsoft.com/office/powerpoint/2010/main" val="3009227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993951-8B41-DB93-AD7A-95F8C0EB266D}"/>
              </a:ext>
            </a:extLst>
          </p:cNvPr>
          <p:cNvSpPr>
            <a:spLocks noGrp="1"/>
          </p:cNvSpPr>
          <p:nvPr>
            <p:ph type="body"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1" kern="0" dirty="0">
                <a:solidFill>
                  <a:schemeClr val="accent3"/>
                </a:solidFill>
                <a:latin typeface="メイリオ"/>
                <a:ea typeface="メイリオ"/>
              </a:rPr>
              <a:t>③能動的習慣接触メディア</a:t>
            </a:r>
            <a:endParaRPr kumimoji="0" lang="en-US" altLang="ja-JP" sz="2000" b="1" kern="0" dirty="0">
              <a:solidFill>
                <a:schemeClr val="accent3"/>
              </a:solidFill>
              <a:latin typeface="メイリオ"/>
              <a:ea typeface="メイリオ"/>
            </a:endParaRPr>
          </a:p>
        </p:txBody>
      </p:sp>
      <p:sp>
        <p:nvSpPr>
          <p:cNvPr id="5" name="正方形/長方形 4">
            <a:extLst>
              <a:ext uri="{FF2B5EF4-FFF2-40B4-BE49-F238E27FC236}">
                <a16:creationId xmlns:a16="http://schemas.microsoft.com/office/drawing/2014/main" id="{0BCFF8E1-5C2E-0935-8002-746754BB7B00}"/>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毎日の習慣的なサイクルで新しい情報を定期的に取得しているユーザーが多く</a:t>
            </a:r>
            <a:endParaRPr kumimoji="1"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プロモーションに活用することで刷り込み効果が期待できる</a:t>
            </a:r>
          </a:p>
        </p:txBody>
      </p:sp>
      <p:sp>
        <p:nvSpPr>
          <p:cNvPr id="10" name="テキスト ボックス 9">
            <a:extLst>
              <a:ext uri="{FF2B5EF4-FFF2-40B4-BE49-F238E27FC236}">
                <a16:creationId xmlns:a16="http://schemas.microsoft.com/office/drawing/2014/main" id="{20D1D1C2-C74B-4099-4C5F-B92A0C0F2383}"/>
              </a:ext>
            </a:extLst>
          </p:cNvPr>
          <p:cNvSpPr txBox="1"/>
          <p:nvPr/>
        </p:nvSpPr>
        <p:spPr>
          <a:xfrm>
            <a:off x="8768804" y="2703197"/>
            <a:ext cx="2807197" cy="1384995"/>
          </a:xfrm>
          <a:prstGeom prst="rect">
            <a:avLst/>
          </a:prstGeom>
          <a:noFill/>
        </p:spPr>
        <p:txBody>
          <a:bodyPr wrap="square">
            <a:spAutoFit/>
          </a:bodyPr>
          <a:lstStyle/>
          <a:p>
            <a:pPr algn="ctr"/>
            <a:r>
              <a:rPr kumimoji="1" lang="ja-JP" altLang="en-US" sz="2400" dirty="0">
                <a:solidFill>
                  <a:schemeClr val="accent3"/>
                </a:solidFill>
              </a:rPr>
              <a:t>平均訪問頻度</a:t>
            </a:r>
            <a:r>
              <a:rPr kumimoji="1" lang="en-US" altLang="ja-JP" sz="2400" dirty="0">
                <a:solidFill>
                  <a:schemeClr val="accent3"/>
                </a:solidFill>
              </a:rPr>
              <a:t>/</a:t>
            </a:r>
            <a:r>
              <a:rPr kumimoji="1" lang="ja-JP" altLang="en-US" sz="2400" dirty="0">
                <a:solidFill>
                  <a:schemeClr val="accent3"/>
                </a:solidFill>
              </a:rPr>
              <a:t>日</a:t>
            </a:r>
            <a:endParaRPr kumimoji="1" lang="en-US" altLang="ja-JP" sz="2400" dirty="0">
              <a:solidFill>
                <a:schemeClr val="accent3"/>
              </a:solidFill>
            </a:endParaRPr>
          </a:p>
          <a:p>
            <a:pPr algn="ctr"/>
            <a:endParaRPr lang="en-US" altLang="ja-JP" sz="2400" dirty="0">
              <a:solidFill>
                <a:schemeClr val="accent3"/>
              </a:solidFill>
            </a:endParaRPr>
          </a:p>
          <a:p>
            <a:pPr algn="ctr"/>
            <a:r>
              <a:rPr lang="ja-JP" altLang="en-US" sz="3600" dirty="0">
                <a:solidFill>
                  <a:schemeClr val="accent3"/>
                </a:solidFill>
              </a:rPr>
              <a:t>約</a:t>
            </a:r>
            <a:r>
              <a:rPr lang="en-US" altLang="ja-JP" sz="3600" dirty="0">
                <a:solidFill>
                  <a:schemeClr val="accent3"/>
                </a:solidFill>
              </a:rPr>
              <a:t>4</a:t>
            </a:r>
            <a:r>
              <a:rPr lang="ja-JP" altLang="en-US" sz="3600" dirty="0">
                <a:solidFill>
                  <a:schemeClr val="accent3"/>
                </a:solidFill>
              </a:rPr>
              <a:t>回</a:t>
            </a:r>
            <a:endParaRPr kumimoji="1" lang="ja-JP" altLang="en-US" sz="3600" dirty="0">
              <a:solidFill>
                <a:schemeClr val="accent3"/>
              </a:solidFill>
            </a:endParaRPr>
          </a:p>
        </p:txBody>
      </p:sp>
      <p:sp>
        <p:nvSpPr>
          <p:cNvPr id="7" name="正方形/長方形 6">
            <a:extLst>
              <a:ext uri="{FF2B5EF4-FFF2-40B4-BE49-F238E27FC236}">
                <a16:creationId xmlns:a16="http://schemas.microsoft.com/office/drawing/2014/main" id="{98ADAB73-D4DC-65BF-C886-A2C085132299}"/>
              </a:ext>
            </a:extLst>
          </p:cNvPr>
          <p:cNvSpPr/>
          <p:nvPr/>
        </p:nvSpPr>
        <p:spPr>
          <a:xfrm>
            <a:off x="2216733" y="3219103"/>
            <a:ext cx="6146218" cy="7695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楕円 8">
            <a:extLst>
              <a:ext uri="{FF2B5EF4-FFF2-40B4-BE49-F238E27FC236}">
                <a16:creationId xmlns:a16="http://schemas.microsoft.com/office/drawing/2014/main" id="{43834A03-7407-5529-69CA-E0656ECF8087}"/>
              </a:ext>
            </a:extLst>
          </p:cNvPr>
          <p:cNvSpPr/>
          <p:nvPr/>
        </p:nvSpPr>
        <p:spPr>
          <a:xfrm>
            <a:off x="2914156" y="3113520"/>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楕円 10">
            <a:extLst>
              <a:ext uri="{FF2B5EF4-FFF2-40B4-BE49-F238E27FC236}">
                <a16:creationId xmlns:a16="http://schemas.microsoft.com/office/drawing/2014/main" id="{71C5DDBE-08B6-AA67-3106-1AACCB6F9FA1}"/>
              </a:ext>
            </a:extLst>
          </p:cNvPr>
          <p:cNvSpPr/>
          <p:nvPr/>
        </p:nvSpPr>
        <p:spPr>
          <a:xfrm>
            <a:off x="4356222"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楕円 11">
            <a:extLst>
              <a:ext uri="{FF2B5EF4-FFF2-40B4-BE49-F238E27FC236}">
                <a16:creationId xmlns:a16="http://schemas.microsoft.com/office/drawing/2014/main" id="{6D6E5F15-ECB2-F2B7-F06F-E89897245135}"/>
              </a:ext>
            </a:extLst>
          </p:cNvPr>
          <p:cNvSpPr/>
          <p:nvPr/>
        </p:nvSpPr>
        <p:spPr>
          <a:xfrm>
            <a:off x="5861637"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12">
            <a:extLst>
              <a:ext uri="{FF2B5EF4-FFF2-40B4-BE49-F238E27FC236}">
                <a16:creationId xmlns:a16="http://schemas.microsoft.com/office/drawing/2014/main" id="{94E80985-AFD4-4C07-C5FE-A4FC72C6638C}"/>
              </a:ext>
            </a:extLst>
          </p:cNvPr>
          <p:cNvSpPr/>
          <p:nvPr/>
        </p:nvSpPr>
        <p:spPr>
          <a:xfrm>
            <a:off x="7360593" y="3110138"/>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ADEE13A3-0DE2-EC39-B259-393FB6D882C7}"/>
              </a:ext>
            </a:extLst>
          </p:cNvPr>
          <p:cNvSpPr txBox="1"/>
          <p:nvPr/>
        </p:nvSpPr>
        <p:spPr>
          <a:xfrm>
            <a:off x="2705829" y="2727523"/>
            <a:ext cx="699436" cy="276999"/>
          </a:xfrm>
          <a:prstGeom prst="rect">
            <a:avLst/>
          </a:prstGeom>
          <a:noFill/>
        </p:spPr>
        <p:txBody>
          <a:bodyPr wrap="square" rtlCol="0">
            <a:spAutoFit/>
          </a:bodyPr>
          <a:lstStyle/>
          <a:p>
            <a:pPr algn="ctr"/>
            <a:r>
              <a:rPr lang="en-US" altLang="ja-JP" sz="1200" b="1" dirty="0">
                <a:solidFill>
                  <a:schemeClr val="accent3"/>
                </a:solidFill>
                <a:latin typeface="+mn-ea"/>
              </a:rPr>
              <a:t>8</a:t>
            </a:r>
            <a:r>
              <a:rPr lang="ja-JP" altLang="en-US" sz="1200" b="1" dirty="0">
                <a:solidFill>
                  <a:schemeClr val="accent3"/>
                </a:solidFill>
                <a:latin typeface="+mn-ea"/>
              </a:rPr>
              <a:t>：</a:t>
            </a:r>
            <a:r>
              <a:rPr lang="en-US" altLang="ja-JP" sz="1200" b="1" dirty="0">
                <a:solidFill>
                  <a:schemeClr val="accent3"/>
                </a:solidFill>
                <a:latin typeface="+mn-ea"/>
              </a:rPr>
              <a:t>00</a:t>
            </a:r>
            <a:endParaRPr kumimoji="1" lang="ja-JP" altLang="en-US" sz="1200" b="1" dirty="0">
              <a:solidFill>
                <a:schemeClr val="accent3"/>
              </a:solidFill>
              <a:latin typeface="+mn-ea"/>
            </a:endParaRPr>
          </a:p>
        </p:txBody>
      </p:sp>
      <p:sp>
        <p:nvSpPr>
          <p:cNvPr id="15" name="テキスト ボックス 14">
            <a:extLst>
              <a:ext uri="{FF2B5EF4-FFF2-40B4-BE49-F238E27FC236}">
                <a16:creationId xmlns:a16="http://schemas.microsoft.com/office/drawing/2014/main" id="{08F1C0B9-633C-8543-C607-64A583B19B8B}"/>
              </a:ext>
            </a:extLst>
          </p:cNvPr>
          <p:cNvSpPr txBox="1"/>
          <p:nvPr/>
        </p:nvSpPr>
        <p:spPr>
          <a:xfrm>
            <a:off x="4119476" y="2724141"/>
            <a:ext cx="756274" cy="276999"/>
          </a:xfrm>
          <a:prstGeom prst="rect">
            <a:avLst/>
          </a:prstGeom>
          <a:noFill/>
        </p:spPr>
        <p:txBody>
          <a:bodyPr wrap="square" rtlCol="0">
            <a:spAutoFit/>
          </a:bodyPr>
          <a:lstStyle/>
          <a:p>
            <a:pPr algn="ctr"/>
            <a:r>
              <a:rPr lang="en-US" altLang="ja-JP" sz="1200" b="1" dirty="0">
                <a:solidFill>
                  <a:schemeClr val="accent3"/>
                </a:solidFill>
                <a:latin typeface="+mn-ea"/>
              </a:rPr>
              <a:t>13</a:t>
            </a:r>
            <a:r>
              <a:rPr lang="ja-JP" altLang="en-US" sz="1200" b="1" dirty="0">
                <a:solidFill>
                  <a:schemeClr val="accent3"/>
                </a:solidFill>
                <a:latin typeface="+mn-ea"/>
              </a:rPr>
              <a:t>：</a:t>
            </a:r>
            <a:r>
              <a:rPr lang="en-US" altLang="ja-JP" sz="1200" b="1" dirty="0">
                <a:solidFill>
                  <a:schemeClr val="accent3"/>
                </a:solidFill>
                <a:latin typeface="+mn-ea"/>
              </a:rPr>
              <a:t>00</a:t>
            </a:r>
            <a:endParaRPr kumimoji="1" lang="ja-JP" altLang="en-US" sz="1200" b="1" dirty="0">
              <a:solidFill>
                <a:schemeClr val="accent3"/>
              </a:solidFill>
              <a:latin typeface="+mn-ea"/>
            </a:endParaRPr>
          </a:p>
        </p:txBody>
      </p:sp>
      <p:sp>
        <p:nvSpPr>
          <p:cNvPr id="16" name="テキスト ボックス 15">
            <a:extLst>
              <a:ext uri="{FF2B5EF4-FFF2-40B4-BE49-F238E27FC236}">
                <a16:creationId xmlns:a16="http://schemas.microsoft.com/office/drawing/2014/main" id="{F5BA0DCD-4617-AAA9-0F97-3F0BC59A88DF}"/>
              </a:ext>
            </a:extLst>
          </p:cNvPr>
          <p:cNvSpPr txBox="1"/>
          <p:nvPr/>
        </p:nvSpPr>
        <p:spPr>
          <a:xfrm>
            <a:off x="5624891" y="2724141"/>
            <a:ext cx="756274" cy="276999"/>
          </a:xfrm>
          <a:prstGeom prst="rect">
            <a:avLst/>
          </a:prstGeom>
          <a:noFill/>
        </p:spPr>
        <p:txBody>
          <a:bodyPr wrap="square" rtlCol="0">
            <a:spAutoFit/>
          </a:bodyPr>
          <a:lstStyle/>
          <a:p>
            <a:pPr algn="ctr"/>
            <a:r>
              <a:rPr lang="en-US" altLang="ja-JP" sz="1200" b="1" dirty="0">
                <a:solidFill>
                  <a:schemeClr val="accent3"/>
                </a:solidFill>
                <a:latin typeface="+mn-ea"/>
              </a:rPr>
              <a:t>18</a:t>
            </a:r>
            <a:r>
              <a:rPr lang="ja-JP" altLang="en-US" sz="1200" b="1" dirty="0">
                <a:solidFill>
                  <a:schemeClr val="accent3"/>
                </a:solidFill>
                <a:latin typeface="+mn-ea"/>
              </a:rPr>
              <a:t>：</a:t>
            </a:r>
            <a:r>
              <a:rPr lang="en-US" altLang="ja-JP" sz="1200" b="1" dirty="0">
                <a:solidFill>
                  <a:schemeClr val="accent3"/>
                </a:solidFill>
                <a:latin typeface="+mn-ea"/>
              </a:rPr>
              <a:t>00</a:t>
            </a:r>
            <a:endParaRPr kumimoji="1" lang="ja-JP" altLang="en-US" sz="1200" b="1" dirty="0">
              <a:solidFill>
                <a:schemeClr val="accent3"/>
              </a:solidFill>
              <a:latin typeface="+mn-ea"/>
            </a:endParaRPr>
          </a:p>
        </p:txBody>
      </p:sp>
      <p:sp>
        <p:nvSpPr>
          <p:cNvPr id="17" name="テキスト ボックス 16">
            <a:extLst>
              <a:ext uri="{FF2B5EF4-FFF2-40B4-BE49-F238E27FC236}">
                <a16:creationId xmlns:a16="http://schemas.microsoft.com/office/drawing/2014/main" id="{D707FCB1-77CB-23E8-F875-A7FB305B2D91}"/>
              </a:ext>
            </a:extLst>
          </p:cNvPr>
          <p:cNvSpPr txBox="1"/>
          <p:nvPr/>
        </p:nvSpPr>
        <p:spPr>
          <a:xfrm>
            <a:off x="7123847" y="2724141"/>
            <a:ext cx="756274" cy="276999"/>
          </a:xfrm>
          <a:prstGeom prst="rect">
            <a:avLst/>
          </a:prstGeom>
          <a:noFill/>
        </p:spPr>
        <p:txBody>
          <a:bodyPr wrap="square" rtlCol="0">
            <a:spAutoFit/>
          </a:bodyPr>
          <a:lstStyle/>
          <a:p>
            <a:pPr algn="ctr"/>
            <a:r>
              <a:rPr lang="en-US" altLang="ja-JP" sz="1200" b="1" dirty="0">
                <a:solidFill>
                  <a:schemeClr val="accent3"/>
                </a:solidFill>
                <a:latin typeface="+mn-ea"/>
              </a:rPr>
              <a:t>21</a:t>
            </a:r>
            <a:r>
              <a:rPr lang="ja-JP" altLang="en-US" sz="1200" b="1" dirty="0">
                <a:solidFill>
                  <a:schemeClr val="accent3"/>
                </a:solidFill>
                <a:latin typeface="+mn-ea"/>
              </a:rPr>
              <a:t>：</a:t>
            </a:r>
            <a:r>
              <a:rPr lang="en-US" altLang="ja-JP" sz="1200" b="1" dirty="0">
                <a:solidFill>
                  <a:schemeClr val="accent3"/>
                </a:solidFill>
                <a:latin typeface="+mn-ea"/>
              </a:rPr>
              <a:t>00</a:t>
            </a:r>
            <a:endParaRPr kumimoji="1" lang="ja-JP" altLang="en-US" sz="1200" b="1" dirty="0">
              <a:solidFill>
                <a:schemeClr val="accent3"/>
              </a:solidFill>
              <a:latin typeface="+mn-ea"/>
            </a:endParaRPr>
          </a:p>
        </p:txBody>
      </p:sp>
      <p:sp>
        <p:nvSpPr>
          <p:cNvPr id="18" name="テキスト ボックス 17">
            <a:extLst>
              <a:ext uri="{FF2B5EF4-FFF2-40B4-BE49-F238E27FC236}">
                <a16:creationId xmlns:a16="http://schemas.microsoft.com/office/drawing/2014/main" id="{DE16A1F1-0C9C-5BE3-C40F-FC49E41A65CB}"/>
              </a:ext>
            </a:extLst>
          </p:cNvPr>
          <p:cNvSpPr txBox="1"/>
          <p:nvPr/>
        </p:nvSpPr>
        <p:spPr>
          <a:xfrm>
            <a:off x="2357203" y="3600450"/>
            <a:ext cx="1428750" cy="307777"/>
          </a:xfrm>
          <a:prstGeom prst="rect">
            <a:avLst/>
          </a:prstGeom>
          <a:noFill/>
        </p:spPr>
        <p:txBody>
          <a:bodyPr wrap="square" rtlCol="0">
            <a:spAutoFit/>
          </a:bodyPr>
          <a:lstStyle/>
          <a:p>
            <a:pPr algn="ctr"/>
            <a:r>
              <a:rPr lang="ja-JP" altLang="en-US" sz="1400" b="1" dirty="0">
                <a:solidFill>
                  <a:schemeClr val="accent3"/>
                </a:solidFill>
              </a:rPr>
              <a:t>朝：通勤時</a:t>
            </a:r>
            <a:endParaRPr kumimoji="1" lang="ja-JP" altLang="en-US" sz="1400" b="1" dirty="0">
              <a:solidFill>
                <a:schemeClr val="accent3"/>
              </a:solidFill>
            </a:endParaRPr>
          </a:p>
        </p:txBody>
      </p:sp>
      <p:sp>
        <p:nvSpPr>
          <p:cNvPr id="19" name="テキスト ボックス 18">
            <a:extLst>
              <a:ext uri="{FF2B5EF4-FFF2-40B4-BE49-F238E27FC236}">
                <a16:creationId xmlns:a16="http://schemas.microsoft.com/office/drawing/2014/main" id="{2EC67F01-A4C6-CDC0-4F53-1B04AC72717B}"/>
              </a:ext>
            </a:extLst>
          </p:cNvPr>
          <p:cNvSpPr txBox="1"/>
          <p:nvPr/>
        </p:nvSpPr>
        <p:spPr>
          <a:xfrm>
            <a:off x="3894363" y="3597068"/>
            <a:ext cx="1206499" cy="307777"/>
          </a:xfrm>
          <a:prstGeom prst="rect">
            <a:avLst/>
          </a:prstGeom>
          <a:noFill/>
        </p:spPr>
        <p:txBody>
          <a:bodyPr wrap="square" rtlCol="0">
            <a:spAutoFit/>
          </a:bodyPr>
          <a:lstStyle/>
          <a:p>
            <a:pPr algn="ctr"/>
            <a:r>
              <a:rPr kumimoji="1" lang="ja-JP" altLang="en-US" sz="1400" b="1" dirty="0">
                <a:solidFill>
                  <a:schemeClr val="accent3"/>
                </a:solidFill>
              </a:rPr>
              <a:t>昼：休憩時</a:t>
            </a:r>
          </a:p>
        </p:txBody>
      </p:sp>
      <p:sp>
        <p:nvSpPr>
          <p:cNvPr id="21" name="テキスト ボックス 20">
            <a:extLst>
              <a:ext uri="{FF2B5EF4-FFF2-40B4-BE49-F238E27FC236}">
                <a16:creationId xmlns:a16="http://schemas.microsoft.com/office/drawing/2014/main" id="{9E1A0175-0F3B-2C46-1938-ABF6ACDF3A2D}"/>
              </a:ext>
            </a:extLst>
          </p:cNvPr>
          <p:cNvSpPr txBox="1"/>
          <p:nvPr/>
        </p:nvSpPr>
        <p:spPr>
          <a:xfrm>
            <a:off x="7089470" y="3597068"/>
            <a:ext cx="939719" cy="307777"/>
          </a:xfrm>
          <a:prstGeom prst="rect">
            <a:avLst/>
          </a:prstGeom>
          <a:noFill/>
        </p:spPr>
        <p:txBody>
          <a:bodyPr wrap="square" rtlCol="0">
            <a:spAutoFit/>
          </a:bodyPr>
          <a:lstStyle/>
          <a:p>
            <a:pPr algn="ctr"/>
            <a:r>
              <a:rPr kumimoji="1" lang="ja-JP" altLang="en-US" sz="1400" b="1" dirty="0">
                <a:solidFill>
                  <a:schemeClr val="accent3"/>
                </a:solidFill>
              </a:rPr>
              <a:t>夜：自宅</a:t>
            </a:r>
          </a:p>
        </p:txBody>
      </p:sp>
      <p:sp>
        <p:nvSpPr>
          <p:cNvPr id="22" name="テキスト ボックス 21">
            <a:extLst>
              <a:ext uri="{FF2B5EF4-FFF2-40B4-BE49-F238E27FC236}">
                <a16:creationId xmlns:a16="http://schemas.microsoft.com/office/drawing/2014/main" id="{AF630128-BCB3-FA59-CD04-B84E15143412}"/>
              </a:ext>
            </a:extLst>
          </p:cNvPr>
          <p:cNvSpPr txBox="1"/>
          <p:nvPr/>
        </p:nvSpPr>
        <p:spPr>
          <a:xfrm>
            <a:off x="5342550" y="3597068"/>
            <a:ext cx="1320956" cy="307777"/>
          </a:xfrm>
          <a:prstGeom prst="rect">
            <a:avLst/>
          </a:prstGeom>
          <a:noFill/>
        </p:spPr>
        <p:txBody>
          <a:bodyPr wrap="square" rtlCol="0">
            <a:spAutoFit/>
          </a:bodyPr>
          <a:lstStyle/>
          <a:p>
            <a:pPr algn="ctr"/>
            <a:r>
              <a:rPr kumimoji="1" lang="ja-JP" altLang="en-US" sz="1400" b="1" dirty="0">
                <a:solidFill>
                  <a:schemeClr val="accent3"/>
                </a:solidFill>
              </a:rPr>
              <a:t>夕方：通勤時</a:t>
            </a:r>
          </a:p>
        </p:txBody>
      </p:sp>
      <p:pic>
        <p:nvPicPr>
          <p:cNvPr id="6" name="図 5" descr="食品 が含まれている画像&#10;&#10;自動的に生成された説明">
            <a:extLst>
              <a:ext uri="{FF2B5EF4-FFF2-40B4-BE49-F238E27FC236}">
                <a16:creationId xmlns:a16="http://schemas.microsoft.com/office/drawing/2014/main" id="{6889EA13-764D-F086-F83B-38F7F74255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082" y="4897790"/>
            <a:ext cx="698538" cy="1098774"/>
          </a:xfrm>
          <a:prstGeom prst="rect">
            <a:avLst/>
          </a:prstGeom>
        </p:spPr>
      </p:pic>
      <p:pic>
        <p:nvPicPr>
          <p:cNvPr id="8" name="図 7">
            <a:extLst>
              <a:ext uri="{FF2B5EF4-FFF2-40B4-BE49-F238E27FC236}">
                <a16:creationId xmlns:a16="http://schemas.microsoft.com/office/drawing/2014/main" id="{68AA276E-C612-FD16-D565-2D9575140D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1082" y="2761790"/>
            <a:ext cx="729273" cy="1068532"/>
          </a:xfrm>
          <a:prstGeom prst="rect">
            <a:avLst/>
          </a:prstGeom>
        </p:spPr>
      </p:pic>
      <p:sp>
        <p:nvSpPr>
          <p:cNvPr id="20" name="正方形/長方形 19">
            <a:extLst>
              <a:ext uri="{FF2B5EF4-FFF2-40B4-BE49-F238E27FC236}">
                <a16:creationId xmlns:a16="http://schemas.microsoft.com/office/drawing/2014/main" id="{1EA1A7DD-6EB3-78B8-EF3B-977F0FA63D77}"/>
              </a:ext>
            </a:extLst>
          </p:cNvPr>
          <p:cNvSpPr/>
          <p:nvPr/>
        </p:nvSpPr>
        <p:spPr>
          <a:xfrm>
            <a:off x="2216733" y="5374855"/>
            <a:ext cx="6146218" cy="7695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22">
            <a:extLst>
              <a:ext uri="{FF2B5EF4-FFF2-40B4-BE49-F238E27FC236}">
                <a16:creationId xmlns:a16="http://schemas.microsoft.com/office/drawing/2014/main" id="{2B992D3A-01EC-96E5-A14B-92AEE8526918}"/>
              </a:ext>
            </a:extLst>
          </p:cNvPr>
          <p:cNvSpPr/>
          <p:nvPr/>
        </p:nvSpPr>
        <p:spPr>
          <a:xfrm>
            <a:off x="2705829"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楕円 23">
            <a:extLst>
              <a:ext uri="{FF2B5EF4-FFF2-40B4-BE49-F238E27FC236}">
                <a16:creationId xmlns:a16="http://schemas.microsoft.com/office/drawing/2014/main" id="{924A226E-5C09-C689-B44A-5727D2D6DA2D}"/>
              </a:ext>
            </a:extLst>
          </p:cNvPr>
          <p:cNvSpPr/>
          <p:nvPr/>
        </p:nvSpPr>
        <p:spPr>
          <a:xfrm>
            <a:off x="3525725"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楕円 24">
            <a:extLst>
              <a:ext uri="{FF2B5EF4-FFF2-40B4-BE49-F238E27FC236}">
                <a16:creationId xmlns:a16="http://schemas.microsoft.com/office/drawing/2014/main" id="{15A253C4-A2D1-DDC7-F926-862D092F3FD9}"/>
              </a:ext>
            </a:extLst>
          </p:cNvPr>
          <p:cNvSpPr/>
          <p:nvPr/>
        </p:nvSpPr>
        <p:spPr>
          <a:xfrm>
            <a:off x="4345621"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楕円 25">
            <a:extLst>
              <a:ext uri="{FF2B5EF4-FFF2-40B4-BE49-F238E27FC236}">
                <a16:creationId xmlns:a16="http://schemas.microsoft.com/office/drawing/2014/main" id="{8A2F8CB0-28A3-3160-D655-3A2FC4C3304D}"/>
              </a:ext>
            </a:extLst>
          </p:cNvPr>
          <p:cNvSpPr/>
          <p:nvPr/>
        </p:nvSpPr>
        <p:spPr>
          <a:xfrm>
            <a:off x="5165517"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テキスト ボックス 26">
            <a:extLst>
              <a:ext uri="{FF2B5EF4-FFF2-40B4-BE49-F238E27FC236}">
                <a16:creationId xmlns:a16="http://schemas.microsoft.com/office/drawing/2014/main" id="{047D4F85-2D42-3BD4-51A8-999F5B710C85}"/>
              </a:ext>
            </a:extLst>
          </p:cNvPr>
          <p:cNvSpPr txBox="1"/>
          <p:nvPr/>
        </p:nvSpPr>
        <p:spPr>
          <a:xfrm>
            <a:off x="2514967" y="4879893"/>
            <a:ext cx="664506" cy="307777"/>
          </a:xfrm>
          <a:prstGeom prst="rect">
            <a:avLst/>
          </a:prstGeom>
          <a:noFill/>
        </p:spPr>
        <p:txBody>
          <a:bodyPr wrap="square" rtlCol="0">
            <a:spAutoFit/>
          </a:bodyPr>
          <a:lstStyle/>
          <a:p>
            <a:pPr algn="ctr"/>
            <a:r>
              <a:rPr lang="ja-JP" altLang="en-US" sz="1400" b="1" dirty="0">
                <a:solidFill>
                  <a:schemeClr val="accent3"/>
                </a:solidFill>
              </a:rPr>
              <a:t>月</a:t>
            </a:r>
            <a:endParaRPr kumimoji="1" lang="ja-JP" altLang="en-US" sz="1400" b="1" dirty="0">
              <a:solidFill>
                <a:schemeClr val="accent3"/>
              </a:solidFill>
            </a:endParaRPr>
          </a:p>
        </p:txBody>
      </p:sp>
      <p:sp>
        <p:nvSpPr>
          <p:cNvPr id="35" name="楕円 34">
            <a:extLst>
              <a:ext uri="{FF2B5EF4-FFF2-40B4-BE49-F238E27FC236}">
                <a16:creationId xmlns:a16="http://schemas.microsoft.com/office/drawing/2014/main" id="{C3C30E1C-CD8C-16F5-CB55-03D362DB9988}"/>
              </a:ext>
            </a:extLst>
          </p:cNvPr>
          <p:cNvSpPr/>
          <p:nvPr/>
        </p:nvSpPr>
        <p:spPr>
          <a:xfrm>
            <a:off x="5985413"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楕円 35">
            <a:extLst>
              <a:ext uri="{FF2B5EF4-FFF2-40B4-BE49-F238E27FC236}">
                <a16:creationId xmlns:a16="http://schemas.microsoft.com/office/drawing/2014/main" id="{859ECD93-5E41-A58D-8CD3-103F03722935}"/>
              </a:ext>
            </a:extLst>
          </p:cNvPr>
          <p:cNvSpPr/>
          <p:nvPr/>
        </p:nvSpPr>
        <p:spPr>
          <a:xfrm>
            <a:off x="6805309"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楕円 36">
            <a:extLst>
              <a:ext uri="{FF2B5EF4-FFF2-40B4-BE49-F238E27FC236}">
                <a16:creationId xmlns:a16="http://schemas.microsoft.com/office/drawing/2014/main" id="{A4DA852F-B3FB-B961-8A64-FFC54DC89B47}"/>
              </a:ext>
            </a:extLst>
          </p:cNvPr>
          <p:cNvSpPr/>
          <p:nvPr/>
        </p:nvSpPr>
        <p:spPr>
          <a:xfrm>
            <a:off x="7625205" y="5270372"/>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8" name="テキスト ボックス 37">
            <a:extLst>
              <a:ext uri="{FF2B5EF4-FFF2-40B4-BE49-F238E27FC236}">
                <a16:creationId xmlns:a16="http://schemas.microsoft.com/office/drawing/2014/main" id="{FB0A7F0F-659A-4D93-4599-A5CD79AD6118}"/>
              </a:ext>
            </a:extLst>
          </p:cNvPr>
          <p:cNvSpPr txBox="1"/>
          <p:nvPr/>
        </p:nvSpPr>
        <p:spPr>
          <a:xfrm>
            <a:off x="3334863" y="4879893"/>
            <a:ext cx="664506" cy="307777"/>
          </a:xfrm>
          <a:prstGeom prst="rect">
            <a:avLst/>
          </a:prstGeom>
          <a:noFill/>
        </p:spPr>
        <p:txBody>
          <a:bodyPr wrap="square" rtlCol="0">
            <a:spAutoFit/>
          </a:bodyPr>
          <a:lstStyle/>
          <a:p>
            <a:pPr algn="ctr"/>
            <a:r>
              <a:rPr kumimoji="1" lang="ja-JP" altLang="en-US" sz="1400" b="1" dirty="0">
                <a:solidFill>
                  <a:schemeClr val="accent3"/>
                </a:solidFill>
              </a:rPr>
              <a:t>火</a:t>
            </a:r>
          </a:p>
        </p:txBody>
      </p:sp>
      <p:sp>
        <p:nvSpPr>
          <p:cNvPr id="39" name="テキスト ボックス 38">
            <a:extLst>
              <a:ext uri="{FF2B5EF4-FFF2-40B4-BE49-F238E27FC236}">
                <a16:creationId xmlns:a16="http://schemas.microsoft.com/office/drawing/2014/main" id="{AA8B0D62-1307-2864-0A50-43EE7738B9C2}"/>
              </a:ext>
            </a:extLst>
          </p:cNvPr>
          <p:cNvSpPr txBox="1"/>
          <p:nvPr/>
        </p:nvSpPr>
        <p:spPr>
          <a:xfrm>
            <a:off x="4140489" y="4879893"/>
            <a:ext cx="664506" cy="307777"/>
          </a:xfrm>
          <a:prstGeom prst="rect">
            <a:avLst/>
          </a:prstGeom>
          <a:noFill/>
        </p:spPr>
        <p:txBody>
          <a:bodyPr wrap="square" rtlCol="0">
            <a:spAutoFit/>
          </a:bodyPr>
          <a:lstStyle/>
          <a:p>
            <a:pPr algn="ctr"/>
            <a:r>
              <a:rPr kumimoji="1" lang="ja-JP" altLang="en-US" sz="1400" b="1" dirty="0">
                <a:solidFill>
                  <a:schemeClr val="accent3"/>
                </a:solidFill>
              </a:rPr>
              <a:t>水</a:t>
            </a:r>
          </a:p>
        </p:txBody>
      </p:sp>
      <p:sp>
        <p:nvSpPr>
          <p:cNvPr id="40" name="テキスト ボックス 39">
            <a:extLst>
              <a:ext uri="{FF2B5EF4-FFF2-40B4-BE49-F238E27FC236}">
                <a16:creationId xmlns:a16="http://schemas.microsoft.com/office/drawing/2014/main" id="{6A0874F8-FF47-8A72-2A65-8F078D021E94}"/>
              </a:ext>
            </a:extLst>
          </p:cNvPr>
          <p:cNvSpPr txBox="1"/>
          <p:nvPr/>
        </p:nvSpPr>
        <p:spPr>
          <a:xfrm>
            <a:off x="4960385" y="4879893"/>
            <a:ext cx="664506" cy="307777"/>
          </a:xfrm>
          <a:prstGeom prst="rect">
            <a:avLst/>
          </a:prstGeom>
          <a:noFill/>
        </p:spPr>
        <p:txBody>
          <a:bodyPr wrap="square" rtlCol="0">
            <a:spAutoFit/>
          </a:bodyPr>
          <a:lstStyle/>
          <a:p>
            <a:pPr algn="ctr"/>
            <a:r>
              <a:rPr lang="ja-JP" altLang="en-US" sz="1400" b="1" dirty="0">
                <a:solidFill>
                  <a:schemeClr val="accent3"/>
                </a:solidFill>
              </a:rPr>
              <a:t>木</a:t>
            </a:r>
            <a:endParaRPr kumimoji="1" lang="ja-JP" altLang="en-US" sz="1400" b="1" dirty="0">
              <a:solidFill>
                <a:schemeClr val="accent3"/>
              </a:solidFill>
            </a:endParaRPr>
          </a:p>
        </p:txBody>
      </p:sp>
      <p:sp>
        <p:nvSpPr>
          <p:cNvPr id="41" name="テキスト ボックス 40">
            <a:extLst>
              <a:ext uri="{FF2B5EF4-FFF2-40B4-BE49-F238E27FC236}">
                <a16:creationId xmlns:a16="http://schemas.microsoft.com/office/drawing/2014/main" id="{5CF9ECF4-498D-9CF6-7143-2FB65D6645F9}"/>
              </a:ext>
            </a:extLst>
          </p:cNvPr>
          <p:cNvSpPr txBox="1"/>
          <p:nvPr/>
        </p:nvSpPr>
        <p:spPr>
          <a:xfrm>
            <a:off x="5794551" y="4879893"/>
            <a:ext cx="664506" cy="307777"/>
          </a:xfrm>
          <a:prstGeom prst="rect">
            <a:avLst/>
          </a:prstGeom>
          <a:noFill/>
        </p:spPr>
        <p:txBody>
          <a:bodyPr wrap="square" rtlCol="0">
            <a:spAutoFit/>
          </a:bodyPr>
          <a:lstStyle/>
          <a:p>
            <a:pPr algn="ctr"/>
            <a:r>
              <a:rPr kumimoji="1" lang="ja-JP" altLang="en-US" sz="1400" b="1" dirty="0">
                <a:solidFill>
                  <a:schemeClr val="accent3"/>
                </a:solidFill>
              </a:rPr>
              <a:t>金</a:t>
            </a:r>
          </a:p>
        </p:txBody>
      </p:sp>
      <p:sp>
        <p:nvSpPr>
          <p:cNvPr id="42" name="テキスト ボックス 41">
            <a:extLst>
              <a:ext uri="{FF2B5EF4-FFF2-40B4-BE49-F238E27FC236}">
                <a16:creationId xmlns:a16="http://schemas.microsoft.com/office/drawing/2014/main" id="{6E41B17B-AC30-B084-4484-D922D41402A3}"/>
              </a:ext>
            </a:extLst>
          </p:cNvPr>
          <p:cNvSpPr txBox="1"/>
          <p:nvPr/>
        </p:nvSpPr>
        <p:spPr>
          <a:xfrm>
            <a:off x="6614447" y="4879893"/>
            <a:ext cx="664506" cy="307777"/>
          </a:xfrm>
          <a:prstGeom prst="rect">
            <a:avLst/>
          </a:prstGeom>
          <a:noFill/>
        </p:spPr>
        <p:txBody>
          <a:bodyPr wrap="square" rtlCol="0">
            <a:spAutoFit/>
          </a:bodyPr>
          <a:lstStyle/>
          <a:p>
            <a:pPr algn="ctr"/>
            <a:r>
              <a:rPr lang="ja-JP" altLang="en-US" sz="1400" b="1" dirty="0">
                <a:solidFill>
                  <a:schemeClr val="accent3"/>
                </a:solidFill>
              </a:rPr>
              <a:t>土</a:t>
            </a:r>
            <a:endParaRPr kumimoji="1" lang="ja-JP" altLang="en-US" sz="1400" b="1" dirty="0">
              <a:solidFill>
                <a:schemeClr val="accent3"/>
              </a:solidFill>
            </a:endParaRPr>
          </a:p>
        </p:txBody>
      </p:sp>
      <p:sp>
        <p:nvSpPr>
          <p:cNvPr id="43" name="テキスト ボックス 42">
            <a:extLst>
              <a:ext uri="{FF2B5EF4-FFF2-40B4-BE49-F238E27FC236}">
                <a16:creationId xmlns:a16="http://schemas.microsoft.com/office/drawing/2014/main" id="{B2B0C7EA-0DB4-0B1C-B9F9-960D41334CC4}"/>
              </a:ext>
            </a:extLst>
          </p:cNvPr>
          <p:cNvSpPr txBox="1"/>
          <p:nvPr/>
        </p:nvSpPr>
        <p:spPr>
          <a:xfrm>
            <a:off x="7434343" y="4879892"/>
            <a:ext cx="664506" cy="307777"/>
          </a:xfrm>
          <a:prstGeom prst="rect">
            <a:avLst/>
          </a:prstGeom>
          <a:noFill/>
        </p:spPr>
        <p:txBody>
          <a:bodyPr wrap="square" rtlCol="0">
            <a:spAutoFit/>
          </a:bodyPr>
          <a:lstStyle/>
          <a:p>
            <a:pPr algn="ctr"/>
            <a:r>
              <a:rPr lang="ja-JP" altLang="en-US" sz="1400" b="1" dirty="0">
                <a:solidFill>
                  <a:schemeClr val="accent3"/>
                </a:solidFill>
              </a:rPr>
              <a:t>日</a:t>
            </a:r>
            <a:endParaRPr kumimoji="1" lang="ja-JP" altLang="en-US" sz="1400" b="1" dirty="0">
              <a:solidFill>
                <a:schemeClr val="accent3"/>
              </a:solidFill>
            </a:endParaRPr>
          </a:p>
        </p:txBody>
      </p:sp>
      <p:sp>
        <p:nvSpPr>
          <p:cNvPr id="47" name="テキスト ボックス 46">
            <a:extLst>
              <a:ext uri="{FF2B5EF4-FFF2-40B4-BE49-F238E27FC236}">
                <a16:creationId xmlns:a16="http://schemas.microsoft.com/office/drawing/2014/main" id="{993B0C07-02AC-506E-D31E-BED688FD0B3B}"/>
              </a:ext>
            </a:extLst>
          </p:cNvPr>
          <p:cNvSpPr txBox="1"/>
          <p:nvPr/>
        </p:nvSpPr>
        <p:spPr>
          <a:xfrm>
            <a:off x="8768804" y="4720833"/>
            <a:ext cx="2807197" cy="1384995"/>
          </a:xfrm>
          <a:prstGeom prst="rect">
            <a:avLst/>
          </a:prstGeom>
          <a:noFill/>
        </p:spPr>
        <p:txBody>
          <a:bodyPr wrap="square">
            <a:spAutoFit/>
          </a:bodyPr>
          <a:lstStyle/>
          <a:p>
            <a:pPr algn="ctr"/>
            <a:r>
              <a:rPr kumimoji="1" lang="ja-JP" altLang="en-US" sz="2400" dirty="0">
                <a:solidFill>
                  <a:schemeClr val="accent3"/>
                </a:solidFill>
              </a:rPr>
              <a:t>平均訪問頻度</a:t>
            </a:r>
            <a:r>
              <a:rPr kumimoji="1" lang="en-US" altLang="ja-JP" sz="2400" dirty="0">
                <a:solidFill>
                  <a:schemeClr val="accent3"/>
                </a:solidFill>
              </a:rPr>
              <a:t>/</a:t>
            </a:r>
            <a:r>
              <a:rPr lang="ja-JP" altLang="en-US" sz="2400" dirty="0">
                <a:solidFill>
                  <a:schemeClr val="accent3"/>
                </a:solidFill>
              </a:rPr>
              <a:t>週</a:t>
            </a:r>
            <a:endParaRPr kumimoji="1" lang="en-US" altLang="ja-JP" sz="2400" dirty="0">
              <a:solidFill>
                <a:schemeClr val="accent3"/>
              </a:solidFill>
            </a:endParaRPr>
          </a:p>
          <a:p>
            <a:pPr algn="ctr"/>
            <a:endParaRPr lang="en-US" altLang="ja-JP" sz="2400" dirty="0">
              <a:solidFill>
                <a:schemeClr val="accent3"/>
              </a:solidFill>
            </a:endParaRPr>
          </a:p>
          <a:p>
            <a:pPr algn="ctr"/>
            <a:r>
              <a:rPr lang="ja-JP" altLang="en-US" sz="3600" dirty="0">
                <a:solidFill>
                  <a:schemeClr val="accent3"/>
                </a:solidFill>
              </a:rPr>
              <a:t>約</a:t>
            </a:r>
            <a:r>
              <a:rPr lang="en-US" altLang="ja-JP" sz="3600" dirty="0">
                <a:solidFill>
                  <a:schemeClr val="accent3"/>
                </a:solidFill>
              </a:rPr>
              <a:t>17</a:t>
            </a:r>
            <a:r>
              <a:rPr lang="ja-JP" altLang="en-US" sz="3600" dirty="0">
                <a:solidFill>
                  <a:schemeClr val="accent3"/>
                </a:solidFill>
              </a:rPr>
              <a:t>回</a:t>
            </a:r>
            <a:endParaRPr kumimoji="1" lang="ja-JP" altLang="en-US" sz="3600" dirty="0">
              <a:solidFill>
                <a:schemeClr val="accent3"/>
              </a:solidFill>
            </a:endParaRPr>
          </a:p>
        </p:txBody>
      </p:sp>
      <p:sp>
        <p:nvSpPr>
          <p:cNvPr id="28" name="テキスト ボックス 27">
            <a:extLst>
              <a:ext uri="{FF2B5EF4-FFF2-40B4-BE49-F238E27FC236}">
                <a16:creationId xmlns:a16="http://schemas.microsoft.com/office/drawing/2014/main" id="{56558038-BD68-9378-E249-B10511AAD882}"/>
              </a:ext>
            </a:extLst>
          </p:cNvPr>
          <p:cNvSpPr txBox="1"/>
          <p:nvPr/>
        </p:nvSpPr>
        <p:spPr>
          <a:xfrm>
            <a:off x="613709" y="4113833"/>
            <a:ext cx="7826023" cy="307777"/>
          </a:xfrm>
          <a:prstGeom prst="rect">
            <a:avLst/>
          </a:prstGeom>
          <a:noFill/>
        </p:spPr>
        <p:txBody>
          <a:bodyPr wrap="square" rtlCol="0">
            <a:spAutoFit/>
          </a:bodyPr>
          <a:lstStyle/>
          <a:p>
            <a:r>
              <a:rPr kumimoji="1" lang="en-US" altLang="ja-JP" sz="1400" b="1" dirty="0">
                <a:solidFill>
                  <a:schemeClr val="accent3"/>
                </a:solidFill>
                <a:latin typeface="+mn-ea"/>
              </a:rPr>
              <a:t>A</a:t>
            </a:r>
            <a:r>
              <a:rPr kumimoji="1" lang="ja-JP" altLang="en-US" sz="1400" b="1" dirty="0">
                <a:solidFill>
                  <a:schemeClr val="accent3"/>
                </a:solidFill>
                <a:latin typeface="+mn-ea"/>
              </a:rPr>
              <a:t>さんの場合：</a:t>
            </a:r>
            <a:r>
              <a:rPr lang="ja-JP" altLang="en-US" sz="1400" b="1" dirty="0">
                <a:solidFill>
                  <a:schemeClr val="accent3"/>
                </a:solidFill>
                <a:latin typeface="+mn-ea"/>
              </a:rPr>
              <a:t>通勤時や休憩時など定期的なタイミングでチェック</a:t>
            </a:r>
            <a:endParaRPr kumimoji="1" lang="ja-JP" altLang="en-US" sz="1400" b="1" dirty="0">
              <a:solidFill>
                <a:schemeClr val="accent3"/>
              </a:solidFill>
              <a:latin typeface="+mn-ea"/>
            </a:endParaRPr>
          </a:p>
        </p:txBody>
      </p:sp>
      <p:sp>
        <p:nvSpPr>
          <p:cNvPr id="29" name="テキスト ボックス 28">
            <a:extLst>
              <a:ext uri="{FF2B5EF4-FFF2-40B4-BE49-F238E27FC236}">
                <a16:creationId xmlns:a16="http://schemas.microsoft.com/office/drawing/2014/main" id="{6D2F1FFD-AADF-DD21-3FED-E743C9E25A96}"/>
              </a:ext>
            </a:extLst>
          </p:cNvPr>
          <p:cNvSpPr txBox="1"/>
          <p:nvPr/>
        </p:nvSpPr>
        <p:spPr>
          <a:xfrm>
            <a:off x="600427" y="6155400"/>
            <a:ext cx="5543993" cy="307777"/>
          </a:xfrm>
          <a:prstGeom prst="rect">
            <a:avLst/>
          </a:prstGeom>
          <a:noFill/>
        </p:spPr>
        <p:txBody>
          <a:bodyPr wrap="square" rtlCol="0">
            <a:spAutoFit/>
          </a:bodyPr>
          <a:lstStyle/>
          <a:p>
            <a:r>
              <a:rPr lang="en-US" altLang="ja-JP" sz="1400" b="1" dirty="0">
                <a:solidFill>
                  <a:schemeClr val="accent3"/>
                </a:solidFill>
                <a:latin typeface="メイリオ" panose="020B0604030504040204" pitchFamily="50" charset="-128"/>
                <a:ea typeface="メイリオ" panose="020B0604030504040204" pitchFamily="50" charset="-128"/>
              </a:rPr>
              <a:t>B</a:t>
            </a:r>
            <a:r>
              <a:rPr kumimoji="1" lang="ja-JP" altLang="en-US" sz="1400" b="1" dirty="0">
                <a:solidFill>
                  <a:schemeClr val="accent3"/>
                </a:solidFill>
                <a:latin typeface="メイリオ" panose="020B0604030504040204" pitchFamily="50" charset="-128"/>
                <a:ea typeface="メイリオ" panose="020B0604030504040204" pitchFamily="50" charset="-128"/>
              </a:rPr>
              <a:t>さんの場合：毎朝定期的にチェック</a:t>
            </a:r>
          </a:p>
        </p:txBody>
      </p:sp>
      <p:sp>
        <p:nvSpPr>
          <p:cNvPr id="3" name="正方形/長方形 2">
            <a:extLst>
              <a:ext uri="{FF2B5EF4-FFF2-40B4-BE49-F238E27FC236}">
                <a16:creationId xmlns:a16="http://schemas.microsoft.com/office/drawing/2014/main" id="{F6500955-5C04-8959-C336-679AC3086172}"/>
              </a:ext>
            </a:extLst>
          </p:cNvPr>
          <p:cNvSpPr/>
          <p:nvPr/>
        </p:nvSpPr>
        <p:spPr>
          <a:xfrm>
            <a:off x="149119" y="6509535"/>
            <a:ext cx="2993127"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Yahoo! JAPAN</a:t>
            </a:r>
            <a:r>
              <a:rPr lang="ja-JP" altLang="en-US" sz="900" dirty="0">
                <a:solidFill>
                  <a:srgbClr val="000000"/>
                </a:solidFill>
                <a:latin typeface="メイリオ" panose="020B0604030504040204" pitchFamily="50" charset="-128"/>
                <a:ea typeface="メイリオ" panose="020B0604030504040204" pitchFamily="50" charset="-128"/>
              </a:rPr>
              <a:t>自社調べ</a:t>
            </a:r>
          </a:p>
        </p:txBody>
      </p:sp>
    </p:spTree>
    <p:extLst>
      <p:ext uri="{BB962C8B-B14F-4D97-AF65-F5344CB8AC3E}">
        <p14:creationId xmlns:p14="http://schemas.microsoft.com/office/powerpoint/2010/main" val="33435337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99A11566-A3D6-6B1D-FCCB-9FB14ED4D056}"/>
              </a:ext>
            </a:extLst>
          </p:cNvPr>
          <p:cNvSpPr/>
          <p:nvPr/>
        </p:nvSpPr>
        <p:spPr>
          <a:xfrm>
            <a:off x="704851" y="2374900"/>
            <a:ext cx="7156450" cy="40894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72993951-8B41-DB93-AD7A-95F8C0EB266D}"/>
              </a:ext>
            </a:extLst>
          </p:cNvPr>
          <p:cNvSpPr>
            <a:spLocks noGrp="1"/>
          </p:cNvSpPr>
          <p:nvPr>
            <p:ph type="body" sz="quarter" idx="10"/>
          </p:nvPr>
        </p:nvSpPr>
        <p:spPr/>
        <p:txBody>
          <a:bodyPr/>
          <a:lstStyle/>
          <a:p>
            <a:r>
              <a:rPr lang="ja-JP" altLang="en-US" dirty="0"/>
              <a:t>メディア特性を活かした</a:t>
            </a:r>
            <a:r>
              <a:rPr lang="ja-JP" altLang="en-US" b="1" dirty="0">
                <a:solidFill>
                  <a:schemeClr val="accent3"/>
                </a:solidFill>
                <a:latin typeface="Meiryo" panose="020B0604030504040204" pitchFamily="34" charset="-128"/>
                <a:ea typeface="Meiryo" panose="020B0604030504040204" pitchFamily="34" charset="-128"/>
              </a:rPr>
              <a:t>新広告メニュー</a:t>
            </a:r>
            <a:endParaRPr kumimoji="1" lang="ja-JP" altLang="en-US" dirty="0"/>
          </a:p>
        </p:txBody>
      </p:sp>
      <p:sp>
        <p:nvSpPr>
          <p:cNvPr id="5" name="正方形/長方形 4">
            <a:extLst>
              <a:ext uri="{FF2B5EF4-FFF2-40B4-BE49-F238E27FC236}">
                <a16:creationId xmlns:a16="http://schemas.microsoft.com/office/drawing/2014/main" id="{0BCFF8E1-5C2E-0935-8002-746754BB7B00}"/>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3</a:t>
            </a:r>
            <a:r>
              <a:rPr lang="ja-JP" altLang="en-US" b="1" dirty="0">
                <a:solidFill>
                  <a:schemeClr val="accent3"/>
                </a:solidFill>
                <a:latin typeface="Meiryo" panose="020B0604030504040204" pitchFamily="34" charset="-128"/>
                <a:ea typeface="Meiryo" panose="020B0604030504040204" pitchFamily="34" charset="-128"/>
              </a:rPr>
              <a:t>つのメディア特性に即したマーケティング価値を実現するべく</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メディアの利用体験に沿ったブランディング向け新広告メニューをリリース</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8" name="片側の 2 つの角を丸めた四角形 25">
            <a:extLst>
              <a:ext uri="{FF2B5EF4-FFF2-40B4-BE49-F238E27FC236}">
                <a16:creationId xmlns:a16="http://schemas.microsoft.com/office/drawing/2014/main" id="{D733E036-D2B6-8850-39BB-DADFB81A0279}"/>
              </a:ext>
            </a:extLst>
          </p:cNvPr>
          <p:cNvSpPr/>
          <p:nvPr/>
        </p:nvSpPr>
        <p:spPr>
          <a:xfrm>
            <a:off x="1624718" y="3649376"/>
            <a:ext cx="1945699" cy="1092839"/>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最大規模</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ニュースメディア</a:t>
            </a:r>
          </a:p>
        </p:txBody>
      </p:sp>
      <p:sp>
        <p:nvSpPr>
          <p:cNvPr id="9" name="片側の 2 つの角を丸めた四角形 25">
            <a:extLst>
              <a:ext uri="{FF2B5EF4-FFF2-40B4-BE49-F238E27FC236}">
                <a16:creationId xmlns:a16="http://schemas.microsoft.com/office/drawing/2014/main" id="{30F6B932-D665-DA63-0BCD-F8D1AF0CDE95}"/>
              </a:ext>
            </a:extLst>
          </p:cNvPr>
          <p:cNvSpPr/>
          <p:nvPr/>
        </p:nvSpPr>
        <p:spPr>
          <a:xfrm>
            <a:off x="3699152" y="3649377"/>
            <a:ext cx="1943893" cy="1092837"/>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世の中ゴト確認</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accent3"/>
                </a:solidFill>
                <a:effectLst/>
                <a:uLnTx/>
                <a:uFillTx/>
                <a:latin typeface="メイリオ"/>
                <a:ea typeface="メイリオ"/>
                <a:cs typeface="+mn-cs"/>
              </a:rPr>
              <a:t>メディア</a:t>
            </a:r>
            <a:endParaRPr kumimoji="0" lang="en-US" altLang="ja-JP" sz="1600" b="1" i="0" u="none" strike="noStrike" kern="0" cap="none" spc="0" normalizeH="0" baseline="0" noProof="0" dirty="0">
              <a:ln>
                <a:noFill/>
              </a:ln>
              <a:solidFill>
                <a:schemeClr val="accent3"/>
              </a:solidFill>
              <a:effectLst/>
              <a:uLnTx/>
              <a:uFillTx/>
              <a:latin typeface="メイリオ"/>
              <a:ea typeface="メイリオ"/>
              <a:cs typeface="+mn-cs"/>
            </a:endParaRPr>
          </a:p>
        </p:txBody>
      </p:sp>
      <p:sp>
        <p:nvSpPr>
          <p:cNvPr id="10" name="片側の 2 つの角を丸めた四角形 25">
            <a:extLst>
              <a:ext uri="{FF2B5EF4-FFF2-40B4-BE49-F238E27FC236}">
                <a16:creationId xmlns:a16="http://schemas.microsoft.com/office/drawing/2014/main" id="{E90C26E9-D786-40B7-ED80-DD7BBF0B32BA}"/>
              </a:ext>
            </a:extLst>
          </p:cNvPr>
          <p:cNvSpPr/>
          <p:nvPr/>
        </p:nvSpPr>
        <p:spPr>
          <a:xfrm>
            <a:off x="5765007" y="3643028"/>
            <a:ext cx="1943893" cy="1108128"/>
          </a:xfrm>
          <a:prstGeom prst="round2SameRect">
            <a:avLst>
              <a:gd name="adj1" fmla="val 0"/>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chemeClr val="accent3"/>
                </a:solidFill>
                <a:latin typeface="メイリオ"/>
                <a:ea typeface="メイリオ"/>
              </a:rPr>
              <a:t>能動的習慣接触</a:t>
            </a:r>
            <a:endParaRPr kumimoji="0" lang="en-US" altLang="ja-JP" sz="1600" b="1" kern="0" dirty="0">
              <a:solidFill>
                <a:schemeClr val="accent3"/>
              </a:solidFill>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chemeClr val="accent3"/>
                </a:solidFill>
                <a:latin typeface="メイリオ"/>
                <a:ea typeface="メイリオ"/>
              </a:rPr>
              <a:t>メディア</a:t>
            </a:r>
            <a:endParaRPr kumimoji="0" lang="en-US" altLang="ja-JP" sz="1600" b="1" kern="0" dirty="0">
              <a:solidFill>
                <a:schemeClr val="accent3"/>
              </a:solidFill>
              <a:latin typeface="メイリオ"/>
              <a:ea typeface="メイリオ"/>
            </a:endParaRPr>
          </a:p>
        </p:txBody>
      </p:sp>
      <p:sp>
        <p:nvSpPr>
          <p:cNvPr id="15" name="矢印: 下 14">
            <a:extLst>
              <a:ext uri="{FF2B5EF4-FFF2-40B4-BE49-F238E27FC236}">
                <a16:creationId xmlns:a16="http://schemas.microsoft.com/office/drawing/2014/main" id="{15A2F41E-C88F-36FC-BAF3-1DC9982A003E}"/>
              </a:ext>
            </a:extLst>
          </p:cNvPr>
          <p:cNvSpPr/>
          <p:nvPr/>
        </p:nvSpPr>
        <p:spPr>
          <a:xfrm>
            <a:off x="2363432"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descr="ロゴ&#10;&#10;自動的に生成された説明">
            <a:extLst>
              <a:ext uri="{FF2B5EF4-FFF2-40B4-BE49-F238E27FC236}">
                <a16:creationId xmlns:a16="http://schemas.microsoft.com/office/drawing/2014/main" id="{3301F54F-8C1E-F9F5-21E7-2D2FE5DFD4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42819" y="2429774"/>
            <a:ext cx="2265558" cy="713651"/>
          </a:xfrm>
          <a:prstGeom prst="rect">
            <a:avLst/>
          </a:prstGeom>
        </p:spPr>
      </p:pic>
      <p:sp>
        <p:nvSpPr>
          <p:cNvPr id="12" name="テキスト ボックス 11">
            <a:extLst>
              <a:ext uri="{FF2B5EF4-FFF2-40B4-BE49-F238E27FC236}">
                <a16:creationId xmlns:a16="http://schemas.microsoft.com/office/drawing/2014/main" id="{9FC4A296-AB37-58C8-287B-819DB9D9DE41}"/>
              </a:ext>
            </a:extLst>
          </p:cNvPr>
          <p:cNvSpPr txBox="1"/>
          <p:nvPr/>
        </p:nvSpPr>
        <p:spPr>
          <a:xfrm>
            <a:off x="3985338" y="2650356"/>
            <a:ext cx="3672800" cy="338554"/>
          </a:xfrm>
          <a:prstGeom prst="rect">
            <a:avLst/>
          </a:prstGeom>
          <a:noFill/>
        </p:spPr>
        <p:txBody>
          <a:bodyPr wrap="none" rtlCol="0">
            <a:spAutoFit/>
          </a:bodyPr>
          <a:lstStyle/>
          <a:p>
            <a:pPr algn="l"/>
            <a:r>
              <a:rPr kumimoji="1" lang="ja-JP" altLang="en-US" sz="1600" b="1" dirty="0">
                <a:solidFill>
                  <a:schemeClr val="accent3"/>
                </a:solidFill>
              </a:rPr>
              <a:t>＝　国内最大規模のニュースメディア</a:t>
            </a:r>
          </a:p>
        </p:txBody>
      </p:sp>
      <p:cxnSp>
        <p:nvCxnSpPr>
          <p:cNvPr id="13" name="直線コネクタ 12">
            <a:extLst>
              <a:ext uri="{FF2B5EF4-FFF2-40B4-BE49-F238E27FC236}">
                <a16:creationId xmlns:a16="http://schemas.microsoft.com/office/drawing/2014/main" id="{17A71EF0-E7A9-BA56-035D-E46DE57C257A}"/>
              </a:ext>
            </a:extLst>
          </p:cNvPr>
          <p:cNvCxnSpPr/>
          <p:nvPr/>
        </p:nvCxnSpPr>
        <p:spPr>
          <a:xfrm>
            <a:off x="4652468" y="3213254"/>
            <a:ext cx="2601" cy="43612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78383E52-008B-6388-FE6B-9458E3B5EB11}"/>
              </a:ext>
            </a:extLst>
          </p:cNvPr>
          <p:cNvCxnSpPr>
            <a:cxnSpLocks/>
          </p:cNvCxnSpPr>
          <p:nvPr/>
        </p:nvCxnSpPr>
        <p:spPr>
          <a:xfrm>
            <a:off x="2597567" y="3428308"/>
            <a:ext cx="4139386"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A73F7952-B699-F9D1-6F83-B8F03503A047}"/>
              </a:ext>
            </a:extLst>
          </p:cNvPr>
          <p:cNvCxnSpPr>
            <a:cxnSpLocks/>
          </p:cNvCxnSpPr>
          <p:nvPr/>
        </p:nvCxnSpPr>
        <p:spPr>
          <a:xfrm>
            <a:off x="2616351" y="3428308"/>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3FDBA819-90E3-E193-D2CB-0E73F527118E}"/>
              </a:ext>
            </a:extLst>
          </p:cNvPr>
          <p:cNvCxnSpPr>
            <a:cxnSpLocks/>
          </p:cNvCxnSpPr>
          <p:nvPr/>
        </p:nvCxnSpPr>
        <p:spPr>
          <a:xfrm>
            <a:off x="6718300" y="3421958"/>
            <a:ext cx="0" cy="20907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片側の 2 つの角を丸めた四角形 25">
            <a:extLst>
              <a:ext uri="{FF2B5EF4-FFF2-40B4-BE49-F238E27FC236}">
                <a16:creationId xmlns:a16="http://schemas.microsoft.com/office/drawing/2014/main" id="{C6C593A8-3F6E-9952-2A00-CA934F55A721}"/>
              </a:ext>
            </a:extLst>
          </p:cNvPr>
          <p:cNvSpPr/>
          <p:nvPr/>
        </p:nvSpPr>
        <p:spPr>
          <a:xfrm>
            <a:off x="1624718" y="5190555"/>
            <a:ext cx="1945699" cy="1119632"/>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cs typeface="+mn-cs"/>
              </a:rPr>
              <a:t>リーチ最大化</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27" name="片側の 2 つの角を丸めた四角形 25">
            <a:extLst>
              <a:ext uri="{FF2B5EF4-FFF2-40B4-BE49-F238E27FC236}">
                <a16:creationId xmlns:a16="http://schemas.microsoft.com/office/drawing/2014/main" id="{D8DD5126-639D-984B-2ED3-5B8A51BF727D}"/>
              </a:ext>
            </a:extLst>
          </p:cNvPr>
          <p:cNvSpPr/>
          <p:nvPr/>
        </p:nvSpPr>
        <p:spPr>
          <a:xfrm>
            <a:off x="3699152" y="5196903"/>
            <a:ext cx="1943893" cy="1113283"/>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70C0"/>
                </a:solidFill>
                <a:effectLst/>
                <a:uLnTx/>
                <a:uFillTx/>
                <a:latin typeface="メイリオ"/>
                <a:ea typeface="メイリオ"/>
                <a:cs typeface="+mn-cs"/>
              </a:rPr>
              <a:t>潜在関心層への</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0070C0"/>
                </a:solidFill>
                <a:latin typeface="メイリオ"/>
                <a:ea typeface="メイリオ"/>
              </a:rPr>
              <a:t>アプローチ</a:t>
            </a:r>
            <a:endParaRPr kumimoji="0" lang="en-US" altLang="ja-JP" sz="1600" b="1" i="0" u="none" strike="noStrike" kern="0" cap="none" spc="0" normalizeH="0" baseline="0" noProof="0" dirty="0">
              <a:ln>
                <a:noFill/>
              </a:ln>
              <a:solidFill>
                <a:srgbClr val="0070C0"/>
              </a:solidFill>
              <a:effectLst/>
              <a:uLnTx/>
              <a:uFillTx/>
              <a:latin typeface="メイリオ"/>
              <a:ea typeface="メイリオ"/>
              <a:cs typeface="+mn-cs"/>
            </a:endParaRPr>
          </a:p>
        </p:txBody>
      </p:sp>
      <p:sp>
        <p:nvSpPr>
          <p:cNvPr id="28" name="片側の 2 つの角を丸めた四角形 25">
            <a:extLst>
              <a:ext uri="{FF2B5EF4-FFF2-40B4-BE49-F238E27FC236}">
                <a16:creationId xmlns:a16="http://schemas.microsoft.com/office/drawing/2014/main" id="{DB118A0E-16E1-2FB8-2E14-19E224458766}"/>
              </a:ext>
            </a:extLst>
          </p:cNvPr>
          <p:cNvSpPr/>
          <p:nvPr/>
        </p:nvSpPr>
        <p:spPr>
          <a:xfrm>
            <a:off x="5792910" y="5190554"/>
            <a:ext cx="1943893" cy="1119631"/>
          </a:xfrm>
          <a:prstGeom prst="round2SameRect">
            <a:avLst>
              <a:gd name="adj1" fmla="val 0"/>
              <a:gd name="adj2" fmla="val 0"/>
            </a:avLst>
          </a:prstGeom>
          <a:solidFill>
            <a:schemeClr val="accent5">
              <a:lumMod val="20000"/>
              <a:lumOff val="80000"/>
            </a:schemeClr>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0070C0"/>
                </a:solidFill>
                <a:latin typeface="メイリオ"/>
                <a:ea typeface="メイリオ"/>
              </a:rPr>
              <a:t>刷り込み効果</a:t>
            </a:r>
            <a:endParaRPr kumimoji="0" lang="en-US" altLang="ja-JP" sz="1600" b="1" kern="0" dirty="0">
              <a:solidFill>
                <a:srgbClr val="0070C0"/>
              </a:solidFill>
              <a:latin typeface="メイリオ"/>
              <a:ea typeface="メイリオ"/>
            </a:endParaRPr>
          </a:p>
        </p:txBody>
      </p:sp>
      <p:sp>
        <p:nvSpPr>
          <p:cNvPr id="31" name="正方形/長方形 30">
            <a:extLst>
              <a:ext uri="{FF2B5EF4-FFF2-40B4-BE49-F238E27FC236}">
                <a16:creationId xmlns:a16="http://schemas.microsoft.com/office/drawing/2014/main" id="{2FD95761-80E1-8BFE-4DF8-AF30AAFFD69C}"/>
              </a:ext>
            </a:extLst>
          </p:cNvPr>
          <p:cNvSpPr/>
          <p:nvPr/>
        </p:nvSpPr>
        <p:spPr>
          <a:xfrm>
            <a:off x="812030" y="3649377"/>
            <a:ext cx="610370" cy="1092839"/>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メディア特性</a:t>
            </a:r>
          </a:p>
        </p:txBody>
      </p:sp>
      <p:sp>
        <p:nvSpPr>
          <p:cNvPr id="32" name="正方形/長方形 31">
            <a:extLst>
              <a:ext uri="{FF2B5EF4-FFF2-40B4-BE49-F238E27FC236}">
                <a16:creationId xmlns:a16="http://schemas.microsoft.com/office/drawing/2014/main" id="{670CC493-1768-53E8-5109-2E8FA420896C}"/>
              </a:ext>
            </a:extLst>
          </p:cNvPr>
          <p:cNvSpPr/>
          <p:nvPr/>
        </p:nvSpPr>
        <p:spPr>
          <a:xfrm>
            <a:off x="812030" y="5217348"/>
            <a:ext cx="610370" cy="109283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広告的価値</a:t>
            </a:r>
          </a:p>
        </p:txBody>
      </p:sp>
      <p:sp>
        <p:nvSpPr>
          <p:cNvPr id="34" name="矢印: 下 33">
            <a:extLst>
              <a:ext uri="{FF2B5EF4-FFF2-40B4-BE49-F238E27FC236}">
                <a16:creationId xmlns:a16="http://schemas.microsoft.com/office/drawing/2014/main" id="{B7E264FA-2D41-5CBD-E37E-526BD8ED3742}"/>
              </a:ext>
            </a:extLst>
          </p:cNvPr>
          <p:cNvSpPr/>
          <p:nvPr/>
        </p:nvSpPr>
        <p:spPr>
          <a:xfrm>
            <a:off x="4418333"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5" name="矢印: 下 34">
            <a:extLst>
              <a:ext uri="{FF2B5EF4-FFF2-40B4-BE49-F238E27FC236}">
                <a16:creationId xmlns:a16="http://schemas.microsoft.com/office/drawing/2014/main" id="{92E75CEF-D5C5-5BD7-F7CB-9A7B788C1EA1}"/>
              </a:ext>
            </a:extLst>
          </p:cNvPr>
          <p:cNvSpPr/>
          <p:nvPr/>
        </p:nvSpPr>
        <p:spPr>
          <a:xfrm>
            <a:off x="6502818" y="4803561"/>
            <a:ext cx="468270" cy="319441"/>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矢印: 下 36">
            <a:extLst>
              <a:ext uri="{FF2B5EF4-FFF2-40B4-BE49-F238E27FC236}">
                <a16:creationId xmlns:a16="http://schemas.microsoft.com/office/drawing/2014/main" id="{D2128711-F85B-E9E5-EA51-B51BB8441458}"/>
              </a:ext>
            </a:extLst>
          </p:cNvPr>
          <p:cNvSpPr/>
          <p:nvPr/>
        </p:nvSpPr>
        <p:spPr>
          <a:xfrm rot="16200000">
            <a:off x="7909945" y="4255138"/>
            <a:ext cx="943539" cy="643657"/>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0485CE60-C2AB-AD31-DCF8-8C7F2CCE0D66}"/>
              </a:ext>
            </a:extLst>
          </p:cNvPr>
          <p:cNvPicPr>
            <a:picLocks noChangeAspect="1"/>
          </p:cNvPicPr>
          <p:nvPr/>
        </p:nvPicPr>
        <p:blipFill>
          <a:blip r:embed="rId4"/>
          <a:stretch>
            <a:fillRect/>
          </a:stretch>
        </p:blipFill>
        <p:spPr>
          <a:xfrm>
            <a:off x="9091356" y="2377191"/>
            <a:ext cx="2138881" cy="4228809"/>
          </a:xfrm>
          <a:prstGeom prst="rect">
            <a:avLst/>
          </a:prstGeom>
        </p:spPr>
      </p:pic>
      <p:sp>
        <p:nvSpPr>
          <p:cNvPr id="16" name="正方形/長方形 15">
            <a:extLst>
              <a:ext uri="{FF2B5EF4-FFF2-40B4-BE49-F238E27FC236}">
                <a16:creationId xmlns:a16="http://schemas.microsoft.com/office/drawing/2014/main" id="{C552F4AA-D8FE-D379-2510-EA423E46FA3C}"/>
              </a:ext>
            </a:extLst>
          </p:cNvPr>
          <p:cNvSpPr/>
          <p:nvPr/>
        </p:nvSpPr>
        <p:spPr>
          <a:xfrm>
            <a:off x="9269508" y="5487663"/>
            <a:ext cx="1816257" cy="513519"/>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4076779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7C696B2B-DBC2-EE05-0742-67DF0E6CCE5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03</a:t>
            </a:r>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689093" y="4660581"/>
            <a:ext cx="4903569" cy="1412875"/>
          </a:xfrm>
        </p:spPr>
        <p:txBody>
          <a:bodyPr/>
          <a:lstStyle/>
          <a:p>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p>
          <a:p>
            <a:r>
              <a:rPr lang="ja-JP" altLang="en-US" sz="2000" dirty="0">
                <a:latin typeface="+mj-ea"/>
                <a:ea typeface="+mj-ea"/>
              </a:rPr>
              <a:t>商品概要</a:t>
            </a:r>
            <a:endParaRPr kumimoji="1" lang="ja-JP" altLang="en-US" sz="2000" dirty="0">
              <a:latin typeface="+mj-ea"/>
              <a:ea typeface="+mj-ea"/>
            </a:endParaRPr>
          </a:p>
        </p:txBody>
      </p:sp>
    </p:spTree>
    <p:extLst>
      <p:ext uri="{BB962C8B-B14F-4D97-AF65-F5344CB8AC3E}">
        <p14:creationId xmlns:p14="http://schemas.microsoft.com/office/powerpoint/2010/main" val="3508289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sz="2000" b="1" dirty="0">
                <a:solidFill>
                  <a:schemeClr val="accent3"/>
                </a:solidFill>
                <a:latin typeface="+mj-ea"/>
                <a:ea typeface="+mj-ea"/>
              </a:rPr>
              <a:t>商品概要</a:t>
            </a:r>
            <a:endParaRPr lang="en-US" altLang="ja-JP" sz="2000" b="1" dirty="0">
              <a:solidFill>
                <a:schemeClr val="accent3"/>
              </a:solidFill>
              <a:latin typeface="+mj-ea"/>
              <a:ea typeface="+mj-ea"/>
            </a:endParaRPr>
          </a:p>
        </p:txBody>
      </p:sp>
      <p:sp>
        <p:nvSpPr>
          <p:cNvPr id="10" name="正方形/長方形 9">
            <a:extLst>
              <a:ext uri="{FF2B5EF4-FFF2-40B4-BE49-F238E27FC236}">
                <a16:creationId xmlns:a16="http://schemas.microsoft.com/office/drawing/2014/main" id="{502501F9-9331-367B-4197-677D6A53FA92}"/>
              </a:ext>
            </a:extLst>
          </p:cNvPr>
          <p:cNvSpPr/>
          <p:nvPr/>
        </p:nvSpPr>
        <p:spPr>
          <a:xfrm>
            <a:off x="725807" y="1296810"/>
            <a:ext cx="6908570" cy="90033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2000" b="1" dirty="0">
                <a:solidFill>
                  <a:schemeClr val="accent3"/>
                </a:solidFill>
                <a:latin typeface="+mj-ea"/>
                <a:ea typeface="+mj-ea"/>
              </a:rPr>
              <a:t>Yahoo! JAPAN</a:t>
            </a:r>
            <a:r>
              <a:rPr lang="ja-JP" altLang="en-US" sz="2000" b="1" dirty="0">
                <a:solidFill>
                  <a:schemeClr val="accent3"/>
                </a:solidFill>
                <a:latin typeface="+mj-ea"/>
                <a:ea typeface="+mj-ea"/>
              </a:rPr>
              <a:t>　トップページ　トピックス</a:t>
            </a:r>
            <a:r>
              <a:rPr lang="en-US" altLang="ja-JP" sz="2000" b="1" dirty="0">
                <a:solidFill>
                  <a:schemeClr val="accent3"/>
                </a:solidFill>
                <a:latin typeface="+mj-ea"/>
                <a:ea typeface="+mj-ea"/>
              </a:rPr>
              <a:t>PR</a:t>
            </a:r>
            <a:r>
              <a:rPr lang="ja-JP" altLang="en-US" sz="2000" b="1" dirty="0">
                <a:solidFill>
                  <a:schemeClr val="accent3"/>
                </a:solidFill>
                <a:latin typeface="+mj-ea"/>
                <a:ea typeface="+mj-ea"/>
              </a:rPr>
              <a:t>　</a:t>
            </a:r>
            <a:r>
              <a:rPr lang="en-US" altLang="ja-JP" sz="2000" b="1" dirty="0">
                <a:solidFill>
                  <a:schemeClr val="accent3"/>
                </a:solidFill>
                <a:latin typeface="+mj-ea"/>
                <a:ea typeface="+mj-ea"/>
              </a:rPr>
              <a:t>SP</a:t>
            </a:r>
          </a:p>
          <a:p>
            <a:pPr algn="ctr"/>
            <a:r>
              <a:rPr lang="ja-JP" altLang="en-US" sz="1600" b="1" dirty="0">
                <a:solidFill>
                  <a:schemeClr val="accent3"/>
                </a:solidFill>
                <a:latin typeface="+mj-ea"/>
                <a:ea typeface="+mj-ea"/>
              </a:rPr>
              <a:t>（スマートフォン</a:t>
            </a:r>
            <a:r>
              <a:rPr lang="en-US" altLang="ja-JP" sz="1600" b="1" dirty="0">
                <a:solidFill>
                  <a:schemeClr val="accent3"/>
                </a:solidFill>
                <a:latin typeface="+mj-ea"/>
                <a:ea typeface="+mj-ea"/>
              </a:rPr>
              <a:t>APP+WEB</a:t>
            </a:r>
            <a:r>
              <a:rPr lang="ja-JP" altLang="en-US" sz="1600" b="1" dirty="0">
                <a:solidFill>
                  <a:schemeClr val="accent3"/>
                </a:solidFill>
                <a:latin typeface="+mj-ea"/>
                <a:ea typeface="+mj-ea"/>
              </a:rPr>
              <a:t> </a:t>
            </a:r>
            <a:r>
              <a:rPr lang="en-US" altLang="ja-JP" sz="1600" b="1" dirty="0">
                <a:solidFill>
                  <a:schemeClr val="accent3"/>
                </a:solidFill>
                <a:latin typeface="+mj-ea"/>
                <a:ea typeface="+mj-ea"/>
              </a:rPr>
              <a:t>Yahoo!</a:t>
            </a:r>
            <a:r>
              <a:rPr lang="ja-JP" altLang="en-US" sz="1600" b="1" dirty="0">
                <a:solidFill>
                  <a:schemeClr val="accent3"/>
                </a:solidFill>
                <a:latin typeface="+mj-ea"/>
                <a:ea typeface="+mj-ea"/>
              </a:rPr>
              <a:t>トップページすべてタブに掲載）</a:t>
            </a:r>
            <a:endParaRPr lang="en-US" altLang="ja-JP" sz="1600" b="1" dirty="0">
              <a:solidFill>
                <a:schemeClr val="accent3"/>
              </a:solidFill>
              <a:latin typeface="+mj-ea"/>
              <a:ea typeface="+mj-ea"/>
            </a:endParaRPr>
          </a:p>
        </p:txBody>
      </p:sp>
      <p:sp>
        <p:nvSpPr>
          <p:cNvPr id="12" name="正方形/長方形 11">
            <a:extLst>
              <a:ext uri="{FF2B5EF4-FFF2-40B4-BE49-F238E27FC236}">
                <a16:creationId xmlns:a16="http://schemas.microsoft.com/office/drawing/2014/main" id="{C234B459-CD3C-26D4-6C2B-824EF94A676A}"/>
              </a:ext>
            </a:extLst>
          </p:cNvPr>
          <p:cNvSpPr/>
          <p:nvPr/>
        </p:nvSpPr>
        <p:spPr>
          <a:xfrm>
            <a:off x="725807" y="2440726"/>
            <a:ext cx="144016" cy="870967"/>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13" name="正方形/長方形 12">
            <a:extLst>
              <a:ext uri="{FF2B5EF4-FFF2-40B4-BE49-F238E27FC236}">
                <a16:creationId xmlns:a16="http://schemas.microsoft.com/office/drawing/2014/main" id="{29995E17-6C89-D5D6-2724-69F590A285DD}"/>
              </a:ext>
            </a:extLst>
          </p:cNvPr>
          <p:cNvSpPr/>
          <p:nvPr/>
        </p:nvSpPr>
        <p:spPr>
          <a:xfrm>
            <a:off x="941830" y="2520759"/>
            <a:ext cx="7759483" cy="830997"/>
          </a:xfrm>
          <a:prstGeom prst="rect">
            <a:avLst/>
          </a:prstGeom>
        </p:spPr>
        <p:txBody>
          <a:bodyPr wrap="square">
            <a:spAutoFit/>
          </a:bodyPr>
          <a:lstStyle/>
          <a:p>
            <a:r>
              <a:rPr lang="ja-JP" altLang="en-US" sz="2400" b="1" dirty="0">
                <a:solidFill>
                  <a:schemeClr val="accent3"/>
                </a:solidFill>
                <a:latin typeface="+mj-ea"/>
                <a:ea typeface="+mj-ea"/>
              </a:rPr>
              <a:t>最も注目度の高い</a:t>
            </a:r>
            <a:r>
              <a:rPr lang="en-US" altLang="ja-JP" sz="2400" b="1">
                <a:solidFill>
                  <a:schemeClr val="accent3"/>
                </a:solidFill>
                <a:latin typeface="+mj-ea"/>
                <a:ea typeface="+mj-ea"/>
              </a:rPr>
              <a:t>Yahoo!</a:t>
            </a:r>
            <a:r>
              <a:rPr lang="ja-JP" altLang="en-US" sz="2400" b="1" dirty="0">
                <a:solidFill>
                  <a:schemeClr val="accent3"/>
                </a:solidFill>
                <a:latin typeface="+mj-ea"/>
                <a:ea typeface="+mj-ea"/>
              </a:rPr>
              <a:t> </a:t>
            </a:r>
            <a:r>
              <a:rPr lang="en-US" altLang="ja-JP" sz="2400" b="1">
                <a:solidFill>
                  <a:schemeClr val="accent3"/>
                </a:solidFill>
                <a:latin typeface="+mj-ea"/>
                <a:ea typeface="+mj-ea"/>
              </a:rPr>
              <a:t>JAPAN</a:t>
            </a:r>
            <a:r>
              <a:rPr lang="ja-JP" altLang="en-US" sz="2400" b="1" dirty="0">
                <a:solidFill>
                  <a:schemeClr val="accent3"/>
                </a:solidFill>
                <a:latin typeface="+mj-ea"/>
                <a:ea typeface="+mj-ea"/>
              </a:rPr>
              <a:t>トップページ</a:t>
            </a:r>
            <a:endParaRPr lang="en-US" altLang="ja-JP" sz="2400" b="1" dirty="0">
              <a:solidFill>
                <a:schemeClr val="accent3"/>
              </a:solidFill>
              <a:latin typeface="+mj-ea"/>
              <a:ea typeface="+mj-ea"/>
            </a:endParaRPr>
          </a:p>
          <a:p>
            <a:r>
              <a:rPr lang="ja-JP" altLang="en-US" sz="2400" b="1" dirty="0">
                <a:solidFill>
                  <a:schemeClr val="accent3"/>
                </a:solidFill>
                <a:latin typeface="+mj-ea"/>
                <a:ea typeface="+mj-ea"/>
              </a:rPr>
              <a:t>ニューストピックス下に掲載</a:t>
            </a:r>
          </a:p>
        </p:txBody>
      </p:sp>
      <p:sp>
        <p:nvSpPr>
          <p:cNvPr id="15" name="正方形/長方形 14">
            <a:extLst>
              <a:ext uri="{FF2B5EF4-FFF2-40B4-BE49-F238E27FC236}">
                <a16:creationId xmlns:a16="http://schemas.microsoft.com/office/drawing/2014/main" id="{F0B623E1-CD33-6B6E-5BFF-C3E42E3F0310}"/>
              </a:ext>
            </a:extLst>
          </p:cNvPr>
          <p:cNvSpPr/>
          <p:nvPr/>
        </p:nvSpPr>
        <p:spPr>
          <a:xfrm>
            <a:off x="952885" y="4318854"/>
            <a:ext cx="7556276" cy="830997"/>
          </a:xfrm>
          <a:prstGeom prst="rect">
            <a:avLst/>
          </a:prstGeom>
        </p:spPr>
        <p:txBody>
          <a:bodyPr wrap="square">
            <a:spAutoFit/>
          </a:bodyPr>
          <a:lstStyle/>
          <a:p>
            <a:r>
              <a:rPr lang="en-US" altLang="ja-JP" sz="2400" b="1" dirty="0">
                <a:solidFill>
                  <a:schemeClr val="accent3"/>
                </a:solidFill>
                <a:latin typeface="+mn-ea"/>
              </a:rPr>
              <a:t>1Day</a:t>
            </a:r>
            <a:r>
              <a:rPr lang="ja-JP" altLang="en-US" sz="2400" b="1" dirty="0">
                <a:solidFill>
                  <a:schemeClr val="accent3"/>
                </a:solidFill>
                <a:latin typeface="+mn-ea"/>
              </a:rPr>
              <a:t>配信＆その日訪れた全ユーザーへリーチ</a:t>
            </a:r>
            <a:endParaRPr lang="en-US" altLang="ja-JP" sz="2400" b="1" dirty="0">
              <a:solidFill>
                <a:schemeClr val="accent3"/>
              </a:solidFill>
              <a:latin typeface="+mn-ea"/>
            </a:endParaRPr>
          </a:p>
          <a:p>
            <a:r>
              <a:rPr lang="ja-JP" altLang="en-US" sz="2400" b="1" dirty="0">
                <a:solidFill>
                  <a:schemeClr val="accent3"/>
                </a:solidFill>
                <a:latin typeface="+mn-ea"/>
              </a:rPr>
              <a:t>（リーチ</a:t>
            </a:r>
            <a:r>
              <a:rPr lang="en-US" altLang="ja-JP" sz="2400" b="1" dirty="0">
                <a:solidFill>
                  <a:schemeClr val="accent3"/>
                </a:solidFill>
                <a:latin typeface="+mn-ea"/>
              </a:rPr>
              <a:t>SOV100</a:t>
            </a:r>
            <a:r>
              <a:rPr lang="ja-JP" altLang="en-US" sz="2400" b="1" dirty="0">
                <a:solidFill>
                  <a:schemeClr val="accent3"/>
                </a:solidFill>
                <a:latin typeface="+mn-ea"/>
              </a:rPr>
              <a:t>％）</a:t>
            </a:r>
          </a:p>
        </p:txBody>
      </p:sp>
      <p:sp>
        <p:nvSpPr>
          <p:cNvPr id="16" name="正方形/長方形 15">
            <a:extLst>
              <a:ext uri="{FF2B5EF4-FFF2-40B4-BE49-F238E27FC236}">
                <a16:creationId xmlns:a16="http://schemas.microsoft.com/office/drawing/2014/main" id="{ABC9E20D-57A2-A357-21EC-931710E7C650}"/>
              </a:ext>
            </a:extLst>
          </p:cNvPr>
          <p:cNvSpPr/>
          <p:nvPr/>
        </p:nvSpPr>
        <p:spPr>
          <a:xfrm>
            <a:off x="711544" y="5270657"/>
            <a:ext cx="144016" cy="62165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7" name="正方形/長方形 6">
            <a:extLst>
              <a:ext uri="{FF2B5EF4-FFF2-40B4-BE49-F238E27FC236}">
                <a16:creationId xmlns:a16="http://schemas.microsoft.com/office/drawing/2014/main" id="{D28441BC-AE97-C548-B640-8255D0E84CA6}"/>
              </a:ext>
            </a:extLst>
          </p:cNvPr>
          <p:cNvSpPr/>
          <p:nvPr/>
        </p:nvSpPr>
        <p:spPr>
          <a:xfrm>
            <a:off x="952885" y="5380005"/>
            <a:ext cx="6984776" cy="461665"/>
          </a:xfrm>
          <a:prstGeom prst="rect">
            <a:avLst/>
          </a:prstGeom>
        </p:spPr>
        <p:txBody>
          <a:bodyPr wrap="square">
            <a:spAutoFit/>
          </a:bodyPr>
          <a:lstStyle/>
          <a:p>
            <a:r>
              <a:rPr lang="ja-JP" altLang="en-US" sz="2400" b="1" dirty="0">
                <a:solidFill>
                  <a:schemeClr val="accent3"/>
                </a:solidFill>
                <a:latin typeface="+mn-ea"/>
              </a:rPr>
              <a:t>想定</a:t>
            </a:r>
            <a:r>
              <a:rPr lang="en-US" altLang="ja-JP" sz="2400" b="1" dirty="0">
                <a:solidFill>
                  <a:schemeClr val="accent3"/>
                </a:solidFill>
                <a:latin typeface="+mn-ea"/>
              </a:rPr>
              <a:t>1750</a:t>
            </a:r>
            <a:r>
              <a:rPr lang="ja-JP" altLang="en-US" sz="2400" b="1" dirty="0">
                <a:solidFill>
                  <a:schemeClr val="accent3"/>
                </a:solidFill>
                <a:latin typeface="+mn-ea"/>
              </a:rPr>
              <a:t>万</a:t>
            </a:r>
            <a:r>
              <a:rPr lang="en-US" altLang="ja-JP" sz="2400" b="1" dirty="0">
                <a:solidFill>
                  <a:schemeClr val="accent3"/>
                </a:solidFill>
                <a:latin typeface="+mn-ea"/>
              </a:rPr>
              <a:t>V</a:t>
            </a:r>
            <a:r>
              <a:rPr lang="ja-JP" altLang="en-US" sz="2400" b="1" dirty="0">
                <a:solidFill>
                  <a:schemeClr val="accent3"/>
                </a:solidFill>
                <a:latin typeface="+mn-ea"/>
              </a:rPr>
              <a:t>リーチ</a:t>
            </a:r>
            <a:r>
              <a:rPr lang="en-US" altLang="ja-JP" sz="2400" b="1" dirty="0">
                <a:solidFill>
                  <a:schemeClr val="accent3"/>
                </a:solidFill>
                <a:latin typeface="+mn-ea"/>
              </a:rPr>
              <a:t>/</a:t>
            </a:r>
            <a:r>
              <a:rPr lang="ja-JP" altLang="en-US" sz="2400" b="1" dirty="0">
                <a:solidFill>
                  <a:schemeClr val="accent3"/>
                </a:solidFill>
                <a:latin typeface="+mn-ea"/>
              </a:rPr>
              <a:t>日</a:t>
            </a:r>
          </a:p>
        </p:txBody>
      </p:sp>
      <p:sp>
        <p:nvSpPr>
          <p:cNvPr id="8" name="正方形/長方形 7">
            <a:extLst>
              <a:ext uri="{FF2B5EF4-FFF2-40B4-BE49-F238E27FC236}">
                <a16:creationId xmlns:a16="http://schemas.microsoft.com/office/drawing/2014/main" id="{D2BAF56B-3919-9517-2BD4-650C11AD4260}"/>
              </a:ext>
            </a:extLst>
          </p:cNvPr>
          <p:cNvSpPr/>
          <p:nvPr/>
        </p:nvSpPr>
        <p:spPr>
          <a:xfrm>
            <a:off x="725807" y="3467142"/>
            <a:ext cx="144016" cy="62165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
        <p:nvSpPr>
          <p:cNvPr id="11" name="正方形/長方形 10">
            <a:extLst>
              <a:ext uri="{FF2B5EF4-FFF2-40B4-BE49-F238E27FC236}">
                <a16:creationId xmlns:a16="http://schemas.microsoft.com/office/drawing/2014/main" id="{82D26907-B759-1831-454E-7D7C1D5E314D}"/>
              </a:ext>
            </a:extLst>
          </p:cNvPr>
          <p:cNvSpPr/>
          <p:nvPr/>
        </p:nvSpPr>
        <p:spPr>
          <a:xfrm>
            <a:off x="941829" y="3588521"/>
            <a:ext cx="7556275" cy="461665"/>
          </a:xfrm>
          <a:prstGeom prst="rect">
            <a:avLst/>
          </a:prstGeom>
        </p:spPr>
        <p:txBody>
          <a:bodyPr wrap="square">
            <a:spAutoFit/>
          </a:bodyPr>
          <a:lstStyle/>
          <a:p>
            <a:r>
              <a:rPr lang="en-US" altLang="ja-JP" sz="2400" b="1" dirty="0">
                <a:solidFill>
                  <a:schemeClr val="accent3"/>
                </a:solidFill>
                <a:latin typeface="+mn-ea"/>
              </a:rPr>
              <a:t>Yahoo!</a:t>
            </a:r>
            <a:r>
              <a:rPr lang="ja-JP" altLang="en-US" sz="2400" b="1" dirty="0">
                <a:solidFill>
                  <a:schemeClr val="accent3"/>
                </a:solidFill>
                <a:latin typeface="+mn-ea"/>
              </a:rPr>
              <a:t>ニューストピックスに近い広告形式で</a:t>
            </a:r>
            <a:r>
              <a:rPr lang="en-US" altLang="ja-JP" sz="2400" b="1" dirty="0">
                <a:solidFill>
                  <a:schemeClr val="accent3"/>
                </a:solidFill>
                <a:latin typeface="+mn-ea"/>
              </a:rPr>
              <a:t>PR</a:t>
            </a:r>
            <a:r>
              <a:rPr lang="ja-JP" altLang="en-US" sz="2400" b="1" dirty="0">
                <a:solidFill>
                  <a:schemeClr val="accent3"/>
                </a:solidFill>
                <a:latin typeface="+mn-ea"/>
              </a:rPr>
              <a:t>可能</a:t>
            </a:r>
          </a:p>
        </p:txBody>
      </p:sp>
      <p:pic>
        <p:nvPicPr>
          <p:cNvPr id="29" name="図 28">
            <a:extLst>
              <a:ext uri="{FF2B5EF4-FFF2-40B4-BE49-F238E27FC236}">
                <a16:creationId xmlns:a16="http://schemas.microsoft.com/office/drawing/2014/main" id="{D42AF681-2B06-71DA-CE63-E6079D2B6E13}"/>
              </a:ext>
            </a:extLst>
          </p:cNvPr>
          <p:cNvPicPr>
            <a:picLocks noChangeAspect="1"/>
          </p:cNvPicPr>
          <p:nvPr/>
        </p:nvPicPr>
        <p:blipFill>
          <a:blip r:embed="rId3"/>
          <a:stretch>
            <a:fillRect/>
          </a:stretch>
        </p:blipFill>
        <p:spPr>
          <a:xfrm>
            <a:off x="8592223" y="923839"/>
            <a:ext cx="2873969" cy="5682161"/>
          </a:xfrm>
          <a:prstGeom prst="rect">
            <a:avLst/>
          </a:prstGeom>
        </p:spPr>
      </p:pic>
      <p:sp>
        <p:nvSpPr>
          <p:cNvPr id="30" name="正方形/長方形 29">
            <a:extLst>
              <a:ext uri="{FF2B5EF4-FFF2-40B4-BE49-F238E27FC236}">
                <a16:creationId xmlns:a16="http://schemas.microsoft.com/office/drawing/2014/main" id="{E2C1C5BA-7D4B-E7C8-E026-986346CAE45B}"/>
              </a:ext>
            </a:extLst>
          </p:cNvPr>
          <p:cNvSpPr/>
          <p:nvPr/>
        </p:nvSpPr>
        <p:spPr>
          <a:xfrm>
            <a:off x="8809704" y="5075205"/>
            <a:ext cx="2440466" cy="690004"/>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0E75D666-97D3-7157-123F-1B72FD3C293F}"/>
              </a:ext>
            </a:extLst>
          </p:cNvPr>
          <p:cNvSpPr/>
          <p:nvPr/>
        </p:nvSpPr>
        <p:spPr>
          <a:xfrm>
            <a:off x="725807" y="4244241"/>
            <a:ext cx="144016" cy="870967"/>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dirty="0">
              <a:solidFill>
                <a:schemeClr val="accent3"/>
              </a:solidFill>
            </a:endParaRPr>
          </a:p>
        </p:txBody>
      </p:sp>
    </p:spTree>
    <p:extLst>
      <p:ext uri="{BB962C8B-B14F-4D97-AF65-F5344CB8AC3E}">
        <p14:creationId xmlns:p14="http://schemas.microsoft.com/office/powerpoint/2010/main" val="34915770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2000" b="1" dirty="0">
                <a:solidFill>
                  <a:schemeClr val="accent3"/>
                </a:solidFill>
                <a:latin typeface="+mn-ea"/>
              </a:rPr>
              <a:t>Yahoo!</a:t>
            </a:r>
            <a:r>
              <a:rPr lang="ja-JP" altLang="en-US" sz="2000" b="1" dirty="0">
                <a:solidFill>
                  <a:schemeClr val="accent3"/>
                </a:solidFill>
                <a:latin typeface="+mn-ea"/>
              </a:rPr>
              <a:t>ニュース トピックス</a:t>
            </a:r>
            <a:r>
              <a:rPr lang="ja-JP" altLang="en-US" dirty="0">
                <a:latin typeface="+mn-ea"/>
              </a:rPr>
              <a:t>とは</a:t>
            </a:r>
            <a:endParaRPr lang="en-US" altLang="ja-JP" sz="2000" b="1" dirty="0">
              <a:solidFill>
                <a:schemeClr val="accent3"/>
              </a:solidFill>
              <a:latin typeface="+mj-ea"/>
              <a:ea typeface="+mj-ea"/>
            </a:endParaRPr>
          </a:p>
        </p:txBody>
      </p:sp>
      <p:pic>
        <p:nvPicPr>
          <p:cNvPr id="29" name="図 28">
            <a:extLst>
              <a:ext uri="{FF2B5EF4-FFF2-40B4-BE49-F238E27FC236}">
                <a16:creationId xmlns:a16="http://schemas.microsoft.com/office/drawing/2014/main" id="{D42AF681-2B06-71DA-CE63-E6079D2B6E13}"/>
              </a:ext>
            </a:extLst>
          </p:cNvPr>
          <p:cNvPicPr>
            <a:picLocks noChangeAspect="1"/>
          </p:cNvPicPr>
          <p:nvPr/>
        </p:nvPicPr>
        <p:blipFill>
          <a:blip r:embed="rId3"/>
          <a:stretch>
            <a:fillRect/>
          </a:stretch>
        </p:blipFill>
        <p:spPr>
          <a:xfrm>
            <a:off x="975222" y="2457394"/>
            <a:ext cx="2033982" cy="4021413"/>
          </a:xfrm>
          <a:prstGeom prst="rect">
            <a:avLst/>
          </a:prstGeom>
        </p:spPr>
      </p:pic>
      <p:sp>
        <p:nvSpPr>
          <p:cNvPr id="4" name="正方形/長方形 3">
            <a:extLst>
              <a:ext uri="{FF2B5EF4-FFF2-40B4-BE49-F238E27FC236}">
                <a16:creationId xmlns:a16="http://schemas.microsoft.com/office/drawing/2014/main" id="{EA1BEBFB-3ABE-D751-BE44-93385CB5C736}"/>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a:t>
            </a:r>
            <a:r>
              <a:rPr lang="en-US" altLang="ja-JP" b="1" dirty="0">
                <a:solidFill>
                  <a:schemeClr val="accent3"/>
                </a:solidFill>
                <a:latin typeface="Meiryo" panose="020B0604030504040204" pitchFamily="34" charset="-128"/>
                <a:ea typeface="Meiryo" panose="020B0604030504040204" pitchFamily="34" charset="-128"/>
              </a:rPr>
              <a:t> </a:t>
            </a:r>
            <a:r>
              <a:rPr lang="ja-JP" altLang="en-US" b="1" dirty="0">
                <a:solidFill>
                  <a:schemeClr val="accent3"/>
                </a:solidFill>
                <a:latin typeface="Meiryo" panose="020B0604030504040204" pitchFamily="34" charset="-128"/>
                <a:ea typeface="Meiryo" panose="020B0604030504040204" pitchFamily="34" charset="-128"/>
              </a:rPr>
              <a:t>トピックス ＝ </a:t>
            </a: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ニュース編成が厳選したトップニュース枠</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ニュースの中でも圧倒的に注目度が高く、ユーザーからの信頼度も高い</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5" name="テキスト ボックス 4">
            <a:extLst>
              <a:ext uri="{FF2B5EF4-FFF2-40B4-BE49-F238E27FC236}">
                <a16:creationId xmlns:a16="http://schemas.microsoft.com/office/drawing/2014/main" id="{0C544685-3453-5ED1-1BD0-4AA370360845}"/>
              </a:ext>
            </a:extLst>
          </p:cNvPr>
          <p:cNvSpPr txBox="1"/>
          <p:nvPr/>
        </p:nvSpPr>
        <p:spPr>
          <a:xfrm>
            <a:off x="4071893" y="3147645"/>
            <a:ext cx="7333739" cy="400110"/>
          </a:xfrm>
          <a:prstGeom prst="rect">
            <a:avLst/>
          </a:prstGeom>
          <a:noFill/>
        </p:spPr>
        <p:txBody>
          <a:bodyPr wrap="square" rtlCol="0">
            <a:spAutoFit/>
          </a:bodyPr>
          <a:lstStyle/>
          <a:p>
            <a:pPr algn="l"/>
            <a:r>
              <a:rPr kumimoji="1" lang="en-US" altLang="ja-JP" sz="2000" dirty="0">
                <a:solidFill>
                  <a:schemeClr val="accent3"/>
                </a:solidFill>
                <a:latin typeface="+mn-ea"/>
              </a:rPr>
              <a:t>Yahoo! JAPAN</a:t>
            </a:r>
            <a:r>
              <a:rPr kumimoji="1" lang="ja-JP" altLang="en-US" sz="2000" dirty="0">
                <a:solidFill>
                  <a:schemeClr val="accent3"/>
                </a:solidFill>
                <a:latin typeface="+mn-ea"/>
              </a:rPr>
              <a:t>の中で記事遷移数が最も高いトップニュース枠</a:t>
            </a:r>
            <a:endParaRPr kumimoji="1" lang="ja-JP" altLang="en-US" sz="2000" b="1" dirty="0">
              <a:solidFill>
                <a:schemeClr val="accent6"/>
              </a:solidFill>
              <a:latin typeface="+mn-ea"/>
            </a:endParaRPr>
          </a:p>
        </p:txBody>
      </p:sp>
      <p:sp>
        <p:nvSpPr>
          <p:cNvPr id="6" name="正方形/長方形 5">
            <a:extLst>
              <a:ext uri="{FF2B5EF4-FFF2-40B4-BE49-F238E27FC236}">
                <a16:creationId xmlns:a16="http://schemas.microsoft.com/office/drawing/2014/main" id="{0FFCF81C-D3B8-7819-DB28-ADF6E189F8D6}"/>
              </a:ext>
            </a:extLst>
          </p:cNvPr>
          <p:cNvSpPr/>
          <p:nvPr/>
        </p:nvSpPr>
        <p:spPr>
          <a:xfrm>
            <a:off x="4882051" y="4796597"/>
            <a:ext cx="4503370" cy="707886"/>
          </a:xfrm>
          <a:prstGeom prst="rect">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2800" dirty="0">
                <a:solidFill>
                  <a:schemeClr val="bg1"/>
                </a:solidFill>
              </a:rPr>
              <a:t>85.1%</a:t>
            </a:r>
            <a:endParaRPr kumimoji="1" lang="ja-JP" altLang="en-US" sz="2800" dirty="0">
              <a:solidFill>
                <a:schemeClr val="bg1"/>
              </a:solidFill>
            </a:endParaRPr>
          </a:p>
        </p:txBody>
      </p:sp>
      <p:sp>
        <p:nvSpPr>
          <p:cNvPr id="9" name="正方形/長方形 8">
            <a:extLst>
              <a:ext uri="{FF2B5EF4-FFF2-40B4-BE49-F238E27FC236}">
                <a16:creationId xmlns:a16="http://schemas.microsoft.com/office/drawing/2014/main" id="{2FFE0E1F-1442-5BBF-3C1F-4459F238E3EA}"/>
              </a:ext>
            </a:extLst>
          </p:cNvPr>
          <p:cNvSpPr/>
          <p:nvPr/>
        </p:nvSpPr>
        <p:spPr>
          <a:xfrm>
            <a:off x="9385421" y="4796597"/>
            <a:ext cx="995429" cy="707886"/>
          </a:xfrm>
          <a:prstGeom prst="rect">
            <a:avLst/>
          </a:prstGeom>
          <a:solidFill>
            <a:srgbClr val="99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dirty="0">
                <a:solidFill>
                  <a:schemeClr val="bg1"/>
                </a:solidFill>
              </a:rPr>
              <a:t>14.9%</a:t>
            </a:r>
            <a:endParaRPr kumimoji="1" lang="ja-JP" altLang="en-US" sz="1600" dirty="0">
              <a:solidFill>
                <a:schemeClr val="bg1"/>
              </a:solidFill>
            </a:endParaRPr>
          </a:p>
        </p:txBody>
      </p:sp>
      <p:sp>
        <p:nvSpPr>
          <p:cNvPr id="17" name="テキスト ボックス 16">
            <a:extLst>
              <a:ext uri="{FF2B5EF4-FFF2-40B4-BE49-F238E27FC236}">
                <a16:creationId xmlns:a16="http://schemas.microsoft.com/office/drawing/2014/main" id="{12EC3B9E-03D0-EDD8-8C69-7FDB3CF9737F}"/>
              </a:ext>
            </a:extLst>
          </p:cNvPr>
          <p:cNvSpPr txBox="1"/>
          <p:nvPr/>
        </p:nvSpPr>
        <p:spPr>
          <a:xfrm>
            <a:off x="4342460" y="3798757"/>
            <a:ext cx="7130902" cy="707886"/>
          </a:xfrm>
          <a:prstGeom prst="rect">
            <a:avLst/>
          </a:prstGeom>
          <a:noFill/>
        </p:spPr>
        <p:txBody>
          <a:bodyPr wrap="square" rtlCol="0">
            <a:spAutoFit/>
          </a:bodyPr>
          <a:lstStyle/>
          <a:p>
            <a:pPr algn="l"/>
            <a:r>
              <a:rPr kumimoji="1" lang="en-US" altLang="ja-JP" sz="2000" dirty="0">
                <a:solidFill>
                  <a:schemeClr val="accent3"/>
                </a:solidFill>
                <a:latin typeface="+mn-ea"/>
              </a:rPr>
              <a:t>Q</a:t>
            </a:r>
            <a:r>
              <a:rPr lang="en-US" altLang="ja-JP" sz="2000" dirty="0">
                <a:solidFill>
                  <a:schemeClr val="accent3"/>
                </a:solidFill>
                <a:latin typeface="+mn-ea"/>
              </a:rPr>
              <a:t>. Yahoo!</a:t>
            </a:r>
            <a:r>
              <a:rPr lang="ja-JP" altLang="en-US" sz="2000" dirty="0">
                <a:solidFill>
                  <a:schemeClr val="accent3"/>
                </a:solidFill>
                <a:latin typeface="Meiryo" panose="020B0604030504040204" pitchFamily="34" charset="-128"/>
                <a:ea typeface="Meiryo" panose="020B0604030504040204" pitchFamily="34" charset="-128"/>
              </a:rPr>
              <a:t>ニュース トピックス</a:t>
            </a:r>
            <a:r>
              <a:rPr lang="ja-JP" altLang="en-US" sz="2000" dirty="0">
                <a:solidFill>
                  <a:schemeClr val="accent3"/>
                </a:solidFill>
                <a:latin typeface="+mn-ea"/>
              </a:rPr>
              <a:t>の情報は</a:t>
            </a:r>
            <a:endParaRPr lang="en-US" altLang="ja-JP" sz="2000" dirty="0">
              <a:solidFill>
                <a:schemeClr val="accent3"/>
              </a:solidFill>
              <a:latin typeface="+mn-ea"/>
            </a:endParaRPr>
          </a:p>
          <a:p>
            <a:pPr algn="l"/>
            <a:r>
              <a:rPr kumimoji="1" lang="ja-JP" altLang="en-US" sz="2000" dirty="0">
                <a:solidFill>
                  <a:schemeClr val="accent3"/>
                </a:solidFill>
                <a:latin typeface="+mn-ea"/>
              </a:rPr>
              <a:t>    あなたにとってどの程度役に立っていますか？</a:t>
            </a:r>
          </a:p>
        </p:txBody>
      </p:sp>
      <p:sp>
        <p:nvSpPr>
          <p:cNvPr id="18" name="正方形/長方形 17">
            <a:extLst>
              <a:ext uri="{FF2B5EF4-FFF2-40B4-BE49-F238E27FC236}">
                <a16:creationId xmlns:a16="http://schemas.microsoft.com/office/drawing/2014/main" id="{9813E3CC-04ED-3203-91D1-BBF5C8274654}"/>
              </a:ext>
            </a:extLst>
          </p:cNvPr>
          <p:cNvSpPr/>
          <p:nvPr/>
        </p:nvSpPr>
        <p:spPr>
          <a:xfrm>
            <a:off x="4979733" y="5649908"/>
            <a:ext cx="177209" cy="170120"/>
          </a:xfrm>
          <a:prstGeom prst="rect">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800" dirty="0">
              <a:solidFill>
                <a:schemeClr val="bg1"/>
              </a:solidFill>
            </a:endParaRPr>
          </a:p>
        </p:txBody>
      </p:sp>
      <p:sp>
        <p:nvSpPr>
          <p:cNvPr id="19" name="テキスト ボックス 18">
            <a:extLst>
              <a:ext uri="{FF2B5EF4-FFF2-40B4-BE49-F238E27FC236}">
                <a16:creationId xmlns:a16="http://schemas.microsoft.com/office/drawing/2014/main" id="{71175FD7-0670-B944-A0C5-F46FF3267B2C}"/>
              </a:ext>
            </a:extLst>
          </p:cNvPr>
          <p:cNvSpPr txBox="1"/>
          <p:nvPr/>
        </p:nvSpPr>
        <p:spPr>
          <a:xfrm>
            <a:off x="5128591" y="5614465"/>
            <a:ext cx="2183219" cy="261610"/>
          </a:xfrm>
          <a:prstGeom prst="rect">
            <a:avLst/>
          </a:prstGeom>
          <a:noFill/>
        </p:spPr>
        <p:txBody>
          <a:bodyPr wrap="square" rtlCol="0">
            <a:spAutoFit/>
          </a:bodyPr>
          <a:lstStyle/>
          <a:p>
            <a:pPr algn="l"/>
            <a:r>
              <a:rPr lang="ja-JP" altLang="en-US" sz="1100" dirty="0">
                <a:solidFill>
                  <a:schemeClr val="accent3"/>
                </a:solidFill>
                <a:latin typeface="+mn-ea"/>
              </a:rPr>
              <a:t>とても役に立つ・やや役に立つ</a:t>
            </a:r>
            <a:endParaRPr kumimoji="1" lang="ja-JP" altLang="en-US" sz="1100" dirty="0">
              <a:solidFill>
                <a:schemeClr val="accent3"/>
              </a:solidFill>
              <a:latin typeface="+mn-ea"/>
            </a:endParaRPr>
          </a:p>
        </p:txBody>
      </p:sp>
      <p:sp>
        <p:nvSpPr>
          <p:cNvPr id="20" name="正方形/長方形 19">
            <a:extLst>
              <a:ext uri="{FF2B5EF4-FFF2-40B4-BE49-F238E27FC236}">
                <a16:creationId xmlns:a16="http://schemas.microsoft.com/office/drawing/2014/main" id="{D6BB677A-7C4A-2D37-E60B-B7AB986C19B6}"/>
              </a:ext>
            </a:extLst>
          </p:cNvPr>
          <p:cNvSpPr/>
          <p:nvPr/>
        </p:nvSpPr>
        <p:spPr>
          <a:xfrm>
            <a:off x="7515594" y="5649908"/>
            <a:ext cx="177209" cy="170120"/>
          </a:xfrm>
          <a:prstGeom prst="rect">
            <a:avLst/>
          </a:prstGeom>
          <a:solidFill>
            <a:srgbClr val="99999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800" dirty="0">
              <a:solidFill>
                <a:schemeClr val="bg1"/>
              </a:solidFill>
            </a:endParaRPr>
          </a:p>
        </p:txBody>
      </p:sp>
      <p:sp>
        <p:nvSpPr>
          <p:cNvPr id="21" name="テキスト ボックス 20">
            <a:extLst>
              <a:ext uri="{FF2B5EF4-FFF2-40B4-BE49-F238E27FC236}">
                <a16:creationId xmlns:a16="http://schemas.microsoft.com/office/drawing/2014/main" id="{5946679F-64B4-721D-C1D4-2BAEE94A8D20}"/>
              </a:ext>
            </a:extLst>
          </p:cNvPr>
          <p:cNvSpPr txBox="1"/>
          <p:nvPr/>
        </p:nvSpPr>
        <p:spPr>
          <a:xfrm>
            <a:off x="7753057" y="5614465"/>
            <a:ext cx="2741432" cy="261610"/>
          </a:xfrm>
          <a:prstGeom prst="rect">
            <a:avLst/>
          </a:prstGeom>
          <a:noFill/>
        </p:spPr>
        <p:txBody>
          <a:bodyPr wrap="square" rtlCol="0">
            <a:spAutoFit/>
          </a:bodyPr>
          <a:lstStyle/>
          <a:p>
            <a:pPr algn="l"/>
            <a:r>
              <a:rPr lang="ja-JP" altLang="en-US" sz="1100" dirty="0">
                <a:solidFill>
                  <a:schemeClr val="accent3"/>
                </a:solidFill>
                <a:latin typeface="+mn-ea"/>
              </a:rPr>
              <a:t>あまり役に立たない・全く役に立たない</a:t>
            </a:r>
            <a:endParaRPr kumimoji="1" lang="ja-JP" altLang="en-US" sz="1100" dirty="0">
              <a:solidFill>
                <a:schemeClr val="accent3"/>
              </a:solidFill>
              <a:latin typeface="+mn-ea"/>
            </a:endParaRPr>
          </a:p>
        </p:txBody>
      </p:sp>
      <p:sp>
        <p:nvSpPr>
          <p:cNvPr id="23" name="テキスト ボックス 22">
            <a:extLst>
              <a:ext uri="{FF2B5EF4-FFF2-40B4-BE49-F238E27FC236}">
                <a16:creationId xmlns:a16="http://schemas.microsoft.com/office/drawing/2014/main" id="{C763D438-F82C-8A86-FF84-1DE8037707F9}"/>
              </a:ext>
            </a:extLst>
          </p:cNvPr>
          <p:cNvSpPr txBox="1"/>
          <p:nvPr/>
        </p:nvSpPr>
        <p:spPr>
          <a:xfrm>
            <a:off x="4882051" y="5997654"/>
            <a:ext cx="3989169" cy="261610"/>
          </a:xfrm>
          <a:prstGeom prst="rect">
            <a:avLst/>
          </a:prstGeom>
          <a:noFill/>
        </p:spPr>
        <p:txBody>
          <a:bodyPr wrap="square" rtlCol="0">
            <a:spAutoFit/>
          </a:bodyPr>
          <a:lstStyle/>
          <a:p>
            <a:r>
              <a:rPr lang="ja-JP" altLang="en-US" sz="1050" dirty="0">
                <a:solidFill>
                  <a:srgbClr val="000000"/>
                </a:solidFill>
                <a:latin typeface="メイリオ" panose="020B0604030504040204" pitchFamily="50" charset="-128"/>
                <a:ea typeface="メイリオ" panose="020B0604030504040204" pitchFamily="50" charset="-128"/>
              </a:rPr>
              <a:t>出典：</a:t>
            </a:r>
            <a:r>
              <a:rPr lang="en-US" altLang="ja-JP" sz="1050" dirty="0">
                <a:solidFill>
                  <a:srgbClr val="000000"/>
                </a:solidFill>
                <a:latin typeface="メイリオ" panose="020B0604030504040204" pitchFamily="50" charset="-128"/>
                <a:ea typeface="メイリオ" panose="020B0604030504040204" pitchFamily="50" charset="-128"/>
              </a:rPr>
              <a:t>Yahoo! JAPAN</a:t>
            </a:r>
            <a:r>
              <a:rPr lang="ja-JP" altLang="en-US" sz="1050" dirty="0">
                <a:solidFill>
                  <a:srgbClr val="000000"/>
                </a:solidFill>
                <a:latin typeface="メイリオ" panose="020B0604030504040204" pitchFamily="50" charset="-128"/>
                <a:ea typeface="メイリオ" panose="020B0604030504040204" pitchFamily="50" charset="-128"/>
              </a:rPr>
              <a:t>自社調査 調査期間：</a:t>
            </a:r>
            <a:r>
              <a:rPr lang="en-US" altLang="ja-JP" sz="1050" dirty="0">
                <a:solidFill>
                  <a:srgbClr val="000000"/>
                </a:solidFill>
                <a:latin typeface="メイリオ" panose="020B0604030504040204" pitchFamily="50" charset="-128"/>
                <a:ea typeface="メイリオ" panose="020B0604030504040204" pitchFamily="50" charset="-128"/>
              </a:rPr>
              <a:t>2018</a:t>
            </a:r>
            <a:r>
              <a:rPr lang="ja-JP" altLang="en-US" sz="1050" dirty="0">
                <a:solidFill>
                  <a:srgbClr val="000000"/>
                </a:solidFill>
                <a:latin typeface="メイリオ" panose="020B0604030504040204" pitchFamily="50" charset="-128"/>
                <a:ea typeface="メイリオ" panose="020B0604030504040204" pitchFamily="50" charset="-128"/>
              </a:rPr>
              <a:t>年</a:t>
            </a:r>
            <a:r>
              <a:rPr lang="en-US" altLang="ja-JP" sz="1050" dirty="0">
                <a:solidFill>
                  <a:srgbClr val="000000"/>
                </a:solidFill>
                <a:latin typeface="メイリオ" panose="020B0604030504040204" pitchFamily="50" charset="-128"/>
                <a:ea typeface="メイリオ" panose="020B0604030504040204" pitchFamily="50" charset="-128"/>
              </a:rPr>
              <a:t>8</a:t>
            </a:r>
            <a:r>
              <a:rPr lang="ja-JP" altLang="en-US" sz="1050" dirty="0">
                <a:solidFill>
                  <a:srgbClr val="000000"/>
                </a:solidFill>
                <a:latin typeface="メイリオ" panose="020B0604030504040204" pitchFamily="50" charset="-128"/>
                <a:ea typeface="メイリオ" panose="020B0604030504040204" pitchFamily="50" charset="-128"/>
              </a:rPr>
              <a:t>月</a:t>
            </a:r>
          </a:p>
        </p:txBody>
      </p:sp>
      <p:sp>
        <p:nvSpPr>
          <p:cNvPr id="24" name="右中かっこ 23">
            <a:extLst>
              <a:ext uri="{FF2B5EF4-FFF2-40B4-BE49-F238E27FC236}">
                <a16:creationId xmlns:a16="http://schemas.microsoft.com/office/drawing/2014/main" id="{FD522940-FE06-0999-95F4-ACDE95B9E5D9}"/>
              </a:ext>
            </a:extLst>
          </p:cNvPr>
          <p:cNvSpPr/>
          <p:nvPr/>
        </p:nvSpPr>
        <p:spPr>
          <a:xfrm>
            <a:off x="3158063" y="3793115"/>
            <a:ext cx="719804" cy="1957871"/>
          </a:xfrm>
          <a:prstGeom prst="rightBrace">
            <a:avLst>
              <a:gd name="adj1" fmla="val 0"/>
              <a:gd name="adj2" fmla="val 19199"/>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C7F9A0A6-09E9-9A34-EC6B-F715044B716C}"/>
              </a:ext>
            </a:extLst>
          </p:cNvPr>
          <p:cNvSpPr/>
          <p:nvPr/>
        </p:nvSpPr>
        <p:spPr>
          <a:xfrm>
            <a:off x="3976578" y="2688227"/>
            <a:ext cx="7506140" cy="3710765"/>
          </a:xfrm>
          <a:prstGeom prst="rect">
            <a:avLst/>
          </a:prstGeom>
          <a:noFill/>
          <a:ln w="38100">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テキスト ボックス 25">
            <a:extLst>
              <a:ext uri="{FF2B5EF4-FFF2-40B4-BE49-F238E27FC236}">
                <a16:creationId xmlns:a16="http://schemas.microsoft.com/office/drawing/2014/main" id="{566AB47B-D6CE-A436-F9D4-181A2B14CAA5}"/>
              </a:ext>
            </a:extLst>
          </p:cNvPr>
          <p:cNvSpPr txBox="1"/>
          <p:nvPr/>
        </p:nvSpPr>
        <p:spPr>
          <a:xfrm>
            <a:off x="4376151" y="2483961"/>
            <a:ext cx="3688098" cy="400110"/>
          </a:xfrm>
          <a:prstGeom prst="rect">
            <a:avLst/>
          </a:prstGeom>
          <a:solidFill>
            <a:srgbClr val="FFFFFF"/>
          </a:solidFill>
        </p:spPr>
        <p:txBody>
          <a:bodyPr wrap="square">
            <a:spAutoFit/>
          </a:bodyPr>
          <a:lstStyle/>
          <a:p>
            <a:pPr algn="ctr"/>
            <a:r>
              <a:rPr lang="en-US" altLang="ja-JP" sz="2000" dirty="0">
                <a:solidFill>
                  <a:schemeClr val="accent3"/>
                </a:solidFill>
                <a:latin typeface="Meiryo" panose="020B0604030504040204" pitchFamily="34" charset="-128"/>
                <a:ea typeface="Meiryo" panose="020B0604030504040204" pitchFamily="34" charset="-128"/>
              </a:rPr>
              <a:t>Yahoo! </a:t>
            </a:r>
            <a:r>
              <a:rPr lang="ja-JP" altLang="en-US" sz="2000" dirty="0">
                <a:solidFill>
                  <a:schemeClr val="accent3"/>
                </a:solidFill>
                <a:latin typeface="Meiryo" panose="020B0604030504040204" pitchFamily="34" charset="-128"/>
                <a:ea typeface="Meiryo" panose="020B0604030504040204" pitchFamily="34" charset="-128"/>
              </a:rPr>
              <a:t>ニュース トピックス </a:t>
            </a:r>
            <a:endParaRPr lang="ja-JP" altLang="en-US" sz="2000" dirty="0"/>
          </a:p>
        </p:txBody>
      </p:sp>
    </p:spTree>
    <p:extLst>
      <p:ext uri="{BB962C8B-B14F-4D97-AF65-F5344CB8AC3E}">
        <p14:creationId xmlns:p14="http://schemas.microsoft.com/office/powerpoint/2010/main" val="30005901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a:xfrm>
            <a:off x="1375825" y="1688418"/>
            <a:ext cx="5414600" cy="360040"/>
          </a:xfrm>
        </p:spPr>
        <p:txBody>
          <a:bodyPr>
            <a:normAutofit/>
          </a:bodyPr>
          <a:lstStyle/>
          <a:p>
            <a:r>
              <a:rPr kumimoji="1" lang="ja-JP" altLang="en-US" sz="1600" dirty="0">
                <a:latin typeface="+mn-ea"/>
              </a:rPr>
              <a:t>ブランディング領域における課題</a:t>
            </a:r>
          </a:p>
          <a:p>
            <a:endParaRPr kumimoji="1" lang="ja-JP" altLang="en-US" sz="1600" dirty="0"/>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a:xfrm>
            <a:off x="1375826" y="2625479"/>
            <a:ext cx="5414600" cy="360040"/>
          </a:xfrm>
        </p:spPr>
        <p:txBody>
          <a:bodyPr>
            <a:normAutofit/>
          </a:bodyPr>
          <a:lstStyle/>
          <a:p>
            <a:r>
              <a:rPr lang="ja-JP" altLang="en-US" sz="1600" dirty="0">
                <a:latin typeface="+mn-ea"/>
              </a:rPr>
              <a:t>ニュースメディアのブランディング活用</a:t>
            </a:r>
            <a:endParaRPr kumimoji="1" lang="ja-JP" altLang="en-US" sz="1600" dirty="0">
              <a:latin typeface="+mn-ea"/>
            </a:endParaRP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a:xfrm>
            <a:off x="1369519" y="3534855"/>
            <a:ext cx="7042964" cy="360040"/>
          </a:xfrm>
        </p:spPr>
        <p:txBody>
          <a:bodyPr>
            <a:noAutofit/>
          </a:bodyPr>
          <a:lstStyle/>
          <a:p>
            <a:r>
              <a:rPr lang="en-US" altLang="ja-JP" sz="1600" dirty="0">
                <a:latin typeface="+mj-ea"/>
                <a:ea typeface="+mj-ea"/>
              </a:rPr>
              <a:t>Yahoo! JAPAN</a:t>
            </a:r>
            <a:r>
              <a:rPr lang="ja-JP" altLang="en-US" sz="1600" dirty="0">
                <a:latin typeface="+mj-ea"/>
                <a:ea typeface="+mj-ea"/>
              </a:rPr>
              <a:t>　トップページ　トピックス</a:t>
            </a:r>
            <a:r>
              <a:rPr lang="en-US" altLang="ja-JP" sz="1600" dirty="0">
                <a:latin typeface="+mj-ea"/>
                <a:ea typeface="+mj-ea"/>
              </a:rPr>
              <a:t>PR</a:t>
            </a:r>
            <a:r>
              <a:rPr lang="ja-JP" altLang="en-US" sz="1600" dirty="0">
                <a:latin typeface="+mj-ea"/>
                <a:ea typeface="+mj-ea"/>
              </a:rPr>
              <a:t>　</a:t>
            </a:r>
            <a:r>
              <a:rPr lang="en-US" altLang="ja-JP" sz="1600" dirty="0">
                <a:latin typeface="+mj-ea"/>
                <a:ea typeface="+mj-ea"/>
              </a:rPr>
              <a:t>SP</a:t>
            </a:r>
            <a:r>
              <a:rPr lang="ja-JP" altLang="en-US" sz="1600" dirty="0">
                <a:latin typeface="+mj-ea"/>
                <a:ea typeface="+mj-ea"/>
              </a:rPr>
              <a:t>　商品概要</a:t>
            </a:r>
            <a:endParaRPr kumimoji="1" lang="ja-JP" altLang="en-US" sz="1600" dirty="0">
              <a:latin typeface="+mj-ea"/>
              <a:ea typeface="+mj-ea"/>
            </a:endParaRP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17"/>
          </p:nvPr>
        </p:nvSpPr>
        <p:spPr>
          <a:xfrm>
            <a:off x="1375825" y="4444231"/>
            <a:ext cx="7087107" cy="360040"/>
          </a:xfrm>
        </p:spPr>
        <p:txBody>
          <a:bodyPr>
            <a:noAutofit/>
          </a:bodyPr>
          <a:lstStyle/>
          <a:p>
            <a:r>
              <a:rPr lang="en-US" altLang="ja-JP" sz="1600" dirty="0">
                <a:latin typeface="+mj-ea"/>
                <a:ea typeface="+mj-ea"/>
              </a:rPr>
              <a:t>Yahoo! JAPAN</a:t>
            </a:r>
            <a:r>
              <a:rPr lang="ja-JP" altLang="en-US" sz="1600" dirty="0">
                <a:latin typeface="+mj-ea"/>
                <a:ea typeface="+mj-ea"/>
              </a:rPr>
              <a:t>　トップページ　トピックス</a:t>
            </a:r>
            <a:r>
              <a:rPr lang="en-US" altLang="ja-JP" sz="1600" dirty="0">
                <a:latin typeface="+mj-ea"/>
                <a:ea typeface="+mj-ea"/>
              </a:rPr>
              <a:t>PR</a:t>
            </a:r>
            <a:r>
              <a:rPr lang="ja-JP" altLang="en-US" sz="1600" dirty="0">
                <a:latin typeface="+mj-ea"/>
                <a:ea typeface="+mj-ea"/>
              </a:rPr>
              <a:t>　</a:t>
            </a:r>
            <a:r>
              <a:rPr lang="en-US" altLang="ja-JP" sz="1600" dirty="0">
                <a:latin typeface="+mj-ea"/>
                <a:ea typeface="+mj-ea"/>
              </a:rPr>
              <a:t>SP</a:t>
            </a:r>
            <a:r>
              <a:rPr lang="ja-JP" altLang="en-US" sz="1600" dirty="0">
                <a:latin typeface="+mj-ea"/>
                <a:ea typeface="+mj-ea"/>
              </a:rPr>
              <a:t>　</a:t>
            </a:r>
            <a:r>
              <a:rPr lang="ja-JP" altLang="en-US" sz="1600" dirty="0"/>
              <a:t>活用イメージ</a:t>
            </a:r>
            <a:endParaRPr lang="en-US" altLang="ja-JP" sz="1600" dirty="0"/>
          </a:p>
        </p:txBody>
      </p:sp>
      <p:sp>
        <p:nvSpPr>
          <p:cNvPr id="6" name="テキスト プレースホルダー 4">
            <a:extLst>
              <a:ext uri="{FF2B5EF4-FFF2-40B4-BE49-F238E27FC236}">
                <a16:creationId xmlns:a16="http://schemas.microsoft.com/office/drawing/2014/main" id="{30F33B93-8681-5108-5A69-6A109FC60690}"/>
              </a:ext>
            </a:extLst>
          </p:cNvPr>
          <p:cNvSpPr txBox="1">
            <a:spLocks/>
          </p:cNvSpPr>
          <p:nvPr/>
        </p:nvSpPr>
        <p:spPr>
          <a:xfrm>
            <a:off x="1369519" y="5328383"/>
            <a:ext cx="7657564" cy="426270"/>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dirty="0">
                <a:latin typeface="+mj-ea"/>
                <a:ea typeface="+mj-ea"/>
              </a:rPr>
              <a:t>Yahoo! JAPAN</a:t>
            </a:r>
            <a:r>
              <a:rPr lang="ja-JP" altLang="en-US" sz="1600" dirty="0">
                <a:latin typeface="+mj-ea"/>
                <a:ea typeface="+mj-ea"/>
              </a:rPr>
              <a:t>　トップページ　トピックス</a:t>
            </a:r>
            <a:r>
              <a:rPr lang="en-US" altLang="ja-JP" sz="1600" dirty="0">
                <a:latin typeface="+mj-ea"/>
                <a:ea typeface="+mj-ea"/>
              </a:rPr>
              <a:t>PR</a:t>
            </a:r>
            <a:r>
              <a:rPr lang="ja-JP" altLang="en-US" sz="1600" dirty="0">
                <a:latin typeface="+mj-ea"/>
                <a:ea typeface="+mj-ea"/>
              </a:rPr>
              <a:t>　</a:t>
            </a:r>
            <a:r>
              <a:rPr lang="en-US" altLang="ja-JP" sz="1600" dirty="0">
                <a:latin typeface="+mj-ea"/>
                <a:ea typeface="+mj-ea"/>
              </a:rPr>
              <a:t>SP</a:t>
            </a:r>
            <a:r>
              <a:rPr lang="ja-JP" altLang="en-US" sz="1600" dirty="0">
                <a:latin typeface="+mj-ea"/>
                <a:ea typeface="+mj-ea"/>
              </a:rPr>
              <a:t>　広告効果</a:t>
            </a:r>
            <a:r>
              <a:rPr lang="ja-JP" altLang="en-US" sz="1600" dirty="0"/>
              <a:t>事例</a:t>
            </a:r>
            <a:endParaRPr lang="en-US" altLang="ja-JP" sz="1600" dirty="0"/>
          </a:p>
        </p:txBody>
      </p:sp>
    </p:spTree>
    <p:extLst>
      <p:ext uri="{BB962C8B-B14F-4D97-AF65-F5344CB8AC3E}">
        <p14:creationId xmlns:p14="http://schemas.microsoft.com/office/powerpoint/2010/main" val="34351355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3AAB2E51-2289-C2B7-49EF-E0D6D932ECD1}"/>
              </a:ext>
            </a:extLst>
          </p:cNvPr>
          <p:cNvSpPr/>
          <p:nvPr/>
        </p:nvSpPr>
        <p:spPr>
          <a:xfrm>
            <a:off x="5864979" y="3694118"/>
            <a:ext cx="5617737" cy="2670525"/>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1800" b="1" dirty="0">
                <a:solidFill>
                  <a:schemeClr val="accent3"/>
                </a:solidFill>
                <a:latin typeface="+mj-ea"/>
                <a:ea typeface="+mj-ea"/>
              </a:rPr>
              <a:t>Yahoo! JAPAN</a:t>
            </a:r>
            <a:r>
              <a:rPr lang="ja-JP" altLang="en-US" sz="1800" b="1" dirty="0">
                <a:solidFill>
                  <a:schemeClr val="accent3"/>
                </a:solidFill>
                <a:latin typeface="+mj-ea"/>
                <a:ea typeface="+mj-ea"/>
              </a:rPr>
              <a:t>　トップページ　トピックス</a:t>
            </a:r>
            <a:r>
              <a:rPr lang="en-US" altLang="ja-JP" sz="1800" b="1" dirty="0">
                <a:solidFill>
                  <a:schemeClr val="accent3"/>
                </a:solidFill>
                <a:latin typeface="+mj-ea"/>
                <a:ea typeface="+mj-ea"/>
              </a:rPr>
              <a:t>PR</a:t>
            </a:r>
            <a:r>
              <a:rPr lang="ja-JP" altLang="en-US" sz="1800" b="1" dirty="0">
                <a:solidFill>
                  <a:schemeClr val="accent3"/>
                </a:solidFill>
                <a:latin typeface="+mj-ea"/>
                <a:ea typeface="+mj-ea"/>
              </a:rPr>
              <a:t>　</a:t>
            </a:r>
            <a:r>
              <a:rPr lang="en-US" altLang="ja-JP" sz="1800" b="1" dirty="0">
                <a:solidFill>
                  <a:schemeClr val="accent3"/>
                </a:solidFill>
                <a:latin typeface="+mj-ea"/>
                <a:ea typeface="+mj-ea"/>
              </a:rPr>
              <a:t>SP</a:t>
            </a:r>
            <a:r>
              <a:rPr lang="ja-JP" altLang="en-US" sz="1800" b="1" dirty="0">
                <a:solidFill>
                  <a:schemeClr val="accent3"/>
                </a:solidFill>
                <a:latin typeface="+mj-ea"/>
                <a:ea typeface="+mj-ea"/>
              </a:rPr>
              <a:t>（オールリーチ）</a:t>
            </a:r>
            <a:endParaRPr lang="en-US" altLang="ja-JP" sz="1800" b="1" dirty="0">
              <a:solidFill>
                <a:schemeClr val="accent3"/>
              </a:solidFill>
              <a:latin typeface="+mj-ea"/>
              <a:ea typeface="+mj-ea"/>
            </a:endParaRPr>
          </a:p>
        </p:txBody>
      </p:sp>
      <p:sp>
        <p:nvSpPr>
          <p:cNvPr id="8" name="片側の 2 つの角を丸めた四角形 26">
            <a:extLst>
              <a:ext uri="{FF2B5EF4-FFF2-40B4-BE49-F238E27FC236}">
                <a16:creationId xmlns:a16="http://schemas.microsoft.com/office/drawing/2014/main" id="{BDA980CD-E1F5-E58C-CB5E-E9EFD109B2CE}"/>
              </a:ext>
            </a:extLst>
          </p:cNvPr>
          <p:cNvSpPr/>
          <p:nvPr/>
        </p:nvSpPr>
        <p:spPr>
          <a:xfrm>
            <a:off x="704080" y="1298707"/>
            <a:ext cx="10778636" cy="601299"/>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algn="ctr"/>
            <a:r>
              <a:rPr lang="en-US" altLang="ja-JP" sz="1600" b="1" dirty="0">
                <a:solidFill>
                  <a:schemeClr val="bg1"/>
                </a:solidFill>
                <a:latin typeface="+mj-ea"/>
                <a:ea typeface="+mj-ea"/>
              </a:rPr>
              <a:t>Yahoo! JAPAN</a:t>
            </a:r>
            <a:r>
              <a:rPr lang="ja-JP" altLang="en-US" sz="1600" b="1" dirty="0">
                <a:solidFill>
                  <a:schemeClr val="bg1"/>
                </a:solidFill>
                <a:latin typeface="+mj-ea"/>
                <a:ea typeface="+mj-ea"/>
              </a:rPr>
              <a:t>　トップページ　トピックス</a:t>
            </a:r>
            <a:r>
              <a:rPr lang="en-US" altLang="ja-JP" sz="1600" b="1" dirty="0">
                <a:solidFill>
                  <a:schemeClr val="bg1"/>
                </a:solidFill>
                <a:latin typeface="+mj-ea"/>
                <a:ea typeface="+mj-ea"/>
              </a:rPr>
              <a:t>PR</a:t>
            </a:r>
            <a:r>
              <a:rPr lang="ja-JP" altLang="en-US" sz="1600" b="1" dirty="0">
                <a:solidFill>
                  <a:schemeClr val="bg1"/>
                </a:solidFill>
                <a:latin typeface="+mj-ea"/>
                <a:ea typeface="+mj-ea"/>
              </a:rPr>
              <a:t>　</a:t>
            </a:r>
            <a:r>
              <a:rPr lang="en-US" altLang="ja-JP" sz="1600" b="1" dirty="0">
                <a:solidFill>
                  <a:schemeClr val="bg1"/>
                </a:solidFill>
                <a:latin typeface="+mj-ea"/>
                <a:ea typeface="+mj-ea"/>
              </a:rPr>
              <a:t>SP</a:t>
            </a:r>
            <a:r>
              <a:rPr lang="ja-JP" altLang="en-US" sz="1600" b="1" dirty="0">
                <a:solidFill>
                  <a:schemeClr val="bg1"/>
                </a:solidFill>
                <a:latin typeface="+mj-ea"/>
                <a:ea typeface="+mj-ea"/>
              </a:rPr>
              <a:t>（オールリーチ）</a:t>
            </a:r>
            <a:endParaRPr lang="en-US" altLang="ja-JP" sz="1600" b="1" dirty="0">
              <a:solidFill>
                <a:schemeClr val="bg1"/>
              </a:solidFill>
              <a:latin typeface="+mj-ea"/>
              <a:ea typeface="+mj-ea"/>
            </a:endParaRPr>
          </a:p>
        </p:txBody>
      </p:sp>
      <p:sp>
        <p:nvSpPr>
          <p:cNvPr id="26" name="テキスト ボックス 25">
            <a:extLst>
              <a:ext uri="{FF2B5EF4-FFF2-40B4-BE49-F238E27FC236}">
                <a16:creationId xmlns:a16="http://schemas.microsoft.com/office/drawing/2014/main" id="{E287EFA0-A26E-0293-6A76-359FEE9BCB48}"/>
              </a:ext>
            </a:extLst>
          </p:cNvPr>
          <p:cNvSpPr txBox="1"/>
          <p:nvPr/>
        </p:nvSpPr>
        <p:spPr>
          <a:xfrm>
            <a:off x="6550050" y="3876639"/>
            <a:ext cx="4900766" cy="338554"/>
          </a:xfrm>
          <a:prstGeom prst="rect">
            <a:avLst/>
          </a:prstGeom>
          <a:noFill/>
        </p:spPr>
        <p:txBody>
          <a:bodyPr wrap="square" rtlCol="0">
            <a:spAutoFit/>
          </a:bodyPr>
          <a:lstStyle/>
          <a:p>
            <a:pPr algn="l"/>
            <a:r>
              <a:rPr kumimoji="1" lang="en-US" altLang="ja-JP" sz="1600" dirty="0">
                <a:solidFill>
                  <a:schemeClr val="accent3"/>
                </a:solidFill>
                <a:latin typeface="+mj-ea"/>
                <a:ea typeface="+mj-ea"/>
              </a:rPr>
              <a:t>Yahoo</a:t>
            </a:r>
            <a:r>
              <a:rPr lang="en-US" altLang="ja-JP" sz="1600" dirty="0">
                <a:solidFill>
                  <a:schemeClr val="accent3"/>
                </a:solidFill>
                <a:latin typeface="+mj-ea"/>
                <a:ea typeface="+mj-ea"/>
              </a:rPr>
              <a:t>!</a:t>
            </a:r>
            <a:r>
              <a:rPr lang="ja-JP" altLang="en-US" sz="1600" dirty="0">
                <a:solidFill>
                  <a:schemeClr val="accent3"/>
                </a:solidFill>
                <a:latin typeface="+mj-ea"/>
                <a:ea typeface="+mj-ea"/>
              </a:rPr>
              <a:t> </a:t>
            </a:r>
            <a:r>
              <a:rPr kumimoji="1" lang="en-US" altLang="ja-JP" sz="1600" dirty="0">
                <a:solidFill>
                  <a:schemeClr val="accent3"/>
                </a:solidFill>
                <a:latin typeface="+mj-ea"/>
                <a:ea typeface="+mj-ea"/>
              </a:rPr>
              <a:t>JAPAN</a:t>
            </a:r>
            <a:r>
              <a:rPr kumimoji="1" lang="ja-JP" altLang="en-US" sz="1600" dirty="0">
                <a:solidFill>
                  <a:schemeClr val="accent3"/>
                </a:solidFill>
                <a:latin typeface="+mj-ea"/>
                <a:ea typeface="+mj-ea"/>
              </a:rPr>
              <a:t>は国内最大規模のニュースメディア</a:t>
            </a:r>
          </a:p>
        </p:txBody>
      </p:sp>
      <p:sp>
        <p:nvSpPr>
          <p:cNvPr id="31" name="Freeform 10">
            <a:extLst>
              <a:ext uri="{FF2B5EF4-FFF2-40B4-BE49-F238E27FC236}">
                <a16:creationId xmlns:a16="http://schemas.microsoft.com/office/drawing/2014/main" id="{84169166-1315-43AA-5114-D07D10F13A25}"/>
              </a:ext>
            </a:extLst>
          </p:cNvPr>
          <p:cNvSpPr>
            <a:spLocks noChangeArrowheads="1"/>
          </p:cNvSpPr>
          <p:nvPr/>
        </p:nvSpPr>
        <p:spPr bwMode="auto">
          <a:xfrm>
            <a:off x="6138932" y="3857536"/>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pic>
        <p:nvPicPr>
          <p:cNvPr id="3" name="図 2">
            <a:extLst>
              <a:ext uri="{FF2B5EF4-FFF2-40B4-BE49-F238E27FC236}">
                <a16:creationId xmlns:a16="http://schemas.microsoft.com/office/drawing/2014/main" id="{E74B18F8-3421-5EA3-98AB-ACFEACCF2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4919" y="3163618"/>
            <a:ext cx="557822" cy="817322"/>
          </a:xfrm>
          <a:prstGeom prst="rect">
            <a:avLst/>
          </a:prstGeom>
        </p:spPr>
      </p:pic>
      <p:sp>
        <p:nvSpPr>
          <p:cNvPr id="7" name="正方形/長方形 6">
            <a:extLst>
              <a:ext uri="{FF2B5EF4-FFF2-40B4-BE49-F238E27FC236}">
                <a16:creationId xmlns:a16="http://schemas.microsoft.com/office/drawing/2014/main" id="{667DE6D1-670C-1A9A-1DA1-E3F145D88531}"/>
              </a:ext>
            </a:extLst>
          </p:cNvPr>
          <p:cNvSpPr/>
          <p:nvPr/>
        </p:nvSpPr>
        <p:spPr>
          <a:xfrm>
            <a:off x="704080" y="2022125"/>
            <a:ext cx="4983245"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掲載イメージ</a:t>
            </a:r>
            <a:endParaRPr lang="en-US" altLang="ja-JP" sz="1400" b="1" dirty="0">
              <a:solidFill>
                <a:schemeClr val="bg1"/>
              </a:solidFill>
              <a:latin typeface="+mj-ea"/>
              <a:ea typeface="+mj-ea"/>
            </a:endParaRPr>
          </a:p>
        </p:txBody>
      </p:sp>
      <p:sp>
        <p:nvSpPr>
          <p:cNvPr id="16" name="テキスト ボックス 15">
            <a:extLst>
              <a:ext uri="{FF2B5EF4-FFF2-40B4-BE49-F238E27FC236}">
                <a16:creationId xmlns:a16="http://schemas.microsoft.com/office/drawing/2014/main" id="{ED48F9CE-EB7C-4A6B-06FF-B7547CAB54EF}"/>
              </a:ext>
            </a:extLst>
          </p:cNvPr>
          <p:cNvSpPr txBox="1"/>
          <p:nvPr/>
        </p:nvSpPr>
        <p:spPr>
          <a:xfrm>
            <a:off x="2315316" y="3252952"/>
            <a:ext cx="3314515" cy="523220"/>
          </a:xfrm>
          <a:prstGeom prst="rect">
            <a:avLst/>
          </a:prstGeom>
          <a:noFill/>
        </p:spPr>
        <p:txBody>
          <a:bodyPr wrap="square">
            <a:spAutoFit/>
          </a:bodyPr>
          <a:lstStyle/>
          <a:p>
            <a:pPr algn="l"/>
            <a:r>
              <a:rPr kumimoji="1" lang="en-US" altLang="ja-JP" sz="1400" dirty="0">
                <a:solidFill>
                  <a:schemeClr val="accent3"/>
                </a:solidFill>
                <a:latin typeface="+mn-ea"/>
              </a:rPr>
              <a:t>Yahoo!</a:t>
            </a:r>
            <a:r>
              <a:rPr kumimoji="1" lang="ja-JP" altLang="en-US" sz="1400" dirty="0">
                <a:solidFill>
                  <a:schemeClr val="accent3"/>
                </a:solidFill>
                <a:latin typeface="+mn-ea"/>
              </a:rPr>
              <a:t>ニューストピックスに初回訪問時に訪れたユーザーに</a:t>
            </a:r>
            <a:r>
              <a:rPr kumimoji="1" lang="en-US" altLang="ja-JP" sz="1400" dirty="0">
                <a:solidFill>
                  <a:schemeClr val="accent3"/>
                </a:solidFill>
                <a:latin typeface="+mn-ea"/>
              </a:rPr>
              <a:t>100</a:t>
            </a:r>
            <a:r>
              <a:rPr kumimoji="1" lang="ja-JP" altLang="en-US" sz="1400" dirty="0">
                <a:solidFill>
                  <a:schemeClr val="accent3"/>
                </a:solidFill>
                <a:latin typeface="+mn-ea"/>
              </a:rPr>
              <a:t>％リーチ</a:t>
            </a:r>
            <a:endParaRPr kumimoji="1" lang="en-US" altLang="ja-JP" sz="1400" dirty="0">
              <a:solidFill>
                <a:schemeClr val="accent3"/>
              </a:solidFill>
              <a:latin typeface="+mn-ea"/>
            </a:endParaRPr>
          </a:p>
        </p:txBody>
      </p:sp>
      <p:sp>
        <p:nvSpPr>
          <p:cNvPr id="17" name="テキスト ボックス 16">
            <a:extLst>
              <a:ext uri="{FF2B5EF4-FFF2-40B4-BE49-F238E27FC236}">
                <a16:creationId xmlns:a16="http://schemas.microsoft.com/office/drawing/2014/main" id="{9238CD8F-D120-26A4-55EB-14DCB53BA02F}"/>
              </a:ext>
            </a:extLst>
          </p:cNvPr>
          <p:cNvSpPr txBox="1"/>
          <p:nvPr/>
        </p:nvSpPr>
        <p:spPr>
          <a:xfrm>
            <a:off x="955952" y="4144360"/>
            <a:ext cx="1680576" cy="523220"/>
          </a:xfrm>
          <a:prstGeom prst="rect">
            <a:avLst/>
          </a:prstGeom>
          <a:noFill/>
        </p:spPr>
        <p:txBody>
          <a:bodyPr wrap="square">
            <a:spAutoFit/>
          </a:bodyPr>
          <a:lstStyle/>
          <a:p>
            <a:pPr algn="ctr"/>
            <a:r>
              <a:rPr kumimoji="1" lang="ja-JP" altLang="en-US" sz="1400" dirty="0">
                <a:solidFill>
                  <a:schemeClr val="accent3"/>
                </a:solidFill>
                <a:latin typeface="+mn-ea"/>
              </a:rPr>
              <a:t>初回訪問時</a:t>
            </a:r>
            <a:endParaRPr kumimoji="1" lang="en-US" altLang="ja-JP" sz="1400" dirty="0">
              <a:solidFill>
                <a:schemeClr val="accent3"/>
              </a:solidFill>
              <a:latin typeface="+mn-ea"/>
            </a:endParaRPr>
          </a:p>
          <a:p>
            <a:pPr algn="ct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18" name="テキスト ボックス 17">
            <a:extLst>
              <a:ext uri="{FF2B5EF4-FFF2-40B4-BE49-F238E27FC236}">
                <a16:creationId xmlns:a16="http://schemas.microsoft.com/office/drawing/2014/main" id="{CC0D49BD-7539-01DC-6FF7-382B5C684F4D}"/>
              </a:ext>
            </a:extLst>
          </p:cNvPr>
          <p:cNvSpPr txBox="1"/>
          <p:nvPr/>
        </p:nvSpPr>
        <p:spPr>
          <a:xfrm>
            <a:off x="704081" y="4905807"/>
            <a:ext cx="4951344" cy="1323439"/>
          </a:xfrm>
          <a:prstGeom prst="rect">
            <a:avLst/>
          </a:prstGeom>
          <a:noFill/>
        </p:spPr>
        <p:txBody>
          <a:bodyPr wrap="square">
            <a:spAutoFit/>
          </a:bodyPr>
          <a:lstStyle/>
          <a:p>
            <a:pPr algn="l"/>
            <a:r>
              <a:rPr kumimoji="1" lang="ja-JP" altLang="en-US" sz="1600" dirty="0">
                <a:solidFill>
                  <a:schemeClr val="accent3"/>
                </a:solidFill>
                <a:latin typeface="+mn-ea"/>
              </a:rPr>
              <a:t>掲載日に訪問したユーザーの初回訪問時に</a:t>
            </a:r>
            <a:endParaRPr kumimoji="1" lang="en-US" altLang="ja-JP" sz="1600" dirty="0">
              <a:solidFill>
                <a:schemeClr val="accent3"/>
              </a:solidFill>
              <a:latin typeface="+mn-ea"/>
            </a:endParaRPr>
          </a:p>
          <a:p>
            <a:pPr algn="l"/>
            <a:r>
              <a:rPr kumimoji="1" lang="en-US" altLang="ja-JP" sz="1600" dirty="0">
                <a:solidFill>
                  <a:schemeClr val="accent3"/>
                </a:solidFill>
                <a:latin typeface="+mn-ea"/>
              </a:rPr>
              <a:t>100</a:t>
            </a:r>
            <a:r>
              <a:rPr kumimoji="1" lang="ja-JP" altLang="en-US" sz="1600" dirty="0">
                <a:solidFill>
                  <a:schemeClr val="accent3"/>
                </a:solidFill>
                <a:latin typeface="+mn-ea"/>
              </a:rPr>
              <a:t>％掲出するため、</a:t>
            </a:r>
            <a:r>
              <a:rPr kumimoji="1" lang="en-US" altLang="ja-JP" sz="1600" dirty="0">
                <a:solidFill>
                  <a:schemeClr val="accent3"/>
                </a:solidFill>
                <a:latin typeface="+mn-ea"/>
              </a:rPr>
              <a:t>Yahoo!</a:t>
            </a:r>
            <a:r>
              <a:rPr kumimoji="1" lang="ja-JP" altLang="en-US" sz="1600" dirty="0">
                <a:solidFill>
                  <a:schemeClr val="accent3"/>
                </a:solidFill>
                <a:latin typeface="+mn-ea"/>
              </a:rPr>
              <a:t>ニューストピックスに訪れた全ユーザーにリーチ可能</a:t>
            </a:r>
            <a:endParaRPr kumimoji="1" lang="en-US" altLang="ja-JP" sz="1600" dirty="0">
              <a:solidFill>
                <a:schemeClr val="accent3"/>
              </a:solidFill>
              <a:latin typeface="+mn-ea"/>
            </a:endParaRPr>
          </a:p>
          <a:p>
            <a:pPr algn="l"/>
            <a:endParaRPr lang="en-US" altLang="ja-JP" sz="1600" dirty="0">
              <a:solidFill>
                <a:schemeClr val="accent3"/>
              </a:solidFill>
              <a:latin typeface="+mn-ea"/>
            </a:endParaRPr>
          </a:p>
          <a:p>
            <a:r>
              <a:rPr lang="ja-JP" altLang="en-US" sz="1600" dirty="0">
                <a:solidFill>
                  <a:schemeClr val="accent3"/>
                </a:solidFill>
                <a:latin typeface="+mn-ea"/>
              </a:rPr>
              <a:t>高いリーチ効率で最大規模のリーチ獲得が可能</a:t>
            </a:r>
            <a:endParaRPr kumimoji="1" lang="en-US" altLang="ja-JP" sz="1600" dirty="0">
              <a:solidFill>
                <a:schemeClr val="accent3"/>
              </a:solidFill>
              <a:latin typeface="+mn-ea"/>
            </a:endParaRPr>
          </a:p>
        </p:txBody>
      </p:sp>
      <p:sp>
        <p:nvSpPr>
          <p:cNvPr id="19" name="正方形/長方形 18">
            <a:extLst>
              <a:ext uri="{FF2B5EF4-FFF2-40B4-BE49-F238E27FC236}">
                <a16:creationId xmlns:a16="http://schemas.microsoft.com/office/drawing/2014/main" id="{B3F4B60D-C280-47C3-D061-FE33BE5E8F46}"/>
              </a:ext>
            </a:extLst>
          </p:cNvPr>
          <p:cNvSpPr/>
          <p:nvPr/>
        </p:nvSpPr>
        <p:spPr>
          <a:xfrm>
            <a:off x="704080" y="2022125"/>
            <a:ext cx="4983245" cy="2670525"/>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37E9A76-D931-8463-A793-11521B08F2FE}"/>
              </a:ext>
            </a:extLst>
          </p:cNvPr>
          <p:cNvSpPr/>
          <p:nvPr/>
        </p:nvSpPr>
        <p:spPr>
          <a:xfrm>
            <a:off x="5835650" y="2022125"/>
            <a:ext cx="5647066"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広告スペック</a:t>
            </a:r>
            <a:endParaRPr lang="en-US" altLang="ja-JP" sz="1400" b="1" dirty="0">
              <a:solidFill>
                <a:schemeClr val="bg1"/>
              </a:solidFill>
              <a:latin typeface="+mj-ea"/>
              <a:ea typeface="+mj-ea"/>
            </a:endParaRPr>
          </a:p>
        </p:txBody>
      </p:sp>
      <p:sp>
        <p:nvSpPr>
          <p:cNvPr id="27" name="テキスト ボックス 26">
            <a:extLst>
              <a:ext uri="{FF2B5EF4-FFF2-40B4-BE49-F238E27FC236}">
                <a16:creationId xmlns:a16="http://schemas.microsoft.com/office/drawing/2014/main" id="{4A10F742-3FF2-BD5B-38FF-566842F67C58}"/>
              </a:ext>
            </a:extLst>
          </p:cNvPr>
          <p:cNvSpPr txBox="1"/>
          <p:nvPr/>
        </p:nvSpPr>
        <p:spPr>
          <a:xfrm flipH="1">
            <a:off x="8662408" y="2789028"/>
            <a:ext cx="2888241" cy="646331"/>
          </a:xfrm>
          <a:prstGeom prst="rect">
            <a:avLst/>
          </a:prstGeom>
          <a:noFill/>
        </p:spPr>
        <p:txBody>
          <a:bodyPr wrap="square">
            <a:spAutoFit/>
          </a:bodyPr>
          <a:lstStyle/>
          <a:p>
            <a:pPr algn="l"/>
            <a:r>
              <a:rPr kumimoji="0" lang="ja-JP" altLang="en-US" kern="0" dirty="0">
                <a:solidFill>
                  <a:schemeClr val="accent3"/>
                </a:solidFill>
                <a:latin typeface="+mn-ea"/>
              </a:rPr>
              <a:t>リーチシェア：</a:t>
            </a:r>
            <a:r>
              <a:rPr kumimoji="0" lang="en-US" altLang="ja-JP" kern="0" dirty="0">
                <a:solidFill>
                  <a:schemeClr val="accent3"/>
                </a:solidFill>
                <a:latin typeface="+mn-ea"/>
              </a:rPr>
              <a:t>100</a:t>
            </a:r>
            <a:r>
              <a:rPr kumimoji="0" lang="ja-JP" altLang="en-US" kern="0" dirty="0">
                <a:solidFill>
                  <a:schemeClr val="accent3"/>
                </a:solidFill>
                <a:latin typeface="+mn-ea"/>
              </a:rPr>
              <a:t>％</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想定リーチ単価：</a:t>
            </a:r>
            <a:r>
              <a:rPr kumimoji="0" lang="en-US" altLang="ja-JP" kern="0" dirty="0">
                <a:solidFill>
                  <a:schemeClr val="accent3"/>
                </a:solidFill>
                <a:latin typeface="+mn-ea"/>
              </a:rPr>
              <a:t>0.74</a:t>
            </a:r>
            <a:r>
              <a:rPr kumimoji="0" lang="ja-JP" altLang="en-US" kern="0" dirty="0">
                <a:solidFill>
                  <a:schemeClr val="accent3"/>
                </a:solidFill>
                <a:latin typeface="+mn-ea"/>
              </a:rPr>
              <a:t>円</a:t>
            </a:r>
            <a:endParaRPr kumimoji="0" lang="en-US" altLang="ja-JP" kern="0" dirty="0">
              <a:solidFill>
                <a:schemeClr val="accent3"/>
              </a:solidFill>
              <a:latin typeface="+mn-ea"/>
            </a:endParaRPr>
          </a:p>
        </p:txBody>
      </p:sp>
      <p:pic>
        <p:nvPicPr>
          <p:cNvPr id="5" name="図 4">
            <a:extLst>
              <a:ext uri="{FF2B5EF4-FFF2-40B4-BE49-F238E27FC236}">
                <a16:creationId xmlns:a16="http://schemas.microsoft.com/office/drawing/2014/main" id="{DF26BD1A-5835-7904-70FF-4345632AA651}"/>
              </a:ext>
            </a:extLst>
          </p:cNvPr>
          <p:cNvPicPr>
            <a:picLocks noChangeAspect="1"/>
          </p:cNvPicPr>
          <p:nvPr/>
        </p:nvPicPr>
        <p:blipFill>
          <a:blip r:embed="rId4"/>
          <a:stretch>
            <a:fillRect/>
          </a:stretch>
        </p:blipFill>
        <p:spPr>
          <a:xfrm>
            <a:off x="872651" y="2665667"/>
            <a:ext cx="699693" cy="1383439"/>
          </a:xfrm>
          <a:prstGeom prst="rect">
            <a:avLst/>
          </a:prstGeom>
        </p:spPr>
      </p:pic>
      <p:pic>
        <p:nvPicPr>
          <p:cNvPr id="6" name="図 5">
            <a:extLst>
              <a:ext uri="{FF2B5EF4-FFF2-40B4-BE49-F238E27FC236}">
                <a16:creationId xmlns:a16="http://schemas.microsoft.com/office/drawing/2014/main" id="{5B6EE69C-FF5C-0FDB-B9EF-43ABEC85C5D1}"/>
              </a:ext>
            </a:extLst>
          </p:cNvPr>
          <p:cNvPicPr>
            <a:picLocks noChangeAspect="1"/>
          </p:cNvPicPr>
          <p:nvPr/>
        </p:nvPicPr>
        <p:blipFill>
          <a:blip r:embed="rId5"/>
          <a:stretch>
            <a:fillRect/>
          </a:stretch>
        </p:blipFill>
        <p:spPr>
          <a:xfrm>
            <a:off x="6096000" y="4347422"/>
            <a:ext cx="5177162" cy="1858382"/>
          </a:xfrm>
          <a:prstGeom prst="rect">
            <a:avLst/>
          </a:prstGeom>
        </p:spPr>
      </p:pic>
      <p:sp>
        <p:nvSpPr>
          <p:cNvPr id="4" name="テキスト ボックス 3">
            <a:extLst>
              <a:ext uri="{FF2B5EF4-FFF2-40B4-BE49-F238E27FC236}">
                <a16:creationId xmlns:a16="http://schemas.microsoft.com/office/drawing/2014/main" id="{7BCF45A7-45EF-E538-1FAE-6421EEECFB82}"/>
              </a:ext>
            </a:extLst>
          </p:cNvPr>
          <p:cNvSpPr txBox="1"/>
          <p:nvPr/>
        </p:nvSpPr>
        <p:spPr>
          <a:xfrm>
            <a:off x="5873750" y="2685642"/>
            <a:ext cx="5217812" cy="923330"/>
          </a:xfrm>
          <a:prstGeom prst="rect">
            <a:avLst/>
          </a:prstGeom>
          <a:noFill/>
        </p:spPr>
        <p:txBody>
          <a:bodyPr wrap="square" rtlCol="0">
            <a:spAutoFit/>
          </a:bodyPr>
          <a:lstStyle/>
          <a:p>
            <a:pPr algn="l"/>
            <a:r>
              <a:rPr kumimoji="0" lang="ja-JP" altLang="en-US" kern="0" dirty="0">
                <a:solidFill>
                  <a:schemeClr val="accent3"/>
                </a:solidFill>
                <a:latin typeface="+mn-ea"/>
              </a:rPr>
              <a:t>価格：</a:t>
            </a:r>
            <a:r>
              <a:rPr kumimoji="0" lang="en-US" altLang="ja-JP" kern="0" dirty="0">
                <a:solidFill>
                  <a:schemeClr val="accent3"/>
                </a:solidFill>
                <a:latin typeface="+mn-ea"/>
              </a:rPr>
              <a:t>1300</a:t>
            </a:r>
            <a:r>
              <a:rPr kumimoji="0" lang="ja-JP" altLang="en-US" kern="0" dirty="0">
                <a:solidFill>
                  <a:schemeClr val="accent3"/>
                </a:solidFill>
                <a:latin typeface="+mn-ea"/>
              </a:rPr>
              <a:t>万円</a:t>
            </a:r>
            <a:endParaRPr kumimoji="0" lang="en-US" altLang="ja-JP" kern="0" dirty="0">
              <a:solidFill>
                <a:schemeClr val="accent3"/>
              </a:solidFill>
              <a:latin typeface="+mn-ea"/>
            </a:endParaRPr>
          </a:p>
          <a:p>
            <a:pPr algn="l"/>
            <a:r>
              <a:rPr kumimoji="0" lang="ja-JP" altLang="en-US" kern="0" dirty="0">
                <a:solidFill>
                  <a:schemeClr val="accent3"/>
                </a:solidFill>
                <a:latin typeface="+mn-ea"/>
              </a:rPr>
              <a:t>広告掲載期間：</a:t>
            </a:r>
            <a:r>
              <a:rPr kumimoji="0" lang="en-US" altLang="ja-JP" kern="0" dirty="0">
                <a:solidFill>
                  <a:schemeClr val="accent3"/>
                </a:solidFill>
                <a:latin typeface="+mn-ea"/>
              </a:rPr>
              <a:t>1</a:t>
            </a:r>
            <a:r>
              <a:rPr kumimoji="0" lang="ja-JP" altLang="en-US" kern="0" dirty="0">
                <a:solidFill>
                  <a:schemeClr val="accent3"/>
                </a:solidFill>
                <a:latin typeface="+mn-ea"/>
              </a:rPr>
              <a:t>日</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a:t>
            </a:r>
            <a:r>
              <a:rPr kumimoji="0" lang="en-US" altLang="ja-JP" kern="0" dirty="0">
                <a:solidFill>
                  <a:schemeClr val="accent3"/>
                </a:solidFill>
                <a:latin typeface="+mn-ea"/>
              </a:rPr>
              <a:t>v</a:t>
            </a:r>
            <a:r>
              <a:rPr kumimoji="0" lang="ja-JP" altLang="en-US" kern="0" dirty="0">
                <a:solidFill>
                  <a:schemeClr val="accent3"/>
                </a:solidFill>
                <a:latin typeface="+mn-ea"/>
              </a:rPr>
              <a:t>リーチ数：</a:t>
            </a:r>
            <a:r>
              <a:rPr kumimoji="0" lang="en-US" altLang="ja-JP" kern="0" dirty="0">
                <a:solidFill>
                  <a:schemeClr val="accent3"/>
                </a:solidFill>
                <a:latin typeface="+mn-ea"/>
              </a:rPr>
              <a:t>1750</a:t>
            </a:r>
            <a:r>
              <a:rPr kumimoji="0" lang="ja-JP" altLang="en-US" kern="0" dirty="0">
                <a:solidFill>
                  <a:schemeClr val="accent3"/>
                </a:solidFill>
                <a:latin typeface="+mn-ea"/>
              </a:rPr>
              <a:t>万</a:t>
            </a:r>
            <a:endParaRPr kumimoji="0" lang="en-US" altLang="ja-JP" kern="0" dirty="0">
              <a:solidFill>
                <a:schemeClr val="accent3"/>
              </a:solidFill>
              <a:latin typeface="+mn-ea"/>
            </a:endParaRPr>
          </a:p>
        </p:txBody>
      </p:sp>
    </p:spTree>
    <p:extLst>
      <p:ext uri="{BB962C8B-B14F-4D97-AF65-F5344CB8AC3E}">
        <p14:creationId xmlns:p14="http://schemas.microsoft.com/office/powerpoint/2010/main" val="29496135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076B61A3-C3E0-4AE4-91C9-48893366189A}"/>
              </a:ext>
            </a:extLst>
          </p:cNvPr>
          <p:cNvSpPr txBox="1"/>
          <p:nvPr/>
        </p:nvSpPr>
        <p:spPr>
          <a:xfrm>
            <a:off x="5873750" y="2685641"/>
            <a:ext cx="6065074" cy="923330"/>
          </a:xfrm>
          <a:prstGeom prst="rect">
            <a:avLst/>
          </a:prstGeom>
          <a:noFill/>
        </p:spPr>
        <p:txBody>
          <a:bodyPr wrap="square" rtlCol="0">
            <a:spAutoFit/>
          </a:bodyPr>
          <a:lstStyle/>
          <a:p>
            <a:pPr algn="l"/>
            <a:r>
              <a:rPr kumimoji="0" lang="ja-JP" altLang="en-US" kern="0" dirty="0">
                <a:solidFill>
                  <a:schemeClr val="accent3"/>
                </a:solidFill>
                <a:latin typeface="+mn-ea"/>
              </a:rPr>
              <a:t>価格：</a:t>
            </a:r>
            <a:r>
              <a:rPr kumimoji="0" lang="en-US" altLang="ja-JP" kern="0" dirty="0">
                <a:solidFill>
                  <a:schemeClr val="accent3"/>
                </a:solidFill>
                <a:latin typeface="+mn-ea"/>
              </a:rPr>
              <a:t>2500</a:t>
            </a:r>
            <a:r>
              <a:rPr kumimoji="0" lang="ja-JP" altLang="en-US" kern="0" dirty="0">
                <a:solidFill>
                  <a:schemeClr val="accent3"/>
                </a:solidFill>
                <a:latin typeface="+mn-ea"/>
              </a:rPr>
              <a:t>万円</a:t>
            </a:r>
            <a:r>
              <a:rPr kumimoji="0" lang="ja-JP" altLang="en-US" sz="1400" kern="0" dirty="0">
                <a:solidFill>
                  <a:schemeClr val="accent3"/>
                </a:solidFill>
                <a:latin typeface="+mn-ea"/>
              </a:rPr>
              <a:t>（性別・年齢ターゲティング商品は</a:t>
            </a:r>
            <a:r>
              <a:rPr kumimoji="0" lang="en-US" altLang="ja-JP" sz="1400" kern="0" dirty="0">
                <a:solidFill>
                  <a:schemeClr val="accent3"/>
                </a:solidFill>
                <a:latin typeface="+mn-ea"/>
              </a:rPr>
              <a:t>1000</a:t>
            </a:r>
            <a:r>
              <a:rPr kumimoji="0" lang="ja-JP" altLang="en-US" sz="1400" kern="0" dirty="0">
                <a:solidFill>
                  <a:schemeClr val="accent3"/>
                </a:solidFill>
                <a:latin typeface="+mn-ea"/>
              </a:rPr>
              <a:t>万円～）</a:t>
            </a:r>
            <a:endParaRPr kumimoji="0" lang="en-US" altLang="ja-JP" sz="1400" kern="0" dirty="0">
              <a:solidFill>
                <a:schemeClr val="accent3"/>
              </a:solidFill>
              <a:latin typeface="+mn-ea"/>
            </a:endParaRPr>
          </a:p>
          <a:p>
            <a:pPr algn="l"/>
            <a:r>
              <a:rPr kumimoji="0" lang="ja-JP" altLang="en-US" kern="0" dirty="0">
                <a:solidFill>
                  <a:schemeClr val="accent3"/>
                </a:solidFill>
                <a:latin typeface="+mn-ea"/>
              </a:rPr>
              <a:t>広告掲載期間：</a:t>
            </a:r>
            <a:r>
              <a:rPr kumimoji="0" lang="en-US" altLang="ja-JP" kern="0" dirty="0">
                <a:solidFill>
                  <a:schemeClr val="accent3"/>
                </a:solidFill>
                <a:latin typeface="+mn-ea"/>
              </a:rPr>
              <a:t>1</a:t>
            </a:r>
            <a:r>
              <a:rPr kumimoji="0" lang="ja-JP" altLang="en-US" kern="0" dirty="0">
                <a:solidFill>
                  <a:schemeClr val="accent3"/>
                </a:solidFill>
                <a:latin typeface="+mn-ea"/>
              </a:rPr>
              <a:t>日</a:t>
            </a:r>
            <a:endParaRPr kumimoji="0" lang="en-US" altLang="ja-JP" kern="0" dirty="0">
              <a:solidFill>
                <a:schemeClr val="accent3"/>
              </a:solidFill>
              <a:latin typeface="+mn-ea"/>
            </a:endParaRPr>
          </a:p>
          <a:p>
            <a:pPr algn="l"/>
            <a:r>
              <a:rPr kumimoji="0" lang="ja-JP" altLang="en-US" kern="0" dirty="0">
                <a:solidFill>
                  <a:schemeClr val="accent3"/>
                </a:solidFill>
                <a:latin typeface="+mn-ea"/>
              </a:rPr>
              <a:t>想定</a:t>
            </a:r>
            <a:r>
              <a:rPr kumimoji="0" lang="en-US" altLang="ja-JP" kern="0" dirty="0">
                <a:solidFill>
                  <a:schemeClr val="accent3"/>
                </a:solidFill>
                <a:latin typeface="+mn-ea"/>
              </a:rPr>
              <a:t>v</a:t>
            </a:r>
            <a:r>
              <a:rPr kumimoji="0" lang="ja-JP" altLang="en-US" kern="0" dirty="0">
                <a:solidFill>
                  <a:schemeClr val="accent3"/>
                </a:solidFill>
                <a:latin typeface="+mn-ea"/>
              </a:rPr>
              <a:t>リーチ数：</a:t>
            </a:r>
            <a:r>
              <a:rPr kumimoji="0" lang="en-US" altLang="ja-JP" kern="0" dirty="0">
                <a:solidFill>
                  <a:schemeClr val="accent3"/>
                </a:solidFill>
                <a:latin typeface="+mn-ea"/>
              </a:rPr>
              <a:t>1750</a:t>
            </a:r>
            <a:r>
              <a:rPr kumimoji="0" lang="ja-JP" altLang="en-US" kern="0" dirty="0">
                <a:solidFill>
                  <a:schemeClr val="accent3"/>
                </a:solidFill>
                <a:latin typeface="+mn-ea"/>
              </a:rPr>
              <a:t>万 </a:t>
            </a:r>
            <a:r>
              <a:rPr kumimoji="0" lang="en-US" altLang="ja-JP" sz="800" kern="0" dirty="0">
                <a:solidFill>
                  <a:schemeClr val="accent3"/>
                </a:solidFill>
                <a:latin typeface="+mn-ea"/>
              </a:rPr>
              <a:t>※</a:t>
            </a:r>
            <a:r>
              <a:rPr kumimoji="0" lang="ja-JP" altLang="en-US" sz="800" kern="0" dirty="0">
                <a:solidFill>
                  <a:schemeClr val="accent3"/>
                </a:solidFill>
                <a:latin typeface="+mn-ea"/>
              </a:rPr>
              <a:t>１</a:t>
            </a:r>
            <a:endParaRPr kumimoji="0" lang="en-US" altLang="ja-JP" kern="0" dirty="0">
              <a:solidFill>
                <a:schemeClr val="accent3"/>
              </a:solidFill>
              <a:latin typeface="+mn-ea"/>
            </a:endParaRPr>
          </a:p>
        </p:txBody>
      </p:sp>
      <p:sp>
        <p:nvSpPr>
          <p:cNvPr id="28" name="正方形/長方形 27">
            <a:extLst>
              <a:ext uri="{FF2B5EF4-FFF2-40B4-BE49-F238E27FC236}">
                <a16:creationId xmlns:a16="http://schemas.microsoft.com/office/drawing/2014/main" id="{3AAB2E51-2289-C2B7-49EF-E0D6D932ECD1}"/>
              </a:ext>
            </a:extLst>
          </p:cNvPr>
          <p:cNvSpPr/>
          <p:nvPr/>
        </p:nvSpPr>
        <p:spPr>
          <a:xfrm>
            <a:off x="5869675" y="4238404"/>
            <a:ext cx="5617737" cy="2140582"/>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pPr algn="ctr"/>
            <a:r>
              <a:rPr lang="en-US" altLang="ja-JP" sz="1800" b="1" dirty="0">
                <a:latin typeface="+mj-ea"/>
                <a:ea typeface="+mj-ea"/>
              </a:rPr>
              <a:t>Yahoo! JAPAN</a:t>
            </a:r>
            <a:r>
              <a:rPr lang="ja-JP" altLang="en-US" sz="1800" b="1" dirty="0">
                <a:latin typeface="+mj-ea"/>
                <a:ea typeface="+mj-ea"/>
              </a:rPr>
              <a:t>　トップページ　トピックス</a:t>
            </a:r>
            <a:r>
              <a:rPr lang="en-US" altLang="ja-JP" sz="1800" b="1" dirty="0">
                <a:latin typeface="+mj-ea"/>
                <a:ea typeface="+mj-ea"/>
              </a:rPr>
              <a:t>PR</a:t>
            </a:r>
            <a:r>
              <a:rPr lang="ja-JP" altLang="en-US" sz="1800" b="1" dirty="0">
                <a:latin typeface="+mj-ea"/>
                <a:ea typeface="+mj-ea"/>
              </a:rPr>
              <a:t>　</a:t>
            </a:r>
            <a:r>
              <a:rPr lang="en-US" altLang="ja-JP" sz="1800" b="1" dirty="0">
                <a:latin typeface="+mj-ea"/>
                <a:ea typeface="+mj-ea"/>
              </a:rPr>
              <a:t>SP</a:t>
            </a:r>
            <a:r>
              <a:rPr lang="ja-JP" altLang="en-US" sz="1800" b="1" dirty="0">
                <a:latin typeface="+mj-ea"/>
                <a:ea typeface="+mj-ea"/>
              </a:rPr>
              <a:t>（オールリーチ　</a:t>
            </a:r>
            <a:r>
              <a:rPr lang="en-US" altLang="ja-JP" sz="1800" b="1" dirty="0">
                <a:latin typeface="+mj-ea"/>
                <a:ea typeface="+mj-ea"/>
              </a:rPr>
              <a:t>Plus</a:t>
            </a:r>
            <a:r>
              <a:rPr lang="ja-JP" altLang="en-US" sz="1800" b="1" dirty="0">
                <a:latin typeface="+mj-ea"/>
                <a:ea typeface="+mj-ea"/>
              </a:rPr>
              <a:t>）</a:t>
            </a:r>
            <a:endParaRPr lang="en-US" altLang="ja-JP" sz="1800" b="1" dirty="0">
              <a:latin typeface="+mj-ea"/>
              <a:ea typeface="+mj-ea"/>
            </a:endParaRPr>
          </a:p>
        </p:txBody>
      </p:sp>
      <p:sp>
        <p:nvSpPr>
          <p:cNvPr id="8" name="片側の 2 つの角を丸めた四角形 26">
            <a:extLst>
              <a:ext uri="{FF2B5EF4-FFF2-40B4-BE49-F238E27FC236}">
                <a16:creationId xmlns:a16="http://schemas.microsoft.com/office/drawing/2014/main" id="{BDA980CD-E1F5-E58C-CB5E-E9EFD109B2CE}"/>
              </a:ext>
            </a:extLst>
          </p:cNvPr>
          <p:cNvSpPr/>
          <p:nvPr/>
        </p:nvSpPr>
        <p:spPr>
          <a:xfrm>
            <a:off x="704080" y="1298707"/>
            <a:ext cx="10778636" cy="601299"/>
          </a:xfrm>
          <a:prstGeom prst="round2SameRect">
            <a:avLst>
              <a:gd name="adj1" fmla="val 0"/>
              <a:gd name="adj2" fmla="val 0"/>
            </a:avLst>
          </a:prstGeom>
          <a:solidFill>
            <a:schemeClr val="accent6"/>
          </a:solidFill>
          <a:ln w="25400" cap="flat" cmpd="sng" algn="ctr">
            <a:noFill/>
            <a:prstDash val="solid"/>
          </a:ln>
          <a:effectLst/>
        </p:spPr>
        <p:txBody>
          <a:bodyPr tIns="0" bIns="0" rtlCol="0" anchor="ctr"/>
          <a:lstStyle/>
          <a:p>
            <a:pPr algn="ctr"/>
            <a:r>
              <a:rPr lang="en-US" altLang="ja-JP" sz="1600" b="1" dirty="0">
                <a:solidFill>
                  <a:schemeClr val="bg1"/>
                </a:solidFill>
                <a:latin typeface="+mj-ea"/>
                <a:ea typeface="+mj-ea"/>
              </a:rPr>
              <a:t>Yahoo! JAPAN</a:t>
            </a:r>
            <a:r>
              <a:rPr lang="ja-JP" altLang="en-US" sz="1600" b="1" dirty="0">
                <a:solidFill>
                  <a:schemeClr val="bg1"/>
                </a:solidFill>
                <a:latin typeface="+mj-ea"/>
                <a:ea typeface="+mj-ea"/>
              </a:rPr>
              <a:t>　トップページ　トピックス</a:t>
            </a:r>
            <a:r>
              <a:rPr lang="en-US" altLang="ja-JP" sz="1600" b="1" dirty="0">
                <a:solidFill>
                  <a:schemeClr val="bg1"/>
                </a:solidFill>
                <a:latin typeface="+mj-ea"/>
                <a:ea typeface="+mj-ea"/>
              </a:rPr>
              <a:t>PR</a:t>
            </a:r>
            <a:r>
              <a:rPr lang="ja-JP" altLang="en-US" sz="1600" b="1" dirty="0">
                <a:solidFill>
                  <a:schemeClr val="bg1"/>
                </a:solidFill>
                <a:latin typeface="+mj-ea"/>
                <a:ea typeface="+mj-ea"/>
              </a:rPr>
              <a:t>　</a:t>
            </a:r>
            <a:r>
              <a:rPr lang="en-US" altLang="ja-JP" sz="1600" b="1" dirty="0">
                <a:solidFill>
                  <a:schemeClr val="bg1"/>
                </a:solidFill>
                <a:latin typeface="+mj-ea"/>
                <a:ea typeface="+mj-ea"/>
              </a:rPr>
              <a:t>SP</a:t>
            </a:r>
            <a:r>
              <a:rPr lang="ja-JP" altLang="en-US" sz="1600" b="1" dirty="0">
                <a:solidFill>
                  <a:schemeClr val="bg1"/>
                </a:solidFill>
                <a:latin typeface="+mj-ea"/>
                <a:ea typeface="+mj-ea"/>
              </a:rPr>
              <a:t>（オールリーチ　</a:t>
            </a:r>
            <a:r>
              <a:rPr lang="en-US" altLang="ja-JP" sz="1600" b="1" dirty="0">
                <a:solidFill>
                  <a:schemeClr val="bg1"/>
                </a:solidFill>
                <a:latin typeface="+mj-ea"/>
                <a:ea typeface="+mj-ea"/>
              </a:rPr>
              <a:t>Plus</a:t>
            </a:r>
            <a:r>
              <a:rPr lang="ja-JP" altLang="en-US" sz="1600" b="1" dirty="0">
                <a:solidFill>
                  <a:schemeClr val="bg1"/>
                </a:solidFill>
                <a:latin typeface="+mj-ea"/>
                <a:ea typeface="+mj-ea"/>
              </a:rPr>
              <a:t>）</a:t>
            </a:r>
            <a:endParaRPr lang="en-US" altLang="ja-JP" sz="1600" b="1" dirty="0">
              <a:solidFill>
                <a:schemeClr val="bg1"/>
              </a:solidFill>
              <a:latin typeface="+mj-ea"/>
              <a:ea typeface="+mj-ea"/>
            </a:endParaRPr>
          </a:p>
        </p:txBody>
      </p:sp>
      <p:sp>
        <p:nvSpPr>
          <p:cNvPr id="26" name="テキスト ボックス 25">
            <a:extLst>
              <a:ext uri="{FF2B5EF4-FFF2-40B4-BE49-F238E27FC236}">
                <a16:creationId xmlns:a16="http://schemas.microsoft.com/office/drawing/2014/main" id="{E287EFA0-A26E-0293-6A76-359FEE9BCB48}"/>
              </a:ext>
            </a:extLst>
          </p:cNvPr>
          <p:cNvSpPr txBox="1"/>
          <p:nvPr/>
        </p:nvSpPr>
        <p:spPr>
          <a:xfrm>
            <a:off x="6550050" y="4515375"/>
            <a:ext cx="4541512" cy="338554"/>
          </a:xfrm>
          <a:prstGeom prst="rect">
            <a:avLst/>
          </a:prstGeom>
          <a:noFill/>
        </p:spPr>
        <p:txBody>
          <a:bodyPr wrap="square" rtlCol="0">
            <a:spAutoFit/>
          </a:bodyPr>
          <a:lstStyle/>
          <a:p>
            <a:pPr algn="l"/>
            <a:r>
              <a:rPr kumimoji="1" lang="en-US" altLang="ja-JP" sz="1600" dirty="0">
                <a:solidFill>
                  <a:schemeClr val="accent3"/>
                </a:solidFill>
                <a:latin typeface="+mj-ea"/>
                <a:ea typeface="+mj-ea"/>
              </a:rPr>
              <a:t>Yahoo!</a:t>
            </a:r>
            <a:r>
              <a:rPr kumimoji="1" lang="ja-JP" altLang="en-US" sz="1600" dirty="0">
                <a:solidFill>
                  <a:schemeClr val="accent3"/>
                </a:solidFill>
                <a:latin typeface="+mj-ea"/>
                <a:ea typeface="+mj-ea"/>
              </a:rPr>
              <a:t>ニュースは能動習慣接触メディア</a:t>
            </a:r>
          </a:p>
        </p:txBody>
      </p:sp>
      <p:sp>
        <p:nvSpPr>
          <p:cNvPr id="31" name="Freeform 10">
            <a:extLst>
              <a:ext uri="{FF2B5EF4-FFF2-40B4-BE49-F238E27FC236}">
                <a16:creationId xmlns:a16="http://schemas.microsoft.com/office/drawing/2014/main" id="{84169166-1315-43AA-5114-D07D10F13A25}"/>
              </a:ext>
            </a:extLst>
          </p:cNvPr>
          <p:cNvSpPr>
            <a:spLocks noChangeArrowheads="1"/>
          </p:cNvSpPr>
          <p:nvPr/>
        </p:nvSpPr>
        <p:spPr bwMode="auto">
          <a:xfrm>
            <a:off x="6138932" y="4496272"/>
            <a:ext cx="326468" cy="326468"/>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pic>
        <p:nvPicPr>
          <p:cNvPr id="3" name="図 2">
            <a:extLst>
              <a:ext uri="{FF2B5EF4-FFF2-40B4-BE49-F238E27FC236}">
                <a16:creationId xmlns:a16="http://schemas.microsoft.com/office/drawing/2014/main" id="{E74B18F8-3421-5EA3-98AB-ACFEACCF2D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5249" y="3417253"/>
            <a:ext cx="346398" cy="507544"/>
          </a:xfrm>
          <a:prstGeom prst="rect">
            <a:avLst/>
          </a:prstGeom>
        </p:spPr>
      </p:pic>
      <p:sp>
        <p:nvSpPr>
          <p:cNvPr id="7" name="正方形/長方形 6">
            <a:extLst>
              <a:ext uri="{FF2B5EF4-FFF2-40B4-BE49-F238E27FC236}">
                <a16:creationId xmlns:a16="http://schemas.microsoft.com/office/drawing/2014/main" id="{667DE6D1-670C-1A9A-1DA1-E3F145D88531}"/>
              </a:ext>
            </a:extLst>
          </p:cNvPr>
          <p:cNvSpPr/>
          <p:nvPr/>
        </p:nvSpPr>
        <p:spPr>
          <a:xfrm>
            <a:off x="704080" y="2022125"/>
            <a:ext cx="4983245"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掲載イメージ</a:t>
            </a:r>
            <a:endParaRPr lang="en-US" altLang="ja-JP" sz="1400" b="1" dirty="0">
              <a:solidFill>
                <a:schemeClr val="bg1"/>
              </a:solidFill>
              <a:latin typeface="+mj-ea"/>
              <a:ea typeface="+mj-ea"/>
            </a:endParaRPr>
          </a:p>
        </p:txBody>
      </p:sp>
      <p:sp>
        <p:nvSpPr>
          <p:cNvPr id="17" name="テキスト ボックス 16">
            <a:extLst>
              <a:ext uri="{FF2B5EF4-FFF2-40B4-BE49-F238E27FC236}">
                <a16:creationId xmlns:a16="http://schemas.microsoft.com/office/drawing/2014/main" id="{9238CD8F-D120-26A4-55EB-14DCB53BA02F}"/>
              </a:ext>
            </a:extLst>
          </p:cNvPr>
          <p:cNvSpPr txBox="1"/>
          <p:nvPr/>
        </p:nvSpPr>
        <p:spPr>
          <a:xfrm>
            <a:off x="729480" y="4065155"/>
            <a:ext cx="1194836" cy="523220"/>
          </a:xfrm>
          <a:prstGeom prst="rect">
            <a:avLst/>
          </a:prstGeom>
          <a:noFill/>
        </p:spPr>
        <p:txBody>
          <a:bodyPr wrap="square">
            <a:spAutoFit/>
          </a:bodyPr>
          <a:lstStyle/>
          <a:p>
            <a:pPr algn="ctr"/>
            <a:r>
              <a:rPr kumimoji="1" lang="ja-JP" altLang="en-US" sz="1400" dirty="0">
                <a:solidFill>
                  <a:schemeClr val="accent3"/>
                </a:solidFill>
                <a:latin typeface="+mn-ea"/>
              </a:rPr>
              <a:t>初回訪問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19" name="正方形/長方形 18">
            <a:extLst>
              <a:ext uri="{FF2B5EF4-FFF2-40B4-BE49-F238E27FC236}">
                <a16:creationId xmlns:a16="http://schemas.microsoft.com/office/drawing/2014/main" id="{B3F4B60D-C280-47C3-D061-FE33BE5E8F46}"/>
              </a:ext>
            </a:extLst>
          </p:cNvPr>
          <p:cNvSpPr/>
          <p:nvPr/>
        </p:nvSpPr>
        <p:spPr>
          <a:xfrm>
            <a:off x="704080" y="2022125"/>
            <a:ext cx="4983245" cy="2670525"/>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37E9A76-D931-8463-A793-11521B08F2FE}"/>
              </a:ext>
            </a:extLst>
          </p:cNvPr>
          <p:cNvSpPr/>
          <p:nvPr/>
        </p:nvSpPr>
        <p:spPr>
          <a:xfrm>
            <a:off x="5835650" y="2022125"/>
            <a:ext cx="5647066" cy="470782"/>
          </a:xfrm>
          <a:prstGeom prst="rect">
            <a:avLst/>
          </a:prstGeom>
          <a:solidFill>
            <a:schemeClr val="accent1">
              <a:lumMod val="50000"/>
            </a:schemeClr>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b="1" dirty="0">
                <a:solidFill>
                  <a:schemeClr val="bg1"/>
                </a:solidFill>
                <a:latin typeface="+mj-ea"/>
                <a:ea typeface="+mj-ea"/>
              </a:rPr>
              <a:t>広告スペック</a:t>
            </a:r>
            <a:endParaRPr lang="en-US" altLang="ja-JP" sz="1400" b="1" dirty="0">
              <a:solidFill>
                <a:schemeClr val="bg1"/>
              </a:solidFill>
              <a:latin typeface="+mj-ea"/>
              <a:ea typeface="+mj-ea"/>
            </a:endParaRPr>
          </a:p>
        </p:txBody>
      </p:sp>
      <p:sp>
        <p:nvSpPr>
          <p:cNvPr id="27" name="テキスト ボックス 26">
            <a:extLst>
              <a:ext uri="{FF2B5EF4-FFF2-40B4-BE49-F238E27FC236}">
                <a16:creationId xmlns:a16="http://schemas.microsoft.com/office/drawing/2014/main" id="{4A10F742-3FF2-BD5B-38FF-566842F67C58}"/>
              </a:ext>
            </a:extLst>
          </p:cNvPr>
          <p:cNvSpPr txBox="1"/>
          <p:nvPr/>
        </p:nvSpPr>
        <p:spPr>
          <a:xfrm flipH="1">
            <a:off x="9086726" y="3010149"/>
            <a:ext cx="2679663" cy="646331"/>
          </a:xfrm>
          <a:prstGeom prst="rect">
            <a:avLst/>
          </a:prstGeom>
          <a:noFill/>
        </p:spPr>
        <p:txBody>
          <a:bodyPr wrap="square">
            <a:spAutoFit/>
          </a:bodyPr>
          <a:lstStyle/>
          <a:p>
            <a:pPr algn="l"/>
            <a:r>
              <a:rPr kumimoji="0" lang="ja-JP" altLang="en-US" kern="0" dirty="0">
                <a:solidFill>
                  <a:schemeClr val="accent3"/>
                </a:solidFill>
                <a:latin typeface="+mn-ea"/>
              </a:rPr>
              <a:t>リーチシェア：</a:t>
            </a:r>
            <a:r>
              <a:rPr kumimoji="0" lang="en-US" altLang="ja-JP" kern="0" dirty="0">
                <a:solidFill>
                  <a:schemeClr val="accent3"/>
                </a:solidFill>
                <a:latin typeface="+mn-ea"/>
              </a:rPr>
              <a:t>100</a:t>
            </a:r>
            <a:r>
              <a:rPr kumimoji="0" lang="ja-JP" altLang="en-US" kern="0" dirty="0">
                <a:solidFill>
                  <a:schemeClr val="accent3"/>
                </a:solidFill>
                <a:latin typeface="+mn-ea"/>
              </a:rPr>
              <a:t>％</a:t>
            </a:r>
            <a:endParaRPr kumimoji="0" lang="en-US" altLang="ja-JP" kern="0" dirty="0">
              <a:solidFill>
                <a:schemeClr val="accent3"/>
              </a:solidFill>
              <a:latin typeface="+mn-ea"/>
            </a:endParaRPr>
          </a:p>
          <a:p>
            <a:r>
              <a:rPr kumimoji="0" lang="ja-JP" altLang="en-US" kern="0" dirty="0">
                <a:solidFill>
                  <a:schemeClr val="accent3"/>
                </a:solidFill>
                <a:latin typeface="+mn-ea"/>
              </a:rPr>
              <a:t>平均</a:t>
            </a:r>
            <a:r>
              <a:rPr kumimoji="0" lang="en-US" altLang="ja-JP" kern="0" dirty="0">
                <a:solidFill>
                  <a:schemeClr val="accent3"/>
                </a:solidFill>
                <a:latin typeface="+mn-ea"/>
              </a:rPr>
              <a:t>FQ</a:t>
            </a:r>
            <a:r>
              <a:rPr kumimoji="0" lang="ja-JP" altLang="en-US" kern="0" dirty="0">
                <a:solidFill>
                  <a:schemeClr val="accent3"/>
                </a:solidFill>
                <a:latin typeface="+mn-ea"/>
              </a:rPr>
              <a:t>：</a:t>
            </a:r>
            <a:r>
              <a:rPr kumimoji="0" lang="en-US" altLang="ja-JP" kern="0" dirty="0">
                <a:solidFill>
                  <a:schemeClr val="accent3"/>
                </a:solidFill>
                <a:latin typeface="+mn-ea"/>
              </a:rPr>
              <a:t>2.4</a:t>
            </a:r>
            <a:r>
              <a:rPr kumimoji="0" lang="ja-JP" altLang="en-US" kern="0" dirty="0">
                <a:solidFill>
                  <a:schemeClr val="accent3"/>
                </a:solidFill>
                <a:latin typeface="+mn-ea"/>
              </a:rPr>
              <a:t>回 </a:t>
            </a:r>
            <a:r>
              <a:rPr kumimoji="0" lang="en-US" altLang="ja-JP" sz="800" kern="0" dirty="0">
                <a:solidFill>
                  <a:schemeClr val="accent3"/>
                </a:solidFill>
                <a:latin typeface="+mn-ea"/>
              </a:rPr>
              <a:t>※</a:t>
            </a:r>
            <a:r>
              <a:rPr kumimoji="0" lang="ja-JP" altLang="en-US" sz="800" kern="0" dirty="0">
                <a:solidFill>
                  <a:schemeClr val="accent3"/>
                </a:solidFill>
                <a:latin typeface="+mn-ea"/>
              </a:rPr>
              <a:t>２</a:t>
            </a:r>
            <a:endParaRPr kumimoji="0" lang="en-US" altLang="ja-JP" kern="0" dirty="0">
              <a:solidFill>
                <a:schemeClr val="accent3"/>
              </a:solidFill>
              <a:latin typeface="+mn-ea"/>
            </a:endParaRPr>
          </a:p>
        </p:txBody>
      </p:sp>
      <p:pic>
        <p:nvPicPr>
          <p:cNvPr id="13" name="図 12">
            <a:extLst>
              <a:ext uri="{FF2B5EF4-FFF2-40B4-BE49-F238E27FC236}">
                <a16:creationId xmlns:a16="http://schemas.microsoft.com/office/drawing/2014/main" id="{295BDAFA-D50C-6095-2390-FF9ADF7018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0956" y="3417253"/>
            <a:ext cx="348769" cy="511017"/>
          </a:xfrm>
          <a:prstGeom prst="rect">
            <a:avLst/>
          </a:prstGeom>
        </p:spPr>
      </p:pic>
      <p:sp>
        <p:nvSpPr>
          <p:cNvPr id="15" name="テキスト ボックス 14">
            <a:extLst>
              <a:ext uri="{FF2B5EF4-FFF2-40B4-BE49-F238E27FC236}">
                <a16:creationId xmlns:a16="http://schemas.microsoft.com/office/drawing/2014/main" id="{6811B14C-7CFD-D800-CF14-D077C412334F}"/>
              </a:ext>
            </a:extLst>
          </p:cNvPr>
          <p:cNvSpPr txBox="1"/>
          <p:nvPr/>
        </p:nvSpPr>
        <p:spPr>
          <a:xfrm>
            <a:off x="2008966" y="4063403"/>
            <a:ext cx="1230649" cy="523220"/>
          </a:xfrm>
          <a:prstGeom prst="rect">
            <a:avLst/>
          </a:prstGeom>
          <a:noFill/>
        </p:spPr>
        <p:txBody>
          <a:bodyPr wrap="square">
            <a:spAutoFit/>
          </a:bodyPr>
          <a:lstStyle/>
          <a:p>
            <a:pPr algn="ctr"/>
            <a:r>
              <a:rPr lang="en-US" altLang="ja-JP" sz="1400" dirty="0">
                <a:solidFill>
                  <a:schemeClr val="accent3"/>
                </a:solidFill>
                <a:latin typeface="+mn-ea"/>
              </a:rPr>
              <a:t>2</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pic>
        <p:nvPicPr>
          <p:cNvPr id="21" name="図 20">
            <a:extLst>
              <a:ext uri="{FF2B5EF4-FFF2-40B4-BE49-F238E27FC236}">
                <a16:creationId xmlns:a16="http://schemas.microsoft.com/office/drawing/2014/main" id="{186A086D-DB8C-257C-F9C8-3B1DA400FC7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2377" y="3417253"/>
            <a:ext cx="348769" cy="511017"/>
          </a:xfrm>
          <a:prstGeom prst="rect">
            <a:avLst/>
          </a:prstGeom>
        </p:spPr>
      </p:pic>
      <p:sp>
        <p:nvSpPr>
          <p:cNvPr id="24" name="テキスト ボックス 23">
            <a:extLst>
              <a:ext uri="{FF2B5EF4-FFF2-40B4-BE49-F238E27FC236}">
                <a16:creationId xmlns:a16="http://schemas.microsoft.com/office/drawing/2014/main" id="{B6E346D5-DD04-F013-5B46-17F97295342D}"/>
              </a:ext>
            </a:extLst>
          </p:cNvPr>
          <p:cNvSpPr txBox="1"/>
          <p:nvPr/>
        </p:nvSpPr>
        <p:spPr>
          <a:xfrm>
            <a:off x="3202324" y="4061304"/>
            <a:ext cx="1230649" cy="523220"/>
          </a:xfrm>
          <a:prstGeom prst="rect">
            <a:avLst/>
          </a:prstGeom>
          <a:noFill/>
        </p:spPr>
        <p:txBody>
          <a:bodyPr wrap="square">
            <a:spAutoFit/>
          </a:bodyPr>
          <a:lstStyle/>
          <a:p>
            <a:pPr algn="ctr"/>
            <a:r>
              <a:rPr lang="en-US" altLang="ja-JP" sz="1400" dirty="0">
                <a:solidFill>
                  <a:schemeClr val="accent3"/>
                </a:solidFill>
                <a:latin typeface="+mn-ea"/>
              </a:rPr>
              <a:t>3</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pic>
        <p:nvPicPr>
          <p:cNvPr id="36" name="図 35">
            <a:extLst>
              <a:ext uri="{FF2B5EF4-FFF2-40B4-BE49-F238E27FC236}">
                <a16:creationId xmlns:a16="http://schemas.microsoft.com/office/drawing/2014/main" id="{84022DB9-77B6-A11A-D10D-748BBB6F53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19986" y="3417253"/>
            <a:ext cx="348769" cy="511017"/>
          </a:xfrm>
          <a:prstGeom prst="rect">
            <a:avLst/>
          </a:prstGeom>
        </p:spPr>
      </p:pic>
      <p:sp>
        <p:nvSpPr>
          <p:cNvPr id="37" name="テキスト ボックス 36">
            <a:extLst>
              <a:ext uri="{FF2B5EF4-FFF2-40B4-BE49-F238E27FC236}">
                <a16:creationId xmlns:a16="http://schemas.microsoft.com/office/drawing/2014/main" id="{986BE938-A034-A794-DB0C-4E8C16620671}"/>
              </a:ext>
            </a:extLst>
          </p:cNvPr>
          <p:cNvSpPr txBox="1"/>
          <p:nvPr/>
        </p:nvSpPr>
        <p:spPr>
          <a:xfrm>
            <a:off x="4469265" y="4061303"/>
            <a:ext cx="1230649" cy="523220"/>
          </a:xfrm>
          <a:prstGeom prst="rect">
            <a:avLst/>
          </a:prstGeom>
          <a:noFill/>
        </p:spPr>
        <p:txBody>
          <a:bodyPr wrap="square">
            <a:spAutoFit/>
          </a:bodyPr>
          <a:lstStyle/>
          <a:p>
            <a:pPr algn="ctr"/>
            <a:r>
              <a:rPr lang="en-US" altLang="ja-JP" sz="1400" dirty="0">
                <a:solidFill>
                  <a:schemeClr val="accent3"/>
                </a:solidFill>
                <a:latin typeface="+mn-ea"/>
              </a:rPr>
              <a:t>4</a:t>
            </a:r>
            <a:r>
              <a:rPr kumimoji="1" lang="ja-JP" altLang="en-US" sz="1400" dirty="0">
                <a:solidFill>
                  <a:schemeClr val="accent3"/>
                </a:solidFill>
                <a:latin typeface="+mn-ea"/>
              </a:rPr>
              <a:t>回目訪問</a:t>
            </a:r>
            <a:endParaRPr kumimoji="1" lang="en-US" altLang="ja-JP" sz="1400" dirty="0">
              <a:solidFill>
                <a:schemeClr val="accent3"/>
              </a:solidFill>
              <a:latin typeface="+mn-ea"/>
            </a:endParaRPr>
          </a:p>
          <a:p>
            <a:pPr algn="ctr"/>
            <a:r>
              <a:rPr lang="en-US" altLang="ja-JP" sz="1400" dirty="0">
                <a:solidFill>
                  <a:schemeClr val="accent3"/>
                </a:solidFill>
                <a:latin typeface="+mn-ea"/>
              </a:rPr>
              <a:t>100</a:t>
            </a:r>
            <a:r>
              <a:rPr lang="ja-JP" altLang="en-US" sz="1400" dirty="0">
                <a:solidFill>
                  <a:schemeClr val="accent3"/>
                </a:solidFill>
                <a:latin typeface="+mn-ea"/>
              </a:rPr>
              <a:t>％表示</a:t>
            </a:r>
            <a:endParaRPr kumimoji="1" lang="en-US" altLang="ja-JP" sz="1400" dirty="0">
              <a:solidFill>
                <a:schemeClr val="accent3"/>
              </a:solidFill>
              <a:latin typeface="+mn-ea"/>
            </a:endParaRPr>
          </a:p>
        </p:txBody>
      </p:sp>
      <p:sp>
        <p:nvSpPr>
          <p:cNvPr id="38" name="テキスト ボックス 37">
            <a:extLst>
              <a:ext uri="{FF2B5EF4-FFF2-40B4-BE49-F238E27FC236}">
                <a16:creationId xmlns:a16="http://schemas.microsoft.com/office/drawing/2014/main" id="{76CC9169-FBF7-ACDF-0640-FF5D670EDB31}"/>
              </a:ext>
            </a:extLst>
          </p:cNvPr>
          <p:cNvSpPr txBox="1"/>
          <p:nvPr/>
        </p:nvSpPr>
        <p:spPr>
          <a:xfrm>
            <a:off x="1877619"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39" name="テキスト ボックス 38">
            <a:extLst>
              <a:ext uri="{FF2B5EF4-FFF2-40B4-BE49-F238E27FC236}">
                <a16:creationId xmlns:a16="http://schemas.microsoft.com/office/drawing/2014/main" id="{F27AAF7A-54ED-122B-1B1F-85825C6A9AE5}"/>
              </a:ext>
            </a:extLst>
          </p:cNvPr>
          <p:cNvSpPr txBox="1"/>
          <p:nvPr/>
        </p:nvSpPr>
        <p:spPr>
          <a:xfrm>
            <a:off x="3033537"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40" name="テキスト ボックス 39">
            <a:extLst>
              <a:ext uri="{FF2B5EF4-FFF2-40B4-BE49-F238E27FC236}">
                <a16:creationId xmlns:a16="http://schemas.microsoft.com/office/drawing/2014/main" id="{B4099A20-B16D-753D-E074-0A35E4EDC682}"/>
              </a:ext>
            </a:extLst>
          </p:cNvPr>
          <p:cNvSpPr txBox="1"/>
          <p:nvPr/>
        </p:nvSpPr>
        <p:spPr>
          <a:xfrm>
            <a:off x="4297583" y="3372602"/>
            <a:ext cx="343364" cy="369332"/>
          </a:xfrm>
          <a:prstGeom prst="rect">
            <a:avLst/>
          </a:prstGeom>
          <a:noFill/>
        </p:spPr>
        <p:txBody>
          <a:bodyPr wrap="none" rtlCol="0">
            <a:spAutoFit/>
          </a:bodyPr>
          <a:lstStyle/>
          <a:p>
            <a:pPr algn="l"/>
            <a:r>
              <a:rPr kumimoji="1" lang="en-US" altLang="ja-JP" dirty="0"/>
              <a:t>…</a:t>
            </a:r>
            <a:endParaRPr kumimoji="1" lang="ja-JP" altLang="en-US" dirty="0"/>
          </a:p>
        </p:txBody>
      </p:sp>
      <p:sp>
        <p:nvSpPr>
          <p:cNvPr id="16" name="テキスト ボックス 15">
            <a:extLst>
              <a:ext uri="{FF2B5EF4-FFF2-40B4-BE49-F238E27FC236}">
                <a16:creationId xmlns:a16="http://schemas.microsoft.com/office/drawing/2014/main" id="{E53C6DD3-7399-AA6A-435B-97142170A476}"/>
              </a:ext>
            </a:extLst>
          </p:cNvPr>
          <p:cNvSpPr txBox="1"/>
          <p:nvPr/>
        </p:nvSpPr>
        <p:spPr>
          <a:xfrm>
            <a:off x="5807060" y="3542017"/>
            <a:ext cx="5217812" cy="430887"/>
          </a:xfrm>
          <a:prstGeom prst="rect">
            <a:avLst/>
          </a:prstGeom>
          <a:noFill/>
        </p:spPr>
        <p:txBody>
          <a:bodyPr wrap="square" rtlCol="0">
            <a:spAutoFit/>
          </a:bodyPr>
          <a:lstStyle/>
          <a:p>
            <a:pPr algn="l"/>
            <a:r>
              <a:rPr kumimoji="0" lang="en-US" altLang="ja-JP" sz="1100" kern="0" dirty="0">
                <a:solidFill>
                  <a:schemeClr val="accent3"/>
                </a:solidFill>
                <a:latin typeface="+mn-ea"/>
              </a:rPr>
              <a:t>※</a:t>
            </a:r>
            <a:r>
              <a:rPr kumimoji="0" lang="ja-JP" altLang="en-US" sz="1100" kern="0" dirty="0">
                <a:solidFill>
                  <a:schemeClr val="accent3"/>
                </a:solidFill>
                <a:latin typeface="+mn-ea"/>
              </a:rPr>
              <a:t>ノンターゲティングの場合</a:t>
            </a:r>
            <a:endParaRPr kumimoji="0" lang="en-US" altLang="ja-JP" sz="1100" kern="0" dirty="0">
              <a:solidFill>
                <a:schemeClr val="accent3"/>
              </a:solidFill>
              <a:latin typeface="+mn-ea"/>
            </a:endParaRPr>
          </a:p>
          <a:p>
            <a:pPr algn="l"/>
            <a:r>
              <a:rPr kumimoji="0" lang="en-US" altLang="ja-JP" sz="1100" kern="0" dirty="0">
                <a:solidFill>
                  <a:schemeClr val="accent3"/>
                </a:solidFill>
                <a:latin typeface="+mn-ea"/>
              </a:rPr>
              <a:t>※FQ</a:t>
            </a:r>
            <a:r>
              <a:rPr kumimoji="0" lang="ja-JP" altLang="en-US" sz="1100" kern="0" dirty="0">
                <a:solidFill>
                  <a:schemeClr val="accent3"/>
                </a:solidFill>
                <a:latin typeface="+mn-ea"/>
              </a:rPr>
              <a:t>上限</a:t>
            </a:r>
            <a:r>
              <a:rPr kumimoji="0" lang="en-US" altLang="ja-JP" sz="1100" kern="0" dirty="0">
                <a:solidFill>
                  <a:schemeClr val="accent3"/>
                </a:solidFill>
                <a:latin typeface="+mn-ea"/>
              </a:rPr>
              <a:t>4</a:t>
            </a:r>
            <a:r>
              <a:rPr kumimoji="0" lang="ja-JP" altLang="en-US" sz="1100" kern="0" dirty="0">
                <a:solidFill>
                  <a:schemeClr val="accent3"/>
                </a:solidFill>
                <a:latin typeface="+mn-ea"/>
              </a:rPr>
              <a:t>回設定</a:t>
            </a:r>
            <a:endParaRPr kumimoji="0" lang="en-US" altLang="ja-JP" sz="1100" kern="0" dirty="0">
              <a:solidFill>
                <a:schemeClr val="accent3"/>
              </a:solidFill>
              <a:latin typeface="+mn-ea"/>
            </a:endParaRPr>
          </a:p>
        </p:txBody>
      </p:sp>
      <p:sp>
        <p:nvSpPr>
          <p:cNvPr id="30" name="テキスト ボックス 29">
            <a:extLst>
              <a:ext uri="{FF2B5EF4-FFF2-40B4-BE49-F238E27FC236}">
                <a16:creationId xmlns:a16="http://schemas.microsoft.com/office/drawing/2014/main" id="{E57743A8-8AE0-037B-ADB7-A7D7A66FFE62}"/>
              </a:ext>
            </a:extLst>
          </p:cNvPr>
          <p:cNvSpPr txBox="1"/>
          <p:nvPr/>
        </p:nvSpPr>
        <p:spPr>
          <a:xfrm>
            <a:off x="9998916" y="5179667"/>
            <a:ext cx="1470567" cy="738664"/>
          </a:xfrm>
          <a:prstGeom prst="rect">
            <a:avLst/>
          </a:prstGeom>
          <a:noFill/>
        </p:spPr>
        <p:txBody>
          <a:bodyPr wrap="square">
            <a:spAutoFit/>
          </a:bodyPr>
          <a:lstStyle/>
          <a:p>
            <a:pPr algn="ctr"/>
            <a:r>
              <a:rPr kumimoji="1" lang="ja-JP" altLang="en-US" sz="1200" dirty="0">
                <a:solidFill>
                  <a:schemeClr val="accent3"/>
                </a:solidFill>
              </a:rPr>
              <a:t>平均訪問頻度</a:t>
            </a:r>
            <a:r>
              <a:rPr kumimoji="1" lang="en-US" altLang="ja-JP" sz="1200" dirty="0">
                <a:solidFill>
                  <a:schemeClr val="accent3"/>
                </a:solidFill>
              </a:rPr>
              <a:t>/</a:t>
            </a:r>
            <a:r>
              <a:rPr kumimoji="1" lang="ja-JP" altLang="en-US" sz="1200" dirty="0">
                <a:solidFill>
                  <a:schemeClr val="accent3"/>
                </a:solidFill>
              </a:rPr>
              <a:t>日</a:t>
            </a:r>
            <a:endParaRPr kumimoji="1" lang="en-US" altLang="ja-JP" sz="1200" dirty="0">
              <a:solidFill>
                <a:schemeClr val="accent3"/>
              </a:solidFill>
            </a:endParaRPr>
          </a:p>
          <a:p>
            <a:pPr algn="ctr"/>
            <a:endParaRPr lang="en-US" altLang="ja-JP" sz="1200" dirty="0">
              <a:solidFill>
                <a:schemeClr val="accent3"/>
              </a:solidFill>
            </a:endParaRPr>
          </a:p>
          <a:p>
            <a:pPr algn="ctr"/>
            <a:r>
              <a:rPr lang="ja-JP" altLang="en-US" dirty="0">
                <a:solidFill>
                  <a:schemeClr val="accent3"/>
                </a:solidFill>
              </a:rPr>
              <a:t>約</a:t>
            </a:r>
            <a:r>
              <a:rPr lang="en-US" altLang="ja-JP" dirty="0">
                <a:solidFill>
                  <a:schemeClr val="accent3"/>
                </a:solidFill>
              </a:rPr>
              <a:t>4</a:t>
            </a:r>
            <a:r>
              <a:rPr lang="ja-JP" altLang="en-US" dirty="0">
                <a:solidFill>
                  <a:schemeClr val="accent3"/>
                </a:solidFill>
              </a:rPr>
              <a:t>回</a:t>
            </a:r>
            <a:endParaRPr kumimoji="1" lang="ja-JP" altLang="en-US" dirty="0">
              <a:solidFill>
                <a:schemeClr val="accent3"/>
              </a:solidFill>
            </a:endParaRPr>
          </a:p>
        </p:txBody>
      </p:sp>
      <p:sp>
        <p:nvSpPr>
          <p:cNvPr id="41" name="正方形/長方形 40">
            <a:extLst>
              <a:ext uri="{FF2B5EF4-FFF2-40B4-BE49-F238E27FC236}">
                <a16:creationId xmlns:a16="http://schemas.microsoft.com/office/drawing/2014/main" id="{2AC1D58A-8E37-4E34-6C3E-3BE201F03557}"/>
              </a:ext>
            </a:extLst>
          </p:cNvPr>
          <p:cNvSpPr/>
          <p:nvPr/>
        </p:nvSpPr>
        <p:spPr>
          <a:xfrm>
            <a:off x="6544058" y="5537419"/>
            <a:ext cx="3487451" cy="109293"/>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2" name="楕円 41">
            <a:extLst>
              <a:ext uri="{FF2B5EF4-FFF2-40B4-BE49-F238E27FC236}">
                <a16:creationId xmlns:a16="http://schemas.microsoft.com/office/drawing/2014/main" id="{45742637-7353-9078-F44A-03ED8D9C05DC}"/>
              </a:ext>
            </a:extLst>
          </p:cNvPr>
          <p:cNvSpPr/>
          <p:nvPr/>
        </p:nvSpPr>
        <p:spPr>
          <a:xfrm>
            <a:off x="7626656" y="5460794"/>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3" name="楕円 42">
            <a:extLst>
              <a:ext uri="{FF2B5EF4-FFF2-40B4-BE49-F238E27FC236}">
                <a16:creationId xmlns:a16="http://schemas.microsoft.com/office/drawing/2014/main" id="{62F9B9A8-CE68-AB01-B2C3-C17A859A918C}"/>
              </a:ext>
            </a:extLst>
          </p:cNvPr>
          <p:cNvSpPr/>
          <p:nvPr/>
        </p:nvSpPr>
        <p:spPr>
          <a:xfrm>
            <a:off x="6670174" y="5452207"/>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4" name="楕円 43">
            <a:extLst>
              <a:ext uri="{FF2B5EF4-FFF2-40B4-BE49-F238E27FC236}">
                <a16:creationId xmlns:a16="http://schemas.microsoft.com/office/drawing/2014/main" id="{84B369DD-2B95-1916-7D3E-D1313215BF12}"/>
              </a:ext>
            </a:extLst>
          </p:cNvPr>
          <p:cNvSpPr/>
          <p:nvPr/>
        </p:nvSpPr>
        <p:spPr>
          <a:xfrm>
            <a:off x="8588203" y="5445877"/>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5" name="楕円 44">
            <a:extLst>
              <a:ext uri="{FF2B5EF4-FFF2-40B4-BE49-F238E27FC236}">
                <a16:creationId xmlns:a16="http://schemas.microsoft.com/office/drawing/2014/main" id="{EB122D54-A358-A3F7-AECC-F4F53AD460EB}"/>
              </a:ext>
            </a:extLst>
          </p:cNvPr>
          <p:cNvSpPr/>
          <p:nvPr/>
        </p:nvSpPr>
        <p:spPr>
          <a:xfrm>
            <a:off x="9546372" y="5460794"/>
            <a:ext cx="282783" cy="285918"/>
          </a:xfrm>
          <a:prstGeom prst="ellipse">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46" name="テキスト ボックス 45">
            <a:extLst>
              <a:ext uri="{FF2B5EF4-FFF2-40B4-BE49-F238E27FC236}">
                <a16:creationId xmlns:a16="http://schemas.microsoft.com/office/drawing/2014/main" id="{97FDC2B1-D820-D6CD-DE59-D5F9B7F54E78}"/>
              </a:ext>
            </a:extLst>
          </p:cNvPr>
          <p:cNvSpPr txBox="1"/>
          <p:nvPr/>
        </p:nvSpPr>
        <p:spPr>
          <a:xfrm>
            <a:off x="6461847" y="5069776"/>
            <a:ext cx="699436" cy="261610"/>
          </a:xfrm>
          <a:prstGeom prst="rect">
            <a:avLst/>
          </a:prstGeom>
          <a:noFill/>
        </p:spPr>
        <p:txBody>
          <a:bodyPr wrap="square" rtlCol="0">
            <a:spAutoFit/>
          </a:bodyPr>
          <a:lstStyle/>
          <a:p>
            <a:pPr algn="ctr"/>
            <a:r>
              <a:rPr lang="en-US" altLang="ja-JP" sz="1100" b="1" dirty="0">
                <a:solidFill>
                  <a:schemeClr val="accent3"/>
                </a:solidFill>
              </a:rPr>
              <a:t>8</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7" name="テキスト ボックス 46">
            <a:extLst>
              <a:ext uri="{FF2B5EF4-FFF2-40B4-BE49-F238E27FC236}">
                <a16:creationId xmlns:a16="http://schemas.microsoft.com/office/drawing/2014/main" id="{FE6EF4C8-98CB-21A3-80D9-161508712F0C}"/>
              </a:ext>
            </a:extLst>
          </p:cNvPr>
          <p:cNvSpPr txBox="1"/>
          <p:nvPr/>
        </p:nvSpPr>
        <p:spPr>
          <a:xfrm>
            <a:off x="7381866" y="5074456"/>
            <a:ext cx="756274" cy="261610"/>
          </a:xfrm>
          <a:prstGeom prst="rect">
            <a:avLst/>
          </a:prstGeom>
          <a:noFill/>
        </p:spPr>
        <p:txBody>
          <a:bodyPr wrap="square" rtlCol="0">
            <a:spAutoFit/>
          </a:bodyPr>
          <a:lstStyle/>
          <a:p>
            <a:pPr algn="ctr"/>
            <a:r>
              <a:rPr lang="en-US" altLang="ja-JP" sz="1100" b="1" dirty="0">
                <a:solidFill>
                  <a:schemeClr val="accent3"/>
                </a:solidFill>
              </a:rPr>
              <a:t>13</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8" name="テキスト ボックス 47">
            <a:extLst>
              <a:ext uri="{FF2B5EF4-FFF2-40B4-BE49-F238E27FC236}">
                <a16:creationId xmlns:a16="http://schemas.microsoft.com/office/drawing/2014/main" id="{CC72D111-F127-6147-7AED-87F8005EF321}"/>
              </a:ext>
            </a:extLst>
          </p:cNvPr>
          <p:cNvSpPr txBox="1"/>
          <p:nvPr/>
        </p:nvSpPr>
        <p:spPr>
          <a:xfrm>
            <a:off x="8330452" y="5074797"/>
            <a:ext cx="756274" cy="261610"/>
          </a:xfrm>
          <a:prstGeom prst="rect">
            <a:avLst/>
          </a:prstGeom>
          <a:noFill/>
        </p:spPr>
        <p:txBody>
          <a:bodyPr wrap="square" rtlCol="0">
            <a:spAutoFit/>
          </a:bodyPr>
          <a:lstStyle/>
          <a:p>
            <a:pPr algn="ctr"/>
            <a:r>
              <a:rPr lang="en-US" altLang="ja-JP" sz="1100" b="1" dirty="0">
                <a:solidFill>
                  <a:schemeClr val="accent3"/>
                </a:solidFill>
              </a:rPr>
              <a:t>18</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49" name="テキスト ボックス 48">
            <a:extLst>
              <a:ext uri="{FF2B5EF4-FFF2-40B4-BE49-F238E27FC236}">
                <a16:creationId xmlns:a16="http://schemas.microsoft.com/office/drawing/2014/main" id="{98DA7041-6374-F312-A1EA-585621DDB4A6}"/>
              </a:ext>
            </a:extLst>
          </p:cNvPr>
          <p:cNvSpPr txBox="1"/>
          <p:nvPr/>
        </p:nvSpPr>
        <p:spPr>
          <a:xfrm>
            <a:off x="9318418" y="5074797"/>
            <a:ext cx="756274" cy="261610"/>
          </a:xfrm>
          <a:prstGeom prst="rect">
            <a:avLst/>
          </a:prstGeom>
          <a:noFill/>
        </p:spPr>
        <p:txBody>
          <a:bodyPr wrap="square" rtlCol="0">
            <a:spAutoFit/>
          </a:bodyPr>
          <a:lstStyle/>
          <a:p>
            <a:pPr algn="ctr"/>
            <a:r>
              <a:rPr lang="en-US" altLang="ja-JP" sz="1100" b="1" dirty="0">
                <a:solidFill>
                  <a:schemeClr val="accent3"/>
                </a:solidFill>
              </a:rPr>
              <a:t>21</a:t>
            </a:r>
            <a:r>
              <a:rPr lang="ja-JP" altLang="en-US" sz="1100" b="1" dirty="0">
                <a:solidFill>
                  <a:schemeClr val="accent3"/>
                </a:solidFill>
              </a:rPr>
              <a:t>：</a:t>
            </a:r>
            <a:r>
              <a:rPr lang="en-US" altLang="ja-JP" sz="1100" b="1" dirty="0">
                <a:solidFill>
                  <a:schemeClr val="accent3"/>
                </a:solidFill>
              </a:rPr>
              <a:t>00</a:t>
            </a:r>
            <a:endParaRPr kumimoji="1" lang="ja-JP" altLang="en-US" sz="1100" b="1" dirty="0">
              <a:solidFill>
                <a:schemeClr val="accent3"/>
              </a:solidFill>
            </a:endParaRPr>
          </a:p>
        </p:txBody>
      </p:sp>
      <p:sp>
        <p:nvSpPr>
          <p:cNvPr id="50" name="テキスト ボックス 49">
            <a:extLst>
              <a:ext uri="{FF2B5EF4-FFF2-40B4-BE49-F238E27FC236}">
                <a16:creationId xmlns:a16="http://schemas.microsoft.com/office/drawing/2014/main" id="{37D4C513-3330-9BE6-B961-26A4367AC331}"/>
              </a:ext>
            </a:extLst>
          </p:cNvPr>
          <p:cNvSpPr txBox="1"/>
          <p:nvPr/>
        </p:nvSpPr>
        <p:spPr>
          <a:xfrm>
            <a:off x="6100122" y="5939449"/>
            <a:ext cx="1428750" cy="261610"/>
          </a:xfrm>
          <a:prstGeom prst="rect">
            <a:avLst/>
          </a:prstGeom>
          <a:noFill/>
        </p:spPr>
        <p:txBody>
          <a:bodyPr wrap="square" rtlCol="0">
            <a:spAutoFit/>
          </a:bodyPr>
          <a:lstStyle/>
          <a:p>
            <a:pPr algn="ctr"/>
            <a:r>
              <a:rPr lang="ja-JP" altLang="en-US" sz="1100" b="1" dirty="0">
                <a:solidFill>
                  <a:schemeClr val="accent3"/>
                </a:solidFill>
              </a:rPr>
              <a:t>朝：通勤時</a:t>
            </a:r>
            <a:endParaRPr kumimoji="1" lang="ja-JP" altLang="en-US" sz="1100" b="1" dirty="0">
              <a:solidFill>
                <a:schemeClr val="accent3"/>
              </a:solidFill>
            </a:endParaRPr>
          </a:p>
        </p:txBody>
      </p:sp>
      <p:sp>
        <p:nvSpPr>
          <p:cNvPr id="51" name="テキスト ボックス 50">
            <a:extLst>
              <a:ext uri="{FF2B5EF4-FFF2-40B4-BE49-F238E27FC236}">
                <a16:creationId xmlns:a16="http://schemas.microsoft.com/office/drawing/2014/main" id="{F9567EAD-E086-A3A2-FF4E-E0E892EE94DE}"/>
              </a:ext>
            </a:extLst>
          </p:cNvPr>
          <p:cNvSpPr txBox="1"/>
          <p:nvPr/>
        </p:nvSpPr>
        <p:spPr>
          <a:xfrm>
            <a:off x="7153021" y="5938404"/>
            <a:ext cx="1206499" cy="261610"/>
          </a:xfrm>
          <a:prstGeom prst="rect">
            <a:avLst/>
          </a:prstGeom>
          <a:noFill/>
        </p:spPr>
        <p:txBody>
          <a:bodyPr wrap="square" rtlCol="0">
            <a:spAutoFit/>
          </a:bodyPr>
          <a:lstStyle/>
          <a:p>
            <a:pPr algn="ctr"/>
            <a:r>
              <a:rPr kumimoji="1" lang="ja-JP" altLang="en-US" sz="1100" b="1" dirty="0">
                <a:solidFill>
                  <a:schemeClr val="accent3"/>
                </a:solidFill>
              </a:rPr>
              <a:t>昼：休憩時</a:t>
            </a:r>
          </a:p>
        </p:txBody>
      </p:sp>
      <p:sp>
        <p:nvSpPr>
          <p:cNvPr id="52" name="テキスト ボックス 51">
            <a:extLst>
              <a:ext uri="{FF2B5EF4-FFF2-40B4-BE49-F238E27FC236}">
                <a16:creationId xmlns:a16="http://schemas.microsoft.com/office/drawing/2014/main" id="{0DEB9E3D-C6F8-00DF-2AA3-DB968932587E}"/>
              </a:ext>
            </a:extLst>
          </p:cNvPr>
          <p:cNvSpPr txBox="1"/>
          <p:nvPr/>
        </p:nvSpPr>
        <p:spPr>
          <a:xfrm>
            <a:off x="9242545" y="5951106"/>
            <a:ext cx="939719" cy="261610"/>
          </a:xfrm>
          <a:prstGeom prst="rect">
            <a:avLst/>
          </a:prstGeom>
          <a:noFill/>
        </p:spPr>
        <p:txBody>
          <a:bodyPr wrap="square" rtlCol="0">
            <a:spAutoFit/>
          </a:bodyPr>
          <a:lstStyle/>
          <a:p>
            <a:pPr algn="ctr"/>
            <a:r>
              <a:rPr kumimoji="1" lang="ja-JP" altLang="en-US" sz="1100" b="1" dirty="0">
                <a:solidFill>
                  <a:schemeClr val="accent3"/>
                </a:solidFill>
              </a:rPr>
              <a:t>夜：自宅</a:t>
            </a:r>
          </a:p>
        </p:txBody>
      </p:sp>
      <p:sp>
        <p:nvSpPr>
          <p:cNvPr id="53" name="テキスト ボックス 52">
            <a:extLst>
              <a:ext uri="{FF2B5EF4-FFF2-40B4-BE49-F238E27FC236}">
                <a16:creationId xmlns:a16="http://schemas.microsoft.com/office/drawing/2014/main" id="{72BE20A4-627B-D679-1E08-AA1C12C86A79}"/>
              </a:ext>
            </a:extLst>
          </p:cNvPr>
          <p:cNvSpPr txBox="1"/>
          <p:nvPr/>
        </p:nvSpPr>
        <p:spPr>
          <a:xfrm>
            <a:off x="8160328" y="5951280"/>
            <a:ext cx="1320956" cy="261610"/>
          </a:xfrm>
          <a:prstGeom prst="rect">
            <a:avLst/>
          </a:prstGeom>
          <a:noFill/>
        </p:spPr>
        <p:txBody>
          <a:bodyPr wrap="square" rtlCol="0">
            <a:spAutoFit/>
          </a:bodyPr>
          <a:lstStyle/>
          <a:p>
            <a:pPr algn="ctr"/>
            <a:r>
              <a:rPr kumimoji="1" lang="ja-JP" altLang="en-US" sz="1100" b="1" dirty="0">
                <a:solidFill>
                  <a:schemeClr val="accent3"/>
                </a:solidFill>
              </a:rPr>
              <a:t>夕方：通勤時</a:t>
            </a:r>
          </a:p>
        </p:txBody>
      </p:sp>
      <p:pic>
        <p:nvPicPr>
          <p:cNvPr id="54" name="図 53">
            <a:extLst>
              <a:ext uri="{FF2B5EF4-FFF2-40B4-BE49-F238E27FC236}">
                <a16:creationId xmlns:a16="http://schemas.microsoft.com/office/drawing/2014/main" id="{27E47082-1545-BFC9-E9AF-65AE822A0E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7908" y="5114896"/>
            <a:ext cx="560089" cy="820643"/>
          </a:xfrm>
          <a:prstGeom prst="rect">
            <a:avLst/>
          </a:prstGeom>
        </p:spPr>
      </p:pic>
      <p:pic>
        <p:nvPicPr>
          <p:cNvPr id="9" name="図 8">
            <a:extLst>
              <a:ext uri="{FF2B5EF4-FFF2-40B4-BE49-F238E27FC236}">
                <a16:creationId xmlns:a16="http://schemas.microsoft.com/office/drawing/2014/main" id="{4B8F32F6-CEAF-694A-419E-090CAA23C2AD}"/>
              </a:ext>
            </a:extLst>
          </p:cNvPr>
          <p:cNvPicPr>
            <a:picLocks noChangeAspect="1"/>
          </p:cNvPicPr>
          <p:nvPr/>
        </p:nvPicPr>
        <p:blipFill>
          <a:blip r:embed="rId6"/>
          <a:stretch>
            <a:fillRect/>
          </a:stretch>
        </p:blipFill>
        <p:spPr>
          <a:xfrm>
            <a:off x="806879" y="2816128"/>
            <a:ext cx="596293" cy="1178996"/>
          </a:xfrm>
          <a:prstGeom prst="rect">
            <a:avLst/>
          </a:prstGeom>
        </p:spPr>
      </p:pic>
      <p:pic>
        <p:nvPicPr>
          <p:cNvPr id="10" name="図 9">
            <a:extLst>
              <a:ext uri="{FF2B5EF4-FFF2-40B4-BE49-F238E27FC236}">
                <a16:creationId xmlns:a16="http://schemas.microsoft.com/office/drawing/2014/main" id="{46770C9F-4822-EDCB-04F2-E5B079F2825F}"/>
              </a:ext>
            </a:extLst>
          </p:cNvPr>
          <p:cNvPicPr>
            <a:picLocks noChangeAspect="1"/>
          </p:cNvPicPr>
          <p:nvPr/>
        </p:nvPicPr>
        <p:blipFill>
          <a:blip r:embed="rId6"/>
          <a:stretch>
            <a:fillRect/>
          </a:stretch>
        </p:blipFill>
        <p:spPr>
          <a:xfrm>
            <a:off x="2211016" y="3113706"/>
            <a:ext cx="438494" cy="866995"/>
          </a:xfrm>
          <a:prstGeom prst="rect">
            <a:avLst/>
          </a:prstGeom>
        </p:spPr>
      </p:pic>
      <p:pic>
        <p:nvPicPr>
          <p:cNvPr id="12" name="図 11">
            <a:extLst>
              <a:ext uri="{FF2B5EF4-FFF2-40B4-BE49-F238E27FC236}">
                <a16:creationId xmlns:a16="http://schemas.microsoft.com/office/drawing/2014/main" id="{5157EBA6-4069-9CCA-F3E0-C16FC3811FBF}"/>
              </a:ext>
            </a:extLst>
          </p:cNvPr>
          <p:cNvPicPr>
            <a:picLocks noChangeAspect="1"/>
          </p:cNvPicPr>
          <p:nvPr/>
        </p:nvPicPr>
        <p:blipFill>
          <a:blip r:embed="rId6"/>
          <a:stretch>
            <a:fillRect/>
          </a:stretch>
        </p:blipFill>
        <p:spPr>
          <a:xfrm>
            <a:off x="3443611" y="3113706"/>
            <a:ext cx="438494" cy="866995"/>
          </a:xfrm>
          <a:prstGeom prst="rect">
            <a:avLst/>
          </a:prstGeom>
        </p:spPr>
      </p:pic>
      <p:pic>
        <p:nvPicPr>
          <p:cNvPr id="14" name="図 13">
            <a:extLst>
              <a:ext uri="{FF2B5EF4-FFF2-40B4-BE49-F238E27FC236}">
                <a16:creationId xmlns:a16="http://schemas.microsoft.com/office/drawing/2014/main" id="{C841C9F6-5E6F-1934-5153-E74EA3679ABC}"/>
              </a:ext>
            </a:extLst>
          </p:cNvPr>
          <p:cNvPicPr>
            <a:picLocks noChangeAspect="1"/>
          </p:cNvPicPr>
          <p:nvPr/>
        </p:nvPicPr>
        <p:blipFill>
          <a:blip r:embed="rId6"/>
          <a:stretch>
            <a:fillRect/>
          </a:stretch>
        </p:blipFill>
        <p:spPr>
          <a:xfrm>
            <a:off x="4711219" y="3113706"/>
            <a:ext cx="438494" cy="866995"/>
          </a:xfrm>
          <a:prstGeom prst="rect">
            <a:avLst/>
          </a:prstGeom>
        </p:spPr>
      </p:pic>
      <p:sp>
        <p:nvSpPr>
          <p:cNvPr id="4" name="テキスト ボックス 3">
            <a:extLst>
              <a:ext uri="{FF2B5EF4-FFF2-40B4-BE49-F238E27FC236}">
                <a16:creationId xmlns:a16="http://schemas.microsoft.com/office/drawing/2014/main" id="{DFC59C9B-74A8-4447-C794-6356288187A4}"/>
              </a:ext>
            </a:extLst>
          </p:cNvPr>
          <p:cNvSpPr txBox="1"/>
          <p:nvPr/>
        </p:nvSpPr>
        <p:spPr>
          <a:xfrm>
            <a:off x="704080" y="4905807"/>
            <a:ext cx="4940365" cy="1569660"/>
          </a:xfrm>
          <a:prstGeom prst="rect">
            <a:avLst/>
          </a:prstGeom>
          <a:noFill/>
        </p:spPr>
        <p:txBody>
          <a:bodyPr wrap="square">
            <a:spAutoFit/>
          </a:bodyPr>
          <a:lstStyle/>
          <a:p>
            <a:pPr algn="l"/>
            <a:r>
              <a:rPr kumimoji="1" lang="ja-JP" altLang="en-US" sz="1600" dirty="0">
                <a:solidFill>
                  <a:schemeClr val="accent3"/>
                </a:solidFill>
                <a:latin typeface="+mn-ea"/>
              </a:rPr>
              <a:t>掲載日に訪問したユーザーの初回訪問時に</a:t>
            </a:r>
            <a:endParaRPr kumimoji="1" lang="en-US" altLang="ja-JP" sz="1600" dirty="0">
              <a:solidFill>
                <a:schemeClr val="accent3"/>
              </a:solidFill>
              <a:latin typeface="+mn-ea"/>
            </a:endParaRPr>
          </a:p>
          <a:p>
            <a:pPr algn="l"/>
            <a:r>
              <a:rPr kumimoji="1" lang="en-US" altLang="ja-JP" sz="1600" dirty="0">
                <a:solidFill>
                  <a:schemeClr val="accent3"/>
                </a:solidFill>
                <a:latin typeface="+mn-ea"/>
              </a:rPr>
              <a:t>100</a:t>
            </a:r>
            <a:r>
              <a:rPr kumimoji="1" lang="ja-JP" altLang="en-US" sz="1600" dirty="0">
                <a:solidFill>
                  <a:schemeClr val="accent3"/>
                </a:solidFill>
                <a:latin typeface="+mn-ea"/>
              </a:rPr>
              <a:t>％掲出するため、</a:t>
            </a:r>
            <a:r>
              <a:rPr kumimoji="1" lang="en-US" altLang="ja-JP" sz="1600" dirty="0">
                <a:solidFill>
                  <a:schemeClr val="accent3"/>
                </a:solidFill>
                <a:latin typeface="+mn-ea"/>
              </a:rPr>
              <a:t>Yahoo!</a:t>
            </a:r>
            <a:r>
              <a:rPr kumimoji="1" lang="ja-JP" altLang="en-US" sz="1600" dirty="0">
                <a:solidFill>
                  <a:schemeClr val="accent3"/>
                </a:solidFill>
                <a:latin typeface="+mn-ea"/>
              </a:rPr>
              <a:t>ニューストピックスに訪れた全ユーザーにリーチ可能</a:t>
            </a:r>
            <a:endParaRPr kumimoji="1" lang="en-US" altLang="ja-JP" sz="1600" dirty="0">
              <a:solidFill>
                <a:schemeClr val="accent3"/>
              </a:solidFill>
              <a:latin typeface="+mn-ea"/>
            </a:endParaRPr>
          </a:p>
          <a:p>
            <a:pPr algn="l"/>
            <a:endParaRPr lang="en-US" altLang="ja-JP" sz="1600" dirty="0">
              <a:solidFill>
                <a:schemeClr val="accent3"/>
              </a:solidFill>
              <a:latin typeface="+mn-ea"/>
            </a:endParaRPr>
          </a:p>
          <a:p>
            <a:r>
              <a:rPr lang="ja-JP" altLang="en-US" sz="1600" dirty="0">
                <a:solidFill>
                  <a:schemeClr val="accent3"/>
                </a:solidFill>
                <a:latin typeface="+mn-ea"/>
              </a:rPr>
              <a:t>更に複数回訪れたユーザーに対しても最大</a:t>
            </a:r>
            <a:r>
              <a:rPr lang="en-US" altLang="ja-JP" sz="1600" dirty="0">
                <a:solidFill>
                  <a:schemeClr val="accent3"/>
                </a:solidFill>
                <a:latin typeface="+mn-ea"/>
              </a:rPr>
              <a:t>4</a:t>
            </a:r>
            <a:r>
              <a:rPr lang="ja-JP" altLang="en-US" sz="1600" dirty="0">
                <a:solidFill>
                  <a:schemeClr val="accent3"/>
                </a:solidFill>
                <a:latin typeface="+mn-ea"/>
              </a:rPr>
              <a:t>回まで</a:t>
            </a:r>
            <a:endParaRPr lang="en-US" altLang="ja-JP" sz="1600" dirty="0">
              <a:solidFill>
                <a:schemeClr val="accent3"/>
              </a:solidFill>
              <a:latin typeface="+mn-ea"/>
            </a:endParaRPr>
          </a:p>
          <a:p>
            <a:r>
              <a:rPr kumimoji="1" lang="ja-JP" altLang="en-US" sz="1600" dirty="0">
                <a:solidFill>
                  <a:schemeClr val="accent3"/>
                </a:solidFill>
                <a:latin typeface="+mn-ea"/>
              </a:rPr>
              <a:t>掲載され、刷り込みによる認知効果が期待できる</a:t>
            </a:r>
            <a:endParaRPr kumimoji="1" lang="en-US" altLang="ja-JP" sz="1600" dirty="0">
              <a:solidFill>
                <a:schemeClr val="accent3"/>
              </a:solidFill>
              <a:latin typeface="+mn-ea"/>
            </a:endParaRPr>
          </a:p>
        </p:txBody>
      </p:sp>
    </p:spTree>
    <p:extLst>
      <p:ext uri="{BB962C8B-B14F-4D97-AF65-F5344CB8AC3E}">
        <p14:creationId xmlns:p14="http://schemas.microsoft.com/office/powerpoint/2010/main" val="450108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プレースホルダー 4" descr="アイコン&#10;&#10;自動的に生成された説明">
            <a:extLst>
              <a:ext uri="{FF2B5EF4-FFF2-40B4-BE49-F238E27FC236}">
                <a16:creationId xmlns:a16="http://schemas.microsoft.com/office/drawing/2014/main" id="{5268AFE3-CA04-A725-C4EF-0E6763621AB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04</a:t>
            </a:r>
          </a:p>
        </p:txBody>
      </p:sp>
      <p:sp>
        <p:nvSpPr>
          <p:cNvPr id="6" name="テキスト プレースホルダー 3">
            <a:extLst>
              <a:ext uri="{FF2B5EF4-FFF2-40B4-BE49-F238E27FC236}">
                <a16:creationId xmlns:a16="http://schemas.microsoft.com/office/drawing/2014/main" id="{8A99C350-8EE2-654E-00DB-611CE77146C7}"/>
              </a:ext>
            </a:extLst>
          </p:cNvPr>
          <p:cNvSpPr>
            <a:spLocks noGrp="1"/>
          </p:cNvSpPr>
          <p:nvPr>
            <p:ph type="body" sz="quarter" idx="19"/>
          </p:nvPr>
        </p:nvSpPr>
        <p:spPr>
          <a:xfrm>
            <a:off x="770056" y="4660581"/>
            <a:ext cx="4741644" cy="1412875"/>
          </a:xfrm>
        </p:spPr>
        <p:txBody>
          <a:bodyPr/>
          <a:lstStyle/>
          <a:p>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p>
          <a:p>
            <a:r>
              <a:rPr kumimoji="1" lang="ja-JP" altLang="en-US" sz="2000" dirty="0">
                <a:latin typeface="+mj-ea"/>
                <a:ea typeface="+mj-ea"/>
              </a:rPr>
              <a:t>活用イメージ</a:t>
            </a:r>
          </a:p>
        </p:txBody>
      </p:sp>
    </p:spTree>
    <p:extLst>
      <p:ext uri="{BB962C8B-B14F-4D97-AF65-F5344CB8AC3E}">
        <p14:creationId xmlns:p14="http://schemas.microsoft.com/office/powerpoint/2010/main" val="3621824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正方形/長方形 52">
            <a:extLst>
              <a:ext uri="{FF2B5EF4-FFF2-40B4-BE49-F238E27FC236}">
                <a16:creationId xmlns:a16="http://schemas.microsoft.com/office/drawing/2014/main" id="{B15CAE5B-D3D9-2BF6-F42C-ED133D87578E}"/>
              </a:ext>
            </a:extLst>
          </p:cNvPr>
          <p:cNvSpPr/>
          <p:nvPr/>
        </p:nvSpPr>
        <p:spPr>
          <a:xfrm>
            <a:off x="477920" y="4819100"/>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正方形/長方形 51">
            <a:extLst>
              <a:ext uri="{FF2B5EF4-FFF2-40B4-BE49-F238E27FC236}">
                <a16:creationId xmlns:a16="http://schemas.microsoft.com/office/drawing/2014/main" id="{EAC70654-B3C8-C1E3-0535-AADF5FAB1085}"/>
              </a:ext>
            </a:extLst>
          </p:cNvPr>
          <p:cNvSpPr/>
          <p:nvPr/>
        </p:nvSpPr>
        <p:spPr>
          <a:xfrm>
            <a:off x="477920" y="2839116"/>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C536C0DE-0F95-9999-A7B7-514190BC18B4}"/>
              </a:ext>
            </a:extLst>
          </p:cNvPr>
          <p:cNvSpPr/>
          <p:nvPr/>
        </p:nvSpPr>
        <p:spPr>
          <a:xfrm>
            <a:off x="477920" y="866276"/>
            <a:ext cx="11236160" cy="192513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2" name="図 31" descr="テキスト, 手紙&#10;&#10;自動的に生成された説明">
            <a:extLst>
              <a:ext uri="{FF2B5EF4-FFF2-40B4-BE49-F238E27FC236}">
                <a16:creationId xmlns:a16="http://schemas.microsoft.com/office/drawing/2014/main" id="{9574F62F-B465-0B9D-701F-915CCA2E68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9195" y="1838848"/>
            <a:ext cx="3961624" cy="924379"/>
          </a:xfrm>
          <a:prstGeom prst="rect">
            <a:avLst/>
          </a:prstGeom>
        </p:spPr>
      </p:pic>
      <p:sp>
        <p:nvSpPr>
          <p:cNvPr id="19" name="テキスト ボックス 18">
            <a:extLst>
              <a:ext uri="{FF2B5EF4-FFF2-40B4-BE49-F238E27FC236}">
                <a16:creationId xmlns:a16="http://schemas.microsoft.com/office/drawing/2014/main" id="{024AF61A-BE49-AF88-BA19-7EA6157001EB}"/>
              </a:ext>
            </a:extLst>
          </p:cNvPr>
          <p:cNvSpPr txBox="1"/>
          <p:nvPr/>
        </p:nvSpPr>
        <p:spPr>
          <a:xfrm>
            <a:off x="6729197" y="1301792"/>
            <a:ext cx="4927879" cy="1077218"/>
          </a:xfrm>
          <a:prstGeom prst="rect">
            <a:avLst/>
          </a:prstGeom>
          <a:noFill/>
        </p:spPr>
        <p:txBody>
          <a:bodyPr wrap="square" rtlCol="0">
            <a:spAutoFit/>
          </a:bodyPr>
          <a:lstStyle/>
          <a:p>
            <a:pPr marL="285750" indent="-285750" algn="l">
              <a:buFont typeface="Arial" panose="020B0604020202020204" pitchFamily="34" charset="0"/>
              <a:buChar char="•"/>
            </a:pPr>
            <a:r>
              <a:rPr lang="ja-JP" altLang="en-US" sz="1600" dirty="0">
                <a:solidFill>
                  <a:schemeClr val="accent3"/>
                </a:solidFill>
              </a:rPr>
              <a:t>新商品発売日での話題醸成</a:t>
            </a:r>
            <a:endParaRPr lang="en-US" altLang="ja-JP" sz="1600" dirty="0">
              <a:solidFill>
                <a:schemeClr val="accent3"/>
              </a:solidFill>
            </a:endParaRPr>
          </a:p>
          <a:p>
            <a:pPr marL="285750" indent="-285750" algn="l">
              <a:buFont typeface="Arial" panose="020B0604020202020204" pitchFamily="34" charset="0"/>
              <a:buChar char="•"/>
            </a:pPr>
            <a:r>
              <a:rPr lang="ja-JP" altLang="en-US" sz="1600" dirty="0">
                <a:solidFill>
                  <a:schemeClr val="accent3"/>
                </a:solidFill>
              </a:rPr>
              <a:t>ブランド刷新の発信</a:t>
            </a:r>
            <a:endParaRPr lang="en-US" altLang="ja-JP" sz="1600" dirty="0">
              <a:solidFill>
                <a:schemeClr val="accent3"/>
              </a:solidFill>
            </a:endParaRPr>
          </a:p>
          <a:p>
            <a:pPr marL="285750" indent="-285750" algn="l">
              <a:buFont typeface="Arial" panose="020B0604020202020204" pitchFamily="34" charset="0"/>
              <a:buChar char="•"/>
            </a:pPr>
            <a:endParaRPr lang="en-US" altLang="ja-JP" sz="1600" dirty="0">
              <a:solidFill>
                <a:schemeClr val="accent3"/>
              </a:solidFill>
            </a:endParaRPr>
          </a:p>
          <a:p>
            <a:pPr algn="l"/>
            <a:r>
              <a:rPr lang="ja-JP" altLang="en-US" sz="1600" dirty="0">
                <a:solidFill>
                  <a:schemeClr val="accent3"/>
                </a:solidFill>
              </a:rPr>
              <a:t>新商品の立ち上げ時に狙ったタイミングで</a:t>
            </a:r>
            <a:r>
              <a:rPr lang="en-US" altLang="ja-JP" sz="1600" dirty="0">
                <a:solidFill>
                  <a:schemeClr val="accent3"/>
                </a:solidFill>
              </a:rPr>
              <a:t>PR</a:t>
            </a:r>
            <a:r>
              <a:rPr lang="ja-JP" altLang="en-US" sz="1600" dirty="0">
                <a:solidFill>
                  <a:schemeClr val="accent3"/>
                </a:solidFill>
              </a:rPr>
              <a:t>可能</a:t>
            </a:r>
            <a:endParaRPr lang="en-US" altLang="ja-JP" sz="1600" dirty="0">
              <a:solidFill>
                <a:schemeClr val="accent3"/>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en-US" altLang="ja-JP" sz="2000" dirty="0">
                <a:latin typeface="+mj-ea"/>
                <a:ea typeface="+mj-ea"/>
              </a:rPr>
              <a:t>Yahoo! JAPAN</a:t>
            </a:r>
            <a:r>
              <a:rPr lang="ja-JP" altLang="en-US" sz="2000" dirty="0">
                <a:latin typeface="+mj-ea"/>
                <a:ea typeface="+mj-ea"/>
              </a:rPr>
              <a:t>　トップページ　トピックス</a:t>
            </a:r>
            <a:r>
              <a:rPr lang="en-US" altLang="ja-JP" sz="2000" dirty="0">
                <a:latin typeface="+mj-ea"/>
                <a:ea typeface="+mj-ea"/>
              </a:rPr>
              <a:t>PR</a:t>
            </a:r>
            <a:r>
              <a:rPr lang="ja-JP" altLang="en-US" sz="2000" dirty="0">
                <a:latin typeface="+mj-ea"/>
                <a:ea typeface="+mj-ea"/>
              </a:rPr>
              <a:t>　</a:t>
            </a:r>
            <a:r>
              <a:rPr lang="en-US" altLang="ja-JP" sz="2000" dirty="0">
                <a:latin typeface="+mj-ea"/>
                <a:ea typeface="+mj-ea"/>
              </a:rPr>
              <a:t>SP</a:t>
            </a:r>
            <a:r>
              <a:rPr lang="ja-JP" altLang="en-US" sz="2000" dirty="0">
                <a:latin typeface="+mj-ea"/>
                <a:ea typeface="+mj-ea"/>
              </a:rPr>
              <a:t>　</a:t>
            </a:r>
            <a:r>
              <a:rPr kumimoji="1" lang="ja-JP" altLang="en-US" dirty="0"/>
              <a:t>活用イメージ</a:t>
            </a:r>
          </a:p>
        </p:txBody>
      </p:sp>
      <p:pic>
        <p:nvPicPr>
          <p:cNvPr id="33" name="図 32" descr="テキスト, 手紙&#10;&#10;自動的に生成された説明">
            <a:extLst>
              <a:ext uri="{FF2B5EF4-FFF2-40B4-BE49-F238E27FC236}">
                <a16:creationId xmlns:a16="http://schemas.microsoft.com/office/drawing/2014/main" id="{8B27FDA6-2426-8B49-A613-D29E41E0B1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195" y="889890"/>
            <a:ext cx="3961624" cy="924379"/>
          </a:xfrm>
          <a:prstGeom prst="rect">
            <a:avLst/>
          </a:prstGeom>
        </p:spPr>
      </p:pic>
      <p:pic>
        <p:nvPicPr>
          <p:cNvPr id="39" name="図 38" descr="テキスト, 手紙&#10;&#10;自動的に生成された説明">
            <a:extLst>
              <a:ext uri="{FF2B5EF4-FFF2-40B4-BE49-F238E27FC236}">
                <a16:creationId xmlns:a16="http://schemas.microsoft.com/office/drawing/2014/main" id="{FFC665AF-A0E8-A6E4-3AAB-C574CB379F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9195" y="3813913"/>
            <a:ext cx="3957124" cy="923329"/>
          </a:xfrm>
          <a:prstGeom prst="rect">
            <a:avLst/>
          </a:prstGeom>
        </p:spPr>
      </p:pic>
      <p:pic>
        <p:nvPicPr>
          <p:cNvPr id="40" name="図 39" descr="テキスト, 手紙&#10;&#10;自動的に生成された説明">
            <a:extLst>
              <a:ext uri="{FF2B5EF4-FFF2-40B4-BE49-F238E27FC236}">
                <a16:creationId xmlns:a16="http://schemas.microsoft.com/office/drawing/2014/main" id="{691B8DAA-3DF9-B317-58C3-A3A5A0AFD7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89195" y="2870627"/>
            <a:ext cx="3957123" cy="923329"/>
          </a:xfrm>
          <a:prstGeom prst="rect">
            <a:avLst/>
          </a:prstGeom>
        </p:spPr>
      </p:pic>
      <p:pic>
        <p:nvPicPr>
          <p:cNvPr id="41" name="図 40" descr="テキスト, 手紙&#10;&#10;自動的に生成された説明">
            <a:extLst>
              <a:ext uri="{FF2B5EF4-FFF2-40B4-BE49-F238E27FC236}">
                <a16:creationId xmlns:a16="http://schemas.microsoft.com/office/drawing/2014/main" id="{D5B2CBB0-6F10-2B98-0543-E80FEE70A3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89193" y="5792124"/>
            <a:ext cx="3957129" cy="923330"/>
          </a:xfrm>
          <a:prstGeom prst="rect">
            <a:avLst/>
          </a:prstGeom>
        </p:spPr>
      </p:pic>
      <p:pic>
        <p:nvPicPr>
          <p:cNvPr id="42" name="図 41" descr="テキスト, 手紙&#10;&#10;自動的に生成された説明">
            <a:extLst>
              <a:ext uri="{FF2B5EF4-FFF2-40B4-BE49-F238E27FC236}">
                <a16:creationId xmlns:a16="http://schemas.microsoft.com/office/drawing/2014/main" id="{75C7C4EB-E567-1A8D-3D44-82E916C152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89194" y="4854375"/>
            <a:ext cx="3957129" cy="923330"/>
          </a:xfrm>
          <a:prstGeom prst="rect">
            <a:avLst/>
          </a:prstGeom>
        </p:spPr>
      </p:pic>
      <p:sp>
        <p:nvSpPr>
          <p:cNvPr id="44" name="テキスト ボックス 43">
            <a:extLst>
              <a:ext uri="{FF2B5EF4-FFF2-40B4-BE49-F238E27FC236}">
                <a16:creationId xmlns:a16="http://schemas.microsoft.com/office/drawing/2014/main" id="{3EE4A0F9-860C-CDBB-E91C-6E88B9282526}"/>
              </a:ext>
            </a:extLst>
          </p:cNvPr>
          <p:cNvSpPr txBox="1"/>
          <p:nvPr/>
        </p:nvSpPr>
        <p:spPr>
          <a:xfrm>
            <a:off x="6729197" y="3029570"/>
            <a:ext cx="4927879" cy="1569660"/>
          </a:xfrm>
          <a:prstGeom prst="rect">
            <a:avLst/>
          </a:prstGeom>
          <a:noFill/>
        </p:spPr>
        <p:txBody>
          <a:bodyPr wrap="square">
            <a:spAutoFit/>
          </a:bodyPr>
          <a:lstStyle/>
          <a:p>
            <a:pPr marL="285750" indent="-285750" algn="l">
              <a:buFont typeface="Arial" panose="020B0604020202020204" pitchFamily="34" charset="0"/>
              <a:buChar char="•"/>
            </a:pPr>
            <a:r>
              <a:rPr lang="en-US" altLang="ja-JP" sz="1600" dirty="0">
                <a:solidFill>
                  <a:schemeClr val="accent3"/>
                </a:solidFill>
              </a:rPr>
              <a:t>『</a:t>
            </a:r>
            <a:r>
              <a:rPr lang="ja-JP" altLang="en-US" sz="1600" dirty="0">
                <a:solidFill>
                  <a:schemeClr val="accent3"/>
                </a:solidFill>
              </a:rPr>
              <a:t>〇月〇日は○○の日</a:t>
            </a:r>
            <a:r>
              <a:rPr lang="en-US" altLang="ja-JP" sz="1600" dirty="0">
                <a:solidFill>
                  <a:schemeClr val="accent3"/>
                </a:solidFill>
              </a:rPr>
              <a:t>』</a:t>
            </a:r>
          </a:p>
          <a:p>
            <a:pPr marL="285750" indent="-285750" algn="l">
              <a:buFont typeface="Arial" panose="020B0604020202020204" pitchFamily="34" charset="0"/>
              <a:buChar char="•"/>
            </a:pPr>
            <a:r>
              <a:rPr lang="ja-JP" altLang="en-US" sz="1600" dirty="0">
                <a:solidFill>
                  <a:schemeClr val="accent3"/>
                </a:solidFill>
              </a:rPr>
              <a:t>クリスマスや大晦日などの年間行事</a:t>
            </a:r>
            <a:endParaRPr lang="en-US" altLang="ja-JP" sz="1600" dirty="0">
              <a:solidFill>
                <a:schemeClr val="accent3"/>
              </a:solidFill>
            </a:endParaRPr>
          </a:p>
          <a:p>
            <a:pPr marL="285750" indent="-285750" algn="l">
              <a:buFont typeface="Arial" panose="020B0604020202020204" pitchFamily="34" charset="0"/>
              <a:buChar char="•"/>
            </a:pPr>
            <a:r>
              <a:rPr kumimoji="1" lang="ja-JP" altLang="en-US" sz="1600" dirty="0">
                <a:solidFill>
                  <a:schemeClr val="accent3"/>
                </a:solidFill>
              </a:rPr>
              <a:t>スポーツイベントなどのトレンド日</a:t>
            </a:r>
            <a:endParaRPr kumimoji="1" lang="en-US" altLang="ja-JP" sz="1600" dirty="0">
              <a:solidFill>
                <a:schemeClr val="accent3"/>
              </a:solidFill>
            </a:endParaRPr>
          </a:p>
          <a:p>
            <a:pPr marL="285750" indent="-285750" algn="l">
              <a:buFont typeface="Arial" panose="020B0604020202020204" pitchFamily="34" charset="0"/>
              <a:buChar char="•"/>
            </a:pPr>
            <a:endParaRPr lang="en-US" altLang="ja-JP" sz="1600" dirty="0">
              <a:solidFill>
                <a:schemeClr val="accent3"/>
              </a:solidFill>
            </a:endParaRPr>
          </a:p>
          <a:p>
            <a:pPr algn="l"/>
            <a:r>
              <a:rPr kumimoji="1" lang="ja-JP" altLang="en-US" sz="1600" dirty="0">
                <a:solidFill>
                  <a:schemeClr val="accent3"/>
                </a:solidFill>
              </a:rPr>
              <a:t>特定日と絡めたプロモーション</a:t>
            </a:r>
            <a:r>
              <a:rPr lang="ja-JP" altLang="en-US" sz="1600" dirty="0">
                <a:solidFill>
                  <a:schemeClr val="accent3"/>
                </a:solidFill>
              </a:rPr>
              <a:t>。</a:t>
            </a:r>
            <a:r>
              <a:rPr kumimoji="1" lang="ja-JP" altLang="en-US" sz="1600" dirty="0">
                <a:solidFill>
                  <a:schemeClr val="accent3"/>
                </a:solidFill>
              </a:rPr>
              <a:t>全ユーザーにリーチする特性を活かして特定日の盛り上げが可能</a:t>
            </a:r>
            <a:endParaRPr kumimoji="1" lang="en-US" altLang="ja-JP" sz="1600" dirty="0">
              <a:solidFill>
                <a:schemeClr val="accent3"/>
              </a:solidFill>
            </a:endParaRPr>
          </a:p>
        </p:txBody>
      </p:sp>
      <p:sp>
        <p:nvSpPr>
          <p:cNvPr id="48" name="正方形/長方形 47">
            <a:extLst>
              <a:ext uri="{FF2B5EF4-FFF2-40B4-BE49-F238E27FC236}">
                <a16:creationId xmlns:a16="http://schemas.microsoft.com/office/drawing/2014/main" id="{80DC6B19-1A16-9A94-6D0A-195E98C3249C}"/>
              </a:ext>
            </a:extLst>
          </p:cNvPr>
          <p:cNvSpPr/>
          <p:nvPr/>
        </p:nvSpPr>
        <p:spPr>
          <a:xfrm>
            <a:off x="477920" y="866275"/>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Case.1</a:t>
            </a:r>
          </a:p>
          <a:p>
            <a:pPr algn="ctr"/>
            <a:endParaRPr kumimoji="1" lang="en-US" altLang="ja-JP" b="1" dirty="0">
              <a:solidFill>
                <a:schemeClr val="accent1"/>
              </a:solidFill>
            </a:endParaRPr>
          </a:p>
          <a:p>
            <a:pPr algn="ctr"/>
            <a:r>
              <a:rPr lang="ja-JP" altLang="en-US" b="1" dirty="0">
                <a:solidFill>
                  <a:schemeClr val="accent1"/>
                </a:solidFill>
              </a:rPr>
              <a:t>新商品訴求</a:t>
            </a:r>
            <a:endParaRPr lang="en-US" altLang="ja-JP" b="1" dirty="0">
              <a:solidFill>
                <a:schemeClr val="accent1"/>
              </a:solidFill>
            </a:endParaRPr>
          </a:p>
        </p:txBody>
      </p:sp>
      <p:sp>
        <p:nvSpPr>
          <p:cNvPr id="50" name="正方形/長方形 49">
            <a:extLst>
              <a:ext uri="{FF2B5EF4-FFF2-40B4-BE49-F238E27FC236}">
                <a16:creationId xmlns:a16="http://schemas.microsoft.com/office/drawing/2014/main" id="{33EE8A27-9D39-FBDC-E57D-71C134A946A7}"/>
              </a:ext>
            </a:extLst>
          </p:cNvPr>
          <p:cNvSpPr/>
          <p:nvPr/>
        </p:nvSpPr>
        <p:spPr>
          <a:xfrm>
            <a:off x="477920" y="2835742"/>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Case.2</a:t>
            </a:r>
          </a:p>
          <a:p>
            <a:pPr algn="ctr"/>
            <a:endParaRPr kumimoji="1" lang="en-US" altLang="ja-JP" b="1" dirty="0">
              <a:solidFill>
                <a:schemeClr val="accent1"/>
              </a:solidFill>
            </a:endParaRPr>
          </a:p>
          <a:p>
            <a:pPr algn="ctr"/>
            <a:r>
              <a:rPr lang="ja-JP" altLang="en-US" b="1" dirty="0">
                <a:solidFill>
                  <a:schemeClr val="accent1"/>
                </a:solidFill>
              </a:rPr>
              <a:t>特定日訴求</a:t>
            </a:r>
            <a:endParaRPr lang="en-US" altLang="ja-JP" b="1" dirty="0">
              <a:solidFill>
                <a:schemeClr val="accent1"/>
              </a:solidFill>
            </a:endParaRPr>
          </a:p>
        </p:txBody>
      </p:sp>
      <p:sp>
        <p:nvSpPr>
          <p:cNvPr id="51" name="正方形/長方形 50">
            <a:extLst>
              <a:ext uri="{FF2B5EF4-FFF2-40B4-BE49-F238E27FC236}">
                <a16:creationId xmlns:a16="http://schemas.microsoft.com/office/drawing/2014/main" id="{89C633FC-43E4-49DE-7A27-F40058123B65}"/>
              </a:ext>
            </a:extLst>
          </p:cNvPr>
          <p:cNvSpPr/>
          <p:nvPr/>
        </p:nvSpPr>
        <p:spPr>
          <a:xfrm>
            <a:off x="477920" y="4813776"/>
            <a:ext cx="1928396" cy="1925136"/>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accent1"/>
                </a:solidFill>
              </a:rPr>
              <a:t>Case.3</a:t>
            </a:r>
          </a:p>
          <a:p>
            <a:pPr algn="ctr"/>
            <a:endParaRPr kumimoji="1" lang="en-US" altLang="ja-JP" b="1" dirty="0">
              <a:solidFill>
                <a:schemeClr val="accent1"/>
              </a:solidFill>
            </a:endParaRPr>
          </a:p>
          <a:p>
            <a:pPr algn="ctr"/>
            <a:r>
              <a:rPr lang="ja-JP" altLang="en-US" b="1" dirty="0">
                <a:solidFill>
                  <a:schemeClr val="accent1"/>
                </a:solidFill>
              </a:rPr>
              <a:t>時事性訴求</a:t>
            </a:r>
            <a:endParaRPr lang="en-US" altLang="ja-JP" b="1" dirty="0">
              <a:solidFill>
                <a:schemeClr val="accent1"/>
              </a:solidFill>
            </a:endParaRPr>
          </a:p>
        </p:txBody>
      </p:sp>
      <p:sp>
        <p:nvSpPr>
          <p:cNvPr id="54" name="テキスト ボックス 53">
            <a:extLst>
              <a:ext uri="{FF2B5EF4-FFF2-40B4-BE49-F238E27FC236}">
                <a16:creationId xmlns:a16="http://schemas.microsoft.com/office/drawing/2014/main" id="{02A4BE42-A73D-F887-9CC7-3A05ECDBA750}"/>
              </a:ext>
            </a:extLst>
          </p:cNvPr>
          <p:cNvSpPr txBox="1"/>
          <p:nvPr/>
        </p:nvSpPr>
        <p:spPr>
          <a:xfrm>
            <a:off x="6729197" y="5114624"/>
            <a:ext cx="4927879" cy="1323439"/>
          </a:xfrm>
          <a:prstGeom prst="rect">
            <a:avLst/>
          </a:prstGeom>
          <a:noFill/>
        </p:spPr>
        <p:txBody>
          <a:bodyPr wrap="square">
            <a:spAutoFit/>
          </a:bodyPr>
          <a:lstStyle/>
          <a:p>
            <a:pPr marL="285750" indent="-285750" algn="l">
              <a:buFont typeface="Arial" panose="020B0604020202020204" pitchFamily="34" charset="0"/>
              <a:buChar char="•"/>
            </a:pPr>
            <a:r>
              <a:rPr lang="ja-JP" altLang="en-US" sz="1600" dirty="0">
                <a:solidFill>
                  <a:schemeClr val="accent3"/>
                </a:solidFill>
              </a:rPr>
              <a:t>時事性の高いテーマ</a:t>
            </a:r>
            <a:r>
              <a:rPr lang="en-US" altLang="ja-JP" sz="1600" dirty="0">
                <a:solidFill>
                  <a:schemeClr val="accent3"/>
                </a:solidFill>
              </a:rPr>
              <a:t>×</a:t>
            </a:r>
            <a:r>
              <a:rPr lang="ja-JP" altLang="en-US" sz="1600" dirty="0">
                <a:solidFill>
                  <a:schemeClr val="accent3"/>
                </a:solidFill>
              </a:rPr>
              <a:t>商材</a:t>
            </a:r>
            <a:endParaRPr lang="en-US" altLang="ja-JP" sz="1600" dirty="0">
              <a:solidFill>
                <a:schemeClr val="accent3"/>
              </a:solidFill>
            </a:endParaRPr>
          </a:p>
          <a:p>
            <a:pPr algn="l"/>
            <a:endParaRPr lang="en-US" altLang="ja-JP" sz="1600" dirty="0">
              <a:solidFill>
                <a:schemeClr val="accent3"/>
              </a:solidFill>
            </a:endParaRPr>
          </a:p>
          <a:p>
            <a:pPr algn="l"/>
            <a:r>
              <a:rPr kumimoji="1" lang="ja-JP" altLang="en-US" sz="1600" dirty="0">
                <a:solidFill>
                  <a:schemeClr val="accent3"/>
                </a:solidFill>
              </a:rPr>
              <a:t>時事性の高いテーマから商品説明に繋げることで、ニュースを閲覧しに来たユーザーにより自然に、</a:t>
            </a:r>
            <a:endParaRPr kumimoji="1" lang="en-US" altLang="ja-JP" sz="1600" dirty="0">
              <a:solidFill>
                <a:schemeClr val="accent3"/>
              </a:solidFill>
            </a:endParaRPr>
          </a:p>
          <a:p>
            <a:pPr algn="l"/>
            <a:r>
              <a:rPr kumimoji="1" lang="ja-JP" altLang="en-US" sz="1600" dirty="0">
                <a:solidFill>
                  <a:schemeClr val="accent3"/>
                </a:solidFill>
              </a:rPr>
              <a:t>より深く</a:t>
            </a:r>
            <a:r>
              <a:rPr lang="ja-JP" altLang="en-US" sz="1600" dirty="0">
                <a:solidFill>
                  <a:schemeClr val="accent3"/>
                </a:solidFill>
              </a:rPr>
              <a:t>アプローチが可能</a:t>
            </a:r>
            <a:endParaRPr kumimoji="1" lang="en-US" altLang="ja-JP" sz="1600" dirty="0">
              <a:solidFill>
                <a:schemeClr val="accent3"/>
              </a:solidFill>
            </a:endParaRPr>
          </a:p>
        </p:txBody>
      </p:sp>
    </p:spTree>
    <p:extLst>
      <p:ext uri="{BB962C8B-B14F-4D97-AF65-F5344CB8AC3E}">
        <p14:creationId xmlns:p14="http://schemas.microsoft.com/office/powerpoint/2010/main" val="2684887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2E42396-0025-772E-8FFD-E0CBEC2906A2}"/>
              </a:ext>
            </a:extLst>
          </p:cNvPr>
          <p:cNvSpPr>
            <a:spLocks noGrp="1"/>
          </p:cNvSpPr>
          <p:nvPr>
            <p:ph type="body" sz="quarter" idx="10"/>
          </p:nvPr>
        </p:nvSpPr>
        <p:spPr/>
        <p:txBody>
          <a:bodyPr/>
          <a:lstStyle/>
          <a:p>
            <a:r>
              <a:rPr kumimoji="1" lang="ja-JP" altLang="en-US" dirty="0"/>
              <a:t>参考：</a:t>
            </a:r>
            <a:r>
              <a:rPr kumimoji="1" lang="en-US" altLang="ja-JP" dirty="0"/>
              <a:t>2024</a:t>
            </a:r>
            <a:r>
              <a:rPr kumimoji="1" lang="ja-JP" altLang="en-US" dirty="0"/>
              <a:t>年</a:t>
            </a:r>
            <a:r>
              <a:rPr lang="ja-JP" altLang="en-US" dirty="0"/>
              <a:t>上期 主な記念日</a:t>
            </a:r>
            <a:endParaRPr kumimoji="1" lang="ja-JP" altLang="en-US" dirty="0"/>
          </a:p>
        </p:txBody>
      </p:sp>
      <p:sp>
        <p:nvSpPr>
          <p:cNvPr id="3" name="テキスト ボックス 2">
            <a:extLst>
              <a:ext uri="{FF2B5EF4-FFF2-40B4-BE49-F238E27FC236}">
                <a16:creationId xmlns:a16="http://schemas.microsoft.com/office/drawing/2014/main" id="{1CA11F34-1E25-E5B5-69BC-CEEA316B1B13}"/>
              </a:ext>
            </a:extLst>
          </p:cNvPr>
          <p:cNvSpPr txBox="1"/>
          <p:nvPr/>
        </p:nvSpPr>
        <p:spPr>
          <a:xfrm>
            <a:off x="172538" y="819364"/>
            <a:ext cx="5057079" cy="338554"/>
          </a:xfrm>
          <a:prstGeom prst="rect">
            <a:avLst/>
          </a:prstGeom>
          <a:noFill/>
        </p:spPr>
        <p:txBody>
          <a:bodyPr wrap="square" rtlCol="0">
            <a:spAutoFit/>
          </a:bodyPr>
          <a:lstStyle/>
          <a:p>
            <a:pPr algn="l"/>
            <a:r>
              <a:rPr lang="en-US" altLang="ja-JP" sz="1600" dirty="0">
                <a:solidFill>
                  <a:schemeClr val="tx1">
                    <a:lumMod val="65000"/>
                    <a:lumOff val="35000"/>
                  </a:schemeClr>
                </a:solidFill>
                <a:latin typeface="+mn-ea"/>
              </a:rPr>
              <a:t>【</a:t>
            </a:r>
            <a:r>
              <a:rPr kumimoji="1" lang="en-US" altLang="ja-JP" sz="1600" dirty="0">
                <a:solidFill>
                  <a:schemeClr val="tx1">
                    <a:lumMod val="65000"/>
                    <a:lumOff val="35000"/>
                  </a:schemeClr>
                </a:solidFill>
                <a:latin typeface="+mn-ea"/>
              </a:rPr>
              <a:t>Case.2</a:t>
            </a:r>
            <a:r>
              <a:rPr kumimoji="1" lang="ja-JP" altLang="en-US" sz="1600" dirty="0">
                <a:solidFill>
                  <a:schemeClr val="tx1">
                    <a:lumMod val="65000"/>
                    <a:lumOff val="35000"/>
                  </a:schemeClr>
                </a:solidFill>
                <a:latin typeface="+mn-ea"/>
              </a:rPr>
              <a:t>特定日訴求</a:t>
            </a:r>
            <a:r>
              <a:rPr kumimoji="1" lang="en-US" altLang="ja-JP" sz="1600" dirty="0">
                <a:solidFill>
                  <a:schemeClr val="tx1">
                    <a:lumMod val="65000"/>
                    <a:lumOff val="35000"/>
                  </a:schemeClr>
                </a:solidFill>
                <a:latin typeface="+mn-ea"/>
              </a:rPr>
              <a:t>】</a:t>
            </a:r>
            <a:r>
              <a:rPr kumimoji="1" lang="ja-JP" altLang="en-US" sz="1600" dirty="0">
                <a:solidFill>
                  <a:schemeClr val="tx1">
                    <a:lumMod val="65000"/>
                    <a:lumOff val="35000"/>
                  </a:schemeClr>
                </a:solidFill>
                <a:latin typeface="+mn-ea"/>
              </a:rPr>
              <a:t>のご提案にご活用ください。</a:t>
            </a:r>
          </a:p>
        </p:txBody>
      </p:sp>
      <p:pic>
        <p:nvPicPr>
          <p:cNvPr id="6" name="図 5">
            <a:extLst>
              <a:ext uri="{FF2B5EF4-FFF2-40B4-BE49-F238E27FC236}">
                <a16:creationId xmlns:a16="http://schemas.microsoft.com/office/drawing/2014/main" id="{11A6CE26-D0CB-399F-3034-027DBEBE6E83}"/>
              </a:ext>
            </a:extLst>
          </p:cNvPr>
          <p:cNvPicPr>
            <a:picLocks noChangeAspect="1"/>
          </p:cNvPicPr>
          <p:nvPr/>
        </p:nvPicPr>
        <p:blipFill>
          <a:blip r:embed="rId2"/>
          <a:stretch>
            <a:fillRect/>
          </a:stretch>
        </p:blipFill>
        <p:spPr>
          <a:xfrm>
            <a:off x="950912" y="1156130"/>
            <a:ext cx="10290176" cy="5449870"/>
          </a:xfrm>
          <a:prstGeom prst="rect">
            <a:avLst/>
          </a:prstGeom>
        </p:spPr>
      </p:pic>
    </p:spTree>
    <p:extLst>
      <p:ext uri="{BB962C8B-B14F-4D97-AF65-F5344CB8AC3E}">
        <p14:creationId xmlns:p14="http://schemas.microsoft.com/office/powerpoint/2010/main" val="4231802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2360B2E-9BD5-EDA6-EB70-B47425F6EAFF}"/>
              </a:ext>
            </a:extLst>
          </p:cNvPr>
          <p:cNvSpPr>
            <a:spLocks noGrp="1"/>
          </p:cNvSpPr>
          <p:nvPr>
            <p:ph type="body" sz="quarter" idx="10"/>
          </p:nvPr>
        </p:nvSpPr>
        <p:spPr/>
        <p:txBody>
          <a:bodyPr/>
          <a:lstStyle/>
          <a:p>
            <a:r>
              <a:rPr kumimoji="1" lang="ja-JP" altLang="en-US" dirty="0"/>
              <a:t>参考：</a:t>
            </a:r>
            <a:r>
              <a:rPr kumimoji="1" lang="en-US" altLang="ja-JP" dirty="0"/>
              <a:t>2024</a:t>
            </a:r>
            <a:r>
              <a:rPr kumimoji="1" lang="ja-JP" altLang="en-US" dirty="0"/>
              <a:t>年</a:t>
            </a:r>
            <a:r>
              <a:rPr lang="ja-JP" altLang="en-US" dirty="0"/>
              <a:t>上期 主な記念日</a:t>
            </a:r>
            <a:endParaRPr kumimoji="1" lang="ja-JP" altLang="en-US" dirty="0"/>
          </a:p>
        </p:txBody>
      </p:sp>
      <p:sp>
        <p:nvSpPr>
          <p:cNvPr id="5" name="テキスト ボックス 4">
            <a:extLst>
              <a:ext uri="{FF2B5EF4-FFF2-40B4-BE49-F238E27FC236}">
                <a16:creationId xmlns:a16="http://schemas.microsoft.com/office/drawing/2014/main" id="{4E7478D3-6014-0A73-BED2-0CBD9CB99392}"/>
              </a:ext>
            </a:extLst>
          </p:cNvPr>
          <p:cNvSpPr txBox="1"/>
          <p:nvPr/>
        </p:nvSpPr>
        <p:spPr>
          <a:xfrm>
            <a:off x="479425" y="1087543"/>
            <a:ext cx="11233150" cy="338554"/>
          </a:xfrm>
          <a:prstGeom prst="rect">
            <a:avLst/>
          </a:prstGeom>
          <a:noFill/>
        </p:spPr>
        <p:txBody>
          <a:bodyPr wrap="square" rtlCol="0">
            <a:spAutoFit/>
          </a:bodyPr>
          <a:lstStyle/>
          <a:p>
            <a:pPr algn="l"/>
            <a:r>
              <a:rPr lang="en-US" altLang="ja-JP" sz="1600" dirty="0">
                <a:solidFill>
                  <a:schemeClr val="tx1">
                    <a:lumMod val="65000"/>
                    <a:lumOff val="35000"/>
                  </a:schemeClr>
                </a:solidFill>
                <a:latin typeface="+mn-ea"/>
              </a:rPr>
              <a:t>【</a:t>
            </a:r>
            <a:r>
              <a:rPr kumimoji="1" lang="en-US" altLang="ja-JP" sz="1600" dirty="0">
                <a:solidFill>
                  <a:schemeClr val="tx1">
                    <a:lumMod val="65000"/>
                    <a:lumOff val="35000"/>
                  </a:schemeClr>
                </a:solidFill>
                <a:latin typeface="+mn-ea"/>
              </a:rPr>
              <a:t>Case.2</a:t>
            </a:r>
            <a:r>
              <a:rPr kumimoji="1" lang="ja-JP" altLang="en-US" sz="1600" dirty="0">
                <a:solidFill>
                  <a:schemeClr val="tx1">
                    <a:lumMod val="65000"/>
                    <a:lumOff val="35000"/>
                  </a:schemeClr>
                </a:solidFill>
                <a:latin typeface="+mn-ea"/>
              </a:rPr>
              <a:t>特定日訴求</a:t>
            </a:r>
            <a:r>
              <a:rPr kumimoji="1" lang="en-US" altLang="ja-JP" sz="1600" dirty="0">
                <a:solidFill>
                  <a:schemeClr val="tx1">
                    <a:lumMod val="65000"/>
                    <a:lumOff val="35000"/>
                  </a:schemeClr>
                </a:solidFill>
                <a:latin typeface="+mn-ea"/>
              </a:rPr>
              <a:t>】</a:t>
            </a:r>
            <a:r>
              <a:rPr kumimoji="1" lang="ja-JP" altLang="en-US" sz="1600" dirty="0">
                <a:solidFill>
                  <a:schemeClr val="tx1">
                    <a:lumMod val="65000"/>
                    <a:lumOff val="35000"/>
                  </a:schemeClr>
                </a:solidFill>
                <a:latin typeface="+mn-ea"/>
              </a:rPr>
              <a:t>のご提案にご活用ください。</a:t>
            </a:r>
          </a:p>
        </p:txBody>
      </p:sp>
      <p:pic>
        <p:nvPicPr>
          <p:cNvPr id="4" name="図 3">
            <a:extLst>
              <a:ext uri="{FF2B5EF4-FFF2-40B4-BE49-F238E27FC236}">
                <a16:creationId xmlns:a16="http://schemas.microsoft.com/office/drawing/2014/main" id="{8D68B89D-6FBC-15F3-CE41-E6AA7AB2F165}"/>
              </a:ext>
            </a:extLst>
          </p:cNvPr>
          <p:cNvPicPr>
            <a:picLocks noChangeAspect="1"/>
          </p:cNvPicPr>
          <p:nvPr/>
        </p:nvPicPr>
        <p:blipFill>
          <a:blip r:embed="rId2"/>
          <a:stretch>
            <a:fillRect/>
          </a:stretch>
        </p:blipFill>
        <p:spPr>
          <a:xfrm>
            <a:off x="682625" y="1570924"/>
            <a:ext cx="10826750" cy="3917950"/>
          </a:xfrm>
          <a:prstGeom prst="rect">
            <a:avLst/>
          </a:prstGeom>
        </p:spPr>
      </p:pic>
    </p:spTree>
    <p:extLst>
      <p:ext uri="{BB962C8B-B14F-4D97-AF65-F5344CB8AC3E}">
        <p14:creationId xmlns:p14="http://schemas.microsoft.com/office/powerpoint/2010/main" val="7947377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2E42396-0025-772E-8FFD-E0CBEC2906A2}"/>
              </a:ext>
            </a:extLst>
          </p:cNvPr>
          <p:cNvSpPr>
            <a:spLocks noGrp="1"/>
          </p:cNvSpPr>
          <p:nvPr>
            <p:ph type="body" sz="quarter" idx="10"/>
          </p:nvPr>
        </p:nvSpPr>
        <p:spPr/>
        <p:txBody>
          <a:bodyPr/>
          <a:lstStyle/>
          <a:p>
            <a:r>
              <a:rPr kumimoji="1" lang="ja-JP" altLang="en-US" dirty="0"/>
              <a:t>参考：</a:t>
            </a:r>
            <a:r>
              <a:rPr kumimoji="1" lang="en-US" altLang="ja-JP" dirty="0"/>
              <a:t>2024</a:t>
            </a:r>
            <a:r>
              <a:rPr kumimoji="1" lang="ja-JP" altLang="en-US" dirty="0"/>
              <a:t>年度</a:t>
            </a:r>
            <a:r>
              <a:rPr lang="ja-JP" altLang="en-US" dirty="0"/>
              <a:t>上</a:t>
            </a:r>
            <a:r>
              <a:rPr kumimoji="1" lang="ja-JP" altLang="en-US" dirty="0"/>
              <a:t>期　主なスポーツイベント</a:t>
            </a:r>
          </a:p>
        </p:txBody>
      </p:sp>
      <p:graphicFrame>
        <p:nvGraphicFramePr>
          <p:cNvPr id="5" name="表 5">
            <a:extLst>
              <a:ext uri="{FF2B5EF4-FFF2-40B4-BE49-F238E27FC236}">
                <a16:creationId xmlns:a16="http://schemas.microsoft.com/office/drawing/2014/main" id="{4D23ED7F-2E9E-EE85-2303-FE1D2855BF6A}"/>
              </a:ext>
            </a:extLst>
          </p:cNvPr>
          <p:cNvGraphicFramePr>
            <a:graphicFrameLocks noGrp="1"/>
          </p:cNvGraphicFramePr>
          <p:nvPr>
            <p:extLst>
              <p:ext uri="{D42A27DB-BD31-4B8C-83A1-F6EECF244321}">
                <p14:modId xmlns:p14="http://schemas.microsoft.com/office/powerpoint/2010/main" val="2594722992"/>
              </p:ext>
            </p:extLst>
          </p:nvPr>
        </p:nvGraphicFramePr>
        <p:xfrm>
          <a:off x="479425" y="1515624"/>
          <a:ext cx="11180618" cy="4612858"/>
        </p:xfrm>
        <a:graphic>
          <a:graphicData uri="http://schemas.openxmlformats.org/drawingml/2006/table">
            <a:tbl>
              <a:tblPr firstRow="1" bandRow="1">
                <a:tableStyleId>{5C22544A-7EE6-4342-B048-85BDC9FD1C3A}</a:tableStyleId>
              </a:tblPr>
              <a:tblGrid>
                <a:gridCol w="2212107">
                  <a:extLst>
                    <a:ext uri="{9D8B030D-6E8A-4147-A177-3AD203B41FA5}">
                      <a16:colId xmlns:a16="http://schemas.microsoft.com/office/drawing/2014/main" val="1437063328"/>
                    </a:ext>
                  </a:extLst>
                </a:gridCol>
                <a:gridCol w="4646506">
                  <a:extLst>
                    <a:ext uri="{9D8B030D-6E8A-4147-A177-3AD203B41FA5}">
                      <a16:colId xmlns:a16="http://schemas.microsoft.com/office/drawing/2014/main" val="1060969975"/>
                    </a:ext>
                  </a:extLst>
                </a:gridCol>
                <a:gridCol w="4322005">
                  <a:extLst>
                    <a:ext uri="{9D8B030D-6E8A-4147-A177-3AD203B41FA5}">
                      <a16:colId xmlns:a16="http://schemas.microsoft.com/office/drawing/2014/main" val="141285693"/>
                    </a:ext>
                  </a:extLst>
                </a:gridCol>
              </a:tblGrid>
              <a:tr h="400858">
                <a:tc>
                  <a:txBody>
                    <a:bodyP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rPr>
                        <a:t>開催期間</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rPr>
                        <a:t>開催イベント</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rPr>
                        <a:t>想定業種</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1989626118"/>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2024/5/28-6/26</a:t>
                      </a:r>
                      <a:endPar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プロ野球 セ・パ交流戦</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mn-ea"/>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8212029"/>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2024/5/</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中旬</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B.LEAGUE </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チャンピオンシップ</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229017"/>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2024/6/11</a:t>
                      </a:r>
                      <a:endPar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FIFA W</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杯</a:t>
                      </a: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2026 </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アジア</a:t>
                      </a: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次予選 日本</a:t>
                      </a: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vs</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シリア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3882096"/>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2024/7/15-7/16</a:t>
                      </a:r>
                      <a:endPar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MLB</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　オールスターゲーム</a:t>
                      </a: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ホームランダービー</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mn-ea"/>
                        </a:rPr>
                        <a:t>大谷翔平起用企業、放送局、配信メディア</a:t>
                      </a:r>
                      <a:endParaRPr kumimoji="1" lang="en-US" altLang="ja-JP" sz="1200" b="0" dirty="0">
                        <a:solidFill>
                          <a:schemeClr val="tx1">
                            <a:lumMod val="65000"/>
                            <a:lumOff val="35000"/>
                          </a:schemeClr>
                        </a:solidFill>
                        <a:latin typeface="メイリオ" panose="020B0604030504040204" pitchFamily="50" charset="-128"/>
                        <a:ea typeface="+mn-ea"/>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8932090"/>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2024/7/23-7/24</a:t>
                      </a:r>
                      <a:endPar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プロ野球　オールスター・ゲーム</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mn-ea"/>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8463534"/>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2024/7/26-8/11</a:t>
                      </a:r>
                      <a:endPar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パリ オリンピック</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2276278"/>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2024/8/26-9/8</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パリ パラリンピック</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9190616"/>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2024/9/5</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（予定）</a:t>
                      </a:r>
                      <a:endPar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dirty="0">
                          <a:solidFill>
                            <a:schemeClr val="tx1">
                              <a:lumMod val="65000"/>
                              <a:lumOff val="35000"/>
                            </a:schemeClr>
                          </a:solidFill>
                          <a:latin typeface="メイリオ" panose="020B0604030504040204" pitchFamily="50" charset="-128"/>
                          <a:ea typeface="+mn-ea"/>
                        </a:rPr>
                        <a:t>FIFA W</a:t>
                      </a:r>
                      <a:r>
                        <a:rPr kumimoji="1" lang="ja-JP" altLang="en-US" sz="1200" b="0" dirty="0">
                          <a:solidFill>
                            <a:schemeClr val="tx1">
                              <a:lumMod val="65000"/>
                              <a:lumOff val="35000"/>
                            </a:schemeClr>
                          </a:solidFill>
                          <a:latin typeface="メイリオ" panose="020B0604030504040204" pitchFamily="50" charset="-128"/>
                          <a:ea typeface="+mn-ea"/>
                        </a:rPr>
                        <a:t>杯</a:t>
                      </a:r>
                      <a:r>
                        <a:rPr kumimoji="1" lang="en-US" altLang="ja-JP" sz="1200" b="0" dirty="0">
                          <a:solidFill>
                            <a:schemeClr val="tx1">
                              <a:lumMod val="65000"/>
                              <a:lumOff val="35000"/>
                            </a:schemeClr>
                          </a:solidFill>
                          <a:latin typeface="メイリオ" panose="020B0604030504040204" pitchFamily="50" charset="-128"/>
                          <a:ea typeface="+mn-ea"/>
                        </a:rPr>
                        <a:t>2026 </a:t>
                      </a:r>
                      <a:r>
                        <a:rPr kumimoji="1" lang="ja-JP" altLang="en-US" sz="1200" b="0" dirty="0">
                          <a:solidFill>
                            <a:schemeClr val="tx1">
                              <a:lumMod val="65000"/>
                              <a:lumOff val="35000"/>
                            </a:schemeClr>
                          </a:solidFill>
                          <a:latin typeface="メイリオ" panose="020B0604030504040204" pitchFamily="50" charset="-128"/>
                          <a:ea typeface="+mn-ea"/>
                        </a:rPr>
                        <a:t>アジア</a:t>
                      </a:r>
                      <a:r>
                        <a:rPr kumimoji="1" lang="en-US" altLang="ja-JP" sz="1200" b="0" dirty="0">
                          <a:solidFill>
                            <a:schemeClr val="tx1">
                              <a:lumMod val="65000"/>
                              <a:lumOff val="35000"/>
                            </a:schemeClr>
                          </a:solidFill>
                          <a:latin typeface="メイリオ" panose="020B0604030504040204" pitchFamily="50" charset="-128"/>
                          <a:ea typeface="+mn-ea"/>
                        </a:rPr>
                        <a:t>3</a:t>
                      </a:r>
                      <a:r>
                        <a:rPr kumimoji="1" lang="ja-JP" altLang="en-US" sz="1200" b="0" dirty="0">
                          <a:solidFill>
                            <a:schemeClr val="tx1">
                              <a:lumMod val="65000"/>
                              <a:lumOff val="35000"/>
                            </a:schemeClr>
                          </a:solidFill>
                          <a:latin typeface="メイリオ" panose="020B0604030504040204" pitchFamily="50" charset="-128"/>
                          <a:ea typeface="+mn-ea"/>
                        </a:rPr>
                        <a:t>次予選 日本</a:t>
                      </a:r>
                      <a:r>
                        <a:rPr kumimoji="1" lang="en-US" altLang="ja-JP" sz="1200" b="0" dirty="0">
                          <a:solidFill>
                            <a:schemeClr val="tx1">
                              <a:lumMod val="65000"/>
                              <a:lumOff val="35000"/>
                            </a:schemeClr>
                          </a:solidFill>
                          <a:latin typeface="メイリオ" panose="020B0604030504040204" pitchFamily="50" charset="-128"/>
                          <a:ea typeface="+mn-ea"/>
                        </a:rPr>
                        <a:t>vs</a:t>
                      </a:r>
                      <a:r>
                        <a:rPr kumimoji="1" lang="ja-JP" altLang="en-US" sz="1200" b="0" dirty="0">
                          <a:solidFill>
                            <a:schemeClr val="tx1">
                              <a:lumMod val="65000"/>
                              <a:lumOff val="35000"/>
                            </a:schemeClr>
                          </a:solidFill>
                          <a:latin typeface="メイリオ" panose="020B0604030504040204" pitchFamily="50" charset="-128"/>
                          <a:ea typeface="+mn-ea"/>
                        </a:rPr>
                        <a:t>（未定）</a:t>
                      </a:r>
                      <a:endParaRPr kumimoji="1" lang="en-US" altLang="ja-JP" sz="1200" b="0" dirty="0">
                        <a:solidFill>
                          <a:schemeClr val="tx1">
                            <a:lumMod val="65000"/>
                            <a:lumOff val="35000"/>
                          </a:schemeClr>
                        </a:solidFill>
                        <a:latin typeface="メイリオ" panose="020B0604030504040204" pitchFamily="50" charset="-128"/>
                        <a:ea typeface="+mn-ea"/>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mn-ea"/>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0516732"/>
                  </a:ext>
                </a:extLst>
              </a:tr>
              <a:tr h="468000">
                <a:tc>
                  <a:txBody>
                    <a:bodyPr/>
                    <a:lstStyle/>
                    <a:p>
                      <a:pPr algn="ctr"/>
                      <a:r>
                        <a:rPr kumimoji="1" lang="en-US" altLang="ja-JP" sz="1200" b="0" dirty="0">
                          <a:solidFill>
                            <a:schemeClr val="tx1">
                              <a:lumMod val="65000"/>
                              <a:lumOff val="35000"/>
                            </a:schemeClr>
                          </a:solidFill>
                          <a:latin typeface="メイリオ" panose="020B0604030504040204" pitchFamily="50" charset="-128"/>
                          <a:ea typeface="メイリオ" panose="020B0604030504040204" pitchFamily="50" charset="-128"/>
                        </a:rPr>
                        <a:t>2024/9/11</a:t>
                      </a:r>
                      <a:r>
                        <a:rPr kumimoji="1" lang="ja-JP" altLang="en-US" sz="1200" b="0" dirty="0">
                          <a:solidFill>
                            <a:schemeClr val="tx1">
                              <a:lumMod val="65000"/>
                              <a:lumOff val="35000"/>
                            </a:schemeClr>
                          </a:solidFill>
                          <a:latin typeface="メイリオ" panose="020B0604030504040204" pitchFamily="50" charset="-128"/>
                          <a:ea typeface="メイリオ" panose="020B0604030504040204" pitchFamily="50" charset="-128"/>
                        </a:rPr>
                        <a:t>（予定）</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b="0" dirty="0">
                          <a:solidFill>
                            <a:schemeClr val="tx1">
                              <a:lumMod val="65000"/>
                              <a:lumOff val="35000"/>
                            </a:schemeClr>
                          </a:solidFill>
                          <a:latin typeface="メイリオ" panose="020B0604030504040204" pitchFamily="50" charset="-128"/>
                          <a:ea typeface="+mn-ea"/>
                        </a:rPr>
                        <a:t>FIFA W</a:t>
                      </a:r>
                      <a:r>
                        <a:rPr kumimoji="1" lang="ja-JP" altLang="en-US" sz="1200" b="0" dirty="0">
                          <a:solidFill>
                            <a:schemeClr val="tx1">
                              <a:lumMod val="65000"/>
                              <a:lumOff val="35000"/>
                            </a:schemeClr>
                          </a:solidFill>
                          <a:latin typeface="メイリオ" panose="020B0604030504040204" pitchFamily="50" charset="-128"/>
                          <a:ea typeface="+mn-ea"/>
                        </a:rPr>
                        <a:t>杯</a:t>
                      </a:r>
                      <a:r>
                        <a:rPr kumimoji="1" lang="en-US" altLang="ja-JP" sz="1200" b="0" dirty="0">
                          <a:solidFill>
                            <a:schemeClr val="tx1">
                              <a:lumMod val="65000"/>
                              <a:lumOff val="35000"/>
                            </a:schemeClr>
                          </a:solidFill>
                          <a:latin typeface="メイリオ" panose="020B0604030504040204" pitchFamily="50" charset="-128"/>
                          <a:ea typeface="+mn-ea"/>
                        </a:rPr>
                        <a:t>2026 </a:t>
                      </a:r>
                      <a:r>
                        <a:rPr kumimoji="1" lang="ja-JP" altLang="en-US" sz="1200" b="0" dirty="0">
                          <a:solidFill>
                            <a:schemeClr val="tx1">
                              <a:lumMod val="65000"/>
                              <a:lumOff val="35000"/>
                            </a:schemeClr>
                          </a:solidFill>
                          <a:latin typeface="メイリオ" panose="020B0604030504040204" pitchFamily="50" charset="-128"/>
                          <a:ea typeface="+mn-ea"/>
                        </a:rPr>
                        <a:t>アジア</a:t>
                      </a:r>
                      <a:r>
                        <a:rPr kumimoji="1" lang="en-US" altLang="ja-JP" sz="1200" b="0" dirty="0">
                          <a:solidFill>
                            <a:schemeClr val="tx1">
                              <a:lumMod val="65000"/>
                              <a:lumOff val="35000"/>
                            </a:schemeClr>
                          </a:solidFill>
                          <a:latin typeface="メイリオ" panose="020B0604030504040204" pitchFamily="50" charset="-128"/>
                          <a:ea typeface="+mn-ea"/>
                        </a:rPr>
                        <a:t>3</a:t>
                      </a:r>
                      <a:r>
                        <a:rPr kumimoji="1" lang="ja-JP" altLang="en-US" sz="1200" b="0" dirty="0">
                          <a:solidFill>
                            <a:schemeClr val="tx1">
                              <a:lumMod val="65000"/>
                              <a:lumOff val="35000"/>
                            </a:schemeClr>
                          </a:solidFill>
                          <a:latin typeface="メイリオ" panose="020B0604030504040204" pitchFamily="50" charset="-128"/>
                          <a:ea typeface="+mn-ea"/>
                        </a:rPr>
                        <a:t>次予選 日本</a:t>
                      </a:r>
                      <a:r>
                        <a:rPr kumimoji="1" lang="en-US" altLang="ja-JP" sz="1200" b="0" dirty="0">
                          <a:solidFill>
                            <a:schemeClr val="tx1">
                              <a:lumMod val="65000"/>
                              <a:lumOff val="35000"/>
                            </a:schemeClr>
                          </a:solidFill>
                          <a:latin typeface="メイリオ" panose="020B0604030504040204" pitchFamily="50" charset="-128"/>
                          <a:ea typeface="+mn-ea"/>
                        </a:rPr>
                        <a:t>vs</a:t>
                      </a:r>
                      <a:r>
                        <a:rPr kumimoji="1" lang="ja-JP" altLang="en-US" sz="1200" b="0" dirty="0">
                          <a:solidFill>
                            <a:schemeClr val="tx1">
                              <a:lumMod val="65000"/>
                              <a:lumOff val="35000"/>
                            </a:schemeClr>
                          </a:solidFill>
                          <a:latin typeface="メイリオ" panose="020B0604030504040204" pitchFamily="50" charset="-128"/>
                          <a:ea typeface="+mn-ea"/>
                        </a:rPr>
                        <a:t>（未定）</a:t>
                      </a:r>
                      <a:endParaRPr kumimoji="1" lang="en-US" altLang="ja-JP" sz="1200" b="0" dirty="0">
                        <a:solidFill>
                          <a:schemeClr val="tx1">
                            <a:lumMod val="65000"/>
                            <a:lumOff val="35000"/>
                          </a:schemeClr>
                        </a:solidFill>
                        <a:latin typeface="メイリオ" panose="020B0604030504040204" pitchFamily="50" charset="-128"/>
                        <a:ea typeface="+mn-ea"/>
                      </a:endParaRP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lumMod val="65000"/>
                              <a:lumOff val="35000"/>
                            </a:schemeClr>
                          </a:solidFill>
                          <a:latin typeface="メイリオ" panose="020B0604030504040204" pitchFamily="50" charset="-128"/>
                          <a:ea typeface="+mn-ea"/>
                        </a:rPr>
                        <a:t>大会協賛企業、放送局、配信メディア</a:t>
                      </a:r>
                    </a:p>
                  </a:txBody>
                  <a:tcPr marL="90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5889958"/>
                  </a:ext>
                </a:extLst>
              </a:tr>
            </a:tbl>
          </a:graphicData>
        </a:graphic>
      </p:graphicFrame>
      <p:sp>
        <p:nvSpPr>
          <p:cNvPr id="3" name="テキスト ボックス 2">
            <a:extLst>
              <a:ext uri="{FF2B5EF4-FFF2-40B4-BE49-F238E27FC236}">
                <a16:creationId xmlns:a16="http://schemas.microsoft.com/office/drawing/2014/main" id="{3BEF4345-E505-6B5F-6FAF-7EBDC2439796}"/>
              </a:ext>
            </a:extLst>
          </p:cNvPr>
          <p:cNvSpPr txBox="1"/>
          <p:nvPr/>
        </p:nvSpPr>
        <p:spPr>
          <a:xfrm>
            <a:off x="479425" y="1087543"/>
            <a:ext cx="11233150" cy="338554"/>
          </a:xfrm>
          <a:prstGeom prst="rect">
            <a:avLst/>
          </a:prstGeom>
          <a:noFill/>
        </p:spPr>
        <p:txBody>
          <a:bodyPr wrap="square" rtlCol="0">
            <a:spAutoFit/>
          </a:bodyPr>
          <a:lstStyle/>
          <a:p>
            <a:pPr algn="l"/>
            <a:r>
              <a:rPr lang="en-US" altLang="ja-JP" sz="1600" dirty="0">
                <a:solidFill>
                  <a:schemeClr val="tx1">
                    <a:lumMod val="65000"/>
                    <a:lumOff val="35000"/>
                  </a:schemeClr>
                </a:solidFill>
                <a:latin typeface="+mn-ea"/>
              </a:rPr>
              <a:t>【</a:t>
            </a:r>
            <a:r>
              <a:rPr kumimoji="1" lang="en-US" altLang="ja-JP" sz="1600" dirty="0">
                <a:solidFill>
                  <a:schemeClr val="tx1">
                    <a:lumMod val="65000"/>
                    <a:lumOff val="35000"/>
                  </a:schemeClr>
                </a:solidFill>
                <a:latin typeface="+mn-ea"/>
              </a:rPr>
              <a:t>Case.2</a:t>
            </a:r>
            <a:r>
              <a:rPr kumimoji="1" lang="ja-JP" altLang="en-US" sz="1600" dirty="0">
                <a:solidFill>
                  <a:schemeClr val="tx1">
                    <a:lumMod val="65000"/>
                    <a:lumOff val="35000"/>
                  </a:schemeClr>
                </a:solidFill>
                <a:latin typeface="+mn-ea"/>
              </a:rPr>
              <a:t>特定日訴求</a:t>
            </a:r>
            <a:r>
              <a:rPr kumimoji="1" lang="en-US" altLang="ja-JP" sz="1600" dirty="0">
                <a:solidFill>
                  <a:schemeClr val="tx1">
                    <a:lumMod val="65000"/>
                    <a:lumOff val="35000"/>
                  </a:schemeClr>
                </a:solidFill>
                <a:latin typeface="+mn-ea"/>
              </a:rPr>
              <a:t>】</a:t>
            </a:r>
            <a:r>
              <a:rPr kumimoji="1" lang="ja-JP" altLang="en-US" sz="1600" dirty="0">
                <a:solidFill>
                  <a:schemeClr val="tx1">
                    <a:lumMod val="65000"/>
                    <a:lumOff val="35000"/>
                  </a:schemeClr>
                </a:solidFill>
                <a:latin typeface="+mn-ea"/>
              </a:rPr>
              <a:t>のご提案にご活用ください。</a:t>
            </a:r>
          </a:p>
        </p:txBody>
      </p:sp>
    </p:spTree>
    <p:extLst>
      <p:ext uri="{BB962C8B-B14F-4D97-AF65-F5344CB8AC3E}">
        <p14:creationId xmlns:p14="http://schemas.microsoft.com/office/powerpoint/2010/main" val="15115802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LINE</a:t>
            </a:r>
            <a:r>
              <a:rPr kumimoji="1" lang="ja-JP" altLang="en-US" dirty="0"/>
              <a:t>ヤフー特別企画　タイアップとの連動企画</a:t>
            </a:r>
          </a:p>
        </p:txBody>
      </p:sp>
      <p:sp>
        <p:nvSpPr>
          <p:cNvPr id="4" name="正方形/長方形 3">
            <a:extLst>
              <a:ext uri="{FF2B5EF4-FFF2-40B4-BE49-F238E27FC236}">
                <a16:creationId xmlns:a16="http://schemas.microsoft.com/office/drawing/2014/main" id="{E713C3AF-8E27-7A36-E17F-E1A17D720517}"/>
              </a:ext>
            </a:extLst>
          </p:cNvPr>
          <p:cNvSpPr/>
          <p:nvPr/>
        </p:nvSpPr>
        <p:spPr>
          <a:xfrm>
            <a:off x="704080" y="1094678"/>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LINE</a:t>
            </a:r>
            <a:r>
              <a:rPr lang="ja-JP" altLang="en-US" b="1" dirty="0">
                <a:solidFill>
                  <a:schemeClr val="accent3"/>
                </a:solidFill>
                <a:latin typeface="Meiryo" panose="020B0604030504040204" pitchFamily="34" charset="-128"/>
                <a:ea typeface="Meiryo" panose="020B0604030504040204" pitchFamily="34" charset="-128"/>
              </a:rPr>
              <a:t>ヤフー特別企画　タイアップを活用した記事型ランディングページを利用することで</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よりニュースのメディア体験に近い形でユーザーコミュニケーションが可能に</a:t>
            </a:r>
            <a:endParaRPr lang="en-US" altLang="ja-JP" b="1" dirty="0">
              <a:solidFill>
                <a:schemeClr val="accent3"/>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C246927B-7088-FB0D-9560-6E5116E358FA}"/>
              </a:ext>
            </a:extLst>
          </p:cNvPr>
          <p:cNvPicPr>
            <a:picLocks noChangeAspect="1"/>
          </p:cNvPicPr>
          <p:nvPr/>
        </p:nvPicPr>
        <p:blipFill>
          <a:blip r:embed="rId2"/>
          <a:stretch>
            <a:fillRect/>
          </a:stretch>
        </p:blipFill>
        <p:spPr>
          <a:xfrm>
            <a:off x="1157426" y="2258528"/>
            <a:ext cx="2439430" cy="3585668"/>
          </a:xfrm>
          <a:prstGeom prst="rect">
            <a:avLst/>
          </a:prstGeom>
        </p:spPr>
      </p:pic>
      <p:sp>
        <p:nvSpPr>
          <p:cNvPr id="52" name="正方形/長方形 51">
            <a:extLst>
              <a:ext uri="{FF2B5EF4-FFF2-40B4-BE49-F238E27FC236}">
                <a16:creationId xmlns:a16="http://schemas.microsoft.com/office/drawing/2014/main" id="{983B65DB-BC84-FD71-0A8F-BDE7412D6A7B}"/>
              </a:ext>
            </a:extLst>
          </p:cNvPr>
          <p:cNvSpPr/>
          <p:nvPr/>
        </p:nvSpPr>
        <p:spPr>
          <a:xfrm>
            <a:off x="1157426" y="4947469"/>
            <a:ext cx="2412910" cy="63563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57" name="直線矢印コネクタ 56">
            <a:extLst>
              <a:ext uri="{FF2B5EF4-FFF2-40B4-BE49-F238E27FC236}">
                <a16:creationId xmlns:a16="http://schemas.microsoft.com/office/drawing/2014/main" id="{CEF5F57F-7F09-6045-0FB2-B9135DEBC97E}"/>
              </a:ext>
            </a:extLst>
          </p:cNvPr>
          <p:cNvCxnSpPr>
            <a:cxnSpLocks/>
          </p:cNvCxnSpPr>
          <p:nvPr/>
        </p:nvCxnSpPr>
        <p:spPr>
          <a:xfrm>
            <a:off x="3596856" y="5265288"/>
            <a:ext cx="1384447"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8" name="テキスト ボックス 167">
            <a:extLst>
              <a:ext uri="{FF2B5EF4-FFF2-40B4-BE49-F238E27FC236}">
                <a16:creationId xmlns:a16="http://schemas.microsoft.com/office/drawing/2014/main" id="{7F536FE3-BD06-2EFF-EE22-DBD9A74226D1}"/>
              </a:ext>
            </a:extLst>
          </p:cNvPr>
          <p:cNvSpPr txBox="1"/>
          <p:nvPr/>
        </p:nvSpPr>
        <p:spPr>
          <a:xfrm>
            <a:off x="1243102" y="6325334"/>
            <a:ext cx="9192147" cy="253916"/>
          </a:xfrm>
          <a:prstGeom prst="rect">
            <a:avLst/>
          </a:prstGeom>
          <a:noFill/>
        </p:spPr>
        <p:txBody>
          <a:bodyPr wrap="square">
            <a:spAutoFit/>
          </a:bodyPr>
          <a:lstStyle/>
          <a:p>
            <a:pPr algn="ctr"/>
            <a:r>
              <a:rPr kumimoji="1" lang="en-US" altLang="ja-JP" sz="1050" dirty="0">
                <a:solidFill>
                  <a:schemeClr val="accent3"/>
                </a:solidFill>
                <a:latin typeface="+mn-ea"/>
              </a:rPr>
              <a:t>※</a:t>
            </a:r>
            <a:r>
              <a:rPr kumimoji="1" lang="ja-JP" altLang="en-US" sz="1050" dirty="0">
                <a:solidFill>
                  <a:schemeClr val="accent3"/>
                </a:solidFill>
                <a:latin typeface="+mn-ea"/>
              </a:rPr>
              <a:t>制作内容により都度見積もりとなります。詳細は</a:t>
            </a:r>
            <a:r>
              <a:rPr kumimoji="1" lang="en-US" altLang="ja-JP" sz="1050" dirty="0">
                <a:solidFill>
                  <a:schemeClr val="accent3"/>
                </a:solidFill>
                <a:latin typeface="+mn-ea"/>
                <a:hlinkClick r:id="rId3"/>
              </a:rPr>
              <a:t>LINE</a:t>
            </a:r>
            <a:r>
              <a:rPr kumimoji="1" lang="ja-JP" altLang="en-US" sz="1050" dirty="0">
                <a:solidFill>
                  <a:schemeClr val="accent3"/>
                </a:solidFill>
                <a:latin typeface="+mn-ea"/>
                <a:hlinkClick r:id="rId3"/>
              </a:rPr>
              <a:t>ヤフー特別企画 タイアップのセールスシート（エージェンシーポータル）</a:t>
            </a:r>
            <a:r>
              <a:rPr lang="ja-JP" altLang="en-US" sz="1050" dirty="0">
                <a:solidFill>
                  <a:schemeClr val="accent3"/>
                </a:solidFill>
                <a:latin typeface="+mn-ea"/>
              </a:rPr>
              <a:t>をご確認ください。</a:t>
            </a:r>
            <a:endParaRPr lang="ja-JP" altLang="en-US" sz="1050" dirty="0">
              <a:solidFill>
                <a:schemeClr val="accent3"/>
              </a:solidFill>
            </a:endParaRPr>
          </a:p>
        </p:txBody>
      </p:sp>
      <p:sp>
        <p:nvSpPr>
          <p:cNvPr id="5" name="正方形/長方形 4">
            <a:extLst>
              <a:ext uri="{FF2B5EF4-FFF2-40B4-BE49-F238E27FC236}">
                <a16:creationId xmlns:a16="http://schemas.microsoft.com/office/drawing/2014/main" id="{49147C49-1E71-4C5B-41E3-44BFD80A875B}"/>
              </a:ext>
            </a:extLst>
          </p:cNvPr>
          <p:cNvSpPr/>
          <p:nvPr/>
        </p:nvSpPr>
        <p:spPr>
          <a:xfrm>
            <a:off x="4634352" y="2381311"/>
            <a:ext cx="3441290" cy="372642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F4F66C26-E92C-00BE-D278-49A61A604F94}"/>
              </a:ext>
            </a:extLst>
          </p:cNvPr>
          <p:cNvPicPr>
            <a:picLocks noChangeAspect="1"/>
          </p:cNvPicPr>
          <p:nvPr/>
        </p:nvPicPr>
        <p:blipFill rotWithShape="1">
          <a:blip r:embed="rId4"/>
          <a:srcRect b="94388"/>
          <a:stretch/>
        </p:blipFill>
        <p:spPr>
          <a:xfrm>
            <a:off x="4970184" y="2462443"/>
            <a:ext cx="2803994" cy="219933"/>
          </a:xfrm>
          <a:prstGeom prst="rect">
            <a:avLst/>
          </a:prstGeom>
        </p:spPr>
      </p:pic>
      <p:sp>
        <p:nvSpPr>
          <p:cNvPr id="11" name="テキスト ボックス 10">
            <a:extLst>
              <a:ext uri="{FF2B5EF4-FFF2-40B4-BE49-F238E27FC236}">
                <a16:creationId xmlns:a16="http://schemas.microsoft.com/office/drawing/2014/main" id="{3B318170-EB99-CE1E-70FA-3D98714B847E}"/>
              </a:ext>
            </a:extLst>
          </p:cNvPr>
          <p:cNvSpPr txBox="1"/>
          <p:nvPr/>
        </p:nvSpPr>
        <p:spPr>
          <a:xfrm>
            <a:off x="4915096" y="2878598"/>
            <a:ext cx="3026628" cy="338554"/>
          </a:xfrm>
          <a:prstGeom prst="rect">
            <a:avLst/>
          </a:prstGeom>
          <a:noFill/>
        </p:spPr>
        <p:txBody>
          <a:bodyPr wrap="square" rtlCol="0">
            <a:spAutoFit/>
          </a:bodyPr>
          <a:lstStyle/>
          <a:p>
            <a:r>
              <a:rPr lang="en-US" altLang="ja-JP" sz="800" b="1" dirty="0">
                <a:latin typeface="+mj-ea"/>
                <a:ea typeface="+mj-ea"/>
              </a:rPr>
              <a:t>【20</a:t>
            </a:r>
            <a:r>
              <a:rPr lang="ja-JP" altLang="en-US" sz="800" b="1" dirty="0">
                <a:latin typeface="+mj-ea"/>
                <a:ea typeface="+mj-ea"/>
              </a:rPr>
              <a:t>代の資産運用 実態調査</a:t>
            </a:r>
            <a:r>
              <a:rPr lang="en-US" altLang="ja-JP" sz="800" b="1" dirty="0">
                <a:latin typeface="+mj-ea"/>
                <a:ea typeface="+mj-ea"/>
              </a:rPr>
              <a:t>】NISA</a:t>
            </a:r>
            <a:r>
              <a:rPr lang="ja-JP" altLang="en-US" sz="800" b="1" dirty="0">
                <a:latin typeface="+mj-ea"/>
                <a:ea typeface="+mj-ea"/>
              </a:rPr>
              <a:t>から始める人、増加中！その活用メリットとテクニックとは？</a:t>
            </a:r>
            <a:endParaRPr lang="en-US" altLang="ja-JP" sz="800" b="1" dirty="0">
              <a:latin typeface="+mj-ea"/>
              <a:ea typeface="+mj-ea"/>
            </a:endParaRPr>
          </a:p>
        </p:txBody>
      </p:sp>
      <p:sp>
        <p:nvSpPr>
          <p:cNvPr id="12" name="テキスト ボックス 11">
            <a:extLst>
              <a:ext uri="{FF2B5EF4-FFF2-40B4-BE49-F238E27FC236}">
                <a16:creationId xmlns:a16="http://schemas.microsoft.com/office/drawing/2014/main" id="{789E7AE6-22C6-F5C7-6F26-7B210B4F7008}"/>
              </a:ext>
            </a:extLst>
          </p:cNvPr>
          <p:cNvSpPr txBox="1"/>
          <p:nvPr/>
        </p:nvSpPr>
        <p:spPr>
          <a:xfrm>
            <a:off x="5009888" y="5002544"/>
            <a:ext cx="2683139" cy="215444"/>
          </a:xfrm>
          <a:prstGeom prst="rect">
            <a:avLst/>
          </a:prstGeom>
          <a:noFill/>
        </p:spPr>
        <p:txBody>
          <a:bodyPr wrap="square" rtlCol="0">
            <a:spAutoFit/>
          </a:bodyPr>
          <a:lstStyle/>
          <a:p>
            <a:r>
              <a:rPr lang="ja-JP" altLang="en-US" sz="800" b="1" dirty="0">
                <a:latin typeface="+mj-ea"/>
                <a:ea typeface="+mj-ea"/>
              </a:rPr>
              <a:t>意外と手堅い今どきの若者たち</a:t>
            </a:r>
            <a:endParaRPr lang="en-US" altLang="ja-JP" sz="800" b="1" dirty="0">
              <a:latin typeface="+mj-ea"/>
              <a:ea typeface="+mj-ea"/>
            </a:endParaRPr>
          </a:p>
        </p:txBody>
      </p:sp>
      <p:pic>
        <p:nvPicPr>
          <p:cNvPr id="13" name="図 12">
            <a:extLst>
              <a:ext uri="{FF2B5EF4-FFF2-40B4-BE49-F238E27FC236}">
                <a16:creationId xmlns:a16="http://schemas.microsoft.com/office/drawing/2014/main" id="{787D2C08-7646-794C-4208-14B5C1F3F18A}"/>
              </a:ext>
            </a:extLst>
          </p:cNvPr>
          <p:cNvPicPr>
            <a:picLocks noChangeAspect="1"/>
          </p:cNvPicPr>
          <p:nvPr/>
        </p:nvPicPr>
        <p:blipFill rotWithShape="1">
          <a:blip r:embed="rId5"/>
          <a:srcRect t="8119" b="9892"/>
          <a:stretch/>
        </p:blipFill>
        <p:spPr>
          <a:xfrm>
            <a:off x="4991629" y="3425244"/>
            <a:ext cx="2597011" cy="1423099"/>
          </a:xfrm>
          <a:prstGeom prst="rect">
            <a:avLst/>
          </a:prstGeom>
        </p:spPr>
      </p:pic>
      <p:sp>
        <p:nvSpPr>
          <p:cNvPr id="14" name="テキスト ボックス 13">
            <a:extLst>
              <a:ext uri="{FF2B5EF4-FFF2-40B4-BE49-F238E27FC236}">
                <a16:creationId xmlns:a16="http://schemas.microsoft.com/office/drawing/2014/main" id="{E0B5089F-27FE-FD13-2860-50DB866933F0}"/>
              </a:ext>
            </a:extLst>
          </p:cNvPr>
          <p:cNvSpPr txBox="1"/>
          <p:nvPr/>
        </p:nvSpPr>
        <p:spPr>
          <a:xfrm>
            <a:off x="7058663" y="2682376"/>
            <a:ext cx="741151"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ABC</a:t>
            </a:r>
            <a:r>
              <a:rPr lang="ja-JP" altLang="en-US" sz="600" dirty="0">
                <a:solidFill>
                  <a:schemeClr val="tx1">
                    <a:lumMod val="65000"/>
                    <a:lumOff val="35000"/>
                  </a:schemeClr>
                </a:solidFill>
                <a:latin typeface="+mj-ea"/>
                <a:ea typeface="+mj-ea"/>
              </a:rPr>
              <a:t>証券</a:t>
            </a:r>
            <a:endParaRPr lang="en-US" altLang="ja-JP" sz="600" dirty="0">
              <a:solidFill>
                <a:schemeClr val="tx1">
                  <a:lumMod val="65000"/>
                  <a:lumOff val="35000"/>
                </a:schemeClr>
              </a:solidFill>
              <a:latin typeface="+mj-ea"/>
              <a:ea typeface="+mj-ea"/>
            </a:endParaRPr>
          </a:p>
        </p:txBody>
      </p:sp>
      <p:pic>
        <p:nvPicPr>
          <p:cNvPr id="15" name="図 14">
            <a:extLst>
              <a:ext uri="{FF2B5EF4-FFF2-40B4-BE49-F238E27FC236}">
                <a16:creationId xmlns:a16="http://schemas.microsoft.com/office/drawing/2014/main" id="{4334DDC8-6DD0-27E9-6BFA-505B919D107E}"/>
              </a:ext>
            </a:extLst>
          </p:cNvPr>
          <p:cNvPicPr>
            <a:picLocks noChangeAspect="1"/>
          </p:cNvPicPr>
          <p:nvPr/>
        </p:nvPicPr>
        <p:blipFill rotWithShape="1">
          <a:blip r:embed="rId4"/>
          <a:srcRect t="4548" b="94388"/>
          <a:stretch/>
        </p:blipFill>
        <p:spPr>
          <a:xfrm>
            <a:off x="4970184" y="3300092"/>
            <a:ext cx="2803994" cy="41708"/>
          </a:xfrm>
          <a:prstGeom prst="rect">
            <a:avLst/>
          </a:prstGeom>
        </p:spPr>
      </p:pic>
      <p:sp>
        <p:nvSpPr>
          <p:cNvPr id="16" name="テキスト ボックス 15">
            <a:extLst>
              <a:ext uri="{FF2B5EF4-FFF2-40B4-BE49-F238E27FC236}">
                <a16:creationId xmlns:a16="http://schemas.microsoft.com/office/drawing/2014/main" id="{A136041A-1AFE-E5D2-6455-337B411347AA}"/>
              </a:ext>
            </a:extLst>
          </p:cNvPr>
          <p:cNvSpPr txBox="1"/>
          <p:nvPr/>
        </p:nvSpPr>
        <p:spPr>
          <a:xfrm>
            <a:off x="5009888" y="5157673"/>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pic>
        <p:nvPicPr>
          <p:cNvPr id="18" name="図 17">
            <a:extLst>
              <a:ext uri="{FF2B5EF4-FFF2-40B4-BE49-F238E27FC236}">
                <a16:creationId xmlns:a16="http://schemas.microsoft.com/office/drawing/2014/main" id="{82CF72F5-1B3E-0F81-B97E-DEC1493BC91E}"/>
              </a:ext>
            </a:extLst>
          </p:cNvPr>
          <p:cNvPicPr>
            <a:picLocks noChangeAspect="1"/>
          </p:cNvPicPr>
          <p:nvPr/>
        </p:nvPicPr>
        <p:blipFill rotWithShape="1">
          <a:blip r:embed="rId4"/>
          <a:srcRect t="15938" r="73260" b="80791"/>
          <a:stretch/>
        </p:blipFill>
        <p:spPr>
          <a:xfrm>
            <a:off x="5013216" y="3248027"/>
            <a:ext cx="749784" cy="128178"/>
          </a:xfrm>
          <a:prstGeom prst="rect">
            <a:avLst/>
          </a:prstGeom>
        </p:spPr>
      </p:pic>
      <p:pic>
        <p:nvPicPr>
          <p:cNvPr id="27" name="図 26">
            <a:extLst>
              <a:ext uri="{FF2B5EF4-FFF2-40B4-BE49-F238E27FC236}">
                <a16:creationId xmlns:a16="http://schemas.microsoft.com/office/drawing/2014/main" id="{53DD01A2-17EE-BCDB-3DFF-DA826E6FD1DC}"/>
              </a:ext>
            </a:extLst>
          </p:cNvPr>
          <p:cNvPicPr>
            <a:picLocks noChangeAspect="1"/>
          </p:cNvPicPr>
          <p:nvPr/>
        </p:nvPicPr>
        <p:blipFill>
          <a:blip r:embed="rId6"/>
          <a:stretch>
            <a:fillRect/>
          </a:stretch>
        </p:blipFill>
        <p:spPr>
          <a:xfrm>
            <a:off x="4978675" y="2501636"/>
            <a:ext cx="860501" cy="104655"/>
          </a:xfrm>
          <a:prstGeom prst="rect">
            <a:avLst/>
          </a:prstGeom>
        </p:spPr>
      </p:pic>
      <p:graphicFrame>
        <p:nvGraphicFramePr>
          <p:cNvPr id="29" name="表 29">
            <a:extLst>
              <a:ext uri="{FF2B5EF4-FFF2-40B4-BE49-F238E27FC236}">
                <a16:creationId xmlns:a16="http://schemas.microsoft.com/office/drawing/2014/main" id="{5F5200E8-5C2A-DAD2-DE6D-7E8FDC45A17F}"/>
              </a:ext>
            </a:extLst>
          </p:cNvPr>
          <p:cNvGraphicFramePr>
            <a:graphicFrameLocks noGrp="1"/>
          </p:cNvGraphicFramePr>
          <p:nvPr>
            <p:extLst>
              <p:ext uri="{D42A27DB-BD31-4B8C-83A1-F6EECF244321}">
                <p14:modId xmlns:p14="http://schemas.microsoft.com/office/powerpoint/2010/main" val="373033498"/>
              </p:ext>
            </p:extLst>
          </p:nvPr>
        </p:nvGraphicFramePr>
        <p:xfrm>
          <a:off x="8786500" y="4562138"/>
          <a:ext cx="2917824" cy="1483360"/>
        </p:xfrm>
        <a:graphic>
          <a:graphicData uri="http://schemas.openxmlformats.org/drawingml/2006/table">
            <a:tbl>
              <a:tblPr firstRow="1" bandRow="1">
                <a:tableStyleId>{5C22544A-7EE6-4342-B048-85BDC9FD1C3A}</a:tableStyleId>
              </a:tblPr>
              <a:tblGrid>
                <a:gridCol w="819058">
                  <a:extLst>
                    <a:ext uri="{9D8B030D-6E8A-4147-A177-3AD203B41FA5}">
                      <a16:colId xmlns:a16="http://schemas.microsoft.com/office/drawing/2014/main" val="473692487"/>
                    </a:ext>
                  </a:extLst>
                </a:gridCol>
                <a:gridCol w="2098766">
                  <a:extLst>
                    <a:ext uri="{9D8B030D-6E8A-4147-A177-3AD203B41FA5}">
                      <a16:colId xmlns:a16="http://schemas.microsoft.com/office/drawing/2014/main" val="801561578"/>
                    </a:ext>
                  </a:extLst>
                </a:gridCol>
              </a:tblGrid>
              <a:tr h="741680">
                <a:tc>
                  <a:txBody>
                    <a:bodyPr/>
                    <a:lstStyle/>
                    <a:p>
                      <a:r>
                        <a:rPr kumimoji="1" lang="ja-JP" altLang="en-US" sz="1000" b="1" dirty="0">
                          <a:solidFill>
                            <a:schemeClr val="tx2"/>
                          </a:solidFill>
                        </a:rPr>
                        <a:t>掲載ページ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82211"/>
                  </a:ext>
                </a:extLst>
              </a:tr>
              <a:tr h="370840">
                <a:tc>
                  <a:txBody>
                    <a:bodyPr/>
                    <a:lstStyle/>
                    <a:p>
                      <a:r>
                        <a:rPr kumimoji="1" lang="ja-JP" altLang="en-US" sz="1000" b="1" dirty="0">
                          <a:solidFill>
                            <a:schemeClr val="tx2"/>
                          </a:solidFill>
                        </a:rPr>
                        <a:t>編集・制作</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r>
                        <a:rPr kumimoji="1" lang="ja-JP" altLang="en-US" sz="1000" dirty="0"/>
                        <a:t>タイアップ広告専門ディレクター</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5750410"/>
                  </a:ext>
                </a:extLst>
              </a:tr>
              <a:tr h="370840">
                <a:tc>
                  <a:txBody>
                    <a:bodyPr/>
                    <a:lstStyle/>
                    <a:p>
                      <a:r>
                        <a:rPr kumimoji="1" lang="ja-JP" altLang="en-US" sz="1000" b="1" dirty="0">
                          <a:solidFill>
                            <a:schemeClr val="tx2"/>
                          </a:solidFill>
                        </a:rPr>
                        <a:t>制作費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r>
                        <a:rPr kumimoji="1" lang="en-US" altLang="ja-JP" sz="1100" dirty="0"/>
                        <a:t>80</a:t>
                      </a:r>
                      <a:r>
                        <a:rPr kumimoji="1" lang="ja-JP" altLang="en-US" sz="1100" dirty="0"/>
                        <a:t>万円（</a:t>
                      </a:r>
                      <a:r>
                        <a:rPr kumimoji="1" lang="en-US" altLang="ja-JP" sz="1100" dirty="0"/>
                        <a:t>NET</a:t>
                      </a:r>
                      <a:r>
                        <a:rPr kumimoji="1" lang="ja-JP" altLang="en-US" sz="1100" dirty="0"/>
                        <a:t>・税別）～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8504228"/>
                  </a:ext>
                </a:extLst>
              </a:tr>
            </a:tbl>
          </a:graphicData>
        </a:graphic>
      </p:graphicFrame>
      <p:pic>
        <p:nvPicPr>
          <p:cNvPr id="32" name="図 31">
            <a:extLst>
              <a:ext uri="{FF2B5EF4-FFF2-40B4-BE49-F238E27FC236}">
                <a16:creationId xmlns:a16="http://schemas.microsoft.com/office/drawing/2014/main" id="{A580828D-1052-CDD4-530A-5CAA5F916443}"/>
              </a:ext>
            </a:extLst>
          </p:cNvPr>
          <p:cNvPicPr>
            <a:picLocks noChangeAspect="1"/>
          </p:cNvPicPr>
          <p:nvPr/>
        </p:nvPicPr>
        <p:blipFill>
          <a:blip r:embed="rId6"/>
          <a:stretch>
            <a:fillRect/>
          </a:stretch>
        </p:blipFill>
        <p:spPr>
          <a:xfrm>
            <a:off x="9702625" y="4679413"/>
            <a:ext cx="1139097" cy="138538"/>
          </a:xfrm>
          <a:prstGeom prst="rect">
            <a:avLst/>
          </a:prstGeom>
        </p:spPr>
      </p:pic>
      <p:sp>
        <p:nvSpPr>
          <p:cNvPr id="34" name="テキスト ボックス 33">
            <a:extLst>
              <a:ext uri="{FF2B5EF4-FFF2-40B4-BE49-F238E27FC236}">
                <a16:creationId xmlns:a16="http://schemas.microsoft.com/office/drawing/2014/main" id="{2F99A2B4-226D-7C73-BF33-53C9464C4972}"/>
              </a:ext>
            </a:extLst>
          </p:cNvPr>
          <p:cNvSpPr txBox="1"/>
          <p:nvPr/>
        </p:nvSpPr>
        <p:spPr>
          <a:xfrm>
            <a:off x="9613814" y="4791306"/>
            <a:ext cx="2124438" cy="253916"/>
          </a:xfrm>
          <a:prstGeom prst="rect">
            <a:avLst/>
          </a:prstGeom>
          <a:noFill/>
        </p:spPr>
        <p:txBody>
          <a:bodyPr wrap="square">
            <a:spAutoFit/>
          </a:bodyPr>
          <a:lstStyle/>
          <a:p>
            <a:r>
              <a:rPr lang="ja-JP" altLang="en-US" sz="1000" dirty="0"/>
              <a:t>https://specialcontents.yahoo.co.jp/</a:t>
            </a:r>
          </a:p>
        </p:txBody>
      </p:sp>
      <p:sp>
        <p:nvSpPr>
          <p:cNvPr id="36" name="テキスト ボックス 35">
            <a:extLst>
              <a:ext uri="{FF2B5EF4-FFF2-40B4-BE49-F238E27FC236}">
                <a16:creationId xmlns:a16="http://schemas.microsoft.com/office/drawing/2014/main" id="{2EDEBEE4-E852-DFFD-7106-02B0BD058867}"/>
              </a:ext>
            </a:extLst>
          </p:cNvPr>
          <p:cNvSpPr txBox="1"/>
          <p:nvPr/>
        </p:nvSpPr>
        <p:spPr>
          <a:xfrm>
            <a:off x="9639940" y="5017733"/>
            <a:ext cx="505095" cy="253916"/>
          </a:xfrm>
          <a:prstGeom prst="rect">
            <a:avLst/>
          </a:prstGeom>
          <a:noFill/>
        </p:spPr>
        <p:txBody>
          <a:bodyPr wrap="square">
            <a:spAutoFit/>
          </a:bodyPr>
          <a:lstStyle/>
          <a:p>
            <a:r>
              <a:rPr lang="ja-JP" altLang="en-US" sz="1000" dirty="0"/>
              <a:t>配下</a:t>
            </a:r>
          </a:p>
        </p:txBody>
      </p:sp>
      <p:sp>
        <p:nvSpPr>
          <p:cNvPr id="37" name="テキスト ボックス 36">
            <a:extLst>
              <a:ext uri="{FF2B5EF4-FFF2-40B4-BE49-F238E27FC236}">
                <a16:creationId xmlns:a16="http://schemas.microsoft.com/office/drawing/2014/main" id="{E829BCCF-D775-7167-B1C7-0F1AE1282E97}"/>
              </a:ext>
            </a:extLst>
          </p:cNvPr>
          <p:cNvSpPr txBox="1"/>
          <p:nvPr/>
        </p:nvSpPr>
        <p:spPr>
          <a:xfrm>
            <a:off x="8647550" y="4319793"/>
            <a:ext cx="2873890" cy="253916"/>
          </a:xfrm>
          <a:prstGeom prst="rect">
            <a:avLst/>
          </a:prstGeom>
          <a:noFill/>
        </p:spPr>
        <p:txBody>
          <a:bodyPr wrap="square">
            <a:spAutoFit/>
          </a:bodyPr>
          <a:lstStyle/>
          <a:p>
            <a:r>
              <a:rPr kumimoji="1" lang="ja-JP" altLang="en-US" sz="1050" b="1" dirty="0">
                <a:latin typeface="+mn-ea"/>
              </a:rPr>
              <a:t>＜</a:t>
            </a:r>
            <a:r>
              <a:rPr kumimoji="1" lang="en-US" altLang="ja-JP" sz="1050" b="1" dirty="0">
                <a:latin typeface="+mn-ea"/>
              </a:rPr>
              <a:t>LINE</a:t>
            </a:r>
            <a:r>
              <a:rPr kumimoji="1" lang="ja-JP" altLang="en-US" sz="1050" b="1" dirty="0">
                <a:latin typeface="+mn-ea"/>
              </a:rPr>
              <a:t>ヤフー特別企画 タイアップの概要＞</a:t>
            </a:r>
            <a:endParaRPr lang="ja-JP" altLang="en-US" sz="1050" b="1" dirty="0"/>
          </a:p>
        </p:txBody>
      </p:sp>
      <p:sp>
        <p:nvSpPr>
          <p:cNvPr id="38" name="正方形/長方形 37">
            <a:extLst>
              <a:ext uri="{FF2B5EF4-FFF2-40B4-BE49-F238E27FC236}">
                <a16:creationId xmlns:a16="http://schemas.microsoft.com/office/drawing/2014/main" id="{481AE27B-66D8-D9D3-0084-1C0741FC53F4}"/>
              </a:ext>
            </a:extLst>
          </p:cNvPr>
          <p:cNvSpPr/>
          <p:nvPr/>
        </p:nvSpPr>
        <p:spPr>
          <a:xfrm>
            <a:off x="5170782" y="5578792"/>
            <a:ext cx="2294386" cy="519955"/>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j-ea"/>
              <a:ea typeface="+mj-ea"/>
            </a:endParaRPr>
          </a:p>
        </p:txBody>
      </p:sp>
      <p:sp>
        <p:nvSpPr>
          <p:cNvPr id="39" name="テキスト ボックス 38">
            <a:extLst>
              <a:ext uri="{FF2B5EF4-FFF2-40B4-BE49-F238E27FC236}">
                <a16:creationId xmlns:a16="http://schemas.microsoft.com/office/drawing/2014/main" id="{BA76D22E-3B5F-57D6-3E1E-A5CDC72A31DA}"/>
              </a:ext>
            </a:extLst>
          </p:cNvPr>
          <p:cNvSpPr txBox="1"/>
          <p:nvPr/>
        </p:nvSpPr>
        <p:spPr>
          <a:xfrm>
            <a:off x="5473042" y="5618226"/>
            <a:ext cx="1817305" cy="215444"/>
          </a:xfrm>
          <a:prstGeom prst="rect">
            <a:avLst/>
          </a:prstGeom>
          <a:noFill/>
        </p:spPr>
        <p:txBody>
          <a:bodyPr wrap="square" rtlCol="0">
            <a:spAutoFit/>
          </a:bodyPr>
          <a:lstStyle/>
          <a:p>
            <a:r>
              <a:rPr lang="en-US" altLang="ja-JP" sz="800" b="1" u="sng" dirty="0">
                <a:latin typeface="+mj-ea"/>
                <a:ea typeface="+mj-ea"/>
              </a:rPr>
              <a:t>Q:</a:t>
            </a:r>
            <a:r>
              <a:rPr lang="ja-JP" altLang="en-US" sz="800" b="1" u="sng" dirty="0">
                <a:latin typeface="+mj-ea"/>
                <a:ea typeface="+mj-ea"/>
              </a:rPr>
              <a:t>資産運用の経験はありますか？</a:t>
            </a:r>
            <a:endParaRPr lang="en-US" altLang="ja-JP" sz="800" b="1" u="sng" dirty="0">
              <a:latin typeface="+mj-ea"/>
              <a:ea typeface="+mj-ea"/>
            </a:endParaRPr>
          </a:p>
        </p:txBody>
      </p:sp>
    </p:spTree>
    <p:extLst>
      <p:ext uri="{BB962C8B-B14F-4D97-AF65-F5344CB8AC3E}">
        <p14:creationId xmlns:p14="http://schemas.microsoft.com/office/powerpoint/2010/main" val="3918695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LINE</a:t>
            </a:r>
            <a:r>
              <a:rPr kumimoji="1" lang="ja-JP" altLang="en-US" dirty="0"/>
              <a:t>ヤフー特別企画　タイアップとの連動企画</a:t>
            </a:r>
          </a:p>
        </p:txBody>
      </p:sp>
      <p:sp>
        <p:nvSpPr>
          <p:cNvPr id="3" name="正方形/長方形 2">
            <a:extLst>
              <a:ext uri="{FF2B5EF4-FFF2-40B4-BE49-F238E27FC236}">
                <a16:creationId xmlns:a16="http://schemas.microsoft.com/office/drawing/2014/main" id="{349252F7-D1A3-54FA-48CB-602D4B8B58B6}"/>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制作例①　新商品プロモーション　</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ビールがブランド刷新</a:t>
            </a:r>
            <a:r>
              <a:rPr lang="en-US" altLang="ja-JP" b="1" dirty="0">
                <a:solidFill>
                  <a:schemeClr val="accent3"/>
                </a:solidFill>
                <a:latin typeface="Meiryo" panose="020B0604030504040204" pitchFamily="34" charset="-128"/>
                <a:ea typeface="Meiryo" panose="020B0604030504040204" pitchFamily="34" charset="-128"/>
              </a:rPr>
              <a:t>』</a:t>
            </a:r>
          </a:p>
        </p:txBody>
      </p:sp>
      <p:pic>
        <p:nvPicPr>
          <p:cNvPr id="5" name="図 4">
            <a:extLst>
              <a:ext uri="{FF2B5EF4-FFF2-40B4-BE49-F238E27FC236}">
                <a16:creationId xmlns:a16="http://schemas.microsoft.com/office/drawing/2014/main" id="{46CE413E-6BCF-DA2E-63D5-BFA2F8453028}"/>
              </a:ext>
            </a:extLst>
          </p:cNvPr>
          <p:cNvPicPr>
            <a:picLocks noChangeAspect="1"/>
          </p:cNvPicPr>
          <p:nvPr/>
        </p:nvPicPr>
        <p:blipFill rotWithShape="1">
          <a:blip r:embed="rId2"/>
          <a:srcRect b="94388"/>
          <a:stretch/>
        </p:blipFill>
        <p:spPr>
          <a:xfrm>
            <a:off x="2565934" y="1902239"/>
            <a:ext cx="2803994" cy="219933"/>
          </a:xfrm>
          <a:prstGeom prst="rect">
            <a:avLst/>
          </a:prstGeom>
        </p:spPr>
      </p:pic>
      <p:sp>
        <p:nvSpPr>
          <p:cNvPr id="8" name="テキスト ボックス 7">
            <a:extLst>
              <a:ext uri="{FF2B5EF4-FFF2-40B4-BE49-F238E27FC236}">
                <a16:creationId xmlns:a16="http://schemas.microsoft.com/office/drawing/2014/main" id="{A249CC3B-C654-641B-B47B-0BBBDD2ACC52}"/>
              </a:ext>
            </a:extLst>
          </p:cNvPr>
          <p:cNvSpPr txBox="1"/>
          <p:nvPr/>
        </p:nvSpPr>
        <p:spPr>
          <a:xfrm>
            <a:off x="2510846" y="2318394"/>
            <a:ext cx="3026628" cy="338554"/>
          </a:xfrm>
          <a:prstGeom prst="rect">
            <a:avLst/>
          </a:prstGeom>
          <a:noFill/>
        </p:spPr>
        <p:txBody>
          <a:bodyPr wrap="square" rtlCol="0">
            <a:spAutoFit/>
          </a:bodyPr>
          <a:lstStyle/>
          <a:p>
            <a:r>
              <a:rPr lang="en-US" altLang="ja-JP" sz="800" b="1" dirty="0">
                <a:latin typeface="+mj-ea"/>
                <a:ea typeface="+mj-ea"/>
              </a:rPr>
              <a:t>XXX</a:t>
            </a:r>
            <a:r>
              <a:rPr lang="ja-JP" altLang="en-US" sz="800" b="1" dirty="0">
                <a:latin typeface="+mj-ea"/>
                <a:ea typeface="+mj-ea"/>
              </a:rPr>
              <a:t>ビールが刷新。コク、キレ、のどごしの絶妙なバランスが実現したワケ</a:t>
            </a:r>
            <a:endParaRPr lang="en-US" altLang="ja-JP" sz="800" b="1" dirty="0">
              <a:latin typeface="+mj-ea"/>
              <a:ea typeface="+mj-ea"/>
            </a:endParaRPr>
          </a:p>
        </p:txBody>
      </p:sp>
      <p:sp>
        <p:nvSpPr>
          <p:cNvPr id="9" name="テキスト ボックス 8">
            <a:extLst>
              <a:ext uri="{FF2B5EF4-FFF2-40B4-BE49-F238E27FC236}">
                <a16:creationId xmlns:a16="http://schemas.microsoft.com/office/drawing/2014/main" id="{D5C73F08-671C-B929-F874-D11E98020BF8}"/>
              </a:ext>
            </a:extLst>
          </p:cNvPr>
          <p:cNvSpPr txBox="1"/>
          <p:nvPr/>
        </p:nvSpPr>
        <p:spPr>
          <a:xfrm>
            <a:off x="2631764" y="4433632"/>
            <a:ext cx="2683139" cy="215444"/>
          </a:xfrm>
          <a:prstGeom prst="rect">
            <a:avLst/>
          </a:prstGeom>
          <a:noFill/>
        </p:spPr>
        <p:txBody>
          <a:bodyPr wrap="square" rtlCol="0">
            <a:spAutoFit/>
          </a:bodyPr>
          <a:lstStyle/>
          <a:p>
            <a:r>
              <a:rPr lang="ja-JP" altLang="en-US" sz="800" b="1" dirty="0">
                <a:latin typeface="+mj-ea"/>
                <a:ea typeface="+mj-ea"/>
              </a:rPr>
              <a:t>発表会でベールを脱いだ、新</a:t>
            </a:r>
            <a:r>
              <a:rPr lang="en-US" altLang="ja-JP" sz="800" b="1" dirty="0">
                <a:latin typeface="+mj-ea"/>
                <a:ea typeface="+mj-ea"/>
              </a:rPr>
              <a:t>XXX</a:t>
            </a:r>
            <a:r>
              <a:rPr lang="ja-JP" altLang="en-US" sz="800" b="1" dirty="0">
                <a:latin typeface="+mj-ea"/>
                <a:ea typeface="+mj-ea"/>
              </a:rPr>
              <a:t>ビール</a:t>
            </a:r>
            <a:endParaRPr lang="en-US" altLang="ja-JP" sz="800" b="1" dirty="0">
              <a:latin typeface="+mj-ea"/>
              <a:ea typeface="+mj-ea"/>
            </a:endParaRPr>
          </a:p>
        </p:txBody>
      </p:sp>
      <p:sp>
        <p:nvSpPr>
          <p:cNvPr id="10" name="テキスト ボックス 9">
            <a:extLst>
              <a:ext uri="{FF2B5EF4-FFF2-40B4-BE49-F238E27FC236}">
                <a16:creationId xmlns:a16="http://schemas.microsoft.com/office/drawing/2014/main" id="{FC381375-EB32-9614-5F8A-8D10528B52FD}"/>
              </a:ext>
            </a:extLst>
          </p:cNvPr>
          <p:cNvSpPr txBox="1"/>
          <p:nvPr/>
        </p:nvSpPr>
        <p:spPr>
          <a:xfrm>
            <a:off x="4654413" y="2122172"/>
            <a:ext cx="853565"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XXX</a:t>
            </a:r>
            <a:r>
              <a:rPr lang="ja-JP" altLang="en-US" sz="600" dirty="0">
                <a:solidFill>
                  <a:schemeClr val="tx1">
                    <a:lumMod val="65000"/>
                    <a:lumOff val="35000"/>
                  </a:schemeClr>
                </a:solidFill>
                <a:latin typeface="+mj-ea"/>
                <a:ea typeface="+mj-ea"/>
              </a:rPr>
              <a:t>ビール</a:t>
            </a:r>
            <a:endParaRPr lang="en-US" altLang="ja-JP" sz="600" dirty="0">
              <a:solidFill>
                <a:schemeClr val="tx1">
                  <a:lumMod val="65000"/>
                  <a:lumOff val="35000"/>
                </a:schemeClr>
              </a:solidFill>
              <a:latin typeface="+mj-ea"/>
              <a:ea typeface="+mj-ea"/>
            </a:endParaRPr>
          </a:p>
        </p:txBody>
      </p:sp>
      <p:pic>
        <p:nvPicPr>
          <p:cNvPr id="11" name="図 10">
            <a:extLst>
              <a:ext uri="{FF2B5EF4-FFF2-40B4-BE49-F238E27FC236}">
                <a16:creationId xmlns:a16="http://schemas.microsoft.com/office/drawing/2014/main" id="{D1A62FCA-A0AB-96A1-AF13-2C5DEC930272}"/>
              </a:ext>
            </a:extLst>
          </p:cNvPr>
          <p:cNvPicPr>
            <a:picLocks noChangeAspect="1"/>
          </p:cNvPicPr>
          <p:nvPr/>
        </p:nvPicPr>
        <p:blipFill rotWithShape="1">
          <a:blip r:embed="rId2"/>
          <a:srcRect t="4548" b="94388"/>
          <a:stretch/>
        </p:blipFill>
        <p:spPr>
          <a:xfrm>
            <a:off x="2565934" y="2739888"/>
            <a:ext cx="2803994" cy="41708"/>
          </a:xfrm>
          <a:prstGeom prst="rect">
            <a:avLst/>
          </a:prstGeom>
        </p:spPr>
      </p:pic>
      <p:sp>
        <p:nvSpPr>
          <p:cNvPr id="12" name="テキスト ボックス 11">
            <a:extLst>
              <a:ext uri="{FF2B5EF4-FFF2-40B4-BE49-F238E27FC236}">
                <a16:creationId xmlns:a16="http://schemas.microsoft.com/office/drawing/2014/main" id="{00B3FE47-00ED-49E7-4F17-F441CD337C49}"/>
              </a:ext>
            </a:extLst>
          </p:cNvPr>
          <p:cNvSpPr txBox="1"/>
          <p:nvPr/>
        </p:nvSpPr>
        <p:spPr>
          <a:xfrm>
            <a:off x="2631764" y="4588761"/>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13" name="正方形/長方形 12">
            <a:extLst>
              <a:ext uri="{FF2B5EF4-FFF2-40B4-BE49-F238E27FC236}">
                <a16:creationId xmlns:a16="http://schemas.microsoft.com/office/drawing/2014/main" id="{519E1948-CE43-E36F-9485-0A07CA802DEC}"/>
              </a:ext>
            </a:extLst>
          </p:cNvPr>
          <p:cNvSpPr/>
          <p:nvPr/>
        </p:nvSpPr>
        <p:spPr>
          <a:xfrm>
            <a:off x="2409930"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4" name="テキスト ボックス 13">
            <a:extLst>
              <a:ext uri="{FF2B5EF4-FFF2-40B4-BE49-F238E27FC236}">
                <a16:creationId xmlns:a16="http://schemas.microsoft.com/office/drawing/2014/main" id="{079BCB3C-516C-BB37-95D5-60F603B276A4}"/>
              </a:ext>
            </a:extLst>
          </p:cNvPr>
          <p:cNvSpPr txBox="1"/>
          <p:nvPr/>
        </p:nvSpPr>
        <p:spPr>
          <a:xfrm>
            <a:off x="6371250" y="1942549"/>
            <a:ext cx="2683139" cy="215444"/>
          </a:xfrm>
          <a:prstGeom prst="rect">
            <a:avLst/>
          </a:prstGeom>
          <a:noFill/>
        </p:spPr>
        <p:txBody>
          <a:bodyPr wrap="square" rtlCol="0">
            <a:spAutoFit/>
          </a:bodyPr>
          <a:lstStyle/>
          <a:p>
            <a:r>
              <a:rPr lang="ja-JP" altLang="en-US" sz="800" b="1" dirty="0">
                <a:latin typeface="+mj-ea"/>
                <a:ea typeface="+mj-ea"/>
              </a:rPr>
              <a:t>愛飲者の声がヒントに</a:t>
            </a:r>
            <a:endParaRPr lang="en-US" altLang="ja-JP" sz="800" b="1" dirty="0">
              <a:latin typeface="+mj-ea"/>
              <a:ea typeface="+mj-ea"/>
            </a:endParaRPr>
          </a:p>
        </p:txBody>
      </p:sp>
      <p:sp>
        <p:nvSpPr>
          <p:cNvPr id="15" name="正方形/長方形 14">
            <a:extLst>
              <a:ext uri="{FF2B5EF4-FFF2-40B4-BE49-F238E27FC236}">
                <a16:creationId xmlns:a16="http://schemas.microsoft.com/office/drawing/2014/main" id="{4D95039A-8D0C-EB8E-8101-4660F861B268}"/>
              </a:ext>
            </a:extLst>
          </p:cNvPr>
          <p:cNvSpPr/>
          <p:nvPr/>
        </p:nvSpPr>
        <p:spPr>
          <a:xfrm>
            <a:off x="6343770"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7" name="テキスト ボックス 16">
            <a:extLst>
              <a:ext uri="{FF2B5EF4-FFF2-40B4-BE49-F238E27FC236}">
                <a16:creationId xmlns:a16="http://schemas.microsoft.com/office/drawing/2014/main" id="{4435C1F0-CBC0-ADB3-FB3D-E01C9E73A2AB}"/>
              </a:ext>
            </a:extLst>
          </p:cNvPr>
          <p:cNvSpPr txBox="1"/>
          <p:nvPr/>
        </p:nvSpPr>
        <p:spPr>
          <a:xfrm>
            <a:off x="6609231" y="3765239"/>
            <a:ext cx="2045372" cy="184666"/>
          </a:xfrm>
          <a:prstGeom prst="rect">
            <a:avLst/>
          </a:prstGeom>
          <a:noFill/>
        </p:spPr>
        <p:txBody>
          <a:bodyPr wrap="square" rtlCol="0">
            <a:spAutoFit/>
          </a:bodyPr>
          <a:lstStyle/>
          <a:p>
            <a:r>
              <a:rPr lang="en-US" altLang="ja-JP" sz="600" dirty="0">
                <a:solidFill>
                  <a:srgbClr val="002060"/>
                </a:solidFill>
                <a:latin typeface="+mj-ea"/>
                <a:ea typeface="+mj-ea"/>
              </a:rPr>
              <a:t>XXX</a:t>
            </a:r>
            <a:r>
              <a:rPr lang="ja-JP" altLang="en-US" sz="600" dirty="0">
                <a:solidFill>
                  <a:srgbClr val="002060"/>
                </a:solidFill>
                <a:latin typeface="+mj-ea"/>
                <a:ea typeface="+mj-ea"/>
              </a:rPr>
              <a:t>ビールの開発担当の●●●●氏</a:t>
            </a:r>
            <a:endParaRPr lang="en-US" altLang="ja-JP" sz="600" dirty="0">
              <a:solidFill>
                <a:srgbClr val="002060"/>
              </a:solidFill>
              <a:latin typeface="+mj-ea"/>
              <a:ea typeface="+mj-ea"/>
            </a:endParaRPr>
          </a:p>
        </p:txBody>
      </p:sp>
      <p:sp>
        <p:nvSpPr>
          <p:cNvPr id="18" name="テキスト ボックス 17">
            <a:extLst>
              <a:ext uri="{FF2B5EF4-FFF2-40B4-BE49-F238E27FC236}">
                <a16:creationId xmlns:a16="http://schemas.microsoft.com/office/drawing/2014/main" id="{E56AB98C-BB2C-8A51-5EB9-93569C659E9B}"/>
              </a:ext>
            </a:extLst>
          </p:cNvPr>
          <p:cNvSpPr txBox="1"/>
          <p:nvPr/>
        </p:nvSpPr>
        <p:spPr>
          <a:xfrm>
            <a:off x="6371250" y="3999238"/>
            <a:ext cx="2683139" cy="623248"/>
          </a:xfrm>
          <a:prstGeom prst="rect">
            <a:avLst/>
          </a:prstGeom>
          <a:noFill/>
        </p:spPr>
        <p:txBody>
          <a:bodyPr wrap="square" rtlCol="0">
            <a:spAutoFit/>
          </a:bodyPr>
          <a:lstStyle/>
          <a:p>
            <a:pPr>
              <a:lnSpc>
                <a:spcPts val="1100"/>
              </a:lnSpc>
            </a:pPr>
            <a:r>
              <a:rPr lang="ja-JP" altLang="en-US" sz="600" dirty="0">
                <a:latin typeface="+mj-ea"/>
                <a:ea typeface="+mj-ea"/>
              </a:rPr>
              <a:t>お客様からは「ずっしりとした飲みごたえがある」といった反響をいただいています。</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19" name="波線 18">
            <a:extLst>
              <a:ext uri="{FF2B5EF4-FFF2-40B4-BE49-F238E27FC236}">
                <a16:creationId xmlns:a16="http://schemas.microsoft.com/office/drawing/2014/main" id="{262E38E0-52E6-AB24-8388-0B0B93377877}"/>
              </a:ext>
            </a:extLst>
          </p:cNvPr>
          <p:cNvSpPr/>
          <p:nvPr/>
        </p:nvSpPr>
        <p:spPr>
          <a:xfrm>
            <a:off x="6222265" y="467165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20" name="テキスト ボックス 19">
            <a:extLst>
              <a:ext uri="{FF2B5EF4-FFF2-40B4-BE49-F238E27FC236}">
                <a16:creationId xmlns:a16="http://schemas.microsoft.com/office/drawing/2014/main" id="{87BBB059-C4BA-ACE9-7400-68A9EB621C45}"/>
              </a:ext>
            </a:extLst>
          </p:cNvPr>
          <p:cNvSpPr txBox="1"/>
          <p:nvPr/>
        </p:nvSpPr>
        <p:spPr>
          <a:xfrm>
            <a:off x="6371250" y="4933771"/>
            <a:ext cx="2683139" cy="215444"/>
          </a:xfrm>
          <a:prstGeom prst="rect">
            <a:avLst/>
          </a:prstGeom>
          <a:noFill/>
        </p:spPr>
        <p:txBody>
          <a:bodyPr wrap="square" rtlCol="0">
            <a:spAutoFit/>
          </a:bodyPr>
          <a:lstStyle/>
          <a:p>
            <a:r>
              <a:rPr lang="ja-JP" altLang="en-US" sz="800" b="1" dirty="0">
                <a:latin typeface="+mj-ea"/>
                <a:ea typeface="+mj-ea"/>
              </a:rPr>
              <a:t>新発売を記念したキャンペーンを実施中！</a:t>
            </a:r>
            <a:endParaRPr lang="en-US" altLang="ja-JP" sz="800" b="1" dirty="0">
              <a:latin typeface="+mj-ea"/>
              <a:ea typeface="+mj-ea"/>
            </a:endParaRPr>
          </a:p>
        </p:txBody>
      </p:sp>
      <p:pic>
        <p:nvPicPr>
          <p:cNvPr id="21" name="図 20">
            <a:extLst>
              <a:ext uri="{FF2B5EF4-FFF2-40B4-BE49-F238E27FC236}">
                <a16:creationId xmlns:a16="http://schemas.microsoft.com/office/drawing/2014/main" id="{D30E89A9-920A-9C47-8C09-79E2AF9D3A08}"/>
              </a:ext>
            </a:extLst>
          </p:cNvPr>
          <p:cNvPicPr>
            <a:picLocks noChangeAspect="1"/>
          </p:cNvPicPr>
          <p:nvPr/>
        </p:nvPicPr>
        <p:blipFill rotWithShape="1">
          <a:blip r:embed="rId2"/>
          <a:srcRect t="15938" r="73260" b="80791"/>
          <a:stretch/>
        </p:blipFill>
        <p:spPr>
          <a:xfrm>
            <a:off x="2608966" y="2687823"/>
            <a:ext cx="749784" cy="128178"/>
          </a:xfrm>
          <a:prstGeom prst="rect">
            <a:avLst/>
          </a:prstGeom>
        </p:spPr>
      </p:pic>
      <p:sp>
        <p:nvSpPr>
          <p:cNvPr id="22" name="テキスト ボックス 21">
            <a:extLst>
              <a:ext uri="{FF2B5EF4-FFF2-40B4-BE49-F238E27FC236}">
                <a16:creationId xmlns:a16="http://schemas.microsoft.com/office/drawing/2014/main" id="{3AB9B3CE-1981-CE45-E3F4-79C0FB3631F4}"/>
              </a:ext>
            </a:extLst>
          </p:cNvPr>
          <p:cNvSpPr txBox="1"/>
          <p:nvPr/>
        </p:nvSpPr>
        <p:spPr>
          <a:xfrm>
            <a:off x="6445546" y="2125622"/>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3" name="テキスト ボックス 22">
            <a:extLst>
              <a:ext uri="{FF2B5EF4-FFF2-40B4-BE49-F238E27FC236}">
                <a16:creationId xmlns:a16="http://schemas.microsoft.com/office/drawing/2014/main" id="{35B91261-7D32-8D31-348A-1C96DBF8879F}"/>
              </a:ext>
            </a:extLst>
          </p:cNvPr>
          <p:cNvSpPr txBox="1"/>
          <p:nvPr/>
        </p:nvSpPr>
        <p:spPr>
          <a:xfrm>
            <a:off x="6445546" y="5098430"/>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4" name="波線 23">
            <a:extLst>
              <a:ext uri="{FF2B5EF4-FFF2-40B4-BE49-F238E27FC236}">
                <a16:creationId xmlns:a16="http://schemas.microsoft.com/office/drawing/2014/main" id="{FA81A598-C7C3-F990-7D53-635DB304CFDD}"/>
              </a:ext>
            </a:extLst>
          </p:cNvPr>
          <p:cNvSpPr/>
          <p:nvPr/>
        </p:nvSpPr>
        <p:spPr>
          <a:xfrm>
            <a:off x="2271880" y="6354776"/>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25" name="直線コネクタ 24">
            <a:extLst>
              <a:ext uri="{FF2B5EF4-FFF2-40B4-BE49-F238E27FC236}">
                <a16:creationId xmlns:a16="http://schemas.microsoft.com/office/drawing/2014/main" id="{3288C806-D8BB-00E1-0E66-481D945BFEC2}"/>
              </a:ext>
            </a:extLst>
          </p:cNvPr>
          <p:cNvCxnSpPr>
            <a:cxnSpLocks/>
          </p:cNvCxnSpPr>
          <p:nvPr/>
        </p:nvCxnSpPr>
        <p:spPr>
          <a:xfrm>
            <a:off x="1535565" y="2445789"/>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6" name="テキスト プレースホルダー 1">
            <a:extLst>
              <a:ext uri="{FF2B5EF4-FFF2-40B4-BE49-F238E27FC236}">
                <a16:creationId xmlns:a16="http://schemas.microsoft.com/office/drawing/2014/main" id="{8119F854-5AB0-BA2D-8FD3-1A777EA19416}"/>
              </a:ext>
            </a:extLst>
          </p:cNvPr>
          <p:cNvSpPr txBox="1">
            <a:spLocks/>
          </p:cNvSpPr>
          <p:nvPr/>
        </p:nvSpPr>
        <p:spPr>
          <a:xfrm>
            <a:off x="736448" y="2251156"/>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登場感、話題性を訴求</a:t>
            </a:r>
          </a:p>
        </p:txBody>
      </p:sp>
      <p:cxnSp>
        <p:nvCxnSpPr>
          <p:cNvPr id="27" name="直線コネクタ 26">
            <a:extLst>
              <a:ext uri="{FF2B5EF4-FFF2-40B4-BE49-F238E27FC236}">
                <a16:creationId xmlns:a16="http://schemas.microsoft.com/office/drawing/2014/main" id="{E6AF161A-7BFD-3BD1-25EB-38E80B5D8582}"/>
              </a:ext>
            </a:extLst>
          </p:cNvPr>
          <p:cNvCxnSpPr>
            <a:cxnSpLocks/>
          </p:cNvCxnSpPr>
          <p:nvPr/>
        </p:nvCxnSpPr>
        <p:spPr>
          <a:xfrm>
            <a:off x="1535565" y="4622486"/>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テキスト プレースホルダー 1">
            <a:extLst>
              <a:ext uri="{FF2B5EF4-FFF2-40B4-BE49-F238E27FC236}">
                <a16:creationId xmlns:a16="http://schemas.microsoft.com/office/drawing/2014/main" id="{CA949855-2CDB-70E4-274D-C8482D5420FC}"/>
              </a:ext>
            </a:extLst>
          </p:cNvPr>
          <p:cNvSpPr txBox="1">
            <a:spLocks/>
          </p:cNvSpPr>
          <p:nvPr/>
        </p:nvSpPr>
        <p:spPr>
          <a:xfrm>
            <a:off x="736448" y="4526634"/>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記者発表の概要を</a:t>
            </a:r>
            <a:endParaRPr lang="en-US" altLang="ja-JP" sz="1100" b="0" dirty="0"/>
          </a:p>
          <a:p>
            <a:r>
              <a:rPr lang="ja-JP" altLang="en-US" sz="1100" b="0" dirty="0"/>
              <a:t>ニュース風にレポート</a:t>
            </a:r>
          </a:p>
        </p:txBody>
      </p:sp>
      <p:sp>
        <p:nvSpPr>
          <p:cNvPr id="29" name="左大かっこ 28">
            <a:extLst>
              <a:ext uri="{FF2B5EF4-FFF2-40B4-BE49-F238E27FC236}">
                <a16:creationId xmlns:a16="http://schemas.microsoft.com/office/drawing/2014/main" id="{42FDDA28-4D1C-6A0F-3C0A-E267B112CBC3}"/>
              </a:ext>
            </a:extLst>
          </p:cNvPr>
          <p:cNvSpPr/>
          <p:nvPr/>
        </p:nvSpPr>
        <p:spPr>
          <a:xfrm>
            <a:off x="2548932" y="4433632"/>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 name="左大かっこ 29">
            <a:extLst>
              <a:ext uri="{FF2B5EF4-FFF2-40B4-BE49-F238E27FC236}">
                <a16:creationId xmlns:a16="http://schemas.microsoft.com/office/drawing/2014/main" id="{0724E18B-E3A3-A8EF-DEB7-3F0656E521EE}"/>
              </a:ext>
            </a:extLst>
          </p:cNvPr>
          <p:cNvSpPr/>
          <p:nvPr/>
        </p:nvSpPr>
        <p:spPr>
          <a:xfrm flipH="1">
            <a:off x="9060487" y="1942549"/>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 name="左大かっこ 30">
            <a:extLst>
              <a:ext uri="{FF2B5EF4-FFF2-40B4-BE49-F238E27FC236}">
                <a16:creationId xmlns:a16="http://schemas.microsoft.com/office/drawing/2014/main" id="{98093EB4-1936-D044-EEFC-E4A5A5233C35}"/>
              </a:ext>
            </a:extLst>
          </p:cNvPr>
          <p:cNvSpPr/>
          <p:nvPr/>
        </p:nvSpPr>
        <p:spPr>
          <a:xfrm flipH="1">
            <a:off x="9060486" y="3949905"/>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 name="左大かっこ 31">
            <a:extLst>
              <a:ext uri="{FF2B5EF4-FFF2-40B4-BE49-F238E27FC236}">
                <a16:creationId xmlns:a16="http://schemas.microsoft.com/office/drawing/2014/main" id="{B95EB971-47E4-2547-C2A8-F76965D6D274}"/>
              </a:ext>
            </a:extLst>
          </p:cNvPr>
          <p:cNvSpPr/>
          <p:nvPr/>
        </p:nvSpPr>
        <p:spPr>
          <a:xfrm flipH="1">
            <a:off x="9060485" y="4937511"/>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3" name="直線コネクタ 32">
            <a:extLst>
              <a:ext uri="{FF2B5EF4-FFF2-40B4-BE49-F238E27FC236}">
                <a16:creationId xmlns:a16="http://schemas.microsoft.com/office/drawing/2014/main" id="{8C7BA47C-6FD7-3D0B-238C-3D8F3AEFDE83}"/>
              </a:ext>
            </a:extLst>
          </p:cNvPr>
          <p:cNvCxnSpPr>
            <a:cxnSpLocks/>
          </p:cNvCxnSpPr>
          <p:nvPr/>
        </p:nvCxnSpPr>
        <p:spPr>
          <a:xfrm>
            <a:off x="9145463" y="2172660"/>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4" name="テキスト プレースホルダー 1">
            <a:extLst>
              <a:ext uri="{FF2B5EF4-FFF2-40B4-BE49-F238E27FC236}">
                <a16:creationId xmlns:a16="http://schemas.microsoft.com/office/drawing/2014/main" id="{A5D6729C-BD9D-8588-473C-5E5274C7BB83}"/>
              </a:ext>
            </a:extLst>
          </p:cNvPr>
          <p:cNvSpPr txBox="1">
            <a:spLocks/>
          </p:cNvSpPr>
          <p:nvPr/>
        </p:nvSpPr>
        <p:spPr>
          <a:xfrm>
            <a:off x="9624086" y="2050271"/>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開発秘話などで</a:t>
            </a:r>
            <a:endParaRPr lang="en-US" altLang="ja-JP" sz="1100" b="0" dirty="0"/>
          </a:p>
          <a:p>
            <a:r>
              <a:rPr lang="ja-JP" altLang="en-US" sz="1100" b="0" dirty="0"/>
              <a:t>記事を肉付け</a:t>
            </a:r>
          </a:p>
        </p:txBody>
      </p:sp>
      <p:cxnSp>
        <p:nvCxnSpPr>
          <p:cNvPr id="35" name="直線コネクタ 34">
            <a:extLst>
              <a:ext uri="{FF2B5EF4-FFF2-40B4-BE49-F238E27FC236}">
                <a16:creationId xmlns:a16="http://schemas.microsoft.com/office/drawing/2014/main" id="{13E989E2-A657-919F-5A46-1AEC3F13ECB5}"/>
              </a:ext>
            </a:extLst>
          </p:cNvPr>
          <p:cNvCxnSpPr>
            <a:cxnSpLocks/>
          </p:cNvCxnSpPr>
          <p:nvPr/>
        </p:nvCxnSpPr>
        <p:spPr>
          <a:xfrm>
            <a:off x="9154914" y="4018009"/>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テキスト プレースホルダー 1">
            <a:extLst>
              <a:ext uri="{FF2B5EF4-FFF2-40B4-BE49-F238E27FC236}">
                <a16:creationId xmlns:a16="http://schemas.microsoft.com/office/drawing/2014/main" id="{7876BC80-5196-CC6E-9A93-0129A11E2F60}"/>
              </a:ext>
            </a:extLst>
          </p:cNvPr>
          <p:cNvSpPr txBox="1">
            <a:spLocks/>
          </p:cNvSpPr>
          <p:nvPr/>
        </p:nvSpPr>
        <p:spPr>
          <a:xfrm>
            <a:off x="9624086" y="539738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en-US" altLang="ja-JP" sz="1100" b="0" dirty="0" err="1"/>
              <a:t>PayPay</a:t>
            </a:r>
            <a:r>
              <a:rPr lang="ja-JP" altLang="en-US" sz="1100" b="0" dirty="0"/>
              <a:t>を絡めた</a:t>
            </a:r>
            <a:endParaRPr lang="en-US" altLang="ja-JP" sz="1100" b="0" dirty="0"/>
          </a:p>
          <a:p>
            <a:r>
              <a:rPr lang="ja-JP" altLang="en-US" sz="1100" b="0" dirty="0"/>
              <a:t>販促への落とし込み</a:t>
            </a:r>
          </a:p>
        </p:txBody>
      </p:sp>
      <p:pic>
        <p:nvPicPr>
          <p:cNvPr id="37" name="図 36">
            <a:extLst>
              <a:ext uri="{FF2B5EF4-FFF2-40B4-BE49-F238E27FC236}">
                <a16:creationId xmlns:a16="http://schemas.microsoft.com/office/drawing/2014/main" id="{2E8351F2-B9BF-3558-FCB6-76A9125AB150}"/>
              </a:ext>
            </a:extLst>
          </p:cNvPr>
          <p:cNvPicPr>
            <a:picLocks noChangeAspect="1"/>
          </p:cNvPicPr>
          <p:nvPr/>
        </p:nvPicPr>
        <p:blipFill rotWithShape="1">
          <a:blip r:embed="rId3"/>
          <a:srcRect t="3176"/>
          <a:stretch/>
        </p:blipFill>
        <p:spPr>
          <a:xfrm>
            <a:off x="2634958" y="2869667"/>
            <a:ext cx="2592342" cy="1425622"/>
          </a:xfrm>
          <a:prstGeom prst="rect">
            <a:avLst/>
          </a:prstGeom>
        </p:spPr>
      </p:pic>
      <p:pic>
        <p:nvPicPr>
          <p:cNvPr id="38" name="図 37">
            <a:extLst>
              <a:ext uri="{FF2B5EF4-FFF2-40B4-BE49-F238E27FC236}">
                <a16:creationId xmlns:a16="http://schemas.microsoft.com/office/drawing/2014/main" id="{98BB5B39-823C-A959-2756-3D3C9A856FE7}"/>
              </a:ext>
            </a:extLst>
          </p:cNvPr>
          <p:cNvPicPr>
            <a:picLocks noChangeAspect="1"/>
          </p:cNvPicPr>
          <p:nvPr/>
        </p:nvPicPr>
        <p:blipFill rotWithShape="1">
          <a:blip r:embed="rId4"/>
          <a:srcRect b="9264"/>
          <a:stretch/>
        </p:blipFill>
        <p:spPr>
          <a:xfrm>
            <a:off x="2936823" y="4932871"/>
            <a:ext cx="2048590" cy="1243848"/>
          </a:xfrm>
          <a:prstGeom prst="rect">
            <a:avLst/>
          </a:prstGeom>
        </p:spPr>
      </p:pic>
      <p:pic>
        <p:nvPicPr>
          <p:cNvPr id="39" name="図 38">
            <a:extLst>
              <a:ext uri="{FF2B5EF4-FFF2-40B4-BE49-F238E27FC236}">
                <a16:creationId xmlns:a16="http://schemas.microsoft.com/office/drawing/2014/main" id="{308AD30C-9DE8-A98F-8383-0C361BA31B4C}"/>
              </a:ext>
            </a:extLst>
          </p:cNvPr>
          <p:cNvPicPr>
            <a:picLocks noChangeAspect="1"/>
          </p:cNvPicPr>
          <p:nvPr/>
        </p:nvPicPr>
        <p:blipFill rotWithShape="1">
          <a:blip r:embed="rId5"/>
          <a:srcRect b="16826"/>
          <a:stretch/>
        </p:blipFill>
        <p:spPr>
          <a:xfrm>
            <a:off x="6647341" y="2551275"/>
            <a:ext cx="2085335" cy="1203234"/>
          </a:xfrm>
          <a:prstGeom prst="rect">
            <a:avLst/>
          </a:prstGeom>
        </p:spPr>
      </p:pic>
      <p:sp>
        <p:nvSpPr>
          <p:cNvPr id="40" name="テキスト プレースホルダー 1">
            <a:extLst>
              <a:ext uri="{FF2B5EF4-FFF2-40B4-BE49-F238E27FC236}">
                <a16:creationId xmlns:a16="http://schemas.microsoft.com/office/drawing/2014/main" id="{072EBF1C-A6ED-6B0D-22D7-5D7A50B3120E}"/>
              </a:ext>
            </a:extLst>
          </p:cNvPr>
          <p:cNvSpPr txBox="1">
            <a:spLocks/>
          </p:cNvSpPr>
          <p:nvPr/>
        </p:nvSpPr>
        <p:spPr>
          <a:xfrm>
            <a:off x="9624086" y="389776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ユーザーボイス</a:t>
            </a:r>
            <a:endParaRPr lang="en-US" altLang="ja-JP" sz="1100" b="0" dirty="0"/>
          </a:p>
          <a:p>
            <a:r>
              <a:rPr lang="ja-JP" altLang="en-US" sz="1100" b="0" dirty="0"/>
              <a:t>によるリアリティ</a:t>
            </a:r>
          </a:p>
        </p:txBody>
      </p:sp>
      <p:sp>
        <p:nvSpPr>
          <p:cNvPr id="41" name="四角形: 角を丸くする 40">
            <a:extLst>
              <a:ext uri="{FF2B5EF4-FFF2-40B4-BE49-F238E27FC236}">
                <a16:creationId xmlns:a16="http://schemas.microsoft.com/office/drawing/2014/main" id="{E13233D3-A700-8571-FEFB-A2F61944A8BA}"/>
              </a:ext>
            </a:extLst>
          </p:cNvPr>
          <p:cNvSpPr/>
          <p:nvPr/>
        </p:nvSpPr>
        <p:spPr>
          <a:xfrm>
            <a:off x="6609231" y="5674847"/>
            <a:ext cx="2298482" cy="603250"/>
          </a:xfrm>
          <a:prstGeom prst="roundRect">
            <a:avLst>
              <a:gd name="adj" fmla="val 0"/>
            </a:avLst>
          </a:prstGeom>
          <a:solidFill>
            <a:srgbClr val="FF00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sp>
        <p:nvSpPr>
          <p:cNvPr id="42" name="テキスト ボックス 41">
            <a:extLst>
              <a:ext uri="{FF2B5EF4-FFF2-40B4-BE49-F238E27FC236}">
                <a16:creationId xmlns:a16="http://schemas.microsoft.com/office/drawing/2014/main" id="{4C1CF11B-B059-5345-CBB9-2615E3362666}"/>
              </a:ext>
            </a:extLst>
          </p:cNvPr>
          <p:cNvSpPr txBox="1"/>
          <p:nvPr/>
        </p:nvSpPr>
        <p:spPr>
          <a:xfrm>
            <a:off x="6657568" y="5689149"/>
            <a:ext cx="1678727" cy="200055"/>
          </a:xfrm>
          <a:prstGeom prst="rect">
            <a:avLst/>
          </a:prstGeom>
          <a:noFill/>
        </p:spPr>
        <p:txBody>
          <a:bodyPr wrap="square" rtlCol="0">
            <a:spAutoFit/>
          </a:bodyPr>
          <a:lstStyle/>
          <a:p>
            <a:r>
              <a:rPr lang="ja-JP" altLang="en-US" sz="700" b="1" dirty="0">
                <a:solidFill>
                  <a:schemeClr val="bg1"/>
                </a:solidFill>
                <a:latin typeface="+mj-ea"/>
                <a:ea typeface="+mj-ea"/>
              </a:rPr>
              <a:t>今、</a:t>
            </a:r>
            <a:r>
              <a:rPr lang="en-US" altLang="ja-JP" sz="700" b="1" dirty="0">
                <a:solidFill>
                  <a:schemeClr val="bg1"/>
                </a:solidFill>
                <a:latin typeface="+mj-ea"/>
                <a:ea typeface="+mj-ea"/>
              </a:rPr>
              <a:t>XXX</a:t>
            </a:r>
            <a:r>
              <a:rPr lang="ja-JP" altLang="en-US" sz="700" b="1" dirty="0">
                <a:solidFill>
                  <a:schemeClr val="bg1"/>
                </a:solidFill>
                <a:latin typeface="+mj-ea"/>
                <a:ea typeface="+mj-ea"/>
              </a:rPr>
              <a:t>ビールを</a:t>
            </a:r>
            <a:r>
              <a:rPr lang="en-US" altLang="ja-JP" sz="700" b="1" dirty="0" err="1">
                <a:solidFill>
                  <a:schemeClr val="bg1"/>
                </a:solidFill>
                <a:latin typeface="+mj-ea"/>
                <a:ea typeface="+mj-ea"/>
              </a:rPr>
              <a:t>PayPay</a:t>
            </a:r>
            <a:r>
              <a:rPr lang="ja-JP" altLang="en-US" sz="700" b="1" dirty="0">
                <a:solidFill>
                  <a:schemeClr val="bg1"/>
                </a:solidFill>
                <a:latin typeface="+mj-ea"/>
                <a:ea typeface="+mj-ea"/>
              </a:rPr>
              <a:t>で買うと</a:t>
            </a:r>
            <a:endParaRPr lang="en-US" altLang="ja-JP" sz="700" b="1" dirty="0">
              <a:solidFill>
                <a:schemeClr val="bg1"/>
              </a:solidFill>
              <a:latin typeface="+mj-ea"/>
              <a:ea typeface="+mj-ea"/>
            </a:endParaRPr>
          </a:p>
        </p:txBody>
      </p:sp>
      <p:sp>
        <p:nvSpPr>
          <p:cNvPr id="43" name="四角形: 角を丸くする 42">
            <a:extLst>
              <a:ext uri="{FF2B5EF4-FFF2-40B4-BE49-F238E27FC236}">
                <a16:creationId xmlns:a16="http://schemas.microsoft.com/office/drawing/2014/main" id="{F1E3332D-80E7-909C-C227-23276AE0802A}"/>
              </a:ext>
            </a:extLst>
          </p:cNvPr>
          <p:cNvSpPr/>
          <p:nvPr/>
        </p:nvSpPr>
        <p:spPr>
          <a:xfrm>
            <a:off x="6665170" y="5842984"/>
            <a:ext cx="2217375" cy="43175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pic>
        <p:nvPicPr>
          <p:cNvPr id="44" name="図 43">
            <a:extLst>
              <a:ext uri="{FF2B5EF4-FFF2-40B4-BE49-F238E27FC236}">
                <a16:creationId xmlns:a16="http://schemas.microsoft.com/office/drawing/2014/main" id="{9D03FCF8-7ECA-227D-2F28-61F82D016F97}"/>
              </a:ext>
            </a:extLst>
          </p:cNvPr>
          <p:cNvPicPr>
            <a:picLocks noChangeAspect="1"/>
          </p:cNvPicPr>
          <p:nvPr/>
        </p:nvPicPr>
        <p:blipFill>
          <a:blip r:embed="rId6"/>
          <a:stretch>
            <a:fillRect/>
          </a:stretch>
        </p:blipFill>
        <p:spPr>
          <a:xfrm>
            <a:off x="8459259" y="5585401"/>
            <a:ext cx="352601" cy="591317"/>
          </a:xfrm>
          <a:prstGeom prst="rect">
            <a:avLst/>
          </a:prstGeom>
        </p:spPr>
      </p:pic>
      <p:sp>
        <p:nvSpPr>
          <p:cNvPr id="45" name="テキスト ボックス 44">
            <a:extLst>
              <a:ext uri="{FF2B5EF4-FFF2-40B4-BE49-F238E27FC236}">
                <a16:creationId xmlns:a16="http://schemas.microsoft.com/office/drawing/2014/main" id="{F74C2ADF-3195-49C2-B085-DC21D8945BC4}"/>
              </a:ext>
            </a:extLst>
          </p:cNvPr>
          <p:cNvSpPr txBox="1"/>
          <p:nvPr/>
        </p:nvSpPr>
        <p:spPr>
          <a:xfrm>
            <a:off x="6684435" y="5865493"/>
            <a:ext cx="1894582" cy="430887"/>
          </a:xfrm>
          <a:prstGeom prst="rect">
            <a:avLst/>
          </a:prstGeom>
          <a:noFill/>
        </p:spPr>
        <p:txBody>
          <a:bodyPr wrap="square" rtlCol="0">
            <a:spAutoFit/>
          </a:bodyPr>
          <a:lstStyle/>
          <a:p>
            <a:r>
              <a:rPr lang="ja-JP" altLang="en-US" sz="700" b="1" dirty="0">
                <a:latin typeface="+mj-ea"/>
                <a:ea typeface="+mj-ea"/>
              </a:rPr>
              <a:t>抽選で</a:t>
            </a:r>
            <a:r>
              <a:rPr lang="en-US" altLang="ja-JP" sz="1100" b="1" dirty="0">
                <a:solidFill>
                  <a:srgbClr val="FF0000"/>
                </a:solidFill>
                <a:latin typeface="+mj-ea"/>
                <a:ea typeface="+mj-ea"/>
              </a:rPr>
              <a:t>100,000</a:t>
            </a:r>
            <a:r>
              <a:rPr lang="ja-JP" altLang="en-US" sz="1100" b="1" dirty="0">
                <a:solidFill>
                  <a:srgbClr val="FF0000"/>
                </a:solidFill>
                <a:latin typeface="+mj-ea"/>
                <a:ea typeface="+mj-ea"/>
              </a:rPr>
              <a:t>名様</a:t>
            </a:r>
            <a:r>
              <a:rPr lang="ja-JP" altLang="en-US" sz="700" b="1" dirty="0">
                <a:latin typeface="+mj-ea"/>
                <a:ea typeface="+mj-ea"/>
              </a:rPr>
              <a:t>に</a:t>
            </a:r>
            <a:endParaRPr lang="en-US" altLang="ja-JP" sz="700" b="1" dirty="0">
              <a:latin typeface="+mj-ea"/>
              <a:ea typeface="+mj-ea"/>
            </a:endParaRPr>
          </a:p>
          <a:p>
            <a:r>
              <a:rPr lang="en-US" altLang="ja-JP" sz="1100" b="1" dirty="0">
                <a:solidFill>
                  <a:srgbClr val="FF0000"/>
                </a:solidFill>
                <a:latin typeface="+mj-ea"/>
                <a:ea typeface="+mj-ea"/>
              </a:rPr>
              <a:t>100</a:t>
            </a:r>
            <a:r>
              <a:rPr lang="ja-JP" altLang="en-US" sz="1100" b="1" dirty="0">
                <a:solidFill>
                  <a:srgbClr val="FF0000"/>
                </a:solidFill>
                <a:latin typeface="+mj-ea"/>
                <a:ea typeface="+mj-ea"/>
              </a:rPr>
              <a:t>円</a:t>
            </a:r>
            <a:r>
              <a:rPr lang="ja-JP" altLang="en-US" sz="700" b="1" dirty="0">
                <a:latin typeface="+mj-ea"/>
                <a:ea typeface="+mj-ea"/>
              </a:rPr>
              <a:t>分バック！</a:t>
            </a:r>
            <a:endParaRPr lang="en-US" altLang="ja-JP" sz="700" b="1" dirty="0">
              <a:latin typeface="+mj-ea"/>
              <a:ea typeface="+mj-ea"/>
            </a:endParaRPr>
          </a:p>
        </p:txBody>
      </p:sp>
      <p:pic>
        <p:nvPicPr>
          <p:cNvPr id="46" name="図 45">
            <a:extLst>
              <a:ext uri="{FF2B5EF4-FFF2-40B4-BE49-F238E27FC236}">
                <a16:creationId xmlns:a16="http://schemas.microsoft.com/office/drawing/2014/main" id="{75B58CF3-0D44-9A89-E397-F9AF49D66CD4}"/>
              </a:ext>
            </a:extLst>
          </p:cNvPr>
          <p:cNvPicPr>
            <a:picLocks noChangeAspect="1"/>
          </p:cNvPicPr>
          <p:nvPr/>
        </p:nvPicPr>
        <p:blipFill>
          <a:blip r:embed="rId7"/>
          <a:stretch>
            <a:fillRect/>
          </a:stretch>
        </p:blipFill>
        <p:spPr>
          <a:xfrm>
            <a:off x="7651598" y="6067249"/>
            <a:ext cx="814024" cy="148716"/>
          </a:xfrm>
          <a:prstGeom prst="rect">
            <a:avLst/>
          </a:prstGeom>
        </p:spPr>
      </p:pic>
      <p:cxnSp>
        <p:nvCxnSpPr>
          <p:cNvPr id="47" name="直線コネクタ 46">
            <a:extLst>
              <a:ext uri="{FF2B5EF4-FFF2-40B4-BE49-F238E27FC236}">
                <a16:creationId xmlns:a16="http://schemas.microsoft.com/office/drawing/2014/main" id="{8996AE44-09C0-6375-E899-5D1100FCF2F4}"/>
              </a:ext>
            </a:extLst>
          </p:cNvPr>
          <p:cNvCxnSpPr>
            <a:cxnSpLocks/>
          </p:cNvCxnSpPr>
          <p:nvPr/>
        </p:nvCxnSpPr>
        <p:spPr>
          <a:xfrm>
            <a:off x="9154914" y="5518768"/>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 name="図 3">
            <a:extLst>
              <a:ext uri="{FF2B5EF4-FFF2-40B4-BE49-F238E27FC236}">
                <a16:creationId xmlns:a16="http://schemas.microsoft.com/office/drawing/2014/main" id="{B8114D27-CB3E-3902-741D-CC8F635F3E25}"/>
              </a:ext>
            </a:extLst>
          </p:cNvPr>
          <p:cNvPicPr>
            <a:picLocks noChangeAspect="1"/>
          </p:cNvPicPr>
          <p:nvPr/>
        </p:nvPicPr>
        <p:blipFill>
          <a:blip r:embed="rId8"/>
          <a:stretch>
            <a:fillRect/>
          </a:stretch>
        </p:blipFill>
        <p:spPr>
          <a:xfrm>
            <a:off x="2583831" y="1941858"/>
            <a:ext cx="860501" cy="104655"/>
          </a:xfrm>
          <a:prstGeom prst="rect">
            <a:avLst/>
          </a:prstGeom>
        </p:spPr>
      </p:pic>
    </p:spTree>
    <p:extLst>
      <p:ext uri="{BB962C8B-B14F-4D97-AF65-F5344CB8AC3E}">
        <p14:creationId xmlns:p14="http://schemas.microsoft.com/office/powerpoint/2010/main" val="2613084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LINE</a:t>
            </a:r>
            <a:r>
              <a:rPr kumimoji="1" lang="ja-JP" altLang="en-US" dirty="0"/>
              <a:t>ヤフー特別企画　タイアップとの連動企画</a:t>
            </a:r>
          </a:p>
        </p:txBody>
      </p:sp>
      <p:pic>
        <p:nvPicPr>
          <p:cNvPr id="48" name="図 47">
            <a:extLst>
              <a:ext uri="{FF2B5EF4-FFF2-40B4-BE49-F238E27FC236}">
                <a16:creationId xmlns:a16="http://schemas.microsoft.com/office/drawing/2014/main" id="{26AC3329-6402-3157-D8C1-60D921F7FDF2}"/>
              </a:ext>
            </a:extLst>
          </p:cNvPr>
          <p:cNvPicPr>
            <a:picLocks noChangeAspect="1"/>
          </p:cNvPicPr>
          <p:nvPr/>
        </p:nvPicPr>
        <p:blipFill rotWithShape="1">
          <a:blip r:embed="rId2"/>
          <a:srcRect b="94388"/>
          <a:stretch/>
        </p:blipFill>
        <p:spPr>
          <a:xfrm>
            <a:off x="2575341" y="1902239"/>
            <a:ext cx="2803994" cy="219933"/>
          </a:xfrm>
          <a:prstGeom prst="rect">
            <a:avLst/>
          </a:prstGeom>
        </p:spPr>
      </p:pic>
      <p:sp>
        <p:nvSpPr>
          <p:cNvPr id="49" name="テキスト ボックス 48">
            <a:extLst>
              <a:ext uri="{FF2B5EF4-FFF2-40B4-BE49-F238E27FC236}">
                <a16:creationId xmlns:a16="http://schemas.microsoft.com/office/drawing/2014/main" id="{D556F35E-53C2-0CCD-368A-D10A0E654F79}"/>
              </a:ext>
            </a:extLst>
          </p:cNvPr>
          <p:cNvSpPr txBox="1"/>
          <p:nvPr/>
        </p:nvSpPr>
        <p:spPr>
          <a:xfrm>
            <a:off x="2520253" y="2318394"/>
            <a:ext cx="3026628" cy="338554"/>
          </a:xfrm>
          <a:prstGeom prst="rect">
            <a:avLst/>
          </a:prstGeom>
          <a:noFill/>
        </p:spPr>
        <p:txBody>
          <a:bodyPr wrap="square" rtlCol="0">
            <a:spAutoFit/>
          </a:bodyPr>
          <a:lstStyle/>
          <a:p>
            <a:r>
              <a:rPr lang="en-US" altLang="ja-JP" sz="800" b="1" dirty="0">
                <a:latin typeface="+mj-ea"/>
                <a:ea typeface="+mj-ea"/>
              </a:rPr>
              <a:t>8</a:t>
            </a:r>
            <a:r>
              <a:rPr lang="ja-JP" altLang="en-US" sz="800" b="1" dirty="0">
                <a:latin typeface="+mj-ea"/>
                <a:ea typeface="+mj-ea"/>
              </a:rPr>
              <a:t>月</a:t>
            </a:r>
            <a:r>
              <a:rPr lang="en-US" altLang="ja-JP" sz="800" b="1" dirty="0">
                <a:latin typeface="+mj-ea"/>
                <a:ea typeface="+mj-ea"/>
              </a:rPr>
              <a:t>31</a:t>
            </a:r>
            <a:r>
              <a:rPr lang="ja-JP" altLang="en-US" sz="800" b="1" dirty="0">
                <a:latin typeface="+mj-ea"/>
                <a:ea typeface="+mj-ea"/>
              </a:rPr>
              <a:t>日は、やさい（</a:t>
            </a:r>
            <a:r>
              <a:rPr lang="en-US" altLang="ja-JP" sz="800" b="1" dirty="0">
                <a:latin typeface="+mj-ea"/>
                <a:ea typeface="+mj-ea"/>
              </a:rPr>
              <a:t>831</a:t>
            </a:r>
            <a:r>
              <a:rPr lang="ja-JP" altLang="en-US" sz="800" b="1" dirty="0">
                <a:latin typeface="+mj-ea"/>
                <a:ea typeface="+mj-ea"/>
              </a:rPr>
              <a:t>）の日。サラダで生の味わいを</a:t>
            </a:r>
            <a:endParaRPr lang="en-US" altLang="ja-JP" sz="800" b="1" dirty="0">
              <a:latin typeface="+mj-ea"/>
              <a:ea typeface="+mj-ea"/>
            </a:endParaRPr>
          </a:p>
          <a:p>
            <a:r>
              <a:rPr lang="ja-JP" altLang="en-US" sz="800" b="1" dirty="0">
                <a:latin typeface="+mj-ea"/>
                <a:ea typeface="+mj-ea"/>
              </a:rPr>
              <a:t>たっぷり楽しもう</a:t>
            </a:r>
            <a:endParaRPr lang="en-US" altLang="ja-JP" sz="800" b="1" dirty="0">
              <a:latin typeface="+mj-ea"/>
              <a:ea typeface="+mj-ea"/>
            </a:endParaRPr>
          </a:p>
        </p:txBody>
      </p:sp>
      <p:sp>
        <p:nvSpPr>
          <p:cNvPr id="50" name="テキスト ボックス 49">
            <a:extLst>
              <a:ext uri="{FF2B5EF4-FFF2-40B4-BE49-F238E27FC236}">
                <a16:creationId xmlns:a16="http://schemas.microsoft.com/office/drawing/2014/main" id="{F418BE42-84D5-98F7-E4B1-6B8CB1E5E76E}"/>
              </a:ext>
            </a:extLst>
          </p:cNvPr>
          <p:cNvSpPr txBox="1"/>
          <p:nvPr/>
        </p:nvSpPr>
        <p:spPr>
          <a:xfrm>
            <a:off x="2641171" y="4433632"/>
            <a:ext cx="2683139" cy="215444"/>
          </a:xfrm>
          <a:prstGeom prst="rect">
            <a:avLst/>
          </a:prstGeom>
          <a:noFill/>
        </p:spPr>
        <p:txBody>
          <a:bodyPr wrap="square" rtlCol="0">
            <a:spAutoFit/>
          </a:bodyPr>
          <a:lstStyle/>
          <a:p>
            <a:r>
              <a:rPr lang="ja-JP" altLang="en-US" sz="800" b="1" dirty="0">
                <a:latin typeface="+mj-ea"/>
                <a:ea typeface="+mj-ea"/>
              </a:rPr>
              <a:t>今年で</a:t>
            </a:r>
            <a:r>
              <a:rPr lang="en-US" altLang="ja-JP" sz="800" b="1" dirty="0">
                <a:latin typeface="+mj-ea"/>
                <a:ea typeface="+mj-ea"/>
              </a:rPr>
              <a:t>40</a:t>
            </a:r>
            <a:r>
              <a:rPr lang="ja-JP" altLang="en-US" sz="800" b="1" dirty="0">
                <a:latin typeface="+mj-ea"/>
                <a:ea typeface="+mj-ea"/>
              </a:rPr>
              <a:t>周年の「野菜の日」</a:t>
            </a:r>
            <a:endParaRPr lang="en-US" altLang="ja-JP" sz="800" b="1" dirty="0">
              <a:latin typeface="+mj-ea"/>
              <a:ea typeface="+mj-ea"/>
            </a:endParaRPr>
          </a:p>
        </p:txBody>
      </p:sp>
      <p:sp>
        <p:nvSpPr>
          <p:cNvPr id="51" name="テキスト ボックス 50">
            <a:extLst>
              <a:ext uri="{FF2B5EF4-FFF2-40B4-BE49-F238E27FC236}">
                <a16:creationId xmlns:a16="http://schemas.microsoft.com/office/drawing/2014/main" id="{D9D76716-41A3-09FF-2211-C183830EF2DA}"/>
              </a:ext>
            </a:extLst>
          </p:cNvPr>
          <p:cNvSpPr txBox="1"/>
          <p:nvPr/>
        </p:nvSpPr>
        <p:spPr>
          <a:xfrm>
            <a:off x="4663820" y="2122172"/>
            <a:ext cx="741151"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ZZZ</a:t>
            </a:r>
            <a:r>
              <a:rPr lang="ja-JP" altLang="en-US" sz="600" dirty="0">
                <a:solidFill>
                  <a:schemeClr val="tx1">
                    <a:lumMod val="65000"/>
                    <a:lumOff val="35000"/>
                  </a:schemeClr>
                </a:solidFill>
                <a:latin typeface="+mj-ea"/>
                <a:ea typeface="+mj-ea"/>
              </a:rPr>
              <a:t>食品</a:t>
            </a:r>
            <a:endParaRPr lang="en-US" altLang="ja-JP" sz="600" dirty="0">
              <a:solidFill>
                <a:schemeClr val="tx1">
                  <a:lumMod val="65000"/>
                  <a:lumOff val="35000"/>
                </a:schemeClr>
              </a:solidFill>
              <a:latin typeface="+mj-ea"/>
              <a:ea typeface="+mj-ea"/>
            </a:endParaRPr>
          </a:p>
        </p:txBody>
      </p:sp>
      <p:pic>
        <p:nvPicPr>
          <p:cNvPr id="52" name="図 51">
            <a:extLst>
              <a:ext uri="{FF2B5EF4-FFF2-40B4-BE49-F238E27FC236}">
                <a16:creationId xmlns:a16="http://schemas.microsoft.com/office/drawing/2014/main" id="{7081A3DD-2BDA-A3BD-711B-6ABDD31C14BD}"/>
              </a:ext>
            </a:extLst>
          </p:cNvPr>
          <p:cNvPicPr>
            <a:picLocks noChangeAspect="1"/>
          </p:cNvPicPr>
          <p:nvPr/>
        </p:nvPicPr>
        <p:blipFill rotWithShape="1">
          <a:blip r:embed="rId2"/>
          <a:srcRect t="4548" b="94388"/>
          <a:stretch/>
        </p:blipFill>
        <p:spPr>
          <a:xfrm>
            <a:off x="2575341" y="2739888"/>
            <a:ext cx="2803994" cy="41708"/>
          </a:xfrm>
          <a:prstGeom prst="rect">
            <a:avLst/>
          </a:prstGeom>
        </p:spPr>
      </p:pic>
      <p:sp>
        <p:nvSpPr>
          <p:cNvPr id="53" name="テキスト ボックス 52">
            <a:extLst>
              <a:ext uri="{FF2B5EF4-FFF2-40B4-BE49-F238E27FC236}">
                <a16:creationId xmlns:a16="http://schemas.microsoft.com/office/drawing/2014/main" id="{FEE3A3A0-A478-683B-D536-5B8788C5B4D4}"/>
              </a:ext>
            </a:extLst>
          </p:cNvPr>
          <p:cNvSpPr txBox="1"/>
          <p:nvPr/>
        </p:nvSpPr>
        <p:spPr>
          <a:xfrm>
            <a:off x="2641171" y="4588761"/>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54" name="正方形/長方形 53">
            <a:extLst>
              <a:ext uri="{FF2B5EF4-FFF2-40B4-BE49-F238E27FC236}">
                <a16:creationId xmlns:a16="http://schemas.microsoft.com/office/drawing/2014/main" id="{A91A4959-D1BA-03E2-7901-67403204BE68}"/>
              </a:ext>
            </a:extLst>
          </p:cNvPr>
          <p:cNvSpPr/>
          <p:nvPr/>
        </p:nvSpPr>
        <p:spPr>
          <a:xfrm>
            <a:off x="2419337"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55" name="テキスト ボックス 54">
            <a:extLst>
              <a:ext uri="{FF2B5EF4-FFF2-40B4-BE49-F238E27FC236}">
                <a16:creationId xmlns:a16="http://schemas.microsoft.com/office/drawing/2014/main" id="{2BF05E12-B2C0-2CF2-1C7C-75904430EAE4}"/>
              </a:ext>
            </a:extLst>
          </p:cNvPr>
          <p:cNvSpPr txBox="1"/>
          <p:nvPr/>
        </p:nvSpPr>
        <p:spPr>
          <a:xfrm>
            <a:off x="6380657" y="1942549"/>
            <a:ext cx="2683139" cy="215444"/>
          </a:xfrm>
          <a:prstGeom prst="rect">
            <a:avLst/>
          </a:prstGeom>
          <a:noFill/>
        </p:spPr>
        <p:txBody>
          <a:bodyPr wrap="square" rtlCol="0">
            <a:spAutoFit/>
          </a:bodyPr>
          <a:lstStyle/>
          <a:p>
            <a:r>
              <a:rPr lang="ja-JP" altLang="en-US" sz="800" b="1" dirty="0">
                <a:latin typeface="+mj-ea"/>
                <a:ea typeface="+mj-ea"/>
              </a:rPr>
              <a:t>ドレッシングのトレンドはいかに？</a:t>
            </a:r>
            <a:endParaRPr lang="en-US" altLang="ja-JP" sz="800" b="1" dirty="0">
              <a:latin typeface="+mj-ea"/>
              <a:ea typeface="+mj-ea"/>
            </a:endParaRPr>
          </a:p>
        </p:txBody>
      </p:sp>
      <p:sp>
        <p:nvSpPr>
          <p:cNvPr id="56" name="正方形/長方形 55">
            <a:extLst>
              <a:ext uri="{FF2B5EF4-FFF2-40B4-BE49-F238E27FC236}">
                <a16:creationId xmlns:a16="http://schemas.microsoft.com/office/drawing/2014/main" id="{0138929B-6616-A8B3-A610-E754E00551ED}"/>
              </a:ext>
            </a:extLst>
          </p:cNvPr>
          <p:cNvSpPr/>
          <p:nvPr/>
        </p:nvSpPr>
        <p:spPr>
          <a:xfrm>
            <a:off x="6353177" y="1805787"/>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57" name="テキスト ボックス 56">
            <a:extLst>
              <a:ext uri="{FF2B5EF4-FFF2-40B4-BE49-F238E27FC236}">
                <a16:creationId xmlns:a16="http://schemas.microsoft.com/office/drawing/2014/main" id="{64965EBF-E907-E15C-B074-0F5291E747E8}"/>
              </a:ext>
            </a:extLst>
          </p:cNvPr>
          <p:cNvSpPr txBox="1"/>
          <p:nvPr/>
        </p:nvSpPr>
        <p:spPr>
          <a:xfrm>
            <a:off x="6618638" y="3765239"/>
            <a:ext cx="2045372" cy="184666"/>
          </a:xfrm>
          <a:prstGeom prst="rect">
            <a:avLst/>
          </a:prstGeom>
          <a:noFill/>
        </p:spPr>
        <p:txBody>
          <a:bodyPr wrap="square" rtlCol="0">
            <a:spAutoFit/>
          </a:bodyPr>
          <a:lstStyle/>
          <a:p>
            <a:r>
              <a:rPr lang="ja-JP" altLang="en-US" sz="600" dirty="0">
                <a:solidFill>
                  <a:srgbClr val="002060"/>
                </a:solidFill>
                <a:latin typeface="+mj-ea"/>
                <a:ea typeface="+mj-ea"/>
              </a:rPr>
              <a:t>「●●味」が圧倒的な人気を博している</a:t>
            </a:r>
            <a:endParaRPr lang="en-US" altLang="ja-JP" sz="600" dirty="0">
              <a:solidFill>
                <a:srgbClr val="002060"/>
              </a:solidFill>
              <a:latin typeface="+mj-ea"/>
              <a:ea typeface="+mj-ea"/>
            </a:endParaRPr>
          </a:p>
        </p:txBody>
      </p:sp>
      <p:sp>
        <p:nvSpPr>
          <p:cNvPr id="58" name="テキスト ボックス 57">
            <a:extLst>
              <a:ext uri="{FF2B5EF4-FFF2-40B4-BE49-F238E27FC236}">
                <a16:creationId xmlns:a16="http://schemas.microsoft.com/office/drawing/2014/main" id="{796F05FD-1F2B-BE64-E631-B907E1655834}"/>
              </a:ext>
            </a:extLst>
          </p:cNvPr>
          <p:cNvSpPr txBox="1"/>
          <p:nvPr/>
        </p:nvSpPr>
        <p:spPr>
          <a:xfrm>
            <a:off x="6380657" y="3999238"/>
            <a:ext cx="2683139" cy="623248"/>
          </a:xfrm>
          <a:prstGeom prst="rect">
            <a:avLst/>
          </a:prstGeom>
          <a:noFill/>
        </p:spPr>
        <p:txBody>
          <a:bodyPr wrap="square" rtlCol="0">
            <a:spAutoFit/>
          </a:bodyPr>
          <a:lstStyle/>
          <a:p>
            <a:pPr>
              <a:lnSpc>
                <a:spcPts val="1100"/>
              </a:lnSpc>
            </a:pPr>
            <a:r>
              <a:rPr lang="ja-JP" altLang="en-US" sz="600" dirty="0">
                <a:latin typeface="+mj-ea"/>
                <a:ea typeface="+mj-ea"/>
              </a:rPr>
              <a:t>「</a:t>
            </a:r>
            <a:r>
              <a:rPr lang="en-US" altLang="ja-JP" sz="600" u="sng" dirty="0">
                <a:solidFill>
                  <a:srgbClr val="0070C0"/>
                </a:solidFill>
                <a:latin typeface="+mj-ea"/>
                <a:ea typeface="+mj-ea"/>
              </a:rPr>
              <a:t>『YYY</a:t>
            </a:r>
            <a:r>
              <a:rPr lang="ja-JP" altLang="en-US" sz="600" u="sng" dirty="0">
                <a:solidFill>
                  <a:srgbClr val="0070C0"/>
                </a:solidFill>
                <a:latin typeface="+mj-ea"/>
                <a:ea typeface="+mj-ea"/>
              </a:rPr>
              <a:t>ドレッシング</a:t>
            </a:r>
            <a:r>
              <a:rPr lang="en-US" altLang="ja-JP" sz="600" u="sng" dirty="0">
                <a:solidFill>
                  <a:srgbClr val="0070C0"/>
                </a:solidFill>
                <a:latin typeface="+mj-ea"/>
                <a:ea typeface="+mj-ea"/>
              </a:rPr>
              <a:t>』</a:t>
            </a:r>
            <a:r>
              <a:rPr lang="ja-JP" altLang="en-US" sz="600" dirty="0">
                <a:latin typeface="+mj-ea"/>
                <a:ea typeface="+mj-ea"/>
              </a:rPr>
              <a:t>は</a:t>
            </a:r>
            <a:r>
              <a:rPr lang="en-US" altLang="ja-JP" sz="600" dirty="0">
                <a:latin typeface="+mj-ea"/>
                <a:ea typeface="+mj-ea"/>
              </a:rPr>
              <a:t>10</a:t>
            </a:r>
            <a:r>
              <a:rPr lang="ja-JP" altLang="en-US" sz="600" dirty="0">
                <a:latin typeface="+mj-ea"/>
                <a:ea typeface="+mj-ea"/>
              </a:rPr>
              <a:t>種類のテイストをご用意しています。例えば、今が旬のきゅうりでしたら</a:t>
            </a:r>
            <a:r>
              <a:rPr lang="ja-JP" altLang="en-US" sz="600" u="sng" dirty="0">
                <a:solidFill>
                  <a:srgbClr val="0070C0"/>
                </a:solidFill>
                <a:latin typeface="+mj-ea"/>
                <a:ea typeface="+mj-ea"/>
              </a:rPr>
              <a:t>「●●味」</a:t>
            </a:r>
            <a:r>
              <a:rPr lang="ja-JP" altLang="en-US" sz="600" dirty="0">
                <a:latin typeface="+mj-ea"/>
                <a:ea typeface="+mj-ea"/>
              </a:rPr>
              <a:t>がおすすめです」。</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59" name="波線 58">
            <a:extLst>
              <a:ext uri="{FF2B5EF4-FFF2-40B4-BE49-F238E27FC236}">
                <a16:creationId xmlns:a16="http://schemas.microsoft.com/office/drawing/2014/main" id="{6B20032F-7155-A047-781F-F55EC6E94158}"/>
              </a:ext>
            </a:extLst>
          </p:cNvPr>
          <p:cNvSpPr/>
          <p:nvPr/>
        </p:nvSpPr>
        <p:spPr>
          <a:xfrm>
            <a:off x="6231672" y="467165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60" name="テキスト ボックス 59">
            <a:extLst>
              <a:ext uri="{FF2B5EF4-FFF2-40B4-BE49-F238E27FC236}">
                <a16:creationId xmlns:a16="http://schemas.microsoft.com/office/drawing/2014/main" id="{3603CA59-11BE-0A9C-F3D3-0C770F923A0A}"/>
              </a:ext>
            </a:extLst>
          </p:cNvPr>
          <p:cNvSpPr txBox="1"/>
          <p:nvPr/>
        </p:nvSpPr>
        <p:spPr>
          <a:xfrm>
            <a:off x="6380657" y="4933771"/>
            <a:ext cx="2683139" cy="215444"/>
          </a:xfrm>
          <a:prstGeom prst="rect">
            <a:avLst/>
          </a:prstGeom>
          <a:noFill/>
        </p:spPr>
        <p:txBody>
          <a:bodyPr wrap="square" rtlCol="0">
            <a:spAutoFit/>
          </a:bodyPr>
          <a:lstStyle/>
          <a:p>
            <a:r>
              <a:rPr lang="ja-JP" altLang="en-US" sz="800" b="1" dirty="0">
                <a:latin typeface="+mj-ea"/>
                <a:ea typeface="+mj-ea"/>
              </a:rPr>
              <a:t>野菜の味がしみる、サラダレシピ集をチェック！</a:t>
            </a:r>
            <a:endParaRPr lang="en-US" altLang="ja-JP" sz="800" b="1" dirty="0">
              <a:latin typeface="+mj-ea"/>
              <a:ea typeface="+mj-ea"/>
            </a:endParaRPr>
          </a:p>
        </p:txBody>
      </p:sp>
      <p:pic>
        <p:nvPicPr>
          <p:cNvPr id="61" name="図 60">
            <a:extLst>
              <a:ext uri="{FF2B5EF4-FFF2-40B4-BE49-F238E27FC236}">
                <a16:creationId xmlns:a16="http://schemas.microsoft.com/office/drawing/2014/main" id="{1CE38FAA-B73B-E452-13E7-BD7569636629}"/>
              </a:ext>
            </a:extLst>
          </p:cNvPr>
          <p:cNvPicPr>
            <a:picLocks noChangeAspect="1"/>
          </p:cNvPicPr>
          <p:nvPr/>
        </p:nvPicPr>
        <p:blipFill rotWithShape="1">
          <a:blip r:embed="rId2"/>
          <a:srcRect t="15938" r="73260" b="80791"/>
          <a:stretch/>
        </p:blipFill>
        <p:spPr>
          <a:xfrm>
            <a:off x="2618373" y="2687823"/>
            <a:ext cx="749784" cy="128178"/>
          </a:xfrm>
          <a:prstGeom prst="rect">
            <a:avLst/>
          </a:prstGeom>
        </p:spPr>
      </p:pic>
      <p:sp>
        <p:nvSpPr>
          <p:cNvPr id="62" name="テキスト ボックス 61">
            <a:extLst>
              <a:ext uri="{FF2B5EF4-FFF2-40B4-BE49-F238E27FC236}">
                <a16:creationId xmlns:a16="http://schemas.microsoft.com/office/drawing/2014/main" id="{147A5CD9-729F-ECC3-39FD-943FAA7771A2}"/>
              </a:ext>
            </a:extLst>
          </p:cNvPr>
          <p:cNvSpPr txBox="1"/>
          <p:nvPr/>
        </p:nvSpPr>
        <p:spPr>
          <a:xfrm>
            <a:off x="6454953" y="2125622"/>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63" name="テキスト ボックス 62">
            <a:extLst>
              <a:ext uri="{FF2B5EF4-FFF2-40B4-BE49-F238E27FC236}">
                <a16:creationId xmlns:a16="http://schemas.microsoft.com/office/drawing/2014/main" id="{20B33AC4-D90E-7F35-F0CF-0BB35B9CF2CE}"/>
              </a:ext>
            </a:extLst>
          </p:cNvPr>
          <p:cNvSpPr txBox="1"/>
          <p:nvPr/>
        </p:nvSpPr>
        <p:spPr>
          <a:xfrm>
            <a:off x="6454953" y="5098430"/>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64" name="波線 63">
            <a:extLst>
              <a:ext uri="{FF2B5EF4-FFF2-40B4-BE49-F238E27FC236}">
                <a16:creationId xmlns:a16="http://schemas.microsoft.com/office/drawing/2014/main" id="{72D8506F-DE61-F4B9-F7ED-3BA52E00E186}"/>
              </a:ext>
            </a:extLst>
          </p:cNvPr>
          <p:cNvSpPr/>
          <p:nvPr/>
        </p:nvSpPr>
        <p:spPr>
          <a:xfrm>
            <a:off x="2281287" y="6354776"/>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cxnSp>
        <p:nvCxnSpPr>
          <p:cNvPr id="65" name="直線コネクタ 64">
            <a:extLst>
              <a:ext uri="{FF2B5EF4-FFF2-40B4-BE49-F238E27FC236}">
                <a16:creationId xmlns:a16="http://schemas.microsoft.com/office/drawing/2014/main" id="{20A838EC-BA69-9DAA-0807-C5BE596DFEA8}"/>
              </a:ext>
            </a:extLst>
          </p:cNvPr>
          <p:cNvCxnSpPr>
            <a:cxnSpLocks/>
          </p:cNvCxnSpPr>
          <p:nvPr/>
        </p:nvCxnSpPr>
        <p:spPr>
          <a:xfrm>
            <a:off x="1544972" y="2445789"/>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6" name="テキスト プレースホルダー 1">
            <a:extLst>
              <a:ext uri="{FF2B5EF4-FFF2-40B4-BE49-F238E27FC236}">
                <a16:creationId xmlns:a16="http://schemas.microsoft.com/office/drawing/2014/main" id="{72BB3C54-9BC0-7895-32E5-5A3CFD9A5300}"/>
              </a:ext>
            </a:extLst>
          </p:cNvPr>
          <p:cNvSpPr txBox="1">
            <a:spLocks/>
          </p:cNvSpPr>
          <p:nvPr/>
        </p:nvSpPr>
        <p:spPr>
          <a:xfrm>
            <a:off x="745855" y="2251156"/>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記念日と商品の関連付け</a:t>
            </a:r>
          </a:p>
        </p:txBody>
      </p:sp>
      <p:cxnSp>
        <p:nvCxnSpPr>
          <p:cNvPr id="67" name="直線コネクタ 66">
            <a:extLst>
              <a:ext uri="{FF2B5EF4-FFF2-40B4-BE49-F238E27FC236}">
                <a16:creationId xmlns:a16="http://schemas.microsoft.com/office/drawing/2014/main" id="{BC17B974-1324-067A-A50E-851B078D6C41}"/>
              </a:ext>
            </a:extLst>
          </p:cNvPr>
          <p:cNvCxnSpPr>
            <a:cxnSpLocks/>
          </p:cNvCxnSpPr>
          <p:nvPr/>
        </p:nvCxnSpPr>
        <p:spPr>
          <a:xfrm>
            <a:off x="1544972" y="4622486"/>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68" name="テキスト プレースホルダー 1">
            <a:extLst>
              <a:ext uri="{FF2B5EF4-FFF2-40B4-BE49-F238E27FC236}">
                <a16:creationId xmlns:a16="http://schemas.microsoft.com/office/drawing/2014/main" id="{62C97F71-DFF3-6C20-3413-041BFCD4C450}"/>
              </a:ext>
            </a:extLst>
          </p:cNvPr>
          <p:cNvSpPr txBox="1">
            <a:spLocks/>
          </p:cNvSpPr>
          <p:nvPr/>
        </p:nvSpPr>
        <p:spPr>
          <a:xfrm>
            <a:off x="737466" y="4526634"/>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記事テーマに関わる</a:t>
            </a:r>
            <a:endParaRPr lang="en-US" altLang="ja-JP" sz="1100" b="0" dirty="0"/>
          </a:p>
          <a:p>
            <a:r>
              <a:rPr lang="ja-JP" altLang="en-US" sz="1100" b="0" dirty="0"/>
              <a:t>興味をそそるデータ</a:t>
            </a:r>
          </a:p>
        </p:txBody>
      </p:sp>
      <p:sp>
        <p:nvSpPr>
          <p:cNvPr id="69" name="左大かっこ 68">
            <a:extLst>
              <a:ext uri="{FF2B5EF4-FFF2-40B4-BE49-F238E27FC236}">
                <a16:creationId xmlns:a16="http://schemas.microsoft.com/office/drawing/2014/main" id="{95921A8B-770F-52A9-CC60-EFD4ACFD4665}"/>
              </a:ext>
            </a:extLst>
          </p:cNvPr>
          <p:cNvSpPr/>
          <p:nvPr/>
        </p:nvSpPr>
        <p:spPr>
          <a:xfrm>
            <a:off x="2558339" y="4433632"/>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0" name="左大かっこ 69">
            <a:extLst>
              <a:ext uri="{FF2B5EF4-FFF2-40B4-BE49-F238E27FC236}">
                <a16:creationId xmlns:a16="http://schemas.microsoft.com/office/drawing/2014/main" id="{BD97871F-1E68-E0E3-C65B-B1EBFC3A94A3}"/>
              </a:ext>
            </a:extLst>
          </p:cNvPr>
          <p:cNvSpPr/>
          <p:nvPr/>
        </p:nvSpPr>
        <p:spPr>
          <a:xfrm flipH="1">
            <a:off x="9069894" y="1942549"/>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1" name="左大かっこ 70">
            <a:extLst>
              <a:ext uri="{FF2B5EF4-FFF2-40B4-BE49-F238E27FC236}">
                <a16:creationId xmlns:a16="http://schemas.microsoft.com/office/drawing/2014/main" id="{80FC4D67-EF5E-AB10-A7B9-F57EADEB9F35}"/>
              </a:ext>
            </a:extLst>
          </p:cNvPr>
          <p:cNvSpPr/>
          <p:nvPr/>
        </p:nvSpPr>
        <p:spPr>
          <a:xfrm flipH="1">
            <a:off x="9069893" y="3949905"/>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2" name="左大かっこ 71">
            <a:extLst>
              <a:ext uri="{FF2B5EF4-FFF2-40B4-BE49-F238E27FC236}">
                <a16:creationId xmlns:a16="http://schemas.microsoft.com/office/drawing/2014/main" id="{010A5E25-29D8-9246-544B-05277EE31C15}"/>
              </a:ext>
            </a:extLst>
          </p:cNvPr>
          <p:cNvSpPr/>
          <p:nvPr/>
        </p:nvSpPr>
        <p:spPr>
          <a:xfrm flipH="1">
            <a:off x="9069892" y="4937511"/>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73" name="直線コネクタ 72">
            <a:extLst>
              <a:ext uri="{FF2B5EF4-FFF2-40B4-BE49-F238E27FC236}">
                <a16:creationId xmlns:a16="http://schemas.microsoft.com/office/drawing/2014/main" id="{A27A1773-513C-292E-AE45-DF7905229303}"/>
              </a:ext>
            </a:extLst>
          </p:cNvPr>
          <p:cNvCxnSpPr>
            <a:cxnSpLocks/>
          </p:cNvCxnSpPr>
          <p:nvPr/>
        </p:nvCxnSpPr>
        <p:spPr>
          <a:xfrm>
            <a:off x="9154870" y="2172660"/>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4" name="テキスト プレースホルダー 1">
            <a:extLst>
              <a:ext uri="{FF2B5EF4-FFF2-40B4-BE49-F238E27FC236}">
                <a16:creationId xmlns:a16="http://schemas.microsoft.com/office/drawing/2014/main" id="{FEB409EB-D39B-8BCF-00C6-C8CEBF903496}"/>
              </a:ext>
            </a:extLst>
          </p:cNvPr>
          <p:cNvSpPr txBox="1">
            <a:spLocks/>
          </p:cNvSpPr>
          <p:nvPr/>
        </p:nvSpPr>
        <p:spPr>
          <a:xfrm>
            <a:off x="9633493" y="2050271"/>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広告主様提供の</a:t>
            </a:r>
            <a:endParaRPr lang="en-US" altLang="ja-JP" sz="1100" b="0" dirty="0"/>
          </a:p>
          <a:p>
            <a:r>
              <a:rPr lang="ja-JP" altLang="en-US" sz="1100" b="0" dirty="0"/>
              <a:t>商材関連情報で肉付け</a:t>
            </a:r>
          </a:p>
        </p:txBody>
      </p:sp>
      <p:cxnSp>
        <p:nvCxnSpPr>
          <p:cNvPr id="75" name="直線コネクタ 74">
            <a:extLst>
              <a:ext uri="{FF2B5EF4-FFF2-40B4-BE49-F238E27FC236}">
                <a16:creationId xmlns:a16="http://schemas.microsoft.com/office/drawing/2014/main" id="{014CCA69-E938-19EE-48AE-031C2FF0A2A8}"/>
              </a:ext>
            </a:extLst>
          </p:cNvPr>
          <p:cNvCxnSpPr>
            <a:cxnSpLocks/>
          </p:cNvCxnSpPr>
          <p:nvPr/>
        </p:nvCxnSpPr>
        <p:spPr>
          <a:xfrm>
            <a:off x="9164321" y="4018009"/>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76" name="テキスト プレースホルダー 1">
            <a:extLst>
              <a:ext uri="{FF2B5EF4-FFF2-40B4-BE49-F238E27FC236}">
                <a16:creationId xmlns:a16="http://schemas.microsoft.com/office/drawing/2014/main" id="{BBBD73EE-83CE-B7DA-8166-95C39BE99DA5}"/>
              </a:ext>
            </a:extLst>
          </p:cNvPr>
          <p:cNvSpPr txBox="1">
            <a:spLocks/>
          </p:cNvSpPr>
          <p:nvPr/>
        </p:nvSpPr>
        <p:spPr>
          <a:xfrm>
            <a:off x="9633493" y="539738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広告主様の関連する</a:t>
            </a:r>
            <a:endParaRPr lang="en-US" altLang="ja-JP" sz="1100" b="0" dirty="0"/>
          </a:p>
          <a:p>
            <a:r>
              <a:rPr lang="ja-JP" altLang="en-US" sz="1100" b="0" dirty="0"/>
              <a:t>オウンドページへ送客</a:t>
            </a:r>
          </a:p>
        </p:txBody>
      </p:sp>
      <p:sp>
        <p:nvSpPr>
          <p:cNvPr id="77" name="テキスト プレースホルダー 1">
            <a:extLst>
              <a:ext uri="{FF2B5EF4-FFF2-40B4-BE49-F238E27FC236}">
                <a16:creationId xmlns:a16="http://schemas.microsoft.com/office/drawing/2014/main" id="{D8BAEBE7-C8B6-A671-43B2-1B03ACA82D32}"/>
              </a:ext>
            </a:extLst>
          </p:cNvPr>
          <p:cNvSpPr txBox="1">
            <a:spLocks/>
          </p:cNvSpPr>
          <p:nvPr/>
        </p:nvSpPr>
        <p:spPr>
          <a:xfrm>
            <a:off x="9633493" y="3897760"/>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商材のバリエーションと</a:t>
            </a:r>
            <a:endParaRPr lang="en-US" altLang="ja-JP" sz="1100" b="0" dirty="0"/>
          </a:p>
          <a:p>
            <a:r>
              <a:rPr lang="ja-JP" altLang="en-US" sz="1100" b="0" dirty="0"/>
              <a:t>選び方を紹介</a:t>
            </a:r>
          </a:p>
        </p:txBody>
      </p:sp>
      <p:sp>
        <p:nvSpPr>
          <p:cNvPr id="78" name="四角形: 角を丸くする 77">
            <a:extLst>
              <a:ext uri="{FF2B5EF4-FFF2-40B4-BE49-F238E27FC236}">
                <a16:creationId xmlns:a16="http://schemas.microsoft.com/office/drawing/2014/main" id="{B1E6A653-C428-858D-F9E3-B9DE158860B0}"/>
              </a:ext>
            </a:extLst>
          </p:cNvPr>
          <p:cNvSpPr/>
          <p:nvPr/>
        </p:nvSpPr>
        <p:spPr>
          <a:xfrm>
            <a:off x="6618638" y="5674847"/>
            <a:ext cx="2298482" cy="603250"/>
          </a:xfrm>
          <a:prstGeom prst="roundRect">
            <a:avLst>
              <a:gd name="adj" fmla="val 0"/>
            </a:avLst>
          </a:prstGeom>
          <a:solidFill>
            <a:srgbClr val="00B050"/>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sp>
        <p:nvSpPr>
          <p:cNvPr id="79" name="四角形: 角を丸くする 78">
            <a:extLst>
              <a:ext uri="{FF2B5EF4-FFF2-40B4-BE49-F238E27FC236}">
                <a16:creationId xmlns:a16="http://schemas.microsoft.com/office/drawing/2014/main" id="{93E26128-4CC1-B5B7-1C1E-E5F4BE8F12C9}"/>
              </a:ext>
            </a:extLst>
          </p:cNvPr>
          <p:cNvSpPr/>
          <p:nvPr/>
        </p:nvSpPr>
        <p:spPr>
          <a:xfrm>
            <a:off x="6690216" y="5839086"/>
            <a:ext cx="2217375" cy="546757"/>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highlight>
                <a:srgbClr val="FFFFFF"/>
              </a:highlight>
            </a:endParaRPr>
          </a:p>
        </p:txBody>
      </p:sp>
      <p:cxnSp>
        <p:nvCxnSpPr>
          <p:cNvPr id="80" name="直線コネクタ 79">
            <a:extLst>
              <a:ext uri="{FF2B5EF4-FFF2-40B4-BE49-F238E27FC236}">
                <a16:creationId xmlns:a16="http://schemas.microsoft.com/office/drawing/2014/main" id="{4A12D698-7117-B0FB-499D-FB7725083230}"/>
              </a:ext>
            </a:extLst>
          </p:cNvPr>
          <p:cNvCxnSpPr>
            <a:cxnSpLocks/>
          </p:cNvCxnSpPr>
          <p:nvPr/>
        </p:nvCxnSpPr>
        <p:spPr>
          <a:xfrm>
            <a:off x="9177021" y="5518768"/>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81" name="図 80">
            <a:extLst>
              <a:ext uri="{FF2B5EF4-FFF2-40B4-BE49-F238E27FC236}">
                <a16:creationId xmlns:a16="http://schemas.microsoft.com/office/drawing/2014/main" id="{BCCD91FF-86D3-64CD-26B9-7886A26412B4}"/>
              </a:ext>
            </a:extLst>
          </p:cNvPr>
          <p:cNvPicPr>
            <a:picLocks noChangeAspect="1"/>
          </p:cNvPicPr>
          <p:nvPr/>
        </p:nvPicPr>
        <p:blipFill rotWithShape="1">
          <a:blip r:embed="rId3"/>
          <a:srcRect t="438"/>
          <a:stretch/>
        </p:blipFill>
        <p:spPr>
          <a:xfrm>
            <a:off x="2636816" y="2857378"/>
            <a:ext cx="2592342" cy="1531859"/>
          </a:xfrm>
          <a:prstGeom prst="rect">
            <a:avLst/>
          </a:prstGeom>
        </p:spPr>
      </p:pic>
      <p:sp>
        <p:nvSpPr>
          <p:cNvPr id="82" name="正方形/長方形 81">
            <a:extLst>
              <a:ext uri="{FF2B5EF4-FFF2-40B4-BE49-F238E27FC236}">
                <a16:creationId xmlns:a16="http://schemas.microsoft.com/office/drawing/2014/main" id="{8C4F72E2-98A7-611D-A2DF-513CD6B10CF3}"/>
              </a:ext>
            </a:extLst>
          </p:cNvPr>
          <p:cNvSpPr/>
          <p:nvPr/>
        </p:nvSpPr>
        <p:spPr>
          <a:xfrm>
            <a:off x="2793343" y="4943268"/>
            <a:ext cx="2294386" cy="1297901"/>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j-ea"/>
              <a:ea typeface="+mj-ea"/>
            </a:endParaRPr>
          </a:p>
        </p:txBody>
      </p:sp>
      <p:sp>
        <p:nvSpPr>
          <p:cNvPr id="83" name="テキスト ボックス 82">
            <a:extLst>
              <a:ext uri="{FF2B5EF4-FFF2-40B4-BE49-F238E27FC236}">
                <a16:creationId xmlns:a16="http://schemas.microsoft.com/office/drawing/2014/main" id="{7ABD6443-DDD5-DD3C-4073-447B92B8E7FD}"/>
              </a:ext>
            </a:extLst>
          </p:cNvPr>
          <p:cNvSpPr txBox="1"/>
          <p:nvPr/>
        </p:nvSpPr>
        <p:spPr>
          <a:xfrm>
            <a:off x="2926133" y="4982702"/>
            <a:ext cx="2061340" cy="215444"/>
          </a:xfrm>
          <a:prstGeom prst="rect">
            <a:avLst/>
          </a:prstGeom>
          <a:noFill/>
        </p:spPr>
        <p:txBody>
          <a:bodyPr wrap="square" rtlCol="0">
            <a:spAutoFit/>
          </a:bodyPr>
          <a:lstStyle/>
          <a:p>
            <a:r>
              <a:rPr lang="ja-JP" altLang="en-US" sz="800" b="1" u="sng" dirty="0">
                <a:latin typeface="+mj-ea"/>
                <a:ea typeface="+mj-ea"/>
              </a:rPr>
              <a:t>「●●サラダ」の野菜名 検索ランキング</a:t>
            </a:r>
            <a:endParaRPr lang="en-US" altLang="ja-JP" sz="800" b="1" u="sng" dirty="0">
              <a:latin typeface="+mj-ea"/>
              <a:ea typeface="+mj-ea"/>
            </a:endParaRPr>
          </a:p>
        </p:txBody>
      </p:sp>
      <p:pic>
        <p:nvPicPr>
          <p:cNvPr id="84" name="図 83">
            <a:extLst>
              <a:ext uri="{FF2B5EF4-FFF2-40B4-BE49-F238E27FC236}">
                <a16:creationId xmlns:a16="http://schemas.microsoft.com/office/drawing/2014/main" id="{AB3D2A39-8A12-B13E-3808-C404EBF9E97C}"/>
              </a:ext>
            </a:extLst>
          </p:cNvPr>
          <p:cNvPicPr>
            <a:picLocks noChangeAspect="1"/>
          </p:cNvPicPr>
          <p:nvPr/>
        </p:nvPicPr>
        <p:blipFill>
          <a:blip r:embed="rId4"/>
          <a:stretch>
            <a:fillRect/>
          </a:stretch>
        </p:blipFill>
        <p:spPr>
          <a:xfrm>
            <a:off x="3199768" y="5229882"/>
            <a:ext cx="1481535" cy="944709"/>
          </a:xfrm>
          <a:prstGeom prst="rect">
            <a:avLst/>
          </a:prstGeom>
        </p:spPr>
      </p:pic>
      <p:pic>
        <p:nvPicPr>
          <p:cNvPr id="85" name="図 84">
            <a:extLst>
              <a:ext uri="{FF2B5EF4-FFF2-40B4-BE49-F238E27FC236}">
                <a16:creationId xmlns:a16="http://schemas.microsoft.com/office/drawing/2014/main" id="{4131E55C-8136-8948-2A2B-BF5CA0665E3A}"/>
              </a:ext>
            </a:extLst>
          </p:cNvPr>
          <p:cNvPicPr>
            <a:picLocks noChangeAspect="1"/>
          </p:cNvPicPr>
          <p:nvPr/>
        </p:nvPicPr>
        <p:blipFill rotWithShape="1">
          <a:blip r:embed="rId5"/>
          <a:srcRect b="9973"/>
          <a:stretch/>
        </p:blipFill>
        <p:spPr>
          <a:xfrm>
            <a:off x="6656748" y="2586925"/>
            <a:ext cx="2075460" cy="1153648"/>
          </a:xfrm>
          <a:prstGeom prst="rect">
            <a:avLst/>
          </a:prstGeom>
        </p:spPr>
      </p:pic>
      <p:pic>
        <p:nvPicPr>
          <p:cNvPr id="86" name="図 85">
            <a:extLst>
              <a:ext uri="{FF2B5EF4-FFF2-40B4-BE49-F238E27FC236}">
                <a16:creationId xmlns:a16="http://schemas.microsoft.com/office/drawing/2014/main" id="{658CBFE7-590A-9554-87CA-1E9A0A79990C}"/>
              </a:ext>
            </a:extLst>
          </p:cNvPr>
          <p:cNvPicPr>
            <a:picLocks noChangeAspect="1"/>
          </p:cNvPicPr>
          <p:nvPr/>
        </p:nvPicPr>
        <p:blipFill rotWithShape="1">
          <a:blip r:embed="rId6"/>
          <a:srcRect b="59414"/>
          <a:stretch/>
        </p:blipFill>
        <p:spPr>
          <a:xfrm>
            <a:off x="6752895" y="5887847"/>
            <a:ext cx="1495204" cy="421800"/>
          </a:xfrm>
          <a:prstGeom prst="rect">
            <a:avLst/>
          </a:prstGeom>
        </p:spPr>
      </p:pic>
      <p:pic>
        <p:nvPicPr>
          <p:cNvPr id="87" name="図 86">
            <a:extLst>
              <a:ext uri="{FF2B5EF4-FFF2-40B4-BE49-F238E27FC236}">
                <a16:creationId xmlns:a16="http://schemas.microsoft.com/office/drawing/2014/main" id="{6491B184-D26F-0A20-6BB7-455C7BECFA74}"/>
              </a:ext>
            </a:extLst>
          </p:cNvPr>
          <p:cNvPicPr>
            <a:picLocks noChangeAspect="1"/>
          </p:cNvPicPr>
          <p:nvPr/>
        </p:nvPicPr>
        <p:blipFill rotWithShape="1">
          <a:blip r:embed="rId7"/>
          <a:srcRect l="31407" r="8250"/>
          <a:stretch/>
        </p:blipFill>
        <p:spPr>
          <a:xfrm>
            <a:off x="8688385" y="5869756"/>
            <a:ext cx="172066" cy="426319"/>
          </a:xfrm>
          <a:prstGeom prst="rect">
            <a:avLst/>
          </a:prstGeom>
        </p:spPr>
      </p:pic>
      <p:sp>
        <p:nvSpPr>
          <p:cNvPr id="88" name="楕円 87">
            <a:extLst>
              <a:ext uri="{FF2B5EF4-FFF2-40B4-BE49-F238E27FC236}">
                <a16:creationId xmlns:a16="http://schemas.microsoft.com/office/drawing/2014/main" id="{424E4B33-BA3F-E3EF-E24E-442BFD7CEC4C}"/>
              </a:ext>
            </a:extLst>
          </p:cNvPr>
          <p:cNvSpPr/>
          <p:nvPr/>
        </p:nvSpPr>
        <p:spPr>
          <a:xfrm>
            <a:off x="8111946" y="5708601"/>
            <a:ext cx="545632" cy="601046"/>
          </a:xfrm>
          <a:prstGeom prst="ellipse">
            <a:avLst/>
          </a:prstGeom>
          <a:solidFill>
            <a:srgbClr val="00B05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9" name="テキスト ボックス 88">
            <a:extLst>
              <a:ext uri="{FF2B5EF4-FFF2-40B4-BE49-F238E27FC236}">
                <a16:creationId xmlns:a16="http://schemas.microsoft.com/office/drawing/2014/main" id="{3288FD40-0EFC-A92F-AAE8-671439AB0DFE}"/>
              </a:ext>
            </a:extLst>
          </p:cNvPr>
          <p:cNvSpPr txBox="1"/>
          <p:nvPr/>
        </p:nvSpPr>
        <p:spPr>
          <a:xfrm>
            <a:off x="7998659" y="5872103"/>
            <a:ext cx="761308" cy="461665"/>
          </a:xfrm>
          <a:prstGeom prst="rect">
            <a:avLst/>
          </a:prstGeom>
          <a:noFill/>
        </p:spPr>
        <p:txBody>
          <a:bodyPr wrap="square" rtlCol="0">
            <a:spAutoFit/>
          </a:bodyPr>
          <a:lstStyle/>
          <a:p>
            <a:pPr algn="ctr"/>
            <a:r>
              <a:rPr lang="ja-JP" altLang="en-US" sz="800" b="1" dirty="0">
                <a:solidFill>
                  <a:srgbClr val="FFC000"/>
                </a:solidFill>
                <a:latin typeface="+mj-ea"/>
                <a:ea typeface="+mj-ea"/>
              </a:rPr>
              <a:t>サラダ</a:t>
            </a:r>
            <a:endParaRPr lang="en-US" altLang="ja-JP" sz="800" b="1" dirty="0">
              <a:solidFill>
                <a:srgbClr val="FFC000"/>
              </a:solidFill>
              <a:latin typeface="+mj-ea"/>
              <a:ea typeface="+mj-ea"/>
            </a:endParaRPr>
          </a:p>
          <a:p>
            <a:pPr algn="ctr"/>
            <a:r>
              <a:rPr lang="ja-JP" altLang="en-US" sz="800" b="1" dirty="0">
                <a:solidFill>
                  <a:srgbClr val="FFC000"/>
                </a:solidFill>
                <a:latin typeface="+mj-ea"/>
                <a:ea typeface="+mj-ea"/>
              </a:rPr>
              <a:t>レシピ集</a:t>
            </a:r>
            <a:endParaRPr lang="en-US" altLang="ja-JP" sz="800" b="1" dirty="0">
              <a:solidFill>
                <a:srgbClr val="FFC000"/>
              </a:solidFill>
              <a:latin typeface="+mj-ea"/>
              <a:ea typeface="+mj-ea"/>
            </a:endParaRPr>
          </a:p>
          <a:p>
            <a:pPr algn="ctr"/>
            <a:r>
              <a:rPr lang="ja-JP" altLang="en-US" sz="800" b="1" dirty="0">
                <a:solidFill>
                  <a:srgbClr val="FFC000"/>
                </a:solidFill>
                <a:latin typeface="+mj-ea"/>
                <a:ea typeface="+mj-ea"/>
              </a:rPr>
              <a:t>▶</a:t>
            </a:r>
            <a:endParaRPr lang="en-US" altLang="ja-JP" sz="800" b="1" dirty="0">
              <a:solidFill>
                <a:srgbClr val="FFC000"/>
              </a:solidFill>
              <a:latin typeface="+mj-ea"/>
              <a:ea typeface="+mj-ea"/>
            </a:endParaRPr>
          </a:p>
        </p:txBody>
      </p:sp>
      <p:sp>
        <p:nvSpPr>
          <p:cNvPr id="90" name="テキスト ボックス 89">
            <a:extLst>
              <a:ext uri="{FF2B5EF4-FFF2-40B4-BE49-F238E27FC236}">
                <a16:creationId xmlns:a16="http://schemas.microsoft.com/office/drawing/2014/main" id="{D05244DE-9934-BD18-CFB5-66C499B96777}"/>
              </a:ext>
            </a:extLst>
          </p:cNvPr>
          <p:cNvSpPr txBox="1"/>
          <p:nvPr/>
        </p:nvSpPr>
        <p:spPr>
          <a:xfrm>
            <a:off x="7740078" y="5671603"/>
            <a:ext cx="1347741" cy="200055"/>
          </a:xfrm>
          <a:prstGeom prst="rect">
            <a:avLst/>
          </a:prstGeom>
          <a:noFill/>
        </p:spPr>
        <p:txBody>
          <a:bodyPr wrap="square" rtlCol="0">
            <a:spAutoFit/>
          </a:bodyPr>
          <a:lstStyle/>
          <a:p>
            <a:r>
              <a:rPr lang="ja-JP" altLang="en-US" sz="700" b="1" dirty="0">
                <a:solidFill>
                  <a:srgbClr val="FFC000"/>
                </a:solidFill>
                <a:latin typeface="+mj-ea"/>
                <a:ea typeface="+mj-ea"/>
              </a:rPr>
              <a:t>「●●ドレッシング」提供</a:t>
            </a:r>
            <a:endParaRPr lang="en-US" altLang="ja-JP" sz="700" b="1" dirty="0">
              <a:solidFill>
                <a:srgbClr val="FFC000"/>
              </a:solidFill>
              <a:latin typeface="+mj-ea"/>
              <a:ea typeface="+mj-ea"/>
            </a:endParaRPr>
          </a:p>
        </p:txBody>
      </p:sp>
      <p:sp>
        <p:nvSpPr>
          <p:cNvPr id="91" name="テキスト ボックス 90">
            <a:extLst>
              <a:ext uri="{FF2B5EF4-FFF2-40B4-BE49-F238E27FC236}">
                <a16:creationId xmlns:a16="http://schemas.microsoft.com/office/drawing/2014/main" id="{444842D5-50E9-5F3C-C848-4FE6025D6608}"/>
              </a:ext>
            </a:extLst>
          </p:cNvPr>
          <p:cNvSpPr txBox="1"/>
          <p:nvPr/>
        </p:nvSpPr>
        <p:spPr>
          <a:xfrm>
            <a:off x="6612359" y="5638816"/>
            <a:ext cx="1347741" cy="230832"/>
          </a:xfrm>
          <a:prstGeom prst="rect">
            <a:avLst/>
          </a:prstGeom>
          <a:noFill/>
        </p:spPr>
        <p:txBody>
          <a:bodyPr wrap="square" rtlCol="0">
            <a:spAutoFit/>
          </a:bodyPr>
          <a:lstStyle/>
          <a:p>
            <a:r>
              <a:rPr lang="ja-JP" altLang="en-US" sz="900" b="1" dirty="0">
                <a:solidFill>
                  <a:schemeClr val="bg1"/>
                </a:solidFill>
                <a:latin typeface="+mj-ea"/>
                <a:ea typeface="+mj-ea"/>
              </a:rPr>
              <a:t>旬の野菜を楽しもう！</a:t>
            </a:r>
            <a:endParaRPr lang="en-US" altLang="ja-JP" sz="900" b="1" dirty="0">
              <a:solidFill>
                <a:schemeClr val="bg1"/>
              </a:solidFill>
              <a:latin typeface="+mj-ea"/>
              <a:ea typeface="+mj-ea"/>
            </a:endParaRPr>
          </a:p>
        </p:txBody>
      </p:sp>
      <p:sp>
        <p:nvSpPr>
          <p:cNvPr id="97" name="正方形/長方形 96">
            <a:extLst>
              <a:ext uri="{FF2B5EF4-FFF2-40B4-BE49-F238E27FC236}">
                <a16:creationId xmlns:a16="http://schemas.microsoft.com/office/drawing/2014/main" id="{937B7F61-4BC7-ADD6-F9BD-8A0BB5E294B7}"/>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制作例②　特定日との連動企画　</a:t>
            </a:r>
            <a:r>
              <a:rPr lang="en-US" altLang="ja-JP" b="1" dirty="0">
                <a:solidFill>
                  <a:schemeClr val="accent3"/>
                </a:solidFill>
                <a:latin typeface="Meiryo" panose="020B0604030504040204" pitchFamily="34" charset="-128"/>
                <a:ea typeface="Meiryo" panose="020B0604030504040204" pitchFamily="34" charset="-128"/>
              </a:rPr>
              <a:t>『8</a:t>
            </a:r>
            <a:r>
              <a:rPr lang="ja-JP" altLang="en-US" b="1" dirty="0">
                <a:solidFill>
                  <a:schemeClr val="accent3"/>
                </a:solidFill>
                <a:latin typeface="Meiryo" panose="020B0604030504040204" pitchFamily="34" charset="-128"/>
                <a:ea typeface="Meiryo" panose="020B0604030504040204" pitchFamily="34" charset="-128"/>
              </a:rPr>
              <a:t>月</a:t>
            </a:r>
            <a:r>
              <a:rPr lang="en-US" altLang="ja-JP" b="1" dirty="0">
                <a:solidFill>
                  <a:schemeClr val="accent3"/>
                </a:solidFill>
                <a:latin typeface="Meiryo" panose="020B0604030504040204" pitchFamily="34" charset="-128"/>
                <a:ea typeface="Meiryo" panose="020B0604030504040204" pitchFamily="34" charset="-128"/>
              </a:rPr>
              <a:t>31</a:t>
            </a:r>
            <a:r>
              <a:rPr lang="ja-JP" altLang="en-US" b="1" dirty="0">
                <a:solidFill>
                  <a:schemeClr val="accent3"/>
                </a:solidFill>
                <a:latin typeface="Meiryo" panose="020B0604030504040204" pitchFamily="34" charset="-128"/>
                <a:ea typeface="Meiryo" panose="020B0604030504040204" pitchFamily="34" charset="-128"/>
              </a:rPr>
              <a:t>日は野菜の日</a:t>
            </a:r>
            <a:r>
              <a:rPr lang="en-US" altLang="ja-JP" b="1" dirty="0">
                <a:solidFill>
                  <a:schemeClr val="accent3"/>
                </a:solidFill>
                <a:latin typeface="Meiryo" panose="020B0604030504040204" pitchFamily="34" charset="-128"/>
                <a:ea typeface="Meiryo" panose="020B0604030504040204" pitchFamily="34" charset="-128"/>
              </a:rPr>
              <a:t>』</a:t>
            </a:r>
          </a:p>
        </p:txBody>
      </p:sp>
      <p:pic>
        <p:nvPicPr>
          <p:cNvPr id="3" name="図 2">
            <a:extLst>
              <a:ext uri="{FF2B5EF4-FFF2-40B4-BE49-F238E27FC236}">
                <a16:creationId xmlns:a16="http://schemas.microsoft.com/office/drawing/2014/main" id="{4CFCE1CF-2A44-C181-685B-B33E459D1C98}"/>
              </a:ext>
            </a:extLst>
          </p:cNvPr>
          <p:cNvPicPr>
            <a:picLocks noChangeAspect="1"/>
          </p:cNvPicPr>
          <p:nvPr/>
        </p:nvPicPr>
        <p:blipFill>
          <a:blip r:embed="rId8"/>
          <a:stretch>
            <a:fillRect/>
          </a:stretch>
        </p:blipFill>
        <p:spPr>
          <a:xfrm>
            <a:off x="2583831" y="1941858"/>
            <a:ext cx="860501" cy="104655"/>
          </a:xfrm>
          <a:prstGeom prst="rect">
            <a:avLst/>
          </a:prstGeom>
        </p:spPr>
      </p:pic>
    </p:spTree>
    <p:extLst>
      <p:ext uri="{BB962C8B-B14F-4D97-AF65-F5344CB8AC3E}">
        <p14:creationId xmlns:p14="http://schemas.microsoft.com/office/powerpoint/2010/main" val="2891406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プレースホルダー 6" descr="アイコン&#10;&#10;自動的に生成された説明">
            <a:extLst>
              <a:ext uri="{FF2B5EF4-FFF2-40B4-BE49-F238E27FC236}">
                <a16:creationId xmlns:a16="http://schemas.microsoft.com/office/drawing/2014/main" id="{4AB80C0E-9D6F-0E9B-45A2-DE70D388CE03}"/>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kumimoji="1" lang="en-US" altLang="ja-JP" dirty="0"/>
              <a:t>01</a:t>
            </a:r>
          </a:p>
          <a:p>
            <a:endParaRPr kumimoji="1"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a:lstStyle/>
          <a:p>
            <a:r>
              <a:rPr kumimoji="1" lang="ja-JP" altLang="en-US" dirty="0">
                <a:latin typeface="+mn-ea"/>
              </a:rPr>
              <a:t>ブランディング領域における課題</a:t>
            </a:r>
          </a:p>
          <a:p>
            <a:endParaRPr kumimoji="1" lang="ja-JP" altLang="en-US" dirty="0">
              <a:latin typeface="+mn-ea"/>
            </a:endParaRPr>
          </a:p>
        </p:txBody>
      </p:sp>
    </p:spTree>
    <p:extLst>
      <p:ext uri="{BB962C8B-B14F-4D97-AF65-F5344CB8AC3E}">
        <p14:creationId xmlns:p14="http://schemas.microsoft.com/office/powerpoint/2010/main" val="41495701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LINE</a:t>
            </a:r>
            <a:r>
              <a:rPr kumimoji="1" lang="ja-JP" altLang="en-US" dirty="0"/>
              <a:t>ヤフー特別企画　タイアップとの連動企画</a:t>
            </a:r>
          </a:p>
        </p:txBody>
      </p:sp>
      <p:sp>
        <p:nvSpPr>
          <p:cNvPr id="97" name="正方形/長方形 96">
            <a:extLst>
              <a:ext uri="{FF2B5EF4-FFF2-40B4-BE49-F238E27FC236}">
                <a16:creationId xmlns:a16="http://schemas.microsoft.com/office/drawing/2014/main" id="{937B7F61-4BC7-ADD6-F9BD-8A0BB5E294B7}"/>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制作例③　世の中ゴト・トレンドに絡めた企画　</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新</a:t>
            </a:r>
            <a:r>
              <a:rPr lang="en-US" altLang="ja-JP" b="1" dirty="0">
                <a:solidFill>
                  <a:schemeClr val="accent3"/>
                </a:solidFill>
                <a:latin typeface="Meiryo" panose="020B0604030504040204" pitchFamily="34" charset="-128"/>
                <a:ea typeface="Meiryo" panose="020B0604030504040204" pitchFamily="34" charset="-128"/>
              </a:rPr>
              <a:t>NISA</a:t>
            </a:r>
            <a:r>
              <a:rPr lang="ja-JP" altLang="en-US" b="1" dirty="0">
                <a:solidFill>
                  <a:schemeClr val="accent3"/>
                </a:solidFill>
                <a:latin typeface="Meiryo" panose="020B0604030504040204" pitchFamily="34" charset="-128"/>
                <a:ea typeface="Meiryo" panose="020B0604030504040204" pitchFamily="34" charset="-128"/>
              </a:rPr>
              <a:t>で何が変わる？</a:t>
            </a:r>
            <a:r>
              <a:rPr lang="en-US" altLang="ja-JP" b="1" dirty="0">
                <a:solidFill>
                  <a:schemeClr val="accent3"/>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　</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0975093E-E8A1-E394-707F-80323AA0844D}"/>
              </a:ext>
            </a:extLst>
          </p:cNvPr>
          <p:cNvSpPr/>
          <p:nvPr/>
        </p:nvSpPr>
        <p:spPr>
          <a:xfrm>
            <a:off x="6815518" y="5724090"/>
            <a:ext cx="1846158" cy="453055"/>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4" name="正方形/長方形 3">
            <a:extLst>
              <a:ext uri="{FF2B5EF4-FFF2-40B4-BE49-F238E27FC236}">
                <a16:creationId xmlns:a16="http://schemas.microsoft.com/office/drawing/2014/main" id="{FAF7FED1-AABA-A208-4178-D0BC1EBD436D}"/>
              </a:ext>
            </a:extLst>
          </p:cNvPr>
          <p:cNvSpPr/>
          <p:nvPr/>
        </p:nvSpPr>
        <p:spPr>
          <a:xfrm>
            <a:off x="6639541" y="5648973"/>
            <a:ext cx="1930039" cy="19648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5" name="図 4">
            <a:extLst>
              <a:ext uri="{FF2B5EF4-FFF2-40B4-BE49-F238E27FC236}">
                <a16:creationId xmlns:a16="http://schemas.microsoft.com/office/drawing/2014/main" id="{8798467C-6653-AD29-B6EB-62888786ED9D}"/>
              </a:ext>
            </a:extLst>
          </p:cNvPr>
          <p:cNvPicPr>
            <a:picLocks noChangeAspect="1"/>
          </p:cNvPicPr>
          <p:nvPr/>
        </p:nvPicPr>
        <p:blipFill rotWithShape="1">
          <a:blip r:embed="rId2"/>
          <a:srcRect b="94388"/>
          <a:stretch/>
        </p:blipFill>
        <p:spPr>
          <a:xfrm>
            <a:off x="2575340" y="1902665"/>
            <a:ext cx="2803994" cy="219933"/>
          </a:xfrm>
          <a:prstGeom prst="rect">
            <a:avLst/>
          </a:prstGeom>
        </p:spPr>
      </p:pic>
      <p:sp>
        <p:nvSpPr>
          <p:cNvPr id="6" name="テキスト ボックス 5">
            <a:extLst>
              <a:ext uri="{FF2B5EF4-FFF2-40B4-BE49-F238E27FC236}">
                <a16:creationId xmlns:a16="http://schemas.microsoft.com/office/drawing/2014/main" id="{AA75419E-218F-1512-B1F8-BD2F6F46D7FA}"/>
              </a:ext>
            </a:extLst>
          </p:cNvPr>
          <p:cNvSpPr txBox="1"/>
          <p:nvPr/>
        </p:nvSpPr>
        <p:spPr>
          <a:xfrm>
            <a:off x="2520252" y="2318820"/>
            <a:ext cx="3026628" cy="338554"/>
          </a:xfrm>
          <a:prstGeom prst="rect">
            <a:avLst/>
          </a:prstGeom>
          <a:noFill/>
        </p:spPr>
        <p:txBody>
          <a:bodyPr wrap="square" rtlCol="0">
            <a:spAutoFit/>
          </a:bodyPr>
          <a:lstStyle/>
          <a:p>
            <a:r>
              <a:rPr lang="en-US" altLang="ja-JP" sz="800" b="1" dirty="0">
                <a:latin typeface="+mj-ea"/>
                <a:ea typeface="+mj-ea"/>
              </a:rPr>
              <a:t>【20</a:t>
            </a:r>
            <a:r>
              <a:rPr lang="ja-JP" altLang="en-US" sz="800" b="1" dirty="0">
                <a:latin typeface="+mj-ea"/>
                <a:ea typeface="+mj-ea"/>
              </a:rPr>
              <a:t>代の資産運用 実態調査</a:t>
            </a:r>
            <a:r>
              <a:rPr lang="en-US" altLang="ja-JP" sz="800" b="1" dirty="0">
                <a:latin typeface="+mj-ea"/>
                <a:ea typeface="+mj-ea"/>
              </a:rPr>
              <a:t>】NISA</a:t>
            </a:r>
            <a:r>
              <a:rPr lang="ja-JP" altLang="en-US" sz="800" b="1" dirty="0">
                <a:latin typeface="+mj-ea"/>
                <a:ea typeface="+mj-ea"/>
              </a:rPr>
              <a:t>から始める人、増加中！その活用メリットとテクニックとは？</a:t>
            </a:r>
            <a:endParaRPr lang="en-US" altLang="ja-JP" sz="800" b="1" dirty="0">
              <a:latin typeface="+mj-ea"/>
              <a:ea typeface="+mj-ea"/>
            </a:endParaRPr>
          </a:p>
        </p:txBody>
      </p:sp>
      <p:sp>
        <p:nvSpPr>
          <p:cNvPr id="7" name="テキスト ボックス 6">
            <a:extLst>
              <a:ext uri="{FF2B5EF4-FFF2-40B4-BE49-F238E27FC236}">
                <a16:creationId xmlns:a16="http://schemas.microsoft.com/office/drawing/2014/main" id="{E90C981A-5BF8-09F2-E88C-740BE1F6CCE0}"/>
              </a:ext>
            </a:extLst>
          </p:cNvPr>
          <p:cNvSpPr txBox="1"/>
          <p:nvPr/>
        </p:nvSpPr>
        <p:spPr>
          <a:xfrm>
            <a:off x="2641170" y="4434058"/>
            <a:ext cx="2683139" cy="215444"/>
          </a:xfrm>
          <a:prstGeom prst="rect">
            <a:avLst/>
          </a:prstGeom>
          <a:noFill/>
        </p:spPr>
        <p:txBody>
          <a:bodyPr wrap="square" rtlCol="0">
            <a:spAutoFit/>
          </a:bodyPr>
          <a:lstStyle/>
          <a:p>
            <a:r>
              <a:rPr lang="ja-JP" altLang="en-US" sz="800" b="1" dirty="0">
                <a:latin typeface="+mj-ea"/>
                <a:ea typeface="+mj-ea"/>
              </a:rPr>
              <a:t>意外と手堅い今どきの若者たち</a:t>
            </a:r>
            <a:endParaRPr lang="en-US" altLang="ja-JP" sz="800" b="1" dirty="0">
              <a:latin typeface="+mj-ea"/>
              <a:ea typeface="+mj-ea"/>
            </a:endParaRPr>
          </a:p>
        </p:txBody>
      </p:sp>
      <p:pic>
        <p:nvPicPr>
          <p:cNvPr id="8" name="図 7">
            <a:extLst>
              <a:ext uri="{FF2B5EF4-FFF2-40B4-BE49-F238E27FC236}">
                <a16:creationId xmlns:a16="http://schemas.microsoft.com/office/drawing/2014/main" id="{C75D8E24-8D1C-9FC2-A7A8-F5282071BD14}"/>
              </a:ext>
            </a:extLst>
          </p:cNvPr>
          <p:cNvPicPr>
            <a:picLocks noChangeAspect="1"/>
          </p:cNvPicPr>
          <p:nvPr/>
        </p:nvPicPr>
        <p:blipFill rotWithShape="1">
          <a:blip r:embed="rId3"/>
          <a:srcRect t="8119" b="9892"/>
          <a:stretch/>
        </p:blipFill>
        <p:spPr>
          <a:xfrm>
            <a:off x="2596785" y="2865466"/>
            <a:ext cx="2597011" cy="1423099"/>
          </a:xfrm>
          <a:prstGeom prst="rect">
            <a:avLst/>
          </a:prstGeom>
        </p:spPr>
      </p:pic>
      <p:sp>
        <p:nvSpPr>
          <p:cNvPr id="9" name="テキスト ボックス 8">
            <a:extLst>
              <a:ext uri="{FF2B5EF4-FFF2-40B4-BE49-F238E27FC236}">
                <a16:creationId xmlns:a16="http://schemas.microsoft.com/office/drawing/2014/main" id="{65A448C2-4B88-88BF-947F-93CE5AFEA766}"/>
              </a:ext>
            </a:extLst>
          </p:cNvPr>
          <p:cNvSpPr txBox="1"/>
          <p:nvPr/>
        </p:nvSpPr>
        <p:spPr>
          <a:xfrm>
            <a:off x="4663819" y="2122598"/>
            <a:ext cx="741151" cy="184666"/>
          </a:xfrm>
          <a:prstGeom prst="rect">
            <a:avLst/>
          </a:prstGeom>
          <a:noFill/>
        </p:spPr>
        <p:txBody>
          <a:bodyPr wrap="square" rtlCol="0">
            <a:spAutoFit/>
          </a:bodyPr>
          <a:lstStyle/>
          <a:p>
            <a:r>
              <a:rPr lang="ja-JP" altLang="en-US" sz="600" dirty="0">
                <a:solidFill>
                  <a:schemeClr val="tx1">
                    <a:lumMod val="65000"/>
                    <a:lumOff val="35000"/>
                  </a:schemeClr>
                </a:solidFill>
                <a:latin typeface="+mj-ea"/>
                <a:ea typeface="+mj-ea"/>
              </a:rPr>
              <a:t>提供：</a:t>
            </a:r>
            <a:r>
              <a:rPr lang="en-US" altLang="ja-JP" sz="600" dirty="0">
                <a:solidFill>
                  <a:schemeClr val="tx1">
                    <a:lumMod val="65000"/>
                    <a:lumOff val="35000"/>
                  </a:schemeClr>
                </a:solidFill>
                <a:latin typeface="+mj-ea"/>
                <a:ea typeface="+mj-ea"/>
              </a:rPr>
              <a:t>ABC</a:t>
            </a:r>
            <a:r>
              <a:rPr lang="ja-JP" altLang="en-US" sz="600" dirty="0">
                <a:solidFill>
                  <a:schemeClr val="tx1">
                    <a:lumMod val="65000"/>
                    <a:lumOff val="35000"/>
                  </a:schemeClr>
                </a:solidFill>
                <a:latin typeface="+mj-ea"/>
                <a:ea typeface="+mj-ea"/>
              </a:rPr>
              <a:t>証券</a:t>
            </a:r>
            <a:endParaRPr lang="en-US" altLang="ja-JP" sz="600" dirty="0">
              <a:solidFill>
                <a:schemeClr val="tx1">
                  <a:lumMod val="65000"/>
                  <a:lumOff val="35000"/>
                </a:schemeClr>
              </a:solidFill>
              <a:latin typeface="+mj-ea"/>
              <a:ea typeface="+mj-ea"/>
            </a:endParaRPr>
          </a:p>
        </p:txBody>
      </p:sp>
      <p:pic>
        <p:nvPicPr>
          <p:cNvPr id="10" name="図 9">
            <a:extLst>
              <a:ext uri="{FF2B5EF4-FFF2-40B4-BE49-F238E27FC236}">
                <a16:creationId xmlns:a16="http://schemas.microsoft.com/office/drawing/2014/main" id="{22AD323B-E893-DAB3-EB33-34DBACB889FF}"/>
              </a:ext>
            </a:extLst>
          </p:cNvPr>
          <p:cNvPicPr>
            <a:picLocks noChangeAspect="1"/>
          </p:cNvPicPr>
          <p:nvPr/>
        </p:nvPicPr>
        <p:blipFill rotWithShape="1">
          <a:blip r:embed="rId2"/>
          <a:srcRect t="4548" b="94388"/>
          <a:stretch/>
        </p:blipFill>
        <p:spPr>
          <a:xfrm>
            <a:off x="2575340" y="2740314"/>
            <a:ext cx="2803994" cy="41708"/>
          </a:xfrm>
          <a:prstGeom prst="rect">
            <a:avLst/>
          </a:prstGeom>
        </p:spPr>
      </p:pic>
      <p:sp>
        <p:nvSpPr>
          <p:cNvPr id="11" name="テキスト ボックス 10">
            <a:extLst>
              <a:ext uri="{FF2B5EF4-FFF2-40B4-BE49-F238E27FC236}">
                <a16:creationId xmlns:a16="http://schemas.microsoft.com/office/drawing/2014/main" id="{FF244BEE-59D2-059C-8F40-89C5ECBDFF13}"/>
              </a:ext>
            </a:extLst>
          </p:cNvPr>
          <p:cNvSpPr txBox="1"/>
          <p:nvPr/>
        </p:nvSpPr>
        <p:spPr>
          <a:xfrm>
            <a:off x="2641170" y="4589187"/>
            <a:ext cx="2683139" cy="307777"/>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p:txBody>
      </p:sp>
      <p:sp>
        <p:nvSpPr>
          <p:cNvPr id="12" name="正方形/長方形 11">
            <a:extLst>
              <a:ext uri="{FF2B5EF4-FFF2-40B4-BE49-F238E27FC236}">
                <a16:creationId xmlns:a16="http://schemas.microsoft.com/office/drawing/2014/main" id="{ACA68A0B-3714-7E9F-0CB1-F538AB7FF1AD}"/>
              </a:ext>
            </a:extLst>
          </p:cNvPr>
          <p:cNvSpPr/>
          <p:nvPr/>
        </p:nvSpPr>
        <p:spPr>
          <a:xfrm>
            <a:off x="2419336" y="1806213"/>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13" name="テキスト ボックス 12">
            <a:extLst>
              <a:ext uri="{FF2B5EF4-FFF2-40B4-BE49-F238E27FC236}">
                <a16:creationId xmlns:a16="http://schemas.microsoft.com/office/drawing/2014/main" id="{9EE612D1-FF72-B263-0B87-2DBCCB801419}"/>
              </a:ext>
            </a:extLst>
          </p:cNvPr>
          <p:cNvSpPr txBox="1"/>
          <p:nvPr/>
        </p:nvSpPr>
        <p:spPr>
          <a:xfrm>
            <a:off x="6546195" y="1942975"/>
            <a:ext cx="2683139" cy="215444"/>
          </a:xfrm>
          <a:prstGeom prst="rect">
            <a:avLst/>
          </a:prstGeom>
          <a:noFill/>
        </p:spPr>
        <p:txBody>
          <a:bodyPr wrap="square" rtlCol="0">
            <a:spAutoFit/>
          </a:bodyPr>
          <a:lstStyle/>
          <a:p>
            <a:r>
              <a:rPr lang="ja-JP" altLang="en-US" sz="800" b="1" dirty="0">
                <a:latin typeface="+mj-ea"/>
                <a:ea typeface="+mj-ea"/>
              </a:rPr>
              <a:t>「初めの一歩は</a:t>
            </a:r>
            <a:r>
              <a:rPr lang="en-US" altLang="ja-JP" sz="800" b="1" dirty="0">
                <a:latin typeface="+mj-ea"/>
                <a:ea typeface="+mj-ea"/>
              </a:rPr>
              <a:t>NISA</a:t>
            </a:r>
            <a:r>
              <a:rPr lang="ja-JP" altLang="en-US" sz="800" b="1" dirty="0">
                <a:latin typeface="+mj-ea"/>
                <a:ea typeface="+mj-ea"/>
              </a:rPr>
              <a:t>から」のワケとは</a:t>
            </a:r>
            <a:endParaRPr lang="en-US" altLang="ja-JP" sz="800" b="1" dirty="0">
              <a:latin typeface="+mj-ea"/>
              <a:ea typeface="+mj-ea"/>
            </a:endParaRPr>
          </a:p>
        </p:txBody>
      </p:sp>
      <p:sp>
        <p:nvSpPr>
          <p:cNvPr id="14" name="正方形/長方形 13">
            <a:extLst>
              <a:ext uri="{FF2B5EF4-FFF2-40B4-BE49-F238E27FC236}">
                <a16:creationId xmlns:a16="http://schemas.microsoft.com/office/drawing/2014/main" id="{B65CD809-7839-A7A7-4CEE-EC3BF453B5BE}"/>
              </a:ext>
            </a:extLst>
          </p:cNvPr>
          <p:cNvSpPr/>
          <p:nvPr/>
        </p:nvSpPr>
        <p:spPr>
          <a:xfrm>
            <a:off x="6352936" y="1806213"/>
            <a:ext cx="3127544" cy="4628107"/>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15" name="図 14">
            <a:extLst>
              <a:ext uri="{FF2B5EF4-FFF2-40B4-BE49-F238E27FC236}">
                <a16:creationId xmlns:a16="http://schemas.microsoft.com/office/drawing/2014/main" id="{58D6ED47-E619-A3EF-7AB0-5041EBAC71F0}"/>
              </a:ext>
            </a:extLst>
          </p:cNvPr>
          <p:cNvPicPr>
            <a:picLocks noChangeAspect="1"/>
          </p:cNvPicPr>
          <p:nvPr/>
        </p:nvPicPr>
        <p:blipFill rotWithShape="1">
          <a:blip r:embed="rId4"/>
          <a:srcRect t="-1" b="18878"/>
          <a:stretch/>
        </p:blipFill>
        <p:spPr>
          <a:xfrm>
            <a:off x="6859030" y="2573971"/>
            <a:ext cx="2048591" cy="1184806"/>
          </a:xfrm>
          <a:prstGeom prst="rect">
            <a:avLst/>
          </a:prstGeom>
        </p:spPr>
      </p:pic>
      <p:sp>
        <p:nvSpPr>
          <p:cNvPr id="16" name="テキスト ボックス 15">
            <a:extLst>
              <a:ext uri="{FF2B5EF4-FFF2-40B4-BE49-F238E27FC236}">
                <a16:creationId xmlns:a16="http://schemas.microsoft.com/office/drawing/2014/main" id="{C5473C93-D25C-2134-0EC2-E28787A22EC0}"/>
              </a:ext>
            </a:extLst>
          </p:cNvPr>
          <p:cNvSpPr txBox="1"/>
          <p:nvPr/>
        </p:nvSpPr>
        <p:spPr>
          <a:xfrm>
            <a:off x="6784176" y="3765665"/>
            <a:ext cx="2045372" cy="184666"/>
          </a:xfrm>
          <a:prstGeom prst="rect">
            <a:avLst/>
          </a:prstGeom>
          <a:noFill/>
        </p:spPr>
        <p:txBody>
          <a:bodyPr wrap="square" rtlCol="0">
            <a:spAutoFit/>
          </a:bodyPr>
          <a:lstStyle/>
          <a:p>
            <a:r>
              <a:rPr lang="ja-JP" altLang="en-US" sz="600" dirty="0">
                <a:solidFill>
                  <a:srgbClr val="002060"/>
                </a:solidFill>
                <a:latin typeface="+mj-ea"/>
                <a:ea typeface="+mj-ea"/>
              </a:rPr>
              <a:t>フィナンシャルプランナーの●●●●氏</a:t>
            </a:r>
            <a:endParaRPr lang="en-US" altLang="ja-JP" sz="600" dirty="0">
              <a:solidFill>
                <a:srgbClr val="002060"/>
              </a:solidFill>
              <a:latin typeface="+mj-ea"/>
              <a:ea typeface="+mj-ea"/>
            </a:endParaRPr>
          </a:p>
        </p:txBody>
      </p:sp>
      <p:sp>
        <p:nvSpPr>
          <p:cNvPr id="17" name="テキスト ボックス 16">
            <a:extLst>
              <a:ext uri="{FF2B5EF4-FFF2-40B4-BE49-F238E27FC236}">
                <a16:creationId xmlns:a16="http://schemas.microsoft.com/office/drawing/2014/main" id="{5E0A4CBC-AF4C-DDD5-5272-BE01704BEE4C}"/>
              </a:ext>
            </a:extLst>
          </p:cNvPr>
          <p:cNvSpPr txBox="1"/>
          <p:nvPr/>
        </p:nvSpPr>
        <p:spPr>
          <a:xfrm>
            <a:off x="6546195" y="3999664"/>
            <a:ext cx="2683139" cy="623248"/>
          </a:xfrm>
          <a:prstGeom prst="rect">
            <a:avLst/>
          </a:prstGeom>
          <a:noFill/>
        </p:spPr>
        <p:txBody>
          <a:bodyPr wrap="square" rtlCol="0">
            <a:spAutoFit/>
          </a:bodyPr>
          <a:lstStyle/>
          <a:p>
            <a:pPr>
              <a:lnSpc>
                <a:spcPts val="1100"/>
              </a:lnSpc>
            </a:pPr>
            <a:r>
              <a:rPr lang="ja-JP" altLang="en-US" sz="600" dirty="0">
                <a:latin typeface="+mj-ea"/>
                <a:ea typeface="+mj-ea"/>
              </a:rPr>
              <a:t>運用コストは証券会社によって異なってくる。例えば</a:t>
            </a:r>
            <a:r>
              <a:rPr lang="en-US" altLang="ja-JP" sz="600" u="sng" dirty="0">
                <a:solidFill>
                  <a:srgbClr val="0070C0"/>
                </a:solidFill>
                <a:latin typeface="+mj-ea"/>
                <a:ea typeface="+mj-ea"/>
              </a:rPr>
              <a:t>ABC</a:t>
            </a:r>
            <a:r>
              <a:rPr lang="ja-JP" altLang="en-US" sz="600" u="sng" dirty="0">
                <a:solidFill>
                  <a:srgbClr val="0070C0"/>
                </a:solidFill>
                <a:latin typeface="+mj-ea"/>
                <a:ea typeface="+mj-ea"/>
              </a:rPr>
              <a:t>証券では、国内株式の売買手数料を無料</a:t>
            </a:r>
            <a:r>
              <a:rPr lang="ja-JP" altLang="en-US" sz="600" dirty="0">
                <a:latin typeface="+mj-ea"/>
                <a:ea typeface="+mj-ea"/>
              </a:rPr>
              <a:t>としている</a:t>
            </a:r>
            <a:r>
              <a:rPr lang="ja-JP" altLang="en-US" sz="700" dirty="0">
                <a:solidFill>
                  <a:schemeClr val="tx1">
                    <a:lumMod val="65000"/>
                    <a:lumOff val="35000"/>
                  </a:schemeClr>
                </a:solidFill>
                <a:latin typeface="+mj-ea"/>
                <a:ea typeface="+mj-ea"/>
              </a:rPr>
              <a:t>。</a:t>
            </a: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p>
        </p:txBody>
      </p:sp>
      <p:sp>
        <p:nvSpPr>
          <p:cNvPr id="18" name="波線 17">
            <a:extLst>
              <a:ext uri="{FF2B5EF4-FFF2-40B4-BE49-F238E27FC236}">
                <a16:creationId xmlns:a16="http://schemas.microsoft.com/office/drawing/2014/main" id="{36C87246-390C-AC2B-569F-8D46CDA6742E}"/>
              </a:ext>
            </a:extLst>
          </p:cNvPr>
          <p:cNvSpPr/>
          <p:nvPr/>
        </p:nvSpPr>
        <p:spPr>
          <a:xfrm>
            <a:off x="6233149" y="4672078"/>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19" name="Picture 2">
            <a:extLst>
              <a:ext uri="{FF2B5EF4-FFF2-40B4-BE49-F238E27FC236}">
                <a16:creationId xmlns:a16="http://schemas.microsoft.com/office/drawing/2014/main" id="{1FA6BFFF-A27D-D56E-A1C5-708CB205FD83}"/>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6048" t="19685" r="23468" b="32267"/>
          <a:stretch/>
        </p:blipFill>
        <p:spPr bwMode="auto">
          <a:xfrm>
            <a:off x="8776078" y="5747306"/>
            <a:ext cx="278474" cy="265039"/>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a:extLst>
              <a:ext uri="{FF2B5EF4-FFF2-40B4-BE49-F238E27FC236}">
                <a16:creationId xmlns:a16="http://schemas.microsoft.com/office/drawing/2014/main" id="{26BFE0A4-F00C-9198-5CEF-E92675FC04F4}"/>
              </a:ext>
            </a:extLst>
          </p:cNvPr>
          <p:cNvSpPr txBox="1"/>
          <p:nvPr/>
        </p:nvSpPr>
        <p:spPr>
          <a:xfrm>
            <a:off x="8658072" y="6003813"/>
            <a:ext cx="569663" cy="200055"/>
          </a:xfrm>
          <a:prstGeom prst="rect">
            <a:avLst/>
          </a:prstGeom>
          <a:noFill/>
        </p:spPr>
        <p:txBody>
          <a:bodyPr wrap="square" rtlCol="0">
            <a:spAutoFit/>
          </a:bodyPr>
          <a:lstStyle/>
          <a:p>
            <a:r>
              <a:rPr lang="en-US" altLang="ja-JP" sz="700" b="1" dirty="0">
                <a:solidFill>
                  <a:schemeClr val="tx1">
                    <a:lumMod val="65000"/>
                    <a:lumOff val="35000"/>
                  </a:schemeClr>
                </a:solidFill>
                <a:latin typeface="+mj-ea"/>
                <a:ea typeface="+mj-ea"/>
              </a:rPr>
              <a:t>ABC</a:t>
            </a:r>
            <a:r>
              <a:rPr lang="ja-JP" altLang="en-US" sz="700" b="1" dirty="0">
                <a:solidFill>
                  <a:schemeClr val="tx1">
                    <a:lumMod val="65000"/>
                    <a:lumOff val="35000"/>
                  </a:schemeClr>
                </a:solidFill>
                <a:latin typeface="+mj-ea"/>
                <a:ea typeface="+mj-ea"/>
              </a:rPr>
              <a:t>証券</a:t>
            </a:r>
            <a:endParaRPr lang="en-US" altLang="ja-JP" sz="700" b="1" dirty="0">
              <a:solidFill>
                <a:schemeClr val="tx1">
                  <a:lumMod val="65000"/>
                  <a:lumOff val="35000"/>
                </a:schemeClr>
              </a:solidFill>
              <a:latin typeface="+mj-ea"/>
              <a:ea typeface="+mj-ea"/>
            </a:endParaRPr>
          </a:p>
        </p:txBody>
      </p:sp>
      <p:sp>
        <p:nvSpPr>
          <p:cNvPr id="21" name="正方形/長方形 20">
            <a:extLst>
              <a:ext uri="{FF2B5EF4-FFF2-40B4-BE49-F238E27FC236}">
                <a16:creationId xmlns:a16="http://schemas.microsoft.com/office/drawing/2014/main" id="{505A2CA6-5C22-FBED-C6BE-4EAC53F14AE2}"/>
              </a:ext>
            </a:extLst>
          </p:cNvPr>
          <p:cNvSpPr/>
          <p:nvPr/>
        </p:nvSpPr>
        <p:spPr>
          <a:xfrm>
            <a:off x="6639541" y="5580014"/>
            <a:ext cx="2527244" cy="661581"/>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sp>
        <p:nvSpPr>
          <p:cNvPr id="22" name="テキスト ボックス 21">
            <a:extLst>
              <a:ext uri="{FF2B5EF4-FFF2-40B4-BE49-F238E27FC236}">
                <a16:creationId xmlns:a16="http://schemas.microsoft.com/office/drawing/2014/main" id="{3D1FF9B9-4FDA-6091-1AA4-AF0CA622DEFE}"/>
              </a:ext>
            </a:extLst>
          </p:cNvPr>
          <p:cNvSpPr txBox="1"/>
          <p:nvPr/>
        </p:nvSpPr>
        <p:spPr>
          <a:xfrm>
            <a:off x="6639541" y="5648972"/>
            <a:ext cx="2003033" cy="215444"/>
          </a:xfrm>
          <a:prstGeom prst="rect">
            <a:avLst/>
          </a:prstGeom>
          <a:noFill/>
        </p:spPr>
        <p:txBody>
          <a:bodyPr wrap="square" rtlCol="0">
            <a:spAutoFit/>
          </a:bodyPr>
          <a:lstStyle/>
          <a:p>
            <a:r>
              <a:rPr lang="en-US" altLang="ja-JP" sz="800" b="1" dirty="0">
                <a:solidFill>
                  <a:schemeClr val="accent2"/>
                </a:solidFill>
                <a:latin typeface="+mj-ea"/>
                <a:ea typeface="+mj-ea"/>
              </a:rPr>
              <a:t>NISA</a:t>
            </a:r>
            <a:r>
              <a:rPr lang="ja-JP" altLang="en-US" sz="800" b="1" dirty="0">
                <a:solidFill>
                  <a:schemeClr val="accent2"/>
                </a:solidFill>
                <a:latin typeface="+mj-ea"/>
                <a:ea typeface="+mj-ea"/>
              </a:rPr>
              <a:t>始めるなら、</a:t>
            </a:r>
            <a:r>
              <a:rPr lang="en-US" altLang="ja-JP" sz="800" b="1" dirty="0">
                <a:solidFill>
                  <a:schemeClr val="accent2"/>
                </a:solidFill>
                <a:latin typeface="+mj-ea"/>
                <a:ea typeface="+mj-ea"/>
              </a:rPr>
              <a:t>ABC</a:t>
            </a:r>
            <a:r>
              <a:rPr lang="ja-JP" altLang="en-US" sz="800" b="1" dirty="0">
                <a:solidFill>
                  <a:schemeClr val="accent2"/>
                </a:solidFill>
                <a:latin typeface="+mj-ea"/>
                <a:ea typeface="+mj-ea"/>
              </a:rPr>
              <a:t>キャンペーン</a:t>
            </a:r>
            <a:endParaRPr lang="en-US" altLang="ja-JP" sz="800" b="1" dirty="0">
              <a:solidFill>
                <a:schemeClr val="accent2"/>
              </a:solidFill>
              <a:latin typeface="+mj-ea"/>
              <a:ea typeface="+mj-ea"/>
            </a:endParaRPr>
          </a:p>
        </p:txBody>
      </p:sp>
      <p:sp>
        <p:nvSpPr>
          <p:cNvPr id="23" name="テキスト ボックス 22">
            <a:extLst>
              <a:ext uri="{FF2B5EF4-FFF2-40B4-BE49-F238E27FC236}">
                <a16:creationId xmlns:a16="http://schemas.microsoft.com/office/drawing/2014/main" id="{E80C1E0E-38EE-C2C6-B7CE-65DDDC40532C}"/>
              </a:ext>
            </a:extLst>
          </p:cNvPr>
          <p:cNvSpPr txBox="1"/>
          <p:nvPr/>
        </p:nvSpPr>
        <p:spPr>
          <a:xfrm>
            <a:off x="6782323" y="5836050"/>
            <a:ext cx="1731757" cy="215444"/>
          </a:xfrm>
          <a:prstGeom prst="rect">
            <a:avLst/>
          </a:prstGeom>
          <a:noFill/>
        </p:spPr>
        <p:txBody>
          <a:bodyPr wrap="square" rtlCol="0">
            <a:spAutoFit/>
          </a:bodyPr>
          <a:lstStyle/>
          <a:p>
            <a:r>
              <a:rPr lang="en-US" altLang="ja-JP" sz="800" b="1" dirty="0">
                <a:solidFill>
                  <a:srgbClr val="002060"/>
                </a:solidFill>
                <a:latin typeface="+mj-ea"/>
                <a:ea typeface="+mj-ea"/>
              </a:rPr>
              <a:t>NISA</a:t>
            </a:r>
            <a:r>
              <a:rPr lang="ja-JP" altLang="en-US" sz="800" b="1" dirty="0">
                <a:solidFill>
                  <a:srgbClr val="002060"/>
                </a:solidFill>
                <a:latin typeface="+mj-ea"/>
                <a:ea typeface="+mj-ea"/>
              </a:rPr>
              <a:t>口座開設でもれなく、</a:t>
            </a:r>
            <a:endParaRPr lang="en-US" altLang="ja-JP" sz="800" b="1" dirty="0">
              <a:solidFill>
                <a:srgbClr val="002060"/>
              </a:solidFill>
              <a:latin typeface="+mj-ea"/>
              <a:ea typeface="+mj-ea"/>
            </a:endParaRPr>
          </a:p>
        </p:txBody>
      </p:sp>
      <p:sp>
        <p:nvSpPr>
          <p:cNvPr id="24" name="テキスト ボックス 23">
            <a:extLst>
              <a:ext uri="{FF2B5EF4-FFF2-40B4-BE49-F238E27FC236}">
                <a16:creationId xmlns:a16="http://schemas.microsoft.com/office/drawing/2014/main" id="{53575A59-AB51-C94C-A272-BB6D71BEE785}"/>
              </a:ext>
            </a:extLst>
          </p:cNvPr>
          <p:cNvSpPr txBox="1"/>
          <p:nvPr/>
        </p:nvSpPr>
        <p:spPr>
          <a:xfrm>
            <a:off x="7216890" y="5943827"/>
            <a:ext cx="1635920" cy="307777"/>
          </a:xfrm>
          <a:prstGeom prst="rect">
            <a:avLst/>
          </a:prstGeom>
          <a:noFill/>
        </p:spPr>
        <p:txBody>
          <a:bodyPr wrap="square" rtlCol="0">
            <a:spAutoFit/>
          </a:bodyPr>
          <a:lstStyle/>
          <a:p>
            <a:r>
              <a:rPr lang="en-US" altLang="ja-JP" sz="1400" b="1" dirty="0">
                <a:solidFill>
                  <a:srgbClr val="C00000"/>
                </a:solidFill>
                <a:latin typeface="+mj-ea"/>
                <a:ea typeface="+mj-ea"/>
              </a:rPr>
              <a:t>2,000</a:t>
            </a:r>
            <a:r>
              <a:rPr lang="ja-JP" altLang="en-US" sz="1400" b="1" dirty="0">
                <a:solidFill>
                  <a:srgbClr val="C00000"/>
                </a:solidFill>
                <a:latin typeface="+mj-ea"/>
                <a:ea typeface="+mj-ea"/>
              </a:rPr>
              <a:t>円</a:t>
            </a:r>
            <a:r>
              <a:rPr lang="ja-JP" altLang="en-US" sz="800" b="1" dirty="0">
                <a:solidFill>
                  <a:srgbClr val="C00000"/>
                </a:solidFill>
                <a:latin typeface="+mj-ea"/>
                <a:ea typeface="+mj-ea"/>
              </a:rPr>
              <a:t>プレゼント</a:t>
            </a:r>
            <a:r>
              <a:rPr lang="en-US" altLang="ja-JP" sz="800" b="1" dirty="0">
                <a:solidFill>
                  <a:srgbClr val="C00000"/>
                </a:solidFill>
                <a:latin typeface="+mj-ea"/>
                <a:ea typeface="+mj-ea"/>
              </a:rPr>
              <a:t>‼</a:t>
            </a:r>
            <a:endParaRPr lang="en-US" altLang="ja-JP" sz="1050" b="1" dirty="0">
              <a:solidFill>
                <a:srgbClr val="C00000"/>
              </a:solidFill>
              <a:latin typeface="+mj-ea"/>
              <a:ea typeface="+mj-ea"/>
            </a:endParaRPr>
          </a:p>
        </p:txBody>
      </p:sp>
      <p:sp>
        <p:nvSpPr>
          <p:cNvPr id="25" name="テキスト ボックス 24">
            <a:extLst>
              <a:ext uri="{FF2B5EF4-FFF2-40B4-BE49-F238E27FC236}">
                <a16:creationId xmlns:a16="http://schemas.microsoft.com/office/drawing/2014/main" id="{3B77F081-5344-C1DF-7052-B316B8BAE1F7}"/>
              </a:ext>
            </a:extLst>
          </p:cNvPr>
          <p:cNvSpPr txBox="1"/>
          <p:nvPr/>
        </p:nvSpPr>
        <p:spPr>
          <a:xfrm>
            <a:off x="6546195" y="4934197"/>
            <a:ext cx="2683139" cy="215444"/>
          </a:xfrm>
          <a:prstGeom prst="rect">
            <a:avLst/>
          </a:prstGeom>
          <a:noFill/>
        </p:spPr>
        <p:txBody>
          <a:bodyPr wrap="square" rtlCol="0">
            <a:spAutoFit/>
          </a:bodyPr>
          <a:lstStyle/>
          <a:p>
            <a:r>
              <a:rPr lang="ja-JP" altLang="en-US" sz="800" b="1" dirty="0">
                <a:latin typeface="+mj-ea"/>
                <a:ea typeface="+mj-ea"/>
              </a:rPr>
              <a:t>初めての人にやさしい、</a:t>
            </a:r>
            <a:r>
              <a:rPr lang="en-US" altLang="ja-JP" sz="800" b="1" dirty="0">
                <a:latin typeface="+mj-ea"/>
                <a:ea typeface="+mj-ea"/>
              </a:rPr>
              <a:t>ABC</a:t>
            </a:r>
            <a:r>
              <a:rPr lang="ja-JP" altLang="en-US" sz="800" b="1" dirty="0">
                <a:latin typeface="+mj-ea"/>
                <a:ea typeface="+mj-ea"/>
              </a:rPr>
              <a:t>証券の</a:t>
            </a:r>
            <a:r>
              <a:rPr lang="en-US" altLang="ja-JP" sz="800" b="1" dirty="0">
                <a:latin typeface="+mj-ea"/>
                <a:ea typeface="+mj-ea"/>
              </a:rPr>
              <a:t>NISA</a:t>
            </a:r>
          </a:p>
        </p:txBody>
      </p:sp>
      <p:pic>
        <p:nvPicPr>
          <p:cNvPr id="26" name="図 25">
            <a:extLst>
              <a:ext uri="{FF2B5EF4-FFF2-40B4-BE49-F238E27FC236}">
                <a16:creationId xmlns:a16="http://schemas.microsoft.com/office/drawing/2014/main" id="{E933D376-4702-855A-1ED7-4C8EC1504A47}"/>
              </a:ext>
            </a:extLst>
          </p:cNvPr>
          <p:cNvPicPr>
            <a:picLocks noChangeAspect="1"/>
          </p:cNvPicPr>
          <p:nvPr/>
        </p:nvPicPr>
        <p:blipFill rotWithShape="1">
          <a:blip r:embed="rId2"/>
          <a:srcRect t="15938" r="73260" b="80791"/>
          <a:stretch/>
        </p:blipFill>
        <p:spPr>
          <a:xfrm>
            <a:off x="2618372" y="2688249"/>
            <a:ext cx="749784" cy="128178"/>
          </a:xfrm>
          <a:prstGeom prst="rect">
            <a:avLst/>
          </a:prstGeom>
        </p:spPr>
      </p:pic>
      <p:sp>
        <p:nvSpPr>
          <p:cNvPr id="27" name="テキスト ボックス 26">
            <a:extLst>
              <a:ext uri="{FF2B5EF4-FFF2-40B4-BE49-F238E27FC236}">
                <a16:creationId xmlns:a16="http://schemas.microsoft.com/office/drawing/2014/main" id="{EC545C08-29DA-DD93-88D1-4B0E6757D321}"/>
              </a:ext>
            </a:extLst>
          </p:cNvPr>
          <p:cNvSpPr txBox="1"/>
          <p:nvPr/>
        </p:nvSpPr>
        <p:spPr>
          <a:xfrm>
            <a:off x="6620491" y="2126048"/>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sp>
        <p:nvSpPr>
          <p:cNvPr id="28" name="テキスト ボックス 27">
            <a:extLst>
              <a:ext uri="{FF2B5EF4-FFF2-40B4-BE49-F238E27FC236}">
                <a16:creationId xmlns:a16="http://schemas.microsoft.com/office/drawing/2014/main" id="{4A5F86CE-331B-9F16-5978-3E96660B0633}"/>
              </a:ext>
            </a:extLst>
          </p:cNvPr>
          <p:cNvSpPr txBox="1"/>
          <p:nvPr/>
        </p:nvSpPr>
        <p:spPr>
          <a:xfrm>
            <a:off x="6620491" y="5098856"/>
            <a:ext cx="2683139" cy="415498"/>
          </a:xfrm>
          <a:prstGeom prst="rect">
            <a:avLst/>
          </a:prstGeom>
          <a:noFill/>
        </p:spPr>
        <p:txBody>
          <a:bodyPr wrap="square" rtlCol="0">
            <a:spAutoFit/>
          </a:bodyPr>
          <a:lstStyle/>
          <a:p>
            <a:r>
              <a:rPr lang="en-US" altLang="ja-JP" sz="700" dirty="0">
                <a:solidFill>
                  <a:schemeClr val="tx1">
                    <a:lumMod val="65000"/>
                    <a:lumOff val="35000"/>
                  </a:schemeClr>
                </a:solidFill>
                <a:latin typeface="+mj-ea"/>
                <a:ea typeface="+mj-ea"/>
              </a:rPr>
              <a:t>××××××××××××××××××××××××××××××××××××××××××××××××××××××××××××××××××××</a:t>
            </a:r>
          </a:p>
          <a:p>
            <a:r>
              <a:rPr lang="en-US" altLang="ja-JP" sz="700" dirty="0">
                <a:solidFill>
                  <a:schemeClr val="tx1">
                    <a:lumMod val="65000"/>
                    <a:lumOff val="35000"/>
                  </a:schemeClr>
                </a:solidFill>
                <a:latin typeface="+mj-ea"/>
                <a:ea typeface="+mj-ea"/>
              </a:rPr>
              <a:t>××××××××××××××××××××××××××××××××××</a:t>
            </a:r>
          </a:p>
        </p:txBody>
      </p:sp>
      <p:cxnSp>
        <p:nvCxnSpPr>
          <p:cNvPr id="29" name="直線コネクタ 28">
            <a:extLst>
              <a:ext uri="{FF2B5EF4-FFF2-40B4-BE49-F238E27FC236}">
                <a16:creationId xmlns:a16="http://schemas.microsoft.com/office/drawing/2014/main" id="{A7F6D721-883E-E958-044F-BE66066419B8}"/>
              </a:ext>
            </a:extLst>
          </p:cNvPr>
          <p:cNvCxnSpPr>
            <a:cxnSpLocks/>
          </p:cNvCxnSpPr>
          <p:nvPr/>
        </p:nvCxnSpPr>
        <p:spPr>
          <a:xfrm>
            <a:off x="1544971" y="2446215"/>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テキスト プレースホルダー 1">
            <a:extLst>
              <a:ext uri="{FF2B5EF4-FFF2-40B4-BE49-F238E27FC236}">
                <a16:creationId xmlns:a16="http://schemas.microsoft.com/office/drawing/2014/main" id="{730E3CDB-47D1-D059-45EA-79F223629D28}"/>
              </a:ext>
            </a:extLst>
          </p:cNvPr>
          <p:cNvSpPr txBox="1">
            <a:spLocks/>
          </p:cNvSpPr>
          <p:nvPr/>
        </p:nvSpPr>
        <p:spPr>
          <a:xfrm>
            <a:off x="745854" y="2348370"/>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■タイトル</a:t>
            </a:r>
            <a:endParaRPr lang="en-US" altLang="ja-JP" sz="1000" dirty="0"/>
          </a:p>
          <a:p>
            <a:r>
              <a:rPr lang="ja-JP" altLang="en-US" sz="1100" b="0" dirty="0"/>
              <a:t>ターゲットに向けた</a:t>
            </a:r>
            <a:endParaRPr lang="en-US" altLang="ja-JP" sz="1100" b="0" dirty="0"/>
          </a:p>
          <a:p>
            <a:r>
              <a:rPr lang="ja-JP" altLang="en-US" sz="1100" b="0" dirty="0"/>
              <a:t>呼びかけ</a:t>
            </a:r>
          </a:p>
        </p:txBody>
      </p:sp>
      <p:cxnSp>
        <p:nvCxnSpPr>
          <p:cNvPr id="31" name="直線コネクタ 30">
            <a:extLst>
              <a:ext uri="{FF2B5EF4-FFF2-40B4-BE49-F238E27FC236}">
                <a16:creationId xmlns:a16="http://schemas.microsoft.com/office/drawing/2014/main" id="{79DFB236-EFB4-1CAD-D523-BD8636444485}"/>
              </a:ext>
            </a:extLst>
          </p:cNvPr>
          <p:cNvCxnSpPr>
            <a:cxnSpLocks/>
          </p:cNvCxnSpPr>
          <p:nvPr/>
        </p:nvCxnSpPr>
        <p:spPr>
          <a:xfrm>
            <a:off x="1544971" y="4622912"/>
            <a:ext cx="1020844"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テキスト プレースホルダー 1">
            <a:extLst>
              <a:ext uri="{FF2B5EF4-FFF2-40B4-BE49-F238E27FC236}">
                <a16:creationId xmlns:a16="http://schemas.microsoft.com/office/drawing/2014/main" id="{AB8E9D06-CBC1-CA16-6E4C-FEA830F559EF}"/>
              </a:ext>
            </a:extLst>
          </p:cNvPr>
          <p:cNvSpPr txBox="1">
            <a:spLocks/>
          </p:cNvSpPr>
          <p:nvPr/>
        </p:nvSpPr>
        <p:spPr>
          <a:xfrm>
            <a:off x="745854" y="4525067"/>
            <a:ext cx="167443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同年代のトレンド</a:t>
            </a:r>
            <a:endParaRPr lang="en-US" altLang="ja-JP" sz="1100" b="0" dirty="0"/>
          </a:p>
          <a:p>
            <a:r>
              <a:rPr lang="ja-JP" altLang="en-US" sz="1100" b="0" dirty="0"/>
              <a:t>を提示</a:t>
            </a:r>
          </a:p>
        </p:txBody>
      </p:sp>
      <p:sp>
        <p:nvSpPr>
          <p:cNvPr id="33" name="左大かっこ 32">
            <a:extLst>
              <a:ext uri="{FF2B5EF4-FFF2-40B4-BE49-F238E27FC236}">
                <a16:creationId xmlns:a16="http://schemas.microsoft.com/office/drawing/2014/main" id="{145880DB-63F9-E306-99FA-3955EEF077DD}"/>
              </a:ext>
            </a:extLst>
          </p:cNvPr>
          <p:cNvSpPr/>
          <p:nvPr/>
        </p:nvSpPr>
        <p:spPr>
          <a:xfrm>
            <a:off x="2558338" y="4434058"/>
            <a:ext cx="82832"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4" name="左大かっこ 33">
            <a:extLst>
              <a:ext uri="{FF2B5EF4-FFF2-40B4-BE49-F238E27FC236}">
                <a16:creationId xmlns:a16="http://schemas.microsoft.com/office/drawing/2014/main" id="{2513FDF1-4121-91DA-F171-FCAE16C85441}"/>
              </a:ext>
            </a:extLst>
          </p:cNvPr>
          <p:cNvSpPr/>
          <p:nvPr/>
        </p:nvSpPr>
        <p:spPr>
          <a:xfrm flipH="1">
            <a:off x="9235432" y="1942975"/>
            <a:ext cx="77427" cy="1844465"/>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5" name="左大かっこ 34">
            <a:extLst>
              <a:ext uri="{FF2B5EF4-FFF2-40B4-BE49-F238E27FC236}">
                <a16:creationId xmlns:a16="http://schemas.microsoft.com/office/drawing/2014/main" id="{71D45A0D-578A-760C-6CAF-13E4005FF6E7}"/>
              </a:ext>
            </a:extLst>
          </p:cNvPr>
          <p:cNvSpPr/>
          <p:nvPr/>
        </p:nvSpPr>
        <p:spPr>
          <a:xfrm flipH="1">
            <a:off x="9235431" y="3950331"/>
            <a:ext cx="94429" cy="589348"/>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左大かっこ 35">
            <a:extLst>
              <a:ext uri="{FF2B5EF4-FFF2-40B4-BE49-F238E27FC236}">
                <a16:creationId xmlns:a16="http://schemas.microsoft.com/office/drawing/2014/main" id="{78BE550C-1D33-59BD-DFD7-1481CF427DFE}"/>
              </a:ext>
            </a:extLst>
          </p:cNvPr>
          <p:cNvSpPr/>
          <p:nvPr/>
        </p:nvSpPr>
        <p:spPr>
          <a:xfrm flipH="1">
            <a:off x="9235430" y="4937937"/>
            <a:ext cx="94429" cy="1340586"/>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37" name="直線コネクタ 36">
            <a:extLst>
              <a:ext uri="{FF2B5EF4-FFF2-40B4-BE49-F238E27FC236}">
                <a16:creationId xmlns:a16="http://schemas.microsoft.com/office/drawing/2014/main" id="{06BE85A4-9EBD-CCB4-519A-61B537FEEEB5}"/>
              </a:ext>
            </a:extLst>
          </p:cNvPr>
          <p:cNvCxnSpPr>
            <a:cxnSpLocks/>
          </p:cNvCxnSpPr>
          <p:nvPr/>
        </p:nvCxnSpPr>
        <p:spPr>
          <a:xfrm>
            <a:off x="9320408" y="2173086"/>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テキスト プレースホルダー 1">
            <a:extLst>
              <a:ext uri="{FF2B5EF4-FFF2-40B4-BE49-F238E27FC236}">
                <a16:creationId xmlns:a16="http://schemas.microsoft.com/office/drawing/2014/main" id="{14379C32-6F55-A42D-C7E5-FF38FBFF90E6}"/>
              </a:ext>
            </a:extLst>
          </p:cNvPr>
          <p:cNvSpPr txBox="1">
            <a:spLocks/>
          </p:cNvSpPr>
          <p:nvPr/>
        </p:nvSpPr>
        <p:spPr>
          <a:xfrm>
            <a:off x="9799031" y="2050697"/>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専門家による</a:t>
            </a:r>
            <a:endParaRPr lang="en-US" altLang="ja-JP" sz="1100" b="0" dirty="0"/>
          </a:p>
          <a:p>
            <a:r>
              <a:rPr lang="ja-JP" altLang="en-US" sz="1100" b="0" dirty="0"/>
              <a:t>説得力ある解説</a:t>
            </a:r>
          </a:p>
        </p:txBody>
      </p:sp>
      <p:cxnSp>
        <p:nvCxnSpPr>
          <p:cNvPr id="39" name="直線コネクタ 38">
            <a:extLst>
              <a:ext uri="{FF2B5EF4-FFF2-40B4-BE49-F238E27FC236}">
                <a16:creationId xmlns:a16="http://schemas.microsoft.com/office/drawing/2014/main" id="{316BDAAA-E0BB-7FE9-52F6-5BCF5AD040AD}"/>
              </a:ext>
            </a:extLst>
          </p:cNvPr>
          <p:cNvCxnSpPr>
            <a:cxnSpLocks/>
          </p:cNvCxnSpPr>
          <p:nvPr/>
        </p:nvCxnSpPr>
        <p:spPr>
          <a:xfrm>
            <a:off x="9329859" y="4018435"/>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テキスト プレースホルダー 1">
            <a:extLst>
              <a:ext uri="{FF2B5EF4-FFF2-40B4-BE49-F238E27FC236}">
                <a16:creationId xmlns:a16="http://schemas.microsoft.com/office/drawing/2014/main" id="{23196E4E-1D3B-80E4-1F18-77D8D02BC985}"/>
              </a:ext>
            </a:extLst>
          </p:cNvPr>
          <p:cNvSpPr txBox="1">
            <a:spLocks/>
          </p:cNvSpPr>
          <p:nvPr/>
        </p:nvSpPr>
        <p:spPr>
          <a:xfrm>
            <a:off x="9799031" y="3901887"/>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文脈に沿った</a:t>
            </a:r>
            <a:endParaRPr lang="en-US" altLang="ja-JP" sz="1100" b="0" dirty="0"/>
          </a:p>
          <a:p>
            <a:r>
              <a:rPr lang="ja-JP" altLang="en-US" sz="1100" b="0" dirty="0"/>
              <a:t>広告主様の特徴紹介</a:t>
            </a:r>
          </a:p>
        </p:txBody>
      </p:sp>
      <p:cxnSp>
        <p:nvCxnSpPr>
          <p:cNvPr id="41" name="直線コネクタ 40">
            <a:extLst>
              <a:ext uri="{FF2B5EF4-FFF2-40B4-BE49-F238E27FC236}">
                <a16:creationId xmlns:a16="http://schemas.microsoft.com/office/drawing/2014/main" id="{FA10A915-4B32-CB80-C625-329DEBD8DB7D}"/>
              </a:ext>
            </a:extLst>
          </p:cNvPr>
          <p:cNvCxnSpPr>
            <a:cxnSpLocks/>
          </p:cNvCxnSpPr>
          <p:nvPr/>
        </p:nvCxnSpPr>
        <p:spPr>
          <a:xfrm>
            <a:off x="9329859" y="5514354"/>
            <a:ext cx="4104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テキスト プレースホルダー 1">
            <a:extLst>
              <a:ext uri="{FF2B5EF4-FFF2-40B4-BE49-F238E27FC236}">
                <a16:creationId xmlns:a16="http://schemas.microsoft.com/office/drawing/2014/main" id="{10923BD1-7AC2-D062-E6A2-819E9C6FD533}"/>
              </a:ext>
            </a:extLst>
          </p:cNvPr>
          <p:cNvSpPr txBox="1">
            <a:spLocks/>
          </p:cNvSpPr>
          <p:nvPr/>
        </p:nvSpPr>
        <p:spPr>
          <a:xfrm>
            <a:off x="9799031" y="5397806"/>
            <a:ext cx="1222084" cy="6936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000" dirty="0"/>
              <a:t>■ポイント</a:t>
            </a:r>
            <a:endParaRPr lang="en-US" altLang="ja-JP" sz="1000" dirty="0"/>
          </a:p>
          <a:p>
            <a:r>
              <a:rPr lang="ja-JP" altLang="en-US" sz="1100" b="0" dirty="0"/>
              <a:t>広告主様の</a:t>
            </a:r>
            <a:endParaRPr lang="en-US" altLang="ja-JP" sz="1100" b="0" dirty="0"/>
          </a:p>
          <a:p>
            <a:r>
              <a:rPr lang="en-US" altLang="ja-JP" sz="1100" b="0" dirty="0"/>
              <a:t>PR</a:t>
            </a:r>
            <a:r>
              <a:rPr lang="ja-JP" altLang="en-US" sz="1100" b="0" dirty="0"/>
              <a:t>にブリッジ</a:t>
            </a:r>
          </a:p>
        </p:txBody>
      </p:sp>
      <p:pic>
        <p:nvPicPr>
          <p:cNvPr id="43" name="図 42">
            <a:extLst>
              <a:ext uri="{FF2B5EF4-FFF2-40B4-BE49-F238E27FC236}">
                <a16:creationId xmlns:a16="http://schemas.microsoft.com/office/drawing/2014/main" id="{44E8A335-EA97-E4E9-A996-9C783B910367}"/>
              </a:ext>
            </a:extLst>
          </p:cNvPr>
          <p:cNvPicPr>
            <a:picLocks noChangeAspect="1"/>
          </p:cNvPicPr>
          <p:nvPr/>
        </p:nvPicPr>
        <p:blipFill>
          <a:blip r:embed="rId6"/>
          <a:stretch>
            <a:fillRect/>
          </a:stretch>
        </p:blipFill>
        <p:spPr>
          <a:xfrm>
            <a:off x="3623198" y="5324549"/>
            <a:ext cx="871172" cy="829953"/>
          </a:xfrm>
          <a:prstGeom prst="rect">
            <a:avLst/>
          </a:prstGeom>
        </p:spPr>
      </p:pic>
      <p:sp>
        <p:nvSpPr>
          <p:cNvPr id="44" name="正方形/長方形 43">
            <a:extLst>
              <a:ext uri="{FF2B5EF4-FFF2-40B4-BE49-F238E27FC236}">
                <a16:creationId xmlns:a16="http://schemas.microsoft.com/office/drawing/2014/main" id="{C2945FB4-0557-EA3A-20BB-5132778D0BD3}"/>
              </a:ext>
            </a:extLst>
          </p:cNvPr>
          <p:cNvSpPr/>
          <p:nvPr/>
        </p:nvSpPr>
        <p:spPr>
          <a:xfrm>
            <a:off x="2793342" y="4943694"/>
            <a:ext cx="2294386" cy="1297901"/>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latin typeface="+mj-ea"/>
              <a:ea typeface="+mj-ea"/>
            </a:endParaRPr>
          </a:p>
        </p:txBody>
      </p:sp>
      <p:sp>
        <p:nvSpPr>
          <p:cNvPr id="45" name="テキスト ボックス 44">
            <a:extLst>
              <a:ext uri="{FF2B5EF4-FFF2-40B4-BE49-F238E27FC236}">
                <a16:creationId xmlns:a16="http://schemas.microsoft.com/office/drawing/2014/main" id="{F0960D6C-96EB-E5B2-FF27-655CBA2852A6}"/>
              </a:ext>
            </a:extLst>
          </p:cNvPr>
          <p:cNvSpPr txBox="1"/>
          <p:nvPr/>
        </p:nvSpPr>
        <p:spPr>
          <a:xfrm>
            <a:off x="3095602" y="4983128"/>
            <a:ext cx="1817305" cy="215444"/>
          </a:xfrm>
          <a:prstGeom prst="rect">
            <a:avLst/>
          </a:prstGeom>
          <a:noFill/>
        </p:spPr>
        <p:txBody>
          <a:bodyPr wrap="square" rtlCol="0">
            <a:spAutoFit/>
          </a:bodyPr>
          <a:lstStyle/>
          <a:p>
            <a:r>
              <a:rPr lang="en-US" altLang="ja-JP" sz="800" b="1" u="sng" dirty="0">
                <a:latin typeface="+mj-ea"/>
                <a:ea typeface="+mj-ea"/>
              </a:rPr>
              <a:t>Q:</a:t>
            </a:r>
            <a:r>
              <a:rPr lang="ja-JP" altLang="en-US" sz="800" b="1" u="sng" dirty="0">
                <a:latin typeface="+mj-ea"/>
                <a:ea typeface="+mj-ea"/>
              </a:rPr>
              <a:t>資産運用の経験はありますか？</a:t>
            </a:r>
            <a:endParaRPr lang="en-US" altLang="ja-JP" sz="800" b="1" u="sng" dirty="0">
              <a:latin typeface="+mj-ea"/>
              <a:ea typeface="+mj-ea"/>
            </a:endParaRPr>
          </a:p>
        </p:txBody>
      </p:sp>
      <p:sp>
        <p:nvSpPr>
          <p:cNvPr id="46" name="テキスト ボックス 45">
            <a:extLst>
              <a:ext uri="{FF2B5EF4-FFF2-40B4-BE49-F238E27FC236}">
                <a16:creationId xmlns:a16="http://schemas.microsoft.com/office/drawing/2014/main" id="{44FB2126-2567-33F4-4E3D-4557C62305A8}"/>
              </a:ext>
            </a:extLst>
          </p:cNvPr>
          <p:cNvSpPr txBox="1"/>
          <p:nvPr/>
        </p:nvSpPr>
        <p:spPr>
          <a:xfrm>
            <a:off x="4450313" y="5446974"/>
            <a:ext cx="664910" cy="184666"/>
          </a:xfrm>
          <a:prstGeom prst="rect">
            <a:avLst/>
          </a:prstGeom>
          <a:noFill/>
        </p:spPr>
        <p:txBody>
          <a:bodyPr wrap="square" rtlCol="0">
            <a:spAutoFit/>
          </a:bodyPr>
          <a:lstStyle/>
          <a:p>
            <a:r>
              <a:rPr lang="ja-JP" altLang="en-US" sz="600" dirty="0">
                <a:latin typeface="+mj-ea"/>
                <a:ea typeface="+mj-ea"/>
              </a:rPr>
              <a:t>現在している</a:t>
            </a:r>
            <a:endParaRPr lang="en-US" altLang="ja-JP" sz="600" dirty="0">
              <a:latin typeface="+mj-ea"/>
              <a:ea typeface="+mj-ea"/>
            </a:endParaRPr>
          </a:p>
        </p:txBody>
      </p:sp>
      <p:sp>
        <p:nvSpPr>
          <p:cNvPr id="47" name="テキスト ボックス 46">
            <a:extLst>
              <a:ext uri="{FF2B5EF4-FFF2-40B4-BE49-F238E27FC236}">
                <a16:creationId xmlns:a16="http://schemas.microsoft.com/office/drawing/2014/main" id="{C21F4A78-17E8-3F7E-0DBC-BF8B8EA52229}"/>
              </a:ext>
            </a:extLst>
          </p:cNvPr>
          <p:cNvSpPr txBox="1"/>
          <p:nvPr/>
        </p:nvSpPr>
        <p:spPr>
          <a:xfrm>
            <a:off x="3023790" y="5925540"/>
            <a:ext cx="774277" cy="276999"/>
          </a:xfrm>
          <a:prstGeom prst="rect">
            <a:avLst/>
          </a:prstGeom>
          <a:noFill/>
        </p:spPr>
        <p:txBody>
          <a:bodyPr wrap="square" rtlCol="0">
            <a:spAutoFit/>
          </a:bodyPr>
          <a:lstStyle/>
          <a:p>
            <a:r>
              <a:rPr lang="ja-JP" altLang="en-US" sz="600" dirty="0">
                <a:latin typeface="+mj-ea"/>
                <a:ea typeface="+mj-ea"/>
              </a:rPr>
              <a:t>過去していたが、今はしていない</a:t>
            </a:r>
            <a:endParaRPr lang="en-US" altLang="ja-JP" sz="600" dirty="0">
              <a:latin typeface="+mj-ea"/>
              <a:ea typeface="+mj-ea"/>
            </a:endParaRPr>
          </a:p>
        </p:txBody>
      </p:sp>
      <p:sp>
        <p:nvSpPr>
          <p:cNvPr id="92" name="テキスト ボックス 91">
            <a:extLst>
              <a:ext uri="{FF2B5EF4-FFF2-40B4-BE49-F238E27FC236}">
                <a16:creationId xmlns:a16="http://schemas.microsoft.com/office/drawing/2014/main" id="{65173084-DC71-52C6-C66B-C971E432807C}"/>
              </a:ext>
            </a:extLst>
          </p:cNvPr>
          <p:cNvSpPr txBox="1"/>
          <p:nvPr/>
        </p:nvSpPr>
        <p:spPr>
          <a:xfrm>
            <a:off x="2868346" y="5506523"/>
            <a:ext cx="834230" cy="276999"/>
          </a:xfrm>
          <a:prstGeom prst="rect">
            <a:avLst/>
          </a:prstGeom>
          <a:noFill/>
        </p:spPr>
        <p:txBody>
          <a:bodyPr wrap="square" rtlCol="0">
            <a:spAutoFit/>
          </a:bodyPr>
          <a:lstStyle/>
          <a:p>
            <a:r>
              <a:rPr lang="ja-JP" altLang="en-US" sz="600" dirty="0">
                <a:latin typeface="+mj-ea"/>
                <a:ea typeface="+mj-ea"/>
              </a:rPr>
              <a:t>したことはないが</a:t>
            </a:r>
            <a:endParaRPr lang="en-US" altLang="ja-JP" sz="600" dirty="0">
              <a:latin typeface="+mj-ea"/>
              <a:ea typeface="+mj-ea"/>
            </a:endParaRPr>
          </a:p>
          <a:p>
            <a:r>
              <a:rPr lang="ja-JP" altLang="en-US" sz="600" dirty="0">
                <a:latin typeface="+mj-ea"/>
                <a:ea typeface="+mj-ea"/>
              </a:rPr>
              <a:t>興味はある</a:t>
            </a:r>
            <a:endParaRPr lang="en-US" altLang="ja-JP" sz="600" dirty="0">
              <a:latin typeface="+mj-ea"/>
              <a:ea typeface="+mj-ea"/>
            </a:endParaRPr>
          </a:p>
        </p:txBody>
      </p:sp>
      <p:sp>
        <p:nvSpPr>
          <p:cNvPr id="93" name="テキスト ボックス 92">
            <a:extLst>
              <a:ext uri="{FF2B5EF4-FFF2-40B4-BE49-F238E27FC236}">
                <a16:creationId xmlns:a16="http://schemas.microsoft.com/office/drawing/2014/main" id="{4DF947A0-EB7E-309C-5B3B-0C4DA05107C7}"/>
              </a:ext>
            </a:extLst>
          </p:cNvPr>
          <p:cNvSpPr txBox="1"/>
          <p:nvPr/>
        </p:nvSpPr>
        <p:spPr>
          <a:xfrm>
            <a:off x="3139165" y="5220224"/>
            <a:ext cx="871171" cy="184666"/>
          </a:xfrm>
          <a:prstGeom prst="rect">
            <a:avLst/>
          </a:prstGeom>
          <a:noFill/>
        </p:spPr>
        <p:txBody>
          <a:bodyPr wrap="square" rtlCol="0">
            <a:spAutoFit/>
          </a:bodyPr>
          <a:lstStyle/>
          <a:p>
            <a:r>
              <a:rPr lang="ja-JP" altLang="en-US" sz="600" dirty="0">
                <a:latin typeface="+mj-ea"/>
                <a:ea typeface="+mj-ea"/>
              </a:rPr>
              <a:t>経験も興味もない</a:t>
            </a:r>
            <a:endParaRPr lang="en-US" altLang="ja-JP" sz="600" dirty="0">
              <a:latin typeface="+mj-ea"/>
              <a:ea typeface="+mj-ea"/>
            </a:endParaRPr>
          </a:p>
        </p:txBody>
      </p:sp>
      <p:sp>
        <p:nvSpPr>
          <p:cNvPr id="94" name="波線 93">
            <a:extLst>
              <a:ext uri="{FF2B5EF4-FFF2-40B4-BE49-F238E27FC236}">
                <a16:creationId xmlns:a16="http://schemas.microsoft.com/office/drawing/2014/main" id="{8ACC47A9-5F4B-FE9A-562F-10BC5A40D77E}"/>
              </a:ext>
            </a:extLst>
          </p:cNvPr>
          <p:cNvSpPr/>
          <p:nvPr/>
        </p:nvSpPr>
        <p:spPr>
          <a:xfrm>
            <a:off x="2281286" y="6355202"/>
            <a:ext cx="3401821" cy="146718"/>
          </a:xfrm>
          <a:prstGeom prst="wave">
            <a:avLst/>
          </a:prstGeom>
          <a:solidFill>
            <a:schemeClr val="bg1">
              <a:lumMod val="95000"/>
            </a:schemeClr>
          </a:solid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j-ea"/>
              <a:ea typeface="+mj-ea"/>
            </a:endParaRPr>
          </a:p>
        </p:txBody>
      </p:sp>
      <p:pic>
        <p:nvPicPr>
          <p:cNvPr id="48" name="図 47">
            <a:extLst>
              <a:ext uri="{FF2B5EF4-FFF2-40B4-BE49-F238E27FC236}">
                <a16:creationId xmlns:a16="http://schemas.microsoft.com/office/drawing/2014/main" id="{9510D74F-4140-2E9B-63BB-F5A0316A02AC}"/>
              </a:ext>
            </a:extLst>
          </p:cNvPr>
          <p:cNvPicPr>
            <a:picLocks noChangeAspect="1"/>
          </p:cNvPicPr>
          <p:nvPr/>
        </p:nvPicPr>
        <p:blipFill>
          <a:blip r:embed="rId7"/>
          <a:stretch>
            <a:fillRect/>
          </a:stretch>
        </p:blipFill>
        <p:spPr>
          <a:xfrm>
            <a:off x="2583831" y="1941858"/>
            <a:ext cx="860501" cy="104655"/>
          </a:xfrm>
          <a:prstGeom prst="rect">
            <a:avLst/>
          </a:prstGeom>
        </p:spPr>
      </p:pic>
    </p:spTree>
    <p:extLst>
      <p:ext uri="{BB962C8B-B14F-4D97-AF65-F5344CB8AC3E}">
        <p14:creationId xmlns:p14="http://schemas.microsoft.com/office/powerpoint/2010/main" val="501082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正方形/長方形 131">
            <a:extLst>
              <a:ext uri="{FF2B5EF4-FFF2-40B4-BE49-F238E27FC236}">
                <a16:creationId xmlns:a16="http://schemas.microsoft.com/office/drawing/2014/main" id="{C2363AFD-B72B-0B20-6062-07D678B2E53D}"/>
              </a:ext>
            </a:extLst>
          </p:cNvPr>
          <p:cNvSpPr/>
          <p:nvPr/>
        </p:nvSpPr>
        <p:spPr>
          <a:xfrm>
            <a:off x="8438606" y="3505523"/>
            <a:ext cx="3273969" cy="316268"/>
          </a:xfrm>
          <a:prstGeom prst="rect">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C4F7D8B8-818F-761E-A884-0863691EFC68}"/>
              </a:ext>
            </a:extLst>
          </p:cNvPr>
          <p:cNvSpPr/>
          <p:nvPr/>
        </p:nvSpPr>
        <p:spPr>
          <a:xfrm>
            <a:off x="8438606" y="2717075"/>
            <a:ext cx="3273969" cy="461554"/>
          </a:xfrm>
          <a:prstGeom prst="rect">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 name="グループ化 4">
            <a:extLst>
              <a:ext uri="{FF2B5EF4-FFF2-40B4-BE49-F238E27FC236}">
                <a16:creationId xmlns:a16="http://schemas.microsoft.com/office/drawing/2014/main" id="{CBE6CBCB-5A97-3792-D61C-B1DAB4C4DEC0}"/>
              </a:ext>
            </a:extLst>
          </p:cNvPr>
          <p:cNvGrpSpPr/>
          <p:nvPr/>
        </p:nvGrpSpPr>
        <p:grpSpPr>
          <a:xfrm>
            <a:off x="714975" y="2957523"/>
            <a:ext cx="2009819" cy="2954192"/>
            <a:chOff x="1157426" y="2551873"/>
            <a:chExt cx="2439430" cy="3585668"/>
          </a:xfrm>
        </p:grpSpPr>
        <p:pic>
          <p:nvPicPr>
            <p:cNvPr id="51" name="図 50">
              <a:extLst>
                <a:ext uri="{FF2B5EF4-FFF2-40B4-BE49-F238E27FC236}">
                  <a16:creationId xmlns:a16="http://schemas.microsoft.com/office/drawing/2014/main" id="{C246927B-7088-FB0D-9560-6E5116E358FA}"/>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20" name="図 19">
              <a:extLst>
                <a:ext uri="{FF2B5EF4-FFF2-40B4-BE49-F238E27FC236}">
                  <a16:creationId xmlns:a16="http://schemas.microsoft.com/office/drawing/2014/main" id="{6064A912-E6B2-7169-E317-F111C5DDA1D9}"/>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25" name="正方形/長方形 24">
              <a:extLst>
                <a:ext uri="{FF2B5EF4-FFF2-40B4-BE49-F238E27FC236}">
                  <a16:creationId xmlns:a16="http://schemas.microsoft.com/office/drawing/2014/main" id="{8878418F-E8C3-A0B6-24A4-10A74F8A64AC}"/>
                </a:ext>
              </a:extLst>
            </p:cNvPr>
            <p:cNvSpPr/>
            <p:nvPr/>
          </p:nvSpPr>
          <p:spPr>
            <a:xfrm>
              <a:off x="1689958" y="5391168"/>
              <a:ext cx="1479961" cy="324465"/>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800" dirty="0">
                <a:solidFill>
                  <a:schemeClr val="tx1"/>
                </a:solidFill>
              </a:endParaRPr>
            </a:p>
          </p:txBody>
        </p:sp>
        <p:sp>
          <p:nvSpPr>
            <p:cNvPr id="26" name="テキスト ボックス 25">
              <a:extLst>
                <a:ext uri="{FF2B5EF4-FFF2-40B4-BE49-F238E27FC236}">
                  <a16:creationId xmlns:a16="http://schemas.microsoft.com/office/drawing/2014/main" id="{82305883-A4D6-2A25-E167-7F824B00B92E}"/>
                </a:ext>
              </a:extLst>
            </p:cNvPr>
            <p:cNvSpPr txBox="1"/>
            <p:nvPr/>
          </p:nvSpPr>
          <p:spPr>
            <a:xfrm>
              <a:off x="1653924" y="5394332"/>
              <a:ext cx="1796281" cy="2428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災害時の停電 クルマが電源に</a:t>
              </a:r>
            </a:p>
          </p:txBody>
        </p:sp>
        <p:sp>
          <p:nvSpPr>
            <p:cNvPr id="30" name="テキスト ボックス 29">
              <a:extLst>
                <a:ext uri="{FF2B5EF4-FFF2-40B4-BE49-F238E27FC236}">
                  <a16:creationId xmlns:a16="http://schemas.microsoft.com/office/drawing/2014/main" id="{59ECACCF-DE69-BD8A-63D9-125DB103A393}"/>
                </a:ext>
              </a:extLst>
            </p:cNvPr>
            <p:cNvSpPr txBox="1"/>
            <p:nvPr/>
          </p:nvSpPr>
          <p:spPr>
            <a:xfrm>
              <a:off x="1653925" y="5559795"/>
              <a:ext cx="1796281" cy="1692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500" dirty="0">
                  <a:solidFill>
                    <a:schemeClr val="bg1">
                      <a:lumMod val="50000"/>
                    </a:schemeClr>
                  </a:solidFill>
                  <a:latin typeface="Calibri" panose="020F0502020204030204"/>
                  <a:ea typeface="メイリオ" panose="020B0604030504040204" pitchFamily="50" charset="-128"/>
                </a:rPr>
                <a:t>○○自動車</a:t>
              </a:r>
              <a:endParaRPr kumimoji="1" lang="ja-JP" altLang="en-US" sz="500" i="0" u="none" strike="noStrike" kern="1200" cap="none" spc="0" normalizeH="0" baseline="0" noProof="0" dirty="0">
                <a:ln>
                  <a:noFill/>
                </a:ln>
                <a:solidFill>
                  <a:schemeClr val="bg1">
                    <a:lumMod val="50000"/>
                  </a:schemeClr>
                </a:solidFill>
                <a:effectLst/>
                <a:uLnTx/>
                <a:uFillTx/>
                <a:latin typeface="Calibri" panose="020F0502020204030204"/>
                <a:ea typeface="メイリオ" panose="020B0604030504040204" pitchFamily="50" charset="-128"/>
                <a:cs typeface="+mn-cs"/>
              </a:endParaRPr>
            </a:p>
          </p:txBody>
        </p:sp>
      </p:gr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Yahoo!</a:t>
            </a:r>
            <a:r>
              <a:rPr lang="ja-JP" altLang="en-US" dirty="0"/>
              <a:t>ニュース</a:t>
            </a:r>
            <a:r>
              <a:rPr kumimoji="1" lang="ja-JP" altLang="en-US" dirty="0"/>
              <a:t>　タイアップとの連動企画</a:t>
            </a:r>
          </a:p>
        </p:txBody>
      </p:sp>
      <p:sp>
        <p:nvSpPr>
          <p:cNvPr id="4" name="正方形/長方形 3">
            <a:extLst>
              <a:ext uri="{FF2B5EF4-FFF2-40B4-BE49-F238E27FC236}">
                <a16:creationId xmlns:a16="http://schemas.microsoft.com/office/drawing/2014/main" id="{E713C3AF-8E27-7A36-E17F-E1A17D720517}"/>
              </a:ext>
            </a:extLst>
          </p:cNvPr>
          <p:cNvSpPr/>
          <p:nvPr/>
        </p:nvSpPr>
        <p:spPr>
          <a:xfrm>
            <a:off x="704080" y="1392605"/>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ニュースの編集者が独自の切り口・手法でコンテンツを制作し、記事フォーマットで掲載。</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よりネイティブなメディア体験により、ターゲットと広告主様との自然かつ効果的な接点を創出</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52" name="正方形/長方形 51">
            <a:extLst>
              <a:ext uri="{FF2B5EF4-FFF2-40B4-BE49-F238E27FC236}">
                <a16:creationId xmlns:a16="http://schemas.microsoft.com/office/drawing/2014/main" id="{983B65DB-BC84-FD71-0A8F-BDE7412D6A7B}"/>
              </a:ext>
            </a:extLst>
          </p:cNvPr>
          <p:cNvSpPr/>
          <p:nvPr/>
        </p:nvSpPr>
        <p:spPr>
          <a:xfrm>
            <a:off x="695310" y="5194182"/>
            <a:ext cx="2018393" cy="55038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57" name="直線矢印コネクタ 56">
            <a:extLst>
              <a:ext uri="{FF2B5EF4-FFF2-40B4-BE49-F238E27FC236}">
                <a16:creationId xmlns:a16="http://schemas.microsoft.com/office/drawing/2014/main" id="{CEF5F57F-7F09-6045-0FB2-B9135DEBC97E}"/>
              </a:ext>
            </a:extLst>
          </p:cNvPr>
          <p:cNvCxnSpPr>
            <a:cxnSpLocks/>
          </p:cNvCxnSpPr>
          <p:nvPr/>
        </p:nvCxnSpPr>
        <p:spPr>
          <a:xfrm>
            <a:off x="2723535" y="5558633"/>
            <a:ext cx="1900716"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8" name="テキスト ボックス 167">
            <a:extLst>
              <a:ext uri="{FF2B5EF4-FFF2-40B4-BE49-F238E27FC236}">
                <a16:creationId xmlns:a16="http://schemas.microsoft.com/office/drawing/2014/main" id="{7F536FE3-BD06-2EFF-EE22-DBD9A74226D1}"/>
              </a:ext>
            </a:extLst>
          </p:cNvPr>
          <p:cNvSpPr txBox="1"/>
          <p:nvPr/>
        </p:nvSpPr>
        <p:spPr>
          <a:xfrm>
            <a:off x="844042" y="6417839"/>
            <a:ext cx="10498712" cy="253916"/>
          </a:xfrm>
          <a:prstGeom prst="rect">
            <a:avLst/>
          </a:prstGeom>
          <a:noFill/>
        </p:spPr>
        <p:txBody>
          <a:bodyPr wrap="square">
            <a:spAutoFit/>
          </a:bodyPr>
          <a:lstStyle/>
          <a:p>
            <a:pPr algn="ctr"/>
            <a:r>
              <a:rPr kumimoji="1" lang="en-US" altLang="ja-JP" sz="1050" dirty="0">
                <a:solidFill>
                  <a:schemeClr val="accent3"/>
                </a:solidFill>
                <a:latin typeface="+mn-ea"/>
              </a:rPr>
              <a:t>※</a:t>
            </a:r>
            <a:r>
              <a:rPr kumimoji="1" lang="ja-JP" altLang="en-US" sz="1050" dirty="0">
                <a:solidFill>
                  <a:schemeClr val="accent3"/>
                </a:solidFill>
                <a:latin typeface="+mn-ea"/>
              </a:rPr>
              <a:t>制作内容により都度見積もりとなります。詳細は</a:t>
            </a:r>
            <a:r>
              <a:rPr kumimoji="1" lang="en-US" altLang="ja-JP" sz="1050" dirty="0">
                <a:solidFill>
                  <a:schemeClr val="accent3"/>
                </a:solidFill>
                <a:latin typeface="+mn-ea"/>
                <a:hlinkClick r:id="rId4"/>
              </a:rPr>
              <a:t>Yahoo!</a:t>
            </a:r>
            <a:r>
              <a:rPr kumimoji="1" lang="ja-JP" altLang="en-US" sz="1050" dirty="0">
                <a:solidFill>
                  <a:schemeClr val="accent3"/>
                </a:solidFill>
                <a:latin typeface="+mn-ea"/>
                <a:hlinkClick r:id="rId4"/>
              </a:rPr>
              <a:t>ニュース　タイアップのセールスシート（エージェンシーポータル）</a:t>
            </a:r>
            <a:r>
              <a:rPr lang="ja-JP" altLang="en-US" sz="1050" dirty="0">
                <a:solidFill>
                  <a:schemeClr val="accent3"/>
                </a:solidFill>
                <a:latin typeface="+mn-ea"/>
              </a:rPr>
              <a:t>をご確認ください。</a:t>
            </a:r>
            <a:endParaRPr lang="ja-JP" altLang="en-US" sz="1050" dirty="0">
              <a:solidFill>
                <a:schemeClr val="accent3"/>
              </a:solidFill>
            </a:endParaRPr>
          </a:p>
        </p:txBody>
      </p:sp>
      <p:pic>
        <p:nvPicPr>
          <p:cNvPr id="6" name="図 5">
            <a:extLst>
              <a:ext uri="{FF2B5EF4-FFF2-40B4-BE49-F238E27FC236}">
                <a16:creationId xmlns:a16="http://schemas.microsoft.com/office/drawing/2014/main" id="{BE540F56-2957-3C4B-4065-B2A409D1463E}"/>
              </a:ext>
            </a:extLst>
          </p:cNvPr>
          <p:cNvPicPr>
            <a:picLocks noChangeAspect="1"/>
          </p:cNvPicPr>
          <p:nvPr/>
        </p:nvPicPr>
        <p:blipFill rotWithShape="1">
          <a:blip r:embed="rId5"/>
          <a:srcRect t="-1" b="62724"/>
          <a:stretch/>
        </p:blipFill>
        <p:spPr>
          <a:xfrm>
            <a:off x="4673203" y="2618126"/>
            <a:ext cx="3346372" cy="1150373"/>
          </a:xfrm>
          <a:prstGeom prst="rect">
            <a:avLst/>
          </a:prstGeom>
        </p:spPr>
      </p:pic>
      <p:sp>
        <p:nvSpPr>
          <p:cNvPr id="7" name="正方形/長方形 6">
            <a:extLst>
              <a:ext uri="{FF2B5EF4-FFF2-40B4-BE49-F238E27FC236}">
                <a16:creationId xmlns:a16="http://schemas.microsoft.com/office/drawing/2014/main" id="{3E481D1C-1FE5-C05B-584B-D5407FDEDB3D}"/>
              </a:ext>
            </a:extLst>
          </p:cNvPr>
          <p:cNvSpPr/>
          <p:nvPr/>
        </p:nvSpPr>
        <p:spPr>
          <a:xfrm>
            <a:off x="4950108" y="3291279"/>
            <a:ext cx="2812026" cy="324465"/>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246C17FD-AFFF-57DC-57D1-4056785B4962}"/>
              </a:ext>
            </a:extLst>
          </p:cNvPr>
          <p:cNvSpPr txBox="1"/>
          <p:nvPr/>
        </p:nvSpPr>
        <p:spPr>
          <a:xfrm>
            <a:off x="4841952" y="3282363"/>
            <a:ext cx="310699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どこでも給電できる車は</a:t>
            </a:r>
            <a:r>
              <a:rPr kumimoji="1" lang="ja-JP" altLang="en-US"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a:t>
            </a:r>
            <a:r>
              <a:rPr kumimoji="1" lang="ja-JP" altLang="ja-JP"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家族や自分を救うカギ</a:t>
            </a:r>
            <a:r>
              <a:rPr kumimoji="1" lang="ja-JP" altLang="en-US"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に？災害時の停電、　もしもの時に備えること</a:t>
            </a:r>
          </a:p>
        </p:txBody>
      </p:sp>
      <p:pic>
        <p:nvPicPr>
          <p:cNvPr id="17" name="図 16">
            <a:extLst>
              <a:ext uri="{FF2B5EF4-FFF2-40B4-BE49-F238E27FC236}">
                <a16:creationId xmlns:a16="http://schemas.microsoft.com/office/drawing/2014/main" id="{08406917-2175-21CE-938E-F021FF5DCB0C}"/>
              </a:ext>
            </a:extLst>
          </p:cNvPr>
          <p:cNvPicPr>
            <a:picLocks noChangeAspect="1"/>
          </p:cNvPicPr>
          <p:nvPr/>
        </p:nvPicPr>
        <p:blipFill rotWithShape="1">
          <a:blip r:embed="rId3"/>
          <a:srcRect t="13378" b="398"/>
          <a:stretch/>
        </p:blipFill>
        <p:spPr>
          <a:xfrm>
            <a:off x="4972793" y="3847157"/>
            <a:ext cx="2769674" cy="1598510"/>
          </a:xfrm>
          <a:prstGeom prst="rect">
            <a:avLst/>
          </a:prstGeom>
        </p:spPr>
      </p:pic>
      <p:sp>
        <p:nvSpPr>
          <p:cNvPr id="19" name="テキスト ボックス 18">
            <a:extLst>
              <a:ext uri="{FF2B5EF4-FFF2-40B4-BE49-F238E27FC236}">
                <a16:creationId xmlns:a16="http://schemas.microsoft.com/office/drawing/2014/main" id="{164067C6-A870-1FF7-C454-01CB57917C6D}"/>
              </a:ext>
            </a:extLst>
          </p:cNvPr>
          <p:cNvSpPr txBox="1"/>
          <p:nvPr/>
        </p:nvSpPr>
        <p:spPr>
          <a:xfrm>
            <a:off x="4841952" y="5553615"/>
            <a:ext cx="3106993" cy="4154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70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a:t>
            </a:r>
          </a:p>
          <a:p>
            <a:pPr>
              <a:defRPr/>
            </a:pPr>
            <a:r>
              <a:rPr kumimoji="1" lang="en-US" altLang="ja-JP" sz="70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a:t>
            </a:r>
            <a:endParaRPr kumimoji="1" lang="ja-JP" altLang="en-US" sz="70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a:p>
            <a:pPr>
              <a:defRPr/>
            </a:pPr>
            <a:r>
              <a:rPr kumimoji="1" lang="en-US" altLang="ja-JP" sz="70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a:t>
            </a:r>
            <a:endParaRPr kumimoji="1" lang="ja-JP" altLang="en-US" sz="70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23" name="正方形/長方形 22">
            <a:extLst>
              <a:ext uri="{FF2B5EF4-FFF2-40B4-BE49-F238E27FC236}">
                <a16:creationId xmlns:a16="http://schemas.microsoft.com/office/drawing/2014/main" id="{0993246E-A2D9-7218-4377-47AE4791B05D}"/>
              </a:ext>
            </a:extLst>
          </p:cNvPr>
          <p:cNvSpPr/>
          <p:nvPr/>
        </p:nvSpPr>
        <p:spPr>
          <a:xfrm>
            <a:off x="4920610" y="3291279"/>
            <a:ext cx="2812026" cy="324465"/>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23">
            <a:extLst>
              <a:ext uri="{FF2B5EF4-FFF2-40B4-BE49-F238E27FC236}">
                <a16:creationId xmlns:a16="http://schemas.microsoft.com/office/drawing/2014/main" id="{520CAC4E-F02D-1F38-107F-D5F63DFDE958}"/>
              </a:ext>
            </a:extLst>
          </p:cNvPr>
          <p:cNvSpPr txBox="1"/>
          <p:nvPr/>
        </p:nvSpPr>
        <p:spPr>
          <a:xfrm>
            <a:off x="4832119" y="3247527"/>
            <a:ext cx="310699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ja-JP"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どこでも給電できる車は</a:t>
            </a:r>
            <a:r>
              <a:rPr kumimoji="1" lang="ja-JP" altLang="en-US"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a:t>
            </a:r>
            <a:r>
              <a:rPr kumimoji="1" lang="ja-JP" altLang="ja-JP"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家族や自分を救うカギ</a:t>
            </a:r>
            <a:r>
              <a:rPr kumimoji="1" lang="ja-JP" altLang="en-US" sz="7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に？災害時の停電、　もしもの時に備えること</a:t>
            </a:r>
          </a:p>
        </p:txBody>
      </p:sp>
      <p:sp>
        <p:nvSpPr>
          <p:cNvPr id="32" name="テキスト プレースホルダー 1">
            <a:extLst>
              <a:ext uri="{FF2B5EF4-FFF2-40B4-BE49-F238E27FC236}">
                <a16:creationId xmlns:a16="http://schemas.microsoft.com/office/drawing/2014/main" id="{410328F9-2F1A-DFB0-382B-173F945012E7}"/>
              </a:ext>
            </a:extLst>
          </p:cNvPr>
          <p:cNvSpPr txBox="1">
            <a:spLocks/>
          </p:cNvSpPr>
          <p:nvPr/>
        </p:nvSpPr>
        <p:spPr>
          <a:xfrm>
            <a:off x="8594361" y="2782222"/>
            <a:ext cx="2967293" cy="614125"/>
          </a:xfrm>
          <a:prstGeom prst="rect">
            <a:avLst/>
          </a:prstGeom>
        </p:spPr>
        <p:txBody>
          <a:bodyPr wrap="none" lIns="0" tIns="0" rIns="0" bIns="0" anchor="t">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050" dirty="0">
                <a:solidFill>
                  <a:schemeClr val="bg1"/>
                </a:solidFill>
              </a:rPr>
              <a:t>Yahoo!</a:t>
            </a:r>
            <a:r>
              <a:rPr lang="ja-JP" altLang="en-US" sz="1050" dirty="0">
                <a:solidFill>
                  <a:schemeClr val="bg1"/>
                </a:solidFill>
              </a:rPr>
              <a:t>ニュースロゴ配下</a:t>
            </a:r>
            <a:r>
              <a:rPr lang="ja-JP" altLang="en-US" sz="1050" b="0" dirty="0">
                <a:solidFill>
                  <a:schemeClr val="bg1"/>
                </a:solidFill>
              </a:rPr>
              <a:t>における、</a:t>
            </a:r>
            <a:r>
              <a:rPr lang="ja-JP" altLang="en-US" sz="1050" dirty="0">
                <a:solidFill>
                  <a:schemeClr val="bg1"/>
                </a:solidFill>
              </a:rPr>
              <a:t>ネイティブ</a:t>
            </a:r>
            <a:endParaRPr lang="en-US" altLang="ja-JP" sz="1050" dirty="0">
              <a:solidFill>
                <a:schemeClr val="bg1"/>
              </a:solidFill>
            </a:endParaRPr>
          </a:p>
          <a:p>
            <a:r>
              <a:rPr lang="ja-JP" altLang="en-US" sz="1050" dirty="0">
                <a:solidFill>
                  <a:schemeClr val="bg1"/>
                </a:solidFill>
              </a:rPr>
              <a:t>な記事体裁</a:t>
            </a:r>
            <a:endParaRPr lang="en-US" altLang="ja-JP" sz="1050" dirty="0">
              <a:solidFill>
                <a:schemeClr val="bg1"/>
              </a:solidFill>
            </a:endParaRPr>
          </a:p>
        </p:txBody>
      </p:sp>
      <p:sp>
        <p:nvSpPr>
          <p:cNvPr id="33" name="左大かっこ 32">
            <a:extLst>
              <a:ext uri="{FF2B5EF4-FFF2-40B4-BE49-F238E27FC236}">
                <a16:creationId xmlns:a16="http://schemas.microsoft.com/office/drawing/2014/main" id="{D6F91F03-4746-A7B9-9F9C-2263FEEF4B08}"/>
              </a:ext>
            </a:extLst>
          </p:cNvPr>
          <p:cNvSpPr/>
          <p:nvPr/>
        </p:nvSpPr>
        <p:spPr>
          <a:xfrm flipH="1">
            <a:off x="8199098" y="2587409"/>
            <a:ext cx="45719" cy="878603"/>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B7378E97-D0FA-56F2-C1C4-F7481089391D}"/>
              </a:ext>
            </a:extLst>
          </p:cNvPr>
          <p:cNvSpPr txBox="1"/>
          <p:nvPr/>
        </p:nvSpPr>
        <p:spPr>
          <a:xfrm>
            <a:off x="4876084" y="3486009"/>
            <a:ext cx="1796281" cy="1692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500" dirty="0">
                <a:solidFill>
                  <a:schemeClr val="bg1">
                    <a:lumMod val="50000"/>
                  </a:schemeClr>
                </a:solidFill>
                <a:latin typeface="Calibri" panose="020F0502020204030204"/>
                <a:ea typeface="メイリオ" panose="020B0604030504040204" pitchFamily="50" charset="-128"/>
              </a:rPr>
              <a:t>提供；○○自動車</a:t>
            </a:r>
            <a:endParaRPr kumimoji="1" lang="ja-JP" altLang="en-US" sz="500" i="0" u="none" strike="noStrike" kern="1200" cap="none" spc="0" normalizeH="0" baseline="0" noProof="0" dirty="0">
              <a:ln>
                <a:noFill/>
              </a:ln>
              <a:solidFill>
                <a:schemeClr val="bg1">
                  <a:lumMod val="50000"/>
                </a:schemeClr>
              </a:solidFill>
              <a:effectLst/>
              <a:uLnTx/>
              <a:uFillTx/>
              <a:latin typeface="Calibri" panose="020F0502020204030204"/>
              <a:ea typeface="メイリオ" panose="020B0604030504040204" pitchFamily="50" charset="-128"/>
              <a:cs typeface="+mn-cs"/>
            </a:endParaRPr>
          </a:p>
        </p:txBody>
      </p:sp>
      <p:sp>
        <p:nvSpPr>
          <p:cNvPr id="37" name="テキスト プレースホルダー 1">
            <a:extLst>
              <a:ext uri="{FF2B5EF4-FFF2-40B4-BE49-F238E27FC236}">
                <a16:creationId xmlns:a16="http://schemas.microsoft.com/office/drawing/2014/main" id="{F37B6579-ADE6-72D7-A52D-C1D32DC60D7D}"/>
              </a:ext>
            </a:extLst>
          </p:cNvPr>
          <p:cNvSpPr txBox="1">
            <a:spLocks/>
          </p:cNvSpPr>
          <p:nvPr/>
        </p:nvSpPr>
        <p:spPr>
          <a:xfrm>
            <a:off x="8607298" y="3603892"/>
            <a:ext cx="3368341" cy="161583"/>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050" dirty="0">
                <a:solidFill>
                  <a:schemeClr val="bg1"/>
                </a:solidFill>
              </a:rPr>
              <a:t>Yahoo!</a:t>
            </a:r>
            <a:r>
              <a:rPr lang="ja-JP" altLang="en-US" sz="1050" dirty="0">
                <a:solidFill>
                  <a:schemeClr val="bg1"/>
                </a:solidFill>
              </a:rPr>
              <a:t>ニュースユーザーを熟知した編集者が制作</a:t>
            </a:r>
            <a:endParaRPr lang="en-US" altLang="ja-JP" sz="1050" dirty="0">
              <a:solidFill>
                <a:schemeClr val="bg1"/>
              </a:solidFill>
            </a:endParaRPr>
          </a:p>
        </p:txBody>
      </p:sp>
      <p:sp>
        <p:nvSpPr>
          <p:cNvPr id="38" name="左大かっこ 37">
            <a:extLst>
              <a:ext uri="{FF2B5EF4-FFF2-40B4-BE49-F238E27FC236}">
                <a16:creationId xmlns:a16="http://schemas.microsoft.com/office/drawing/2014/main" id="{8379D331-AB38-7F91-809E-2C5F4AD5E44D}"/>
              </a:ext>
            </a:extLst>
          </p:cNvPr>
          <p:cNvSpPr/>
          <p:nvPr/>
        </p:nvSpPr>
        <p:spPr>
          <a:xfrm flipH="1">
            <a:off x="8199097" y="3588895"/>
            <a:ext cx="56615" cy="2150054"/>
          </a:xfrm>
          <a:prstGeom prst="leftBracket">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C4EFD2E5-067A-E9BB-A9D8-8E0BD268CF9A}"/>
              </a:ext>
            </a:extLst>
          </p:cNvPr>
          <p:cNvSpPr/>
          <p:nvPr/>
        </p:nvSpPr>
        <p:spPr>
          <a:xfrm>
            <a:off x="4634352" y="2535318"/>
            <a:ext cx="3441290" cy="372642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44" name="表 29">
            <a:extLst>
              <a:ext uri="{FF2B5EF4-FFF2-40B4-BE49-F238E27FC236}">
                <a16:creationId xmlns:a16="http://schemas.microsoft.com/office/drawing/2014/main" id="{C9A5E0B2-9D04-DF4D-5044-3D5E2649E125}"/>
              </a:ext>
            </a:extLst>
          </p:cNvPr>
          <p:cNvGraphicFramePr>
            <a:graphicFrameLocks noGrp="1"/>
          </p:cNvGraphicFramePr>
          <p:nvPr>
            <p:extLst>
              <p:ext uri="{D42A27DB-BD31-4B8C-83A1-F6EECF244321}">
                <p14:modId xmlns:p14="http://schemas.microsoft.com/office/powerpoint/2010/main" val="3149973939"/>
              </p:ext>
            </p:extLst>
          </p:nvPr>
        </p:nvGraphicFramePr>
        <p:xfrm>
          <a:off x="8786500" y="4898390"/>
          <a:ext cx="2917824" cy="1483360"/>
        </p:xfrm>
        <a:graphic>
          <a:graphicData uri="http://schemas.openxmlformats.org/drawingml/2006/table">
            <a:tbl>
              <a:tblPr firstRow="1" bandRow="1">
                <a:tableStyleId>{5C22544A-7EE6-4342-B048-85BDC9FD1C3A}</a:tableStyleId>
              </a:tblPr>
              <a:tblGrid>
                <a:gridCol w="819058">
                  <a:extLst>
                    <a:ext uri="{9D8B030D-6E8A-4147-A177-3AD203B41FA5}">
                      <a16:colId xmlns:a16="http://schemas.microsoft.com/office/drawing/2014/main" val="473692487"/>
                    </a:ext>
                  </a:extLst>
                </a:gridCol>
                <a:gridCol w="2098766">
                  <a:extLst>
                    <a:ext uri="{9D8B030D-6E8A-4147-A177-3AD203B41FA5}">
                      <a16:colId xmlns:a16="http://schemas.microsoft.com/office/drawing/2014/main" val="801561578"/>
                    </a:ext>
                  </a:extLst>
                </a:gridCol>
              </a:tblGrid>
              <a:tr h="741680">
                <a:tc>
                  <a:txBody>
                    <a:bodyPr/>
                    <a:lstStyle/>
                    <a:p>
                      <a:r>
                        <a:rPr kumimoji="1" lang="ja-JP" altLang="en-US" sz="1000" b="1" dirty="0">
                          <a:solidFill>
                            <a:schemeClr val="tx2"/>
                          </a:solidFill>
                        </a:rPr>
                        <a:t>掲載ページ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82211"/>
                  </a:ext>
                </a:extLst>
              </a:tr>
              <a:tr h="370840">
                <a:tc>
                  <a:txBody>
                    <a:bodyPr/>
                    <a:lstStyle/>
                    <a:p>
                      <a:r>
                        <a:rPr kumimoji="1" lang="ja-JP" altLang="en-US" sz="1000" b="1" dirty="0">
                          <a:solidFill>
                            <a:schemeClr val="tx2"/>
                          </a:solidFill>
                        </a:rPr>
                        <a:t>編集・制作</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r>
                        <a:rPr kumimoji="1" lang="en-US" altLang="ja-JP" sz="1000" dirty="0"/>
                        <a:t>Yahoo!</a:t>
                      </a:r>
                      <a:r>
                        <a:rPr kumimoji="1" lang="ja-JP" altLang="en-US" sz="1000" dirty="0"/>
                        <a:t>ニュースの編集者</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5750410"/>
                  </a:ext>
                </a:extLst>
              </a:tr>
              <a:tr h="370840">
                <a:tc>
                  <a:txBody>
                    <a:bodyPr/>
                    <a:lstStyle/>
                    <a:p>
                      <a:r>
                        <a:rPr kumimoji="1" lang="ja-JP" altLang="en-US" sz="1000" b="1" dirty="0">
                          <a:solidFill>
                            <a:schemeClr val="tx2"/>
                          </a:solidFill>
                        </a:rPr>
                        <a:t>制作費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0000"/>
                      </a:schemeClr>
                    </a:solidFill>
                  </a:tcPr>
                </a:tc>
                <a:tc>
                  <a:txBody>
                    <a:bodyPr/>
                    <a:lstStyle/>
                    <a:p>
                      <a:r>
                        <a:rPr kumimoji="1" lang="en-US" altLang="ja-JP" sz="1100" dirty="0"/>
                        <a:t>100</a:t>
                      </a:r>
                      <a:r>
                        <a:rPr kumimoji="1" lang="ja-JP" altLang="en-US" sz="1100" dirty="0"/>
                        <a:t>万円（</a:t>
                      </a:r>
                      <a:r>
                        <a:rPr kumimoji="1" lang="en-US" altLang="ja-JP" sz="1100" dirty="0"/>
                        <a:t>NET</a:t>
                      </a:r>
                      <a:r>
                        <a:rPr kumimoji="1" lang="ja-JP" altLang="en-US" sz="1100" dirty="0"/>
                        <a:t>・税別）～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8504228"/>
                  </a:ext>
                </a:extLst>
              </a:tr>
            </a:tbl>
          </a:graphicData>
        </a:graphic>
      </p:graphicFrame>
      <p:sp>
        <p:nvSpPr>
          <p:cNvPr id="46" name="テキスト ボックス 45">
            <a:extLst>
              <a:ext uri="{FF2B5EF4-FFF2-40B4-BE49-F238E27FC236}">
                <a16:creationId xmlns:a16="http://schemas.microsoft.com/office/drawing/2014/main" id="{86ADAF43-69B2-D4BD-29AD-0826830F075D}"/>
              </a:ext>
            </a:extLst>
          </p:cNvPr>
          <p:cNvSpPr txBox="1"/>
          <p:nvPr/>
        </p:nvSpPr>
        <p:spPr>
          <a:xfrm>
            <a:off x="9613814" y="5127558"/>
            <a:ext cx="2124438" cy="253916"/>
          </a:xfrm>
          <a:prstGeom prst="rect">
            <a:avLst/>
          </a:prstGeom>
          <a:noFill/>
        </p:spPr>
        <p:txBody>
          <a:bodyPr wrap="square">
            <a:spAutoFit/>
          </a:bodyPr>
          <a:lstStyle/>
          <a:p>
            <a:r>
              <a:rPr lang="en-US" altLang="ja-JP" sz="1000" dirty="0"/>
              <a:t>https://news.yahoo.co.jp/</a:t>
            </a:r>
            <a:endParaRPr lang="ja-JP" altLang="en-US" sz="1000" dirty="0"/>
          </a:p>
        </p:txBody>
      </p:sp>
      <p:sp>
        <p:nvSpPr>
          <p:cNvPr id="47" name="テキスト ボックス 46">
            <a:extLst>
              <a:ext uri="{FF2B5EF4-FFF2-40B4-BE49-F238E27FC236}">
                <a16:creationId xmlns:a16="http://schemas.microsoft.com/office/drawing/2014/main" id="{CCE46257-F09B-4E36-5F24-90FAB80F2253}"/>
              </a:ext>
            </a:extLst>
          </p:cNvPr>
          <p:cNvSpPr txBox="1"/>
          <p:nvPr/>
        </p:nvSpPr>
        <p:spPr>
          <a:xfrm>
            <a:off x="9639940" y="5353985"/>
            <a:ext cx="505095" cy="253916"/>
          </a:xfrm>
          <a:prstGeom prst="rect">
            <a:avLst/>
          </a:prstGeom>
          <a:noFill/>
        </p:spPr>
        <p:txBody>
          <a:bodyPr wrap="square">
            <a:spAutoFit/>
          </a:bodyPr>
          <a:lstStyle/>
          <a:p>
            <a:r>
              <a:rPr lang="ja-JP" altLang="en-US" sz="1000" dirty="0"/>
              <a:t>配下</a:t>
            </a:r>
          </a:p>
        </p:txBody>
      </p:sp>
      <p:sp>
        <p:nvSpPr>
          <p:cNvPr id="58" name="テキスト ボックス 57">
            <a:extLst>
              <a:ext uri="{FF2B5EF4-FFF2-40B4-BE49-F238E27FC236}">
                <a16:creationId xmlns:a16="http://schemas.microsoft.com/office/drawing/2014/main" id="{D22614B6-1DEB-7365-D5D2-FE389CAFB29E}"/>
              </a:ext>
            </a:extLst>
          </p:cNvPr>
          <p:cNvSpPr txBox="1"/>
          <p:nvPr/>
        </p:nvSpPr>
        <p:spPr>
          <a:xfrm>
            <a:off x="8647550" y="4656045"/>
            <a:ext cx="2873890" cy="253916"/>
          </a:xfrm>
          <a:prstGeom prst="rect">
            <a:avLst/>
          </a:prstGeom>
          <a:noFill/>
        </p:spPr>
        <p:txBody>
          <a:bodyPr wrap="square">
            <a:spAutoFit/>
          </a:bodyPr>
          <a:lstStyle/>
          <a:p>
            <a:r>
              <a:rPr kumimoji="1" lang="ja-JP" altLang="en-US" sz="1050" b="1" dirty="0">
                <a:latin typeface="+mn-ea"/>
              </a:rPr>
              <a:t>＜</a:t>
            </a:r>
            <a:r>
              <a:rPr lang="en-US" altLang="ja-JP" sz="1050" b="1" dirty="0">
                <a:latin typeface="+mn-ea"/>
              </a:rPr>
              <a:t>Yahoo!</a:t>
            </a:r>
            <a:r>
              <a:rPr lang="ja-JP" altLang="en-US" sz="1050" b="1" dirty="0">
                <a:latin typeface="+mn-ea"/>
              </a:rPr>
              <a:t>ニュース</a:t>
            </a:r>
            <a:r>
              <a:rPr kumimoji="1" lang="ja-JP" altLang="en-US" sz="1050" b="1" dirty="0">
                <a:latin typeface="+mn-ea"/>
              </a:rPr>
              <a:t> タイアップの概要＞</a:t>
            </a:r>
            <a:endParaRPr lang="ja-JP" altLang="en-US" sz="1050" b="1" dirty="0"/>
          </a:p>
        </p:txBody>
      </p:sp>
      <p:pic>
        <p:nvPicPr>
          <p:cNvPr id="1026" name="Picture 2" descr="Yahoo!ニュース">
            <a:extLst>
              <a:ext uri="{FF2B5EF4-FFF2-40B4-BE49-F238E27FC236}">
                <a16:creationId xmlns:a16="http://schemas.microsoft.com/office/drawing/2014/main" id="{992010F0-38AA-EA0D-5EBB-61FD06D158F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81210" y="4998404"/>
            <a:ext cx="1039041" cy="171492"/>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AC07AC39-C9CF-3E08-AB50-FE71A97E5DDD}"/>
              </a:ext>
            </a:extLst>
          </p:cNvPr>
          <p:cNvSpPr txBox="1"/>
          <p:nvPr/>
        </p:nvSpPr>
        <p:spPr>
          <a:xfrm>
            <a:off x="2898020" y="2819298"/>
            <a:ext cx="1120753" cy="21544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chemeClr val="accent3"/>
                </a:solidFill>
                <a:effectLst/>
                <a:uLnTx/>
                <a:uFillTx/>
                <a:latin typeface="+mj-ea"/>
                <a:ea typeface="+mj-ea"/>
              </a:rPr>
              <a:t>・</a:t>
            </a:r>
            <a:r>
              <a:rPr kumimoji="0" lang="ja-JP" altLang="en-US" sz="800" kern="0" dirty="0">
                <a:solidFill>
                  <a:schemeClr val="accent3"/>
                </a:solidFill>
                <a:latin typeface="+mj-ea"/>
                <a:ea typeface="+mj-ea"/>
              </a:rPr>
              <a:t>ウェブページ</a:t>
            </a:r>
            <a:endParaRPr kumimoji="0" lang="en-US" altLang="ja-JP" sz="800" b="0" i="0" u="none" strike="noStrike" kern="0" cap="none" spc="0" normalizeH="0" baseline="0" noProof="0" dirty="0">
              <a:ln>
                <a:noFill/>
              </a:ln>
              <a:solidFill>
                <a:schemeClr val="accent3"/>
              </a:solidFill>
              <a:effectLst/>
              <a:uLnTx/>
              <a:uFillTx/>
              <a:latin typeface="+mj-ea"/>
              <a:ea typeface="+mj-ea"/>
            </a:endParaRPr>
          </a:p>
        </p:txBody>
      </p:sp>
      <p:grpSp>
        <p:nvGrpSpPr>
          <p:cNvPr id="9" name="グループ化 8">
            <a:extLst>
              <a:ext uri="{FF2B5EF4-FFF2-40B4-BE49-F238E27FC236}">
                <a16:creationId xmlns:a16="http://schemas.microsoft.com/office/drawing/2014/main" id="{2B7F8B34-ADF2-44F9-AC97-D6439A1C5365}"/>
              </a:ext>
            </a:extLst>
          </p:cNvPr>
          <p:cNvGrpSpPr/>
          <p:nvPr/>
        </p:nvGrpSpPr>
        <p:grpSpPr>
          <a:xfrm>
            <a:off x="2992434" y="4804337"/>
            <a:ext cx="685356" cy="1169238"/>
            <a:chOff x="5031667" y="3257473"/>
            <a:chExt cx="979008" cy="1670217"/>
          </a:xfrm>
        </p:grpSpPr>
        <p:pic>
          <p:nvPicPr>
            <p:cNvPr id="10" name="図 9">
              <a:extLst>
                <a:ext uri="{FF2B5EF4-FFF2-40B4-BE49-F238E27FC236}">
                  <a16:creationId xmlns:a16="http://schemas.microsoft.com/office/drawing/2014/main" id="{FC13E749-972B-0481-D47C-49E512FC67B5}"/>
                </a:ext>
              </a:extLst>
            </p:cNvPr>
            <p:cNvPicPr>
              <a:picLocks noChangeAspect="1"/>
            </p:cNvPicPr>
            <p:nvPr/>
          </p:nvPicPr>
          <p:blipFill>
            <a:blip r:embed="rId7"/>
            <a:stretch>
              <a:fillRect/>
            </a:stretch>
          </p:blipFill>
          <p:spPr>
            <a:xfrm>
              <a:off x="5031667" y="3257473"/>
              <a:ext cx="979008" cy="1670217"/>
            </a:xfrm>
            <a:prstGeom prst="rect">
              <a:avLst/>
            </a:prstGeom>
            <a:ln>
              <a:solidFill>
                <a:srgbClr val="999999"/>
              </a:solidFill>
            </a:ln>
          </p:spPr>
        </p:pic>
        <p:sp>
          <p:nvSpPr>
            <p:cNvPr id="11" name="正方形/長方形 10">
              <a:extLst>
                <a:ext uri="{FF2B5EF4-FFF2-40B4-BE49-F238E27FC236}">
                  <a16:creationId xmlns:a16="http://schemas.microsoft.com/office/drawing/2014/main" id="{E6C18519-52F3-7598-7695-26B6477B678E}"/>
                </a:ext>
              </a:extLst>
            </p:cNvPr>
            <p:cNvSpPr/>
            <p:nvPr/>
          </p:nvSpPr>
          <p:spPr>
            <a:xfrm>
              <a:off x="5098434" y="4649679"/>
              <a:ext cx="849159" cy="222761"/>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sp>
        <p:nvSpPr>
          <p:cNvPr id="12" name="テキスト ボックス 11">
            <a:extLst>
              <a:ext uri="{FF2B5EF4-FFF2-40B4-BE49-F238E27FC236}">
                <a16:creationId xmlns:a16="http://schemas.microsoft.com/office/drawing/2014/main" id="{A2E0A3EF-B40C-C03C-9B87-4D8606C3181B}"/>
              </a:ext>
            </a:extLst>
          </p:cNvPr>
          <p:cNvSpPr txBox="1"/>
          <p:nvPr/>
        </p:nvSpPr>
        <p:spPr>
          <a:xfrm>
            <a:off x="2890923" y="4628714"/>
            <a:ext cx="768224" cy="21544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chemeClr val="accent3"/>
                </a:solidFill>
                <a:effectLst/>
                <a:uLnTx/>
                <a:uFillTx/>
                <a:latin typeface="+mj-ea"/>
                <a:ea typeface="+mj-ea"/>
              </a:rPr>
              <a:t>・</a:t>
            </a:r>
            <a:r>
              <a:rPr kumimoji="0" lang="ja-JP" altLang="en-US" sz="800" kern="0" dirty="0">
                <a:solidFill>
                  <a:schemeClr val="accent3"/>
                </a:solidFill>
                <a:latin typeface="+mj-ea"/>
                <a:ea typeface="+mj-ea"/>
              </a:rPr>
              <a:t>公式</a:t>
            </a:r>
            <a:r>
              <a:rPr kumimoji="0" lang="en-US" altLang="ja-JP" sz="800" kern="0" dirty="0">
                <a:solidFill>
                  <a:schemeClr val="accent3"/>
                </a:solidFill>
                <a:latin typeface="+mj-ea"/>
                <a:ea typeface="+mj-ea"/>
              </a:rPr>
              <a:t>X</a:t>
            </a:r>
            <a:endParaRPr kumimoji="0" lang="en-US" altLang="ja-JP" sz="800" b="0" i="0" u="none" strike="noStrike" kern="0" cap="none" spc="0" normalizeH="0" baseline="0" noProof="0" dirty="0">
              <a:ln>
                <a:noFill/>
              </a:ln>
              <a:solidFill>
                <a:schemeClr val="accent3"/>
              </a:solidFill>
              <a:effectLst/>
              <a:uLnTx/>
              <a:uFillTx/>
              <a:latin typeface="+mj-ea"/>
              <a:ea typeface="+mj-ea"/>
            </a:endParaRPr>
          </a:p>
        </p:txBody>
      </p:sp>
      <p:grpSp>
        <p:nvGrpSpPr>
          <p:cNvPr id="15" name="グループ化 14">
            <a:extLst>
              <a:ext uri="{FF2B5EF4-FFF2-40B4-BE49-F238E27FC236}">
                <a16:creationId xmlns:a16="http://schemas.microsoft.com/office/drawing/2014/main" id="{96EF0041-9CD2-9D28-891C-4FA43D4947C7}"/>
              </a:ext>
            </a:extLst>
          </p:cNvPr>
          <p:cNvGrpSpPr/>
          <p:nvPr/>
        </p:nvGrpSpPr>
        <p:grpSpPr>
          <a:xfrm>
            <a:off x="3004402" y="3011590"/>
            <a:ext cx="1267665" cy="1204933"/>
            <a:chOff x="8258862" y="5211285"/>
            <a:chExt cx="1631918" cy="1551161"/>
          </a:xfrm>
        </p:grpSpPr>
        <p:pic>
          <p:nvPicPr>
            <p:cNvPr id="16" name="図 15">
              <a:extLst>
                <a:ext uri="{FF2B5EF4-FFF2-40B4-BE49-F238E27FC236}">
                  <a16:creationId xmlns:a16="http://schemas.microsoft.com/office/drawing/2014/main" id="{B031AF09-62C7-B2DC-CA0C-19D31DE5A073}"/>
                </a:ext>
              </a:extLst>
            </p:cNvPr>
            <p:cNvPicPr>
              <a:picLocks noChangeAspect="1"/>
            </p:cNvPicPr>
            <p:nvPr/>
          </p:nvPicPr>
          <p:blipFill rotWithShape="1">
            <a:blip r:embed="rId8"/>
            <a:srcRect b="19754"/>
            <a:stretch/>
          </p:blipFill>
          <p:spPr>
            <a:xfrm>
              <a:off x="8349087" y="5211285"/>
              <a:ext cx="1432521" cy="1234413"/>
            </a:xfrm>
            <a:prstGeom prst="rect">
              <a:avLst/>
            </a:prstGeom>
            <a:ln>
              <a:solidFill>
                <a:schemeClr val="bg1">
                  <a:lumMod val="50000"/>
                </a:schemeClr>
              </a:solidFill>
            </a:ln>
          </p:spPr>
        </p:pic>
        <p:sp>
          <p:nvSpPr>
            <p:cNvPr id="18" name="正方形/長方形 17">
              <a:extLst>
                <a:ext uri="{FF2B5EF4-FFF2-40B4-BE49-F238E27FC236}">
                  <a16:creationId xmlns:a16="http://schemas.microsoft.com/office/drawing/2014/main" id="{B7B8CD49-2BE5-58DB-0B7B-A21E712620C7}"/>
                </a:ext>
              </a:extLst>
            </p:cNvPr>
            <p:cNvSpPr/>
            <p:nvPr/>
          </p:nvSpPr>
          <p:spPr>
            <a:xfrm>
              <a:off x="8349087" y="6480848"/>
              <a:ext cx="1432521" cy="28159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フローチャート: せん孔テープ 20">
              <a:extLst>
                <a:ext uri="{FF2B5EF4-FFF2-40B4-BE49-F238E27FC236}">
                  <a16:creationId xmlns:a16="http://schemas.microsoft.com/office/drawing/2014/main" id="{3C0949FB-0144-F1CA-5B1F-D3E75B08B9DD}"/>
                </a:ext>
              </a:extLst>
            </p:cNvPr>
            <p:cNvSpPr/>
            <p:nvPr/>
          </p:nvSpPr>
          <p:spPr>
            <a:xfrm>
              <a:off x="8258862" y="6398187"/>
              <a:ext cx="1631918" cy="117497"/>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19D0B5F9-9CFF-A96A-68A3-2EED9B5C231C}"/>
                </a:ext>
              </a:extLst>
            </p:cNvPr>
            <p:cNvSpPr/>
            <p:nvPr/>
          </p:nvSpPr>
          <p:spPr>
            <a:xfrm>
              <a:off x="9297093" y="6550834"/>
              <a:ext cx="447891" cy="117497"/>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grpSp>
        <p:nvGrpSpPr>
          <p:cNvPr id="28" name="グループ化 27">
            <a:extLst>
              <a:ext uri="{FF2B5EF4-FFF2-40B4-BE49-F238E27FC236}">
                <a16:creationId xmlns:a16="http://schemas.microsoft.com/office/drawing/2014/main" id="{81DFBE92-16CD-F703-4419-4A6DAA6E9CC5}"/>
              </a:ext>
            </a:extLst>
          </p:cNvPr>
          <p:cNvGrpSpPr/>
          <p:nvPr/>
        </p:nvGrpSpPr>
        <p:grpSpPr>
          <a:xfrm>
            <a:off x="2973032" y="3349288"/>
            <a:ext cx="680574" cy="1238924"/>
            <a:chOff x="3794531" y="3200759"/>
            <a:chExt cx="979007" cy="1782194"/>
          </a:xfrm>
        </p:grpSpPr>
        <p:sp>
          <p:nvSpPr>
            <p:cNvPr id="29" name="正方形/長方形 28">
              <a:extLst>
                <a:ext uri="{FF2B5EF4-FFF2-40B4-BE49-F238E27FC236}">
                  <a16:creationId xmlns:a16="http://schemas.microsoft.com/office/drawing/2014/main" id="{7EA15E2D-AD82-CFEC-B88C-F92BC0FB0DC1}"/>
                </a:ext>
              </a:extLst>
            </p:cNvPr>
            <p:cNvSpPr/>
            <p:nvPr/>
          </p:nvSpPr>
          <p:spPr>
            <a:xfrm>
              <a:off x="3828272" y="3200759"/>
              <a:ext cx="890738" cy="1782194"/>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9E81FD94-65DE-FAE9-5313-1EA1473F92C1}"/>
                </a:ext>
              </a:extLst>
            </p:cNvPr>
            <p:cNvPicPr>
              <a:picLocks noChangeAspect="1"/>
            </p:cNvPicPr>
            <p:nvPr/>
          </p:nvPicPr>
          <p:blipFill rotWithShape="1">
            <a:blip r:embed="rId9"/>
            <a:srcRect t="39521"/>
            <a:stretch/>
          </p:blipFill>
          <p:spPr>
            <a:xfrm>
              <a:off x="3850602" y="3232556"/>
              <a:ext cx="867147" cy="909754"/>
            </a:xfrm>
            <a:prstGeom prst="rect">
              <a:avLst/>
            </a:prstGeom>
          </p:spPr>
        </p:pic>
        <p:sp>
          <p:nvSpPr>
            <p:cNvPr id="35" name="正方形/長方形 34">
              <a:extLst>
                <a:ext uri="{FF2B5EF4-FFF2-40B4-BE49-F238E27FC236}">
                  <a16:creationId xmlns:a16="http://schemas.microsoft.com/office/drawing/2014/main" id="{8F76F63A-CB35-4E73-97E3-05156FA88754}"/>
                </a:ext>
              </a:extLst>
            </p:cNvPr>
            <p:cNvSpPr/>
            <p:nvPr/>
          </p:nvSpPr>
          <p:spPr>
            <a:xfrm>
              <a:off x="3877587" y="4786190"/>
              <a:ext cx="789888" cy="123437"/>
            </a:xfrm>
            <a:prstGeom prst="rect">
              <a:avLst/>
            </a:prstGeom>
            <a:solidFill>
              <a:schemeClr val="accent5"/>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9" name="図 38">
              <a:extLst>
                <a:ext uri="{FF2B5EF4-FFF2-40B4-BE49-F238E27FC236}">
                  <a16:creationId xmlns:a16="http://schemas.microsoft.com/office/drawing/2014/main" id="{96074A57-AF0B-6148-9030-7C98ACA81663}"/>
                </a:ext>
              </a:extLst>
            </p:cNvPr>
            <p:cNvPicPr>
              <a:picLocks noChangeAspect="1"/>
            </p:cNvPicPr>
            <p:nvPr/>
          </p:nvPicPr>
          <p:blipFill rotWithShape="1">
            <a:blip r:embed="rId10">
              <a:extLst>
                <a:ext uri="{BEBA8EAE-BF5A-486C-A8C5-ECC9F3942E4B}">
                  <a14:imgProps xmlns:a14="http://schemas.microsoft.com/office/drawing/2010/main">
                    <a14:imgLayer r:embed="rId11">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40" name="フローチャート: せん孔テープ 39">
              <a:extLst>
                <a:ext uri="{FF2B5EF4-FFF2-40B4-BE49-F238E27FC236}">
                  <a16:creationId xmlns:a16="http://schemas.microsoft.com/office/drawing/2014/main" id="{268F0801-022B-8637-2564-7F9CFF0B7713}"/>
                </a:ext>
              </a:extLst>
            </p:cNvPr>
            <p:cNvSpPr/>
            <p:nvPr/>
          </p:nvSpPr>
          <p:spPr>
            <a:xfrm>
              <a:off x="3794531" y="4337363"/>
              <a:ext cx="979007"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2" name="図 41">
              <a:extLst>
                <a:ext uri="{FF2B5EF4-FFF2-40B4-BE49-F238E27FC236}">
                  <a16:creationId xmlns:a16="http://schemas.microsoft.com/office/drawing/2014/main" id="{88F1F7F7-F246-656C-357A-13130218BDA1}"/>
                </a:ext>
              </a:extLst>
            </p:cNvPr>
            <p:cNvPicPr>
              <a:picLocks noChangeAspect="1"/>
            </p:cNvPicPr>
            <p:nvPr/>
          </p:nvPicPr>
          <p:blipFill>
            <a:blip r:embed="rId12"/>
            <a:stretch>
              <a:fillRect/>
            </a:stretch>
          </p:blipFill>
          <p:spPr>
            <a:xfrm>
              <a:off x="3897851" y="4537581"/>
              <a:ext cx="736210" cy="236375"/>
            </a:xfrm>
            <a:prstGeom prst="rect">
              <a:avLst/>
            </a:prstGeom>
          </p:spPr>
        </p:pic>
      </p:grpSp>
      <p:sp>
        <p:nvSpPr>
          <p:cNvPr id="43" name="テキスト ボックス 42">
            <a:extLst>
              <a:ext uri="{FF2B5EF4-FFF2-40B4-BE49-F238E27FC236}">
                <a16:creationId xmlns:a16="http://schemas.microsoft.com/office/drawing/2014/main" id="{D67FBA4A-0C1F-1B76-FE13-D68E707D3AAF}"/>
              </a:ext>
            </a:extLst>
          </p:cNvPr>
          <p:cNvSpPr txBox="1"/>
          <p:nvPr/>
        </p:nvSpPr>
        <p:spPr>
          <a:xfrm>
            <a:off x="1095067" y="2517869"/>
            <a:ext cx="1134331" cy="2308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chemeClr val="accent3"/>
                </a:solidFill>
                <a:effectLst/>
                <a:uLnTx/>
                <a:uFillTx/>
                <a:latin typeface="+mj-ea"/>
                <a:ea typeface="+mj-ea"/>
              </a:rPr>
              <a:t>トピックス</a:t>
            </a:r>
            <a:r>
              <a:rPr kumimoji="0" lang="en-US" altLang="ja-JP" sz="900" b="1" i="0" u="none" strike="noStrike" kern="0" cap="none" spc="0" normalizeH="0" baseline="0" noProof="0" dirty="0">
                <a:ln>
                  <a:noFill/>
                </a:ln>
                <a:solidFill>
                  <a:schemeClr val="accent3"/>
                </a:solidFill>
                <a:effectLst/>
                <a:uLnTx/>
                <a:uFillTx/>
                <a:latin typeface="+mj-ea"/>
                <a:ea typeface="+mj-ea"/>
              </a:rPr>
              <a:t>PR SP</a:t>
            </a:r>
          </a:p>
        </p:txBody>
      </p:sp>
      <p:cxnSp>
        <p:nvCxnSpPr>
          <p:cNvPr id="48" name="直線コネクタ 47">
            <a:extLst>
              <a:ext uri="{FF2B5EF4-FFF2-40B4-BE49-F238E27FC236}">
                <a16:creationId xmlns:a16="http://schemas.microsoft.com/office/drawing/2014/main" id="{6A5AC834-B6B0-2E3C-D151-5C2D0CFAA27A}"/>
              </a:ext>
            </a:extLst>
          </p:cNvPr>
          <p:cNvCxnSpPr>
            <a:cxnSpLocks/>
          </p:cNvCxnSpPr>
          <p:nvPr/>
        </p:nvCxnSpPr>
        <p:spPr>
          <a:xfrm>
            <a:off x="714103" y="2717073"/>
            <a:ext cx="1985554"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5" name="テキスト ボックス 54">
            <a:extLst>
              <a:ext uri="{FF2B5EF4-FFF2-40B4-BE49-F238E27FC236}">
                <a16:creationId xmlns:a16="http://schemas.microsoft.com/office/drawing/2014/main" id="{9C75FFAA-7B3B-4F39-EDF1-EE24D642EC0E}"/>
              </a:ext>
            </a:extLst>
          </p:cNvPr>
          <p:cNvSpPr txBox="1"/>
          <p:nvPr/>
        </p:nvSpPr>
        <p:spPr>
          <a:xfrm>
            <a:off x="2871610" y="2517869"/>
            <a:ext cx="1674263" cy="2308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chemeClr val="accent3"/>
                </a:solidFill>
                <a:effectLst/>
                <a:uLnTx/>
                <a:uFillTx/>
                <a:latin typeface="+mj-ea"/>
                <a:ea typeface="+mj-ea"/>
              </a:rPr>
              <a:t>Yahoo!</a:t>
            </a:r>
            <a:r>
              <a:rPr kumimoji="0" lang="ja-JP" altLang="en-US" sz="900" b="1" i="0" u="none" strike="noStrike" kern="0" cap="none" spc="0" normalizeH="0" baseline="0" noProof="0" dirty="0">
                <a:ln>
                  <a:noFill/>
                </a:ln>
                <a:solidFill>
                  <a:schemeClr val="accent3"/>
                </a:solidFill>
                <a:effectLst/>
                <a:uLnTx/>
                <a:uFillTx/>
                <a:latin typeface="+mj-ea"/>
                <a:ea typeface="+mj-ea"/>
              </a:rPr>
              <a:t>ニュース編集誘導枠</a:t>
            </a:r>
            <a:endParaRPr kumimoji="0" lang="en-US" altLang="ja-JP" sz="900" b="1" i="0" u="none" strike="noStrike" kern="0" cap="none" spc="0" normalizeH="0" baseline="0" noProof="0" dirty="0">
              <a:ln>
                <a:noFill/>
              </a:ln>
              <a:solidFill>
                <a:schemeClr val="accent3"/>
              </a:solidFill>
              <a:effectLst/>
              <a:uLnTx/>
              <a:uFillTx/>
              <a:latin typeface="+mj-ea"/>
              <a:ea typeface="+mj-ea"/>
            </a:endParaRPr>
          </a:p>
        </p:txBody>
      </p:sp>
      <p:cxnSp>
        <p:nvCxnSpPr>
          <p:cNvPr id="56" name="直線コネクタ 55">
            <a:extLst>
              <a:ext uri="{FF2B5EF4-FFF2-40B4-BE49-F238E27FC236}">
                <a16:creationId xmlns:a16="http://schemas.microsoft.com/office/drawing/2014/main" id="{40A1007A-AF24-C7C3-3688-36E3C34B9416}"/>
              </a:ext>
            </a:extLst>
          </p:cNvPr>
          <p:cNvCxnSpPr>
            <a:cxnSpLocks/>
          </p:cNvCxnSpPr>
          <p:nvPr/>
        </p:nvCxnSpPr>
        <p:spPr>
          <a:xfrm>
            <a:off x="2952206" y="2717073"/>
            <a:ext cx="1489165" cy="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63" name="四角形: 角を丸くする 62">
            <a:extLst>
              <a:ext uri="{FF2B5EF4-FFF2-40B4-BE49-F238E27FC236}">
                <a16:creationId xmlns:a16="http://schemas.microsoft.com/office/drawing/2014/main" id="{6E5DEE13-5E30-5321-0F59-C958B4AF1915}"/>
              </a:ext>
            </a:extLst>
          </p:cNvPr>
          <p:cNvSpPr/>
          <p:nvPr/>
        </p:nvSpPr>
        <p:spPr>
          <a:xfrm>
            <a:off x="3439884" y="4362994"/>
            <a:ext cx="1036320" cy="687978"/>
          </a:xfrm>
          <a:prstGeom prst="round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2" name="テキスト プレースホルダー 1">
            <a:extLst>
              <a:ext uri="{FF2B5EF4-FFF2-40B4-BE49-F238E27FC236}">
                <a16:creationId xmlns:a16="http://schemas.microsoft.com/office/drawing/2014/main" id="{04D5E9E5-1800-3082-08D9-033EA3BFA8FF}"/>
              </a:ext>
            </a:extLst>
          </p:cNvPr>
          <p:cNvSpPr txBox="1">
            <a:spLocks/>
          </p:cNvSpPr>
          <p:nvPr/>
        </p:nvSpPr>
        <p:spPr>
          <a:xfrm>
            <a:off x="3370380" y="4462966"/>
            <a:ext cx="1070990" cy="304699"/>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900" dirty="0">
                <a:solidFill>
                  <a:schemeClr val="bg1"/>
                </a:solidFill>
              </a:rPr>
              <a:t>　</a:t>
            </a:r>
            <a:r>
              <a:rPr lang="en-US" altLang="ja-JP" sz="900" dirty="0">
                <a:solidFill>
                  <a:schemeClr val="bg1"/>
                </a:solidFill>
              </a:rPr>
              <a:t>Yahoo!</a:t>
            </a:r>
            <a:r>
              <a:rPr lang="ja-JP" altLang="en-US" sz="900" dirty="0">
                <a:solidFill>
                  <a:schemeClr val="bg1"/>
                </a:solidFill>
              </a:rPr>
              <a:t>ニュース</a:t>
            </a:r>
            <a:endParaRPr lang="en-US" altLang="ja-JP" sz="900" dirty="0">
              <a:solidFill>
                <a:schemeClr val="bg1"/>
              </a:solidFill>
            </a:endParaRPr>
          </a:p>
          <a:p>
            <a:pPr algn="ctr"/>
            <a:r>
              <a:rPr lang="ja-JP" altLang="en-US" sz="900" dirty="0">
                <a:solidFill>
                  <a:schemeClr val="bg1"/>
                </a:solidFill>
              </a:rPr>
              <a:t>　から集客支援</a:t>
            </a:r>
            <a:endParaRPr lang="en-US" altLang="ja-JP" sz="900" dirty="0">
              <a:solidFill>
                <a:schemeClr val="bg1"/>
              </a:solidFill>
            </a:endParaRPr>
          </a:p>
        </p:txBody>
      </p:sp>
      <p:sp>
        <p:nvSpPr>
          <p:cNvPr id="128" name="四角形: 角を丸くする 127">
            <a:extLst>
              <a:ext uri="{FF2B5EF4-FFF2-40B4-BE49-F238E27FC236}">
                <a16:creationId xmlns:a16="http://schemas.microsoft.com/office/drawing/2014/main" id="{80D7F3AF-A71D-3D94-D40A-EAC7997B3D96}"/>
              </a:ext>
            </a:extLst>
          </p:cNvPr>
          <p:cNvSpPr/>
          <p:nvPr/>
        </p:nvSpPr>
        <p:spPr>
          <a:xfrm>
            <a:off x="3735978" y="4807131"/>
            <a:ext cx="435427" cy="165463"/>
          </a:xfrm>
          <a:prstGeom prst="roundRect">
            <a:avLst/>
          </a:prstGeom>
          <a:solidFill>
            <a:schemeClr val="bg1"/>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9" name="テキスト プレースホルダー 1">
            <a:extLst>
              <a:ext uri="{FF2B5EF4-FFF2-40B4-BE49-F238E27FC236}">
                <a16:creationId xmlns:a16="http://schemas.microsoft.com/office/drawing/2014/main" id="{690FCC5E-329D-C277-D93F-85E38C07DA75}"/>
              </a:ext>
            </a:extLst>
          </p:cNvPr>
          <p:cNvSpPr txBox="1">
            <a:spLocks/>
          </p:cNvSpPr>
          <p:nvPr/>
        </p:nvSpPr>
        <p:spPr>
          <a:xfrm>
            <a:off x="3701306" y="4828386"/>
            <a:ext cx="478808" cy="15388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000" dirty="0">
                <a:solidFill>
                  <a:srgbClr val="002060"/>
                </a:solidFill>
              </a:rPr>
              <a:t>無償</a:t>
            </a:r>
            <a:endParaRPr lang="en-US" altLang="ja-JP" sz="1000" dirty="0">
              <a:solidFill>
                <a:srgbClr val="002060"/>
              </a:solidFill>
            </a:endParaRPr>
          </a:p>
        </p:txBody>
      </p:sp>
      <p:cxnSp>
        <p:nvCxnSpPr>
          <p:cNvPr id="130" name="直線矢印コネクタ 129">
            <a:extLst>
              <a:ext uri="{FF2B5EF4-FFF2-40B4-BE49-F238E27FC236}">
                <a16:creationId xmlns:a16="http://schemas.microsoft.com/office/drawing/2014/main" id="{EF4ADD2E-E81A-7EC1-B82C-EA48CACE9F3E}"/>
              </a:ext>
            </a:extLst>
          </p:cNvPr>
          <p:cNvCxnSpPr>
            <a:cxnSpLocks/>
          </p:cNvCxnSpPr>
          <p:nvPr/>
        </p:nvCxnSpPr>
        <p:spPr>
          <a:xfrm>
            <a:off x="4380409" y="4679067"/>
            <a:ext cx="252548" cy="0"/>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grpSp>
        <p:nvGrpSpPr>
          <p:cNvPr id="53" name="グループ化 52">
            <a:extLst>
              <a:ext uri="{FF2B5EF4-FFF2-40B4-BE49-F238E27FC236}">
                <a16:creationId xmlns:a16="http://schemas.microsoft.com/office/drawing/2014/main" id="{4676730C-80C9-D7B8-F89E-8E1D75577EF9}"/>
              </a:ext>
            </a:extLst>
          </p:cNvPr>
          <p:cNvGrpSpPr/>
          <p:nvPr/>
        </p:nvGrpSpPr>
        <p:grpSpPr>
          <a:xfrm>
            <a:off x="8143752" y="2778709"/>
            <a:ext cx="479425" cy="325545"/>
            <a:chOff x="11668185" y="2086252"/>
            <a:chExt cx="479425" cy="325545"/>
          </a:xfrm>
        </p:grpSpPr>
        <p:sp>
          <p:nvSpPr>
            <p:cNvPr id="49" name="楕円 48">
              <a:extLst>
                <a:ext uri="{FF2B5EF4-FFF2-40B4-BE49-F238E27FC236}">
                  <a16:creationId xmlns:a16="http://schemas.microsoft.com/office/drawing/2014/main" id="{22994C21-4C4F-5448-1EE6-89056E1B1D4F}"/>
                </a:ext>
              </a:extLst>
            </p:cNvPr>
            <p:cNvSpPr/>
            <p:nvPr/>
          </p:nvSpPr>
          <p:spPr>
            <a:xfrm>
              <a:off x="11712575" y="2086252"/>
              <a:ext cx="325545" cy="325545"/>
            </a:xfrm>
            <a:prstGeom prst="ellipse">
              <a:avLst/>
            </a:prstGeom>
            <a:solidFill>
              <a:schemeClr val="accent6"/>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a:extLst>
                <a:ext uri="{FF2B5EF4-FFF2-40B4-BE49-F238E27FC236}">
                  <a16:creationId xmlns:a16="http://schemas.microsoft.com/office/drawing/2014/main" id="{52B4B362-A551-0DD3-B352-F747D7AEAFBA}"/>
                </a:ext>
              </a:extLst>
            </p:cNvPr>
            <p:cNvSpPr txBox="1"/>
            <p:nvPr/>
          </p:nvSpPr>
          <p:spPr>
            <a:xfrm>
              <a:off x="11668185" y="2145047"/>
              <a:ext cx="479425" cy="246221"/>
            </a:xfrm>
            <a:prstGeom prst="rect">
              <a:avLst/>
            </a:prstGeom>
            <a:noFill/>
          </p:spPr>
          <p:txBody>
            <a:bodyPr wrap="square">
              <a:spAutoFit/>
            </a:bodyPr>
            <a:lstStyle/>
            <a:p>
              <a:r>
                <a:rPr lang="ja-JP" altLang="en-US" sz="1000" b="1" dirty="0">
                  <a:solidFill>
                    <a:schemeClr val="bg1"/>
                  </a:solidFill>
                </a:rPr>
                <a:t>特長</a:t>
              </a:r>
              <a:endParaRPr lang="en-US" altLang="ja-JP" sz="1000" b="1" dirty="0">
                <a:solidFill>
                  <a:schemeClr val="bg1"/>
                </a:solidFill>
              </a:endParaRPr>
            </a:p>
          </p:txBody>
        </p:sp>
      </p:grpSp>
      <p:pic>
        <p:nvPicPr>
          <p:cNvPr id="131" name="図 130">
            <a:extLst>
              <a:ext uri="{FF2B5EF4-FFF2-40B4-BE49-F238E27FC236}">
                <a16:creationId xmlns:a16="http://schemas.microsoft.com/office/drawing/2014/main" id="{6A84F1E0-181F-02E5-ED77-DE56CADAA864}"/>
              </a:ext>
            </a:extLst>
          </p:cNvPr>
          <p:cNvPicPr>
            <a:picLocks noChangeAspect="1"/>
          </p:cNvPicPr>
          <p:nvPr/>
        </p:nvPicPr>
        <p:blipFill>
          <a:blip r:embed="rId13"/>
          <a:stretch>
            <a:fillRect/>
          </a:stretch>
        </p:blipFill>
        <p:spPr>
          <a:xfrm>
            <a:off x="8463549" y="3888851"/>
            <a:ext cx="3133616" cy="664522"/>
          </a:xfrm>
          <a:prstGeom prst="rect">
            <a:avLst/>
          </a:prstGeom>
        </p:spPr>
      </p:pic>
      <p:grpSp>
        <p:nvGrpSpPr>
          <p:cNvPr id="133" name="グループ化 132">
            <a:extLst>
              <a:ext uri="{FF2B5EF4-FFF2-40B4-BE49-F238E27FC236}">
                <a16:creationId xmlns:a16="http://schemas.microsoft.com/office/drawing/2014/main" id="{17125159-DE20-77F4-F19B-A01F35F9EBDD}"/>
              </a:ext>
            </a:extLst>
          </p:cNvPr>
          <p:cNvGrpSpPr/>
          <p:nvPr/>
        </p:nvGrpSpPr>
        <p:grpSpPr>
          <a:xfrm>
            <a:off x="8143752" y="3518640"/>
            <a:ext cx="479425" cy="325545"/>
            <a:chOff x="11668185" y="2086252"/>
            <a:chExt cx="479425" cy="325545"/>
          </a:xfrm>
        </p:grpSpPr>
        <p:sp>
          <p:nvSpPr>
            <p:cNvPr id="134" name="楕円 133">
              <a:extLst>
                <a:ext uri="{FF2B5EF4-FFF2-40B4-BE49-F238E27FC236}">
                  <a16:creationId xmlns:a16="http://schemas.microsoft.com/office/drawing/2014/main" id="{5C56F25A-65C9-4BEE-F15E-FCBDE21DC386}"/>
                </a:ext>
              </a:extLst>
            </p:cNvPr>
            <p:cNvSpPr/>
            <p:nvPr/>
          </p:nvSpPr>
          <p:spPr>
            <a:xfrm>
              <a:off x="11712575" y="2086252"/>
              <a:ext cx="325545" cy="325545"/>
            </a:xfrm>
            <a:prstGeom prst="ellipse">
              <a:avLst/>
            </a:prstGeom>
            <a:solidFill>
              <a:schemeClr val="accent6"/>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5" name="テキスト ボックス 134">
              <a:extLst>
                <a:ext uri="{FF2B5EF4-FFF2-40B4-BE49-F238E27FC236}">
                  <a16:creationId xmlns:a16="http://schemas.microsoft.com/office/drawing/2014/main" id="{2ECFE547-4AC1-B80A-F25C-62E10B57AB83}"/>
                </a:ext>
              </a:extLst>
            </p:cNvPr>
            <p:cNvSpPr txBox="1"/>
            <p:nvPr/>
          </p:nvSpPr>
          <p:spPr>
            <a:xfrm>
              <a:off x="11668185" y="2145047"/>
              <a:ext cx="479425" cy="246221"/>
            </a:xfrm>
            <a:prstGeom prst="rect">
              <a:avLst/>
            </a:prstGeom>
            <a:noFill/>
          </p:spPr>
          <p:txBody>
            <a:bodyPr wrap="square">
              <a:spAutoFit/>
            </a:bodyPr>
            <a:lstStyle/>
            <a:p>
              <a:r>
                <a:rPr lang="ja-JP" altLang="en-US" sz="1000" b="1" dirty="0">
                  <a:solidFill>
                    <a:schemeClr val="bg1"/>
                  </a:solidFill>
                </a:rPr>
                <a:t>特長</a:t>
              </a:r>
              <a:endParaRPr lang="en-US" altLang="ja-JP" sz="1000" b="1" dirty="0">
                <a:solidFill>
                  <a:schemeClr val="bg1"/>
                </a:solidFill>
              </a:endParaRPr>
            </a:p>
          </p:txBody>
        </p:sp>
      </p:grpSp>
      <p:grpSp>
        <p:nvGrpSpPr>
          <p:cNvPr id="136" name="グループ化 135">
            <a:extLst>
              <a:ext uri="{FF2B5EF4-FFF2-40B4-BE49-F238E27FC236}">
                <a16:creationId xmlns:a16="http://schemas.microsoft.com/office/drawing/2014/main" id="{5BD9FD5F-0CBF-F534-D037-9340E93AEB2F}"/>
              </a:ext>
            </a:extLst>
          </p:cNvPr>
          <p:cNvGrpSpPr/>
          <p:nvPr/>
        </p:nvGrpSpPr>
        <p:grpSpPr>
          <a:xfrm>
            <a:off x="3740428" y="4140077"/>
            <a:ext cx="479425" cy="325545"/>
            <a:chOff x="11668185" y="2086252"/>
            <a:chExt cx="479425" cy="325545"/>
          </a:xfrm>
        </p:grpSpPr>
        <p:sp>
          <p:nvSpPr>
            <p:cNvPr id="137" name="楕円 136">
              <a:extLst>
                <a:ext uri="{FF2B5EF4-FFF2-40B4-BE49-F238E27FC236}">
                  <a16:creationId xmlns:a16="http://schemas.microsoft.com/office/drawing/2014/main" id="{14ABAD66-76D9-5AB0-B3D8-47B8DCDED1ED}"/>
                </a:ext>
              </a:extLst>
            </p:cNvPr>
            <p:cNvSpPr/>
            <p:nvPr/>
          </p:nvSpPr>
          <p:spPr>
            <a:xfrm>
              <a:off x="11712575" y="2086252"/>
              <a:ext cx="325545" cy="325545"/>
            </a:xfrm>
            <a:prstGeom prst="ellipse">
              <a:avLst/>
            </a:prstGeom>
            <a:solidFill>
              <a:schemeClr val="accent6"/>
            </a:solidFill>
            <a:ln w="952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8" name="テキスト ボックス 137">
              <a:extLst>
                <a:ext uri="{FF2B5EF4-FFF2-40B4-BE49-F238E27FC236}">
                  <a16:creationId xmlns:a16="http://schemas.microsoft.com/office/drawing/2014/main" id="{4E3C21C9-5431-11A2-5D78-6D4C36ED85D5}"/>
                </a:ext>
              </a:extLst>
            </p:cNvPr>
            <p:cNvSpPr txBox="1"/>
            <p:nvPr/>
          </p:nvSpPr>
          <p:spPr>
            <a:xfrm>
              <a:off x="11668185" y="2145047"/>
              <a:ext cx="479425" cy="246221"/>
            </a:xfrm>
            <a:prstGeom prst="rect">
              <a:avLst/>
            </a:prstGeom>
            <a:noFill/>
          </p:spPr>
          <p:txBody>
            <a:bodyPr wrap="square">
              <a:spAutoFit/>
            </a:bodyPr>
            <a:lstStyle/>
            <a:p>
              <a:r>
                <a:rPr lang="ja-JP" altLang="en-US" sz="1000" b="1" dirty="0">
                  <a:solidFill>
                    <a:schemeClr val="bg1"/>
                  </a:solidFill>
                </a:rPr>
                <a:t>特長</a:t>
              </a:r>
              <a:endParaRPr lang="en-US" altLang="ja-JP" sz="1000" b="1" dirty="0">
                <a:solidFill>
                  <a:schemeClr val="bg1"/>
                </a:solidFill>
              </a:endParaRPr>
            </a:p>
          </p:txBody>
        </p:sp>
      </p:grpSp>
    </p:spTree>
    <p:extLst>
      <p:ext uri="{BB962C8B-B14F-4D97-AF65-F5344CB8AC3E}">
        <p14:creationId xmlns:p14="http://schemas.microsoft.com/office/powerpoint/2010/main" val="19619192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en-US" altLang="ja-JP" dirty="0"/>
              <a:t>APPENDIX</a:t>
            </a:r>
            <a:r>
              <a:rPr kumimoji="1" lang="ja-JP" altLang="en-US" dirty="0"/>
              <a:t>　</a:t>
            </a:r>
            <a:r>
              <a:rPr kumimoji="1" lang="en-US" altLang="ja-JP" dirty="0"/>
              <a:t> LINE</a:t>
            </a:r>
            <a:r>
              <a:rPr kumimoji="1" lang="ja-JP" altLang="en-US" dirty="0"/>
              <a:t>ヤフー特別企画　タイアップ レポートについて</a:t>
            </a:r>
          </a:p>
        </p:txBody>
      </p:sp>
      <p:grpSp>
        <p:nvGrpSpPr>
          <p:cNvPr id="48" name="グループ化 47">
            <a:extLst>
              <a:ext uri="{FF2B5EF4-FFF2-40B4-BE49-F238E27FC236}">
                <a16:creationId xmlns:a16="http://schemas.microsoft.com/office/drawing/2014/main" id="{0D25A092-68EE-B7DC-84CC-65BA38500B42}"/>
              </a:ext>
            </a:extLst>
          </p:cNvPr>
          <p:cNvGrpSpPr/>
          <p:nvPr/>
        </p:nvGrpSpPr>
        <p:grpSpPr>
          <a:xfrm>
            <a:off x="479425" y="1933321"/>
            <a:ext cx="5870524" cy="2156266"/>
            <a:chOff x="479425" y="1607413"/>
            <a:chExt cx="5870524" cy="2156266"/>
          </a:xfrm>
        </p:grpSpPr>
        <p:sp>
          <p:nvSpPr>
            <p:cNvPr id="68" name="角丸四角形 59">
              <a:extLst>
                <a:ext uri="{FF2B5EF4-FFF2-40B4-BE49-F238E27FC236}">
                  <a16:creationId xmlns:a16="http://schemas.microsoft.com/office/drawing/2014/main" id="{333D0C9D-2913-B826-A645-4B0AB673F51E}"/>
                </a:ext>
              </a:extLst>
            </p:cNvPr>
            <p:cNvSpPr/>
            <p:nvPr/>
          </p:nvSpPr>
          <p:spPr>
            <a:xfrm>
              <a:off x="1258812" y="2221718"/>
              <a:ext cx="5091137" cy="1541961"/>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編集誘導枠</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クリック数・率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6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70" name="グループ化 6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7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7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pic>
        <p:nvPicPr>
          <p:cNvPr id="49" name="図 48">
            <a:extLst>
              <a:ext uri="{FF2B5EF4-FFF2-40B4-BE49-F238E27FC236}">
                <a16:creationId xmlns:a16="http://schemas.microsoft.com/office/drawing/2014/main" id="{A83FA8B4-B03E-C564-9640-420C8C68EC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49716" y="2215246"/>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50" name="図 49">
            <a:extLst>
              <a:ext uri="{FF2B5EF4-FFF2-40B4-BE49-F238E27FC236}">
                <a16:creationId xmlns:a16="http://schemas.microsoft.com/office/drawing/2014/main" id="{7AB6F626-5C70-FF69-C6C2-092D88C1C403}"/>
              </a:ext>
            </a:extLst>
          </p:cNvPr>
          <p:cNvPicPr>
            <a:picLocks noChangeAspect="1"/>
          </p:cNvPicPr>
          <p:nvPr/>
        </p:nvPicPr>
        <p:blipFill>
          <a:blip r:embed="rId5"/>
          <a:stretch>
            <a:fillRect/>
          </a:stretch>
        </p:blipFill>
        <p:spPr>
          <a:xfrm>
            <a:off x="8907023" y="2424265"/>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51" name="角丸四角形 68">
            <a:extLst>
              <a:ext uri="{FF2B5EF4-FFF2-40B4-BE49-F238E27FC236}">
                <a16:creationId xmlns:a16="http://schemas.microsoft.com/office/drawing/2014/main" id="{DCDE5755-4F35-A62C-8624-E5FDFB69CB7D}"/>
              </a:ext>
            </a:extLst>
          </p:cNvPr>
          <p:cNvSpPr/>
          <p:nvPr/>
        </p:nvSpPr>
        <p:spPr>
          <a:xfrm>
            <a:off x="9148115" y="5213478"/>
            <a:ext cx="2564459" cy="1323439"/>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52" name="図 51">
            <a:extLst>
              <a:ext uri="{FF2B5EF4-FFF2-40B4-BE49-F238E27FC236}">
                <a16:creationId xmlns:a16="http://schemas.microsoft.com/office/drawing/2014/main" id="{4EC7AADE-0FD3-2E43-85EB-14C712BF03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05" y="4232579"/>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53"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835412" y="4610232"/>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54" name="角丸四角形 77">
            <a:extLst>
              <a:ext uri="{FF2B5EF4-FFF2-40B4-BE49-F238E27FC236}">
                <a16:creationId xmlns:a16="http://schemas.microsoft.com/office/drawing/2014/main" id="{917F67F5-4BF2-F3D3-81E0-F6945FB5D14C}"/>
              </a:ext>
            </a:extLst>
          </p:cNvPr>
          <p:cNvSpPr/>
          <p:nvPr/>
        </p:nvSpPr>
        <p:spPr>
          <a:xfrm>
            <a:off x="8153370" y="1995794"/>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55" name="角丸四角形 78">
            <a:extLst>
              <a:ext uri="{FF2B5EF4-FFF2-40B4-BE49-F238E27FC236}">
                <a16:creationId xmlns:a16="http://schemas.microsoft.com/office/drawing/2014/main" id="{D68DA698-EAC4-09E7-BF57-0387C43F4D20}"/>
              </a:ext>
            </a:extLst>
          </p:cNvPr>
          <p:cNvSpPr/>
          <p:nvPr/>
        </p:nvSpPr>
        <p:spPr>
          <a:xfrm>
            <a:off x="7108480" y="4024794"/>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56" name="グループ化 55">
            <a:extLst>
              <a:ext uri="{FF2B5EF4-FFF2-40B4-BE49-F238E27FC236}">
                <a16:creationId xmlns:a16="http://schemas.microsoft.com/office/drawing/2014/main" id="{CA97E301-D82C-30A0-6B14-ADA5CDA3AB7C}"/>
              </a:ext>
            </a:extLst>
          </p:cNvPr>
          <p:cNvGrpSpPr/>
          <p:nvPr/>
        </p:nvGrpSpPr>
        <p:grpSpPr>
          <a:xfrm>
            <a:off x="479425" y="4177038"/>
            <a:ext cx="5870523" cy="905304"/>
            <a:chOff x="479425" y="3844167"/>
            <a:chExt cx="5870523" cy="905304"/>
          </a:xfrm>
        </p:grpSpPr>
        <p:sp>
          <p:nvSpPr>
            <p:cNvPr id="63" name="角丸四角形 21">
              <a:extLst>
                <a:ext uri="{FF2B5EF4-FFF2-40B4-BE49-F238E27FC236}">
                  <a16:creationId xmlns:a16="http://schemas.microsoft.com/office/drawing/2014/main" id="{382DBA1C-396D-DA92-2CB6-3F2A35C4EBBD}"/>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lang="ja-JP" altLang="en-US" sz="1200" dirty="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64"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65" name="グループ化 64">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66"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7"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grpSp>
        <p:nvGrpSpPr>
          <p:cNvPr id="57" name="グループ化 56">
            <a:extLst>
              <a:ext uri="{FF2B5EF4-FFF2-40B4-BE49-F238E27FC236}">
                <a16:creationId xmlns:a16="http://schemas.microsoft.com/office/drawing/2014/main" id="{00FACD8E-4834-746A-D6A6-0B3E1170A7FE}"/>
              </a:ext>
            </a:extLst>
          </p:cNvPr>
          <p:cNvGrpSpPr/>
          <p:nvPr/>
        </p:nvGrpSpPr>
        <p:grpSpPr>
          <a:xfrm>
            <a:off x="479425" y="5255886"/>
            <a:ext cx="5847077" cy="1136879"/>
            <a:chOff x="479425" y="4775746"/>
            <a:chExt cx="5847077" cy="1136879"/>
          </a:xfrm>
        </p:grpSpPr>
        <p:sp>
          <p:nvSpPr>
            <p:cNvPr id="58" name="角丸四角形 26">
              <a:extLst>
                <a:ext uri="{FF2B5EF4-FFF2-40B4-BE49-F238E27FC236}">
                  <a16:creationId xmlns:a16="http://schemas.microsoft.com/office/drawing/2014/main" id="{BC273039-515B-6227-600C-964D87DFACFF}"/>
                </a:ext>
              </a:extLst>
            </p:cNvPr>
            <p:cNvSpPr/>
            <p:nvPr/>
          </p:nvSpPr>
          <p:spPr>
            <a:xfrm>
              <a:off x="1235366" y="5441727"/>
              <a:ext cx="5091136" cy="470898"/>
            </a:xfrm>
            <a:prstGeom prst="roundRect">
              <a:avLst>
                <a:gd name="adj" fmla="val 0"/>
              </a:avLst>
            </a:prstGeom>
            <a:noFill/>
            <a:ln w="9525" cap="flat" cmpd="sng" algn="ctr">
              <a:noFill/>
              <a:prstDash val="solid"/>
            </a:ln>
            <a:effectLst/>
          </p:spPr>
          <p:txBody>
            <a:bodyPr rot="0" spcFirstLastPara="0" vert="horz" wrap="square" lIns="0" tIns="0" rIns="0" bIns="0" numCol="1" spcCol="0" rtlCol="0" fromWordArt="0" anchor="t" anchorCtr="0" forceAA="0" compatLnSpc="1">
              <a:prstTxWarp prst="textNoShape">
                <a:avLst/>
              </a:prstTxWarp>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59"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60" name="グループ化 59">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61"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62"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
        <p:nvSpPr>
          <p:cNvPr id="73" name="正方形/長方形 72">
            <a:extLst>
              <a:ext uri="{FF2B5EF4-FFF2-40B4-BE49-F238E27FC236}">
                <a16:creationId xmlns:a16="http://schemas.microsoft.com/office/drawing/2014/main" id="{9EAC77D4-E8C7-2E11-D346-10D85C49EDD4}"/>
              </a:ext>
            </a:extLst>
          </p:cNvPr>
          <p:cNvSpPr/>
          <p:nvPr/>
        </p:nvSpPr>
        <p:spPr>
          <a:xfrm>
            <a:off x="704080" y="1143062"/>
            <a:ext cx="10778636"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タイアップページの基本レポートに加えて、読了率と読了後のアンケートを提供</a:t>
            </a:r>
            <a:endParaRPr lang="en-US" altLang="ja-JP" b="1" dirty="0">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11840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060DE46E-3D2E-DCFF-989F-511F7A71BBB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F6105423-DFEF-A0C6-0B99-CD7F17863F24}"/>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4" name="テキスト プレースホルダー 3">
            <a:extLst>
              <a:ext uri="{FF2B5EF4-FFF2-40B4-BE49-F238E27FC236}">
                <a16:creationId xmlns:a16="http://schemas.microsoft.com/office/drawing/2014/main" id="{242C7AD9-A74E-1843-1911-24DD03E508B8}"/>
              </a:ext>
            </a:extLst>
          </p:cNvPr>
          <p:cNvSpPr>
            <a:spLocks noGrp="1"/>
          </p:cNvSpPr>
          <p:nvPr>
            <p:ph type="body" sz="quarter" idx="19"/>
          </p:nvPr>
        </p:nvSpPr>
        <p:spPr/>
        <p:txBody>
          <a:bodyPr/>
          <a:lstStyle/>
          <a:p>
            <a:r>
              <a:rPr lang="ja-JP" altLang="en-US" dirty="0"/>
              <a:t>広告効果事例</a:t>
            </a:r>
            <a:endParaRPr kumimoji="1" lang="ja-JP" altLang="en-US" dirty="0"/>
          </a:p>
        </p:txBody>
      </p:sp>
    </p:spTree>
    <p:extLst>
      <p:ext uri="{BB962C8B-B14F-4D97-AF65-F5344CB8AC3E}">
        <p14:creationId xmlns:p14="http://schemas.microsoft.com/office/powerpoint/2010/main" val="37354552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ECBDC0B-9DCB-AC39-F074-2FD687E0563E}"/>
              </a:ext>
            </a:extLst>
          </p:cNvPr>
          <p:cNvSpPr>
            <a:spLocks noGrp="1"/>
          </p:cNvSpPr>
          <p:nvPr>
            <p:ph type="body" sz="quarter" idx="10"/>
          </p:nvPr>
        </p:nvSpPr>
        <p:spPr/>
        <p:txBody>
          <a:bodyPr/>
          <a:lstStyle/>
          <a:p>
            <a:r>
              <a:rPr lang="ja-JP" altLang="en-US" dirty="0"/>
              <a:t>広告効果事例</a:t>
            </a:r>
            <a:endParaRPr kumimoji="1" lang="ja-JP" altLang="en-US" dirty="0"/>
          </a:p>
        </p:txBody>
      </p:sp>
      <p:sp>
        <p:nvSpPr>
          <p:cNvPr id="9" name="正方形/長方形 8">
            <a:extLst>
              <a:ext uri="{FF2B5EF4-FFF2-40B4-BE49-F238E27FC236}">
                <a16:creationId xmlns:a16="http://schemas.microsoft.com/office/drawing/2014/main" id="{06B6E486-88BB-21E5-4B87-58CE53E77977}"/>
              </a:ext>
            </a:extLst>
          </p:cNvPr>
          <p:cNvSpPr/>
          <p:nvPr/>
        </p:nvSpPr>
        <p:spPr>
          <a:xfrm>
            <a:off x="479425" y="1748763"/>
            <a:ext cx="5460512"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ネイティブ性の高さによる効果</a:t>
            </a:r>
          </a:p>
        </p:txBody>
      </p:sp>
      <p:sp>
        <p:nvSpPr>
          <p:cNvPr id="10" name="正方形/長方形 9">
            <a:extLst>
              <a:ext uri="{FF2B5EF4-FFF2-40B4-BE49-F238E27FC236}">
                <a16:creationId xmlns:a16="http://schemas.microsoft.com/office/drawing/2014/main" id="{4948F076-D2E7-5910-E096-8C3E884A1F71}"/>
              </a:ext>
            </a:extLst>
          </p:cNvPr>
          <p:cNvSpPr/>
          <p:nvPr/>
        </p:nvSpPr>
        <p:spPr>
          <a:xfrm>
            <a:off x="479423" y="2423645"/>
            <a:ext cx="5460512" cy="2469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トピックス枠のネイティブ性の高さから</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 普段広告に反応しない層も反応</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 特性に合わせたクリエイティブで</a:t>
            </a:r>
            <a:br>
              <a:rPr lang="en-US" altLang="ja-JP" sz="2000" b="1" dirty="0">
                <a:solidFill>
                  <a:srgbClr val="C00000"/>
                </a:solidFill>
                <a:latin typeface="メイリオ" panose="020B0604030504040204" pitchFamily="50" charset="-128"/>
                <a:ea typeface="メイリオ" panose="020B0604030504040204" pitchFamily="50" charset="-128"/>
              </a:rPr>
            </a:br>
            <a:r>
              <a:rPr lang="ja-JP" altLang="en-US" sz="2000" b="1" dirty="0">
                <a:solidFill>
                  <a:srgbClr val="C00000"/>
                </a:solidFill>
                <a:latin typeface="メイリオ" panose="020B0604030504040204" pitchFamily="50" charset="-128"/>
                <a:ea typeface="メイリオ" panose="020B0604030504040204" pitchFamily="50" charset="-128"/>
              </a:rPr>
              <a:t>より高い広告反応</a:t>
            </a:r>
            <a:endPar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grpSp>
        <p:nvGrpSpPr>
          <p:cNvPr id="11" name="グループ化 10">
            <a:extLst>
              <a:ext uri="{FF2B5EF4-FFF2-40B4-BE49-F238E27FC236}">
                <a16:creationId xmlns:a16="http://schemas.microsoft.com/office/drawing/2014/main" id="{C078B6C4-0AA2-55C8-2452-13035F2693DE}"/>
              </a:ext>
            </a:extLst>
          </p:cNvPr>
          <p:cNvGrpSpPr/>
          <p:nvPr/>
        </p:nvGrpSpPr>
        <p:grpSpPr>
          <a:xfrm>
            <a:off x="167479" y="4937994"/>
            <a:ext cx="6096000" cy="1632383"/>
            <a:chOff x="167479" y="5203421"/>
            <a:chExt cx="6096000" cy="1632383"/>
          </a:xfrm>
        </p:grpSpPr>
        <p:sp>
          <p:nvSpPr>
            <p:cNvPr id="12" name="フローチャート: 他ページ結合子 11">
              <a:extLst>
                <a:ext uri="{FF2B5EF4-FFF2-40B4-BE49-F238E27FC236}">
                  <a16:creationId xmlns:a16="http://schemas.microsoft.com/office/drawing/2014/main" id="{D6B1CEC4-DAAF-FB23-5BBD-7AD841EB07DE}"/>
                </a:ext>
              </a:extLst>
            </p:cNvPr>
            <p:cNvSpPr/>
            <p:nvPr/>
          </p:nvSpPr>
          <p:spPr>
            <a:xfrm>
              <a:off x="479422" y="5203421"/>
              <a:ext cx="5472115" cy="943875"/>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13" name="二等辺三角形 12">
              <a:extLst>
                <a:ext uri="{FF2B5EF4-FFF2-40B4-BE49-F238E27FC236}">
                  <a16:creationId xmlns:a16="http://schemas.microsoft.com/office/drawing/2014/main" id="{E5C49A90-5407-BC31-F204-D407E78B7502}"/>
                </a:ext>
              </a:extLst>
            </p:cNvPr>
            <p:cNvSpPr/>
            <p:nvPr/>
          </p:nvSpPr>
          <p:spPr>
            <a:xfrm rot="10800000">
              <a:off x="467819" y="5964267"/>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4141DC23-E68A-6BC7-86D5-37DD221D1E2E}"/>
                </a:ext>
              </a:extLst>
            </p:cNvPr>
            <p:cNvSpPr txBox="1"/>
            <p:nvPr/>
          </p:nvSpPr>
          <p:spPr>
            <a:xfrm>
              <a:off x="167479" y="5333230"/>
              <a:ext cx="6096000" cy="1200329"/>
            </a:xfrm>
            <a:prstGeom prst="rect">
              <a:avLst/>
            </a:prstGeom>
            <a:noFill/>
          </p:spPr>
          <p:txBody>
            <a:bodyPr wrap="square">
              <a:spAutoFit/>
            </a:bodyPr>
            <a:lstStyle/>
            <a:p>
              <a:pPr algn="ctr"/>
              <a:r>
                <a:rPr lang="en-US" altLang="ja-JP" sz="1800" b="1" dirty="0">
                  <a:solidFill>
                    <a:schemeClr val="bg1"/>
                  </a:solidFill>
                  <a:latin typeface="+mn-ea"/>
                </a:rPr>
                <a:t>P35-36</a:t>
              </a:r>
              <a:r>
                <a:rPr lang="ja-JP" altLang="en-US" sz="1800" b="1" dirty="0">
                  <a:solidFill>
                    <a:schemeClr val="bg1"/>
                  </a:solidFill>
                  <a:latin typeface="+mn-ea"/>
                </a:rPr>
                <a:t>：飲料</a:t>
              </a:r>
              <a:endParaRPr lang="en-US" altLang="ja-JP" sz="1800" b="1" dirty="0">
                <a:solidFill>
                  <a:schemeClr val="bg1"/>
                </a:solidFill>
                <a:latin typeface="+mn-ea"/>
              </a:endParaRPr>
            </a:p>
            <a:p>
              <a:pPr algn="ctr"/>
              <a:r>
                <a:rPr lang="en-US" altLang="ja-JP" b="1" dirty="0">
                  <a:solidFill>
                    <a:schemeClr val="bg1"/>
                  </a:solidFill>
                  <a:latin typeface="+mn-ea"/>
                </a:rPr>
                <a:t>P39</a:t>
              </a:r>
              <a:r>
                <a:rPr lang="ja-JP" altLang="en-US" b="1" dirty="0">
                  <a:solidFill>
                    <a:schemeClr val="bg1"/>
                  </a:solidFill>
                  <a:latin typeface="+mn-ea"/>
                </a:rPr>
                <a:t>：動画配信サービス</a:t>
              </a:r>
              <a:endParaRPr lang="en-US" altLang="ja-JP" b="1" dirty="0">
                <a:solidFill>
                  <a:schemeClr val="bg1"/>
                </a:solidFill>
                <a:latin typeface="+mn-ea"/>
              </a:endParaRPr>
            </a:p>
            <a:p>
              <a:pPr algn="ctr"/>
              <a:r>
                <a:rPr lang="en-US" altLang="ja-JP" sz="1800" b="1" dirty="0">
                  <a:solidFill>
                    <a:schemeClr val="bg1"/>
                  </a:solidFill>
                  <a:latin typeface="+mn-ea"/>
                </a:rPr>
                <a:t>P42</a:t>
              </a:r>
              <a:r>
                <a:rPr lang="ja-JP" altLang="en-US" sz="1800" b="1" dirty="0">
                  <a:solidFill>
                    <a:schemeClr val="bg1"/>
                  </a:solidFill>
                  <a:latin typeface="+mn-ea"/>
                </a:rPr>
                <a:t>：定額制サービス</a:t>
              </a:r>
              <a:endParaRPr lang="en-US" altLang="ja-JP" sz="1800" b="1" dirty="0">
                <a:solidFill>
                  <a:schemeClr val="bg1"/>
                </a:solidFill>
                <a:latin typeface="+mn-ea"/>
              </a:endParaRPr>
            </a:p>
            <a:p>
              <a:pPr algn="ctr"/>
              <a:r>
                <a:rPr lang="en-US" altLang="ja-JP" b="1" dirty="0">
                  <a:solidFill>
                    <a:schemeClr val="bg1"/>
                  </a:solidFill>
                  <a:latin typeface="+mn-ea"/>
                </a:rPr>
                <a:t>P44-45</a:t>
              </a:r>
              <a:r>
                <a:rPr lang="ja-JP" altLang="en-US" b="1" dirty="0">
                  <a:solidFill>
                    <a:schemeClr val="bg1"/>
                  </a:solidFill>
                  <a:latin typeface="+mn-ea"/>
                </a:rPr>
                <a:t>：自動車</a:t>
              </a:r>
              <a:endParaRPr lang="en-US" altLang="ja-JP" sz="1800" b="1" dirty="0">
                <a:solidFill>
                  <a:schemeClr val="bg1"/>
                </a:solidFill>
                <a:latin typeface="+mn-ea"/>
              </a:endParaRPr>
            </a:p>
          </p:txBody>
        </p:sp>
      </p:grpSp>
      <p:sp>
        <p:nvSpPr>
          <p:cNvPr id="15" name="正方形/長方形 14">
            <a:extLst>
              <a:ext uri="{FF2B5EF4-FFF2-40B4-BE49-F238E27FC236}">
                <a16:creationId xmlns:a16="http://schemas.microsoft.com/office/drawing/2014/main" id="{7EAE7EA1-464D-0FF5-9A0D-36821881511A}"/>
              </a:ext>
            </a:extLst>
          </p:cNvPr>
          <p:cNvSpPr/>
          <p:nvPr/>
        </p:nvSpPr>
        <p:spPr>
          <a:xfrm>
            <a:off x="479425" y="1095009"/>
            <a:ext cx="11233150"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ユーザー反応（クリック、検索率）を分析</a:t>
            </a:r>
            <a:endParaRPr lang="en-US" altLang="ja-JP" b="1" dirty="0">
              <a:solidFill>
                <a:schemeClr val="accent3"/>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B5D5DCD6-E7C3-4D6F-4E8E-3842DF0D908E}"/>
              </a:ext>
            </a:extLst>
          </p:cNvPr>
          <p:cNvSpPr/>
          <p:nvPr/>
        </p:nvSpPr>
        <p:spPr>
          <a:xfrm>
            <a:off x="6240463" y="1761464"/>
            <a:ext cx="5460512" cy="64506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
        <p:nvSpPr>
          <p:cNvPr id="17" name="正方形/長方形 16">
            <a:extLst>
              <a:ext uri="{FF2B5EF4-FFF2-40B4-BE49-F238E27FC236}">
                <a16:creationId xmlns:a16="http://schemas.microsoft.com/office/drawing/2014/main" id="{20416A08-9B17-C69E-25A3-1B396BFA3D44}"/>
              </a:ext>
            </a:extLst>
          </p:cNvPr>
          <p:cNvSpPr/>
          <p:nvPr/>
        </p:nvSpPr>
        <p:spPr>
          <a:xfrm>
            <a:off x="6240461" y="2436346"/>
            <a:ext cx="5460512" cy="24693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世の中ゴトを表すポジションの特徴から</a:t>
            </a:r>
            <a:endParaRPr kumimoji="1" lang="en-US" altLang="ja-JP" sz="2000" b="1" i="0" u="none" strike="noStrike" kern="120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 </a:t>
            </a:r>
            <a:r>
              <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潜在関心層も反応する</a:t>
            </a:r>
            <a:endParaRPr kumimoji="1" lang="en-US" altLang="ja-JP"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b="1" dirty="0">
                <a:solidFill>
                  <a:srgbClr val="C00000"/>
                </a:solidFill>
                <a:latin typeface="メイリオ" panose="020B0604030504040204" pitchFamily="50" charset="-128"/>
                <a:ea typeface="メイリオ" panose="020B0604030504040204" pitchFamily="50" charset="-128"/>
              </a:rPr>
              <a:t>✓ 関心層は反応が得やすく</a:t>
            </a:r>
            <a:br>
              <a:rPr lang="en-US" altLang="ja-JP" sz="2000" b="1" dirty="0">
                <a:solidFill>
                  <a:srgbClr val="C00000"/>
                </a:solidFill>
                <a:latin typeface="メイリオ" panose="020B0604030504040204" pitchFamily="50" charset="-128"/>
                <a:ea typeface="メイリオ" panose="020B0604030504040204" pitchFamily="50" charset="-128"/>
              </a:rPr>
            </a:br>
            <a:r>
              <a:rPr lang="ja-JP" altLang="en-US" sz="2000" b="1" dirty="0">
                <a:solidFill>
                  <a:srgbClr val="C00000"/>
                </a:solidFill>
                <a:latin typeface="メイリオ" panose="020B0604030504040204" pitchFamily="50" charset="-128"/>
                <a:ea typeface="メイリオ" panose="020B0604030504040204" pitchFamily="50" charset="-128"/>
              </a:rPr>
              <a:t>多くの新規獲得に繋がりやすい</a:t>
            </a:r>
            <a:endParaRPr kumimoji="1" lang="ja-JP" altLang="en-US" sz="20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grpSp>
        <p:nvGrpSpPr>
          <p:cNvPr id="18" name="グループ化 17">
            <a:extLst>
              <a:ext uri="{FF2B5EF4-FFF2-40B4-BE49-F238E27FC236}">
                <a16:creationId xmlns:a16="http://schemas.microsoft.com/office/drawing/2014/main" id="{0978A7AB-F115-87E1-34D2-A7B2FB6AAADA}"/>
              </a:ext>
            </a:extLst>
          </p:cNvPr>
          <p:cNvGrpSpPr/>
          <p:nvPr/>
        </p:nvGrpSpPr>
        <p:grpSpPr>
          <a:xfrm>
            <a:off x="5963140" y="4950695"/>
            <a:ext cx="6096000" cy="1626121"/>
            <a:chOff x="202102" y="5203421"/>
            <a:chExt cx="6096000" cy="1626121"/>
          </a:xfrm>
        </p:grpSpPr>
        <p:sp>
          <p:nvSpPr>
            <p:cNvPr id="19" name="フローチャート: 他ページ結合子 18">
              <a:extLst>
                <a:ext uri="{FF2B5EF4-FFF2-40B4-BE49-F238E27FC236}">
                  <a16:creationId xmlns:a16="http://schemas.microsoft.com/office/drawing/2014/main" id="{6291B6B5-ED12-244C-E4D2-8A5693451531}"/>
                </a:ext>
              </a:extLst>
            </p:cNvPr>
            <p:cNvSpPr/>
            <p:nvPr/>
          </p:nvSpPr>
          <p:spPr>
            <a:xfrm>
              <a:off x="479422" y="5203421"/>
              <a:ext cx="5472115" cy="943875"/>
            </a:xfrm>
            <a:prstGeom prst="flowChartOffpageConnector">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b="1" dirty="0">
                <a:solidFill>
                  <a:schemeClr val="bg1"/>
                </a:solidFill>
                <a:latin typeface="+mn-ea"/>
              </a:endParaRPr>
            </a:p>
          </p:txBody>
        </p:sp>
        <p:sp>
          <p:nvSpPr>
            <p:cNvPr id="20" name="二等辺三角形 19">
              <a:extLst>
                <a:ext uri="{FF2B5EF4-FFF2-40B4-BE49-F238E27FC236}">
                  <a16:creationId xmlns:a16="http://schemas.microsoft.com/office/drawing/2014/main" id="{22063777-8592-ED81-970A-61B175156DAB}"/>
                </a:ext>
              </a:extLst>
            </p:cNvPr>
            <p:cNvSpPr/>
            <p:nvPr/>
          </p:nvSpPr>
          <p:spPr>
            <a:xfrm rot="10800000">
              <a:off x="479422" y="5958005"/>
              <a:ext cx="5472115" cy="871537"/>
            </a:xfrm>
            <a:prstGeom prs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4B9C3B89-80F2-EB98-B908-3805ABADCA70}"/>
                </a:ext>
              </a:extLst>
            </p:cNvPr>
            <p:cNvSpPr txBox="1"/>
            <p:nvPr/>
          </p:nvSpPr>
          <p:spPr>
            <a:xfrm>
              <a:off x="202102" y="5291310"/>
              <a:ext cx="6096000" cy="923330"/>
            </a:xfrm>
            <a:prstGeom prst="rect">
              <a:avLst/>
            </a:prstGeom>
            <a:noFill/>
          </p:spPr>
          <p:txBody>
            <a:bodyPr wrap="square">
              <a:spAutoFit/>
            </a:bodyPr>
            <a:lstStyle/>
            <a:p>
              <a:pPr algn="ctr"/>
              <a:r>
                <a:rPr lang="en-US" altLang="ja-JP" sz="1800" b="1" dirty="0">
                  <a:solidFill>
                    <a:schemeClr val="bg1"/>
                  </a:solidFill>
                  <a:latin typeface="+mn-ea"/>
                </a:rPr>
                <a:t>P37</a:t>
              </a:r>
              <a:r>
                <a:rPr lang="en-US" altLang="ja-JP" b="1" dirty="0">
                  <a:solidFill>
                    <a:schemeClr val="bg1"/>
                  </a:solidFill>
                  <a:latin typeface="+mn-ea"/>
                </a:rPr>
                <a:t>-38</a:t>
              </a:r>
              <a:r>
                <a:rPr lang="ja-JP" altLang="en-US" sz="1800" b="1" dirty="0">
                  <a:solidFill>
                    <a:schemeClr val="bg1"/>
                  </a:solidFill>
                  <a:latin typeface="+mn-ea"/>
                </a:rPr>
                <a:t>：飲料</a:t>
              </a:r>
              <a:endParaRPr lang="en-US" altLang="ja-JP" sz="1800" b="1" dirty="0">
                <a:solidFill>
                  <a:schemeClr val="bg1"/>
                </a:solidFill>
                <a:latin typeface="+mn-ea"/>
              </a:endParaRPr>
            </a:p>
            <a:p>
              <a:pPr algn="ctr"/>
              <a:r>
                <a:rPr lang="en-US" altLang="ja-JP" b="1" dirty="0">
                  <a:solidFill>
                    <a:schemeClr val="bg1"/>
                  </a:solidFill>
                  <a:latin typeface="+mn-ea"/>
                </a:rPr>
                <a:t>P40-41</a:t>
              </a:r>
              <a:r>
                <a:rPr lang="ja-JP" altLang="en-US" b="1" dirty="0">
                  <a:solidFill>
                    <a:schemeClr val="bg1"/>
                  </a:solidFill>
                  <a:latin typeface="+mn-ea"/>
                </a:rPr>
                <a:t>：動画配信サービス</a:t>
              </a:r>
              <a:endParaRPr lang="en-US" altLang="ja-JP" sz="1800" b="1" dirty="0">
                <a:solidFill>
                  <a:schemeClr val="bg1"/>
                </a:solidFill>
                <a:latin typeface="+mn-ea"/>
              </a:endParaRPr>
            </a:p>
            <a:p>
              <a:pPr algn="ctr"/>
              <a:r>
                <a:rPr lang="en-US" altLang="ja-JP" b="1" dirty="0">
                  <a:solidFill>
                    <a:schemeClr val="bg1"/>
                  </a:solidFill>
                  <a:latin typeface="+mn-ea"/>
                </a:rPr>
                <a:t>P</a:t>
              </a:r>
              <a:r>
                <a:rPr lang="en-US" altLang="ja-JP" sz="1800" b="1" dirty="0">
                  <a:solidFill>
                    <a:schemeClr val="bg1"/>
                  </a:solidFill>
                  <a:latin typeface="+mn-ea"/>
                </a:rPr>
                <a:t>43</a:t>
              </a:r>
              <a:r>
                <a:rPr lang="ja-JP" altLang="en-US" sz="1800" b="1" dirty="0">
                  <a:solidFill>
                    <a:schemeClr val="bg1"/>
                  </a:solidFill>
                  <a:latin typeface="+mn-ea"/>
                </a:rPr>
                <a:t>：放送局</a:t>
              </a:r>
              <a:endParaRPr lang="en-US" altLang="ja-JP" sz="1800" b="1" dirty="0">
                <a:solidFill>
                  <a:schemeClr val="bg1"/>
                </a:solidFill>
                <a:latin typeface="+mn-ea"/>
              </a:endParaRPr>
            </a:p>
          </p:txBody>
        </p:sp>
      </p:grpSp>
    </p:spTree>
    <p:extLst>
      <p:ext uri="{BB962C8B-B14F-4D97-AF65-F5344CB8AC3E}">
        <p14:creationId xmlns:p14="http://schemas.microsoft.com/office/powerpoint/2010/main" val="883767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テキスト ボックス 71">
            <a:extLst>
              <a:ext uri="{FF2B5EF4-FFF2-40B4-BE49-F238E27FC236}">
                <a16:creationId xmlns:a16="http://schemas.microsoft.com/office/drawing/2014/main" id="{98296CFE-8FBB-2870-CCF7-6EFD9247CBDC}"/>
              </a:ext>
            </a:extLst>
          </p:cNvPr>
          <p:cNvSpPr txBox="1"/>
          <p:nvPr/>
        </p:nvSpPr>
        <p:spPr>
          <a:xfrm>
            <a:off x="4543912" y="3263480"/>
            <a:ext cx="1007187" cy="400110"/>
          </a:xfrm>
          <a:prstGeom prst="rect">
            <a:avLst/>
          </a:prstGeom>
          <a:noFill/>
        </p:spPr>
        <p:txBody>
          <a:bodyPr wrap="square" rtlCol="0">
            <a:spAutoFit/>
          </a:bodyPr>
          <a:lstStyle/>
          <a:p>
            <a:pPr algn="l"/>
            <a:r>
              <a:rPr kumimoji="1" lang="ja-JP" altLang="en-US" sz="2000" b="1" dirty="0">
                <a:solidFill>
                  <a:srgbClr val="C00000"/>
                </a:solidFill>
                <a:latin typeface="+mn-ea"/>
              </a:rPr>
              <a:t>約</a:t>
            </a:r>
            <a:r>
              <a:rPr kumimoji="1" lang="en-US" altLang="ja-JP" sz="2000" b="1" dirty="0">
                <a:solidFill>
                  <a:srgbClr val="C00000"/>
                </a:solidFill>
                <a:latin typeface="+mn-ea"/>
              </a:rPr>
              <a:t>2</a:t>
            </a:r>
            <a:r>
              <a:rPr kumimoji="1" lang="ja-JP" altLang="en-US" sz="2000" b="1" dirty="0">
                <a:solidFill>
                  <a:srgbClr val="C00000"/>
                </a:solidFill>
                <a:latin typeface="+mn-ea"/>
              </a:rPr>
              <a:t>倍</a:t>
            </a:r>
          </a:p>
        </p:txBody>
      </p:sp>
      <p:sp>
        <p:nvSpPr>
          <p:cNvPr id="98" name="矢印: 右 97">
            <a:extLst>
              <a:ext uri="{FF2B5EF4-FFF2-40B4-BE49-F238E27FC236}">
                <a16:creationId xmlns:a16="http://schemas.microsoft.com/office/drawing/2014/main" id="{4AD69F0E-133E-095F-89F5-256B4831C759}"/>
              </a:ext>
            </a:extLst>
          </p:cNvPr>
          <p:cNvSpPr/>
          <p:nvPr/>
        </p:nvSpPr>
        <p:spPr>
          <a:xfrm rot="19925920">
            <a:off x="4664114" y="3554485"/>
            <a:ext cx="1948748" cy="18113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正方形/長方形 6">
            <a:extLst>
              <a:ext uri="{FF2B5EF4-FFF2-40B4-BE49-F238E27FC236}">
                <a16:creationId xmlns:a16="http://schemas.microsoft.com/office/drawing/2014/main" id="{2AF6D392-5840-215E-F619-E913A98C850E}"/>
              </a:ext>
            </a:extLst>
          </p:cNvPr>
          <p:cNvSpPr/>
          <p:nvPr/>
        </p:nvSpPr>
        <p:spPr>
          <a:xfrm>
            <a:off x="156966" y="1095960"/>
            <a:ext cx="11837300"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の接触者及びクリック者の検索リフトはディスプレイ広告より高く、検索行動に結びつきやすい。</a:t>
            </a:r>
          </a:p>
        </p:txBody>
      </p:sp>
      <p:grpSp>
        <p:nvGrpSpPr>
          <p:cNvPr id="18" name="グループ化 17">
            <a:extLst>
              <a:ext uri="{FF2B5EF4-FFF2-40B4-BE49-F238E27FC236}">
                <a16:creationId xmlns:a16="http://schemas.microsoft.com/office/drawing/2014/main" id="{F7BB23FC-CE08-F7BF-DF77-49C56ABA07B8}"/>
              </a:ext>
            </a:extLst>
          </p:cNvPr>
          <p:cNvGrpSpPr/>
          <p:nvPr/>
        </p:nvGrpSpPr>
        <p:grpSpPr>
          <a:xfrm>
            <a:off x="3344078" y="1781200"/>
            <a:ext cx="5463076" cy="718512"/>
            <a:chOff x="3344078" y="1781200"/>
            <a:chExt cx="5463076" cy="718512"/>
          </a:xfrm>
        </p:grpSpPr>
        <p:sp>
          <p:nvSpPr>
            <p:cNvPr id="8" name="角丸四角形 60">
              <a:extLst>
                <a:ext uri="{FF2B5EF4-FFF2-40B4-BE49-F238E27FC236}">
                  <a16:creationId xmlns:a16="http://schemas.microsoft.com/office/drawing/2014/main" id="{27AE5946-B4FF-3B8A-8F81-55B1C04E977B}"/>
                </a:ext>
              </a:extLst>
            </p:cNvPr>
            <p:cNvSpPr/>
            <p:nvPr/>
          </p:nvSpPr>
          <p:spPr>
            <a:xfrm>
              <a:off x="3344078" y="1781200"/>
              <a:ext cx="5463076"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の接触者及びクリック者における検索リフト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05" name="角丸四角形 60">
              <a:extLst>
                <a:ext uri="{FF2B5EF4-FFF2-40B4-BE49-F238E27FC236}">
                  <a16:creationId xmlns:a16="http://schemas.microsoft.com/office/drawing/2014/main" id="{99F86C6B-EED2-15A4-60CA-864AC4FEE804}"/>
                </a:ext>
              </a:extLst>
            </p:cNvPr>
            <p:cNvSpPr/>
            <p:nvPr/>
          </p:nvSpPr>
          <p:spPr>
            <a:xfrm>
              <a:off x="5047506" y="2031712"/>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6" name="正方形/長方形 5">
            <a:extLst>
              <a:ext uri="{FF2B5EF4-FFF2-40B4-BE49-F238E27FC236}">
                <a16:creationId xmlns:a16="http://schemas.microsoft.com/office/drawing/2014/main" id="{840D27BB-4983-DF30-F7BA-507DC145871A}"/>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
        <p:nvSpPr>
          <p:cNvPr id="4" name="四角形: 角を丸くする 3">
            <a:extLst>
              <a:ext uri="{FF2B5EF4-FFF2-40B4-BE49-F238E27FC236}">
                <a16:creationId xmlns:a16="http://schemas.microsoft.com/office/drawing/2014/main" id="{2D205C87-AAAA-27EC-65F3-BBB157A75E49}"/>
              </a:ext>
            </a:extLst>
          </p:cNvPr>
          <p:cNvSpPr/>
          <p:nvPr/>
        </p:nvSpPr>
        <p:spPr>
          <a:xfrm>
            <a:off x="6751326" y="173428"/>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pic>
        <p:nvPicPr>
          <p:cNvPr id="12" name="図 11">
            <a:extLst>
              <a:ext uri="{FF2B5EF4-FFF2-40B4-BE49-F238E27FC236}">
                <a16:creationId xmlns:a16="http://schemas.microsoft.com/office/drawing/2014/main" id="{A3A0F6DD-578D-FA52-205C-D7AC8206F5DB}"/>
              </a:ext>
            </a:extLst>
          </p:cNvPr>
          <p:cNvPicPr>
            <a:picLocks noChangeAspect="1"/>
          </p:cNvPicPr>
          <p:nvPr/>
        </p:nvPicPr>
        <p:blipFill>
          <a:blip r:embed="rId2"/>
          <a:stretch>
            <a:fillRect/>
          </a:stretch>
        </p:blipFill>
        <p:spPr>
          <a:xfrm>
            <a:off x="3364415" y="2858542"/>
            <a:ext cx="5463170" cy="3250157"/>
          </a:xfrm>
          <a:prstGeom prst="rect">
            <a:avLst/>
          </a:prstGeom>
        </p:spPr>
      </p:pic>
      <p:sp>
        <p:nvSpPr>
          <p:cNvPr id="2" name="テキスト プレースホルダー 1">
            <a:extLst>
              <a:ext uri="{FF2B5EF4-FFF2-40B4-BE49-F238E27FC236}">
                <a16:creationId xmlns:a16="http://schemas.microsoft.com/office/drawing/2014/main" id="{C4DAC436-F368-1BA5-0A9D-C9007D8B6910}"/>
              </a:ext>
            </a:extLst>
          </p:cNvPr>
          <p:cNvSpPr>
            <a:spLocks noGrp="1"/>
          </p:cNvSpPr>
          <p:nvPr>
            <p:ph type="body" sz="quarter" idx="10"/>
          </p:nvPr>
        </p:nvSpPr>
        <p:spPr/>
        <p:txBody>
          <a:bodyPr/>
          <a:lstStyle/>
          <a:p>
            <a:r>
              <a:rPr lang="ja-JP" altLang="en-US" dirty="0"/>
              <a:t>飲料：検索行動の増加</a:t>
            </a:r>
          </a:p>
        </p:txBody>
      </p:sp>
    </p:spTree>
    <p:extLst>
      <p:ext uri="{BB962C8B-B14F-4D97-AF65-F5344CB8AC3E}">
        <p14:creationId xmlns:p14="http://schemas.microsoft.com/office/powerpoint/2010/main" val="21051844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516CEBA7-6555-D0CE-1C9A-06ECD56ACEF1}"/>
              </a:ext>
            </a:extLst>
          </p:cNvPr>
          <p:cNvSpPr>
            <a:spLocks noGrp="1"/>
          </p:cNvSpPr>
          <p:nvPr>
            <p:ph type="body" sz="quarter" idx="10"/>
          </p:nvPr>
        </p:nvSpPr>
        <p:spPr/>
        <p:txBody>
          <a:bodyPr/>
          <a:lstStyle/>
          <a:p>
            <a:r>
              <a:rPr kumimoji="1" lang="ja-JP" altLang="en-US" dirty="0"/>
              <a:t>飲料：広告反応の増加</a:t>
            </a:r>
          </a:p>
        </p:txBody>
      </p:sp>
      <p:sp>
        <p:nvSpPr>
          <p:cNvPr id="21" name="テキスト ボックス 20">
            <a:extLst>
              <a:ext uri="{FF2B5EF4-FFF2-40B4-BE49-F238E27FC236}">
                <a16:creationId xmlns:a16="http://schemas.microsoft.com/office/drawing/2014/main" id="{9B272C7E-7E4E-2B21-46AC-73F9EDD7167E}"/>
              </a:ext>
            </a:extLst>
          </p:cNvPr>
          <p:cNvSpPr txBox="1"/>
          <p:nvPr/>
        </p:nvSpPr>
        <p:spPr>
          <a:xfrm>
            <a:off x="1086665" y="2173958"/>
            <a:ext cx="333892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mn-ea"/>
              </a:rPr>
              <a:t>バナー広告を約</a:t>
            </a:r>
            <a:r>
              <a:rPr lang="en-US" altLang="ja-JP" sz="1600" dirty="0">
                <a:solidFill>
                  <a:prstClr val="black"/>
                </a:solidFill>
                <a:latin typeface="+mn-ea"/>
              </a:rPr>
              <a:t>1400</a:t>
            </a:r>
            <a:r>
              <a:rPr kumimoji="1" lang="ja-JP" altLang="en-US" sz="1600" i="0" u="none" strike="noStrike" kern="1200" cap="none" spc="0" normalizeH="0" baseline="0" noProof="0" dirty="0">
                <a:ln>
                  <a:noFill/>
                </a:ln>
                <a:solidFill>
                  <a:prstClr val="black"/>
                </a:solidFill>
                <a:effectLst/>
                <a:uLnTx/>
                <a:uFillTx/>
                <a:latin typeface="+mn-ea"/>
                <a:cs typeface="+mn-cs"/>
              </a:rPr>
              <a:t>件を集計。</a:t>
            </a:r>
            <a:endParaRPr kumimoji="1" lang="en-US" altLang="ja-JP" sz="1600" i="0" u="none" strike="noStrike" kern="1200" cap="none" spc="0" normalizeH="0" baseline="0" noProof="0" dirty="0">
              <a:ln>
                <a:noFill/>
              </a:ln>
              <a:solidFill>
                <a:prstClr val="black"/>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dirty="0">
                <a:ln>
                  <a:noFill/>
                </a:ln>
                <a:solidFill>
                  <a:prstClr val="black"/>
                </a:solidFill>
                <a:effectLst/>
                <a:uLnTx/>
                <a:uFillTx/>
                <a:latin typeface="+mn-ea"/>
                <a:cs typeface="+mn-cs"/>
              </a:rPr>
              <a:t>接触</a:t>
            </a:r>
            <a:r>
              <a:rPr kumimoji="1" lang="en-US" altLang="ja-JP" sz="1600" i="0" u="none" strike="noStrike" kern="1200" cap="none" spc="0" normalizeH="0" baseline="0" noProof="0" dirty="0">
                <a:ln>
                  <a:noFill/>
                </a:ln>
                <a:solidFill>
                  <a:prstClr val="black"/>
                </a:solidFill>
                <a:effectLst/>
                <a:uLnTx/>
                <a:uFillTx/>
                <a:latin typeface="+mn-ea"/>
                <a:cs typeface="+mn-cs"/>
              </a:rPr>
              <a:t>imp</a:t>
            </a:r>
            <a:r>
              <a:rPr kumimoji="1" lang="ja-JP" altLang="en-US" sz="1600" i="0" u="none" strike="noStrike" kern="1200" cap="none" spc="0" normalizeH="0" baseline="0" noProof="0" dirty="0">
                <a:ln>
                  <a:noFill/>
                </a:ln>
                <a:solidFill>
                  <a:prstClr val="black"/>
                </a:solidFill>
                <a:effectLst/>
                <a:uLnTx/>
                <a:uFillTx/>
                <a:latin typeface="+mn-ea"/>
                <a:cs typeface="+mn-cs"/>
              </a:rPr>
              <a:t>数が</a:t>
            </a:r>
            <a:r>
              <a:rPr kumimoji="1" lang="en-US" altLang="ja-JP" sz="1600" i="0" u="none" strike="noStrike" kern="1200" cap="none" spc="0" normalizeH="0" baseline="0" noProof="0" dirty="0">
                <a:ln>
                  <a:noFill/>
                </a:ln>
                <a:solidFill>
                  <a:prstClr val="black"/>
                </a:solidFill>
                <a:effectLst/>
                <a:uLnTx/>
                <a:uFillTx/>
                <a:latin typeface="+mn-ea"/>
                <a:cs typeface="+mn-cs"/>
              </a:rPr>
              <a:t>100</a:t>
            </a:r>
            <a:r>
              <a:rPr kumimoji="1" lang="ja-JP" altLang="en-US" sz="1600" i="0" u="none" strike="noStrike" kern="1200" cap="none" spc="0" normalizeH="0" baseline="0" noProof="0" dirty="0">
                <a:ln>
                  <a:noFill/>
                </a:ln>
                <a:solidFill>
                  <a:prstClr val="black"/>
                </a:solidFill>
                <a:effectLst/>
                <a:uLnTx/>
                <a:uFillTx/>
                <a:latin typeface="+mn-ea"/>
                <a:cs typeface="+mn-cs"/>
              </a:rPr>
              <a:t>以上の</a:t>
            </a:r>
            <a:endParaRPr kumimoji="1" lang="en-US" altLang="ja-JP" sz="1600" i="0" u="none" strike="noStrike" kern="1200" cap="none" spc="0" normalizeH="0" baseline="0" noProof="0" dirty="0">
              <a:ln>
                <a:noFill/>
              </a:ln>
              <a:solidFill>
                <a:prstClr val="black"/>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solidFill>
                  <a:prstClr val="black"/>
                </a:solidFill>
                <a:latin typeface="+mn-ea"/>
              </a:rPr>
              <a:t>約</a:t>
            </a:r>
            <a:r>
              <a:rPr kumimoji="1" lang="en-US" altLang="ja-JP" sz="1600" i="0" u="none" strike="noStrike" kern="1200" cap="none" spc="0" normalizeH="0" baseline="0" noProof="0" dirty="0">
                <a:ln>
                  <a:noFill/>
                </a:ln>
                <a:solidFill>
                  <a:prstClr val="black"/>
                </a:solidFill>
                <a:effectLst/>
                <a:uLnTx/>
                <a:uFillTx/>
                <a:latin typeface="+mn-ea"/>
                <a:cs typeface="+mn-cs"/>
              </a:rPr>
              <a:t>1,000</a:t>
            </a:r>
            <a:r>
              <a:rPr kumimoji="1" lang="ja-JP" altLang="en-US" sz="1600" i="0" u="none" strike="noStrike" kern="1200" cap="none" spc="0" normalizeH="0" baseline="0" noProof="0" dirty="0">
                <a:ln>
                  <a:noFill/>
                </a:ln>
                <a:solidFill>
                  <a:prstClr val="black"/>
                </a:solidFill>
                <a:effectLst/>
                <a:uLnTx/>
                <a:uFillTx/>
                <a:latin typeface="+mn-ea"/>
                <a:cs typeface="+mn-cs"/>
              </a:rPr>
              <a:t>万</a:t>
            </a:r>
            <a:r>
              <a:rPr kumimoji="1" lang="en-US" altLang="ja-JP" sz="1600" i="0" u="none" strike="noStrike" kern="1200" cap="none" spc="0" normalizeH="0" baseline="0" noProof="0" dirty="0">
                <a:ln>
                  <a:noFill/>
                </a:ln>
                <a:solidFill>
                  <a:prstClr val="black"/>
                </a:solidFill>
                <a:effectLst/>
                <a:uLnTx/>
                <a:uFillTx/>
                <a:latin typeface="+mn-ea"/>
                <a:cs typeface="+mn-cs"/>
              </a:rPr>
              <a:t>UU</a:t>
            </a:r>
            <a:r>
              <a:rPr kumimoji="1" lang="ja-JP" altLang="en-US" sz="1600" i="0" u="none" strike="noStrike" kern="1200" cap="none" spc="0" normalizeH="0" baseline="0" noProof="0" dirty="0">
                <a:ln>
                  <a:noFill/>
                </a:ln>
                <a:solidFill>
                  <a:prstClr val="black"/>
                </a:solidFill>
                <a:effectLst/>
                <a:uLnTx/>
                <a:uFillTx/>
                <a:latin typeface="+mn-ea"/>
                <a:cs typeface="+mn-cs"/>
              </a:rPr>
              <a:t>を抽出</a:t>
            </a:r>
            <a:endParaRPr kumimoji="1" lang="en-US" altLang="ja-JP" sz="1600" i="0" u="none" strike="noStrike" kern="1200" cap="none" spc="0" normalizeH="0" baseline="0" noProof="0" dirty="0">
              <a:ln>
                <a:noFill/>
              </a:ln>
              <a:solidFill>
                <a:prstClr val="black"/>
              </a:solidFill>
              <a:effectLst/>
              <a:uLnTx/>
              <a:uFillTx/>
              <a:latin typeface="+mn-ea"/>
              <a:cs typeface="+mn-cs"/>
            </a:endParaRPr>
          </a:p>
        </p:txBody>
      </p:sp>
      <p:grpSp>
        <p:nvGrpSpPr>
          <p:cNvPr id="63" name="グループ化 62">
            <a:extLst>
              <a:ext uri="{FF2B5EF4-FFF2-40B4-BE49-F238E27FC236}">
                <a16:creationId xmlns:a16="http://schemas.microsoft.com/office/drawing/2014/main" id="{DA584587-AB93-BF44-BA01-973BFF6B550E}"/>
              </a:ext>
            </a:extLst>
          </p:cNvPr>
          <p:cNvGrpSpPr/>
          <p:nvPr/>
        </p:nvGrpSpPr>
        <p:grpSpPr>
          <a:xfrm>
            <a:off x="5135647" y="2805772"/>
            <a:ext cx="721225" cy="2023987"/>
            <a:chOff x="2749641" y="5429254"/>
            <a:chExt cx="721225" cy="2023987"/>
          </a:xfrm>
        </p:grpSpPr>
        <p:sp>
          <p:nvSpPr>
            <p:cNvPr id="61" name="二等辺三角形 60">
              <a:extLst>
                <a:ext uri="{FF2B5EF4-FFF2-40B4-BE49-F238E27FC236}">
                  <a16:creationId xmlns:a16="http://schemas.microsoft.com/office/drawing/2014/main" id="{6E94D15A-6B89-B853-119C-00755086C711}"/>
                </a:ext>
              </a:extLst>
            </p:cNvPr>
            <p:cNvSpPr/>
            <p:nvPr/>
          </p:nvSpPr>
          <p:spPr>
            <a:xfrm rot="5400000">
              <a:off x="2012879" y="6166016"/>
              <a:ext cx="2023987" cy="550464"/>
            </a:xfrm>
            <a:prstGeom prst="triangle">
              <a:avLst/>
            </a:prstGeom>
            <a:solidFill>
              <a:schemeClr val="bg1">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2" name="テキスト ボックス 61">
              <a:extLst>
                <a:ext uri="{FF2B5EF4-FFF2-40B4-BE49-F238E27FC236}">
                  <a16:creationId xmlns:a16="http://schemas.microsoft.com/office/drawing/2014/main" id="{75CA19D8-F36E-62E9-4CA2-DC1641ABD864}"/>
                </a:ext>
              </a:extLst>
            </p:cNvPr>
            <p:cNvSpPr txBox="1"/>
            <p:nvPr/>
          </p:nvSpPr>
          <p:spPr>
            <a:xfrm>
              <a:off x="2749641" y="6162690"/>
              <a:ext cx="721225" cy="646331"/>
            </a:xfrm>
            <a:prstGeom prst="rect">
              <a:avLst/>
            </a:prstGeom>
            <a:noFill/>
          </p:spPr>
          <p:txBody>
            <a:bodyPr wrap="square" rtlCol="0">
              <a:spAutoFit/>
            </a:bodyPr>
            <a:lstStyle/>
            <a:p>
              <a:pPr algn="l"/>
              <a:r>
                <a:rPr kumimoji="1" lang="ja-JP" altLang="en-US" b="1" dirty="0">
                  <a:solidFill>
                    <a:srgbClr val="C00000"/>
                  </a:solidFill>
                </a:rPr>
                <a:t>分</a:t>
              </a:r>
              <a:endParaRPr kumimoji="1" lang="en-US" altLang="ja-JP" b="1" dirty="0">
                <a:solidFill>
                  <a:srgbClr val="C00000"/>
                </a:solidFill>
              </a:endParaRPr>
            </a:p>
            <a:p>
              <a:pPr algn="l"/>
              <a:r>
                <a:rPr kumimoji="1" lang="ja-JP" altLang="en-US" b="1" dirty="0">
                  <a:solidFill>
                    <a:srgbClr val="C00000"/>
                  </a:solidFill>
                </a:rPr>
                <a:t>類</a:t>
              </a:r>
            </a:p>
          </p:txBody>
        </p:sp>
      </p:grpSp>
      <p:grpSp>
        <p:nvGrpSpPr>
          <p:cNvPr id="98" name="グループ化 97">
            <a:extLst>
              <a:ext uri="{FF2B5EF4-FFF2-40B4-BE49-F238E27FC236}">
                <a16:creationId xmlns:a16="http://schemas.microsoft.com/office/drawing/2014/main" id="{A52FE28C-836F-C577-AC44-16CB73483F6A}"/>
              </a:ext>
            </a:extLst>
          </p:cNvPr>
          <p:cNvGrpSpPr/>
          <p:nvPr/>
        </p:nvGrpSpPr>
        <p:grpSpPr>
          <a:xfrm>
            <a:off x="813126" y="2976195"/>
            <a:ext cx="3520702" cy="2319409"/>
            <a:chOff x="432969" y="2848894"/>
            <a:chExt cx="3520702" cy="2319409"/>
          </a:xfrm>
        </p:grpSpPr>
        <p:grpSp>
          <p:nvGrpSpPr>
            <p:cNvPr id="37" name="グループ化 36">
              <a:extLst>
                <a:ext uri="{FF2B5EF4-FFF2-40B4-BE49-F238E27FC236}">
                  <a16:creationId xmlns:a16="http://schemas.microsoft.com/office/drawing/2014/main" id="{630656C7-5B84-22B0-9AEC-803E7D363A63}"/>
                </a:ext>
              </a:extLst>
            </p:cNvPr>
            <p:cNvGrpSpPr/>
            <p:nvPr/>
          </p:nvGrpSpPr>
          <p:grpSpPr>
            <a:xfrm>
              <a:off x="432969" y="2848894"/>
              <a:ext cx="3498473" cy="2071617"/>
              <a:chOff x="555391" y="2624208"/>
              <a:chExt cx="3498473" cy="2071617"/>
            </a:xfrm>
          </p:grpSpPr>
          <p:sp>
            <p:nvSpPr>
              <p:cNvPr id="36" name="楕円 35">
                <a:extLst>
                  <a:ext uri="{FF2B5EF4-FFF2-40B4-BE49-F238E27FC236}">
                    <a16:creationId xmlns:a16="http://schemas.microsoft.com/office/drawing/2014/main" id="{668A4E08-227B-8F46-F507-507E80365B60}"/>
                  </a:ext>
                </a:extLst>
              </p:cNvPr>
              <p:cNvSpPr/>
              <p:nvPr/>
            </p:nvSpPr>
            <p:spPr>
              <a:xfrm>
                <a:off x="855915" y="2667000"/>
                <a:ext cx="3197949" cy="2028825"/>
              </a:xfrm>
              <a:prstGeom prst="ellipse">
                <a:avLst/>
              </a:prstGeom>
              <a:solidFill>
                <a:srgbClr val="F9DBDB"/>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9" name="図 18">
                <a:extLst>
                  <a:ext uri="{FF2B5EF4-FFF2-40B4-BE49-F238E27FC236}">
                    <a16:creationId xmlns:a16="http://schemas.microsoft.com/office/drawing/2014/main" id="{80AAECC5-79B0-FDF6-EE68-6BCABF404D38}"/>
                  </a:ext>
                </a:extLst>
              </p:cNvPr>
              <p:cNvPicPr>
                <a:picLocks noChangeAspect="1"/>
              </p:cNvPicPr>
              <p:nvPr/>
            </p:nvPicPr>
            <p:blipFill>
              <a:blip r:embed="rId2"/>
              <a:stretch>
                <a:fillRect/>
              </a:stretch>
            </p:blipFill>
            <p:spPr>
              <a:xfrm>
                <a:off x="555391" y="2624208"/>
                <a:ext cx="2394312" cy="1368860"/>
              </a:xfrm>
              <a:prstGeom prst="rect">
                <a:avLst/>
              </a:prstGeom>
            </p:spPr>
          </p:pic>
        </p:grpSp>
        <p:grpSp>
          <p:nvGrpSpPr>
            <p:cNvPr id="74" name="グループ化 73">
              <a:extLst>
                <a:ext uri="{FF2B5EF4-FFF2-40B4-BE49-F238E27FC236}">
                  <a16:creationId xmlns:a16="http://schemas.microsoft.com/office/drawing/2014/main" id="{F44DCC86-0749-12B6-D933-F7207C128AB5}"/>
                </a:ext>
              </a:extLst>
            </p:cNvPr>
            <p:cNvGrpSpPr/>
            <p:nvPr/>
          </p:nvGrpSpPr>
          <p:grpSpPr>
            <a:xfrm>
              <a:off x="2020790" y="3978817"/>
              <a:ext cx="1000126" cy="1189486"/>
              <a:chOff x="11500192" y="1341535"/>
              <a:chExt cx="1000126" cy="1189486"/>
            </a:xfrm>
          </p:grpSpPr>
          <p:pic>
            <p:nvPicPr>
              <p:cNvPr id="67" name="図 66">
                <a:extLst>
                  <a:ext uri="{FF2B5EF4-FFF2-40B4-BE49-F238E27FC236}">
                    <a16:creationId xmlns:a16="http://schemas.microsoft.com/office/drawing/2014/main" id="{2ED75D0D-1C8B-7F92-C75C-AF8E751B0346}"/>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68" name="図 67">
                <a:extLst>
                  <a:ext uri="{FF2B5EF4-FFF2-40B4-BE49-F238E27FC236}">
                    <a16:creationId xmlns:a16="http://schemas.microsoft.com/office/drawing/2014/main" id="{EC24CAA1-E5A1-F72C-AA92-701BECCE4F72}"/>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69" name="図 68">
                <a:extLst>
                  <a:ext uri="{FF2B5EF4-FFF2-40B4-BE49-F238E27FC236}">
                    <a16:creationId xmlns:a16="http://schemas.microsoft.com/office/drawing/2014/main" id="{FA4CF2BB-0E5F-6FEF-7790-98C8D3AF4E68}"/>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70" name="図 69">
                <a:extLst>
                  <a:ext uri="{FF2B5EF4-FFF2-40B4-BE49-F238E27FC236}">
                    <a16:creationId xmlns:a16="http://schemas.microsoft.com/office/drawing/2014/main" id="{2D4A7E4C-2641-EB22-3F83-692012A12E52}"/>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71" name="図 70">
                <a:extLst>
                  <a:ext uri="{FF2B5EF4-FFF2-40B4-BE49-F238E27FC236}">
                    <a16:creationId xmlns:a16="http://schemas.microsoft.com/office/drawing/2014/main" id="{FA3B0A95-0074-050E-EBF3-6422B8C7742D}"/>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72" name="図 71">
                <a:extLst>
                  <a:ext uri="{FF2B5EF4-FFF2-40B4-BE49-F238E27FC236}">
                    <a16:creationId xmlns:a16="http://schemas.microsoft.com/office/drawing/2014/main" id="{FEE91585-EFEB-91AC-DC00-4650DA1C98F1}"/>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73" name="図 72">
                <a:extLst>
                  <a:ext uri="{FF2B5EF4-FFF2-40B4-BE49-F238E27FC236}">
                    <a16:creationId xmlns:a16="http://schemas.microsoft.com/office/drawing/2014/main" id="{23DA2C37-E94E-7BD8-8C2D-D19AAEEADC2D}"/>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grpSp>
          <p:nvGrpSpPr>
            <p:cNvPr id="75" name="グループ化 74">
              <a:extLst>
                <a:ext uri="{FF2B5EF4-FFF2-40B4-BE49-F238E27FC236}">
                  <a16:creationId xmlns:a16="http://schemas.microsoft.com/office/drawing/2014/main" id="{9E69CD1F-EF1A-51EE-9AF7-A4BE4AEE00A9}"/>
                </a:ext>
              </a:extLst>
            </p:cNvPr>
            <p:cNvGrpSpPr/>
            <p:nvPr/>
          </p:nvGrpSpPr>
          <p:grpSpPr>
            <a:xfrm>
              <a:off x="2946862" y="3748383"/>
              <a:ext cx="1000126" cy="1189486"/>
              <a:chOff x="11500192" y="1341535"/>
              <a:chExt cx="1000126" cy="1189486"/>
            </a:xfrm>
          </p:grpSpPr>
          <p:pic>
            <p:nvPicPr>
              <p:cNvPr id="76" name="図 75">
                <a:extLst>
                  <a:ext uri="{FF2B5EF4-FFF2-40B4-BE49-F238E27FC236}">
                    <a16:creationId xmlns:a16="http://schemas.microsoft.com/office/drawing/2014/main" id="{480882C0-8172-9250-6E2B-0ABD6B8D6F8A}"/>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77" name="図 76">
                <a:extLst>
                  <a:ext uri="{FF2B5EF4-FFF2-40B4-BE49-F238E27FC236}">
                    <a16:creationId xmlns:a16="http://schemas.microsoft.com/office/drawing/2014/main" id="{FA171FE0-4CF9-469A-83F7-36E35AC02E06}"/>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78" name="図 77">
                <a:extLst>
                  <a:ext uri="{FF2B5EF4-FFF2-40B4-BE49-F238E27FC236}">
                    <a16:creationId xmlns:a16="http://schemas.microsoft.com/office/drawing/2014/main" id="{4BAF01EE-1DB5-AF00-0F24-1A2B205BA8A0}"/>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79" name="図 78">
                <a:extLst>
                  <a:ext uri="{FF2B5EF4-FFF2-40B4-BE49-F238E27FC236}">
                    <a16:creationId xmlns:a16="http://schemas.microsoft.com/office/drawing/2014/main" id="{29062AED-65E4-93A0-74E7-F99E80770EA2}"/>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80" name="図 79">
                <a:extLst>
                  <a:ext uri="{FF2B5EF4-FFF2-40B4-BE49-F238E27FC236}">
                    <a16:creationId xmlns:a16="http://schemas.microsoft.com/office/drawing/2014/main" id="{551915A4-7ADA-D2CA-026B-705680B4B8FC}"/>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81" name="図 80">
                <a:extLst>
                  <a:ext uri="{FF2B5EF4-FFF2-40B4-BE49-F238E27FC236}">
                    <a16:creationId xmlns:a16="http://schemas.microsoft.com/office/drawing/2014/main" id="{5F066AA0-AC9A-EDBD-09F6-116F05074B87}"/>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82" name="図 81">
                <a:extLst>
                  <a:ext uri="{FF2B5EF4-FFF2-40B4-BE49-F238E27FC236}">
                    <a16:creationId xmlns:a16="http://schemas.microsoft.com/office/drawing/2014/main" id="{3786C02A-05F5-59DE-1B8C-E1C2A9172848}"/>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pic>
          <p:nvPicPr>
            <p:cNvPr id="83" name="図 82">
              <a:extLst>
                <a:ext uri="{FF2B5EF4-FFF2-40B4-BE49-F238E27FC236}">
                  <a16:creationId xmlns:a16="http://schemas.microsoft.com/office/drawing/2014/main" id="{601554ED-2FB3-20D5-3A85-1BBBF7A505B6}"/>
                </a:ext>
              </a:extLst>
            </p:cNvPr>
            <p:cNvPicPr>
              <a:picLocks noChangeAspect="1"/>
            </p:cNvPicPr>
            <p:nvPr/>
          </p:nvPicPr>
          <p:blipFill rotWithShape="1">
            <a:blip r:embed="rId3"/>
            <a:srcRect r="74715" b="90870"/>
            <a:stretch/>
          </p:blipFill>
          <p:spPr>
            <a:xfrm>
              <a:off x="2989017" y="4687422"/>
              <a:ext cx="344903" cy="401540"/>
            </a:xfrm>
            <a:prstGeom prst="rect">
              <a:avLst/>
            </a:prstGeom>
          </p:spPr>
        </p:pic>
        <p:pic>
          <p:nvPicPr>
            <p:cNvPr id="84" name="図 83">
              <a:extLst>
                <a:ext uri="{FF2B5EF4-FFF2-40B4-BE49-F238E27FC236}">
                  <a16:creationId xmlns:a16="http://schemas.microsoft.com/office/drawing/2014/main" id="{7877510A-D54A-48D2-330D-FDE59FE8C99C}"/>
                </a:ext>
              </a:extLst>
            </p:cNvPr>
            <p:cNvPicPr>
              <a:picLocks noChangeAspect="1"/>
            </p:cNvPicPr>
            <p:nvPr/>
          </p:nvPicPr>
          <p:blipFill rotWithShape="1">
            <a:blip r:embed="rId3"/>
            <a:srcRect r="74715" b="90870"/>
            <a:stretch/>
          </p:blipFill>
          <p:spPr>
            <a:xfrm>
              <a:off x="3608768" y="4677771"/>
              <a:ext cx="344903" cy="401540"/>
            </a:xfrm>
            <a:prstGeom prst="rect">
              <a:avLst/>
            </a:prstGeom>
          </p:spPr>
        </p:pic>
        <p:pic>
          <p:nvPicPr>
            <p:cNvPr id="85" name="図 84">
              <a:extLst>
                <a:ext uri="{FF2B5EF4-FFF2-40B4-BE49-F238E27FC236}">
                  <a16:creationId xmlns:a16="http://schemas.microsoft.com/office/drawing/2014/main" id="{54CA80B9-F684-9BB3-B4E6-BD9AB0234828}"/>
                </a:ext>
              </a:extLst>
            </p:cNvPr>
            <p:cNvPicPr>
              <a:picLocks noChangeAspect="1"/>
            </p:cNvPicPr>
            <p:nvPr/>
          </p:nvPicPr>
          <p:blipFill rotWithShape="1">
            <a:blip r:embed="rId3"/>
            <a:srcRect r="74715" b="90870"/>
            <a:stretch/>
          </p:blipFill>
          <p:spPr>
            <a:xfrm>
              <a:off x="2686328" y="3753966"/>
              <a:ext cx="344903" cy="401540"/>
            </a:xfrm>
            <a:prstGeom prst="rect">
              <a:avLst/>
            </a:prstGeom>
          </p:spPr>
        </p:pic>
        <p:sp>
          <p:nvSpPr>
            <p:cNvPr id="94" name="テキスト ボックス 93">
              <a:extLst>
                <a:ext uri="{FF2B5EF4-FFF2-40B4-BE49-F238E27FC236}">
                  <a16:creationId xmlns:a16="http://schemas.microsoft.com/office/drawing/2014/main" id="{71A81261-A4AD-6A10-59C1-CD6EB6BDD2D1}"/>
                </a:ext>
              </a:extLst>
            </p:cNvPr>
            <p:cNvSpPr txBox="1"/>
            <p:nvPr/>
          </p:nvSpPr>
          <p:spPr>
            <a:xfrm>
              <a:off x="1830205" y="3490786"/>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sp>
          <p:nvSpPr>
            <p:cNvPr id="95" name="テキスト ボックス 94">
              <a:extLst>
                <a:ext uri="{FF2B5EF4-FFF2-40B4-BE49-F238E27FC236}">
                  <a16:creationId xmlns:a16="http://schemas.microsoft.com/office/drawing/2014/main" id="{7C07652C-88DB-F7E7-51A1-723967086A4E}"/>
                </a:ext>
              </a:extLst>
            </p:cNvPr>
            <p:cNvSpPr txBox="1"/>
            <p:nvPr/>
          </p:nvSpPr>
          <p:spPr>
            <a:xfrm>
              <a:off x="1233521" y="3290500"/>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sp>
          <p:nvSpPr>
            <p:cNvPr id="96" name="テキスト ボックス 95">
              <a:extLst>
                <a:ext uri="{FF2B5EF4-FFF2-40B4-BE49-F238E27FC236}">
                  <a16:creationId xmlns:a16="http://schemas.microsoft.com/office/drawing/2014/main" id="{1C75F5AC-E689-B95E-C9BB-BA136F7958CB}"/>
                </a:ext>
              </a:extLst>
            </p:cNvPr>
            <p:cNvSpPr txBox="1"/>
            <p:nvPr/>
          </p:nvSpPr>
          <p:spPr>
            <a:xfrm>
              <a:off x="496223" y="3352286"/>
              <a:ext cx="685362" cy="276999"/>
            </a:xfrm>
            <a:prstGeom prst="rect">
              <a:avLst/>
            </a:prstGeom>
            <a:noFill/>
          </p:spPr>
          <p:txBody>
            <a:bodyPr wrap="square" rtlCol="0">
              <a:spAutoFit/>
            </a:bodyPr>
            <a:lstStyle/>
            <a:p>
              <a:pPr algn="l"/>
              <a:r>
                <a:rPr kumimoji="1" lang="ja-JP" altLang="en-US" sz="1200" dirty="0">
                  <a:solidFill>
                    <a:schemeClr val="bg1"/>
                  </a:solidFill>
                </a:rPr>
                <a:t>バナー</a:t>
              </a:r>
            </a:p>
          </p:txBody>
        </p:sp>
      </p:grpSp>
      <p:sp>
        <p:nvSpPr>
          <p:cNvPr id="10" name="正方形/長方形 9">
            <a:extLst>
              <a:ext uri="{FF2B5EF4-FFF2-40B4-BE49-F238E27FC236}">
                <a16:creationId xmlns:a16="http://schemas.microsoft.com/office/drawing/2014/main" id="{8A6966D5-F878-0325-4829-421CB39F1CEB}"/>
              </a:ext>
            </a:extLst>
          </p:cNvPr>
          <p:cNvSpPr/>
          <p:nvPr/>
        </p:nvSpPr>
        <p:spPr>
          <a:xfrm>
            <a:off x="496223" y="1006464"/>
            <a:ext cx="11216352" cy="523897"/>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ディスプレイ広告接触者を広告反応のしやすさで</a:t>
            </a:r>
            <a:r>
              <a:rPr lang="en-US" altLang="ja-JP" b="1" dirty="0">
                <a:solidFill>
                  <a:schemeClr val="accent3"/>
                </a:solidFill>
                <a:latin typeface="Meiryo" panose="020B0604030504040204" pitchFamily="34" charset="-128"/>
                <a:ea typeface="Meiryo" panose="020B0604030504040204" pitchFamily="34" charset="-128"/>
              </a:rPr>
              <a:t>10</a:t>
            </a:r>
            <a:r>
              <a:rPr lang="ja-JP" altLang="en-US" b="1" dirty="0">
                <a:solidFill>
                  <a:schemeClr val="accent3"/>
                </a:solidFill>
                <a:latin typeface="Meiryo" panose="020B0604030504040204" pitchFamily="34" charset="-128"/>
                <a:ea typeface="Meiryo" panose="020B0604030504040204" pitchFamily="34" charset="-128"/>
              </a:rPr>
              <a:t>段階に分け、広告無反応層の反応を検証。</a:t>
            </a:r>
          </a:p>
        </p:txBody>
      </p:sp>
      <p:sp>
        <p:nvSpPr>
          <p:cNvPr id="7" name="テキスト ボックス 6">
            <a:extLst>
              <a:ext uri="{FF2B5EF4-FFF2-40B4-BE49-F238E27FC236}">
                <a16:creationId xmlns:a16="http://schemas.microsoft.com/office/drawing/2014/main" id="{91937121-F748-4221-0489-A8616E4F466A}"/>
              </a:ext>
            </a:extLst>
          </p:cNvPr>
          <p:cNvSpPr txBox="1"/>
          <p:nvPr/>
        </p:nvSpPr>
        <p:spPr>
          <a:xfrm>
            <a:off x="9851222" y="3681316"/>
            <a:ext cx="2231923" cy="13234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ディスプレイ広告</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無反応層</a:t>
            </a:r>
            <a:r>
              <a:rPr lang="ja-JP" altLang="en-US" sz="1600" b="1" dirty="0">
                <a:solidFill>
                  <a:srgbClr val="C00000"/>
                </a:solidFill>
                <a:latin typeface="+mn-ea"/>
              </a:rPr>
              <a:t>が</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トピックス</a:t>
            </a:r>
            <a:r>
              <a:rPr lang="en-US" altLang="ja-JP" sz="1600" b="1" dirty="0">
                <a:solidFill>
                  <a:srgbClr val="C00000"/>
                </a:solidFill>
                <a:latin typeface="+mn-ea"/>
              </a:rPr>
              <a:t>PR</a:t>
            </a:r>
            <a:r>
              <a:rPr lang="ja-JP" altLang="en-US" sz="1600" b="1" dirty="0">
                <a:solidFill>
                  <a:srgbClr val="C00000"/>
                </a:solidFill>
                <a:latin typeface="+mn-ea"/>
              </a:rPr>
              <a:t>に</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反応するか検証</a:t>
            </a:r>
            <a:endParaRPr kumimoji="1" lang="ja-JP" altLang="en-US" sz="1600" b="1" i="0" u="none" strike="noStrike" kern="1200" cap="none" spc="0" normalizeH="0" baseline="0" noProof="0" dirty="0">
              <a:ln>
                <a:noFill/>
              </a:ln>
              <a:solidFill>
                <a:srgbClr val="C00000"/>
              </a:solidFill>
              <a:effectLst/>
              <a:uLnTx/>
              <a:uFillTx/>
              <a:latin typeface="+mn-ea"/>
              <a:cs typeface="+mn-cs"/>
            </a:endParaRPr>
          </a:p>
        </p:txBody>
      </p:sp>
      <p:sp>
        <p:nvSpPr>
          <p:cNvPr id="8" name="吹き出し: 角を丸めた四角形 7">
            <a:extLst>
              <a:ext uri="{FF2B5EF4-FFF2-40B4-BE49-F238E27FC236}">
                <a16:creationId xmlns:a16="http://schemas.microsoft.com/office/drawing/2014/main" id="{7CE71230-6355-913B-0A71-645FE03269F5}"/>
              </a:ext>
            </a:extLst>
          </p:cNvPr>
          <p:cNvSpPr/>
          <p:nvPr/>
        </p:nvSpPr>
        <p:spPr>
          <a:xfrm>
            <a:off x="9822502" y="3744147"/>
            <a:ext cx="2222156" cy="1378097"/>
          </a:xfrm>
          <a:prstGeom prst="wedgeRoundRectCallout">
            <a:avLst>
              <a:gd name="adj1" fmla="val -55013"/>
              <a:gd name="adj2" fmla="val 60797"/>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9" name="グループ化 8">
            <a:extLst>
              <a:ext uri="{FF2B5EF4-FFF2-40B4-BE49-F238E27FC236}">
                <a16:creationId xmlns:a16="http://schemas.microsoft.com/office/drawing/2014/main" id="{EE93FC31-2F08-E593-A5B0-E6691AECA659}"/>
              </a:ext>
            </a:extLst>
          </p:cNvPr>
          <p:cNvGrpSpPr/>
          <p:nvPr/>
        </p:nvGrpSpPr>
        <p:grpSpPr>
          <a:xfrm>
            <a:off x="6287511" y="1601838"/>
            <a:ext cx="3393635" cy="5072152"/>
            <a:chOff x="6287511" y="1649463"/>
            <a:chExt cx="3393635" cy="5072152"/>
          </a:xfrm>
        </p:grpSpPr>
        <p:grpSp>
          <p:nvGrpSpPr>
            <p:cNvPr id="253" name="グループ化 252">
              <a:extLst>
                <a:ext uri="{FF2B5EF4-FFF2-40B4-BE49-F238E27FC236}">
                  <a16:creationId xmlns:a16="http://schemas.microsoft.com/office/drawing/2014/main" id="{4B91E70F-F6F7-7BF4-E7B4-E5D9A129987F}"/>
                </a:ext>
              </a:extLst>
            </p:cNvPr>
            <p:cNvGrpSpPr/>
            <p:nvPr/>
          </p:nvGrpSpPr>
          <p:grpSpPr>
            <a:xfrm>
              <a:off x="6287511" y="1649463"/>
              <a:ext cx="3393635" cy="5072152"/>
              <a:chOff x="6437877" y="1610795"/>
              <a:chExt cx="3393635" cy="5072152"/>
            </a:xfrm>
          </p:grpSpPr>
          <p:grpSp>
            <p:nvGrpSpPr>
              <p:cNvPr id="242" name="グループ化 241">
                <a:extLst>
                  <a:ext uri="{FF2B5EF4-FFF2-40B4-BE49-F238E27FC236}">
                    <a16:creationId xmlns:a16="http://schemas.microsoft.com/office/drawing/2014/main" id="{8931AC94-D87D-A605-8C8D-F33B647762EE}"/>
                  </a:ext>
                </a:extLst>
              </p:cNvPr>
              <p:cNvGrpSpPr/>
              <p:nvPr/>
            </p:nvGrpSpPr>
            <p:grpSpPr>
              <a:xfrm>
                <a:off x="6437877" y="1610795"/>
                <a:ext cx="3376221" cy="5072152"/>
                <a:chOff x="7741932" y="1630734"/>
                <a:chExt cx="3376221" cy="5072152"/>
              </a:xfrm>
            </p:grpSpPr>
            <p:sp>
              <p:nvSpPr>
                <p:cNvPr id="241" name="四角形: 角を丸くする 240">
                  <a:extLst>
                    <a:ext uri="{FF2B5EF4-FFF2-40B4-BE49-F238E27FC236}">
                      <a16:creationId xmlns:a16="http://schemas.microsoft.com/office/drawing/2014/main" id="{3BD45613-66CB-BD3F-D5A8-5EF0745BD4A2}"/>
                    </a:ext>
                  </a:extLst>
                </p:cNvPr>
                <p:cNvSpPr/>
                <p:nvPr/>
              </p:nvSpPr>
              <p:spPr>
                <a:xfrm>
                  <a:off x="7741932" y="4630925"/>
                  <a:ext cx="3376221" cy="1995199"/>
                </a:xfrm>
                <a:prstGeom prst="roundRect">
                  <a:avLst>
                    <a:gd name="adj" fmla="val 374"/>
                  </a:avLst>
                </a:prstGeom>
                <a:solidFill>
                  <a:schemeClr val="bg1">
                    <a:lumMod val="90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0" name="四角形: 角を丸くする 239">
                  <a:extLst>
                    <a:ext uri="{FF2B5EF4-FFF2-40B4-BE49-F238E27FC236}">
                      <a16:creationId xmlns:a16="http://schemas.microsoft.com/office/drawing/2014/main" id="{6F6F5188-85D6-CC16-4D63-9D673B855571}"/>
                    </a:ext>
                  </a:extLst>
                </p:cNvPr>
                <p:cNvSpPr/>
                <p:nvPr/>
              </p:nvSpPr>
              <p:spPr>
                <a:xfrm>
                  <a:off x="7741932" y="1630734"/>
                  <a:ext cx="3376221" cy="2973393"/>
                </a:xfrm>
                <a:prstGeom prst="roundRect">
                  <a:avLst>
                    <a:gd name="adj" fmla="val 374"/>
                  </a:avLst>
                </a:prstGeom>
                <a:solidFill>
                  <a:srgbClr val="F9DBDB"/>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9" name="図 238">
                  <a:extLst>
                    <a:ext uri="{FF2B5EF4-FFF2-40B4-BE49-F238E27FC236}">
                      <a16:creationId xmlns:a16="http://schemas.microsoft.com/office/drawing/2014/main" id="{38000B39-9CA5-5707-A1F7-47169A250A0E}"/>
                    </a:ext>
                  </a:extLst>
                </p:cNvPr>
                <p:cNvPicPr>
                  <a:picLocks noChangeAspect="1"/>
                </p:cNvPicPr>
                <p:nvPr/>
              </p:nvPicPr>
              <p:blipFill>
                <a:blip r:embed="rId4"/>
                <a:stretch>
                  <a:fillRect/>
                </a:stretch>
              </p:blipFill>
              <p:spPr>
                <a:xfrm>
                  <a:off x="7789348" y="1698692"/>
                  <a:ext cx="560424" cy="5004194"/>
                </a:xfrm>
                <a:prstGeom prst="rect">
                  <a:avLst/>
                </a:prstGeom>
              </p:spPr>
            </p:pic>
          </p:grpSp>
          <p:sp>
            <p:nvSpPr>
              <p:cNvPr id="246" name="テキスト ボックス 245">
                <a:extLst>
                  <a:ext uri="{FF2B5EF4-FFF2-40B4-BE49-F238E27FC236}">
                    <a16:creationId xmlns:a16="http://schemas.microsoft.com/office/drawing/2014/main" id="{1CD3DEF0-B823-4708-D4B4-8D5307085E4F}"/>
                  </a:ext>
                </a:extLst>
              </p:cNvPr>
              <p:cNvSpPr txBox="1"/>
              <p:nvPr/>
            </p:nvSpPr>
            <p:spPr>
              <a:xfrm>
                <a:off x="7544798" y="2812088"/>
                <a:ext cx="2286714" cy="861774"/>
              </a:xfrm>
              <a:prstGeom prst="rect">
                <a:avLst/>
              </a:prstGeom>
              <a:noFill/>
            </p:spPr>
            <p:txBody>
              <a:bodyPr wrap="square" rtlCol="0">
                <a:spAutoFit/>
              </a:bodyPr>
              <a:lstStyle/>
              <a:p>
                <a:pPr algn="ctr"/>
                <a:r>
                  <a:rPr kumimoji="1" lang="ja-JP" altLang="en-US" b="1" dirty="0">
                    <a:solidFill>
                      <a:schemeClr val="tx1">
                        <a:lumMod val="75000"/>
                        <a:lumOff val="25000"/>
                      </a:schemeClr>
                    </a:solidFill>
                    <a:latin typeface="+mn-ea"/>
                  </a:rPr>
                  <a:t>ディスプレイ広告</a:t>
                </a:r>
                <a:endParaRPr kumimoji="1" lang="en-US" altLang="ja-JP"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反応層</a:t>
                </a:r>
                <a:endParaRPr kumimoji="1" lang="en-US" altLang="ja-JP" b="1" dirty="0">
                  <a:solidFill>
                    <a:schemeClr val="tx1">
                      <a:lumMod val="75000"/>
                      <a:lumOff val="25000"/>
                    </a:schemeClr>
                  </a:solidFill>
                  <a:latin typeface="+mn-ea"/>
                </a:endParaRPr>
              </a:p>
              <a:p>
                <a:pPr algn="ctr"/>
                <a:r>
                  <a:rPr lang="en-US" altLang="ja-JP" sz="1400" b="1" dirty="0">
                    <a:solidFill>
                      <a:schemeClr val="tx1">
                        <a:lumMod val="75000"/>
                        <a:lumOff val="25000"/>
                      </a:schemeClr>
                    </a:solidFill>
                    <a:latin typeface="+mn-ea"/>
                  </a:rPr>
                  <a:t>※</a:t>
                </a:r>
                <a:r>
                  <a:rPr lang="ja-JP" altLang="en-US" sz="1400" b="1" dirty="0">
                    <a:solidFill>
                      <a:schemeClr val="tx1">
                        <a:lumMod val="75000"/>
                        <a:lumOff val="25000"/>
                      </a:schemeClr>
                    </a:solidFill>
                    <a:latin typeface="+mn-ea"/>
                  </a:rPr>
                  <a:t>クリック あり</a:t>
                </a:r>
                <a:endParaRPr kumimoji="1" lang="en-US" altLang="ja-JP" sz="1400" b="1" dirty="0">
                  <a:solidFill>
                    <a:schemeClr val="tx1">
                      <a:lumMod val="75000"/>
                      <a:lumOff val="25000"/>
                    </a:schemeClr>
                  </a:solidFill>
                  <a:latin typeface="+mn-ea"/>
                </a:endParaRPr>
              </a:p>
            </p:txBody>
          </p:sp>
          <p:sp>
            <p:nvSpPr>
              <p:cNvPr id="247" name="矢印: 上下 246">
                <a:extLst>
                  <a:ext uri="{FF2B5EF4-FFF2-40B4-BE49-F238E27FC236}">
                    <a16:creationId xmlns:a16="http://schemas.microsoft.com/office/drawing/2014/main" id="{FF098451-C63F-DBEC-217A-619BB728B247}"/>
                  </a:ext>
                </a:extLst>
              </p:cNvPr>
              <p:cNvSpPr/>
              <p:nvPr/>
            </p:nvSpPr>
            <p:spPr>
              <a:xfrm>
                <a:off x="7188939" y="2008651"/>
                <a:ext cx="477435" cy="4143508"/>
              </a:xfrm>
              <a:prstGeom prst="upDownArrow">
                <a:avLst/>
              </a:prstGeom>
              <a:gradFill flip="none" rotWithShape="1">
                <a:gsLst>
                  <a:gs pos="0">
                    <a:schemeClr val="tx2">
                      <a:lumMod val="20000"/>
                      <a:lumOff val="80000"/>
                    </a:schemeClr>
                  </a:gs>
                  <a:gs pos="100000">
                    <a:srgbClr val="FF0000"/>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248" name="テキスト ボックス 247">
                <a:extLst>
                  <a:ext uri="{FF2B5EF4-FFF2-40B4-BE49-F238E27FC236}">
                    <a16:creationId xmlns:a16="http://schemas.microsoft.com/office/drawing/2014/main" id="{6668E174-AD73-CF71-EA66-457688C0B4B2}"/>
                  </a:ext>
                </a:extLst>
              </p:cNvPr>
              <p:cNvSpPr txBox="1"/>
              <p:nvPr/>
            </p:nvSpPr>
            <p:spPr>
              <a:xfrm>
                <a:off x="7652173" y="4976825"/>
                <a:ext cx="2043670" cy="861774"/>
              </a:xfrm>
              <a:prstGeom prst="rect">
                <a:avLst/>
              </a:prstGeom>
              <a:noFill/>
            </p:spPr>
            <p:txBody>
              <a:bodyPr wrap="square" rtlCol="0">
                <a:spAutoFit/>
              </a:bodyPr>
              <a:lstStyle/>
              <a:p>
                <a:pPr algn="ctr"/>
                <a:r>
                  <a:rPr kumimoji="1" lang="ja-JP" altLang="en-US" b="1" dirty="0">
                    <a:solidFill>
                      <a:srgbClr val="C00000"/>
                    </a:solidFill>
                    <a:latin typeface="+mn-ea"/>
                  </a:rPr>
                  <a:t>ディスプレイ広告無反応層</a:t>
                </a:r>
                <a:endParaRPr kumimoji="1" lang="en-US" altLang="ja-JP" b="1" dirty="0">
                  <a:solidFill>
                    <a:srgbClr val="C00000"/>
                  </a:solidFill>
                  <a:latin typeface="+mn-ea"/>
                </a:endParaRPr>
              </a:p>
              <a:p>
                <a:pPr algn="ctr"/>
                <a:r>
                  <a:rPr kumimoji="1" lang="en-US" altLang="ja-JP" sz="1400" b="1" dirty="0">
                    <a:solidFill>
                      <a:srgbClr val="C00000"/>
                    </a:solidFill>
                    <a:latin typeface="+mn-ea"/>
                  </a:rPr>
                  <a:t>※</a:t>
                </a:r>
                <a:r>
                  <a:rPr kumimoji="1" lang="ja-JP" altLang="en-US" sz="1400" b="1" dirty="0">
                    <a:solidFill>
                      <a:srgbClr val="C00000"/>
                    </a:solidFill>
                    <a:latin typeface="+mn-ea"/>
                  </a:rPr>
                  <a:t>クリック なし</a:t>
                </a:r>
                <a:endParaRPr kumimoji="1" lang="en-US" altLang="ja-JP" sz="1400" b="1" dirty="0">
                  <a:solidFill>
                    <a:srgbClr val="C00000"/>
                  </a:solidFill>
                  <a:latin typeface="+mn-ea"/>
                </a:endParaRPr>
              </a:p>
            </p:txBody>
          </p:sp>
        </p:grpSp>
        <p:sp>
          <p:nvSpPr>
            <p:cNvPr id="2" name="テキスト ボックス 1">
              <a:extLst>
                <a:ext uri="{FF2B5EF4-FFF2-40B4-BE49-F238E27FC236}">
                  <a16:creationId xmlns:a16="http://schemas.microsoft.com/office/drawing/2014/main" id="{B174892C-7C5C-453E-FFD0-158EA207E166}"/>
                </a:ext>
              </a:extLst>
            </p:cNvPr>
            <p:cNvSpPr txBox="1"/>
            <p:nvPr/>
          </p:nvSpPr>
          <p:spPr>
            <a:xfrm>
              <a:off x="6843512" y="1685009"/>
              <a:ext cx="926867" cy="461665"/>
            </a:xfrm>
            <a:prstGeom prst="rect">
              <a:avLst/>
            </a:prstGeom>
            <a:noFill/>
          </p:spPr>
          <p:txBody>
            <a:bodyPr wrap="square" rtlCol="0">
              <a:spAutoFit/>
            </a:bodyPr>
            <a:lstStyle/>
            <a:p>
              <a:pPr algn="ctr"/>
              <a:r>
                <a:rPr kumimoji="1" lang="ja-JP" altLang="en-US" sz="1200" b="1" dirty="0">
                  <a:solidFill>
                    <a:srgbClr val="C00000"/>
                  </a:solidFill>
                </a:rPr>
                <a:t>反応</a:t>
              </a:r>
              <a:endParaRPr kumimoji="1" lang="en-US" altLang="ja-JP" sz="1200" b="1" dirty="0">
                <a:solidFill>
                  <a:srgbClr val="C00000"/>
                </a:solidFill>
              </a:endParaRPr>
            </a:p>
            <a:p>
              <a:pPr algn="ctr"/>
              <a:r>
                <a:rPr kumimoji="1" lang="ja-JP" altLang="en-US" sz="1200" b="1" dirty="0">
                  <a:solidFill>
                    <a:srgbClr val="C00000"/>
                  </a:solidFill>
                </a:rPr>
                <a:t>しやすい</a:t>
              </a:r>
            </a:p>
          </p:txBody>
        </p:sp>
        <p:sp>
          <p:nvSpPr>
            <p:cNvPr id="6" name="テキスト ボックス 5">
              <a:extLst>
                <a:ext uri="{FF2B5EF4-FFF2-40B4-BE49-F238E27FC236}">
                  <a16:creationId xmlns:a16="http://schemas.microsoft.com/office/drawing/2014/main" id="{DF2899E4-F220-76FC-663A-60E394601018}"/>
                </a:ext>
              </a:extLst>
            </p:cNvPr>
            <p:cNvSpPr txBox="1"/>
            <p:nvPr/>
          </p:nvSpPr>
          <p:spPr>
            <a:xfrm>
              <a:off x="6813856" y="6128841"/>
              <a:ext cx="926867" cy="461665"/>
            </a:xfrm>
            <a:prstGeom prst="rect">
              <a:avLst/>
            </a:prstGeom>
            <a:noFill/>
          </p:spPr>
          <p:txBody>
            <a:bodyPr wrap="square" rtlCol="0">
              <a:spAutoFit/>
            </a:bodyPr>
            <a:lstStyle/>
            <a:p>
              <a:pPr algn="ctr"/>
              <a:r>
                <a:rPr kumimoji="1" lang="ja-JP" altLang="en-US" sz="1200" b="1" dirty="0">
                  <a:solidFill>
                    <a:schemeClr val="tx1">
                      <a:lumMod val="65000"/>
                      <a:lumOff val="35000"/>
                    </a:schemeClr>
                  </a:solidFill>
                </a:rPr>
                <a:t>反応</a:t>
              </a:r>
              <a:endParaRPr kumimoji="1" lang="en-US" altLang="ja-JP" sz="1200" b="1" dirty="0">
                <a:solidFill>
                  <a:schemeClr val="tx1">
                    <a:lumMod val="65000"/>
                    <a:lumOff val="35000"/>
                  </a:schemeClr>
                </a:solidFill>
              </a:endParaRPr>
            </a:p>
            <a:p>
              <a:pPr algn="ctr"/>
              <a:r>
                <a:rPr kumimoji="1" lang="ja-JP" altLang="en-US" sz="1200" b="1" dirty="0">
                  <a:solidFill>
                    <a:schemeClr val="tx1">
                      <a:lumMod val="65000"/>
                      <a:lumOff val="35000"/>
                    </a:schemeClr>
                  </a:solidFill>
                </a:rPr>
                <a:t>しづらい</a:t>
              </a:r>
            </a:p>
          </p:txBody>
        </p:sp>
      </p:grpSp>
      <p:sp>
        <p:nvSpPr>
          <p:cNvPr id="12" name="正方形/長方形 11">
            <a:extLst>
              <a:ext uri="{FF2B5EF4-FFF2-40B4-BE49-F238E27FC236}">
                <a16:creationId xmlns:a16="http://schemas.microsoft.com/office/drawing/2014/main" id="{3E611F41-CB17-EB01-9A1B-AE275ECF30F8}"/>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
        <p:nvSpPr>
          <p:cNvPr id="4" name="四角形: 角を丸くする 3">
            <a:extLst>
              <a:ext uri="{FF2B5EF4-FFF2-40B4-BE49-F238E27FC236}">
                <a16:creationId xmlns:a16="http://schemas.microsoft.com/office/drawing/2014/main" id="{19712953-788B-22D6-032C-13016E305AD2}"/>
              </a:ext>
            </a:extLst>
          </p:cNvPr>
          <p:cNvSpPr/>
          <p:nvPr/>
        </p:nvSpPr>
        <p:spPr>
          <a:xfrm>
            <a:off x="6751326" y="173428"/>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spTree>
    <p:extLst>
      <p:ext uri="{BB962C8B-B14F-4D97-AF65-F5344CB8AC3E}">
        <p14:creationId xmlns:p14="http://schemas.microsoft.com/office/powerpoint/2010/main" val="1179721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5F03BC6-440B-A54B-7BBA-949B97C7BA57}"/>
              </a:ext>
            </a:extLst>
          </p:cNvPr>
          <p:cNvPicPr>
            <a:picLocks noChangeAspect="1"/>
          </p:cNvPicPr>
          <p:nvPr/>
        </p:nvPicPr>
        <p:blipFill>
          <a:blip r:embed="rId2"/>
          <a:stretch>
            <a:fillRect/>
          </a:stretch>
        </p:blipFill>
        <p:spPr>
          <a:xfrm>
            <a:off x="1749664" y="2073812"/>
            <a:ext cx="7976616" cy="4512564"/>
          </a:xfrm>
          <a:prstGeom prst="rect">
            <a:avLst/>
          </a:prstGeom>
        </p:spPr>
      </p:pic>
      <p:sp>
        <p:nvSpPr>
          <p:cNvPr id="11" name="正方形/長方形 10">
            <a:extLst>
              <a:ext uri="{FF2B5EF4-FFF2-40B4-BE49-F238E27FC236}">
                <a16:creationId xmlns:a16="http://schemas.microsoft.com/office/drawing/2014/main" id="{5729B898-9C86-7338-0289-049748F2D622}"/>
              </a:ext>
            </a:extLst>
          </p:cNvPr>
          <p:cNvSpPr/>
          <p:nvPr/>
        </p:nvSpPr>
        <p:spPr>
          <a:xfrm>
            <a:off x="479425" y="1010718"/>
            <a:ext cx="11233150" cy="87623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の特性上コンテンツ感覚での接触となることで、</a:t>
            </a:r>
            <a:r>
              <a:rPr lang="ja-JP" altLang="en-US" b="1" dirty="0">
                <a:solidFill>
                  <a:srgbClr val="C00000"/>
                </a:solidFill>
                <a:latin typeface="Meiryo" panose="020B0604030504040204" pitchFamily="34" charset="-128"/>
                <a:ea typeface="Meiryo" panose="020B0604030504040204" pitchFamily="34" charset="-128"/>
              </a:rPr>
              <a:t>ディスプレイ広告に反応しない層が反応。</a:t>
            </a: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通常のディスプレイ広告とは異なるユーザー接触を得られる傾向</a:t>
            </a:r>
            <a:r>
              <a:rPr lang="ja-JP" altLang="en-US" b="1" dirty="0">
                <a:solidFill>
                  <a:schemeClr val="accent3"/>
                </a:solidFill>
                <a:latin typeface="Meiryo" panose="020B0604030504040204" pitchFamily="34" charset="-128"/>
                <a:ea typeface="Meiryo" panose="020B0604030504040204" pitchFamily="34" charset="-128"/>
              </a:rPr>
              <a:t>がある。</a:t>
            </a:r>
          </a:p>
        </p:txBody>
      </p:sp>
      <p:grpSp>
        <p:nvGrpSpPr>
          <p:cNvPr id="18" name="グループ化 17">
            <a:extLst>
              <a:ext uri="{FF2B5EF4-FFF2-40B4-BE49-F238E27FC236}">
                <a16:creationId xmlns:a16="http://schemas.microsoft.com/office/drawing/2014/main" id="{CD5531C4-160F-10BD-A078-E8912F100813}"/>
              </a:ext>
            </a:extLst>
          </p:cNvPr>
          <p:cNvGrpSpPr/>
          <p:nvPr/>
        </p:nvGrpSpPr>
        <p:grpSpPr>
          <a:xfrm>
            <a:off x="9866630" y="3173324"/>
            <a:ext cx="2231923" cy="1378097"/>
            <a:chOff x="9852779" y="4095337"/>
            <a:chExt cx="2231923" cy="1378097"/>
          </a:xfrm>
        </p:grpSpPr>
        <p:sp>
          <p:nvSpPr>
            <p:cNvPr id="5" name="テキスト ボックス 4">
              <a:extLst>
                <a:ext uri="{FF2B5EF4-FFF2-40B4-BE49-F238E27FC236}">
                  <a16:creationId xmlns:a16="http://schemas.microsoft.com/office/drawing/2014/main" id="{CB568B4B-68BF-AB34-E53A-589C41656963}"/>
                </a:ext>
              </a:extLst>
            </p:cNvPr>
            <p:cNvSpPr txBox="1"/>
            <p:nvPr/>
          </p:nvSpPr>
          <p:spPr>
            <a:xfrm>
              <a:off x="9852779" y="4245776"/>
              <a:ext cx="2231923"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トピックス</a:t>
              </a:r>
              <a:r>
                <a:rPr lang="en-US" altLang="ja-JP" sz="1600" b="1" dirty="0">
                  <a:solidFill>
                    <a:srgbClr val="C00000"/>
                  </a:solidFill>
                  <a:latin typeface="+mn-ea"/>
                </a:rPr>
                <a:t>PR</a:t>
              </a:r>
              <a:r>
                <a:rPr lang="ja-JP" altLang="en-US" sz="1600" b="1" dirty="0">
                  <a:solidFill>
                    <a:srgbClr val="C00000"/>
                  </a:solidFill>
                  <a:latin typeface="+mn-ea"/>
                </a:rPr>
                <a:t>に</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反応したうち</a:t>
              </a:r>
              <a:r>
                <a:rPr lang="en-US" altLang="ja-JP" sz="1600" b="1" dirty="0">
                  <a:solidFill>
                    <a:srgbClr val="C00000"/>
                  </a:solidFill>
                  <a:latin typeface="+mn-ea"/>
                </a:rPr>
                <a:t>34</a:t>
              </a:r>
              <a:r>
                <a:rPr lang="ja-JP" altLang="en-US" sz="1600" b="1" dirty="0">
                  <a:solidFill>
                    <a:srgbClr val="C00000"/>
                  </a:solidFill>
                  <a:latin typeface="+mn-ea"/>
                </a:rPr>
                <a:t>％が</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C00000"/>
                  </a:solidFill>
                  <a:effectLst/>
                  <a:uLnTx/>
                  <a:uFillTx/>
                  <a:latin typeface="+mn-ea"/>
                  <a:cs typeface="+mn-cs"/>
                </a:rPr>
                <a:t>ディスプレイ広告</a:t>
              </a:r>
              <a:endParaRPr kumimoji="1" lang="en-US" altLang="ja-JP" sz="1600" b="1" i="0" u="none" strike="noStrike" kern="1200" cap="none" spc="0" normalizeH="0" baseline="0" noProof="0" dirty="0">
                <a:ln>
                  <a:noFill/>
                </a:ln>
                <a:solidFill>
                  <a:srgbClr val="C00000"/>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無反応層</a:t>
              </a:r>
              <a:endParaRPr kumimoji="1" lang="en-US" altLang="ja-JP" sz="1600" b="1" i="0" u="none" strike="noStrike" kern="1200" cap="none" spc="0" normalizeH="0" baseline="0" noProof="0" dirty="0">
                <a:ln>
                  <a:noFill/>
                </a:ln>
                <a:solidFill>
                  <a:srgbClr val="C00000"/>
                </a:solidFill>
                <a:effectLst/>
                <a:uLnTx/>
                <a:uFillTx/>
                <a:latin typeface="+mn-ea"/>
                <a:cs typeface="+mn-cs"/>
              </a:endParaRPr>
            </a:p>
          </p:txBody>
        </p:sp>
        <p:sp>
          <p:nvSpPr>
            <p:cNvPr id="9" name="吹き出し: 角を丸めた四角形 8">
              <a:extLst>
                <a:ext uri="{FF2B5EF4-FFF2-40B4-BE49-F238E27FC236}">
                  <a16:creationId xmlns:a16="http://schemas.microsoft.com/office/drawing/2014/main" id="{50CB8FDA-E5B6-D674-3304-87075637AD61}"/>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96" name="グループ化 95">
            <a:extLst>
              <a:ext uri="{FF2B5EF4-FFF2-40B4-BE49-F238E27FC236}">
                <a16:creationId xmlns:a16="http://schemas.microsoft.com/office/drawing/2014/main" id="{141B2454-F178-9CB2-3EB7-66C616FCD6C6}"/>
              </a:ext>
            </a:extLst>
          </p:cNvPr>
          <p:cNvGrpSpPr/>
          <p:nvPr/>
        </p:nvGrpSpPr>
        <p:grpSpPr>
          <a:xfrm>
            <a:off x="881939" y="2458968"/>
            <a:ext cx="892735" cy="4230886"/>
            <a:chOff x="5349898" y="1632484"/>
            <a:chExt cx="1058559" cy="5006204"/>
          </a:xfrm>
        </p:grpSpPr>
        <p:sp>
          <p:nvSpPr>
            <p:cNvPr id="102" name="矢印: 上下 101">
              <a:extLst>
                <a:ext uri="{FF2B5EF4-FFF2-40B4-BE49-F238E27FC236}">
                  <a16:creationId xmlns:a16="http://schemas.microsoft.com/office/drawing/2014/main" id="{76E2F146-4750-20AE-AF1F-A246A6A7C6F5}"/>
                </a:ext>
              </a:extLst>
            </p:cNvPr>
            <p:cNvSpPr/>
            <p:nvPr/>
          </p:nvSpPr>
          <p:spPr>
            <a:xfrm>
              <a:off x="5676652" y="2047319"/>
              <a:ext cx="477434" cy="4143508"/>
            </a:xfrm>
            <a:prstGeom prst="upDownArrow">
              <a:avLst/>
            </a:prstGeom>
            <a:gradFill flip="none" rotWithShape="1">
              <a:gsLst>
                <a:gs pos="0">
                  <a:schemeClr val="tx2">
                    <a:lumMod val="20000"/>
                    <a:lumOff val="80000"/>
                  </a:schemeClr>
                </a:gs>
                <a:gs pos="100000">
                  <a:srgbClr val="FF0000"/>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mn-cs"/>
              </a:endParaRPr>
            </a:p>
          </p:txBody>
        </p:sp>
        <p:sp>
          <p:nvSpPr>
            <p:cNvPr id="98" name="テキスト ボックス 97">
              <a:extLst>
                <a:ext uri="{FF2B5EF4-FFF2-40B4-BE49-F238E27FC236}">
                  <a16:creationId xmlns:a16="http://schemas.microsoft.com/office/drawing/2014/main" id="{7A380896-A00A-D512-4AD9-C0B3DAEA57DB}"/>
                </a:ext>
              </a:extLst>
            </p:cNvPr>
            <p:cNvSpPr txBox="1"/>
            <p:nvPr/>
          </p:nvSpPr>
          <p:spPr>
            <a:xfrm>
              <a:off x="5443417" y="1632484"/>
              <a:ext cx="965040" cy="509848"/>
            </a:xfrm>
            <a:prstGeom prst="rect">
              <a:avLst/>
            </a:prstGeom>
            <a:noFill/>
          </p:spPr>
          <p:txBody>
            <a:bodyPr wrap="square" rtlCol="0">
              <a:spAutoFit/>
            </a:bodyPr>
            <a:lstStyle/>
            <a:p>
              <a:pPr algn="ctr"/>
              <a:r>
                <a:rPr kumimoji="1" lang="ja-JP" altLang="en-US" sz="1050" b="1" dirty="0">
                  <a:solidFill>
                    <a:srgbClr val="C00000"/>
                  </a:solidFill>
                </a:rPr>
                <a:t>反応</a:t>
              </a:r>
              <a:endParaRPr kumimoji="1" lang="en-US" altLang="ja-JP" sz="1050" b="1" dirty="0">
                <a:solidFill>
                  <a:srgbClr val="C00000"/>
                </a:solidFill>
              </a:endParaRPr>
            </a:p>
            <a:p>
              <a:pPr algn="ctr"/>
              <a:r>
                <a:rPr kumimoji="1" lang="ja-JP" altLang="en-US" sz="1050" b="1" dirty="0">
                  <a:solidFill>
                    <a:srgbClr val="C00000"/>
                  </a:solidFill>
                </a:rPr>
                <a:t>しやすい</a:t>
              </a:r>
            </a:p>
          </p:txBody>
        </p:sp>
        <p:sp>
          <p:nvSpPr>
            <p:cNvPr id="99" name="テキスト ボックス 98">
              <a:extLst>
                <a:ext uri="{FF2B5EF4-FFF2-40B4-BE49-F238E27FC236}">
                  <a16:creationId xmlns:a16="http://schemas.microsoft.com/office/drawing/2014/main" id="{2639AEE0-2D8C-005D-CDB9-7B763344460E}"/>
                </a:ext>
              </a:extLst>
            </p:cNvPr>
            <p:cNvSpPr txBox="1"/>
            <p:nvPr/>
          </p:nvSpPr>
          <p:spPr>
            <a:xfrm>
              <a:off x="5349898" y="6128840"/>
              <a:ext cx="1028904" cy="509848"/>
            </a:xfrm>
            <a:prstGeom prst="rect">
              <a:avLst/>
            </a:prstGeom>
            <a:noFill/>
          </p:spPr>
          <p:txBody>
            <a:bodyPr wrap="square" rtlCol="0">
              <a:spAutoFit/>
            </a:bodyPr>
            <a:lstStyle/>
            <a:p>
              <a:pPr algn="ctr"/>
              <a:r>
                <a:rPr kumimoji="1" lang="ja-JP" altLang="en-US" sz="1050" b="1" dirty="0">
                  <a:solidFill>
                    <a:schemeClr val="tx1">
                      <a:lumMod val="65000"/>
                      <a:lumOff val="35000"/>
                    </a:schemeClr>
                  </a:solidFill>
                </a:rPr>
                <a:t>反応</a:t>
              </a:r>
              <a:endParaRPr kumimoji="1" lang="en-US" altLang="ja-JP" sz="1050" b="1" dirty="0">
                <a:solidFill>
                  <a:schemeClr val="tx1">
                    <a:lumMod val="65000"/>
                    <a:lumOff val="35000"/>
                  </a:schemeClr>
                </a:solidFill>
              </a:endParaRPr>
            </a:p>
            <a:p>
              <a:pPr algn="ctr"/>
              <a:r>
                <a:rPr kumimoji="1" lang="ja-JP" altLang="en-US" sz="1050" b="1" dirty="0">
                  <a:solidFill>
                    <a:schemeClr val="tx1">
                      <a:lumMod val="65000"/>
                      <a:lumOff val="35000"/>
                    </a:schemeClr>
                  </a:solidFill>
                </a:rPr>
                <a:t>しづらい</a:t>
              </a:r>
            </a:p>
          </p:txBody>
        </p:sp>
      </p:grpSp>
      <p:pic>
        <p:nvPicPr>
          <p:cNvPr id="74" name="図 73">
            <a:extLst>
              <a:ext uri="{FF2B5EF4-FFF2-40B4-BE49-F238E27FC236}">
                <a16:creationId xmlns:a16="http://schemas.microsoft.com/office/drawing/2014/main" id="{F79E300B-8E4D-EECE-39F7-D3D13FD28F38}"/>
              </a:ext>
            </a:extLst>
          </p:cNvPr>
          <p:cNvPicPr>
            <a:picLocks noChangeAspect="1"/>
          </p:cNvPicPr>
          <p:nvPr/>
        </p:nvPicPr>
        <p:blipFill rotWithShape="1">
          <a:blip r:embed="rId3"/>
          <a:srcRect t="19084" r="2549" b="51636"/>
          <a:stretch/>
        </p:blipFill>
        <p:spPr>
          <a:xfrm>
            <a:off x="1836609" y="3511550"/>
            <a:ext cx="427592" cy="1149580"/>
          </a:xfrm>
          <a:prstGeom prst="rect">
            <a:avLst/>
          </a:prstGeom>
        </p:spPr>
      </p:pic>
      <p:pic>
        <p:nvPicPr>
          <p:cNvPr id="80" name="図 79">
            <a:extLst>
              <a:ext uri="{FF2B5EF4-FFF2-40B4-BE49-F238E27FC236}">
                <a16:creationId xmlns:a16="http://schemas.microsoft.com/office/drawing/2014/main" id="{F57DE9CC-8CDC-6CC4-4715-4FB9E6BC62EF}"/>
              </a:ext>
            </a:extLst>
          </p:cNvPr>
          <p:cNvPicPr>
            <a:picLocks noChangeAspect="1"/>
          </p:cNvPicPr>
          <p:nvPr/>
        </p:nvPicPr>
        <p:blipFill rotWithShape="1">
          <a:blip r:embed="rId3"/>
          <a:srcRect t="48558" r="4242"/>
          <a:stretch/>
        </p:blipFill>
        <p:spPr>
          <a:xfrm>
            <a:off x="1836609" y="4661130"/>
            <a:ext cx="422034" cy="2028724"/>
          </a:xfrm>
          <a:prstGeom prst="rect">
            <a:avLst/>
          </a:prstGeom>
        </p:spPr>
      </p:pic>
      <p:pic>
        <p:nvPicPr>
          <p:cNvPr id="86" name="図 85">
            <a:extLst>
              <a:ext uri="{FF2B5EF4-FFF2-40B4-BE49-F238E27FC236}">
                <a16:creationId xmlns:a16="http://schemas.microsoft.com/office/drawing/2014/main" id="{4B782AFF-0AA6-FDAC-673F-14D6774F0E74}"/>
              </a:ext>
            </a:extLst>
          </p:cNvPr>
          <p:cNvPicPr>
            <a:picLocks noChangeAspect="1"/>
          </p:cNvPicPr>
          <p:nvPr/>
        </p:nvPicPr>
        <p:blipFill rotWithShape="1">
          <a:blip r:embed="rId3"/>
          <a:srcRect r="2549" b="80604"/>
          <a:stretch/>
        </p:blipFill>
        <p:spPr>
          <a:xfrm>
            <a:off x="1855321" y="2774633"/>
            <a:ext cx="413764" cy="736917"/>
          </a:xfrm>
          <a:prstGeom prst="rect">
            <a:avLst/>
          </a:prstGeom>
        </p:spPr>
      </p:pic>
      <p:sp>
        <p:nvSpPr>
          <p:cNvPr id="33" name="正方形/長方形 32">
            <a:extLst>
              <a:ext uri="{FF2B5EF4-FFF2-40B4-BE49-F238E27FC236}">
                <a16:creationId xmlns:a16="http://schemas.microsoft.com/office/drawing/2014/main" id="{2D199DDC-C1AB-4F06-64A5-3D9B3FD9A24E}"/>
              </a:ext>
            </a:extLst>
          </p:cNvPr>
          <p:cNvSpPr/>
          <p:nvPr/>
        </p:nvSpPr>
        <p:spPr>
          <a:xfrm>
            <a:off x="6041346" y="5002415"/>
            <a:ext cx="3681409" cy="160358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F45AFABD-B981-51DE-A140-890B3C0C0D1B}"/>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
        <p:nvSpPr>
          <p:cNvPr id="8" name="テキスト プレースホルダー 7">
            <a:extLst>
              <a:ext uri="{FF2B5EF4-FFF2-40B4-BE49-F238E27FC236}">
                <a16:creationId xmlns:a16="http://schemas.microsoft.com/office/drawing/2014/main" id="{D0C19262-7F69-2350-DFDB-C6DBFC675E02}"/>
              </a:ext>
            </a:extLst>
          </p:cNvPr>
          <p:cNvSpPr>
            <a:spLocks noGrp="1"/>
          </p:cNvSpPr>
          <p:nvPr>
            <p:ph type="body" sz="quarter" idx="10"/>
          </p:nvPr>
        </p:nvSpPr>
        <p:spPr/>
        <p:txBody>
          <a:bodyPr/>
          <a:lstStyle/>
          <a:p>
            <a:r>
              <a:rPr lang="ja-JP" altLang="en-US" dirty="0"/>
              <a:t>飲料：広告反応の増加</a:t>
            </a:r>
          </a:p>
        </p:txBody>
      </p:sp>
      <p:sp>
        <p:nvSpPr>
          <p:cNvPr id="3" name="四角形: 角を丸くする 2">
            <a:extLst>
              <a:ext uri="{FF2B5EF4-FFF2-40B4-BE49-F238E27FC236}">
                <a16:creationId xmlns:a16="http://schemas.microsoft.com/office/drawing/2014/main" id="{E75A7916-79B1-F043-30A1-4ED3C9EA1E34}"/>
              </a:ext>
            </a:extLst>
          </p:cNvPr>
          <p:cNvSpPr/>
          <p:nvPr/>
        </p:nvSpPr>
        <p:spPr>
          <a:xfrm>
            <a:off x="6468042" y="159938"/>
            <a:ext cx="32432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Tree>
    <p:extLst>
      <p:ext uri="{BB962C8B-B14F-4D97-AF65-F5344CB8AC3E}">
        <p14:creationId xmlns:p14="http://schemas.microsoft.com/office/powerpoint/2010/main" val="2832624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65BDECF3-FE6A-E8D2-8854-294B1F32F44C}"/>
              </a:ext>
            </a:extLst>
          </p:cNvPr>
          <p:cNvSpPr/>
          <p:nvPr/>
        </p:nvSpPr>
        <p:spPr>
          <a:xfrm>
            <a:off x="479425" y="1010718"/>
            <a:ext cx="11233150" cy="61917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メイリオ" panose="020B0604030504040204" pitchFamily="50" charset="-128"/>
                <a:ea typeface="メイリオ" panose="020B0604030504040204" pitchFamily="50" charset="-128"/>
              </a:rPr>
              <a:t>カテゴリ関連の記事を閲覧しない</a:t>
            </a:r>
            <a:r>
              <a:rPr lang="en-US" altLang="ja-JP" b="1" dirty="0">
                <a:solidFill>
                  <a:schemeClr val="accent3"/>
                </a:solidFill>
                <a:latin typeface="メイリオ" panose="020B0604030504040204" pitchFamily="50" charset="-128"/>
                <a:ea typeface="メイリオ" panose="020B0604030504040204" pitchFamily="50" charset="-128"/>
              </a:rPr>
              <a:t>/</a:t>
            </a:r>
            <a:r>
              <a:rPr lang="ja-JP" altLang="en-US" b="1" dirty="0">
                <a:solidFill>
                  <a:schemeClr val="accent3"/>
                </a:solidFill>
                <a:latin typeface="メイリオ" panose="020B0604030504040204" pitchFamily="50" charset="-128"/>
                <a:ea typeface="メイリオ" panose="020B0604030504040204" pitchFamily="50" charset="-128"/>
              </a:rPr>
              <a:t>閲覧が少ない</a:t>
            </a:r>
            <a:r>
              <a:rPr lang="ja-JP" altLang="en-US" b="1" dirty="0">
                <a:solidFill>
                  <a:srgbClr val="C00000"/>
                </a:solidFill>
                <a:latin typeface="メイリオ" panose="020B0604030504040204" pitchFamily="50" charset="-128"/>
                <a:ea typeface="メイリオ" panose="020B0604030504040204" pitchFamily="50" charset="-128"/>
              </a:rPr>
              <a:t>潜在関心層のクリック率と検索率がリフト</a:t>
            </a:r>
            <a:r>
              <a:rPr lang="ja-JP" altLang="en-US" b="1" dirty="0">
                <a:solidFill>
                  <a:schemeClr val="accent3"/>
                </a:solidFill>
                <a:latin typeface="メイリオ" panose="020B0604030504040204" pitchFamily="50" charset="-128"/>
                <a:ea typeface="メイリオ" panose="020B0604030504040204" pitchFamily="50" charset="-128"/>
              </a:rPr>
              <a:t>する傾向</a:t>
            </a:r>
          </a:p>
        </p:txBody>
      </p:sp>
      <p:grpSp>
        <p:nvGrpSpPr>
          <p:cNvPr id="23" name="グループ化 22">
            <a:extLst>
              <a:ext uri="{FF2B5EF4-FFF2-40B4-BE49-F238E27FC236}">
                <a16:creationId xmlns:a16="http://schemas.microsoft.com/office/drawing/2014/main" id="{7B6CD8D6-F229-15FD-059B-04C0747D1AAE}"/>
              </a:ext>
            </a:extLst>
          </p:cNvPr>
          <p:cNvGrpSpPr/>
          <p:nvPr/>
        </p:nvGrpSpPr>
        <p:grpSpPr>
          <a:xfrm>
            <a:off x="4126673" y="1794048"/>
            <a:ext cx="3036393" cy="268407"/>
            <a:chOff x="2235200" y="3774114"/>
            <a:chExt cx="3036393" cy="268407"/>
          </a:xfrm>
        </p:grpSpPr>
        <p:grpSp>
          <p:nvGrpSpPr>
            <p:cNvPr id="22" name="グループ化 21">
              <a:extLst>
                <a:ext uri="{FF2B5EF4-FFF2-40B4-BE49-F238E27FC236}">
                  <a16:creationId xmlns:a16="http://schemas.microsoft.com/office/drawing/2014/main" id="{B167B60F-1C87-023D-D667-442B922B69B0}"/>
                </a:ext>
              </a:extLst>
            </p:cNvPr>
            <p:cNvGrpSpPr/>
            <p:nvPr/>
          </p:nvGrpSpPr>
          <p:grpSpPr>
            <a:xfrm>
              <a:off x="2235200" y="3774114"/>
              <a:ext cx="1777993" cy="261610"/>
              <a:chOff x="2235200" y="3774114"/>
              <a:chExt cx="1777993" cy="261610"/>
            </a:xfrm>
          </p:grpSpPr>
          <p:sp>
            <p:nvSpPr>
              <p:cNvPr id="17" name="正方形/長方形 16">
                <a:extLst>
                  <a:ext uri="{FF2B5EF4-FFF2-40B4-BE49-F238E27FC236}">
                    <a16:creationId xmlns:a16="http://schemas.microsoft.com/office/drawing/2014/main" id="{B490824E-B9A9-3CA7-9E85-373787934494}"/>
                  </a:ext>
                </a:extLst>
              </p:cNvPr>
              <p:cNvSpPr/>
              <p:nvPr/>
            </p:nvSpPr>
            <p:spPr>
              <a:xfrm>
                <a:off x="2235200" y="3801533"/>
                <a:ext cx="180000" cy="180000"/>
              </a:xfrm>
              <a:prstGeom prst="rect">
                <a:avLst/>
              </a:prstGeom>
              <a:solidFill>
                <a:srgbClr val="FF466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565E12E2-2879-4F78-C840-DCE724475ADF}"/>
                  </a:ext>
                </a:extLst>
              </p:cNvPr>
              <p:cNvSpPr txBox="1"/>
              <p:nvPr/>
            </p:nvSpPr>
            <p:spPr>
              <a:xfrm>
                <a:off x="2377433" y="3774114"/>
                <a:ext cx="1635760" cy="261610"/>
              </a:xfrm>
              <a:prstGeom prst="rect">
                <a:avLst/>
              </a:prstGeom>
              <a:noFill/>
            </p:spPr>
            <p:txBody>
              <a:bodyPr wrap="square" rtlCol="0">
                <a:spAutoFit/>
              </a:bodyPr>
              <a:lstStyle/>
              <a:p>
                <a:r>
                  <a:rPr kumimoji="1" lang="ja-JP" altLang="en-US" sz="1050" dirty="0">
                    <a:latin typeface="+mn-ea"/>
                  </a:rPr>
                  <a:t>トピックス</a:t>
                </a:r>
                <a:r>
                  <a:rPr kumimoji="1" lang="en-US" altLang="ja-JP" sz="1050" dirty="0">
                    <a:latin typeface="+mn-ea"/>
                  </a:rPr>
                  <a:t>PR</a:t>
                </a:r>
                <a:endParaRPr kumimoji="1" lang="ja-JP" altLang="en-US" sz="1050" dirty="0">
                  <a:latin typeface="+mn-ea"/>
                </a:endParaRPr>
              </a:p>
            </p:txBody>
          </p:sp>
        </p:grpSp>
        <p:grpSp>
          <p:nvGrpSpPr>
            <p:cNvPr id="21" name="グループ化 20">
              <a:extLst>
                <a:ext uri="{FF2B5EF4-FFF2-40B4-BE49-F238E27FC236}">
                  <a16:creationId xmlns:a16="http://schemas.microsoft.com/office/drawing/2014/main" id="{D390C885-A6DA-6B50-96A8-437BB821D78C}"/>
                </a:ext>
              </a:extLst>
            </p:cNvPr>
            <p:cNvGrpSpPr/>
            <p:nvPr/>
          </p:nvGrpSpPr>
          <p:grpSpPr>
            <a:xfrm>
              <a:off x="3455833" y="3780911"/>
              <a:ext cx="1815760" cy="261610"/>
              <a:chOff x="2287433" y="4171141"/>
              <a:chExt cx="1815760" cy="261610"/>
            </a:xfrm>
          </p:grpSpPr>
          <p:sp>
            <p:nvSpPr>
              <p:cNvPr id="18" name="正方形/長方形 17">
                <a:extLst>
                  <a:ext uri="{FF2B5EF4-FFF2-40B4-BE49-F238E27FC236}">
                    <a16:creationId xmlns:a16="http://schemas.microsoft.com/office/drawing/2014/main" id="{07641A67-7BA6-648A-0464-FFB1FF20B80F}"/>
                  </a:ext>
                </a:extLst>
              </p:cNvPr>
              <p:cNvSpPr/>
              <p:nvPr/>
            </p:nvSpPr>
            <p:spPr>
              <a:xfrm>
                <a:off x="2287433" y="4196333"/>
                <a:ext cx="180000" cy="180000"/>
              </a:xfrm>
              <a:prstGeom prst="rect">
                <a:avLst/>
              </a:prstGeom>
              <a:solidFill>
                <a:srgbClr val="BFBFB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700C1FC5-6BD0-57D6-7F07-6DE17FF0343E}"/>
                  </a:ext>
                </a:extLst>
              </p:cNvPr>
              <p:cNvSpPr txBox="1"/>
              <p:nvPr/>
            </p:nvSpPr>
            <p:spPr>
              <a:xfrm>
                <a:off x="2467433" y="4171141"/>
                <a:ext cx="1635760" cy="261610"/>
              </a:xfrm>
              <a:prstGeom prst="rect">
                <a:avLst/>
              </a:prstGeom>
              <a:noFill/>
            </p:spPr>
            <p:txBody>
              <a:bodyPr wrap="square" rtlCol="0">
                <a:spAutoFit/>
              </a:bodyPr>
              <a:lstStyle/>
              <a:p>
                <a:r>
                  <a:rPr kumimoji="1" lang="ja-JP" altLang="en-US" sz="1050" dirty="0">
                    <a:latin typeface="+mn-ea"/>
                  </a:rPr>
                  <a:t>ディスプレイ広告</a:t>
                </a:r>
              </a:p>
            </p:txBody>
          </p:sp>
        </p:grpSp>
      </p:grpSp>
      <p:sp>
        <p:nvSpPr>
          <p:cNvPr id="24" name="テキスト ボックス 23">
            <a:extLst>
              <a:ext uri="{FF2B5EF4-FFF2-40B4-BE49-F238E27FC236}">
                <a16:creationId xmlns:a16="http://schemas.microsoft.com/office/drawing/2014/main" id="{2E4B7078-E743-F0CB-6BF3-E4A28AE54C11}"/>
              </a:ext>
            </a:extLst>
          </p:cNvPr>
          <p:cNvSpPr txBox="1"/>
          <p:nvPr/>
        </p:nvSpPr>
        <p:spPr>
          <a:xfrm>
            <a:off x="479340" y="1762662"/>
            <a:ext cx="4461933" cy="369332"/>
          </a:xfrm>
          <a:prstGeom prst="rect">
            <a:avLst/>
          </a:prstGeom>
          <a:noFill/>
        </p:spPr>
        <p:txBody>
          <a:bodyPr wrap="square" rtlCol="0">
            <a:spAutoFit/>
          </a:bodyPr>
          <a:lstStyle/>
          <a:p>
            <a:pPr algn="l"/>
            <a:r>
              <a:rPr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広告接触者の</a:t>
            </a:r>
            <a:r>
              <a:rPr kumimoji="1"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関心度別 広告反応</a:t>
            </a:r>
          </a:p>
        </p:txBody>
      </p:sp>
      <p:grpSp>
        <p:nvGrpSpPr>
          <p:cNvPr id="27" name="グループ化 26">
            <a:extLst>
              <a:ext uri="{FF2B5EF4-FFF2-40B4-BE49-F238E27FC236}">
                <a16:creationId xmlns:a16="http://schemas.microsoft.com/office/drawing/2014/main" id="{847C8C15-A346-127E-B1B8-194575F55B1C}"/>
              </a:ext>
            </a:extLst>
          </p:cNvPr>
          <p:cNvGrpSpPr/>
          <p:nvPr/>
        </p:nvGrpSpPr>
        <p:grpSpPr>
          <a:xfrm>
            <a:off x="9866479" y="2360693"/>
            <a:ext cx="2231923" cy="1378097"/>
            <a:chOff x="9852779" y="4095337"/>
            <a:chExt cx="2231923" cy="1378097"/>
          </a:xfrm>
        </p:grpSpPr>
        <p:sp>
          <p:nvSpPr>
            <p:cNvPr id="28" name="テキスト ボックス 27">
              <a:extLst>
                <a:ext uri="{FF2B5EF4-FFF2-40B4-BE49-F238E27FC236}">
                  <a16:creationId xmlns:a16="http://schemas.microsoft.com/office/drawing/2014/main" id="{02FA1CDD-FFA4-7E27-8C38-296E1BBE6E66}"/>
                </a:ext>
              </a:extLst>
            </p:cNvPr>
            <p:cNvSpPr txBox="1"/>
            <p:nvPr/>
          </p:nvSpPr>
          <p:spPr>
            <a:xfrm>
              <a:off x="9852779" y="4368886"/>
              <a:ext cx="223192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潜在関心層からも</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広告反応を得られる</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傾向がある</a:t>
              </a:r>
              <a:endParaRPr lang="en-US" altLang="ja-JP" sz="1600" b="1" dirty="0">
                <a:solidFill>
                  <a:srgbClr val="C00000"/>
                </a:solidFill>
                <a:latin typeface="+mn-ea"/>
              </a:endParaRPr>
            </a:p>
          </p:txBody>
        </p:sp>
        <p:sp>
          <p:nvSpPr>
            <p:cNvPr id="29" name="吹き出し: 角を丸めた四角形 28">
              <a:extLst>
                <a:ext uri="{FF2B5EF4-FFF2-40B4-BE49-F238E27FC236}">
                  <a16:creationId xmlns:a16="http://schemas.microsoft.com/office/drawing/2014/main" id="{C2FBD113-5BC1-793A-2F77-8320417690B2}"/>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7" name="テキスト ボックス 36">
            <a:extLst>
              <a:ext uri="{FF2B5EF4-FFF2-40B4-BE49-F238E27FC236}">
                <a16:creationId xmlns:a16="http://schemas.microsoft.com/office/drawing/2014/main" id="{528A86E2-F22E-09CE-EFAB-57B7BFF37608}"/>
              </a:ext>
            </a:extLst>
          </p:cNvPr>
          <p:cNvSpPr txBox="1"/>
          <p:nvPr/>
        </p:nvSpPr>
        <p:spPr>
          <a:xfrm>
            <a:off x="2036597" y="6341040"/>
            <a:ext cx="7056782" cy="261610"/>
          </a:xfrm>
          <a:prstGeom prst="rect">
            <a:avLst/>
          </a:prstGeom>
          <a:noFill/>
        </p:spPr>
        <p:txBody>
          <a:bodyPr wrap="square" rtlCol="0">
            <a:spAutoFit/>
          </a:bodyPr>
          <a:lstStyle/>
          <a:p>
            <a:pPr algn="l"/>
            <a:r>
              <a:rPr lang="en-US" altLang="ja-JP" sz="1100" dirty="0"/>
              <a:t>※</a:t>
            </a:r>
            <a:r>
              <a:rPr lang="ja-JP" altLang="en-US" sz="1100" dirty="0"/>
              <a:t>飲料に関するニュース記事の閲覧頻度をもとにユーザーを関心度別に分類</a:t>
            </a:r>
            <a:endParaRPr kumimoji="1" lang="ja-JP" altLang="en-US" sz="1100" dirty="0"/>
          </a:p>
        </p:txBody>
      </p:sp>
      <p:sp>
        <p:nvSpPr>
          <p:cNvPr id="6" name="正方形/長方形 5">
            <a:extLst>
              <a:ext uri="{FF2B5EF4-FFF2-40B4-BE49-F238E27FC236}">
                <a16:creationId xmlns:a16="http://schemas.microsoft.com/office/drawing/2014/main" id="{312D4D6A-1E2E-39EB-A9EA-5A3BDC2E7097}"/>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
        <p:nvSpPr>
          <p:cNvPr id="2" name="四角形: 角を丸くする 1">
            <a:extLst>
              <a:ext uri="{FF2B5EF4-FFF2-40B4-BE49-F238E27FC236}">
                <a16:creationId xmlns:a16="http://schemas.microsoft.com/office/drawing/2014/main" id="{CFBEB73F-7CCA-A7C0-5F93-ED6B7815C327}"/>
              </a:ext>
            </a:extLst>
          </p:cNvPr>
          <p:cNvSpPr/>
          <p:nvPr/>
        </p:nvSpPr>
        <p:spPr>
          <a:xfrm>
            <a:off x="6468042" y="159938"/>
            <a:ext cx="32432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pic>
        <p:nvPicPr>
          <p:cNvPr id="12" name="図 11">
            <a:extLst>
              <a:ext uri="{FF2B5EF4-FFF2-40B4-BE49-F238E27FC236}">
                <a16:creationId xmlns:a16="http://schemas.microsoft.com/office/drawing/2014/main" id="{AD29F079-3275-8245-9382-A702EE52C711}"/>
              </a:ext>
            </a:extLst>
          </p:cNvPr>
          <p:cNvPicPr>
            <a:picLocks noChangeAspect="1"/>
          </p:cNvPicPr>
          <p:nvPr/>
        </p:nvPicPr>
        <p:blipFill>
          <a:blip r:embed="rId2"/>
          <a:stretch>
            <a:fillRect/>
          </a:stretch>
        </p:blipFill>
        <p:spPr>
          <a:xfrm>
            <a:off x="2052808" y="2124397"/>
            <a:ext cx="7797460" cy="4395597"/>
          </a:xfrm>
          <a:prstGeom prst="rect">
            <a:avLst/>
          </a:prstGeom>
        </p:spPr>
      </p:pic>
      <p:sp>
        <p:nvSpPr>
          <p:cNvPr id="3" name="テキスト プレースホルダー 2">
            <a:extLst>
              <a:ext uri="{FF2B5EF4-FFF2-40B4-BE49-F238E27FC236}">
                <a16:creationId xmlns:a16="http://schemas.microsoft.com/office/drawing/2014/main" id="{126B1324-95BF-FEA3-1087-9FD3A88B0A04}"/>
              </a:ext>
            </a:extLst>
          </p:cNvPr>
          <p:cNvSpPr>
            <a:spLocks noGrp="1"/>
          </p:cNvSpPr>
          <p:nvPr>
            <p:ph type="body" sz="quarter" idx="10"/>
          </p:nvPr>
        </p:nvSpPr>
        <p:spPr>
          <a:xfrm>
            <a:off x="329112" y="240585"/>
            <a:ext cx="8640911" cy="335028"/>
          </a:xfrm>
        </p:spPr>
        <p:txBody>
          <a:bodyPr/>
          <a:lstStyle/>
          <a:p>
            <a:r>
              <a:rPr kumimoji="1" lang="ja-JP" altLang="en-US" dirty="0"/>
              <a:t>飲料：潜在関心層の広告反応</a:t>
            </a:r>
          </a:p>
        </p:txBody>
      </p:sp>
    </p:spTree>
    <p:extLst>
      <p:ext uri="{BB962C8B-B14F-4D97-AF65-F5344CB8AC3E}">
        <p14:creationId xmlns:p14="http://schemas.microsoft.com/office/powerpoint/2010/main" val="11308530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a:extLst>
              <a:ext uri="{FF2B5EF4-FFF2-40B4-BE49-F238E27FC236}">
                <a16:creationId xmlns:a16="http://schemas.microsoft.com/office/drawing/2014/main" id="{54AF4F90-4AD2-5B24-92D1-004CB4BEBA6F}"/>
              </a:ext>
            </a:extLst>
          </p:cNvPr>
          <p:cNvSpPr txBox="1"/>
          <p:nvPr/>
        </p:nvSpPr>
        <p:spPr>
          <a:xfrm>
            <a:off x="7742259" y="3274921"/>
            <a:ext cx="1344672" cy="461665"/>
          </a:xfrm>
          <a:prstGeom prst="rect">
            <a:avLst/>
          </a:prstGeom>
          <a:noFill/>
        </p:spPr>
        <p:txBody>
          <a:bodyPr wrap="square" rtlCol="0">
            <a:spAutoFit/>
          </a:bodyPr>
          <a:lstStyle/>
          <a:p>
            <a:pPr algn="ctr"/>
            <a:r>
              <a:rPr kumimoji="1" lang="en-US" altLang="ja-JP" sz="2400" b="1" dirty="0">
                <a:solidFill>
                  <a:srgbClr val="C00000"/>
                </a:solidFill>
                <a:latin typeface="+mn-ea"/>
              </a:rPr>
              <a:t>1.5</a:t>
            </a:r>
            <a:r>
              <a:rPr kumimoji="1" lang="ja-JP" altLang="en-US" sz="2400" b="1" dirty="0">
                <a:solidFill>
                  <a:srgbClr val="C00000"/>
                </a:solidFill>
                <a:latin typeface="+mn-ea"/>
              </a:rPr>
              <a:t>倍</a:t>
            </a:r>
          </a:p>
        </p:txBody>
      </p:sp>
      <p:sp>
        <p:nvSpPr>
          <p:cNvPr id="20" name="矢印: 右 19">
            <a:extLst>
              <a:ext uri="{FF2B5EF4-FFF2-40B4-BE49-F238E27FC236}">
                <a16:creationId xmlns:a16="http://schemas.microsoft.com/office/drawing/2014/main" id="{0FD2C4CC-47FB-127A-18F6-6B056009D60D}"/>
              </a:ext>
            </a:extLst>
          </p:cNvPr>
          <p:cNvSpPr/>
          <p:nvPr/>
        </p:nvSpPr>
        <p:spPr>
          <a:xfrm rot="19749080">
            <a:off x="8481565" y="3662306"/>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a:extLst>
              <a:ext uri="{FF2B5EF4-FFF2-40B4-BE49-F238E27FC236}">
                <a16:creationId xmlns:a16="http://schemas.microsoft.com/office/drawing/2014/main" id="{B33DE1D7-6EBC-27DD-7D27-F7E3C2844835}"/>
              </a:ext>
            </a:extLst>
          </p:cNvPr>
          <p:cNvSpPr/>
          <p:nvPr/>
        </p:nvSpPr>
        <p:spPr>
          <a:xfrm>
            <a:off x="479425" y="1085569"/>
            <a:ext cx="11233150" cy="99310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tx1">
                    <a:lumMod val="65000"/>
                    <a:lumOff val="35000"/>
                  </a:schemeClr>
                </a:solidFill>
                <a:latin typeface="Meiryo" panose="020B0604030504040204" pitchFamily="34" charset="-128"/>
                <a:ea typeface="Meiryo" panose="020B0604030504040204" pitchFamily="34" charset="-128"/>
              </a:rPr>
              <a:t>掲載クリエイティブの違いにより</a:t>
            </a:r>
            <a:r>
              <a:rPr lang="ja-JP" altLang="en-US" b="1" dirty="0">
                <a:solidFill>
                  <a:srgbClr val="C00000"/>
                </a:solidFill>
                <a:latin typeface="Meiryo" panose="020B0604030504040204" pitchFamily="34" charset="-128"/>
                <a:ea typeface="Meiryo" panose="020B0604030504040204" pitchFamily="34" charset="-128"/>
              </a:rPr>
              <a:t>クリック率が</a:t>
            </a:r>
            <a:r>
              <a:rPr lang="en-US" altLang="ja-JP" b="1" dirty="0">
                <a:solidFill>
                  <a:srgbClr val="C00000"/>
                </a:solidFill>
                <a:latin typeface="Meiryo" panose="020B0604030504040204" pitchFamily="34" charset="-128"/>
                <a:ea typeface="Meiryo" panose="020B0604030504040204" pitchFamily="34" charset="-128"/>
              </a:rPr>
              <a:t>1.5</a:t>
            </a:r>
            <a:r>
              <a:rPr lang="ja-JP" altLang="en-US" b="1" dirty="0">
                <a:solidFill>
                  <a:srgbClr val="C00000"/>
                </a:solidFill>
                <a:latin typeface="Meiryo" panose="020B0604030504040204" pitchFamily="34" charset="-128"/>
                <a:ea typeface="Meiryo" panose="020B0604030504040204" pitchFamily="34" charset="-128"/>
              </a:rPr>
              <a:t>倍</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に。記事閲覧を目的に訪問される掲載面のため、</a:t>
            </a:r>
            <a:endParaRPr lang="en-US" altLang="ja-JP" b="1" dirty="0">
              <a:solidFill>
                <a:schemeClr val="tx1">
                  <a:lumMod val="65000"/>
                  <a:lumOff val="35000"/>
                </a:schemeClr>
              </a:solidFill>
              <a:latin typeface="Meiryo" panose="020B0604030504040204" pitchFamily="34" charset="-128"/>
              <a:ea typeface="Meiryo" panose="020B0604030504040204" pitchFamily="34" charset="-128"/>
            </a:endParaRP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遷移先が記事コンテンツであることが分かるクリエイティブが好反応</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となった。</a:t>
            </a:r>
          </a:p>
        </p:txBody>
      </p:sp>
      <p:grpSp>
        <p:nvGrpSpPr>
          <p:cNvPr id="25" name="グループ化 24">
            <a:extLst>
              <a:ext uri="{FF2B5EF4-FFF2-40B4-BE49-F238E27FC236}">
                <a16:creationId xmlns:a16="http://schemas.microsoft.com/office/drawing/2014/main" id="{8F7E7CA3-9C58-7872-B1CD-9C5BACF8FD95}"/>
              </a:ext>
            </a:extLst>
          </p:cNvPr>
          <p:cNvGrpSpPr/>
          <p:nvPr/>
        </p:nvGrpSpPr>
        <p:grpSpPr>
          <a:xfrm>
            <a:off x="603059" y="2889325"/>
            <a:ext cx="4964832" cy="1021120"/>
            <a:chOff x="600427" y="2046636"/>
            <a:chExt cx="4964832" cy="1021120"/>
          </a:xfrm>
        </p:grpSpPr>
        <p:pic>
          <p:nvPicPr>
            <p:cNvPr id="15" name="図 14" descr="グラフィカル ユーザー インターフェイス, テキスト&#10;&#10;自動的に生成された説明">
              <a:extLst>
                <a:ext uri="{FF2B5EF4-FFF2-40B4-BE49-F238E27FC236}">
                  <a16:creationId xmlns:a16="http://schemas.microsoft.com/office/drawing/2014/main" id="{ECB2C7E4-C21A-9DEC-C708-5CA423199C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011" y="2046636"/>
              <a:ext cx="2916248" cy="1021120"/>
            </a:xfrm>
            <a:prstGeom prst="rect">
              <a:avLst/>
            </a:prstGeom>
          </p:spPr>
        </p:pic>
        <p:sp>
          <p:nvSpPr>
            <p:cNvPr id="24" name="テキスト ボックス 23">
              <a:extLst>
                <a:ext uri="{FF2B5EF4-FFF2-40B4-BE49-F238E27FC236}">
                  <a16:creationId xmlns:a16="http://schemas.microsoft.com/office/drawing/2014/main" id="{1838522C-AE74-9AB5-BBDA-8C1DAB4DA18A}"/>
                </a:ext>
              </a:extLst>
            </p:cNvPr>
            <p:cNvSpPr txBox="1"/>
            <p:nvPr/>
          </p:nvSpPr>
          <p:spPr>
            <a:xfrm>
              <a:off x="600427" y="2345483"/>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A</a:t>
              </a:r>
              <a:endParaRPr kumimoji="1" lang="ja-JP" altLang="en-US" dirty="0">
                <a:latin typeface="+mn-ea"/>
              </a:endParaRPr>
            </a:p>
          </p:txBody>
        </p:sp>
      </p:grpSp>
      <p:grpSp>
        <p:nvGrpSpPr>
          <p:cNvPr id="27" name="グループ化 26">
            <a:extLst>
              <a:ext uri="{FF2B5EF4-FFF2-40B4-BE49-F238E27FC236}">
                <a16:creationId xmlns:a16="http://schemas.microsoft.com/office/drawing/2014/main" id="{8891A6B7-CBA2-1AFD-F5DD-74AC40A04C8A}"/>
              </a:ext>
            </a:extLst>
          </p:cNvPr>
          <p:cNvGrpSpPr/>
          <p:nvPr/>
        </p:nvGrpSpPr>
        <p:grpSpPr>
          <a:xfrm>
            <a:off x="555391" y="4791669"/>
            <a:ext cx="4994486" cy="980762"/>
            <a:chOff x="5834346" y="2263758"/>
            <a:chExt cx="4994486" cy="980762"/>
          </a:xfrm>
        </p:grpSpPr>
        <p:pic>
          <p:nvPicPr>
            <p:cNvPr id="13" name="図 12" descr="テキスト&#10;&#10;自動的に生成された説明">
              <a:extLst>
                <a:ext uri="{FF2B5EF4-FFF2-40B4-BE49-F238E27FC236}">
                  <a16:creationId xmlns:a16="http://schemas.microsoft.com/office/drawing/2014/main" id="{9C7DACE1-3635-E960-9903-B7BE802BD2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2583" y="2263758"/>
              <a:ext cx="2916249" cy="980762"/>
            </a:xfrm>
            <a:prstGeom prst="rect">
              <a:avLst/>
            </a:prstGeom>
          </p:spPr>
        </p:pic>
        <p:sp>
          <p:nvSpPr>
            <p:cNvPr id="26" name="テキスト ボックス 25">
              <a:extLst>
                <a:ext uri="{FF2B5EF4-FFF2-40B4-BE49-F238E27FC236}">
                  <a16:creationId xmlns:a16="http://schemas.microsoft.com/office/drawing/2014/main" id="{54FEF044-D84F-8797-B0FD-9B8B29E7C321}"/>
                </a:ext>
              </a:extLst>
            </p:cNvPr>
            <p:cNvSpPr txBox="1"/>
            <p:nvPr/>
          </p:nvSpPr>
          <p:spPr>
            <a:xfrm>
              <a:off x="5834346" y="2571975"/>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B</a:t>
              </a:r>
              <a:endParaRPr kumimoji="1" lang="ja-JP" altLang="en-US" dirty="0">
                <a:latin typeface="+mn-ea"/>
              </a:endParaRPr>
            </a:p>
          </p:txBody>
        </p:sp>
      </p:grpSp>
      <p:sp>
        <p:nvSpPr>
          <p:cNvPr id="30" name="テキスト ボックス 29">
            <a:extLst>
              <a:ext uri="{FF2B5EF4-FFF2-40B4-BE49-F238E27FC236}">
                <a16:creationId xmlns:a16="http://schemas.microsoft.com/office/drawing/2014/main" id="{919228AB-7E1E-CF18-38B0-AAC7A42692D1}"/>
              </a:ext>
            </a:extLst>
          </p:cNvPr>
          <p:cNvSpPr txBox="1"/>
          <p:nvPr/>
        </p:nvSpPr>
        <p:spPr>
          <a:xfrm>
            <a:off x="7370344" y="2793363"/>
            <a:ext cx="3756751" cy="307777"/>
          </a:xfrm>
          <a:prstGeom prst="rect">
            <a:avLst/>
          </a:prstGeom>
          <a:noFill/>
        </p:spPr>
        <p:txBody>
          <a:bodyPr wrap="square" rtlCol="0">
            <a:spAutoFit/>
          </a:bodyPr>
          <a:lstStyle/>
          <a:p>
            <a:pPr algn="ctr"/>
            <a:r>
              <a:rPr kumimoji="1" lang="ja-JP" altLang="en-US" sz="1400" b="1" u="sng" dirty="0"/>
              <a:t>クリエイティブ別クリック率</a:t>
            </a:r>
          </a:p>
        </p:txBody>
      </p:sp>
      <p:sp>
        <p:nvSpPr>
          <p:cNvPr id="33" name="正方形/長方形 32">
            <a:extLst>
              <a:ext uri="{FF2B5EF4-FFF2-40B4-BE49-F238E27FC236}">
                <a16:creationId xmlns:a16="http://schemas.microsoft.com/office/drawing/2014/main" id="{618847F9-F22D-6677-1CEC-C6AC510FB9C6}"/>
              </a:ext>
            </a:extLst>
          </p:cNvPr>
          <p:cNvSpPr/>
          <p:nvPr/>
        </p:nvSpPr>
        <p:spPr>
          <a:xfrm>
            <a:off x="3569466" y="5034708"/>
            <a:ext cx="1839816" cy="2533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41" name="グループ化 40">
            <a:extLst>
              <a:ext uri="{FF2B5EF4-FFF2-40B4-BE49-F238E27FC236}">
                <a16:creationId xmlns:a16="http://schemas.microsoft.com/office/drawing/2014/main" id="{A59971FF-D33C-2AF6-B35F-6D6AAE08105A}"/>
              </a:ext>
            </a:extLst>
          </p:cNvPr>
          <p:cNvGrpSpPr/>
          <p:nvPr/>
        </p:nvGrpSpPr>
        <p:grpSpPr>
          <a:xfrm>
            <a:off x="584252" y="4379308"/>
            <a:ext cx="1845957" cy="412361"/>
            <a:chOff x="303107" y="4509891"/>
            <a:chExt cx="1845957" cy="412361"/>
          </a:xfrm>
        </p:grpSpPr>
        <p:pic>
          <p:nvPicPr>
            <p:cNvPr id="38" name="Picture 2" descr="ひらめくシルエットイラスト／無料イラストなら「イラストAC」">
              <a:extLst>
                <a:ext uri="{FF2B5EF4-FFF2-40B4-BE49-F238E27FC236}">
                  <a16:creationId xmlns:a16="http://schemas.microsoft.com/office/drawing/2014/main" id="{DC37B56F-5A87-D132-973B-CE19AE55054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243" t="6073" r="60109" b="59274"/>
            <a:stretch/>
          </p:blipFill>
          <p:spPr bwMode="auto">
            <a:xfrm rot="1331496">
              <a:off x="1705266" y="4509891"/>
              <a:ext cx="269176" cy="375431"/>
            </a:xfrm>
            <a:prstGeom prst="rect">
              <a:avLst/>
            </a:prstGeom>
            <a:noFill/>
            <a:extLst>
              <a:ext uri="{909E8E84-426E-40DD-AFC4-6F175D3DCCD1}">
                <a14:hiddenFill xmlns:a14="http://schemas.microsoft.com/office/drawing/2010/main">
                  <a:solidFill>
                    <a:srgbClr val="FFFFFF"/>
                  </a:solidFill>
                </a14:hiddenFill>
              </a:ext>
            </a:extLst>
          </p:spPr>
        </p:pic>
        <p:sp>
          <p:nvSpPr>
            <p:cNvPr id="39" name="吹き出し: 角を丸めた四角形 38">
              <a:extLst>
                <a:ext uri="{FF2B5EF4-FFF2-40B4-BE49-F238E27FC236}">
                  <a16:creationId xmlns:a16="http://schemas.microsoft.com/office/drawing/2014/main" id="{8EB1803E-F1BA-E89A-BF31-54EEC6F2D05A}"/>
                </a:ext>
              </a:extLst>
            </p:cNvPr>
            <p:cNvSpPr/>
            <p:nvPr/>
          </p:nvSpPr>
          <p:spPr>
            <a:xfrm>
              <a:off x="303107" y="4520009"/>
              <a:ext cx="1814085" cy="402243"/>
            </a:xfrm>
            <a:prstGeom prst="wedgeRoundRectCallout">
              <a:avLst>
                <a:gd name="adj1" fmla="val 47190"/>
                <a:gd name="adj2" fmla="val 81725"/>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テキスト ボックス 39">
              <a:extLst>
                <a:ext uri="{FF2B5EF4-FFF2-40B4-BE49-F238E27FC236}">
                  <a16:creationId xmlns:a16="http://schemas.microsoft.com/office/drawing/2014/main" id="{20689C48-7E06-BC94-8E83-B2B2B5BADA95}"/>
                </a:ext>
              </a:extLst>
            </p:cNvPr>
            <p:cNvSpPr txBox="1"/>
            <p:nvPr/>
          </p:nvSpPr>
          <p:spPr>
            <a:xfrm>
              <a:off x="446351" y="4595221"/>
              <a:ext cx="1702713" cy="307777"/>
            </a:xfrm>
            <a:prstGeom prst="rect">
              <a:avLst/>
            </a:prstGeom>
            <a:noFill/>
          </p:spPr>
          <p:txBody>
            <a:bodyPr wrap="square" rtlCol="0">
              <a:spAutoFit/>
            </a:bodyPr>
            <a:lstStyle/>
            <a:p>
              <a:pPr algn="l"/>
              <a:r>
                <a:rPr lang="ja-JP" altLang="en-US" sz="1400" dirty="0">
                  <a:solidFill>
                    <a:srgbClr val="C00000"/>
                  </a:solidFill>
                  <a:latin typeface="+mn-ea"/>
                </a:rPr>
                <a:t>クリック率 良</a:t>
              </a:r>
              <a:endParaRPr kumimoji="1" lang="ja-JP" altLang="en-US" sz="1400" dirty="0">
                <a:solidFill>
                  <a:srgbClr val="C00000"/>
                </a:solidFill>
                <a:latin typeface="+mn-ea"/>
              </a:endParaRPr>
            </a:p>
          </p:txBody>
        </p:sp>
      </p:grpSp>
      <p:sp>
        <p:nvSpPr>
          <p:cNvPr id="9" name="四角形: 角を丸くする 8">
            <a:extLst>
              <a:ext uri="{FF2B5EF4-FFF2-40B4-BE49-F238E27FC236}">
                <a16:creationId xmlns:a16="http://schemas.microsoft.com/office/drawing/2014/main" id="{7F720B3D-786C-5B27-503F-77389FB12B2C}"/>
              </a:ext>
            </a:extLst>
          </p:cNvPr>
          <p:cNvSpPr/>
          <p:nvPr/>
        </p:nvSpPr>
        <p:spPr>
          <a:xfrm>
            <a:off x="6747045" y="175452"/>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sp>
        <p:nvSpPr>
          <p:cNvPr id="2" name="正方形/長方形 1">
            <a:extLst>
              <a:ext uri="{FF2B5EF4-FFF2-40B4-BE49-F238E27FC236}">
                <a16:creationId xmlns:a16="http://schemas.microsoft.com/office/drawing/2014/main" id="{465DBE2F-8310-B5EA-95E3-58F38834CF5B}"/>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pic>
        <p:nvPicPr>
          <p:cNvPr id="5" name="図 4">
            <a:extLst>
              <a:ext uri="{FF2B5EF4-FFF2-40B4-BE49-F238E27FC236}">
                <a16:creationId xmlns:a16="http://schemas.microsoft.com/office/drawing/2014/main" id="{348340DF-9BB5-C78F-1EDF-3C742BA824AA}"/>
              </a:ext>
            </a:extLst>
          </p:cNvPr>
          <p:cNvPicPr>
            <a:picLocks noChangeAspect="1"/>
          </p:cNvPicPr>
          <p:nvPr/>
        </p:nvPicPr>
        <p:blipFill>
          <a:blip r:embed="rId5"/>
          <a:stretch>
            <a:fillRect/>
          </a:stretch>
        </p:blipFill>
        <p:spPr>
          <a:xfrm>
            <a:off x="6867722" y="2947251"/>
            <a:ext cx="4596782" cy="3151905"/>
          </a:xfrm>
          <a:prstGeom prst="rect">
            <a:avLst/>
          </a:prstGeom>
        </p:spPr>
      </p:pic>
      <p:sp>
        <p:nvSpPr>
          <p:cNvPr id="3" name="テキスト プレースホルダー 2">
            <a:extLst>
              <a:ext uri="{FF2B5EF4-FFF2-40B4-BE49-F238E27FC236}">
                <a16:creationId xmlns:a16="http://schemas.microsoft.com/office/drawing/2014/main" id="{589384BA-2451-81DF-AABD-C2C737B61428}"/>
              </a:ext>
            </a:extLst>
          </p:cNvPr>
          <p:cNvSpPr>
            <a:spLocks noGrp="1"/>
          </p:cNvSpPr>
          <p:nvPr>
            <p:ph type="body" sz="quarter" idx="10"/>
          </p:nvPr>
        </p:nvSpPr>
        <p:spPr/>
        <p:txBody>
          <a:bodyPr/>
          <a:lstStyle/>
          <a:p>
            <a:r>
              <a:rPr lang="ja-JP" altLang="en-US" dirty="0"/>
              <a:t>動画配信サービス：クリエイティブ比較</a:t>
            </a:r>
          </a:p>
        </p:txBody>
      </p:sp>
    </p:spTree>
    <p:extLst>
      <p:ext uri="{BB962C8B-B14F-4D97-AF65-F5344CB8AC3E}">
        <p14:creationId xmlns:p14="http://schemas.microsoft.com/office/powerpoint/2010/main" val="2711461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正方形/長方形 22">
            <a:extLst>
              <a:ext uri="{FF2B5EF4-FFF2-40B4-BE49-F238E27FC236}">
                <a16:creationId xmlns:a16="http://schemas.microsoft.com/office/drawing/2014/main" id="{FFAEAD1B-9472-CE3E-5753-3DEA62571D46}"/>
              </a:ext>
            </a:extLst>
          </p:cNvPr>
          <p:cNvSpPr/>
          <p:nvPr/>
        </p:nvSpPr>
        <p:spPr>
          <a:xfrm>
            <a:off x="5091377" y="4376191"/>
            <a:ext cx="6159399" cy="1338681"/>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いまメディアプランニングで起きている課題</a:t>
            </a:r>
          </a:p>
        </p:txBody>
      </p:sp>
      <p:sp>
        <p:nvSpPr>
          <p:cNvPr id="15" name="テキスト ボックス 14">
            <a:extLst>
              <a:ext uri="{FF2B5EF4-FFF2-40B4-BE49-F238E27FC236}">
                <a16:creationId xmlns:a16="http://schemas.microsoft.com/office/drawing/2014/main" id="{0ADE27F4-8093-B290-FF1F-3A37DD79A313}"/>
              </a:ext>
            </a:extLst>
          </p:cNvPr>
          <p:cNvSpPr txBox="1"/>
          <p:nvPr/>
        </p:nvSpPr>
        <p:spPr>
          <a:xfrm>
            <a:off x="5167368" y="4445366"/>
            <a:ext cx="6007416" cy="1200329"/>
          </a:xfrm>
          <a:prstGeom prst="rect">
            <a:avLst/>
          </a:prstGeom>
          <a:noFill/>
        </p:spPr>
        <p:txBody>
          <a:bodyPr wrap="square" rtlCol="0">
            <a:spAutoFit/>
          </a:bodyPr>
          <a:lstStyle/>
          <a:p>
            <a:pPr algn="l"/>
            <a:r>
              <a:rPr lang="ja-JP" altLang="en-US" dirty="0">
                <a:solidFill>
                  <a:schemeClr val="accent3"/>
                </a:solidFill>
                <a:latin typeface="+mj-ea"/>
                <a:ea typeface="+mj-ea"/>
              </a:rPr>
              <a:t>・広告の運用自動化</a:t>
            </a:r>
            <a:endParaRPr lang="en-US" altLang="ja-JP" dirty="0">
              <a:solidFill>
                <a:schemeClr val="accent3"/>
              </a:solidFill>
              <a:latin typeface="+mj-ea"/>
              <a:ea typeface="+mj-ea"/>
            </a:endParaRPr>
          </a:p>
          <a:p>
            <a:pPr algn="l"/>
            <a:r>
              <a:rPr lang="ja-JP" altLang="en-US" dirty="0">
                <a:solidFill>
                  <a:schemeClr val="accent3"/>
                </a:solidFill>
                <a:latin typeface="+mj-ea"/>
                <a:ea typeface="+mj-ea"/>
              </a:rPr>
              <a:t>・データマーケティング　</a:t>
            </a:r>
            <a:endParaRPr lang="en-US" altLang="ja-JP" dirty="0">
              <a:solidFill>
                <a:schemeClr val="accent3"/>
              </a:solidFill>
              <a:latin typeface="+mj-ea"/>
              <a:ea typeface="+mj-ea"/>
            </a:endParaRPr>
          </a:p>
          <a:p>
            <a:pPr algn="l"/>
            <a:endParaRPr lang="en-US" altLang="ja-JP" dirty="0">
              <a:solidFill>
                <a:schemeClr val="accent3"/>
              </a:solidFill>
              <a:latin typeface="+mj-ea"/>
              <a:ea typeface="+mj-ea"/>
            </a:endParaRPr>
          </a:p>
          <a:p>
            <a:pPr algn="l"/>
            <a:r>
              <a:rPr lang="ja-JP" altLang="en-US" dirty="0">
                <a:solidFill>
                  <a:schemeClr val="accent3"/>
                </a:solidFill>
                <a:latin typeface="+mj-ea"/>
                <a:ea typeface="+mj-ea"/>
              </a:rPr>
              <a:t>などデジタル技術を活用した確率の高い手法の進化</a:t>
            </a:r>
            <a:endParaRPr kumimoji="1" lang="ja-JP" altLang="en-US" dirty="0">
              <a:solidFill>
                <a:schemeClr val="accent3"/>
              </a:solidFill>
              <a:latin typeface="+mj-ea"/>
              <a:ea typeface="+mj-ea"/>
            </a:endParaRPr>
          </a:p>
        </p:txBody>
      </p:sp>
      <p:pic>
        <p:nvPicPr>
          <p:cNvPr id="20" name="図 19">
            <a:extLst>
              <a:ext uri="{FF2B5EF4-FFF2-40B4-BE49-F238E27FC236}">
                <a16:creationId xmlns:a16="http://schemas.microsoft.com/office/drawing/2014/main" id="{D610BEBA-9C7E-0ED4-B3D3-C7A9C552F7F4}"/>
              </a:ext>
            </a:extLst>
          </p:cNvPr>
          <p:cNvPicPr>
            <a:picLocks noChangeAspect="1"/>
          </p:cNvPicPr>
          <p:nvPr/>
        </p:nvPicPr>
        <p:blipFill>
          <a:blip r:embed="rId2"/>
          <a:stretch>
            <a:fillRect/>
          </a:stretch>
        </p:blipFill>
        <p:spPr>
          <a:xfrm>
            <a:off x="704080" y="2341536"/>
            <a:ext cx="3445274" cy="3832494"/>
          </a:xfrm>
          <a:prstGeom prst="rect">
            <a:avLst/>
          </a:prstGeom>
        </p:spPr>
      </p:pic>
      <p:sp>
        <p:nvSpPr>
          <p:cNvPr id="21" name="右中かっこ 20">
            <a:extLst>
              <a:ext uri="{FF2B5EF4-FFF2-40B4-BE49-F238E27FC236}">
                <a16:creationId xmlns:a16="http://schemas.microsoft.com/office/drawing/2014/main" id="{905FC7D6-1483-6F87-5F78-5CE2E5F977E0}"/>
              </a:ext>
            </a:extLst>
          </p:cNvPr>
          <p:cNvSpPr/>
          <p:nvPr/>
        </p:nvSpPr>
        <p:spPr>
          <a:xfrm>
            <a:off x="4367174" y="3972154"/>
            <a:ext cx="490119" cy="2146759"/>
          </a:xfrm>
          <a:prstGeom prst="rightBrace">
            <a:avLst>
              <a:gd name="adj1" fmla="val 0"/>
              <a:gd name="adj2" fmla="val 50334"/>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 name="右中かっこ 21">
            <a:extLst>
              <a:ext uri="{FF2B5EF4-FFF2-40B4-BE49-F238E27FC236}">
                <a16:creationId xmlns:a16="http://schemas.microsoft.com/office/drawing/2014/main" id="{9F875742-21D0-5D8B-8280-A788AE7469E2}"/>
              </a:ext>
            </a:extLst>
          </p:cNvPr>
          <p:cNvSpPr/>
          <p:nvPr/>
        </p:nvSpPr>
        <p:spPr>
          <a:xfrm>
            <a:off x="4367174" y="2427001"/>
            <a:ext cx="490119" cy="1493946"/>
          </a:xfrm>
          <a:prstGeom prst="rightBrace">
            <a:avLst>
              <a:gd name="adj1" fmla="val 0"/>
              <a:gd name="adj2" fmla="val 50334"/>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DD213B3F-E48B-C0D3-11A0-229BC02336DC}"/>
              </a:ext>
            </a:extLst>
          </p:cNvPr>
          <p:cNvSpPr/>
          <p:nvPr/>
        </p:nvSpPr>
        <p:spPr>
          <a:xfrm>
            <a:off x="5091377" y="2427001"/>
            <a:ext cx="6159399" cy="153228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latin typeface="+mn-ea"/>
              </a:rPr>
              <a:t>効率的に拡大させる手法の</a:t>
            </a:r>
            <a:endParaRPr kumimoji="1" lang="en-US" altLang="ja-JP" sz="2800" b="1" dirty="0">
              <a:solidFill>
                <a:schemeClr val="bg1"/>
              </a:solidFill>
              <a:latin typeface="+mn-ea"/>
            </a:endParaRPr>
          </a:p>
          <a:p>
            <a:pPr algn="ctr"/>
            <a:r>
              <a:rPr lang="ja-JP" altLang="en-US" sz="2800" b="1" dirty="0">
                <a:solidFill>
                  <a:schemeClr val="bg1"/>
                </a:solidFill>
                <a:latin typeface="+mn-ea"/>
              </a:rPr>
              <a:t>試行錯誤が必要な領域</a:t>
            </a:r>
            <a:endParaRPr kumimoji="1" lang="en-US" altLang="ja-JP" sz="2800" b="1" dirty="0">
              <a:solidFill>
                <a:schemeClr val="bg1"/>
              </a:solidFill>
              <a:latin typeface="+mn-ea"/>
            </a:endParaRPr>
          </a:p>
        </p:txBody>
      </p:sp>
      <p:sp>
        <p:nvSpPr>
          <p:cNvPr id="9" name="正方形/長方形 8">
            <a:extLst>
              <a:ext uri="{FF2B5EF4-FFF2-40B4-BE49-F238E27FC236}">
                <a16:creationId xmlns:a16="http://schemas.microsoft.com/office/drawing/2014/main" id="{948F2B83-A61E-7DED-CB53-40DCA8281C0E}"/>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マーケットシェア拡大のためにはパーチェスファネル上層</a:t>
            </a:r>
            <a:r>
              <a:rPr lang="ja-JP" altLang="en-US" b="1" dirty="0">
                <a:solidFill>
                  <a:schemeClr val="accent3"/>
                </a:solidFill>
                <a:latin typeface="Meiryo" panose="020B0604030504040204" pitchFamily="34" charset="-128"/>
                <a:ea typeface="Meiryo" panose="020B0604030504040204" pitchFamily="34" charset="-128"/>
              </a:rPr>
              <a:t>の</a:t>
            </a:r>
            <a:r>
              <a:rPr kumimoji="1" lang="ja-JP" altLang="en-US" b="1" dirty="0">
                <a:solidFill>
                  <a:schemeClr val="accent3"/>
                </a:solidFill>
                <a:latin typeface="Meiryo" panose="020B0604030504040204" pitchFamily="34" charset="-128"/>
                <a:ea typeface="Meiryo" panose="020B0604030504040204" pitchFamily="34" charset="-128"/>
              </a:rPr>
              <a:t>拡大をしていく必要がある</a:t>
            </a:r>
          </a:p>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一方でメディア利用が複雑化する現代において効率的な認知拡大が難しくなっている</a:t>
            </a:r>
          </a:p>
        </p:txBody>
      </p:sp>
    </p:spTree>
    <p:extLst>
      <p:ext uri="{BB962C8B-B14F-4D97-AF65-F5344CB8AC3E}">
        <p14:creationId xmlns:p14="http://schemas.microsoft.com/office/powerpoint/2010/main" val="10188588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F828479-8C8D-00D6-0D4A-DE5441C3640B}"/>
              </a:ext>
            </a:extLst>
          </p:cNvPr>
          <p:cNvPicPr>
            <a:picLocks noChangeAspect="1"/>
          </p:cNvPicPr>
          <p:nvPr/>
        </p:nvPicPr>
        <p:blipFill rotWithShape="1">
          <a:blip r:embed="rId2"/>
          <a:srcRect l="4134" t="14895" b="35270"/>
          <a:stretch/>
        </p:blipFill>
        <p:spPr>
          <a:xfrm>
            <a:off x="408050" y="2600149"/>
            <a:ext cx="11233151" cy="2603779"/>
          </a:xfrm>
          <a:prstGeom prst="rect">
            <a:avLst/>
          </a:prstGeom>
        </p:spPr>
      </p:pic>
      <p:sp>
        <p:nvSpPr>
          <p:cNvPr id="11" name="テキスト プレースホルダー 1">
            <a:extLst>
              <a:ext uri="{FF2B5EF4-FFF2-40B4-BE49-F238E27FC236}">
                <a16:creationId xmlns:a16="http://schemas.microsoft.com/office/drawing/2014/main" id="{0AE64266-A395-52B0-4357-5F7F534A2A91}"/>
              </a:ext>
            </a:extLst>
          </p:cNvPr>
          <p:cNvSpPr>
            <a:spLocks noGrp="1"/>
          </p:cNvSpPr>
          <p:nvPr>
            <p:ph type="body" sz="quarter" idx="10"/>
          </p:nvPr>
        </p:nvSpPr>
        <p:spPr/>
        <p:txBody>
          <a:bodyPr/>
          <a:lstStyle/>
          <a:p>
            <a:r>
              <a:rPr lang="ja-JP" altLang="en-US" dirty="0"/>
              <a:t>動画配信サービス：新規訪問の増加</a:t>
            </a:r>
            <a:endParaRPr kumimoji="1" lang="ja-JP" altLang="en-US" dirty="0"/>
          </a:p>
        </p:txBody>
      </p:sp>
      <p:sp>
        <p:nvSpPr>
          <p:cNvPr id="12" name="テキスト ボックス 11">
            <a:extLst>
              <a:ext uri="{FF2B5EF4-FFF2-40B4-BE49-F238E27FC236}">
                <a16:creationId xmlns:a16="http://schemas.microsoft.com/office/drawing/2014/main" id="{D341E0CA-8934-6C77-20D6-BF022193A8A7}"/>
              </a:ext>
            </a:extLst>
          </p:cNvPr>
          <p:cNvSpPr txBox="1"/>
          <p:nvPr/>
        </p:nvSpPr>
        <p:spPr>
          <a:xfrm>
            <a:off x="4649824" y="2103785"/>
            <a:ext cx="2892352" cy="338554"/>
          </a:xfrm>
          <a:prstGeom prst="rect">
            <a:avLst/>
          </a:prstGeom>
          <a:noFill/>
        </p:spPr>
        <p:txBody>
          <a:bodyPr wrap="square" rtlCol="0">
            <a:spAutoFit/>
          </a:bodyPr>
          <a:lstStyle/>
          <a:p>
            <a:pPr algn="ctr"/>
            <a:r>
              <a:rPr lang="ja-JP" altLang="en-US" sz="1600" b="1" u="sng" dirty="0">
                <a:solidFill>
                  <a:schemeClr val="tx1">
                    <a:lumMod val="65000"/>
                    <a:lumOff val="35000"/>
                  </a:schemeClr>
                </a:solidFill>
              </a:rPr>
              <a:t>新規率及び新規数の推移</a:t>
            </a:r>
            <a:endParaRPr kumimoji="1" lang="ja-JP" altLang="en-US" sz="1600" b="1" u="sng" dirty="0">
              <a:solidFill>
                <a:schemeClr val="tx1">
                  <a:lumMod val="65000"/>
                  <a:lumOff val="35000"/>
                </a:schemeClr>
              </a:solidFill>
            </a:endParaRPr>
          </a:p>
        </p:txBody>
      </p:sp>
      <p:grpSp>
        <p:nvGrpSpPr>
          <p:cNvPr id="13" name="グループ化 12">
            <a:extLst>
              <a:ext uri="{FF2B5EF4-FFF2-40B4-BE49-F238E27FC236}">
                <a16:creationId xmlns:a16="http://schemas.microsoft.com/office/drawing/2014/main" id="{BC1C1523-D0BB-C104-6AB4-FD5DFFDE7700}"/>
              </a:ext>
            </a:extLst>
          </p:cNvPr>
          <p:cNvGrpSpPr/>
          <p:nvPr/>
        </p:nvGrpSpPr>
        <p:grpSpPr>
          <a:xfrm>
            <a:off x="7696035" y="2775661"/>
            <a:ext cx="1751375" cy="584775"/>
            <a:chOff x="9145225" y="2022592"/>
            <a:chExt cx="1751375" cy="584775"/>
          </a:xfrm>
        </p:grpSpPr>
        <p:cxnSp>
          <p:nvCxnSpPr>
            <p:cNvPr id="15" name="直線コネクタ 14">
              <a:extLst>
                <a:ext uri="{FF2B5EF4-FFF2-40B4-BE49-F238E27FC236}">
                  <a16:creationId xmlns:a16="http://schemas.microsoft.com/office/drawing/2014/main" id="{588A699C-0699-B796-752A-98AD35F5739A}"/>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ECF8701-3A90-B453-F3CB-5C52E78D641D}"/>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3C9BC552-26F1-89EA-9B2E-209DC6E42A0F}"/>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sp>
        <p:nvSpPr>
          <p:cNvPr id="18" name="正方形/長方形 17">
            <a:extLst>
              <a:ext uri="{FF2B5EF4-FFF2-40B4-BE49-F238E27FC236}">
                <a16:creationId xmlns:a16="http://schemas.microsoft.com/office/drawing/2014/main" id="{74614DB5-2005-E5A3-2637-10C9C484D991}"/>
              </a:ext>
            </a:extLst>
          </p:cNvPr>
          <p:cNvSpPr/>
          <p:nvPr/>
        </p:nvSpPr>
        <p:spPr>
          <a:xfrm>
            <a:off x="9460012" y="2613643"/>
            <a:ext cx="578793" cy="26924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82BCE1BA-8439-B8F4-0B24-28028763850F}"/>
              </a:ext>
            </a:extLst>
          </p:cNvPr>
          <p:cNvSpPr/>
          <p:nvPr/>
        </p:nvSpPr>
        <p:spPr>
          <a:xfrm>
            <a:off x="470598" y="1074792"/>
            <a:ext cx="11233150" cy="61917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トピックス</a:t>
            </a:r>
            <a:r>
              <a:rPr lang="en-US" altLang="ja-JP" b="1" dirty="0">
                <a:solidFill>
                  <a:schemeClr val="tx1">
                    <a:lumMod val="65000"/>
                    <a:lumOff val="35000"/>
                  </a:schemeClr>
                </a:solidFill>
                <a:latin typeface="メイリオ" panose="020B0604030504040204" pitchFamily="50" charset="-128"/>
                <a:ea typeface="メイリオ" panose="020B0604030504040204" pitchFamily="50" charset="-128"/>
              </a:rPr>
              <a:t>PR</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掲載日に新規訪問が約</a:t>
            </a:r>
            <a:r>
              <a:rPr lang="en-US" altLang="ja-JP" b="1" dirty="0">
                <a:solidFill>
                  <a:schemeClr val="tx1">
                    <a:lumMod val="65000"/>
                    <a:lumOff val="35000"/>
                  </a:schemeClr>
                </a:solidFill>
                <a:latin typeface="メイリオ" panose="020B0604030504040204" pitchFamily="50" charset="-128"/>
                <a:ea typeface="メイリオ" panose="020B0604030504040204" pitchFamily="50" charset="-128"/>
              </a:rPr>
              <a:t>20</a:t>
            </a:r>
            <a:r>
              <a:rPr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％増加。</a:t>
            </a:r>
            <a:r>
              <a:rPr lang="ja-JP" altLang="en-US" b="1" dirty="0">
                <a:solidFill>
                  <a:srgbClr val="C00000"/>
                </a:solidFill>
                <a:latin typeface="メイリオ" panose="020B0604030504040204" pitchFamily="50" charset="-128"/>
                <a:ea typeface="メイリオ" panose="020B0604030504040204" pitchFamily="50" charset="-128"/>
              </a:rPr>
              <a:t>狙ったタイミングで新規顧客を得られやすい。</a:t>
            </a:r>
          </a:p>
        </p:txBody>
      </p:sp>
      <p:sp>
        <p:nvSpPr>
          <p:cNvPr id="21" name="正方形/長方形 20">
            <a:extLst>
              <a:ext uri="{FF2B5EF4-FFF2-40B4-BE49-F238E27FC236}">
                <a16:creationId xmlns:a16="http://schemas.microsoft.com/office/drawing/2014/main" id="{E490EED8-0DBD-1B23-7D23-8CE4847A9CAD}"/>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pic>
        <p:nvPicPr>
          <p:cNvPr id="29" name="図 28">
            <a:extLst>
              <a:ext uri="{FF2B5EF4-FFF2-40B4-BE49-F238E27FC236}">
                <a16:creationId xmlns:a16="http://schemas.microsoft.com/office/drawing/2014/main" id="{DD2C421D-21B2-7823-0A49-848658333DC0}"/>
              </a:ext>
            </a:extLst>
          </p:cNvPr>
          <p:cNvPicPr>
            <a:picLocks noChangeAspect="1"/>
          </p:cNvPicPr>
          <p:nvPr/>
        </p:nvPicPr>
        <p:blipFill rotWithShape="1">
          <a:blip r:embed="rId3"/>
          <a:srcRect l="32298" t="83425" r="24902" b="10626"/>
          <a:stretch/>
        </p:blipFill>
        <p:spPr>
          <a:xfrm>
            <a:off x="3873701" y="5654981"/>
            <a:ext cx="4733524" cy="295946"/>
          </a:xfrm>
          <a:prstGeom prst="rect">
            <a:avLst/>
          </a:prstGeom>
        </p:spPr>
      </p:pic>
      <p:sp>
        <p:nvSpPr>
          <p:cNvPr id="2" name="四角形: 角を丸くする 1">
            <a:extLst>
              <a:ext uri="{FF2B5EF4-FFF2-40B4-BE49-F238E27FC236}">
                <a16:creationId xmlns:a16="http://schemas.microsoft.com/office/drawing/2014/main" id="{46E8DCC1-72B2-3C4D-2EB4-C94E67746B5D}"/>
              </a:ext>
            </a:extLst>
          </p:cNvPr>
          <p:cNvSpPr/>
          <p:nvPr/>
        </p:nvSpPr>
        <p:spPr>
          <a:xfrm>
            <a:off x="6459499" y="153605"/>
            <a:ext cx="32432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Tree>
    <p:extLst>
      <p:ext uri="{BB962C8B-B14F-4D97-AF65-F5344CB8AC3E}">
        <p14:creationId xmlns:p14="http://schemas.microsoft.com/office/powerpoint/2010/main" val="35506190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図 41">
            <a:extLst>
              <a:ext uri="{FF2B5EF4-FFF2-40B4-BE49-F238E27FC236}">
                <a16:creationId xmlns:a16="http://schemas.microsoft.com/office/drawing/2014/main" id="{FB03651D-7A97-FBC2-CBCA-4FE09A6D98DA}"/>
              </a:ext>
            </a:extLst>
          </p:cNvPr>
          <p:cNvPicPr>
            <a:picLocks noChangeAspect="1"/>
          </p:cNvPicPr>
          <p:nvPr/>
        </p:nvPicPr>
        <p:blipFill rotWithShape="1">
          <a:blip r:embed="rId2"/>
          <a:srcRect b="19811"/>
          <a:stretch/>
        </p:blipFill>
        <p:spPr>
          <a:xfrm>
            <a:off x="523906" y="3048924"/>
            <a:ext cx="6246937" cy="3097227"/>
          </a:xfrm>
          <a:prstGeom prst="rect">
            <a:avLst/>
          </a:prstGeom>
        </p:spPr>
      </p:pic>
      <p:grpSp>
        <p:nvGrpSpPr>
          <p:cNvPr id="6" name="グループ化 5">
            <a:extLst>
              <a:ext uri="{FF2B5EF4-FFF2-40B4-BE49-F238E27FC236}">
                <a16:creationId xmlns:a16="http://schemas.microsoft.com/office/drawing/2014/main" id="{CFFF7E16-D9E2-FB76-B06E-45A83424880C}"/>
              </a:ext>
            </a:extLst>
          </p:cNvPr>
          <p:cNvGrpSpPr/>
          <p:nvPr/>
        </p:nvGrpSpPr>
        <p:grpSpPr>
          <a:xfrm>
            <a:off x="6507309" y="2157252"/>
            <a:ext cx="4945201" cy="702000"/>
            <a:chOff x="3593541" y="1273600"/>
            <a:chExt cx="3565605" cy="702000"/>
          </a:xfrm>
        </p:grpSpPr>
        <p:sp>
          <p:nvSpPr>
            <p:cNvPr id="7" name="角丸四角形 60">
              <a:extLst>
                <a:ext uri="{FF2B5EF4-FFF2-40B4-BE49-F238E27FC236}">
                  <a16:creationId xmlns:a16="http://schemas.microsoft.com/office/drawing/2014/main" id="{E3FD4526-43E0-CC5A-4674-2E0EBA268268}"/>
                </a:ext>
              </a:extLst>
            </p:cNvPr>
            <p:cNvSpPr/>
            <p:nvPr/>
          </p:nvSpPr>
          <p:spPr>
            <a:xfrm>
              <a:off x="3593541" y="1273600"/>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37242877-08F3-D7CA-382C-3E86BD0A6D9B}"/>
                </a:ext>
              </a:extLst>
            </p:cNvPr>
            <p:cNvSpPr/>
            <p:nvPr/>
          </p:nvSpPr>
          <p:spPr>
            <a:xfrm>
              <a:off x="4773875" y="1507600"/>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11" name="正方形/長方形 10">
            <a:extLst>
              <a:ext uri="{FF2B5EF4-FFF2-40B4-BE49-F238E27FC236}">
                <a16:creationId xmlns:a16="http://schemas.microsoft.com/office/drawing/2014/main" id="{9A03632A-D259-D4D6-ADE0-970DAD075CE0}"/>
              </a:ext>
            </a:extLst>
          </p:cNvPr>
          <p:cNvSpPr/>
          <p:nvPr/>
        </p:nvSpPr>
        <p:spPr>
          <a:xfrm>
            <a:off x="479425" y="1085569"/>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トピックス掲載日の</a:t>
            </a:r>
            <a:r>
              <a:rPr lang="ja-JP" altLang="en-US" b="1" dirty="0">
                <a:solidFill>
                  <a:srgbClr val="C00000"/>
                </a:solidFill>
                <a:latin typeface="Meiryo" panose="020B0604030504040204" pitchFamily="34" charset="-128"/>
                <a:ea typeface="Meiryo" panose="020B0604030504040204" pitchFamily="34" charset="-128"/>
              </a:rPr>
              <a:t>検索数が前日比</a:t>
            </a:r>
            <a:r>
              <a:rPr lang="en-US" altLang="ja-JP" b="1" dirty="0">
                <a:solidFill>
                  <a:srgbClr val="C00000"/>
                </a:solidFill>
                <a:latin typeface="Meiryo" panose="020B0604030504040204" pitchFamily="34" charset="-128"/>
                <a:ea typeface="Meiryo" panose="020B0604030504040204" pitchFamily="34" charset="-128"/>
              </a:rPr>
              <a:t>135</a:t>
            </a:r>
            <a:r>
              <a:rPr lang="ja-JP" altLang="en-US" b="1" dirty="0">
                <a:solidFill>
                  <a:srgbClr val="C00000"/>
                </a:solidFill>
                <a:latin typeface="Meiryo" panose="020B0604030504040204" pitchFamily="34" charset="-128"/>
                <a:ea typeface="Meiryo" panose="020B0604030504040204" pitchFamily="34" charset="-128"/>
              </a:rPr>
              <a:t>％</a:t>
            </a: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接触者の</a:t>
            </a:r>
            <a:r>
              <a:rPr lang="ja-JP" altLang="en-US" b="1" dirty="0">
                <a:solidFill>
                  <a:srgbClr val="C00000"/>
                </a:solidFill>
                <a:latin typeface="Meiryo" panose="020B0604030504040204" pitchFamily="34" charset="-128"/>
                <a:ea typeface="Meiryo" panose="020B0604030504040204" pitchFamily="34" charset="-128"/>
              </a:rPr>
              <a:t>検索率</a:t>
            </a:r>
            <a:r>
              <a:rPr lang="ja-JP" altLang="en-US" b="1" dirty="0">
                <a:solidFill>
                  <a:schemeClr val="accent3"/>
                </a:solidFill>
                <a:latin typeface="Meiryo" panose="020B0604030504040204" pitchFamily="34" charset="-128"/>
                <a:ea typeface="Meiryo" panose="020B0604030504040204" pitchFamily="34" charset="-128"/>
              </a:rPr>
              <a:t>が非接触者の</a:t>
            </a:r>
            <a:r>
              <a:rPr lang="en-US" altLang="ja-JP" b="1" dirty="0">
                <a:solidFill>
                  <a:srgbClr val="C00000"/>
                </a:solidFill>
                <a:latin typeface="Meiryo" panose="020B0604030504040204" pitchFamily="34" charset="-128"/>
                <a:ea typeface="Meiryo" panose="020B0604030504040204" pitchFamily="34" charset="-128"/>
              </a:rPr>
              <a:t>1.7</a:t>
            </a:r>
            <a:r>
              <a:rPr lang="ja-JP" altLang="en-US" b="1" dirty="0">
                <a:solidFill>
                  <a:srgbClr val="C00000"/>
                </a:solidFill>
                <a:latin typeface="Meiryo" panose="020B0604030504040204" pitchFamily="34" charset="-128"/>
                <a:ea typeface="Meiryo" panose="020B0604030504040204" pitchFamily="34" charset="-128"/>
              </a:rPr>
              <a:t>倍</a:t>
            </a:r>
            <a:endParaRPr lang="en-US" altLang="ja-JP" b="1" dirty="0">
              <a:solidFill>
                <a:srgbClr val="C00000"/>
              </a:solidFill>
              <a:latin typeface="Meiryo" panose="020B0604030504040204" pitchFamily="34" charset="-128"/>
              <a:ea typeface="Meiryo" panose="020B0604030504040204" pitchFamily="34" charset="-128"/>
            </a:endParaRPr>
          </a:p>
          <a:p>
            <a:pPr algn="ctr">
              <a:lnSpc>
                <a:spcPct val="150000"/>
              </a:lnSpc>
            </a:pPr>
            <a:r>
              <a:rPr lang="ja-JP" altLang="en-US" b="1" dirty="0">
                <a:solidFill>
                  <a:srgbClr val="C00000"/>
                </a:solidFill>
                <a:latin typeface="Meiryo" panose="020B0604030504040204" pitchFamily="34" charset="-128"/>
                <a:ea typeface="Meiryo" panose="020B0604030504040204" pitchFamily="34" charset="-128"/>
              </a:rPr>
              <a:t>トピックス</a:t>
            </a:r>
            <a:r>
              <a:rPr lang="en-US" altLang="ja-JP" b="1" dirty="0">
                <a:solidFill>
                  <a:srgbClr val="C00000"/>
                </a:solidFill>
                <a:latin typeface="Meiryo" panose="020B0604030504040204" pitchFamily="34" charset="-128"/>
                <a:ea typeface="Meiryo" panose="020B0604030504040204" pitchFamily="34" charset="-128"/>
              </a:rPr>
              <a:t>PR</a:t>
            </a:r>
            <a:r>
              <a:rPr lang="ja-JP" altLang="en-US" b="1" dirty="0">
                <a:solidFill>
                  <a:srgbClr val="C00000"/>
                </a:solidFill>
                <a:latin typeface="Meiryo" panose="020B0604030504040204" pitchFamily="34" charset="-128"/>
                <a:ea typeface="Meiryo" panose="020B0604030504040204" pitchFamily="34" charset="-128"/>
              </a:rPr>
              <a:t>の接触により検索行動に結びつきやすくなる傾向。</a:t>
            </a:r>
          </a:p>
        </p:txBody>
      </p:sp>
      <p:sp>
        <p:nvSpPr>
          <p:cNvPr id="21" name="テキスト プレースホルダー 1">
            <a:extLst>
              <a:ext uri="{FF2B5EF4-FFF2-40B4-BE49-F238E27FC236}">
                <a16:creationId xmlns:a16="http://schemas.microsoft.com/office/drawing/2014/main" id="{8EA9E93E-4915-42A7-5FE4-D315FFB235B0}"/>
              </a:ext>
            </a:extLst>
          </p:cNvPr>
          <p:cNvSpPr>
            <a:spLocks noGrp="1"/>
          </p:cNvSpPr>
          <p:nvPr>
            <p:ph type="body" sz="quarter" idx="10"/>
          </p:nvPr>
        </p:nvSpPr>
        <p:spPr/>
        <p:txBody>
          <a:bodyPr/>
          <a:lstStyle/>
          <a:p>
            <a:r>
              <a:rPr kumimoji="1" lang="ja-JP" altLang="en-US" dirty="0"/>
              <a:t>動画配信サービス：検索行動の増加</a:t>
            </a:r>
          </a:p>
        </p:txBody>
      </p:sp>
      <p:grpSp>
        <p:nvGrpSpPr>
          <p:cNvPr id="31" name="グループ化 30">
            <a:extLst>
              <a:ext uri="{FF2B5EF4-FFF2-40B4-BE49-F238E27FC236}">
                <a16:creationId xmlns:a16="http://schemas.microsoft.com/office/drawing/2014/main" id="{6D86B3DE-2E47-09A5-107A-88E95B4786D4}"/>
              </a:ext>
            </a:extLst>
          </p:cNvPr>
          <p:cNvGrpSpPr/>
          <p:nvPr/>
        </p:nvGrpSpPr>
        <p:grpSpPr>
          <a:xfrm>
            <a:off x="4495591" y="3189673"/>
            <a:ext cx="2111375" cy="584775"/>
            <a:chOff x="9145225" y="2022592"/>
            <a:chExt cx="2111375" cy="584775"/>
          </a:xfrm>
        </p:grpSpPr>
        <p:sp>
          <p:nvSpPr>
            <p:cNvPr id="32" name="楕円 31">
              <a:extLst>
                <a:ext uri="{FF2B5EF4-FFF2-40B4-BE49-F238E27FC236}">
                  <a16:creationId xmlns:a16="http://schemas.microsoft.com/office/drawing/2014/main" id="{F38F7174-71ED-7C73-1E99-A000E793F479}"/>
                </a:ext>
              </a:extLst>
            </p:cNvPr>
            <p:cNvSpPr/>
            <p:nvPr/>
          </p:nvSpPr>
          <p:spPr>
            <a:xfrm>
              <a:off x="10896600" y="2070100"/>
              <a:ext cx="360000" cy="360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3" name="直線コネクタ 32">
              <a:extLst>
                <a:ext uri="{FF2B5EF4-FFF2-40B4-BE49-F238E27FC236}">
                  <a16:creationId xmlns:a16="http://schemas.microsoft.com/office/drawing/2014/main" id="{5F749425-6F90-3383-718D-10801383AB03}"/>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9DD6950D-6A00-F27A-90C6-FD36EF3A8D04}"/>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4FF79EF2-2F3B-96EA-DFFF-A6FC6B3CD7D8}"/>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grpSp>
        <p:nvGrpSpPr>
          <p:cNvPr id="36" name="グループ化 35">
            <a:extLst>
              <a:ext uri="{FF2B5EF4-FFF2-40B4-BE49-F238E27FC236}">
                <a16:creationId xmlns:a16="http://schemas.microsoft.com/office/drawing/2014/main" id="{A4C6A1ED-DFA6-5950-6FF1-B1A7563C015B}"/>
              </a:ext>
            </a:extLst>
          </p:cNvPr>
          <p:cNvGrpSpPr/>
          <p:nvPr/>
        </p:nvGrpSpPr>
        <p:grpSpPr>
          <a:xfrm>
            <a:off x="1328444" y="2211721"/>
            <a:ext cx="3565605" cy="571818"/>
            <a:chOff x="4168735" y="1713946"/>
            <a:chExt cx="3565605" cy="571818"/>
          </a:xfrm>
        </p:grpSpPr>
        <p:sp>
          <p:nvSpPr>
            <p:cNvPr id="37" name="テキスト ボックス 36">
              <a:extLst>
                <a:ext uri="{FF2B5EF4-FFF2-40B4-BE49-F238E27FC236}">
                  <a16:creationId xmlns:a16="http://schemas.microsoft.com/office/drawing/2014/main" id="{05906922-D681-01C7-CB86-0D023B7A1B35}"/>
                </a:ext>
              </a:extLst>
            </p:cNvPr>
            <p:cNvSpPr txBox="1"/>
            <p:nvPr/>
          </p:nvSpPr>
          <p:spPr>
            <a:xfrm>
              <a:off x="5378149" y="2085709"/>
              <a:ext cx="1777865" cy="200055"/>
            </a:xfrm>
            <a:prstGeom prst="rect">
              <a:avLst/>
            </a:prstGeom>
            <a:noFill/>
          </p:spPr>
          <p:txBody>
            <a:bodyPr wrap="square">
              <a:spAutoFit/>
            </a:bodyPr>
            <a:lstStyle/>
            <a:p>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サービス名（</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DMM TV</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完全一致</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8" name="角丸四角形 60">
              <a:extLst>
                <a:ext uri="{FF2B5EF4-FFF2-40B4-BE49-F238E27FC236}">
                  <a16:creationId xmlns:a16="http://schemas.microsoft.com/office/drawing/2014/main" id="{34001E03-51B9-CDEA-D206-BE19CE62B412}"/>
                </a:ext>
              </a:extLst>
            </p:cNvPr>
            <p:cNvSpPr/>
            <p:nvPr/>
          </p:nvSpPr>
          <p:spPr>
            <a:xfrm>
              <a:off x="4168735" y="1713946"/>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検索数推移</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39" name="矢印: 右 38">
            <a:extLst>
              <a:ext uri="{FF2B5EF4-FFF2-40B4-BE49-F238E27FC236}">
                <a16:creationId xmlns:a16="http://schemas.microsoft.com/office/drawing/2014/main" id="{CD54BB0E-7E91-C573-82AA-4303877CC825}"/>
              </a:ext>
            </a:extLst>
          </p:cNvPr>
          <p:cNvSpPr/>
          <p:nvPr/>
        </p:nvSpPr>
        <p:spPr>
          <a:xfrm rot="19417848">
            <a:off x="8756677" y="3992462"/>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正方形/長方形 39">
            <a:extLst>
              <a:ext uri="{FF2B5EF4-FFF2-40B4-BE49-F238E27FC236}">
                <a16:creationId xmlns:a16="http://schemas.microsoft.com/office/drawing/2014/main" id="{AA664DE4-2EA7-20E2-B72C-A06A53F4BC5E}"/>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sp>
        <p:nvSpPr>
          <p:cNvPr id="2" name="四角形: 角を丸くする 1">
            <a:extLst>
              <a:ext uri="{FF2B5EF4-FFF2-40B4-BE49-F238E27FC236}">
                <a16:creationId xmlns:a16="http://schemas.microsoft.com/office/drawing/2014/main" id="{C48088BA-3C58-F046-B2CA-2172C797CAE0}"/>
              </a:ext>
            </a:extLst>
          </p:cNvPr>
          <p:cNvSpPr/>
          <p:nvPr/>
        </p:nvSpPr>
        <p:spPr>
          <a:xfrm>
            <a:off x="6426966" y="153605"/>
            <a:ext cx="32432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pic>
        <p:nvPicPr>
          <p:cNvPr id="13" name="図 12">
            <a:extLst>
              <a:ext uri="{FF2B5EF4-FFF2-40B4-BE49-F238E27FC236}">
                <a16:creationId xmlns:a16="http://schemas.microsoft.com/office/drawing/2014/main" id="{41500546-D7AC-287C-20D8-E8A71A3A1AAC}"/>
              </a:ext>
            </a:extLst>
          </p:cNvPr>
          <p:cNvPicPr>
            <a:picLocks noChangeAspect="1"/>
          </p:cNvPicPr>
          <p:nvPr/>
        </p:nvPicPr>
        <p:blipFill>
          <a:blip r:embed="rId3"/>
          <a:stretch>
            <a:fillRect/>
          </a:stretch>
        </p:blipFill>
        <p:spPr>
          <a:xfrm>
            <a:off x="7315095" y="3317309"/>
            <a:ext cx="4109060" cy="2822693"/>
          </a:xfrm>
          <a:prstGeom prst="rect">
            <a:avLst/>
          </a:prstGeom>
        </p:spPr>
      </p:pic>
    </p:spTree>
    <p:extLst>
      <p:ext uri="{BB962C8B-B14F-4D97-AF65-F5344CB8AC3E}">
        <p14:creationId xmlns:p14="http://schemas.microsoft.com/office/powerpoint/2010/main" val="20754081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9A03632A-D259-D4D6-ADE0-970DAD075CE0}"/>
              </a:ext>
            </a:extLst>
          </p:cNvPr>
          <p:cNvSpPr/>
          <p:nvPr/>
        </p:nvSpPr>
        <p:spPr>
          <a:xfrm>
            <a:off x="479425" y="1085569"/>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独自性の高い商品機能についての訴求やトピックスネイティブな訴求でアプローチすることで</a:t>
            </a: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ユーザーは広告に対しても</a:t>
            </a:r>
            <a:r>
              <a:rPr lang="ja-JP" altLang="en-US" b="1" dirty="0">
                <a:solidFill>
                  <a:srgbClr val="C00000"/>
                </a:solidFill>
                <a:latin typeface="Meiryo" panose="020B0604030504040204" pitchFamily="34" charset="-128"/>
                <a:ea typeface="Meiryo" panose="020B0604030504040204" pitchFamily="34" charset="-128"/>
              </a:rPr>
              <a:t>高い関心を示し、反応をしている</a:t>
            </a:r>
          </a:p>
        </p:txBody>
      </p:sp>
      <p:sp>
        <p:nvSpPr>
          <p:cNvPr id="21" name="テキスト プレースホルダー 1">
            <a:extLst>
              <a:ext uri="{FF2B5EF4-FFF2-40B4-BE49-F238E27FC236}">
                <a16:creationId xmlns:a16="http://schemas.microsoft.com/office/drawing/2014/main" id="{8EA9E93E-4915-42A7-5FE4-D315FFB235B0}"/>
              </a:ext>
            </a:extLst>
          </p:cNvPr>
          <p:cNvSpPr>
            <a:spLocks noGrp="1"/>
          </p:cNvSpPr>
          <p:nvPr>
            <p:ph type="body" sz="quarter" idx="10"/>
          </p:nvPr>
        </p:nvSpPr>
        <p:spPr/>
        <p:txBody>
          <a:bodyPr/>
          <a:lstStyle/>
          <a:p>
            <a:r>
              <a:rPr lang="ja-JP" altLang="en-US" dirty="0">
                <a:latin typeface="+mn-ea"/>
              </a:rPr>
              <a:t>定額制サービス：訴求軸別の広告反応比較</a:t>
            </a:r>
            <a:endParaRPr kumimoji="1" lang="ja-JP" altLang="en-US" dirty="0"/>
          </a:p>
        </p:txBody>
      </p:sp>
      <p:sp>
        <p:nvSpPr>
          <p:cNvPr id="40" name="正方形/長方形 39">
            <a:extLst>
              <a:ext uri="{FF2B5EF4-FFF2-40B4-BE49-F238E27FC236}">
                <a16:creationId xmlns:a16="http://schemas.microsoft.com/office/drawing/2014/main" id="{AA664DE4-2EA7-20E2-B72C-A06A53F4BC5E}"/>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grpSp>
        <p:nvGrpSpPr>
          <p:cNvPr id="2" name="グループ化 1">
            <a:extLst>
              <a:ext uri="{FF2B5EF4-FFF2-40B4-BE49-F238E27FC236}">
                <a16:creationId xmlns:a16="http://schemas.microsoft.com/office/drawing/2014/main" id="{1F6616F3-0E8B-ACF2-AF7B-C09DC989E7BD}"/>
              </a:ext>
            </a:extLst>
          </p:cNvPr>
          <p:cNvGrpSpPr>
            <a:grpSpLocks noChangeAspect="1"/>
          </p:cNvGrpSpPr>
          <p:nvPr/>
        </p:nvGrpSpPr>
        <p:grpSpPr>
          <a:xfrm>
            <a:off x="3540086" y="3496213"/>
            <a:ext cx="1447897" cy="2898000"/>
            <a:chOff x="931156" y="1340379"/>
            <a:chExt cx="2475816" cy="4955406"/>
          </a:xfrm>
        </p:grpSpPr>
        <p:pic>
          <p:nvPicPr>
            <p:cNvPr id="3" name="図 2">
              <a:extLst>
                <a:ext uri="{FF2B5EF4-FFF2-40B4-BE49-F238E27FC236}">
                  <a16:creationId xmlns:a16="http://schemas.microsoft.com/office/drawing/2014/main" id="{BE48A85A-4B41-38C0-6310-9E4FA46B3912}"/>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 name="図 3" descr="グラフィカル ユーザー インターフェイス が含まれている画像&#10;&#10;自動的に生成された説明">
              <a:extLst>
                <a:ext uri="{FF2B5EF4-FFF2-40B4-BE49-F238E27FC236}">
                  <a16:creationId xmlns:a16="http://schemas.microsoft.com/office/drawing/2014/main" id="{A0523618-5BEE-F5EF-9FDF-05D5BC247C0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grpSp>
        <p:nvGrpSpPr>
          <p:cNvPr id="10" name="グループ化 9">
            <a:extLst>
              <a:ext uri="{FF2B5EF4-FFF2-40B4-BE49-F238E27FC236}">
                <a16:creationId xmlns:a16="http://schemas.microsoft.com/office/drawing/2014/main" id="{5EA78E13-A9D8-D1C7-2EF8-7F57E3B28A3E}"/>
              </a:ext>
            </a:extLst>
          </p:cNvPr>
          <p:cNvGrpSpPr>
            <a:grpSpLocks noChangeAspect="1"/>
          </p:cNvGrpSpPr>
          <p:nvPr/>
        </p:nvGrpSpPr>
        <p:grpSpPr>
          <a:xfrm>
            <a:off x="5786440" y="3496213"/>
            <a:ext cx="1447897" cy="2898000"/>
            <a:chOff x="931156" y="1340379"/>
            <a:chExt cx="2475816" cy="4955406"/>
          </a:xfrm>
        </p:grpSpPr>
        <p:pic>
          <p:nvPicPr>
            <p:cNvPr id="13" name="図 12">
              <a:extLst>
                <a:ext uri="{FF2B5EF4-FFF2-40B4-BE49-F238E27FC236}">
                  <a16:creationId xmlns:a16="http://schemas.microsoft.com/office/drawing/2014/main" id="{DC1CB93C-7AB9-66C5-A0FC-CD2AEF60F280}"/>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14" name="図 13" descr="グラフィカル ユーザー インターフェイス が含まれている画像&#10;&#10;自動的に生成された説明">
              <a:extLst>
                <a:ext uri="{FF2B5EF4-FFF2-40B4-BE49-F238E27FC236}">
                  <a16:creationId xmlns:a16="http://schemas.microsoft.com/office/drawing/2014/main" id="{F353639C-6BB2-A8CA-2A23-3E90E8158D7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pic>
        <p:nvPicPr>
          <p:cNvPr id="15" name="図 14" descr="グラフィカル ユーザー インターフェイス が含まれている画像&#10;&#10;自動的に生成された説明">
            <a:extLst>
              <a:ext uri="{FF2B5EF4-FFF2-40B4-BE49-F238E27FC236}">
                <a16:creationId xmlns:a16="http://schemas.microsoft.com/office/drawing/2014/main" id="{4BA3CBCC-5CC7-6D07-91F2-C32E15BD619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3541554" y="3496214"/>
            <a:ext cx="1446429" cy="2895061"/>
          </a:xfrm>
          <a:prstGeom prst="rect">
            <a:avLst/>
          </a:prstGeom>
          <a:effectLst/>
        </p:spPr>
      </p:pic>
      <p:grpSp>
        <p:nvGrpSpPr>
          <p:cNvPr id="19" name="グループ化 18">
            <a:extLst>
              <a:ext uri="{FF2B5EF4-FFF2-40B4-BE49-F238E27FC236}">
                <a16:creationId xmlns:a16="http://schemas.microsoft.com/office/drawing/2014/main" id="{F8BB6D1F-41B8-7487-4922-C1976AD86082}"/>
              </a:ext>
            </a:extLst>
          </p:cNvPr>
          <p:cNvGrpSpPr/>
          <p:nvPr/>
        </p:nvGrpSpPr>
        <p:grpSpPr>
          <a:xfrm>
            <a:off x="3638123" y="5712492"/>
            <a:ext cx="1253795" cy="288000"/>
            <a:chOff x="3638123" y="5607947"/>
            <a:chExt cx="1253795" cy="288000"/>
          </a:xfrm>
        </p:grpSpPr>
        <p:pic>
          <p:nvPicPr>
            <p:cNvPr id="20" name="図 19">
              <a:extLst>
                <a:ext uri="{FF2B5EF4-FFF2-40B4-BE49-F238E27FC236}">
                  <a16:creationId xmlns:a16="http://schemas.microsoft.com/office/drawing/2014/main" id="{85A0ECDA-5D74-FBB4-0256-AB9768F474B4}"/>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648934" y="5607947"/>
              <a:ext cx="1210631" cy="288000"/>
            </a:xfrm>
            <a:prstGeom prst="rect">
              <a:avLst/>
            </a:prstGeom>
          </p:spPr>
        </p:pic>
        <p:sp>
          <p:nvSpPr>
            <p:cNvPr id="22" name="正方形/長方形 21">
              <a:extLst>
                <a:ext uri="{FF2B5EF4-FFF2-40B4-BE49-F238E27FC236}">
                  <a16:creationId xmlns:a16="http://schemas.microsoft.com/office/drawing/2014/main" id="{BB20252B-25E5-D2B8-12A2-0F01571CF72E}"/>
                </a:ext>
              </a:extLst>
            </p:cNvPr>
            <p:cNvSpPr/>
            <p:nvPr/>
          </p:nvSpPr>
          <p:spPr>
            <a:xfrm>
              <a:off x="3638123" y="5612486"/>
              <a:ext cx="1253795" cy="283461"/>
            </a:xfrm>
            <a:prstGeom prst="rect">
              <a:avLst/>
            </a:prstGeom>
            <a:solidFill>
              <a:schemeClr val="accent5">
                <a:alpha val="5000"/>
              </a:schemeClr>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23" name="グループ化 22">
            <a:extLst>
              <a:ext uri="{FF2B5EF4-FFF2-40B4-BE49-F238E27FC236}">
                <a16:creationId xmlns:a16="http://schemas.microsoft.com/office/drawing/2014/main" id="{71D2DD6E-3DB1-F730-ECB0-FE425BFA00E3}"/>
              </a:ext>
            </a:extLst>
          </p:cNvPr>
          <p:cNvGrpSpPr>
            <a:grpSpLocks noChangeAspect="1"/>
          </p:cNvGrpSpPr>
          <p:nvPr/>
        </p:nvGrpSpPr>
        <p:grpSpPr>
          <a:xfrm>
            <a:off x="1295075" y="3496213"/>
            <a:ext cx="1447897" cy="2898000"/>
            <a:chOff x="931156" y="1340379"/>
            <a:chExt cx="2475816" cy="4955406"/>
          </a:xfrm>
        </p:grpSpPr>
        <p:pic>
          <p:nvPicPr>
            <p:cNvPr id="24" name="図 23">
              <a:extLst>
                <a:ext uri="{FF2B5EF4-FFF2-40B4-BE49-F238E27FC236}">
                  <a16:creationId xmlns:a16="http://schemas.microsoft.com/office/drawing/2014/main" id="{F2CD31E3-6331-1863-F3B6-7B04CF6BDA90}"/>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25" name="図 24" descr="グラフィカル ユーザー インターフェイス が含まれている画像&#10;&#10;自動的に生成された説明">
              <a:extLst>
                <a:ext uri="{FF2B5EF4-FFF2-40B4-BE49-F238E27FC236}">
                  <a16:creationId xmlns:a16="http://schemas.microsoft.com/office/drawing/2014/main" id="{293EABBD-EC37-0213-A2AB-CB2B5DBE350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sp>
        <p:nvSpPr>
          <p:cNvPr id="26" name="円/楕円 82">
            <a:extLst>
              <a:ext uri="{FF2B5EF4-FFF2-40B4-BE49-F238E27FC236}">
                <a16:creationId xmlns:a16="http://schemas.microsoft.com/office/drawing/2014/main" id="{A96BE187-41F4-F726-A76F-7EB8F20CB4B9}"/>
              </a:ext>
            </a:extLst>
          </p:cNvPr>
          <p:cNvSpPr/>
          <p:nvPr/>
        </p:nvSpPr>
        <p:spPr>
          <a:xfrm>
            <a:off x="7851081" y="2711459"/>
            <a:ext cx="3393182" cy="3393182"/>
          </a:xfrm>
          <a:prstGeom prst="ellipse">
            <a:avLst/>
          </a:prstGeom>
          <a:solidFill>
            <a:srgbClr val="F9DBDB"/>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94E39845-7B07-5546-15D6-A756CA9EF765}"/>
              </a:ext>
            </a:extLst>
          </p:cNvPr>
          <p:cNvSpPr txBox="1"/>
          <p:nvPr/>
        </p:nvSpPr>
        <p:spPr>
          <a:xfrm>
            <a:off x="947739" y="2761087"/>
            <a:ext cx="2132992" cy="739980"/>
          </a:xfrm>
          <a:prstGeom prst="roundRect">
            <a:avLst>
              <a:gd name="adj" fmla="val 0"/>
            </a:avLst>
          </a:prstGeom>
          <a:solidFill>
            <a:schemeClr val="bg1"/>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独自性</a:t>
            </a:r>
            <a:r>
              <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の高い</a:t>
            </a:r>
          </a:p>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i="0"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商品機能</a:t>
            </a:r>
            <a:r>
              <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訴求</a:t>
            </a:r>
            <a:endPar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1" name="テキスト ボックス 40">
            <a:extLst>
              <a:ext uri="{FF2B5EF4-FFF2-40B4-BE49-F238E27FC236}">
                <a16:creationId xmlns:a16="http://schemas.microsoft.com/office/drawing/2014/main" id="{3EB94172-1F4E-0B07-5FF9-2D1D0F2DF63E}"/>
              </a:ext>
            </a:extLst>
          </p:cNvPr>
          <p:cNvSpPr txBox="1"/>
          <p:nvPr/>
        </p:nvSpPr>
        <p:spPr>
          <a:xfrm>
            <a:off x="947738" y="2401087"/>
            <a:ext cx="2132993" cy="360000"/>
          </a:xfrm>
          <a:prstGeom prst="roundRect">
            <a:avLst>
              <a:gd name="adj" fmla="val 0"/>
            </a:avLst>
          </a:prstGeom>
          <a:solidFill>
            <a:srgbClr val="C00000"/>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 </a:t>
            </a:r>
            <a:r>
              <a:rPr kumimoji="0" lang="en" altLang="ja-JP"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endParaRPr kumimoji="0" lang="ja-JP" altLang="en-US"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3" name="テキスト ボックス 42">
            <a:extLst>
              <a:ext uri="{FF2B5EF4-FFF2-40B4-BE49-F238E27FC236}">
                <a16:creationId xmlns:a16="http://schemas.microsoft.com/office/drawing/2014/main" id="{B2054C78-C54C-5FEF-E3AE-26D30A4D3646}"/>
              </a:ext>
            </a:extLst>
          </p:cNvPr>
          <p:cNvSpPr txBox="1"/>
          <p:nvPr/>
        </p:nvSpPr>
        <p:spPr>
          <a:xfrm>
            <a:off x="3200525" y="2761087"/>
            <a:ext cx="2123620" cy="739980"/>
          </a:xfrm>
          <a:prstGeom prst="roundRect">
            <a:avLst>
              <a:gd name="adj" fmla="val 0"/>
            </a:avLst>
          </a:prstGeom>
          <a:solidFill>
            <a:schemeClr val="bg1"/>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トピックス</a:t>
            </a:r>
            <a:r>
              <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寄り</a:t>
            </a:r>
          </a:p>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の</a:t>
            </a:r>
            <a:r>
              <a:rPr kumimoji="0" lang="ja-JP" altLang="en-US" sz="1400" i="0" u="none" strike="noStrike" kern="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機能</a:t>
            </a:r>
            <a:r>
              <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訴求</a:t>
            </a:r>
            <a:endParaRPr kumimoji="0" lang="ja-JP" altLang="en-US" sz="1400"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4" name="テキスト ボックス 43">
            <a:extLst>
              <a:ext uri="{FF2B5EF4-FFF2-40B4-BE49-F238E27FC236}">
                <a16:creationId xmlns:a16="http://schemas.microsoft.com/office/drawing/2014/main" id="{891D007B-776C-D8DF-CC69-811387E0F43B}"/>
              </a:ext>
            </a:extLst>
          </p:cNvPr>
          <p:cNvSpPr txBox="1"/>
          <p:nvPr/>
        </p:nvSpPr>
        <p:spPr>
          <a:xfrm>
            <a:off x="3204959" y="2401087"/>
            <a:ext cx="2126305" cy="360000"/>
          </a:xfrm>
          <a:prstGeom prst="roundRect">
            <a:avLst>
              <a:gd name="adj" fmla="val 0"/>
            </a:avLst>
          </a:prstGeom>
          <a:solidFill>
            <a:srgbClr val="FF466E"/>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 </a:t>
            </a:r>
            <a:r>
              <a:rPr kumimoji="0" lang="en" altLang="ja-JP"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endParaRPr kumimoji="0" lang="ja-JP" altLang="en-US"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5" name="テキスト ボックス 44">
            <a:extLst>
              <a:ext uri="{FF2B5EF4-FFF2-40B4-BE49-F238E27FC236}">
                <a16:creationId xmlns:a16="http://schemas.microsoft.com/office/drawing/2014/main" id="{56A5F112-AEAF-F56A-58DB-A5B1F0D5AAF8}"/>
              </a:ext>
            </a:extLst>
          </p:cNvPr>
          <p:cNvSpPr txBox="1"/>
          <p:nvPr/>
        </p:nvSpPr>
        <p:spPr>
          <a:xfrm>
            <a:off x="5451746" y="2761087"/>
            <a:ext cx="2123620" cy="739980"/>
          </a:xfrm>
          <a:prstGeom prst="roundRect">
            <a:avLst>
              <a:gd name="adj" fmla="val 0"/>
            </a:avLst>
          </a:prstGeom>
          <a:solidFill>
            <a:schemeClr val="bg1"/>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広告色</a:t>
            </a:r>
            <a:r>
              <a:rPr kumimoji="0" lang="ja-JP" altLang="en-US" sz="14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の強い</a:t>
            </a:r>
          </a:p>
          <a:p>
            <a:pPr marL="0" marR="0" lvl="0" indent="0" algn="ctr" defTabSz="825500" eaLnBrk="1" fontAlgn="auto" latinLnBrk="0" hangingPunct="0">
              <a:lnSpc>
                <a:spcPct val="110000"/>
              </a:lnSpc>
              <a:spcBef>
                <a:spcPts val="0"/>
              </a:spcBef>
              <a:spcAft>
                <a:spcPts val="0"/>
              </a:spcAft>
              <a:buClrTx/>
              <a:buSzTx/>
              <a:buFontTx/>
              <a:buNone/>
              <a:tabLst/>
              <a:defRPr/>
            </a:pPr>
            <a:r>
              <a:rPr kumimoji="0" lang="ja-JP" altLang="en-US" sz="1400" i="0"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価格</a:t>
            </a:r>
            <a:r>
              <a:rPr kumimoji="0" lang="ja-JP" altLang="en-US" sz="14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訴求</a:t>
            </a:r>
            <a:endParaRPr kumimoji="0" lang="ja-JP" altLang="en-US" sz="140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6" name="テキスト ボックス 45">
            <a:extLst>
              <a:ext uri="{FF2B5EF4-FFF2-40B4-BE49-F238E27FC236}">
                <a16:creationId xmlns:a16="http://schemas.microsoft.com/office/drawing/2014/main" id="{8E342FA3-CA48-E129-99AA-765860B789B1}"/>
              </a:ext>
            </a:extLst>
          </p:cNvPr>
          <p:cNvSpPr txBox="1"/>
          <p:nvPr/>
        </p:nvSpPr>
        <p:spPr>
          <a:xfrm>
            <a:off x="5453999" y="2401087"/>
            <a:ext cx="2123620" cy="360000"/>
          </a:xfrm>
          <a:prstGeom prst="roundRect">
            <a:avLst>
              <a:gd name="adj" fmla="val 0"/>
            </a:avLst>
          </a:prstGeom>
          <a:solidFill>
            <a:schemeClr val="bg2"/>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 </a:t>
            </a:r>
            <a:r>
              <a:rPr kumimoji="0" lang="en" altLang="ja-JP"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C</a:t>
            </a:r>
            <a:endParaRPr kumimoji="0" lang="ja-JP" altLang="en-US"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grpSp>
        <p:nvGrpSpPr>
          <p:cNvPr id="47" name="グループ化 46">
            <a:extLst>
              <a:ext uri="{FF2B5EF4-FFF2-40B4-BE49-F238E27FC236}">
                <a16:creationId xmlns:a16="http://schemas.microsoft.com/office/drawing/2014/main" id="{CA90405A-C30F-0A18-8BD0-9C46CC56600D}"/>
              </a:ext>
            </a:extLst>
          </p:cNvPr>
          <p:cNvGrpSpPr/>
          <p:nvPr/>
        </p:nvGrpSpPr>
        <p:grpSpPr>
          <a:xfrm>
            <a:off x="1391392" y="5704547"/>
            <a:ext cx="1253795" cy="288292"/>
            <a:chOff x="1155559" y="5607947"/>
            <a:chExt cx="1253795" cy="288000"/>
          </a:xfrm>
        </p:grpSpPr>
        <p:pic>
          <p:nvPicPr>
            <p:cNvPr id="48" name="図 47">
              <a:extLst>
                <a:ext uri="{FF2B5EF4-FFF2-40B4-BE49-F238E27FC236}">
                  <a16:creationId xmlns:a16="http://schemas.microsoft.com/office/drawing/2014/main" id="{6B329B00-1232-8FE5-0747-622A313DAB20}"/>
                </a:ext>
              </a:extLst>
            </p:cNvPr>
            <p:cNvPicPr>
              <a:picLocks noChangeAspect="1"/>
            </p:cNvPicPr>
            <p:nvPr/>
          </p:nvPicPr>
          <p:blipFill rotWithShape="1">
            <a:blip r:embed="rId5"/>
            <a:srcRect t="85488" b="307"/>
            <a:stretch/>
          </p:blipFill>
          <p:spPr>
            <a:xfrm>
              <a:off x="1159445" y="5607947"/>
              <a:ext cx="1210631" cy="288000"/>
            </a:xfrm>
            <a:prstGeom prst="rect">
              <a:avLst/>
            </a:prstGeom>
          </p:spPr>
        </p:pic>
        <p:sp>
          <p:nvSpPr>
            <p:cNvPr id="49" name="正方形/長方形 48">
              <a:extLst>
                <a:ext uri="{FF2B5EF4-FFF2-40B4-BE49-F238E27FC236}">
                  <a16:creationId xmlns:a16="http://schemas.microsoft.com/office/drawing/2014/main" id="{7DD017EC-E764-1A3C-7E5E-DDB7D248773D}"/>
                </a:ext>
              </a:extLst>
            </p:cNvPr>
            <p:cNvSpPr/>
            <p:nvPr/>
          </p:nvSpPr>
          <p:spPr>
            <a:xfrm>
              <a:off x="1155559" y="5612486"/>
              <a:ext cx="1253795" cy="283461"/>
            </a:xfrm>
            <a:prstGeom prst="rect">
              <a:avLst/>
            </a:prstGeom>
            <a:solidFill>
              <a:schemeClr val="accent5">
                <a:alpha val="5000"/>
              </a:schemeClr>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D454BA25-D9FB-EBA8-FA8A-87166FDCF357}"/>
              </a:ext>
            </a:extLst>
          </p:cNvPr>
          <p:cNvGrpSpPr/>
          <p:nvPr/>
        </p:nvGrpSpPr>
        <p:grpSpPr>
          <a:xfrm>
            <a:off x="5879218" y="5712491"/>
            <a:ext cx="1253795" cy="288000"/>
            <a:chOff x="5296024" y="5607947"/>
            <a:chExt cx="1253795" cy="288000"/>
          </a:xfrm>
        </p:grpSpPr>
        <p:pic>
          <p:nvPicPr>
            <p:cNvPr id="51" name="図 50">
              <a:extLst>
                <a:ext uri="{FF2B5EF4-FFF2-40B4-BE49-F238E27FC236}">
                  <a16:creationId xmlns:a16="http://schemas.microsoft.com/office/drawing/2014/main" id="{D0A1D2EF-58F6-FD3B-D7A1-59E2BE50E75F}"/>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06541" y="5607947"/>
              <a:ext cx="1210631" cy="288000"/>
            </a:xfrm>
            <a:prstGeom prst="rect">
              <a:avLst/>
            </a:prstGeom>
          </p:spPr>
        </p:pic>
        <p:sp>
          <p:nvSpPr>
            <p:cNvPr id="52" name="正方形/長方形 51">
              <a:extLst>
                <a:ext uri="{FF2B5EF4-FFF2-40B4-BE49-F238E27FC236}">
                  <a16:creationId xmlns:a16="http://schemas.microsoft.com/office/drawing/2014/main" id="{C79F46CC-6AA4-BF20-C4B8-0771E0DDB278}"/>
                </a:ext>
              </a:extLst>
            </p:cNvPr>
            <p:cNvSpPr/>
            <p:nvPr/>
          </p:nvSpPr>
          <p:spPr>
            <a:xfrm>
              <a:off x="5296024" y="5612486"/>
              <a:ext cx="1253795" cy="283461"/>
            </a:xfrm>
            <a:prstGeom prst="rect">
              <a:avLst/>
            </a:prstGeom>
            <a:solidFill>
              <a:schemeClr val="accent5">
                <a:alpha val="5000"/>
              </a:schemeClr>
            </a:solid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53" name="図 52">
            <a:extLst>
              <a:ext uri="{FF2B5EF4-FFF2-40B4-BE49-F238E27FC236}">
                <a16:creationId xmlns:a16="http://schemas.microsoft.com/office/drawing/2014/main" id="{689C96E5-F73D-F4B7-BFFA-38F77D80061D}"/>
              </a:ext>
            </a:extLst>
          </p:cNvPr>
          <p:cNvPicPr>
            <a:picLocks noChangeAspect="1"/>
          </p:cNvPicPr>
          <p:nvPr/>
        </p:nvPicPr>
        <p:blipFill rotWithShape="1">
          <a:blip r:embed="rId5"/>
          <a:srcRect t="85488" b="307"/>
          <a:stretch/>
        </p:blipFill>
        <p:spPr>
          <a:xfrm>
            <a:off x="951793" y="4482758"/>
            <a:ext cx="2132993" cy="507423"/>
          </a:xfrm>
          <a:prstGeom prst="rect">
            <a:avLst/>
          </a:prstGeom>
          <a:ln w="12700">
            <a:solidFill>
              <a:schemeClr val="accent5"/>
            </a:solidFill>
          </a:ln>
          <a:effectLst>
            <a:outerShdw blurRad="38100" dist="25400" dir="2700000" algn="tl" rotWithShape="0">
              <a:schemeClr val="accent5">
                <a:lumMod val="75000"/>
                <a:alpha val="40000"/>
              </a:schemeClr>
            </a:outerShdw>
          </a:effectLst>
        </p:spPr>
      </p:pic>
      <p:pic>
        <p:nvPicPr>
          <p:cNvPr id="54" name="図 53">
            <a:extLst>
              <a:ext uri="{FF2B5EF4-FFF2-40B4-BE49-F238E27FC236}">
                <a16:creationId xmlns:a16="http://schemas.microsoft.com/office/drawing/2014/main" id="{7C6631BA-A51D-5D84-F112-0D00AF4350C4}"/>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198272" y="4482758"/>
            <a:ext cx="2132993" cy="507423"/>
          </a:xfrm>
          <a:prstGeom prst="rect">
            <a:avLst/>
          </a:prstGeom>
          <a:ln w="12700">
            <a:solidFill>
              <a:schemeClr val="accent5"/>
            </a:solidFill>
          </a:ln>
          <a:effectLst>
            <a:outerShdw blurRad="38100" dist="25400" dir="2700000" algn="tl" rotWithShape="0">
              <a:schemeClr val="accent5">
                <a:lumMod val="75000"/>
                <a:alpha val="40000"/>
              </a:schemeClr>
            </a:outerShdw>
          </a:effectLst>
        </p:spPr>
      </p:pic>
      <p:pic>
        <p:nvPicPr>
          <p:cNvPr id="55" name="図 54">
            <a:extLst>
              <a:ext uri="{FF2B5EF4-FFF2-40B4-BE49-F238E27FC236}">
                <a16:creationId xmlns:a16="http://schemas.microsoft.com/office/drawing/2014/main" id="{752112D6-A535-5BF8-0D14-FC5A1FFE64A6}"/>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444626" y="4482757"/>
            <a:ext cx="2132993" cy="507423"/>
          </a:xfrm>
          <a:prstGeom prst="rect">
            <a:avLst/>
          </a:prstGeom>
          <a:ln w="12700">
            <a:solidFill>
              <a:schemeClr val="accent5"/>
            </a:solidFill>
          </a:ln>
          <a:effectLst>
            <a:outerShdw blurRad="38100" dist="25400" dir="2700000" algn="tl" rotWithShape="0">
              <a:schemeClr val="accent5">
                <a:lumMod val="75000"/>
                <a:alpha val="40000"/>
              </a:schemeClr>
            </a:outerShdw>
          </a:effectLst>
        </p:spPr>
      </p:pic>
      <p:sp>
        <p:nvSpPr>
          <p:cNvPr id="61" name="テキスト ボックス 60">
            <a:extLst>
              <a:ext uri="{FF2B5EF4-FFF2-40B4-BE49-F238E27FC236}">
                <a16:creationId xmlns:a16="http://schemas.microsoft.com/office/drawing/2014/main" id="{0CEDAE4A-F229-B32B-CBDC-17856A9599F6}"/>
              </a:ext>
            </a:extLst>
          </p:cNvPr>
          <p:cNvSpPr txBox="1"/>
          <p:nvPr/>
        </p:nvSpPr>
        <p:spPr>
          <a:xfrm>
            <a:off x="8117446" y="2703914"/>
            <a:ext cx="2860453" cy="511200"/>
          </a:xfrm>
          <a:prstGeom prst="roundRect">
            <a:avLst>
              <a:gd name="adj" fmla="val 50000"/>
            </a:avLst>
          </a:prstGeom>
          <a:solidFill>
            <a:schemeClr val="bg1"/>
          </a:solidFill>
          <a:ln w="6350" cap="flat">
            <a:solidFill>
              <a:srgbClr val="C00000"/>
            </a:solid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72000" rIns="216000" bIns="36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広告反応率比較（</a:t>
            </a:r>
            <a:r>
              <a:rPr kumimoji="0" lang="en" altLang="ja-JP" sz="14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vCTR</a:t>
            </a:r>
            <a:r>
              <a:rPr kumimoji="0" lang="ja-JP" altLang="en" sz="14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0" lang="ja-JP" altLang="en-US" sz="14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cxnSp>
        <p:nvCxnSpPr>
          <p:cNvPr id="62" name="直線矢印コネクタ 61">
            <a:extLst>
              <a:ext uri="{FF2B5EF4-FFF2-40B4-BE49-F238E27FC236}">
                <a16:creationId xmlns:a16="http://schemas.microsoft.com/office/drawing/2014/main" id="{B37DB52C-D299-EC7F-D86E-2059BF21BFDB}"/>
              </a:ext>
            </a:extLst>
          </p:cNvPr>
          <p:cNvCxnSpPr>
            <a:cxnSpLocks/>
          </p:cNvCxnSpPr>
          <p:nvPr/>
        </p:nvCxnSpPr>
        <p:spPr>
          <a:xfrm flipV="1">
            <a:off x="6950878" y="5064491"/>
            <a:ext cx="0" cy="648000"/>
          </a:xfrm>
          <a:prstGeom prst="straightConnector1">
            <a:avLst/>
          </a:prstGeom>
          <a:ln w="25400" cap="rnd">
            <a:solidFill>
              <a:schemeClr val="accent5"/>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50D24975-C5C7-7E85-8292-3B2F88E7DF9F}"/>
              </a:ext>
            </a:extLst>
          </p:cNvPr>
          <p:cNvCxnSpPr>
            <a:cxnSpLocks/>
          </p:cNvCxnSpPr>
          <p:nvPr/>
        </p:nvCxnSpPr>
        <p:spPr>
          <a:xfrm flipV="1">
            <a:off x="4694696" y="5064491"/>
            <a:ext cx="0" cy="648000"/>
          </a:xfrm>
          <a:prstGeom prst="straightConnector1">
            <a:avLst/>
          </a:prstGeom>
          <a:ln w="25400" cap="rnd">
            <a:solidFill>
              <a:schemeClr val="accent5"/>
            </a:solidFill>
            <a:prstDash val="sysDot"/>
            <a:tailEnd type="triangle" w="lg" len="med"/>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021AA425-408C-98F7-96AE-975D222B1F93}"/>
              </a:ext>
            </a:extLst>
          </p:cNvPr>
          <p:cNvCxnSpPr>
            <a:cxnSpLocks/>
          </p:cNvCxnSpPr>
          <p:nvPr/>
        </p:nvCxnSpPr>
        <p:spPr>
          <a:xfrm flipV="1">
            <a:off x="2458391" y="5064491"/>
            <a:ext cx="0" cy="648000"/>
          </a:xfrm>
          <a:prstGeom prst="straightConnector1">
            <a:avLst/>
          </a:prstGeom>
          <a:ln w="25400" cap="rnd">
            <a:solidFill>
              <a:schemeClr val="accent5"/>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6" name="四角形: 角を丸くする 5">
            <a:extLst>
              <a:ext uri="{FF2B5EF4-FFF2-40B4-BE49-F238E27FC236}">
                <a16:creationId xmlns:a16="http://schemas.microsoft.com/office/drawing/2014/main" id="{988982C6-7C07-4355-D63B-64B6F05E11C6}"/>
              </a:ext>
            </a:extLst>
          </p:cNvPr>
          <p:cNvSpPr/>
          <p:nvPr/>
        </p:nvSpPr>
        <p:spPr>
          <a:xfrm>
            <a:off x="6770872" y="175122"/>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pic>
        <p:nvPicPr>
          <p:cNvPr id="31" name="図 30">
            <a:extLst>
              <a:ext uri="{FF2B5EF4-FFF2-40B4-BE49-F238E27FC236}">
                <a16:creationId xmlns:a16="http://schemas.microsoft.com/office/drawing/2014/main" id="{4804DAAF-9DCA-6689-7D8F-3C77C834D233}"/>
              </a:ext>
            </a:extLst>
          </p:cNvPr>
          <p:cNvPicPr>
            <a:picLocks noChangeAspect="1"/>
          </p:cNvPicPr>
          <p:nvPr/>
        </p:nvPicPr>
        <p:blipFill>
          <a:blip r:embed="rId7"/>
          <a:stretch>
            <a:fillRect/>
          </a:stretch>
        </p:blipFill>
        <p:spPr>
          <a:xfrm>
            <a:off x="8302360" y="2497630"/>
            <a:ext cx="2523963" cy="3121423"/>
          </a:xfrm>
          <a:prstGeom prst="rect">
            <a:avLst/>
          </a:prstGeom>
        </p:spPr>
      </p:pic>
    </p:spTree>
    <p:extLst>
      <p:ext uri="{BB962C8B-B14F-4D97-AF65-F5344CB8AC3E}">
        <p14:creationId xmlns:p14="http://schemas.microsoft.com/office/powerpoint/2010/main" val="24761784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DC438EB0-AE32-8CCF-641E-6DB60AFCC826}"/>
              </a:ext>
            </a:extLst>
          </p:cNvPr>
          <p:cNvPicPr>
            <a:picLocks noChangeAspect="1"/>
          </p:cNvPicPr>
          <p:nvPr/>
        </p:nvPicPr>
        <p:blipFill>
          <a:blip r:embed="rId2"/>
          <a:stretch>
            <a:fillRect/>
          </a:stretch>
        </p:blipFill>
        <p:spPr>
          <a:xfrm>
            <a:off x="7267521" y="2717620"/>
            <a:ext cx="4096867" cy="2743438"/>
          </a:xfrm>
          <a:prstGeom prst="rect">
            <a:avLst/>
          </a:prstGeom>
        </p:spPr>
      </p:pic>
      <p:sp>
        <p:nvSpPr>
          <p:cNvPr id="3" name="テキスト プレースホルダー 1">
            <a:extLst>
              <a:ext uri="{FF2B5EF4-FFF2-40B4-BE49-F238E27FC236}">
                <a16:creationId xmlns:a16="http://schemas.microsoft.com/office/drawing/2014/main" id="{FDDE088A-CC39-B988-5D2D-1F59879E6067}"/>
              </a:ext>
            </a:extLst>
          </p:cNvPr>
          <p:cNvSpPr>
            <a:spLocks noGrp="1"/>
          </p:cNvSpPr>
          <p:nvPr>
            <p:ph type="body" sz="quarter" idx="10"/>
          </p:nvPr>
        </p:nvSpPr>
        <p:spPr/>
        <p:txBody>
          <a:bodyPr/>
          <a:lstStyle/>
          <a:p>
            <a:r>
              <a:rPr lang="ja-JP" altLang="en-US" dirty="0">
                <a:latin typeface="+mn-ea"/>
              </a:rPr>
              <a:t>放送局：特定日の訴求</a:t>
            </a:r>
            <a:endParaRPr kumimoji="1" lang="ja-JP" altLang="en-US" dirty="0"/>
          </a:p>
        </p:txBody>
      </p:sp>
      <p:sp>
        <p:nvSpPr>
          <p:cNvPr id="2" name="正方形/長方形 1">
            <a:extLst>
              <a:ext uri="{FF2B5EF4-FFF2-40B4-BE49-F238E27FC236}">
                <a16:creationId xmlns:a16="http://schemas.microsoft.com/office/drawing/2014/main" id="{9FB28C41-7FB5-235F-D906-265B0CBA6674}"/>
              </a:ext>
            </a:extLst>
          </p:cNvPr>
          <p:cNvSpPr/>
          <p:nvPr/>
        </p:nvSpPr>
        <p:spPr>
          <a:xfrm>
            <a:off x="479425" y="954018"/>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特定日（スポーツイベント放送当日）に掲出することで</a:t>
            </a:r>
            <a:r>
              <a:rPr lang="ja-JP" altLang="en-US" b="1" dirty="0">
                <a:solidFill>
                  <a:srgbClr val="C00000"/>
                </a:solidFill>
                <a:latin typeface="Meiryo" panose="020B0604030504040204" pitchFamily="34" charset="-128"/>
                <a:ea typeface="Meiryo" panose="020B0604030504040204" pitchFamily="34" charset="-128"/>
              </a:rPr>
              <a:t>高い関心を集める。</a:t>
            </a:r>
            <a:endParaRPr lang="en-US" altLang="ja-JP" b="1" dirty="0">
              <a:solidFill>
                <a:srgbClr val="C00000"/>
              </a:solidFill>
              <a:latin typeface="Meiryo" panose="020B0604030504040204" pitchFamily="34" charset="-128"/>
              <a:ea typeface="Meiryo" panose="020B0604030504040204" pitchFamily="34" charset="-128"/>
            </a:endParaRPr>
          </a:p>
          <a:p>
            <a:pPr algn="ctr">
              <a:lnSpc>
                <a:spcPct val="150000"/>
              </a:lnSpc>
            </a:pPr>
            <a:r>
              <a:rPr lang="ja-JP" altLang="en-US" b="1">
                <a:solidFill>
                  <a:srgbClr val="C00000"/>
                </a:solidFill>
                <a:latin typeface="Meiryo" panose="020B0604030504040204" pitchFamily="34" charset="-128"/>
                <a:ea typeface="Meiryo" panose="020B0604030504040204" pitchFamily="34" charset="-128"/>
              </a:rPr>
              <a:t>時間帯</a:t>
            </a:r>
            <a:r>
              <a:rPr lang="ja-JP" altLang="en-US" b="1" dirty="0">
                <a:solidFill>
                  <a:srgbClr val="C00000"/>
                </a:solidFill>
                <a:latin typeface="Meiryo" panose="020B0604030504040204" pitchFamily="34" charset="-128"/>
                <a:ea typeface="Meiryo" panose="020B0604030504040204" pitchFamily="34" charset="-128"/>
              </a:rPr>
              <a:t>によって異なる訴求内容にする</a:t>
            </a:r>
            <a:r>
              <a:rPr lang="ja-JP" altLang="en-US" b="1" dirty="0">
                <a:solidFill>
                  <a:schemeClr val="accent3"/>
                </a:solidFill>
                <a:latin typeface="Meiryo" panose="020B0604030504040204" pitchFamily="34" charset="-128"/>
                <a:ea typeface="Meiryo" panose="020B0604030504040204" pitchFamily="34" charset="-128"/>
              </a:rPr>
              <a:t>ことでユーザーは</a:t>
            </a:r>
            <a:r>
              <a:rPr lang="ja-JP" altLang="en-US" b="1" dirty="0">
                <a:solidFill>
                  <a:srgbClr val="C00000"/>
                </a:solidFill>
                <a:latin typeface="Meiryo" panose="020B0604030504040204" pitchFamily="34" charset="-128"/>
                <a:ea typeface="Meiryo" panose="020B0604030504040204" pitchFamily="34" charset="-128"/>
              </a:rPr>
              <a:t>より反応をしている。</a:t>
            </a:r>
          </a:p>
        </p:txBody>
      </p:sp>
      <p:pic>
        <p:nvPicPr>
          <p:cNvPr id="17" name="図 16">
            <a:extLst>
              <a:ext uri="{FF2B5EF4-FFF2-40B4-BE49-F238E27FC236}">
                <a16:creationId xmlns:a16="http://schemas.microsoft.com/office/drawing/2014/main" id="{40955F4E-DF8F-9AD5-E5DC-3B9DA57CB8A0}"/>
              </a:ext>
            </a:extLst>
          </p:cNvPr>
          <p:cNvPicPr>
            <a:picLocks noChangeAspect="1"/>
          </p:cNvPicPr>
          <p:nvPr/>
        </p:nvPicPr>
        <p:blipFill>
          <a:blip r:embed="rId3"/>
          <a:stretch>
            <a:fillRect/>
          </a:stretch>
        </p:blipFill>
        <p:spPr>
          <a:xfrm>
            <a:off x="479425" y="2408098"/>
            <a:ext cx="1851820" cy="3703641"/>
          </a:xfrm>
          <a:prstGeom prst="rect">
            <a:avLst/>
          </a:prstGeom>
        </p:spPr>
      </p:pic>
      <p:cxnSp>
        <p:nvCxnSpPr>
          <p:cNvPr id="19" name="直線矢印コネクタ 18">
            <a:extLst>
              <a:ext uri="{FF2B5EF4-FFF2-40B4-BE49-F238E27FC236}">
                <a16:creationId xmlns:a16="http://schemas.microsoft.com/office/drawing/2014/main" id="{9BDB6A93-6F2B-181A-5D80-AB8D48BE7CA3}"/>
              </a:ext>
            </a:extLst>
          </p:cNvPr>
          <p:cNvCxnSpPr>
            <a:cxnSpLocks/>
          </p:cNvCxnSpPr>
          <p:nvPr/>
        </p:nvCxnSpPr>
        <p:spPr>
          <a:xfrm flipV="1">
            <a:off x="1849018" y="3968750"/>
            <a:ext cx="790273" cy="1242681"/>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23" name="正方形/長方形 22">
            <a:extLst>
              <a:ext uri="{FF2B5EF4-FFF2-40B4-BE49-F238E27FC236}">
                <a16:creationId xmlns:a16="http://schemas.microsoft.com/office/drawing/2014/main" id="{375F2504-60F0-022F-B6A9-A79FF5AE2D78}"/>
              </a:ext>
            </a:extLst>
          </p:cNvPr>
          <p:cNvSpPr/>
          <p:nvPr/>
        </p:nvSpPr>
        <p:spPr>
          <a:xfrm>
            <a:off x="616566" y="5216056"/>
            <a:ext cx="1582310" cy="41346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 name="図 27">
            <a:extLst>
              <a:ext uri="{FF2B5EF4-FFF2-40B4-BE49-F238E27FC236}">
                <a16:creationId xmlns:a16="http://schemas.microsoft.com/office/drawing/2014/main" id="{A0293879-EF98-F21C-008E-EAA80D435ECA}"/>
              </a:ext>
            </a:extLst>
          </p:cNvPr>
          <p:cNvPicPr>
            <a:picLocks noChangeAspect="1"/>
          </p:cNvPicPr>
          <p:nvPr/>
        </p:nvPicPr>
        <p:blipFill>
          <a:blip r:embed="rId4"/>
          <a:stretch>
            <a:fillRect/>
          </a:stretch>
        </p:blipFill>
        <p:spPr>
          <a:xfrm>
            <a:off x="3053236" y="2558051"/>
            <a:ext cx="3226046" cy="1033652"/>
          </a:xfrm>
          <a:prstGeom prst="rect">
            <a:avLst/>
          </a:prstGeom>
          <a:ln w="19050">
            <a:solidFill>
              <a:srgbClr val="C00000"/>
            </a:solidFill>
          </a:ln>
        </p:spPr>
      </p:pic>
      <p:sp>
        <p:nvSpPr>
          <p:cNvPr id="30" name="正方形/長方形 29">
            <a:extLst>
              <a:ext uri="{FF2B5EF4-FFF2-40B4-BE49-F238E27FC236}">
                <a16:creationId xmlns:a16="http://schemas.microsoft.com/office/drawing/2014/main" id="{A934D4CA-8AA5-BD04-3867-363D5673F770}"/>
              </a:ext>
            </a:extLst>
          </p:cNvPr>
          <p:cNvSpPr/>
          <p:nvPr/>
        </p:nvSpPr>
        <p:spPr>
          <a:xfrm>
            <a:off x="7785231" y="3839408"/>
            <a:ext cx="461665" cy="707886"/>
          </a:xfrm>
          <a:prstGeom prst="rect">
            <a:avLst/>
          </a:prstGeom>
        </p:spPr>
        <p:txBody>
          <a:bodyPr wrap="none" lIns="0" tIns="0" rIns="0" bIns="0">
            <a:spAutoFit/>
          </a:bodyPr>
          <a:lstStyle/>
          <a:p>
            <a:pPr algn="ctr"/>
            <a:r>
              <a:rPr lang="ja-JP" altLang="en-US" sz="1400" b="1" dirty="0">
                <a:solidFill>
                  <a:schemeClr val="bg1"/>
                </a:solidFill>
                <a:latin typeface="Segoe UI" panose="020B0502040204020203" pitchFamily="34" charset="0"/>
                <a:cs typeface="Segoe UI" panose="020B0502040204020203" pitchFamily="34" charset="0"/>
              </a:rPr>
              <a:t>全体</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ja-JP" altLang="en-US" sz="1400" b="1" dirty="0">
                <a:solidFill>
                  <a:schemeClr val="bg1"/>
                </a:solidFill>
                <a:latin typeface="Segoe UI" panose="020B0502040204020203" pitchFamily="34" charset="0"/>
                <a:cs typeface="Segoe UI" panose="020B0502040204020203" pitchFamily="34" charset="0"/>
              </a:rPr>
              <a:t>平均</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en-US" altLang="ja-JP" b="1" dirty="0">
                <a:solidFill>
                  <a:schemeClr val="bg1"/>
                </a:solidFill>
                <a:latin typeface="Segoe UI" panose="020B0502040204020203" pitchFamily="34" charset="0"/>
                <a:cs typeface="Segoe UI" panose="020B0502040204020203" pitchFamily="34" charset="0"/>
              </a:rPr>
              <a:t>1.0</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1" name="正方形/長方形 30">
            <a:extLst>
              <a:ext uri="{FF2B5EF4-FFF2-40B4-BE49-F238E27FC236}">
                <a16:creationId xmlns:a16="http://schemas.microsoft.com/office/drawing/2014/main" id="{A922DA5B-13CD-5F7A-0337-7C2C5C3DABFD}"/>
              </a:ext>
            </a:extLst>
          </p:cNvPr>
          <p:cNvSpPr/>
          <p:nvPr/>
        </p:nvSpPr>
        <p:spPr>
          <a:xfrm>
            <a:off x="10369352" y="3109229"/>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A</a:t>
            </a:r>
          </a:p>
          <a:p>
            <a:pPr algn="ctr"/>
            <a:r>
              <a:rPr lang="en-US" altLang="ja-JP" b="1" dirty="0">
                <a:solidFill>
                  <a:schemeClr val="bg1"/>
                </a:solidFill>
                <a:latin typeface="Segoe UI" panose="020B0502040204020203" pitchFamily="34" charset="0"/>
                <a:cs typeface="Segoe UI" panose="020B0502040204020203" pitchFamily="34" charset="0"/>
              </a:rPr>
              <a:t>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pic>
        <p:nvPicPr>
          <p:cNvPr id="36" name="図 35">
            <a:extLst>
              <a:ext uri="{FF2B5EF4-FFF2-40B4-BE49-F238E27FC236}">
                <a16:creationId xmlns:a16="http://schemas.microsoft.com/office/drawing/2014/main" id="{C20CF73A-8D93-7759-B8E6-B05CE25CD780}"/>
              </a:ext>
            </a:extLst>
          </p:cNvPr>
          <p:cNvPicPr>
            <a:picLocks noChangeAspect="1"/>
          </p:cNvPicPr>
          <p:nvPr/>
        </p:nvPicPr>
        <p:blipFill>
          <a:blip r:embed="rId5"/>
          <a:stretch>
            <a:fillRect/>
          </a:stretch>
        </p:blipFill>
        <p:spPr>
          <a:xfrm>
            <a:off x="3037260" y="4133572"/>
            <a:ext cx="3226046" cy="1053537"/>
          </a:xfrm>
          <a:prstGeom prst="rect">
            <a:avLst/>
          </a:prstGeom>
          <a:ln w="19050">
            <a:solidFill>
              <a:srgbClr val="C00000"/>
            </a:solidFill>
          </a:ln>
        </p:spPr>
      </p:pic>
      <p:sp>
        <p:nvSpPr>
          <p:cNvPr id="40" name="テキスト ボックス 39">
            <a:extLst>
              <a:ext uri="{FF2B5EF4-FFF2-40B4-BE49-F238E27FC236}">
                <a16:creationId xmlns:a16="http://schemas.microsoft.com/office/drawing/2014/main" id="{34358487-B1DE-BB19-DDEB-271F3BA234A8}"/>
              </a:ext>
            </a:extLst>
          </p:cNvPr>
          <p:cNvSpPr txBox="1"/>
          <p:nvPr/>
        </p:nvSpPr>
        <p:spPr>
          <a:xfrm>
            <a:off x="2703409" y="2143631"/>
            <a:ext cx="2132993" cy="360000"/>
          </a:xfrm>
          <a:prstGeom prst="roundRect">
            <a:avLst>
              <a:gd name="adj" fmla="val 0"/>
            </a:avLst>
          </a:prstGeom>
          <a:solidFill>
            <a:srgbClr val="C00000"/>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r>
              <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：放送直前</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1" name="テキスト ボックス 40">
            <a:extLst>
              <a:ext uri="{FF2B5EF4-FFF2-40B4-BE49-F238E27FC236}">
                <a16:creationId xmlns:a16="http://schemas.microsoft.com/office/drawing/2014/main" id="{A172D201-828C-F0CE-9914-C05AE9DCA446}"/>
              </a:ext>
            </a:extLst>
          </p:cNvPr>
          <p:cNvSpPr txBox="1"/>
          <p:nvPr/>
        </p:nvSpPr>
        <p:spPr>
          <a:xfrm>
            <a:off x="2710097" y="3659408"/>
            <a:ext cx="2126305" cy="360000"/>
          </a:xfrm>
          <a:prstGeom prst="roundRect">
            <a:avLst>
              <a:gd name="adj" fmla="val 0"/>
            </a:avLst>
          </a:prstGeom>
          <a:solidFill>
            <a:srgbClr val="FF466E"/>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r>
              <a:rPr kumimoji="0" lang="ja-JP" altLang="en-US" sz="1400" b="1" kern="0" dirty="0">
                <a:solidFill>
                  <a:schemeClr val="bg1"/>
                </a:solidFill>
                <a:latin typeface="Meiryo" panose="020B0604030504040204" pitchFamily="34" charset="-128"/>
                <a:ea typeface="Meiryo" panose="020B0604030504040204" pitchFamily="34" charset="-128"/>
              </a:rPr>
              <a:t>：放送数時間前まで</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5" name="正方形/長方形 44">
            <a:extLst>
              <a:ext uri="{FF2B5EF4-FFF2-40B4-BE49-F238E27FC236}">
                <a16:creationId xmlns:a16="http://schemas.microsoft.com/office/drawing/2014/main" id="{3EB3223C-37D1-BC07-7469-7ED63D49487D}"/>
              </a:ext>
            </a:extLst>
          </p:cNvPr>
          <p:cNvSpPr/>
          <p:nvPr/>
        </p:nvSpPr>
        <p:spPr>
          <a:xfrm>
            <a:off x="10038806" y="6385197"/>
            <a:ext cx="1755927"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a:t>
            </a:r>
          </a:p>
        </p:txBody>
      </p:sp>
      <p:pic>
        <p:nvPicPr>
          <p:cNvPr id="51" name="図 50">
            <a:extLst>
              <a:ext uri="{FF2B5EF4-FFF2-40B4-BE49-F238E27FC236}">
                <a16:creationId xmlns:a16="http://schemas.microsoft.com/office/drawing/2014/main" id="{979817C3-946C-1268-8C8D-1CC708BA9079}"/>
              </a:ext>
            </a:extLst>
          </p:cNvPr>
          <p:cNvPicPr>
            <a:picLocks noChangeAspect="1"/>
          </p:cNvPicPr>
          <p:nvPr/>
        </p:nvPicPr>
        <p:blipFill>
          <a:blip r:embed="rId6"/>
          <a:stretch>
            <a:fillRect/>
          </a:stretch>
        </p:blipFill>
        <p:spPr>
          <a:xfrm>
            <a:off x="3037261" y="5246938"/>
            <a:ext cx="3242022" cy="1061025"/>
          </a:xfrm>
          <a:prstGeom prst="rect">
            <a:avLst/>
          </a:prstGeom>
          <a:ln w="19050">
            <a:solidFill>
              <a:srgbClr val="C00000"/>
            </a:solidFill>
          </a:ln>
        </p:spPr>
      </p:pic>
      <p:sp>
        <p:nvSpPr>
          <p:cNvPr id="52" name="正方形/長方形 51">
            <a:extLst>
              <a:ext uri="{FF2B5EF4-FFF2-40B4-BE49-F238E27FC236}">
                <a16:creationId xmlns:a16="http://schemas.microsoft.com/office/drawing/2014/main" id="{8F2BF1D4-6FAB-284C-E658-817F5C0DA31E}"/>
              </a:ext>
            </a:extLst>
          </p:cNvPr>
          <p:cNvSpPr/>
          <p:nvPr/>
        </p:nvSpPr>
        <p:spPr>
          <a:xfrm>
            <a:off x="9113922" y="3522574"/>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B</a:t>
            </a:r>
          </a:p>
          <a:p>
            <a:pPr algn="ctr"/>
            <a:r>
              <a:rPr lang="en-US" altLang="ja-JP" b="1" dirty="0">
                <a:solidFill>
                  <a:schemeClr val="bg1"/>
                </a:solidFill>
                <a:latin typeface="Segoe UI" panose="020B0502040204020203" pitchFamily="34" charset="0"/>
                <a:cs typeface="Segoe UI" panose="020B0502040204020203" pitchFamily="34" charset="0"/>
              </a:rPr>
              <a:t>1.2</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54" name="テキスト ボックス 53">
            <a:extLst>
              <a:ext uri="{FF2B5EF4-FFF2-40B4-BE49-F238E27FC236}">
                <a16:creationId xmlns:a16="http://schemas.microsoft.com/office/drawing/2014/main" id="{6E7B13E0-0C11-97BA-1AC6-E965B7ED77A5}"/>
              </a:ext>
            </a:extLst>
          </p:cNvPr>
          <p:cNvSpPr txBox="1"/>
          <p:nvPr/>
        </p:nvSpPr>
        <p:spPr>
          <a:xfrm>
            <a:off x="8170215" y="2496919"/>
            <a:ext cx="2429969" cy="276999"/>
          </a:xfrm>
          <a:prstGeom prst="rect">
            <a:avLst/>
          </a:prstGeom>
          <a:noFill/>
        </p:spPr>
        <p:txBody>
          <a:bodyPr wrap="square">
            <a:sp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広告反応率比較（</a:t>
            </a:r>
            <a:r>
              <a:rPr kumimoji="0" lang="en" altLang="ja-JP"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vCTR</a:t>
            </a:r>
            <a:r>
              <a:rPr kumimoji="0" lang="ja-JP" altLang="en"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 name="四角形: 角を丸くする 4">
            <a:extLst>
              <a:ext uri="{FF2B5EF4-FFF2-40B4-BE49-F238E27FC236}">
                <a16:creationId xmlns:a16="http://schemas.microsoft.com/office/drawing/2014/main" id="{19DCE271-C13D-6C6D-301D-DD4416B3007F}"/>
              </a:ext>
            </a:extLst>
          </p:cNvPr>
          <p:cNvSpPr/>
          <p:nvPr/>
        </p:nvSpPr>
        <p:spPr>
          <a:xfrm>
            <a:off x="6472199" y="186836"/>
            <a:ext cx="32432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uLnTx/>
                <a:uFillTx/>
                <a:latin typeface="+mn-ea"/>
                <a:cs typeface="+mn-cs"/>
              </a:rPr>
              <a:t>世の中ゴトを表す掲載面による効果</a:t>
            </a:r>
          </a:p>
        </p:txBody>
      </p:sp>
    </p:spTree>
    <p:extLst>
      <p:ext uri="{BB962C8B-B14F-4D97-AF65-F5344CB8AC3E}">
        <p14:creationId xmlns:p14="http://schemas.microsoft.com/office/powerpoint/2010/main" val="24037683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E9DDF5C-CBDD-F335-A929-38546A239CFA}"/>
              </a:ext>
            </a:extLst>
          </p:cNvPr>
          <p:cNvPicPr>
            <a:picLocks noChangeAspect="1"/>
          </p:cNvPicPr>
          <p:nvPr/>
        </p:nvPicPr>
        <p:blipFill>
          <a:blip r:embed="rId2"/>
          <a:stretch>
            <a:fillRect/>
          </a:stretch>
        </p:blipFill>
        <p:spPr>
          <a:xfrm>
            <a:off x="783259" y="1873267"/>
            <a:ext cx="4887171" cy="4635256"/>
          </a:xfrm>
          <a:prstGeom prst="rect">
            <a:avLst/>
          </a:prstGeom>
        </p:spPr>
      </p:pic>
      <p:sp>
        <p:nvSpPr>
          <p:cNvPr id="8" name="四角形: 角を丸くする 7">
            <a:extLst>
              <a:ext uri="{FF2B5EF4-FFF2-40B4-BE49-F238E27FC236}">
                <a16:creationId xmlns:a16="http://schemas.microsoft.com/office/drawing/2014/main" id="{6682B49E-87B7-4C7F-428B-52AC9C65D5E8}"/>
              </a:ext>
            </a:extLst>
          </p:cNvPr>
          <p:cNvSpPr/>
          <p:nvPr/>
        </p:nvSpPr>
        <p:spPr>
          <a:xfrm>
            <a:off x="6747045" y="175452"/>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sp>
        <p:nvSpPr>
          <p:cNvPr id="69" name="正方形/長方形 68">
            <a:extLst>
              <a:ext uri="{FF2B5EF4-FFF2-40B4-BE49-F238E27FC236}">
                <a16:creationId xmlns:a16="http://schemas.microsoft.com/office/drawing/2014/main" id="{985A94AC-00FC-9C7D-3BB5-0AEB1842391F}"/>
              </a:ext>
            </a:extLst>
          </p:cNvPr>
          <p:cNvSpPr/>
          <p:nvPr/>
        </p:nvSpPr>
        <p:spPr>
          <a:xfrm>
            <a:off x="479425" y="941920"/>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トピックス</a:t>
            </a:r>
            <a:r>
              <a:rPr lang="en-US" altLang="ja-JP" b="1" dirty="0">
                <a:solidFill>
                  <a:schemeClr val="accent3"/>
                </a:solidFill>
                <a:latin typeface="Meiryo" panose="020B0604030504040204" pitchFamily="34" charset="-128"/>
                <a:ea typeface="Meiryo" panose="020B0604030504040204" pitchFamily="34" charset="-128"/>
              </a:rPr>
              <a:t>PR</a:t>
            </a:r>
            <a:r>
              <a:rPr lang="ja-JP" altLang="en-US" b="1" dirty="0">
                <a:solidFill>
                  <a:schemeClr val="accent3"/>
                </a:solidFill>
                <a:latin typeface="Meiryo" panose="020B0604030504040204" pitchFamily="34" charset="-128"/>
                <a:ea typeface="Meiryo" panose="020B0604030504040204" pitchFamily="34" charset="-128"/>
              </a:rPr>
              <a:t>とディスプレイ広告をそれぞれ同記事を</a:t>
            </a:r>
            <a:r>
              <a:rPr lang="en-US" altLang="ja-JP" b="1" dirty="0">
                <a:solidFill>
                  <a:schemeClr val="accent3"/>
                </a:solidFill>
                <a:latin typeface="Meiryo" panose="020B0604030504040204" pitchFamily="34" charset="-128"/>
                <a:ea typeface="Meiryo" panose="020B0604030504040204" pitchFamily="34" charset="-128"/>
              </a:rPr>
              <a:t>LP</a:t>
            </a:r>
            <a:r>
              <a:rPr lang="ja-JP" altLang="en-US" b="1" dirty="0">
                <a:solidFill>
                  <a:schemeClr val="accent3"/>
                </a:solidFill>
                <a:latin typeface="Meiryo" panose="020B0604030504040204" pitchFamily="34" charset="-128"/>
                <a:ea typeface="Meiryo" panose="020B0604030504040204" pitchFamily="34" charset="-128"/>
              </a:rPr>
              <a:t>に設定して掲載。</a:t>
            </a: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全体を</a:t>
            </a:r>
            <a:r>
              <a:rPr lang="en-US" altLang="ja-JP" b="1" dirty="0">
                <a:solidFill>
                  <a:schemeClr val="accent3"/>
                </a:solidFill>
                <a:latin typeface="Meiryo" panose="020B0604030504040204" pitchFamily="34" charset="-128"/>
                <a:ea typeface="Meiryo" panose="020B0604030504040204" pitchFamily="34" charset="-128"/>
              </a:rPr>
              <a:t>10</a:t>
            </a:r>
            <a:r>
              <a:rPr lang="ja-JP" altLang="en-US" b="1" dirty="0">
                <a:solidFill>
                  <a:schemeClr val="accent3"/>
                </a:solidFill>
                <a:latin typeface="Meiryo" panose="020B0604030504040204" pitchFamily="34" charset="-128"/>
                <a:ea typeface="Meiryo" panose="020B0604030504040204" pitchFamily="34" charset="-128"/>
              </a:rPr>
              <a:t>分割し、各誘導枠経由の読了率ごとの残存ユーザーを集計</a:t>
            </a:r>
          </a:p>
        </p:txBody>
      </p:sp>
      <p:sp>
        <p:nvSpPr>
          <p:cNvPr id="59" name="正方形/長方形 58">
            <a:extLst>
              <a:ext uri="{FF2B5EF4-FFF2-40B4-BE49-F238E27FC236}">
                <a16:creationId xmlns:a16="http://schemas.microsoft.com/office/drawing/2014/main" id="{482ED13D-9999-AFCE-11AD-28BCE3730773}"/>
              </a:ext>
            </a:extLst>
          </p:cNvPr>
          <p:cNvSpPr/>
          <p:nvPr/>
        </p:nvSpPr>
        <p:spPr>
          <a:xfrm>
            <a:off x="7415942" y="1907044"/>
            <a:ext cx="4213751" cy="35777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000" dirty="0">
                <a:solidFill>
                  <a:schemeClr val="tx1"/>
                </a:solidFill>
              </a:rPr>
              <a:t>▽記事ページ（</a:t>
            </a:r>
            <a:r>
              <a:rPr lang="en-US" altLang="ja-JP" sz="1000" dirty="0">
                <a:solidFill>
                  <a:schemeClr val="tx1"/>
                </a:solidFill>
              </a:rPr>
              <a:t>Yahoo! JAPAN SDGs</a:t>
            </a:r>
            <a:r>
              <a:rPr lang="ja-JP" altLang="en-US" sz="1000" dirty="0">
                <a:solidFill>
                  <a:schemeClr val="tx1"/>
                </a:solidFill>
              </a:rPr>
              <a:t>特集内）</a:t>
            </a:r>
            <a:r>
              <a:rPr lang="en-US" altLang="ja-JP" sz="600" dirty="0">
                <a:solidFill>
                  <a:schemeClr val="tx1"/>
                </a:solidFill>
              </a:rPr>
              <a:t>※</a:t>
            </a:r>
            <a:r>
              <a:rPr lang="ja-JP" altLang="en-US" sz="600" dirty="0">
                <a:solidFill>
                  <a:schemeClr val="tx1"/>
                </a:solidFill>
              </a:rPr>
              <a:t>権利の都合上、一部掲載しておりません。</a:t>
            </a:r>
            <a:endParaRPr lang="en-US" altLang="ja-JP" sz="1000" dirty="0">
              <a:solidFill>
                <a:schemeClr val="tx1"/>
              </a:solidFill>
            </a:endParaRPr>
          </a:p>
          <a:p>
            <a:r>
              <a:rPr lang="ja-JP" altLang="en-US" sz="1000" dirty="0">
                <a:solidFill>
                  <a:schemeClr val="tx1"/>
                </a:solidFill>
              </a:rPr>
              <a:t>人気ヘッドスパとコラボした</a:t>
            </a:r>
            <a:r>
              <a:rPr lang="en-US" altLang="ja-JP" sz="1000" dirty="0">
                <a:solidFill>
                  <a:schemeClr val="tx1"/>
                </a:solidFill>
              </a:rPr>
              <a:t>EV</a:t>
            </a:r>
            <a:r>
              <a:rPr lang="ja-JP" altLang="en-US" sz="1000" dirty="0">
                <a:solidFill>
                  <a:schemeClr val="tx1"/>
                </a:solidFill>
              </a:rPr>
              <a:t>車オーナー専用スパ体験記事</a:t>
            </a:r>
            <a:endParaRPr lang="en-US" altLang="ja-JP" sz="600" dirty="0">
              <a:solidFill>
                <a:schemeClr val="tx1"/>
              </a:solidFill>
            </a:endParaRPr>
          </a:p>
        </p:txBody>
      </p:sp>
      <p:sp>
        <p:nvSpPr>
          <p:cNvPr id="60" name="四角形: 角を丸くする 59">
            <a:extLst>
              <a:ext uri="{FF2B5EF4-FFF2-40B4-BE49-F238E27FC236}">
                <a16:creationId xmlns:a16="http://schemas.microsoft.com/office/drawing/2014/main" id="{11BA71F4-EBAB-41F9-2CCE-04EDDBC34735}"/>
              </a:ext>
            </a:extLst>
          </p:cNvPr>
          <p:cNvSpPr/>
          <p:nvPr/>
        </p:nvSpPr>
        <p:spPr>
          <a:xfrm>
            <a:off x="6057900" y="1927205"/>
            <a:ext cx="5546725" cy="4635256"/>
          </a:xfrm>
          <a:prstGeom prst="roundRect">
            <a:avLst>
              <a:gd name="adj" fmla="val 3105"/>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a:extLst>
              <a:ext uri="{FF2B5EF4-FFF2-40B4-BE49-F238E27FC236}">
                <a16:creationId xmlns:a16="http://schemas.microsoft.com/office/drawing/2014/main" id="{9DE17538-A46E-240F-C120-93439EF5ABD5}"/>
              </a:ext>
            </a:extLst>
          </p:cNvPr>
          <p:cNvPicPr>
            <a:picLocks noChangeAspect="1"/>
          </p:cNvPicPr>
          <p:nvPr/>
        </p:nvPicPr>
        <p:blipFill>
          <a:blip r:embed="rId3"/>
          <a:stretch>
            <a:fillRect/>
          </a:stretch>
        </p:blipFill>
        <p:spPr>
          <a:xfrm>
            <a:off x="6150826" y="2082443"/>
            <a:ext cx="1304657" cy="4426080"/>
          </a:xfrm>
          <a:prstGeom prst="rect">
            <a:avLst/>
          </a:prstGeom>
        </p:spPr>
      </p:pic>
      <p:pic>
        <p:nvPicPr>
          <p:cNvPr id="37" name="図 36">
            <a:extLst>
              <a:ext uri="{FF2B5EF4-FFF2-40B4-BE49-F238E27FC236}">
                <a16:creationId xmlns:a16="http://schemas.microsoft.com/office/drawing/2014/main" id="{B7F58CAE-B4DE-9DC9-981F-12B831EC8905}"/>
              </a:ext>
            </a:extLst>
          </p:cNvPr>
          <p:cNvPicPr>
            <a:picLocks noChangeAspect="1"/>
          </p:cNvPicPr>
          <p:nvPr/>
        </p:nvPicPr>
        <p:blipFill>
          <a:blip r:embed="rId4"/>
          <a:stretch>
            <a:fillRect/>
          </a:stretch>
        </p:blipFill>
        <p:spPr>
          <a:xfrm>
            <a:off x="7500740" y="2223170"/>
            <a:ext cx="1316850" cy="4298053"/>
          </a:xfrm>
          <a:prstGeom prst="rect">
            <a:avLst/>
          </a:prstGeom>
        </p:spPr>
      </p:pic>
      <p:pic>
        <p:nvPicPr>
          <p:cNvPr id="46" name="図 45">
            <a:extLst>
              <a:ext uri="{FF2B5EF4-FFF2-40B4-BE49-F238E27FC236}">
                <a16:creationId xmlns:a16="http://schemas.microsoft.com/office/drawing/2014/main" id="{8DE0E416-7417-48C8-1B30-8715D733A8F2}"/>
              </a:ext>
            </a:extLst>
          </p:cNvPr>
          <p:cNvPicPr>
            <a:picLocks noChangeAspect="1"/>
          </p:cNvPicPr>
          <p:nvPr/>
        </p:nvPicPr>
        <p:blipFill>
          <a:blip r:embed="rId5"/>
          <a:stretch>
            <a:fillRect/>
          </a:stretch>
        </p:blipFill>
        <p:spPr>
          <a:xfrm>
            <a:off x="8846459" y="2224534"/>
            <a:ext cx="1316850" cy="4298053"/>
          </a:xfrm>
          <a:prstGeom prst="rect">
            <a:avLst/>
          </a:prstGeom>
        </p:spPr>
      </p:pic>
      <p:pic>
        <p:nvPicPr>
          <p:cNvPr id="50" name="図 49">
            <a:extLst>
              <a:ext uri="{FF2B5EF4-FFF2-40B4-BE49-F238E27FC236}">
                <a16:creationId xmlns:a16="http://schemas.microsoft.com/office/drawing/2014/main" id="{3F74CB83-76E0-F19F-F4FA-49540A5F504D}"/>
              </a:ext>
            </a:extLst>
          </p:cNvPr>
          <p:cNvPicPr>
            <a:picLocks noChangeAspect="1"/>
          </p:cNvPicPr>
          <p:nvPr/>
        </p:nvPicPr>
        <p:blipFill>
          <a:blip r:embed="rId6"/>
          <a:stretch>
            <a:fillRect/>
          </a:stretch>
        </p:blipFill>
        <p:spPr>
          <a:xfrm>
            <a:off x="10192178" y="2244775"/>
            <a:ext cx="1304657" cy="4170025"/>
          </a:xfrm>
          <a:prstGeom prst="rect">
            <a:avLst/>
          </a:prstGeom>
        </p:spPr>
      </p:pic>
      <p:sp>
        <p:nvSpPr>
          <p:cNvPr id="2" name="テキスト プレースホルダー 1">
            <a:extLst>
              <a:ext uri="{FF2B5EF4-FFF2-40B4-BE49-F238E27FC236}">
                <a16:creationId xmlns:a16="http://schemas.microsoft.com/office/drawing/2014/main" id="{09A8A3D5-C1EB-E16C-F263-BA2BEAAD39DF}"/>
              </a:ext>
            </a:extLst>
          </p:cNvPr>
          <p:cNvSpPr>
            <a:spLocks noGrp="1"/>
          </p:cNvSpPr>
          <p:nvPr>
            <p:ph type="body" sz="quarter" idx="10"/>
          </p:nvPr>
        </p:nvSpPr>
        <p:spPr/>
        <p:txBody>
          <a:bodyPr/>
          <a:lstStyle/>
          <a:p>
            <a:r>
              <a:rPr lang="ja-JP" altLang="en-US" dirty="0"/>
              <a:t>自動車：タイアップ記事の読了率</a:t>
            </a:r>
          </a:p>
        </p:txBody>
      </p:sp>
    </p:spTree>
    <p:extLst>
      <p:ext uri="{BB962C8B-B14F-4D97-AF65-F5344CB8AC3E}">
        <p14:creationId xmlns:p14="http://schemas.microsoft.com/office/powerpoint/2010/main" val="34051548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C92DCDE7-FD09-F84A-2A9C-73BD0A08D576}"/>
              </a:ext>
            </a:extLst>
          </p:cNvPr>
          <p:cNvPicPr>
            <a:picLocks noChangeAspect="1"/>
          </p:cNvPicPr>
          <p:nvPr/>
        </p:nvPicPr>
        <p:blipFill>
          <a:blip r:embed="rId2"/>
          <a:stretch>
            <a:fillRect/>
          </a:stretch>
        </p:blipFill>
        <p:spPr>
          <a:xfrm>
            <a:off x="4615251" y="2496174"/>
            <a:ext cx="5658612" cy="3605784"/>
          </a:xfrm>
          <a:prstGeom prst="rect">
            <a:avLst/>
          </a:prstGeom>
        </p:spPr>
      </p:pic>
      <p:sp>
        <p:nvSpPr>
          <p:cNvPr id="5" name="正方形/長方形 4">
            <a:extLst>
              <a:ext uri="{FF2B5EF4-FFF2-40B4-BE49-F238E27FC236}">
                <a16:creationId xmlns:a16="http://schemas.microsoft.com/office/drawing/2014/main" id="{9099B6AE-3CA6-FE09-9E19-0069BD4DFB9F}"/>
              </a:ext>
            </a:extLst>
          </p:cNvPr>
          <p:cNvSpPr/>
          <p:nvPr/>
        </p:nvSpPr>
        <p:spPr>
          <a:xfrm>
            <a:off x="479425" y="954018"/>
            <a:ext cx="11233150" cy="91554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tx1">
                    <a:lumMod val="65000"/>
                    <a:lumOff val="35000"/>
                  </a:schemeClr>
                </a:solidFill>
                <a:latin typeface="Meiryo" panose="020B0604030504040204" pitchFamily="34" charset="-128"/>
                <a:ea typeface="Meiryo" panose="020B0604030504040204" pitchFamily="34" charset="-128"/>
              </a:rPr>
              <a:t>記事閲覧を目的に訪問される掲載面のため、</a:t>
            </a:r>
            <a:r>
              <a:rPr lang="ja-JP" altLang="en-US" b="1" dirty="0">
                <a:solidFill>
                  <a:srgbClr val="C00000"/>
                </a:solidFill>
                <a:latin typeface="Meiryo" panose="020B0604030504040204" pitchFamily="34" charset="-128"/>
                <a:ea typeface="Meiryo" panose="020B0604030504040204" pitchFamily="34" charset="-128"/>
              </a:rPr>
              <a:t>トピックス</a:t>
            </a:r>
            <a:r>
              <a:rPr lang="en-US" altLang="ja-JP" b="1" dirty="0">
                <a:solidFill>
                  <a:srgbClr val="C00000"/>
                </a:solidFill>
                <a:latin typeface="Meiryo" panose="020B0604030504040204" pitchFamily="34" charset="-128"/>
                <a:ea typeface="Meiryo" panose="020B0604030504040204" pitchFamily="34" charset="-128"/>
              </a:rPr>
              <a:t>PR</a:t>
            </a:r>
            <a:r>
              <a:rPr lang="ja-JP" altLang="en-US" b="1" dirty="0">
                <a:solidFill>
                  <a:srgbClr val="C00000"/>
                </a:solidFill>
                <a:latin typeface="Meiryo" panose="020B0604030504040204" pitchFamily="34" charset="-128"/>
                <a:ea typeface="Meiryo" panose="020B0604030504040204" pitchFamily="34" charset="-128"/>
              </a:rPr>
              <a:t>経由の方が読了率が高い。</a:t>
            </a:r>
            <a:endParaRPr lang="en-US" altLang="ja-JP" b="1" dirty="0">
              <a:solidFill>
                <a:srgbClr val="C00000"/>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tx1">
                    <a:lumMod val="65000"/>
                    <a:lumOff val="35000"/>
                  </a:schemeClr>
                </a:solidFill>
                <a:latin typeface="Meiryo" panose="020B0604030504040204" pitchFamily="34" charset="-128"/>
                <a:ea typeface="Meiryo" panose="020B0604030504040204" pitchFamily="34" charset="-128"/>
              </a:rPr>
              <a:t>トピックス</a:t>
            </a:r>
            <a:r>
              <a:rPr lang="en-US" altLang="ja-JP" b="1" dirty="0">
                <a:solidFill>
                  <a:schemeClr val="tx1">
                    <a:lumMod val="65000"/>
                    <a:lumOff val="35000"/>
                  </a:schemeClr>
                </a:solidFill>
                <a:latin typeface="Meiryo" panose="020B0604030504040204" pitchFamily="34" charset="-128"/>
                <a:ea typeface="Meiryo" panose="020B0604030504040204" pitchFamily="34" charset="-128"/>
              </a:rPr>
              <a:t>PR</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を経由することで</a:t>
            </a:r>
            <a:r>
              <a:rPr lang="ja-JP" altLang="en-US" b="1" dirty="0">
                <a:solidFill>
                  <a:srgbClr val="C00000"/>
                </a:solidFill>
                <a:latin typeface="Meiryo" panose="020B0604030504040204" pitchFamily="34" charset="-128"/>
                <a:ea typeface="Meiryo" panose="020B0604030504040204" pitchFamily="34" charset="-128"/>
              </a:rPr>
              <a:t>より深いユーザーコミュニケーションが期待できる。</a:t>
            </a:r>
            <a:endParaRPr lang="en-US" altLang="ja-JP" b="1" dirty="0">
              <a:solidFill>
                <a:srgbClr val="C00000"/>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D1C336AA-DFF8-9AF0-DB7E-0EB9A139B087}"/>
              </a:ext>
            </a:extLst>
          </p:cNvPr>
          <p:cNvSpPr/>
          <p:nvPr/>
        </p:nvSpPr>
        <p:spPr>
          <a:xfrm>
            <a:off x="479425" y="2026326"/>
            <a:ext cx="5111750" cy="34483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050" dirty="0">
                <a:solidFill>
                  <a:schemeClr val="tx1"/>
                </a:solidFill>
              </a:rPr>
              <a:t>▽記事ページ（</a:t>
            </a:r>
            <a:r>
              <a:rPr lang="en-US" altLang="ja-JP" sz="1050" dirty="0">
                <a:solidFill>
                  <a:schemeClr val="tx1"/>
                </a:solidFill>
              </a:rPr>
              <a:t>Yahoo! JAPAN SDGs</a:t>
            </a:r>
            <a:r>
              <a:rPr lang="ja-JP" altLang="en-US" sz="1050" dirty="0">
                <a:solidFill>
                  <a:schemeClr val="tx1"/>
                </a:solidFill>
              </a:rPr>
              <a:t>特集内企画・抜粋）</a:t>
            </a:r>
            <a:r>
              <a:rPr lang="en-US" altLang="ja-JP" sz="700" dirty="0">
                <a:solidFill>
                  <a:schemeClr val="tx1"/>
                </a:solidFill>
              </a:rPr>
              <a:t>※</a:t>
            </a:r>
            <a:r>
              <a:rPr lang="ja-JP" altLang="en-US" sz="700" dirty="0">
                <a:solidFill>
                  <a:schemeClr val="tx1"/>
                </a:solidFill>
              </a:rPr>
              <a:t>権利の都合上、一部掲載しておりません</a:t>
            </a:r>
            <a:r>
              <a:rPr lang="ja-JP" altLang="en-US" sz="1050" dirty="0">
                <a:solidFill>
                  <a:schemeClr val="tx1"/>
                </a:solidFill>
              </a:rPr>
              <a:t>。</a:t>
            </a:r>
            <a:endParaRPr lang="en-US" altLang="ja-JP" sz="1050" dirty="0">
              <a:solidFill>
                <a:schemeClr val="tx1"/>
              </a:solidFill>
            </a:endParaRPr>
          </a:p>
          <a:p>
            <a:r>
              <a:rPr lang="ja-JP" altLang="en-US" sz="1050" dirty="0">
                <a:solidFill>
                  <a:schemeClr val="tx1"/>
                </a:solidFill>
              </a:rPr>
              <a:t>人気ヘッドスパとコラボした</a:t>
            </a:r>
            <a:r>
              <a:rPr lang="en-US" altLang="ja-JP" sz="1050" dirty="0">
                <a:solidFill>
                  <a:schemeClr val="tx1"/>
                </a:solidFill>
              </a:rPr>
              <a:t>EV</a:t>
            </a:r>
            <a:r>
              <a:rPr lang="ja-JP" altLang="en-US" sz="1050" dirty="0">
                <a:solidFill>
                  <a:schemeClr val="tx1"/>
                </a:solidFill>
              </a:rPr>
              <a:t>車オーナー専用スパ体験記事</a:t>
            </a:r>
            <a:endParaRPr lang="en-US" altLang="ja-JP" sz="700" dirty="0">
              <a:solidFill>
                <a:schemeClr val="tx1"/>
              </a:solidFill>
            </a:endParaRPr>
          </a:p>
          <a:p>
            <a:endParaRPr kumimoji="1" lang="ja-JP" altLang="en-US" sz="1050" dirty="0">
              <a:solidFill>
                <a:schemeClr val="tx1"/>
              </a:solidFill>
            </a:endParaRPr>
          </a:p>
        </p:txBody>
      </p:sp>
      <p:sp>
        <p:nvSpPr>
          <p:cNvPr id="28" name="四角形: 角を丸くする 27">
            <a:extLst>
              <a:ext uri="{FF2B5EF4-FFF2-40B4-BE49-F238E27FC236}">
                <a16:creationId xmlns:a16="http://schemas.microsoft.com/office/drawing/2014/main" id="{E733B35D-4A58-C402-E66A-839BE5644BF4}"/>
              </a:ext>
            </a:extLst>
          </p:cNvPr>
          <p:cNvSpPr/>
          <p:nvPr/>
        </p:nvSpPr>
        <p:spPr>
          <a:xfrm>
            <a:off x="6747045" y="175452"/>
            <a:ext cx="2930525" cy="390864"/>
          </a:xfrm>
          <a:prstGeom prst="roundRect">
            <a:avLst>
              <a:gd name="adj"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bg1"/>
                </a:solidFill>
              </a:rPr>
              <a:t>ネイティブ性の高さによる効果</a:t>
            </a:r>
          </a:p>
        </p:txBody>
      </p:sp>
      <p:grpSp>
        <p:nvGrpSpPr>
          <p:cNvPr id="9" name="グループ化 8">
            <a:extLst>
              <a:ext uri="{FF2B5EF4-FFF2-40B4-BE49-F238E27FC236}">
                <a16:creationId xmlns:a16="http://schemas.microsoft.com/office/drawing/2014/main" id="{C45B9AEE-9D21-2C84-38C6-2BD647948A11}"/>
              </a:ext>
            </a:extLst>
          </p:cNvPr>
          <p:cNvGrpSpPr/>
          <p:nvPr/>
        </p:nvGrpSpPr>
        <p:grpSpPr>
          <a:xfrm>
            <a:off x="4579645" y="3457820"/>
            <a:ext cx="7465341" cy="2644757"/>
            <a:chOff x="4617745" y="3457820"/>
            <a:chExt cx="7465341" cy="2644757"/>
          </a:xfrm>
        </p:grpSpPr>
        <p:sp>
          <p:nvSpPr>
            <p:cNvPr id="26" name="四角形: 角を丸くする 25">
              <a:extLst>
                <a:ext uri="{FF2B5EF4-FFF2-40B4-BE49-F238E27FC236}">
                  <a16:creationId xmlns:a16="http://schemas.microsoft.com/office/drawing/2014/main" id="{39BB27CD-D0E3-7095-3642-C1DD95C735C3}"/>
                </a:ext>
              </a:extLst>
            </p:cNvPr>
            <p:cNvSpPr/>
            <p:nvPr/>
          </p:nvSpPr>
          <p:spPr>
            <a:xfrm>
              <a:off x="4617745" y="5743371"/>
              <a:ext cx="5698234" cy="359206"/>
            </a:xfrm>
            <a:prstGeom prst="roundRect">
              <a:avLst>
                <a:gd name="adj" fmla="val 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四角形: 角を丸くする 3">
              <a:extLst>
                <a:ext uri="{FF2B5EF4-FFF2-40B4-BE49-F238E27FC236}">
                  <a16:creationId xmlns:a16="http://schemas.microsoft.com/office/drawing/2014/main" id="{31828568-4F71-3F5B-C468-E97102083C7B}"/>
                </a:ext>
              </a:extLst>
            </p:cNvPr>
            <p:cNvSpPr/>
            <p:nvPr/>
          </p:nvSpPr>
          <p:spPr>
            <a:xfrm>
              <a:off x="4646622" y="4113348"/>
              <a:ext cx="5669356" cy="359206"/>
            </a:xfrm>
            <a:prstGeom prst="roundRect">
              <a:avLst>
                <a:gd name="adj" fmla="val 0"/>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吹き出し: 角を丸めた四角形 5">
              <a:extLst>
                <a:ext uri="{FF2B5EF4-FFF2-40B4-BE49-F238E27FC236}">
                  <a16:creationId xmlns:a16="http://schemas.microsoft.com/office/drawing/2014/main" id="{CC7C6FCB-64CD-5C82-9535-28088BC455BA}"/>
                </a:ext>
              </a:extLst>
            </p:cNvPr>
            <p:cNvSpPr/>
            <p:nvPr/>
          </p:nvSpPr>
          <p:spPr>
            <a:xfrm>
              <a:off x="10512006" y="3457820"/>
              <a:ext cx="1571080" cy="655528"/>
            </a:xfrm>
            <a:prstGeom prst="wedgeRoundRectCallout">
              <a:avLst>
                <a:gd name="adj1" fmla="val -62490"/>
                <a:gd name="adj2" fmla="val 42722"/>
                <a:gd name="adj3" fmla="val 16667"/>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rgbClr val="C00000"/>
                  </a:solidFill>
                  <a:latin typeface="+mn-ea"/>
                </a:rPr>
                <a:t>読了率 </a:t>
              </a:r>
              <a:r>
                <a:rPr kumimoji="1" lang="en-US" altLang="ja-JP" sz="1600" b="1" dirty="0">
                  <a:solidFill>
                    <a:srgbClr val="C00000"/>
                  </a:solidFill>
                  <a:latin typeface="+mn-ea"/>
                </a:rPr>
                <a:t>4</a:t>
              </a:r>
              <a:r>
                <a:rPr kumimoji="1" lang="ja-JP" altLang="en-US" sz="1600" b="1" dirty="0">
                  <a:solidFill>
                    <a:srgbClr val="C00000"/>
                  </a:solidFill>
                  <a:latin typeface="+mn-ea"/>
                </a:rPr>
                <a:t>倍</a:t>
              </a:r>
            </a:p>
          </p:txBody>
        </p:sp>
        <p:sp>
          <p:nvSpPr>
            <p:cNvPr id="8" name="吹き出し: 角を丸めた四角形 7">
              <a:extLst>
                <a:ext uri="{FF2B5EF4-FFF2-40B4-BE49-F238E27FC236}">
                  <a16:creationId xmlns:a16="http://schemas.microsoft.com/office/drawing/2014/main" id="{E4B47560-512C-660F-C820-9013DA52DDEC}"/>
                </a:ext>
              </a:extLst>
            </p:cNvPr>
            <p:cNvSpPr/>
            <p:nvPr/>
          </p:nvSpPr>
          <p:spPr>
            <a:xfrm>
              <a:off x="10512006" y="5087843"/>
              <a:ext cx="1571080" cy="655528"/>
            </a:xfrm>
            <a:prstGeom prst="wedgeRoundRectCallout">
              <a:avLst>
                <a:gd name="adj1" fmla="val -62490"/>
                <a:gd name="adj2" fmla="val 42722"/>
                <a:gd name="adj3" fmla="val 16667"/>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rgbClr val="C00000"/>
                  </a:solidFill>
                  <a:latin typeface="+mn-ea"/>
                </a:rPr>
                <a:t>読了率 </a:t>
              </a:r>
              <a:r>
                <a:rPr lang="en-US" altLang="ja-JP" sz="1600" b="1" dirty="0">
                  <a:solidFill>
                    <a:srgbClr val="C00000"/>
                  </a:solidFill>
                  <a:latin typeface="+mn-ea"/>
                </a:rPr>
                <a:t>3</a:t>
              </a:r>
              <a:r>
                <a:rPr kumimoji="1" lang="ja-JP" altLang="en-US" sz="1600" b="1" dirty="0">
                  <a:solidFill>
                    <a:srgbClr val="C00000"/>
                  </a:solidFill>
                  <a:latin typeface="+mn-ea"/>
                </a:rPr>
                <a:t>倍</a:t>
              </a:r>
            </a:p>
          </p:txBody>
        </p:sp>
      </p:grpSp>
      <p:pic>
        <p:nvPicPr>
          <p:cNvPr id="18" name="図 17">
            <a:extLst>
              <a:ext uri="{FF2B5EF4-FFF2-40B4-BE49-F238E27FC236}">
                <a16:creationId xmlns:a16="http://schemas.microsoft.com/office/drawing/2014/main" id="{EB1ECB5A-6B93-2CAC-20EF-44045F2823EF}"/>
              </a:ext>
            </a:extLst>
          </p:cNvPr>
          <p:cNvPicPr>
            <a:picLocks noChangeAspect="1"/>
          </p:cNvPicPr>
          <p:nvPr/>
        </p:nvPicPr>
        <p:blipFill>
          <a:blip r:embed="rId3"/>
          <a:stretch>
            <a:fillRect/>
          </a:stretch>
        </p:blipFill>
        <p:spPr>
          <a:xfrm>
            <a:off x="542925" y="2295393"/>
            <a:ext cx="3542083" cy="4395597"/>
          </a:xfrm>
          <a:prstGeom prst="rect">
            <a:avLst/>
          </a:prstGeom>
        </p:spPr>
      </p:pic>
      <p:sp>
        <p:nvSpPr>
          <p:cNvPr id="2" name="テキスト プレースホルダー 1">
            <a:extLst>
              <a:ext uri="{FF2B5EF4-FFF2-40B4-BE49-F238E27FC236}">
                <a16:creationId xmlns:a16="http://schemas.microsoft.com/office/drawing/2014/main" id="{61625BD9-A549-C39B-B997-1C6342087FDB}"/>
              </a:ext>
            </a:extLst>
          </p:cNvPr>
          <p:cNvSpPr>
            <a:spLocks noGrp="1"/>
          </p:cNvSpPr>
          <p:nvPr>
            <p:ph type="body" sz="quarter" idx="10"/>
          </p:nvPr>
        </p:nvSpPr>
        <p:spPr/>
        <p:txBody>
          <a:bodyPr/>
          <a:lstStyle/>
          <a:p>
            <a:r>
              <a:rPr lang="ja-JP" altLang="en-US" dirty="0"/>
              <a:t>自動車：タイアップ記事の読了率</a:t>
            </a:r>
          </a:p>
        </p:txBody>
      </p:sp>
    </p:spTree>
    <p:extLst>
      <p:ext uri="{BB962C8B-B14F-4D97-AF65-F5344CB8AC3E}">
        <p14:creationId xmlns:p14="http://schemas.microsoft.com/office/powerpoint/2010/main" val="24114537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692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D0B1AB3E-29DC-BC58-F6AE-3A1B2F5BB23E}"/>
              </a:ext>
            </a:extLst>
          </p:cNvPr>
          <p:cNvPicPr>
            <a:picLocks noChangeAspect="1"/>
          </p:cNvPicPr>
          <p:nvPr/>
        </p:nvPicPr>
        <p:blipFill>
          <a:blip r:embed="rId2"/>
          <a:stretch>
            <a:fillRect/>
          </a:stretch>
        </p:blipFill>
        <p:spPr>
          <a:xfrm>
            <a:off x="2142628" y="2807848"/>
            <a:ext cx="7456440" cy="3756042"/>
          </a:xfrm>
          <a:prstGeom prst="rect">
            <a:avLst/>
          </a:prstGeom>
        </p:spPr>
      </p:pic>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dirty="0"/>
              <a:t>広告費と</a:t>
            </a:r>
            <a:r>
              <a:rPr kumimoji="1" lang="ja-JP" altLang="en-US" dirty="0"/>
              <a:t>認知効率の関係</a:t>
            </a: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広告投下に対する認知効率は</a:t>
            </a:r>
            <a:r>
              <a:rPr kumimoji="1" lang="en-US" altLang="ja-JP" b="1" dirty="0">
                <a:solidFill>
                  <a:schemeClr val="accent3"/>
                </a:solidFill>
                <a:latin typeface="Meiryo" panose="020B0604030504040204" pitchFamily="34" charset="-128"/>
                <a:ea typeface="Meiryo" panose="020B0604030504040204" pitchFamily="34" charset="-128"/>
              </a:rPr>
              <a:t>10</a:t>
            </a:r>
            <a:r>
              <a:rPr kumimoji="1" lang="ja-JP" altLang="en-US" b="1" dirty="0">
                <a:solidFill>
                  <a:schemeClr val="accent3"/>
                </a:solidFill>
                <a:latin typeface="Meiryo" panose="020B0604030504040204" pitchFamily="34" charset="-128"/>
                <a:ea typeface="Meiryo" panose="020B0604030504040204" pitchFamily="34" charset="-128"/>
              </a:rPr>
              <a:t>年前と比較して低下傾向</a:t>
            </a:r>
            <a:endParaRPr lang="en-US" altLang="ja-JP" b="1" dirty="0">
              <a:solidFill>
                <a:schemeClr val="accent3"/>
              </a:solidFill>
              <a:latin typeface="Meiryo" panose="020B0604030504040204" pitchFamily="34" charset="-128"/>
              <a:ea typeface="Meiryo" panose="020B0604030504040204" pitchFamily="34" charset="-128"/>
            </a:endParaRP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感覚ではなく実際のデータからも</a:t>
            </a:r>
            <a:r>
              <a:rPr kumimoji="1" lang="ja-JP" altLang="en-US" b="1" dirty="0">
                <a:solidFill>
                  <a:schemeClr val="accent3"/>
                </a:solidFill>
                <a:latin typeface="Meiryo" panose="020B0604030504040204" pitchFamily="34" charset="-128"/>
                <a:ea typeface="Meiryo" panose="020B0604030504040204" pitchFamily="34" charset="-128"/>
              </a:rPr>
              <a:t>効率的に認知を取りづらい時代になっている</a:t>
            </a:r>
          </a:p>
        </p:txBody>
      </p:sp>
      <p:sp>
        <p:nvSpPr>
          <p:cNvPr id="7" name="テキスト ボックス 6">
            <a:extLst>
              <a:ext uri="{FF2B5EF4-FFF2-40B4-BE49-F238E27FC236}">
                <a16:creationId xmlns:a16="http://schemas.microsoft.com/office/drawing/2014/main" id="{A7611C9D-23FD-975C-1CF7-9AA0C30D3759}"/>
              </a:ext>
            </a:extLst>
          </p:cNvPr>
          <p:cNvSpPr txBox="1"/>
          <p:nvPr/>
        </p:nvSpPr>
        <p:spPr>
          <a:xfrm>
            <a:off x="2937618" y="2460774"/>
            <a:ext cx="6311560" cy="338554"/>
          </a:xfrm>
          <a:prstGeom prst="rect">
            <a:avLst/>
          </a:prstGeom>
          <a:noFill/>
        </p:spPr>
        <p:txBody>
          <a:bodyPr wrap="square" rtlCol="0">
            <a:spAutoFit/>
          </a:bodyPr>
          <a:lstStyle/>
          <a:p>
            <a:pPr algn="ctr"/>
            <a:r>
              <a:rPr lang="ja-JP" altLang="en-US" sz="1600" b="1" u="sng" dirty="0">
                <a:solidFill>
                  <a:schemeClr val="accent3"/>
                </a:solidFill>
                <a:latin typeface="+mj-ea"/>
                <a:ea typeface="+mj-ea"/>
              </a:rPr>
              <a:t>広告費と</a:t>
            </a:r>
            <a:r>
              <a:rPr kumimoji="1" lang="ja-JP" altLang="en-US" sz="1600" b="1" u="sng" dirty="0">
                <a:solidFill>
                  <a:schemeClr val="accent3"/>
                </a:solidFill>
                <a:latin typeface="+mj-ea"/>
                <a:ea typeface="+mj-ea"/>
              </a:rPr>
              <a:t>認知効率の比較（</a:t>
            </a:r>
            <a:r>
              <a:rPr kumimoji="1" lang="en-US" altLang="ja-JP" sz="1600" b="1" u="sng" dirty="0">
                <a:solidFill>
                  <a:schemeClr val="accent3"/>
                </a:solidFill>
                <a:latin typeface="+mj-ea"/>
                <a:ea typeface="+mj-ea"/>
              </a:rPr>
              <a:t>20</a:t>
            </a:r>
            <a:r>
              <a:rPr lang="en-US" altLang="ja-JP" sz="1600" b="1" u="sng" dirty="0">
                <a:solidFill>
                  <a:schemeClr val="accent3"/>
                </a:solidFill>
                <a:latin typeface="+mj-ea"/>
                <a:ea typeface="+mj-ea"/>
              </a:rPr>
              <a:t>09</a:t>
            </a:r>
            <a:r>
              <a:rPr lang="ja-JP" altLang="en-US" sz="1600" b="1" u="sng" dirty="0">
                <a:solidFill>
                  <a:schemeClr val="accent3"/>
                </a:solidFill>
                <a:latin typeface="+mj-ea"/>
                <a:ea typeface="+mj-ea"/>
              </a:rPr>
              <a:t>－</a:t>
            </a:r>
            <a:r>
              <a:rPr lang="en-US" altLang="ja-JP" sz="1600" b="1" u="sng" dirty="0">
                <a:solidFill>
                  <a:schemeClr val="accent3"/>
                </a:solidFill>
                <a:latin typeface="+mj-ea"/>
                <a:ea typeface="+mj-ea"/>
              </a:rPr>
              <a:t>2011</a:t>
            </a:r>
            <a:r>
              <a:rPr lang="ja-JP" altLang="en-US" sz="1600" b="1" u="sng" dirty="0">
                <a:solidFill>
                  <a:schemeClr val="accent3"/>
                </a:solidFill>
                <a:latin typeface="+mj-ea"/>
                <a:ea typeface="+mj-ea"/>
              </a:rPr>
              <a:t>年 </a:t>
            </a:r>
            <a:r>
              <a:rPr lang="en-US" altLang="ja-JP" sz="1600" b="1" u="sng" dirty="0">
                <a:solidFill>
                  <a:schemeClr val="accent3"/>
                </a:solidFill>
                <a:latin typeface="+mj-ea"/>
                <a:ea typeface="+mj-ea"/>
              </a:rPr>
              <a:t>vs 2019-2021</a:t>
            </a:r>
            <a:r>
              <a:rPr lang="ja-JP" altLang="en-US" sz="1600" b="1" u="sng" dirty="0">
                <a:solidFill>
                  <a:schemeClr val="accent3"/>
                </a:solidFill>
                <a:latin typeface="+mj-ea"/>
                <a:ea typeface="+mj-ea"/>
              </a:rPr>
              <a:t>年</a:t>
            </a:r>
            <a:r>
              <a:rPr kumimoji="1" lang="ja-JP" altLang="en-US" sz="1600" b="1" u="sng" dirty="0">
                <a:solidFill>
                  <a:schemeClr val="accent3"/>
                </a:solidFill>
                <a:latin typeface="+mj-ea"/>
                <a:ea typeface="+mj-ea"/>
              </a:rPr>
              <a:t>）</a:t>
            </a:r>
          </a:p>
        </p:txBody>
      </p:sp>
      <p:sp>
        <p:nvSpPr>
          <p:cNvPr id="11" name="矢印: 下 10">
            <a:extLst>
              <a:ext uri="{FF2B5EF4-FFF2-40B4-BE49-F238E27FC236}">
                <a16:creationId xmlns:a16="http://schemas.microsoft.com/office/drawing/2014/main" id="{A6BFEDEE-F577-3D74-1E70-47DA0200111C}"/>
              </a:ext>
            </a:extLst>
          </p:cNvPr>
          <p:cNvSpPr/>
          <p:nvPr/>
        </p:nvSpPr>
        <p:spPr>
          <a:xfrm>
            <a:off x="8312727" y="3581400"/>
            <a:ext cx="464127" cy="394855"/>
          </a:xfrm>
          <a:prstGeom prst="downArrow">
            <a:avLst>
              <a:gd name="adj1" fmla="val 50000"/>
              <a:gd name="adj2" fmla="val 50000"/>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6"/>
              </a:solidFill>
            </a:endParaRPr>
          </a:p>
        </p:txBody>
      </p:sp>
      <p:sp>
        <p:nvSpPr>
          <p:cNvPr id="12" name="テキスト ボックス 13">
            <a:extLst>
              <a:ext uri="{FF2B5EF4-FFF2-40B4-BE49-F238E27FC236}">
                <a16:creationId xmlns:a16="http://schemas.microsoft.com/office/drawing/2014/main" id="{6C41F6B5-016C-42D2-9BFA-491524D53EAC}"/>
              </a:ext>
            </a:extLst>
          </p:cNvPr>
          <p:cNvSpPr txBox="1"/>
          <p:nvPr/>
        </p:nvSpPr>
        <p:spPr>
          <a:xfrm>
            <a:off x="167447" y="6563890"/>
            <a:ext cx="5982778"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800" dirty="0">
                <a:solidFill>
                  <a:schemeClr val="accent3"/>
                </a:solidFill>
                <a:latin typeface="+mn-ea"/>
              </a:rPr>
              <a:t>出展：電通調査（</a:t>
            </a:r>
            <a:r>
              <a:rPr kumimoji="1" lang="en-US" altLang="ja-JP" sz="800" dirty="0">
                <a:solidFill>
                  <a:schemeClr val="accent3"/>
                </a:solidFill>
                <a:latin typeface="+mn-ea"/>
              </a:rPr>
              <a:t>2022</a:t>
            </a:r>
            <a:r>
              <a:rPr lang="ja-JP" altLang="en-US" sz="800" dirty="0">
                <a:solidFill>
                  <a:schemeClr val="accent3"/>
                </a:solidFill>
                <a:latin typeface="+mn-ea"/>
              </a:rPr>
              <a:t>）</a:t>
            </a:r>
            <a:endParaRPr kumimoji="1" lang="ja-JP" altLang="en-US" sz="800" dirty="0">
              <a:solidFill>
                <a:schemeClr val="accent3"/>
              </a:solidFill>
              <a:latin typeface="+mn-ea"/>
            </a:endParaRPr>
          </a:p>
        </p:txBody>
      </p:sp>
    </p:spTree>
    <p:extLst>
      <p:ext uri="{BB962C8B-B14F-4D97-AF65-F5344CB8AC3E}">
        <p14:creationId xmlns:p14="http://schemas.microsoft.com/office/powerpoint/2010/main" val="888960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四角形: 角を丸くする 52">
            <a:extLst>
              <a:ext uri="{FF2B5EF4-FFF2-40B4-BE49-F238E27FC236}">
                <a16:creationId xmlns:a16="http://schemas.microsoft.com/office/drawing/2014/main" id="{1905072B-080A-7884-9B9C-946C21B31654}"/>
              </a:ext>
            </a:extLst>
          </p:cNvPr>
          <p:cNvSpPr/>
          <p:nvPr/>
        </p:nvSpPr>
        <p:spPr>
          <a:xfrm>
            <a:off x="8057826" y="5461965"/>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2" name="四角形: 角を丸くする 51">
            <a:extLst>
              <a:ext uri="{FF2B5EF4-FFF2-40B4-BE49-F238E27FC236}">
                <a16:creationId xmlns:a16="http://schemas.microsoft.com/office/drawing/2014/main" id="{A711F110-CF68-8800-2E80-63035A534B3A}"/>
              </a:ext>
            </a:extLst>
          </p:cNvPr>
          <p:cNvSpPr/>
          <p:nvPr/>
        </p:nvSpPr>
        <p:spPr>
          <a:xfrm>
            <a:off x="9508982" y="46877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1" name="四角形: 角を丸くする 50">
            <a:extLst>
              <a:ext uri="{FF2B5EF4-FFF2-40B4-BE49-F238E27FC236}">
                <a16:creationId xmlns:a16="http://schemas.microsoft.com/office/drawing/2014/main" id="{F4DC54A3-1E93-692B-E7F9-76018B3882FF}"/>
              </a:ext>
            </a:extLst>
          </p:cNvPr>
          <p:cNvSpPr/>
          <p:nvPr/>
        </p:nvSpPr>
        <p:spPr>
          <a:xfrm>
            <a:off x="6229026" y="46877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EB790FD4-8954-6A90-ABC0-BFEB0B167607}"/>
              </a:ext>
            </a:extLst>
          </p:cNvPr>
          <p:cNvSpPr/>
          <p:nvPr/>
        </p:nvSpPr>
        <p:spPr>
          <a:xfrm>
            <a:off x="7861606" y="3940193"/>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49" name="四角形: 角を丸くする 48">
            <a:extLst>
              <a:ext uri="{FF2B5EF4-FFF2-40B4-BE49-F238E27FC236}">
                <a16:creationId xmlns:a16="http://schemas.microsoft.com/office/drawing/2014/main" id="{25CEA584-B6B4-789B-347C-17CCBB92B71D}"/>
              </a:ext>
            </a:extLst>
          </p:cNvPr>
          <p:cNvSpPr/>
          <p:nvPr/>
        </p:nvSpPr>
        <p:spPr>
          <a:xfrm>
            <a:off x="9499685" y="31877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48" name="四角形: 角を丸くする 47">
            <a:extLst>
              <a:ext uri="{FF2B5EF4-FFF2-40B4-BE49-F238E27FC236}">
                <a16:creationId xmlns:a16="http://schemas.microsoft.com/office/drawing/2014/main" id="{41DAB377-D6F4-5C00-8B34-2826610C01A3}"/>
              </a:ext>
            </a:extLst>
          </p:cNvPr>
          <p:cNvSpPr/>
          <p:nvPr/>
        </p:nvSpPr>
        <p:spPr>
          <a:xfrm>
            <a:off x="6210606" y="31877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t>認知効率低下の要因</a:t>
            </a:r>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認知獲得の手段の筆頭であったテレビ</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CM</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でカバーしにくい量が増えている</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加えて、補完となるデジタルメディアは複雑化しておりプランニングが難しくなっている</a:t>
            </a:r>
          </a:p>
        </p:txBody>
      </p:sp>
      <p:sp>
        <p:nvSpPr>
          <p:cNvPr id="21" name="正方形/長方形 20">
            <a:extLst>
              <a:ext uri="{FF2B5EF4-FFF2-40B4-BE49-F238E27FC236}">
                <a16:creationId xmlns:a16="http://schemas.microsoft.com/office/drawing/2014/main" id="{F99BF518-DE2E-EB04-9F80-71844D779ADB}"/>
              </a:ext>
            </a:extLst>
          </p:cNvPr>
          <p:cNvSpPr/>
          <p:nvPr/>
        </p:nvSpPr>
        <p:spPr>
          <a:xfrm>
            <a:off x="704080" y="2459620"/>
            <a:ext cx="5277316" cy="58803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テレビ</a:t>
            </a:r>
            <a:r>
              <a:rPr kumimoji="1" lang="en-US" altLang="ja-JP"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CM</a:t>
            </a: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のリーチ効率の低下</a:t>
            </a:r>
          </a:p>
        </p:txBody>
      </p:sp>
      <p:sp>
        <p:nvSpPr>
          <p:cNvPr id="22" name="正方形/長方形 21">
            <a:extLst>
              <a:ext uri="{FF2B5EF4-FFF2-40B4-BE49-F238E27FC236}">
                <a16:creationId xmlns:a16="http://schemas.microsoft.com/office/drawing/2014/main" id="{A1A4FAD2-5D84-14F3-949E-55FA550E0A34}"/>
              </a:ext>
            </a:extLst>
          </p:cNvPr>
          <p:cNvSpPr/>
          <p:nvPr/>
        </p:nvSpPr>
        <p:spPr>
          <a:xfrm>
            <a:off x="6112448" y="2459620"/>
            <a:ext cx="5277316" cy="58803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デジタルメディア利用の分散</a:t>
            </a:r>
          </a:p>
        </p:txBody>
      </p:sp>
      <p:grpSp>
        <p:nvGrpSpPr>
          <p:cNvPr id="5" name="Group 88">
            <a:extLst>
              <a:ext uri="{FF2B5EF4-FFF2-40B4-BE49-F238E27FC236}">
                <a16:creationId xmlns:a16="http://schemas.microsoft.com/office/drawing/2014/main" id="{DC395893-548A-B7E5-92A5-2577FD643295}"/>
              </a:ext>
            </a:extLst>
          </p:cNvPr>
          <p:cNvGrpSpPr>
            <a:grpSpLocks/>
          </p:cNvGrpSpPr>
          <p:nvPr/>
        </p:nvGrpSpPr>
        <p:grpSpPr bwMode="auto">
          <a:xfrm>
            <a:off x="6358071" y="4740465"/>
            <a:ext cx="597520" cy="535564"/>
            <a:chOff x="372" y="2549"/>
            <a:chExt cx="434" cy="389"/>
          </a:xfrm>
        </p:grpSpPr>
        <p:sp>
          <p:nvSpPr>
            <p:cNvPr id="7" name="Freeform 89">
              <a:extLst>
                <a:ext uri="{FF2B5EF4-FFF2-40B4-BE49-F238E27FC236}">
                  <a16:creationId xmlns:a16="http://schemas.microsoft.com/office/drawing/2014/main" id="{575B9C2A-CC99-C1D2-B8EA-81A4C9BC91B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 name="Freeform 90">
              <a:extLst>
                <a:ext uri="{FF2B5EF4-FFF2-40B4-BE49-F238E27FC236}">
                  <a16:creationId xmlns:a16="http://schemas.microsoft.com/office/drawing/2014/main" id="{493B07E4-55A7-73EF-0D18-D2E7B835B6A8}"/>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9" name="Freeform 91">
              <a:extLst>
                <a:ext uri="{FF2B5EF4-FFF2-40B4-BE49-F238E27FC236}">
                  <a16:creationId xmlns:a16="http://schemas.microsoft.com/office/drawing/2014/main" id="{BE4E024D-DEAC-0F60-F56A-55A669E57C07}"/>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3" name="Group 84">
            <a:extLst>
              <a:ext uri="{FF2B5EF4-FFF2-40B4-BE49-F238E27FC236}">
                <a16:creationId xmlns:a16="http://schemas.microsoft.com/office/drawing/2014/main" id="{3B28B34C-C046-0C6D-2296-7AD71857524A}"/>
              </a:ext>
            </a:extLst>
          </p:cNvPr>
          <p:cNvGrpSpPr>
            <a:grpSpLocks/>
          </p:cNvGrpSpPr>
          <p:nvPr/>
        </p:nvGrpSpPr>
        <p:grpSpPr bwMode="auto">
          <a:xfrm>
            <a:off x="9763488" y="4890772"/>
            <a:ext cx="769938" cy="261938"/>
            <a:chOff x="3052" y="3190"/>
            <a:chExt cx="485" cy="165"/>
          </a:xfrm>
        </p:grpSpPr>
        <p:sp>
          <p:nvSpPr>
            <p:cNvPr id="14" name="Freeform 85">
              <a:extLst>
                <a:ext uri="{FF2B5EF4-FFF2-40B4-BE49-F238E27FC236}">
                  <a16:creationId xmlns:a16="http://schemas.microsoft.com/office/drawing/2014/main" id="{7CFCD52E-51E1-5389-0833-DE44C59BA8A2}"/>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Freeform 86">
              <a:extLst>
                <a:ext uri="{FF2B5EF4-FFF2-40B4-BE49-F238E27FC236}">
                  <a16:creationId xmlns:a16="http://schemas.microsoft.com/office/drawing/2014/main" id="{ECC7C326-AF9C-024B-D2AB-0CC749E5BC52}"/>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6" name="Freeform 57">
            <a:extLst>
              <a:ext uri="{FF2B5EF4-FFF2-40B4-BE49-F238E27FC236}">
                <a16:creationId xmlns:a16="http://schemas.microsoft.com/office/drawing/2014/main" id="{A6B8F89C-6C76-D5E4-512E-E8C6454BBB5C}"/>
              </a:ext>
            </a:extLst>
          </p:cNvPr>
          <p:cNvSpPr>
            <a:spLocks noChangeArrowheads="1"/>
          </p:cNvSpPr>
          <p:nvPr/>
        </p:nvSpPr>
        <p:spPr bwMode="auto">
          <a:xfrm>
            <a:off x="8217217" y="4015099"/>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Freeform 34">
            <a:extLst>
              <a:ext uri="{FF2B5EF4-FFF2-40B4-BE49-F238E27FC236}">
                <a16:creationId xmlns:a16="http://schemas.microsoft.com/office/drawing/2014/main" id="{B968110A-110E-60BD-84C0-14021667ADFF}"/>
              </a:ext>
            </a:extLst>
          </p:cNvPr>
          <p:cNvSpPr>
            <a:spLocks noChangeArrowheads="1"/>
          </p:cNvSpPr>
          <p:nvPr/>
        </p:nvSpPr>
        <p:spPr bwMode="auto">
          <a:xfrm>
            <a:off x="6337354" y="3289156"/>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23" name="Group 25">
            <a:extLst>
              <a:ext uri="{FF2B5EF4-FFF2-40B4-BE49-F238E27FC236}">
                <a16:creationId xmlns:a16="http://schemas.microsoft.com/office/drawing/2014/main" id="{73E55485-6DFA-55E1-E137-3A748917DD1A}"/>
              </a:ext>
            </a:extLst>
          </p:cNvPr>
          <p:cNvGrpSpPr>
            <a:grpSpLocks/>
          </p:cNvGrpSpPr>
          <p:nvPr/>
        </p:nvGrpSpPr>
        <p:grpSpPr bwMode="auto">
          <a:xfrm>
            <a:off x="9633255" y="3261625"/>
            <a:ext cx="597924" cy="472175"/>
            <a:chOff x="1389" y="1311"/>
            <a:chExt cx="485" cy="383"/>
          </a:xfrm>
        </p:grpSpPr>
        <p:sp>
          <p:nvSpPr>
            <p:cNvPr id="24" name="Freeform 26">
              <a:extLst>
                <a:ext uri="{FF2B5EF4-FFF2-40B4-BE49-F238E27FC236}">
                  <a16:creationId xmlns:a16="http://schemas.microsoft.com/office/drawing/2014/main" id="{17F08405-F7BA-A89B-A21A-74A92163B555}"/>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Freeform 27">
              <a:extLst>
                <a:ext uri="{FF2B5EF4-FFF2-40B4-BE49-F238E27FC236}">
                  <a16:creationId xmlns:a16="http://schemas.microsoft.com/office/drawing/2014/main" id="{2FC7EEF4-63EE-C707-01BE-865B1F907314}"/>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6" name="Freeform 28">
              <a:extLst>
                <a:ext uri="{FF2B5EF4-FFF2-40B4-BE49-F238E27FC236}">
                  <a16:creationId xmlns:a16="http://schemas.microsoft.com/office/drawing/2014/main" id="{BBC06DB8-5F6D-42B7-4A97-35855265C9BC}"/>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7" name="Freeform 29">
              <a:extLst>
                <a:ext uri="{FF2B5EF4-FFF2-40B4-BE49-F238E27FC236}">
                  <a16:creationId xmlns:a16="http://schemas.microsoft.com/office/drawing/2014/main" id="{4690B15B-2CAD-2C30-8ECB-95F33539B673}"/>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8" name="Freeform 30">
              <a:extLst>
                <a:ext uri="{FF2B5EF4-FFF2-40B4-BE49-F238E27FC236}">
                  <a16:creationId xmlns:a16="http://schemas.microsoft.com/office/drawing/2014/main" id="{63279AB0-0A58-9FEB-0BC2-535287CC6A97}"/>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9" name="Freeform 31">
              <a:extLst>
                <a:ext uri="{FF2B5EF4-FFF2-40B4-BE49-F238E27FC236}">
                  <a16:creationId xmlns:a16="http://schemas.microsoft.com/office/drawing/2014/main" id="{94D7D816-17FE-BA08-5CB5-5DC5429622B6}"/>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33" name="Group 143">
            <a:extLst>
              <a:ext uri="{FF2B5EF4-FFF2-40B4-BE49-F238E27FC236}">
                <a16:creationId xmlns:a16="http://schemas.microsoft.com/office/drawing/2014/main" id="{BC717D6C-4849-8C62-911E-E4AE46E03C8A}"/>
              </a:ext>
            </a:extLst>
          </p:cNvPr>
          <p:cNvGrpSpPr>
            <a:grpSpLocks/>
          </p:cNvGrpSpPr>
          <p:nvPr/>
        </p:nvGrpSpPr>
        <p:grpSpPr bwMode="auto">
          <a:xfrm>
            <a:off x="8178206" y="5552182"/>
            <a:ext cx="424409" cy="501374"/>
            <a:chOff x="469" y="3913"/>
            <a:chExt cx="386" cy="456"/>
          </a:xfrm>
        </p:grpSpPr>
        <p:sp>
          <p:nvSpPr>
            <p:cNvPr id="34" name="Freeform 144">
              <a:extLst>
                <a:ext uri="{FF2B5EF4-FFF2-40B4-BE49-F238E27FC236}">
                  <a16:creationId xmlns:a16="http://schemas.microsoft.com/office/drawing/2014/main" id="{B10D7C34-6217-CCA4-307E-AE508E0E5531}"/>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5" name="Freeform 145">
              <a:extLst>
                <a:ext uri="{FF2B5EF4-FFF2-40B4-BE49-F238E27FC236}">
                  <a16:creationId xmlns:a16="http://schemas.microsoft.com/office/drawing/2014/main" id="{2906D3DC-C8B5-991D-271C-4E3BD591A3D0}"/>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6" name="Freeform 146">
              <a:extLst>
                <a:ext uri="{FF2B5EF4-FFF2-40B4-BE49-F238E27FC236}">
                  <a16:creationId xmlns:a16="http://schemas.microsoft.com/office/drawing/2014/main" id="{6ACB5126-CCB3-D24B-DFF3-296CCF763C34}"/>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7" name="Freeform 147">
              <a:extLst>
                <a:ext uri="{FF2B5EF4-FFF2-40B4-BE49-F238E27FC236}">
                  <a16:creationId xmlns:a16="http://schemas.microsoft.com/office/drawing/2014/main" id="{14AB4746-B7FB-EDD0-4412-DC45DEC3CA12}"/>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8" name="Freeform 148">
              <a:extLst>
                <a:ext uri="{FF2B5EF4-FFF2-40B4-BE49-F238E27FC236}">
                  <a16:creationId xmlns:a16="http://schemas.microsoft.com/office/drawing/2014/main" id="{F92AB48E-3166-1646-6E9D-24658E208C56}"/>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Freeform 149">
              <a:extLst>
                <a:ext uri="{FF2B5EF4-FFF2-40B4-BE49-F238E27FC236}">
                  <a16:creationId xmlns:a16="http://schemas.microsoft.com/office/drawing/2014/main" id="{41E2BA41-1A2F-C9C0-5B89-7070D53BCCDE}"/>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Freeform 150">
              <a:extLst>
                <a:ext uri="{FF2B5EF4-FFF2-40B4-BE49-F238E27FC236}">
                  <a16:creationId xmlns:a16="http://schemas.microsoft.com/office/drawing/2014/main" id="{A416CECD-A8E4-7495-CE96-785BEA26D186}"/>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Freeform 151">
              <a:extLst>
                <a:ext uri="{FF2B5EF4-FFF2-40B4-BE49-F238E27FC236}">
                  <a16:creationId xmlns:a16="http://schemas.microsoft.com/office/drawing/2014/main" id="{C6624100-0B3E-35F3-847B-A487472D5D2F}"/>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2" name="テキスト ボックス 41">
            <a:extLst>
              <a:ext uri="{FF2B5EF4-FFF2-40B4-BE49-F238E27FC236}">
                <a16:creationId xmlns:a16="http://schemas.microsoft.com/office/drawing/2014/main" id="{5C1B316D-9CD8-BBFB-A555-7FB752541935}"/>
              </a:ext>
            </a:extLst>
          </p:cNvPr>
          <p:cNvSpPr txBox="1"/>
          <p:nvPr/>
        </p:nvSpPr>
        <p:spPr>
          <a:xfrm>
            <a:off x="7186317" y="3351753"/>
            <a:ext cx="57419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SNS</a:t>
            </a:r>
            <a:endPar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3" name="テキスト ボックス 42">
            <a:extLst>
              <a:ext uri="{FF2B5EF4-FFF2-40B4-BE49-F238E27FC236}">
                <a16:creationId xmlns:a16="http://schemas.microsoft.com/office/drawing/2014/main" id="{30994CF5-EFA8-A7B6-07D2-65227AB431DF}"/>
              </a:ext>
            </a:extLst>
          </p:cNvPr>
          <p:cNvSpPr txBox="1"/>
          <p:nvPr/>
        </p:nvSpPr>
        <p:spPr>
          <a:xfrm>
            <a:off x="10353283" y="3345725"/>
            <a:ext cx="90508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ニュース</a:t>
            </a:r>
          </a:p>
        </p:txBody>
      </p:sp>
      <p:sp>
        <p:nvSpPr>
          <p:cNvPr id="44" name="テキスト ボックス 43">
            <a:extLst>
              <a:ext uri="{FF2B5EF4-FFF2-40B4-BE49-F238E27FC236}">
                <a16:creationId xmlns:a16="http://schemas.microsoft.com/office/drawing/2014/main" id="{6FEA58FA-3D9B-1151-D555-1FF3AEF6FBEC}"/>
              </a:ext>
            </a:extLst>
          </p:cNvPr>
          <p:cNvSpPr txBox="1"/>
          <p:nvPr/>
        </p:nvSpPr>
        <p:spPr>
          <a:xfrm>
            <a:off x="10602870" y="4867852"/>
            <a:ext cx="69943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検索</a:t>
            </a:r>
          </a:p>
        </p:txBody>
      </p:sp>
      <p:sp>
        <p:nvSpPr>
          <p:cNvPr id="45" name="テキスト ボックス 44">
            <a:extLst>
              <a:ext uri="{FF2B5EF4-FFF2-40B4-BE49-F238E27FC236}">
                <a16:creationId xmlns:a16="http://schemas.microsoft.com/office/drawing/2014/main" id="{EE1D2661-3110-77F4-D931-C8EE50A680D2}"/>
              </a:ext>
            </a:extLst>
          </p:cNvPr>
          <p:cNvSpPr txBox="1"/>
          <p:nvPr/>
        </p:nvSpPr>
        <p:spPr>
          <a:xfrm>
            <a:off x="8664449" y="5660483"/>
            <a:ext cx="126780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専門メディア</a:t>
            </a:r>
            <a:endParaRPr kumimoji="1" lang="en-US" altLang="ja-JP"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46" name="テキスト ボックス 45">
            <a:extLst>
              <a:ext uri="{FF2B5EF4-FFF2-40B4-BE49-F238E27FC236}">
                <a16:creationId xmlns:a16="http://schemas.microsoft.com/office/drawing/2014/main" id="{68082152-9DBD-3E42-E0D1-02C3CC1D7A6D}"/>
              </a:ext>
            </a:extLst>
          </p:cNvPr>
          <p:cNvSpPr txBox="1"/>
          <p:nvPr/>
        </p:nvSpPr>
        <p:spPr>
          <a:xfrm>
            <a:off x="9046704" y="4121515"/>
            <a:ext cx="62782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動画</a:t>
            </a:r>
          </a:p>
        </p:txBody>
      </p:sp>
      <p:sp>
        <p:nvSpPr>
          <p:cNvPr id="47" name="テキスト ボックス 46">
            <a:extLst>
              <a:ext uri="{FF2B5EF4-FFF2-40B4-BE49-F238E27FC236}">
                <a16:creationId xmlns:a16="http://schemas.microsoft.com/office/drawing/2014/main" id="{87EA14A4-DF02-EE5A-2C1F-CA55381125B0}"/>
              </a:ext>
            </a:extLst>
          </p:cNvPr>
          <p:cNvSpPr txBox="1"/>
          <p:nvPr/>
        </p:nvSpPr>
        <p:spPr>
          <a:xfrm>
            <a:off x="6859738" y="4881515"/>
            <a:ext cx="127209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ショッピング</a:t>
            </a:r>
          </a:p>
        </p:txBody>
      </p:sp>
      <p:sp>
        <p:nvSpPr>
          <p:cNvPr id="10" name="テキスト ボックス 9">
            <a:extLst>
              <a:ext uri="{FF2B5EF4-FFF2-40B4-BE49-F238E27FC236}">
                <a16:creationId xmlns:a16="http://schemas.microsoft.com/office/drawing/2014/main" id="{449F657A-3AB8-F633-09AF-19F515D3C490}"/>
              </a:ext>
            </a:extLst>
          </p:cNvPr>
          <p:cNvSpPr txBox="1"/>
          <p:nvPr/>
        </p:nvSpPr>
        <p:spPr>
          <a:xfrm>
            <a:off x="704079" y="3245293"/>
            <a:ext cx="527731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テレビ</a:t>
            </a:r>
            <a:r>
              <a:rPr kumimoji="1" lang="en-US" altLang="ja-JP"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CM</a:t>
            </a:r>
            <a:r>
              <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のリーチ率比較</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en-US" altLang="ja-JP"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2012</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年 </a:t>
            </a:r>
            <a:r>
              <a:rPr kumimoji="1" lang="en-US" altLang="ja-JP"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vs 2022</a:t>
            </a:r>
            <a:r>
              <a:rPr kumimoji="1" lang="ja-JP" altLang="en-US" sz="16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年）</a:t>
            </a:r>
            <a:endParaRPr kumimoji="1" lang="ja-JP" altLang="en-US" sz="16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4" name="テキスト ボックス 13">
            <a:extLst>
              <a:ext uri="{FF2B5EF4-FFF2-40B4-BE49-F238E27FC236}">
                <a16:creationId xmlns:a16="http://schemas.microsoft.com/office/drawing/2014/main" id="{793FB8BA-7067-1159-018F-79F088C08E7F}"/>
              </a:ext>
            </a:extLst>
          </p:cNvPr>
          <p:cNvSpPr txBox="1"/>
          <p:nvPr/>
        </p:nvSpPr>
        <p:spPr>
          <a:xfrm>
            <a:off x="702675" y="6290152"/>
            <a:ext cx="4955544" cy="21854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Simulation</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：ビデオリサーチ視聴率データ（関東</a:t>
            </a: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PM</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）をもとにリーチを推計</a:t>
            </a:r>
          </a:p>
        </p:txBody>
      </p:sp>
      <p:graphicFrame>
        <p:nvGraphicFramePr>
          <p:cNvPr id="17" name="グラフ 16">
            <a:extLst>
              <a:ext uri="{FF2B5EF4-FFF2-40B4-BE49-F238E27FC236}">
                <a16:creationId xmlns:a16="http://schemas.microsoft.com/office/drawing/2014/main" id="{A498A84F-66C3-4DCF-9407-E97AA6E8CC07}"/>
              </a:ext>
            </a:extLst>
          </p:cNvPr>
          <p:cNvGraphicFramePr/>
          <p:nvPr/>
        </p:nvGraphicFramePr>
        <p:xfrm>
          <a:off x="704079" y="4052597"/>
          <a:ext cx="2635486" cy="2119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4" name="グラフ 53">
            <a:extLst>
              <a:ext uri="{FF2B5EF4-FFF2-40B4-BE49-F238E27FC236}">
                <a16:creationId xmlns:a16="http://schemas.microsoft.com/office/drawing/2014/main" id="{34803AC5-71C1-4418-9636-90051A615A42}"/>
              </a:ext>
            </a:extLst>
          </p:cNvPr>
          <p:cNvGraphicFramePr/>
          <p:nvPr/>
        </p:nvGraphicFramePr>
        <p:xfrm>
          <a:off x="3348933" y="4052597"/>
          <a:ext cx="2635486" cy="2119968"/>
        </p:xfrm>
        <a:graphic>
          <a:graphicData uri="http://schemas.openxmlformats.org/drawingml/2006/chart">
            <c:chart xmlns:c="http://schemas.openxmlformats.org/drawingml/2006/chart" xmlns:r="http://schemas.openxmlformats.org/officeDocument/2006/relationships" r:id="rId3"/>
          </a:graphicData>
        </a:graphic>
      </p:graphicFrame>
      <p:sp>
        <p:nvSpPr>
          <p:cNvPr id="19" name="正方形/長方形 18">
            <a:extLst>
              <a:ext uri="{FF2B5EF4-FFF2-40B4-BE49-F238E27FC236}">
                <a16:creationId xmlns:a16="http://schemas.microsoft.com/office/drawing/2014/main" id="{93C42DE6-9874-4298-8498-461EDEECD0A3}"/>
              </a:ext>
            </a:extLst>
          </p:cNvPr>
          <p:cNvSpPr/>
          <p:nvPr/>
        </p:nvSpPr>
        <p:spPr>
          <a:xfrm>
            <a:off x="960120" y="3733801"/>
            <a:ext cx="2223375" cy="256818"/>
          </a:xfrm>
          <a:prstGeom prst="rect">
            <a:avLst/>
          </a:prstGeom>
          <a:solidFill>
            <a:schemeClr val="tx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1" lang="en-US" altLang="ja-JP"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R1+</a:t>
            </a:r>
            <a:endPar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59" name="正方形/長方形 58">
            <a:extLst>
              <a:ext uri="{FF2B5EF4-FFF2-40B4-BE49-F238E27FC236}">
                <a16:creationId xmlns:a16="http://schemas.microsoft.com/office/drawing/2014/main" id="{D049693F-55FF-426A-BDA7-18BF2610B3BB}"/>
              </a:ext>
            </a:extLst>
          </p:cNvPr>
          <p:cNvSpPr/>
          <p:nvPr/>
        </p:nvSpPr>
        <p:spPr>
          <a:xfrm>
            <a:off x="3640653" y="3733801"/>
            <a:ext cx="2223375" cy="256818"/>
          </a:xfrm>
          <a:prstGeom prst="rect">
            <a:avLst/>
          </a:prstGeom>
          <a:solidFill>
            <a:schemeClr val="tx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1" lang="en-US" altLang="ja-JP"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R3+</a:t>
            </a:r>
            <a:endParaRPr kumimoji="1" lang="ja-JP" altLang="en-US" sz="10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31" name="吹き出し: 四角形 30">
            <a:extLst>
              <a:ext uri="{FF2B5EF4-FFF2-40B4-BE49-F238E27FC236}">
                <a16:creationId xmlns:a16="http://schemas.microsoft.com/office/drawing/2014/main" id="{8390A611-14D5-4C55-92B0-486FDB4205FD}"/>
              </a:ext>
            </a:extLst>
          </p:cNvPr>
          <p:cNvSpPr/>
          <p:nvPr/>
        </p:nvSpPr>
        <p:spPr>
          <a:xfrm>
            <a:off x="841248" y="4121515"/>
            <a:ext cx="589038" cy="337854"/>
          </a:xfrm>
          <a:prstGeom prst="wedgeRectCallout">
            <a:avLst>
              <a:gd name="adj1" fmla="val 39709"/>
              <a:gd name="adj2" fmla="val 73326"/>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0" name="吹き出し: 四角形 59">
            <a:extLst>
              <a:ext uri="{FF2B5EF4-FFF2-40B4-BE49-F238E27FC236}">
                <a16:creationId xmlns:a16="http://schemas.microsoft.com/office/drawing/2014/main" id="{3214EF23-D294-47BE-A4EC-0CC9673C6B0C}"/>
              </a:ext>
            </a:extLst>
          </p:cNvPr>
          <p:cNvSpPr/>
          <p:nvPr/>
        </p:nvSpPr>
        <p:spPr>
          <a:xfrm>
            <a:off x="2212951" y="4568903"/>
            <a:ext cx="589038" cy="337854"/>
          </a:xfrm>
          <a:prstGeom prst="wedgeRectCallout">
            <a:avLst>
              <a:gd name="adj1" fmla="val -39461"/>
              <a:gd name="adj2" fmla="val -70118"/>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1" name="吹き出し: 四角形 60">
            <a:extLst>
              <a:ext uri="{FF2B5EF4-FFF2-40B4-BE49-F238E27FC236}">
                <a16:creationId xmlns:a16="http://schemas.microsoft.com/office/drawing/2014/main" id="{449F824A-979B-4FAD-970A-169E8D923E0E}"/>
              </a:ext>
            </a:extLst>
          </p:cNvPr>
          <p:cNvSpPr/>
          <p:nvPr/>
        </p:nvSpPr>
        <p:spPr>
          <a:xfrm>
            <a:off x="4000003" y="4245424"/>
            <a:ext cx="589038" cy="337854"/>
          </a:xfrm>
          <a:prstGeom prst="wedgeRectCallout">
            <a:avLst>
              <a:gd name="adj1" fmla="val 39709"/>
              <a:gd name="adj2" fmla="val 73326"/>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62" name="吹き出し: 四角形 61">
            <a:extLst>
              <a:ext uri="{FF2B5EF4-FFF2-40B4-BE49-F238E27FC236}">
                <a16:creationId xmlns:a16="http://schemas.microsoft.com/office/drawing/2014/main" id="{E712E376-85E6-4629-B093-CF7DE4DE6703}"/>
              </a:ext>
            </a:extLst>
          </p:cNvPr>
          <p:cNvSpPr/>
          <p:nvPr/>
        </p:nvSpPr>
        <p:spPr>
          <a:xfrm>
            <a:off x="5140206" y="4814856"/>
            <a:ext cx="589038" cy="337854"/>
          </a:xfrm>
          <a:prstGeom prst="wedgeRectCallout">
            <a:avLst>
              <a:gd name="adj1" fmla="val -39461"/>
              <a:gd name="adj2" fmla="val -70118"/>
            </a:avLst>
          </a:prstGeom>
          <a:solidFill>
            <a:srgbClr val="FFFFFF"/>
          </a:solidFill>
          <a:ln w="9525">
            <a:solidFill>
              <a:schemeClr val="bg1">
                <a:lumMod val="9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1" lang="ja-JP" altLang="en-US" sz="1100" b="1"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Tree>
    <p:extLst>
      <p:ext uri="{BB962C8B-B14F-4D97-AF65-F5344CB8AC3E}">
        <p14:creationId xmlns:p14="http://schemas.microsoft.com/office/powerpoint/2010/main" val="1692837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lang="ja-JP" altLang="en-US" dirty="0"/>
              <a:t>メディアプランニングにおける「マス」の重要性</a:t>
            </a:r>
            <a:endParaRPr kumimoji="1" lang="en-US" altLang="ja-JP" dirty="0"/>
          </a:p>
        </p:txBody>
      </p:sp>
      <p:sp>
        <p:nvSpPr>
          <p:cNvPr id="3" name="正方形/長方形 2">
            <a:extLst>
              <a:ext uri="{FF2B5EF4-FFF2-40B4-BE49-F238E27FC236}">
                <a16:creationId xmlns:a16="http://schemas.microsoft.com/office/drawing/2014/main" id="{A03B5044-C01C-A310-F7BE-D72B87608E83}"/>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kumimoji="1" lang="ja-JP" altLang="en-US" b="1" dirty="0">
                <a:solidFill>
                  <a:schemeClr val="accent3"/>
                </a:solidFill>
                <a:latin typeface="Meiryo" panose="020B0604030504040204" pitchFamily="34" charset="-128"/>
                <a:ea typeface="Meiryo" panose="020B0604030504040204" pitchFamily="34" charset="-128"/>
              </a:rPr>
              <a:t>メディア利用が複雑化＆分散している</a:t>
            </a:r>
            <a:r>
              <a:rPr lang="ja-JP" altLang="en-US" b="1" dirty="0">
                <a:solidFill>
                  <a:schemeClr val="accent3"/>
                </a:solidFill>
                <a:latin typeface="Meiryo" panose="020B0604030504040204" pitchFamily="34" charset="-128"/>
                <a:ea typeface="Meiryo" panose="020B0604030504040204" pitchFamily="34" charset="-128"/>
              </a:rPr>
              <a:t>今</a:t>
            </a:r>
            <a:r>
              <a:rPr kumimoji="1" lang="ja-JP" altLang="en-US" b="1" dirty="0">
                <a:solidFill>
                  <a:schemeClr val="accent3"/>
                </a:solidFill>
                <a:latin typeface="Meiryo" panose="020B0604030504040204" pitchFamily="34" charset="-128"/>
                <a:ea typeface="Meiryo" panose="020B0604030504040204" pitchFamily="34" charset="-128"/>
              </a:rPr>
              <a:t>、プランニング時のメディア選定がより重要に</a:t>
            </a:r>
          </a:p>
          <a:p>
            <a:pPr algn="ctr">
              <a:lnSpc>
                <a:spcPct val="150000"/>
              </a:lnSpc>
            </a:pPr>
            <a:r>
              <a:rPr lang="ja-JP" altLang="en-US" b="1" dirty="0">
                <a:solidFill>
                  <a:schemeClr val="accent3"/>
                </a:solidFill>
                <a:latin typeface="Meiryo" panose="020B0604030504040204" pitchFamily="34" charset="-128"/>
                <a:ea typeface="Meiryo" panose="020B0604030504040204" pitchFamily="34" charset="-128"/>
              </a:rPr>
              <a:t>ニュースメディアや</a:t>
            </a:r>
            <a:r>
              <a:rPr lang="en-US" altLang="ja-JP" b="1" dirty="0">
                <a:solidFill>
                  <a:schemeClr val="accent3"/>
                </a:solidFill>
                <a:latin typeface="Meiryo" panose="020B0604030504040204" pitchFamily="34" charset="-128"/>
                <a:ea typeface="Meiryo" panose="020B0604030504040204" pitchFamily="34" charset="-128"/>
              </a:rPr>
              <a:t>Yahoo!</a:t>
            </a:r>
            <a:r>
              <a:rPr lang="ja-JP" altLang="en-US" b="1" dirty="0">
                <a:solidFill>
                  <a:schemeClr val="accent3"/>
                </a:solidFill>
                <a:latin typeface="Meiryo" panose="020B0604030504040204" pitchFamily="34" charset="-128"/>
                <a:ea typeface="Meiryo" panose="020B0604030504040204" pitchFamily="34" charset="-128"/>
              </a:rPr>
              <a:t> </a:t>
            </a:r>
            <a:r>
              <a:rPr lang="en-US" altLang="ja-JP" b="1" dirty="0">
                <a:solidFill>
                  <a:schemeClr val="accent3"/>
                </a:solidFill>
                <a:latin typeface="Meiryo" panose="020B0604030504040204" pitchFamily="34" charset="-128"/>
                <a:ea typeface="Meiryo" panose="020B0604030504040204" pitchFamily="34" charset="-128"/>
              </a:rPr>
              <a:t>JAPAN</a:t>
            </a:r>
            <a:r>
              <a:rPr lang="ja-JP" altLang="en-US" b="1" dirty="0">
                <a:solidFill>
                  <a:schemeClr val="accent3"/>
                </a:solidFill>
                <a:latin typeface="Meiryo" panose="020B0604030504040204" pitchFamily="34" charset="-128"/>
                <a:ea typeface="Meiryo" panose="020B0604030504040204" pitchFamily="34" charset="-128"/>
              </a:rPr>
              <a:t>の持つ「マス」の力の活用が有効と考えられる</a:t>
            </a:r>
            <a:endParaRPr kumimoji="1" lang="ja-JP" altLang="en-US" b="1" dirty="0">
              <a:solidFill>
                <a:schemeClr val="accent3"/>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9BB73332-A742-421F-E50B-8FAD99632B4C}"/>
              </a:ext>
            </a:extLst>
          </p:cNvPr>
          <p:cNvSpPr txBox="1"/>
          <p:nvPr/>
        </p:nvSpPr>
        <p:spPr>
          <a:xfrm>
            <a:off x="6587392" y="3032436"/>
            <a:ext cx="3740920" cy="861774"/>
          </a:xfrm>
          <a:prstGeom prst="rect">
            <a:avLst/>
          </a:prstGeom>
          <a:noFill/>
        </p:spPr>
        <p:txBody>
          <a:bodyPr wrap="square" rtlCol="0">
            <a:spAutoFit/>
          </a:bodyPr>
          <a:lstStyle/>
          <a:p>
            <a:pPr algn="l"/>
            <a:r>
              <a:rPr kumimoji="1" lang="ja-JP" altLang="en-US" sz="1600" dirty="0">
                <a:solidFill>
                  <a:schemeClr val="accent3"/>
                </a:solidFill>
              </a:rPr>
              <a:t>認知拡大に最適なメディアは？</a:t>
            </a:r>
            <a:endParaRPr kumimoji="1" lang="en-US" altLang="ja-JP" sz="1600" dirty="0">
              <a:solidFill>
                <a:schemeClr val="accent3"/>
              </a:solidFill>
            </a:endParaRPr>
          </a:p>
          <a:p>
            <a:pPr marL="285750" indent="-285750" algn="l">
              <a:buFont typeface="Arial" panose="020B0604020202020204" pitchFamily="34" charset="0"/>
              <a:buChar char="•"/>
            </a:pPr>
            <a:endParaRPr kumimoji="1" lang="en-US" altLang="ja-JP" sz="1600" dirty="0">
              <a:solidFill>
                <a:schemeClr val="accent3"/>
              </a:solidFill>
            </a:endParaRPr>
          </a:p>
          <a:p>
            <a:pPr algn="l"/>
            <a:r>
              <a:rPr kumimoji="1" lang="ja-JP" altLang="en-US" sz="1600" dirty="0">
                <a:solidFill>
                  <a:schemeClr val="accent3"/>
                </a:solidFill>
              </a:rPr>
              <a:t>認知拡大に最適なモーメント</a:t>
            </a:r>
            <a:r>
              <a:rPr lang="ja-JP" altLang="en-US" sz="1600" dirty="0">
                <a:solidFill>
                  <a:schemeClr val="accent3"/>
                </a:solidFill>
              </a:rPr>
              <a:t>は？</a:t>
            </a:r>
            <a:endParaRPr kumimoji="1" lang="en-US" altLang="ja-JP" sz="1600" dirty="0">
              <a:solidFill>
                <a:schemeClr val="accent3"/>
              </a:solidFill>
            </a:endParaRPr>
          </a:p>
        </p:txBody>
      </p:sp>
      <p:sp>
        <p:nvSpPr>
          <p:cNvPr id="8" name="矢印: 下 7">
            <a:extLst>
              <a:ext uri="{FF2B5EF4-FFF2-40B4-BE49-F238E27FC236}">
                <a16:creationId xmlns:a16="http://schemas.microsoft.com/office/drawing/2014/main" id="{4E152A97-AC58-EB8D-E5FD-EA4543533612}"/>
              </a:ext>
            </a:extLst>
          </p:cNvPr>
          <p:cNvSpPr/>
          <p:nvPr/>
        </p:nvSpPr>
        <p:spPr>
          <a:xfrm>
            <a:off x="8352839" y="4234214"/>
            <a:ext cx="811109" cy="588296"/>
          </a:xfrm>
          <a:prstGeom prst="downArrow">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四角形: 角を丸くする 9">
            <a:extLst>
              <a:ext uri="{FF2B5EF4-FFF2-40B4-BE49-F238E27FC236}">
                <a16:creationId xmlns:a16="http://schemas.microsoft.com/office/drawing/2014/main" id="{F39A9AA9-A82A-FEE8-7DE7-370AB3E219E7}"/>
              </a:ext>
            </a:extLst>
          </p:cNvPr>
          <p:cNvSpPr/>
          <p:nvPr/>
        </p:nvSpPr>
        <p:spPr>
          <a:xfrm>
            <a:off x="2551300" y="5131765"/>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1" name="四角形: 角を丸くする 10">
            <a:extLst>
              <a:ext uri="{FF2B5EF4-FFF2-40B4-BE49-F238E27FC236}">
                <a16:creationId xmlns:a16="http://schemas.microsoft.com/office/drawing/2014/main" id="{4C53A84F-3279-BC30-03AA-21810BAD13B6}"/>
              </a:ext>
            </a:extLst>
          </p:cNvPr>
          <p:cNvSpPr/>
          <p:nvPr/>
        </p:nvSpPr>
        <p:spPr>
          <a:xfrm>
            <a:off x="4002456" y="43575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2" name="四角形: 角を丸くする 11">
            <a:extLst>
              <a:ext uri="{FF2B5EF4-FFF2-40B4-BE49-F238E27FC236}">
                <a16:creationId xmlns:a16="http://schemas.microsoft.com/office/drawing/2014/main" id="{1E562676-6B1F-9E82-00E5-084F8C817D87}"/>
              </a:ext>
            </a:extLst>
          </p:cNvPr>
          <p:cNvSpPr/>
          <p:nvPr/>
        </p:nvSpPr>
        <p:spPr>
          <a:xfrm>
            <a:off x="722500" y="4357532"/>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3" name="四角形: 角を丸くする 12">
            <a:extLst>
              <a:ext uri="{FF2B5EF4-FFF2-40B4-BE49-F238E27FC236}">
                <a16:creationId xmlns:a16="http://schemas.microsoft.com/office/drawing/2014/main" id="{62FB4B5F-5C51-3D6F-D2DB-5A762B705827}"/>
              </a:ext>
            </a:extLst>
          </p:cNvPr>
          <p:cNvSpPr/>
          <p:nvPr/>
        </p:nvSpPr>
        <p:spPr>
          <a:xfrm>
            <a:off x="2355080" y="3609993"/>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4" name="四角形: 角を丸くする 13">
            <a:extLst>
              <a:ext uri="{FF2B5EF4-FFF2-40B4-BE49-F238E27FC236}">
                <a16:creationId xmlns:a16="http://schemas.microsoft.com/office/drawing/2014/main" id="{6743CE80-F5E2-4814-97BC-B74E0AD82B4D}"/>
              </a:ext>
            </a:extLst>
          </p:cNvPr>
          <p:cNvSpPr/>
          <p:nvPr/>
        </p:nvSpPr>
        <p:spPr>
          <a:xfrm>
            <a:off x="3993159" y="2857500"/>
            <a:ext cx="1880782" cy="668649"/>
          </a:xfrm>
          <a:prstGeom prst="roundRect">
            <a:avLst/>
          </a:prstGeom>
          <a:solidFill>
            <a:schemeClr val="accent5">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sp>
        <p:nvSpPr>
          <p:cNvPr id="15" name="四角形: 角を丸くする 14">
            <a:extLst>
              <a:ext uri="{FF2B5EF4-FFF2-40B4-BE49-F238E27FC236}">
                <a16:creationId xmlns:a16="http://schemas.microsoft.com/office/drawing/2014/main" id="{79024D00-9396-FB1D-DDC5-1E07FBCF7171}"/>
              </a:ext>
            </a:extLst>
          </p:cNvPr>
          <p:cNvSpPr/>
          <p:nvPr/>
        </p:nvSpPr>
        <p:spPr>
          <a:xfrm>
            <a:off x="704080" y="2857500"/>
            <a:ext cx="1880782" cy="668649"/>
          </a:xfrm>
          <a:prstGeom prst="round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accent2"/>
              </a:solidFill>
            </a:endParaRPr>
          </a:p>
        </p:txBody>
      </p:sp>
      <p:grpSp>
        <p:nvGrpSpPr>
          <p:cNvPr id="16" name="Group 88">
            <a:extLst>
              <a:ext uri="{FF2B5EF4-FFF2-40B4-BE49-F238E27FC236}">
                <a16:creationId xmlns:a16="http://schemas.microsoft.com/office/drawing/2014/main" id="{31571129-CD5A-5973-23AF-CD1F974B812B}"/>
              </a:ext>
            </a:extLst>
          </p:cNvPr>
          <p:cNvGrpSpPr>
            <a:grpSpLocks/>
          </p:cNvGrpSpPr>
          <p:nvPr/>
        </p:nvGrpSpPr>
        <p:grpSpPr bwMode="auto">
          <a:xfrm>
            <a:off x="851545" y="4410265"/>
            <a:ext cx="597520" cy="535564"/>
            <a:chOff x="372" y="2549"/>
            <a:chExt cx="434" cy="389"/>
          </a:xfrm>
        </p:grpSpPr>
        <p:sp>
          <p:nvSpPr>
            <p:cNvPr id="17" name="Freeform 89">
              <a:extLst>
                <a:ext uri="{FF2B5EF4-FFF2-40B4-BE49-F238E27FC236}">
                  <a16:creationId xmlns:a16="http://schemas.microsoft.com/office/drawing/2014/main" id="{71AE435E-9D5C-20D0-5742-2E32DA2B247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18" name="Freeform 90">
              <a:extLst>
                <a:ext uri="{FF2B5EF4-FFF2-40B4-BE49-F238E27FC236}">
                  <a16:creationId xmlns:a16="http://schemas.microsoft.com/office/drawing/2014/main" id="{28FEEF62-7F08-1611-CDF0-CA1C09684D29}"/>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19" name="Freeform 91">
              <a:extLst>
                <a:ext uri="{FF2B5EF4-FFF2-40B4-BE49-F238E27FC236}">
                  <a16:creationId xmlns:a16="http://schemas.microsoft.com/office/drawing/2014/main" id="{98A9751C-8C76-7ADC-EA85-B000AF4392EC}"/>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grpSp>
        <p:nvGrpSpPr>
          <p:cNvPr id="20" name="Group 84">
            <a:extLst>
              <a:ext uri="{FF2B5EF4-FFF2-40B4-BE49-F238E27FC236}">
                <a16:creationId xmlns:a16="http://schemas.microsoft.com/office/drawing/2014/main" id="{DF48CF75-4BD7-2B90-BCAD-0D726166B5FD}"/>
              </a:ext>
            </a:extLst>
          </p:cNvPr>
          <p:cNvGrpSpPr>
            <a:grpSpLocks/>
          </p:cNvGrpSpPr>
          <p:nvPr/>
        </p:nvGrpSpPr>
        <p:grpSpPr bwMode="auto">
          <a:xfrm>
            <a:off x="4256962" y="4560572"/>
            <a:ext cx="769938" cy="261938"/>
            <a:chOff x="3052" y="3190"/>
            <a:chExt cx="485" cy="165"/>
          </a:xfrm>
        </p:grpSpPr>
        <p:sp>
          <p:nvSpPr>
            <p:cNvPr id="21" name="Freeform 85">
              <a:extLst>
                <a:ext uri="{FF2B5EF4-FFF2-40B4-BE49-F238E27FC236}">
                  <a16:creationId xmlns:a16="http://schemas.microsoft.com/office/drawing/2014/main" id="{B47DD276-DEF2-3694-E076-051F982B1472}"/>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2" name="Freeform 86">
              <a:extLst>
                <a:ext uri="{FF2B5EF4-FFF2-40B4-BE49-F238E27FC236}">
                  <a16:creationId xmlns:a16="http://schemas.microsoft.com/office/drawing/2014/main" id="{14FCD812-DF71-94C7-4967-ADB0DF543D58}"/>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sp>
        <p:nvSpPr>
          <p:cNvPr id="23" name="Freeform 57">
            <a:extLst>
              <a:ext uri="{FF2B5EF4-FFF2-40B4-BE49-F238E27FC236}">
                <a16:creationId xmlns:a16="http://schemas.microsoft.com/office/drawing/2014/main" id="{85A779FB-BFAB-8843-1DE2-7A64361999A8}"/>
              </a:ext>
            </a:extLst>
          </p:cNvPr>
          <p:cNvSpPr>
            <a:spLocks noChangeArrowheads="1"/>
          </p:cNvSpPr>
          <p:nvPr/>
        </p:nvSpPr>
        <p:spPr bwMode="auto">
          <a:xfrm>
            <a:off x="2710691" y="3684899"/>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dirty="0"/>
          </a:p>
        </p:txBody>
      </p:sp>
      <p:sp>
        <p:nvSpPr>
          <p:cNvPr id="24" name="Freeform 34">
            <a:extLst>
              <a:ext uri="{FF2B5EF4-FFF2-40B4-BE49-F238E27FC236}">
                <a16:creationId xmlns:a16="http://schemas.microsoft.com/office/drawing/2014/main" id="{F699511E-EE58-4C65-612A-8C27820BBD9D}"/>
              </a:ext>
            </a:extLst>
          </p:cNvPr>
          <p:cNvSpPr>
            <a:spLocks noChangeArrowheads="1"/>
          </p:cNvSpPr>
          <p:nvPr/>
        </p:nvSpPr>
        <p:spPr bwMode="auto">
          <a:xfrm>
            <a:off x="830828" y="2958956"/>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nvGrpSpPr>
          <p:cNvPr id="25" name="Group 25">
            <a:extLst>
              <a:ext uri="{FF2B5EF4-FFF2-40B4-BE49-F238E27FC236}">
                <a16:creationId xmlns:a16="http://schemas.microsoft.com/office/drawing/2014/main" id="{8BDCABC8-2303-CAE5-4932-8F74C75985EB}"/>
              </a:ext>
            </a:extLst>
          </p:cNvPr>
          <p:cNvGrpSpPr>
            <a:grpSpLocks/>
          </p:cNvGrpSpPr>
          <p:nvPr/>
        </p:nvGrpSpPr>
        <p:grpSpPr bwMode="auto">
          <a:xfrm>
            <a:off x="4126729" y="2931425"/>
            <a:ext cx="597924" cy="472175"/>
            <a:chOff x="1389" y="1311"/>
            <a:chExt cx="485" cy="383"/>
          </a:xfrm>
        </p:grpSpPr>
        <p:sp>
          <p:nvSpPr>
            <p:cNvPr id="26" name="Freeform 26">
              <a:extLst>
                <a:ext uri="{FF2B5EF4-FFF2-40B4-BE49-F238E27FC236}">
                  <a16:creationId xmlns:a16="http://schemas.microsoft.com/office/drawing/2014/main" id="{908D4841-2FAF-D50B-6B70-74941035A24A}"/>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7" name="Freeform 27">
              <a:extLst>
                <a:ext uri="{FF2B5EF4-FFF2-40B4-BE49-F238E27FC236}">
                  <a16:creationId xmlns:a16="http://schemas.microsoft.com/office/drawing/2014/main" id="{65B35757-0F00-E046-B37D-9411CBCC0CC6}"/>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8" name="Freeform 28">
              <a:extLst>
                <a:ext uri="{FF2B5EF4-FFF2-40B4-BE49-F238E27FC236}">
                  <a16:creationId xmlns:a16="http://schemas.microsoft.com/office/drawing/2014/main" id="{06073942-839B-C7D3-1FB8-5455EE52D58A}"/>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29" name="Freeform 29">
              <a:extLst>
                <a:ext uri="{FF2B5EF4-FFF2-40B4-BE49-F238E27FC236}">
                  <a16:creationId xmlns:a16="http://schemas.microsoft.com/office/drawing/2014/main" id="{54DD61E7-C4A2-EB3E-608A-1E9B0916D2A5}"/>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0" name="Freeform 30">
              <a:extLst>
                <a:ext uri="{FF2B5EF4-FFF2-40B4-BE49-F238E27FC236}">
                  <a16:creationId xmlns:a16="http://schemas.microsoft.com/office/drawing/2014/main" id="{F35AC809-A09A-7A21-A55A-6F7F7241BD56}"/>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1" name="Freeform 31">
              <a:extLst>
                <a:ext uri="{FF2B5EF4-FFF2-40B4-BE49-F238E27FC236}">
                  <a16:creationId xmlns:a16="http://schemas.microsoft.com/office/drawing/2014/main" id="{6134B92E-2191-5114-4778-3AE83CAD064B}"/>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grpSp>
        <p:nvGrpSpPr>
          <p:cNvPr id="32" name="Group 143">
            <a:extLst>
              <a:ext uri="{FF2B5EF4-FFF2-40B4-BE49-F238E27FC236}">
                <a16:creationId xmlns:a16="http://schemas.microsoft.com/office/drawing/2014/main" id="{5CB3BB3A-F353-7F5D-77D9-12239E5BFF9B}"/>
              </a:ext>
            </a:extLst>
          </p:cNvPr>
          <p:cNvGrpSpPr>
            <a:grpSpLocks/>
          </p:cNvGrpSpPr>
          <p:nvPr/>
        </p:nvGrpSpPr>
        <p:grpSpPr bwMode="auto">
          <a:xfrm>
            <a:off x="2671680" y="5221982"/>
            <a:ext cx="424409" cy="501374"/>
            <a:chOff x="469" y="3913"/>
            <a:chExt cx="386" cy="456"/>
          </a:xfrm>
        </p:grpSpPr>
        <p:sp>
          <p:nvSpPr>
            <p:cNvPr id="33" name="Freeform 144">
              <a:extLst>
                <a:ext uri="{FF2B5EF4-FFF2-40B4-BE49-F238E27FC236}">
                  <a16:creationId xmlns:a16="http://schemas.microsoft.com/office/drawing/2014/main" id="{43CDBA1C-FE6A-F2A0-4B5D-4EFE1F9DA888}"/>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4" name="Freeform 145">
              <a:extLst>
                <a:ext uri="{FF2B5EF4-FFF2-40B4-BE49-F238E27FC236}">
                  <a16:creationId xmlns:a16="http://schemas.microsoft.com/office/drawing/2014/main" id="{F1EC4DED-44F4-86EC-ACCC-0BF59CC3CDCB}"/>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5" name="Freeform 146">
              <a:extLst>
                <a:ext uri="{FF2B5EF4-FFF2-40B4-BE49-F238E27FC236}">
                  <a16:creationId xmlns:a16="http://schemas.microsoft.com/office/drawing/2014/main" id="{E19ADC29-1CBD-275C-541F-F192A93A0FD8}"/>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6" name="Freeform 147">
              <a:extLst>
                <a:ext uri="{FF2B5EF4-FFF2-40B4-BE49-F238E27FC236}">
                  <a16:creationId xmlns:a16="http://schemas.microsoft.com/office/drawing/2014/main" id="{069ED122-5B9B-C6BB-4E23-FCFC88A03891}"/>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7" name="Freeform 148">
              <a:extLst>
                <a:ext uri="{FF2B5EF4-FFF2-40B4-BE49-F238E27FC236}">
                  <a16:creationId xmlns:a16="http://schemas.microsoft.com/office/drawing/2014/main" id="{CC16F924-BF12-B998-A761-EF11DAC75819}"/>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8" name="Freeform 149">
              <a:extLst>
                <a:ext uri="{FF2B5EF4-FFF2-40B4-BE49-F238E27FC236}">
                  <a16:creationId xmlns:a16="http://schemas.microsoft.com/office/drawing/2014/main" id="{12032812-C8A3-EB7A-9389-73664EEB34A9}"/>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39" name="Freeform 150">
              <a:extLst>
                <a:ext uri="{FF2B5EF4-FFF2-40B4-BE49-F238E27FC236}">
                  <a16:creationId xmlns:a16="http://schemas.microsoft.com/office/drawing/2014/main" id="{6930FF61-6742-6774-B515-5289FD61ACCA}"/>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sp>
          <p:nvSpPr>
            <p:cNvPr id="40" name="Freeform 151">
              <a:extLst>
                <a:ext uri="{FF2B5EF4-FFF2-40B4-BE49-F238E27FC236}">
                  <a16:creationId xmlns:a16="http://schemas.microsoft.com/office/drawing/2014/main" id="{434DE6C7-C461-AB7A-F710-89E30134F59C}"/>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b="1"/>
            </a:p>
          </p:txBody>
        </p:sp>
      </p:grpSp>
      <p:sp>
        <p:nvSpPr>
          <p:cNvPr id="41" name="テキスト ボックス 40">
            <a:extLst>
              <a:ext uri="{FF2B5EF4-FFF2-40B4-BE49-F238E27FC236}">
                <a16:creationId xmlns:a16="http://schemas.microsoft.com/office/drawing/2014/main" id="{4197047E-C3FE-1CE2-4F1E-39045CDF362F}"/>
              </a:ext>
            </a:extLst>
          </p:cNvPr>
          <p:cNvSpPr txBox="1"/>
          <p:nvPr/>
        </p:nvSpPr>
        <p:spPr>
          <a:xfrm>
            <a:off x="1679791" y="3021553"/>
            <a:ext cx="574196" cy="307777"/>
          </a:xfrm>
          <a:prstGeom prst="rect">
            <a:avLst/>
          </a:prstGeom>
          <a:noFill/>
        </p:spPr>
        <p:txBody>
          <a:bodyPr wrap="none" rtlCol="0">
            <a:spAutoFit/>
          </a:bodyPr>
          <a:lstStyle/>
          <a:p>
            <a:pPr algn="l"/>
            <a:r>
              <a:rPr kumimoji="1" lang="en-US" altLang="ja-JP" sz="1400" b="1" dirty="0">
                <a:solidFill>
                  <a:schemeClr val="accent3"/>
                </a:solidFill>
                <a:latin typeface="+mj-ea"/>
                <a:ea typeface="+mj-ea"/>
              </a:rPr>
              <a:t>SNS</a:t>
            </a:r>
            <a:endParaRPr kumimoji="1" lang="ja-JP" altLang="en-US" sz="1400" b="1" dirty="0">
              <a:solidFill>
                <a:schemeClr val="accent3"/>
              </a:solidFill>
              <a:latin typeface="+mj-ea"/>
              <a:ea typeface="+mj-ea"/>
            </a:endParaRPr>
          </a:p>
        </p:txBody>
      </p:sp>
      <p:sp>
        <p:nvSpPr>
          <p:cNvPr id="42" name="テキスト ボックス 41">
            <a:extLst>
              <a:ext uri="{FF2B5EF4-FFF2-40B4-BE49-F238E27FC236}">
                <a16:creationId xmlns:a16="http://schemas.microsoft.com/office/drawing/2014/main" id="{D54C3653-63E2-E62C-D1FC-6D6465C25D82}"/>
              </a:ext>
            </a:extLst>
          </p:cNvPr>
          <p:cNvSpPr txBox="1"/>
          <p:nvPr/>
        </p:nvSpPr>
        <p:spPr>
          <a:xfrm>
            <a:off x="4846757" y="3015525"/>
            <a:ext cx="905080" cy="307777"/>
          </a:xfrm>
          <a:prstGeom prst="rect">
            <a:avLst/>
          </a:prstGeom>
          <a:noFill/>
        </p:spPr>
        <p:txBody>
          <a:bodyPr wrap="square" rtlCol="0">
            <a:spAutoFit/>
          </a:bodyPr>
          <a:lstStyle/>
          <a:p>
            <a:pPr algn="l"/>
            <a:r>
              <a:rPr lang="ja-JP" altLang="en-US" sz="1400" b="1" dirty="0">
                <a:solidFill>
                  <a:schemeClr val="accent3"/>
                </a:solidFill>
              </a:rPr>
              <a:t>ニュース</a:t>
            </a:r>
            <a:endParaRPr kumimoji="1" lang="ja-JP" altLang="en-US" sz="1400" b="1" dirty="0">
              <a:solidFill>
                <a:schemeClr val="accent3"/>
              </a:solidFill>
            </a:endParaRPr>
          </a:p>
        </p:txBody>
      </p:sp>
      <p:sp>
        <p:nvSpPr>
          <p:cNvPr id="43" name="テキスト ボックス 42">
            <a:extLst>
              <a:ext uri="{FF2B5EF4-FFF2-40B4-BE49-F238E27FC236}">
                <a16:creationId xmlns:a16="http://schemas.microsoft.com/office/drawing/2014/main" id="{07A7850F-5DC0-0E28-1A6E-A44FDEE605DF}"/>
              </a:ext>
            </a:extLst>
          </p:cNvPr>
          <p:cNvSpPr txBox="1"/>
          <p:nvPr/>
        </p:nvSpPr>
        <p:spPr>
          <a:xfrm>
            <a:off x="5096344" y="4537652"/>
            <a:ext cx="699436" cy="307777"/>
          </a:xfrm>
          <a:prstGeom prst="rect">
            <a:avLst/>
          </a:prstGeom>
          <a:noFill/>
        </p:spPr>
        <p:txBody>
          <a:bodyPr wrap="square" rtlCol="0">
            <a:spAutoFit/>
          </a:bodyPr>
          <a:lstStyle/>
          <a:p>
            <a:pPr algn="l"/>
            <a:r>
              <a:rPr kumimoji="1" lang="ja-JP" altLang="en-US" sz="1400" b="1" dirty="0">
                <a:solidFill>
                  <a:schemeClr val="accent3"/>
                </a:solidFill>
              </a:rPr>
              <a:t>検索</a:t>
            </a:r>
          </a:p>
        </p:txBody>
      </p:sp>
      <p:sp>
        <p:nvSpPr>
          <p:cNvPr id="44" name="テキスト ボックス 43">
            <a:extLst>
              <a:ext uri="{FF2B5EF4-FFF2-40B4-BE49-F238E27FC236}">
                <a16:creationId xmlns:a16="http://schemas.microsoft.com/office/drawing/2014/main" id="{EF90E247-F494-220E-53FD-0212B055D749}"/>
              </a:ext>
            </a:extLst>
          </p:cNvPr>
          <p:cNvSpPr txBox="1"/>
          <p:nvPr/>
        </p:nvSpPr>
        <p:spPr>
          <a:xfrm>
            <a:off x="3157923" y="5330283"/>
            <a:ext cx="1267809" cy="307777"/>
          </a:xfrm>
          <a:prstGeom prst="rect">
            <a:avLst/>
          </a:prstGeom>
          <a:noFill/>
        </p:spPr>
        <p:txBody>
          <a:bodyPr wrap="square" rtlCol="0">
            <a:spAutoFit/>
          </a:bodyPr>
          <a:lstStyle/>
          <a:p>
            <a:pPr algn="l"/>
            <a:r>
              <a:rPr lang="ja-JP" altLang="en-US" sz="1400" b="1" dirty="0">
                <a:solidFill>
                  <a:schemeClr val="accent3"/>
                </a:solidFill>
              </a:rPr>
              <a:t>専門メディア</a:t>
            </a:r>
            <a:endParaRPr lang="en-US" altLang="ja-JP" sz="1400" b="1" dirty="0">
              <a:solidFill>
                <a:schemeClr val="accent3"/>
              </a:solidFill>
            </a:endParaRPr>
          </a:p>
        </p:txBody>
      </p:sp>
      <p:sp>
        <p:nvSpPr>
          <p:cNvPr id="45" name="テキスト ボックス 44">
            <a:extLst>
              <a:ext uri="{FF2B5EF4-FFF2-40B4-BE49-F238E27FC236}">
                <a16:creationId xmlns:a16="http://schemas.microsoft.com/office/drawing/2014/main" id="{AA2D4ED4-4DA3-A892-7B39-D884338CF61A}"/>
              </a:ext>
            </a:extLst>
          </p:cNvPr>
          <p:cNvSpPr txBox="1"/>
          <p:nvPr/>
        </p:nvSpPr>
        <p:spPr>
          <a:xfrm>
            <a:off x="3540178" y="3791315"/>
            <a:ext cx="627825" cy="307777"/>
          </a:xfrm>
          <a:prstGeom prst="rect">
            <a:avLst/>
          </a:prstGeom>
          <a:noFill/>
        </p:spPr>
        <p:txBody>
          <a:bodyPr wrap="square" rtlCol="0">
            <a:spAutoFit/>
          </a:bodyPr>
          <a:lstStyle/>
          <a:p>
            <a:pPr algn="l"/>
            <a:r>
              <a:rPr kumimoji="1" lang="ja-JP" altLang="en-US" sz="1400" b="1" dirty="0">
                <a:solidFill>
                  <a:schemeClr val="accent3"/>
                </a:solidFill>
              </a:rPr>
              <a:t>動画</a:t>
            </a:r>
          </a:p>
        </p:txBody>
      </p:sp>
      <p:sp>
        <p:nvSpPr>
          <p:cNvPr id="46" name="テキスト ボックス 45">
            <a:extLst>
              <a:ext uri="{FF2B5EF4-FFF2-40B4-BE49-F238E27FC236}">
                <a16:creationId xmlns:a16="http://schemas.microsoft.com/office/drawing/2014/main" id="{1EC714CB-A478-BACA-5E4C-0BB35A8FD908}"/>
              </a:ext>
            </a:extLst>
          </p:cNvPr>
          <p:cNvSpPr txBox="1"/>
          <p:nvPr/>
        </p:nvSpPr>
        <p:spPr>
          <a:xfrm>
            <a:off x="1353212" y="4551315"/>
            <a:ext cx="1272092" cy="307777"/>
          </a:xfrm>
          <a:prstGeom prst="rect">
            <a:avLst/>
          </a:prstGeom>
          <a:noFill/>
        </p:spPr>
        <p:txBody>
          <a:bodyPr wrap="square" rtlCol="0">
            <a:spAutoFit/>
          </a:bodyPr>
          <a:lstStyle/>
          <a:p>
            <a:pPr algn="l"/>
            <a:r>
              <a:rPr lang="ja-JP" altLang="en-US" sz="1400" b="1" dirty="0">
                <a:solidFill>
                  <a:schemeClr val="accent3"/>
                </a:solidFill>
                <a:latin typeface="+mj-ea"/>
                <a:ea typeface="+mj-ea"/>
              </a:rPr>
              <a:t>ショッピング</a:t>
            </a:r>
            <a:endParaRPr kumimoji="1" lang="ja-JP" altLang="en-US" sz="1400" b="1" dirty="0">
              <a:solidFill>
                <a:schemeClr val="accent3"/>
              </a:solidFill>
              <a:latin typeface="+mj-ea"/>
              <a:ea typeface="+mj-ea"/>
            </a:endParaRPr>
          </a:p>
        </p:txBody>
      </p:sp>
      <p:sp>
        <p:nvSpPr>
          <p:cNvPr id="47" name="吹き出し: 角を丸めた四角形 46">
            <a:extLst>
              <a:ext uri="{FF2B5EF4-FFF2-40B4-BE49-F238E27FC236}">
                <a16:creationId xmlns:a16="http://schemas.microsoft.com/office/drawing/2014/main" id="{155D3391-1B7A-2FBC-9F63-50706CDD4777}"/>
              </a:ext>
            </a:extLst>
          </p:cNvPr>
          <p:cNvSpPr/>
          <p:nvPr/>
        </p:nvSpPr>
        <p:spPr>
          <a:xfrm>
            <a:off x="6318061" y="2838986"/>
            <a:ext cx="3626644" cy="1180028"/>
          </a:xfrm>
          <a:prstGeom prst="wedgeRoundRectCallout">
            <a:avLst>
              <a:gd name="adj1" fmla="val 57737"/>
              <a:gd name="adj2" fmla="val 19914"/>
              <a:gd name="adj3" fmla="val 16667"/>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Freeform 16">
            <a:extLst>
              <a:ext uri="{FF2B5EF4-FFF2-40B4-BE49-F238E27FC236}">
                <a16:creationId xmlns:a16="http://schemas.microsoft.com/office/drawing/2014/main" id="{3DF4A136-D283-FF12-0560-12752E7BC7F0}"/>
              </a:ext>
            </a:extLst>
          </p:cNvPr>
          <p:cNvSpPr>
            <a:spLocks noChangeArrowheads="1"/>
          </p:cNvSpPr>
          <p:nvPr/>
        </p:nvSpPr>
        <p:spPr bwMode="auto">
          <a:xfrm>
            <a:off x="10343341" y="3126384"/>
            <a:ext cx="794369" cy="899872"/>
          </a:xfrm>
          <a:custGeom>
            <a:avLst/>
            <a:gdLst>
              <a:gd name="T0" fmla="*/ 1691 w 1692"/>
              <a:gd name="T1" fmla="*/ 1804 h 1918"/>
              <a:gd name="T2" fmla="*/ 1579 w 1692"/>
              <a:gd name="T3" fmla="*/ 1917 h 1918"/>
              <a:gd name="T4" fmla="*/ 846 w 1692"/>
              <a:gd name="T5" fmla="*/ 1917 h 1918"/>
              <a:gd name="T6" fmla="*/ 112 w 1692"/>
              <a:gd name="T7" fmla="*/ 1917 h 1918"/>
              <a:gd name="T8" fmla="*/ 0 w 1692"/>
              <a:gd name="T9" fmla="*/ 1804 h 1918"/>
              <a:gd name="T10" fmla="*/ 2 w 1692"/>
              <a:gd name="T11" fmla="*/ 1782 h 1918"/>
              <a:gd name="T12" fmla="*/ 152 w 1692"/>
              <a:gd name="T13" fmla="*/ 1350 h 1918"/>
              <a:gd name="T14" fmla="*/ 846 w 1692"/>
              <a:gd name="T15" fmla="*/ 1187 h 1918"/>
              <a:gd name="T16" fmla="*/ 1539 w 1692"/>
              <a:gd name="T17" fmla="*/ 1350 h 1918"/>
              <a:gd name="T18" fmla="*/ 1689 w 1692"/>
              <a:gd name="T19" fmla="*/ 1782 h 1918"/>
              <a:gd name="T20" fmla="*/ 1691 w 1692"/>
              <a:gd name="T21" fmla="*/ 1804 h 1918"/>
              <a:gd name="T22" fmla="*/ 846 w 1692"/>
              <a:gd name="T23" fmla="*/ 0 h 1918"/>
              <a:gd name="T24" fmla="*/ 366 w 1692"/>
              <a:gd name="T25" fmla="*/ 536 h 1918"/>
              <a:gd name="T26" fmla="*/ 846 w 1692"/>
              <a:gd name="T27" fmla="*/ 1071 h 1918"/>
              <a:gd name="T28" fmla="*/ 1325 w 1692"/>
              <a:gd name="T29" fmla="*/ 536 h 1918"/>
              <a:gd name="T30" fmla="*/ 846 w 1692"/>
              <a:gd name="T31"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2" h="1918">
                <a:moveTo>
                  <a:pt x="1691" y="1804"/>
                </a:moveTo>
                <a:cubicBezTo>
                  <a:pt x="1691" y="1866"/>
                  <a:pt x="1641" y="1917"/>
                  <a:pt x="1579" y="1917"/>
                </a:cubicBezTo>
                <a:lnTo>
                  <a:pt x="846" y="1917"/>
                </a:lnTo>
                <a:lnTo>
                  <a:pt x="112" y="1917"/>
                </a:lnTo>
                <a:cubicBezTo>
                  <a:pt x="50" y="1917"/>
                  <a:pt x="0" y="1866"/>
                  <a:pt x="0" y="1804"/>
                </a:cubicBezTo>
                <a:cubicBezTo>
                  <a:pt x="0" y="1796"/>
                  <a:pt x="0" y="1787"/>
                  <a:pt x="2" y="1782"/>
                </a:cubicBezTo>
                <a:cubicBezTo>
                  <a:pt x="17" y="1655"/>
                  <a:pt x="53" y="1452"/>
                  <a:pt x="152" y="1350"/>
                </a:cubicBezTo>
                <a:cubicBezTo>
                  <a:pt x="290" y="1209"/>
                  <a:pt x="632" y="1187"/>
                  <a:pt x="846" y="1187"/>
                </a:cubicBezTo>
                <a:cubicBezTo>
                  <a:pt x="1059" y="1187"/>
                  <a:pt x="1401" y="1209"/>
                  <a:pt x="1539" y="1350"/>
                </a:cubicBezTo>
                <a:cubicBezTo>
                  <a:pt x="1638" y="1452"/>
                  <a:pt x="1677" y="1655"/>
                  <a:pt x="1689" y="1782"/>
                </a:cubicBezTo>
                <a:cubicBezTo>
                  <a:pt x="1691" y="1787"/>
                  <a:pt x="1691" y="1796"/>
                  <a:pt x="1691" y="1804"/>
                </a:cubicBezTo>
                <a:close/>
                <a:moveTo>
                  <a:pt x="846" y="0"/>
                </a:moveTo>
                <a:cubicBezTo>
                  <a:pt x="581" y="0"/>
                  <a:pt x="366" y="240"/>
                  <a:pt x="366" y="536"/>
                </a:cubicBezTo>
                <a:cubicBezTo>
                  <a:pt x="366" y="832"/>
                  <a:pt x="581" y="1071"/>
                  <a:pt x="846" y="1071"/>
                </a:cubicBezTo>
                <a:cubicBezTo>
                  <a:pt x="1110" y="1071"/>
                  <a:pt x="1325" y="832"/>
                  <a:pt x="1325" y="536"/>
                </a:cubicBezTo>
                <a:cubicBezTo>
                  <a:pt x="1325" y="240"/>
                  <a:pt x="1110" y="0"/>
                  <a:pt x="84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51" name="テキスト ボックス 50">
            <a:extLst>
              <a:ext uri="{FF2B5EF4-FFF2-40B4-BE49-F238E27FC236}">
                <a16:creationId xmlns:a16="http://schemas.microsoft.com/office/drawing/2014/main" id="{036756C4-80BD-55BB-4DDB-6A53929D1C91}"/>
              </a:ext>
            </a:extLst>
          </p:cNvPr>
          <p:cNvSpPr txBox="1"/>
          <p:nvPr/>
        </p:nvSpPr>
        <p:spPr>
          <a:xfrm>
            <a:off x="6099813" y="5625472"/>
            <a:ext cx="5486080" cy="707886"/>
          </a:xfrm>
          <a:prstGeom prst="rect">
            <a:avLst/>
          </a:prstGeom>
          <a:noFill/>
        </p:spPr>
        <p:txBody>
          <a:bodyPr wrap="square">
            <a:spAutoFit/>
          </a:bodyPr>
          <a:lstStyle/>
          <a:p>
            <a:pPr algn="ctr"/>
            <a:r>
              <a:rPr kumimoji="1" lang="ja-JP" altLang="en-US" sz="2000" dirty="0">
                <a:solidFill>
                  <a:schemeClr val="accent3"/>
                </a:solidFill>
                <a:latin typeface="+mn-ea"/>
              </a:rPr>
              <a:t>国内最大規模のニュースメディア</a:t>
            </a:r>
            <a:endParaRPr lang="ja-JP" altLang="en-US" sz="2000" dirty="0">
              <a:solidFill>
                <a:schemeClr val="accent3"/>
              </a:solidFill>
              <a:latin typeface="+mn-ea"/>
            </a:endParaRPr>
          </a:p>
          <a:p>
            <a:pPr algn="ctr"/>
            <a:r>
              <a:rPr kumimoji="1" lang="en-US" altLang="ja-JP" sz="2000" dirty="0">
                <a:solidFill>
                  <a:schemeClr val="accent3"/>
                </a:solidFill>
                <a:latin typeface="+mn-ea"/>
              </a:rPr>
              <a:t>Yahoo</a:t>
            </a:r>
            <a:r>
              <a:rPr lang="en-US" altLang="ja-JP" sz="2000" dirty="0">
                <a:solidFill>
                  <a:schemeClr val="accent3"/>
                </a:solidFill>
                <a:latin typeface="+mn-ea"/>
              </a:rPr>
              <a:t>!</a:t>
            </a:r>
            <a:r>
              <a:rPr lang="ja-JP" altLang="en-US" sz="2000" dirty="0">
                <a:solidFill>
                  <a:schemeClr val="accent3"/>
                </a:solidFill>
                <a:latin typeface="+mn-ea"/>
              </a:rPr>
              <a:t> </a:t>
            </a:r>
            <a:r>
              <a:rPr kumimoji="1" lang="en-US" altLang="ja-JP" sz="2000" dirty="0">
                <a:solidFill>
                  <a:schemeClr val="accent3"/>
                </a:solidFill>
                <a:latin typeface="+mn-ea"/>
              </a:rPr>
              <a:t>JAPAN</a:t>
            </a:r>
            <a:r>
              <a:rPr kumimoji="1" lang="ja-JP" altLang="en-US" sz="2000" dirty="0">
                <a:solidFill>
                  <a:schemeClr val="accent3"/>
                </a:solidFill>
                <a:latin typeface="+mn-ea"/>
              </a:rPr>
              <a:t>をご活用下さい</a:t>
            </a:r>
            <a:endParaRPr lang="ja-JP" altLang="en-US" sz="2000" dirty="0">
              <a:solidFill>
                <a:schemeClr val="accent3"/>
              </a:solidFill>
              <a:latin typeface="+mn-ea"/>
            </a:endParaRPr>
          </a:p>
        </p:txBody>
      </p:sp>
      <p:pic>
        <p:nvPicPr>
          <p:cNvPr id="53" name="図 52" descr="ロゴ&#10;&#10;自動的に生成された説明">
            <a:extLst>
              <a:ext uri="{FF2B5EF4-FFF2-40B4-BE49-F238E27FC236}">
                <a16:creationId xmlns:a16="http://schemas.microsoft.com/office/drawing/2014/main" id="{53AC2FB9-59FD-A82C-47EC-ED5030A055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52675" y="4788269"/>
            <a:ext cx="2753730" cy="867425"/>
          </a:xfrm>
          <a:prstGeom prst="rect">
            <a:avLst/>
          </a:prstGeom>
        </p:spPr>
      </p:pic>
    </p:spTree>
    <p:extLst>
      <p:ext uri="{BB962C8B-B14F-4D97-AF65-F5344CB8AC3E}">
        <p14:creationId xmlns:p14="http://schemas.microsoft.com/office/powerpoint/2010/main" val="2161516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437C502C-9240-3A39-0303-767219CFC90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3" name="テキスト プレースホルダー 2">
            <a:extLst>
              <a:ext uri="{FF2B5EF4-FFF2-40B4-BE49-F238E27FC236}">
                <a16:creationId xmlns:a16="http://schemas.microsoft.com/office/drawing/2014/main" id="{5230261E-6FEA-5F86-6059-05A7C9643DBA}"/>
              </a:ext>
            </a:extLst>
          </p:cNvPr>
          <p:cNvSpPr>
            <a:spLocks noGrp="1"/>
          </p:cNvSpPr>
          <p:nvPr>
            <p:ph type="body" sz="quarter" idx="18"/>
          </p:nvPr>
        </p:nvSpPr>
        <p:spPr/>
        <p:txBody>
          <a:bodyPr/>
          <a:lstStyle/>
          <a:p>
            <a:r>
              <a:rPr lang="en-US" altLang="ja-JP" dirty="0"/>
              <a:t>02</a:t>
            </a:r>
          </a:p>
          <a:p>
            <a:endParaRPr kumimoji="1"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p:txBody>
          <a:bodyPr/>
          <a:lstStyle/>
          <a:p>
            <a:r>
              <a:rPr lang="ja-JP" altLang="en-US" dirty="0">
                <a:latin typeface="+mn-ea"/>
              </a:rPr>
              <a:t>ニュースメディアの</a:t>
            </a:r>
            <a:endParaRPr lang="en-US" altLang="ja-JP" dirty="0">
              <a:latin typeface="+mn-ea"/>
            </a:endParaRPr>
          </a:p>
          <a:p>
            <a:r>
              <a:rPr lang="ja-JP" altLang="en-US" dirty="0">
                <a:latin typeface="+mn-ea"/>
              </a:rPr>
              <a:t>ブランディング活用価値について</a:t>
            </a:r>
            <a:endParaRPr kumimoji="1" lang="ja-JP" altLang="en-US" dirty="0">
              <a:latin typeface="+mn-ea"/>
            </a:endParaRPr>
          </a:p>
        </p:txBody>
      </p:sp>
    </p:spTree>
    <p:extLst>
      <p:ext uri="{BB962C8B-B14F-4D97-AF65-F5344CB8AC3E}">
        <p14:creationId xmlns:p14="http://schemas.microsoft.com/office/powerpoint/2010/main" val="4005236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A3DAB2B-57DE-1B3A-E226-C8B411C47EC4}"/>
              </a:ext>
            </a:extLst>
          </p:cNvPr>
          <p:cNvSpPr>
            <a:spLocks noGrp="1"/>
          </p:cNvSpPr>
          <p:nvPr>
            <p:ph type="body" sz="quarter" idx="10"/>
          </p:nvPr>
        </p:nvSpPr>
        <p:spPr/>
        <p:txBody>
          <a:bodyPr/>
          <a:lstStyle/>
          <a:p>
            <a:r>
              <a:rPr kumimoji="1" lang="ja-JP" altLang="en-US" dirty="0">
                <a:latin typeface="+mn-ea"/>
                <a:ea typeface="+mn-ea"/>
              </a:rPr>
              <a:t>ニュースメディアの特性</a:t>
            </a:r>
          </a:p>
        </p:txBody>
      </p:sp>
      <p:sp>
        <p:nvSpPr>
          <p:cNvPr id="3" name="正方形/長方形 2">
            <a:extLst>
              <a:ext uri="{FF2B5EF4-FFF2-40B4-BE49-F238E27FC236}">
                <a16:creationId xmlns:a16="http://schemas.microsoft.com/office/drawing/2014/main" id="{E1DA3C86-1D10-4A96-A7EF-3886072E305F}"/>
              </a:ext>
            </a:extLst>
          </p:cNvPr>
          <p:cNvSpPr/>
          <p:nvPr/>
        </p:nvSpPr>
        <p:spPr>
          <a:xfrm>
            <a:off x="704080" y="1296810"/>
            <a:ext cx="10778636" cy="943539"/>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ctr">
              <a:lnSpc>
                <a:spcPct val="150000"/>
              </a:lnSpc>
            </a:pPr>
            <a:r>
              <a:rPr lang="ja-JP" altLang="en-US" b="1" dirty="0">
                <a:solidFill>
                  <a:schemeClr val="accent3"/>
                </a:solidFill>
                <a:latin typeface="+mn-ea"/>
              </a:rPr>
              <a:t>ニュースメディアは</a:t>
            </a:r>
            <a:r>
              <a:rPr lang="en-US" altLang="ja-JP" b="1" dirty="0">
                <a:solidFill>
                  <a:schemeClr val="accent3"/>
                </a:solidFill>
                <a:latin typeface="+mn-ea"/>
              </a:rPr>
              <a:t>『</a:t>
            </a:r>
            <a:r>
              <a:rPr lang="ja-JP" altLang="en-US" b="1" dirty="0">
                <a:solidFill>
                  <a:schemeClr val="accent3"/>
                </a:solidFill>
                <a:latin typeface="+mn-ea"/>
              </a:rPr>
              <a:t>世の中ゴト確認メディア</a:t>
            </a:r>
            <a:r>
              <a:rPr lang="en-US" altLang="ja-JP" b="1" dirty="0">
                <a:solidFill>
                  <a:schemeClr val="accent3"/>
                </a:solidFill>
                <a:latin typeface="+mn-ea"/>
              </a:rPr>
              <a:t>』</a:t>
            </a:r>
          </a:p>
          <a:p>
            <a:pPr algn="ctr">
              <a:lnSpc>
                <a:spcPct val="150000"/>
              </a:lnSpc>
            </a:pPr>
            <a:r>
              <a:rPr lang="ja-JP" altLang="en-US" b="1" dirty="0">
                <a:solidFill>
                  <a:schemeClr val="accent3"/>
                </a:solidFill>
                <a:latin typeface="+mn-ea"/>
              </a:rPr>
              <a:t>世の中の新しい情報を収集する目的で利用するため、情報への受容度が高いマインドで利用</a:t>
            </a:r>
            <a:endParaRPr lang="en-US" altLang="ja-JP" b="1" dirty="0">
              <a:solidFill>
                <a:schemeClr val="accent3"/>
              </a:solidFill>
              <a:latin typeface="+mn-ea"/>
            </a:endParaRPr>
          </a:p>
        </p:txBody>
      </p:sp>
      <p:sp>
        <p:nvSpPr>
          <p:cNvPr id="46" name="テキスト ボックス 25">
            <a:extLst>
              <a:ext uri="{FF2B5EF4-FFF2-40B4-BE49-F238E27FC236}">
                <a16:creationId xmlns:a16="http://schemas.microsoft.com/office/drawing/2014/main" id="{8F5B2C16-4256-A86E-4934-B237E1A430CE}"/>
              </a:ext>
            </a:extLst>
          </p:cNvPr>
          <p:cNvSpPr txBox="1"/>
          <p:nvPr/>
        </p:nvSpPr>
        <p:spPr>
          <a:xfrm>
            <a:off x="716057" y="2489230"/>
            <a:ext cx="5096873" cy="369332"/>
          </a:xfrm>
          <a:prstGeom prst="rect">
            <a:avLst/>
          </a:prstGeom>
          <a:solidFill>
            <a:schemeClr val="tx1">
              <a:lumMod val="65000"/>
              <a:lumOff val="35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en-US" altLang="ja-JP" b="1" dirty="0">
                <a:solidFill>
                  <a:schemeClr val="bg1"/>
                </a:solidFill>
                <a:latin typeface="+mn-ea"/>
              </a:rPr>
              <a:t>SNS/</a:t>
            </a:r>
            <a:r>
              <a:rPr kumimoji="1" lang="ja-JP" altLang="en-US" b="1" dirty="0">
                <a:solidFill>
                  <a:schemeClr val="bg1"/>
                </a:solidFill>
                <a:latin typeface="+mn-ea"/>
              </a:rPr>
              <a:t>動画サービス</a:t>
            </a:r>
          </a:p>
        </p:txBody>
      </p:sp>
      <p:sp>
        <p:nvSpPr>
          <p:cNvPr id="47" name="テキスト ボックス 26">
            <a:extLst>
              <a:ext uri="{FF2B5EF4-FFF2-40B4-BE49-F238E27FC236}">
                <a16:creationId xmlns:a16="http://schemas.microsoft.com/office/drawing/2014/main" id="{12FBF509-14F2-45C1-7E69-2B7F8EE24A2A}"/>
              </a:ext>
            </a:extLst>
          </p:cNvPr>
          <p:cNvSpPr txBox="1"/>
          <p:nvPr/>
        </p:nvSpPr>
        <p:spPr>
          <a:xfrm>
            <a:off x="6379071" y="2458956"/>
            <a:ext cx="5103646" cy="369332"/>
          </a:xfrm>
          <a:prstGeom prst="rect">
            <a:avLst/>
          </a:prstGeom>
          <a:solidFill>
            <a:schemeClr val="accent6"/>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b="1" dirty="0">
                <a:solidFill>
                  <a:schemeClr val="bg1"/>
                </a:solidFill>
                <a:latin typeface="+mn-ea"/>
              </a:rPr>
              <a:t>ニュース</a:t>
            </a:r>
            <a:r>
              <a:rPr kumimoji="1" lang="ja-JP" altLang="en-US" b="1" dirty="0">
                <a:solidFill>
                  <a:schemeClr val="bg1"/>
                </a:solidFill>
                <a:latin typeface="+mn-ea"/>
              </a:rPr>
              <a:t>サービス</a:t>
            </a:r>
          </a:p>
        </p:txBody>
      </p:sp>
      <p:sp>
        <p:nvSpPr>
          <p:cNvPr id="48" name="テキスト ボックス 27">
            <a:extLst>
              <a:ext uri="{FF2B5EF4-FFF2-40B4-BE49-F238E27FC236}">
                <a16:creationId xmlns:a16="http://schemas.microsoft.com/office/drawing/2014/main" id="{BB11C739-207F-3CEB-D7A7-9A703CF3E60B}"/>
              </a:ext>
            </a:extLst>
          </p:cNvPr>
          <p:cNvSpPr txBox="1"/>
          <p:nvPr/>
        </p:nvSpPr>
        <p:spPr>
          <a:xfrm>
            <a:off x="716056" y="2935047"/>
            <a:ext cx="5096873"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600" dirty="0">
                <a:solidFill>
                  <a:schemeClr val="accent3"/>
                </a:solidFill>
                <a:latin typeface="+mn-ea"/>
              </a:rPr>
              <a:t>顕在的なニーズへの接触が中心</a:t>
            </a:r>
          </a:p>
        </p:txBody>
      </p:sp>
      <p:sp>
        <p:nvSpPr>
          <p:cNvPr id="49" name="テキスト ボックス 28">
            <a:extLst>
              <a:ext uri="{FF2B5EF4-FFF2-40B4-BE49-F238E27FC236}">
                <a16:creationId xmlns:a16="http://schemas.microsoft.com/office/drawing/2014/main" id="{133E30F3-B660-BF17-F3D8-766ADE26395F}"/>
              </a:ext>
            </a:extLst>
          </p:cNvPr>
          <p:cNvSpPr txBox="1"/>
          <p:nvPr/>
        </p:nvSpPr>
        <p:spPr>
          <a:xfrm>
            <a:off x="6379070" y="2935047"/>
            <a:ext cx="5103646"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600" dirty="0">
                <a:solidFill>
                  <a:schemeClr val="accent3"/>
                </a:solidFill>
                <a:latin typeface="+mn-ea"/>
              </a:rPr>
              <a:t>潜在的なニーズへ接触することができる</a:t>
            </a:r>
            <a:endParaRPr kumimoji="1" lang="ja-JP" altLang="en-US" sz="1600" dirty="0">
              <a:solidFill>
                <a:schemeClr val="accent3"/>
              </a:solidFill>
              <a:latin typeface="+mn-ea"/>
            </a:endParaRPr>
          </a:p>
        </p:txBody>
      </p:sp>
      <p:sp>
        <p:nvSpPr>
          <p:cNvPr id="27" name="円/楕円 91">
            <a:extLst>
              <a:ext uri="{FF2B5EF4-FFF2-40B4-BE49-F238E27FC236}">
                <a16:creationId xmlns:a16="http://schemas.microsoft.com/office/drawing/2014/main" id="{F9936B59-F910-19C1-BA45-91C235756305}"/>
              </a:ext>
            </a:extLst>
          </p:cNvPr>
          <p:cNvSpPr/>
          <p:nvPr/>
        </p:nvSpPr>
        <p:spPr>
          <a:xfrm>
            <a:off x="9013479" y="3158486"/>
            <a:ext cx="2367624" cy="2162917"/>
          </a:xfrm>
          <a:prstGeom prst="ellipse">
            <a:avLst/>
          </a:prstGeom>
          <a:solidFill>
            <a:srgbClr val="FFD8D9">
              <a:alpha val="49227"/>
            </a:srgbClr>
          </a:solidFill>
          <a:ln>
            <a:noFill/>
          </a:ln>
          <a:effectLst>
            <a:reflection endPos="0" dist="50800" dir="5400000" sy="-100000" algn="bl" rotWithShape="0"/>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mn-ea"/>
              <a:cs typeface="Helvetica" panose="020B0604020202020204" pitchFamily="34" charset="0"/>
            </a:endParaRPr>
          </a:p>
        </p:txBody>
      </p:sp>
      <p:pic>
        <p:nvPicPr>
          <p:cNvPr id="28" name="図 27">
            <a:extLst>
              <a:ext uri="{FF2B5EF4-FFF2-40B4-BE49-F238E27FC236}">
                <a16:creationId xmlns:a16="http://schemas.microsoft.com/office/drawing/2014/main" id="{41F832D0-6C82-D234-0E00-EBFB24A4A4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649" y="3334541"/>
            <a:ext cx="1036916" cy="1519292"/>
          </a:xfrm>
          <a:prstGeom prst="rect">
            <a:avLst/>
          </a:prstGeom>
        </p:spPr>
      </p:pic>
      <p:pic>
        <p:nvPicPr>
          <p:cNvPr id="29" name="図 28" descr="図形, 円&#10;&#10;自動的に生成された説明">
            <a:extLst>
              <a:ext uri="{FF2B5EF4-FFF2-40B4-BE49-F238E27FC236}">
                <a16:creationId xmlns:a16="http://schemas.microsoft.com/office/drawing/2014/main" id="{16E66D2B-7700-D7F7-B404-BE11629B85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flipV="1">
            <a:off x="6512675" y="3450308"/>
            <a:ext cx="815170" cy="818029"/>
          </a:xfrm>
          <a:prstGeom prst="rect">
            <a:avLst/>
          </a:prstGeom>
        </p:spPr>
      </p:pic>
      <p:pic>
        <p:nvPicPr>
          <p:cNvPr id="30" name="図 29" descr="アイコン&#10;&#10;自動的に生成された説明">
            <a:extLst>
              <a:ext uri="{FF2B5EF4-FFF2-40B4-BE49-F238E27FC236}">
                <a16:creationId xmlns:a16="http://schemas.microsoft.com/office/drawing/2014/main" id="{470525F0-749A-3CCA-7D41-050E6C10EFB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5230" y="3588200"/>
            <a:ext cx="450864" cy="450864"/>
          </a:xfrm>
          <a:prstGeom prst="rect">
            <a:avLst/>
          </a:prstGeom>
        </p:spPr>
      </p:pic>
      <p:pic>
        <p:nvPicPr>
          <p:cNvPr id="54" name="図 53" descr="アイコン&#10;&#10;自動的に生成された説明">
            <a:extLst>
              <a:ext uri="{FF2B5EF4-FFF2-40B4-BE49-F238E27FC236}">
                <a16:creationId xmlns:a16="http://schemas.microsoft.com/office/drawing/2014/main" id="{0C530E06-411D-2A51-36E0-A153222D5F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6645" y="3924493"/>
            <a:ext cx="463066" cy="463066"/>
          </a:xfrm>
          <a:prstGeom prst="rect">
            <a:avLst/>
          </a:prstGeom>
        </p:spPr>
      </p:pic>
      <p:pic>
        <p:nvPicPr>
          <p:cNvPr id="55" name="図 54" descr="白いバックグラウンドの前にある交通標識&#10;&#10;自動的に生成された説明">
            <a:extLst>
              <a:ext uri="{FF2B5EF4-FFF2-40B4-BE49-F238E27FC236}">
                <a16:creationId xmlns:a16="http://schemas.microsoft.com/office/drawing/2014/main" id="{EC7ED3A8-F460-91D7-7191-253A503BD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7082" y="4371382"/>
            <a:ext cx="547260" cy="547260"/>
          </a:xfrm>
          <a:prstGeom prst="rect">
            <a:avLst/>
          </a:prstGeom>
        </p:spPr>
      </p:pic>
      <p:pic>
        <p:nvPicPr>
          <p:cNvPr id="56" name="図 55" descr="アイコン&#10;&#10;自動的に生成された説明">
            <a:extLst>
              <a:ext uri="{FF2B5EF4-FFF2-40B4-BE49-F238E27FC236}">
                <a16:creationId xmlns:a16="http://schemas.microsoft.com/office/drawing/2014/main" id="{E928ED6E-348D-A8CD-E461-1B5365EF7AE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5025" y="3511126"/>
            <a:ext cx="547260" cy="547260"/>
          </a:xfrm>
          <a:prstGeom prst="rect">
            <a:avLst/>
          </a:prstGeom>
        </p:spPr>
      </p:pic>
      <p:pic>
        <p:nvPicPr>
          <p:cNvPr id="57" name="図 56" descr="アイコン&#10;&#10;自動的に生成された説明">
            <a:extLst>
              <a:ext uri="{FF2B5EF4-FFF2-40B4-BE49-F238E27FC236}">
                <a16:creationId xmlns:a16="http://schemas.microsoft.com/office/drawing/2014/main" id="{C1F5F73B-8759-AE7F-2292-6C5B58EB285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5101" y="4046901"/>
            <a:ext cx="589356" cy="589356"/>
          </a:xfrm>
          <a:prstGeom prst="rect">
            <a:avLst/>
          </a:prstGeom>
        </p:spPr>
      </p:pic>
      <p:sp>
        <p:nvSpPr>
          <p:cNvPr id="58" name="テキスト ボックス 31">
            <a:extLst>
              <a:ext uri="{FF2B5EF4-FFF2-40B4-BE49-F238E27FC236}">
                <a16:creationId xmlns:a16="http://schemas.microsoft.com/office/drawing/2014/main" id="{DB3F51F6-98E2-2AC4-40BC-FA599037BD49}"/>
              </a:ext>
            </a:extLst>
          </p:cNvPr>
          <p:cNvSpPr txBox="1"/>
          <p:nvPr/>
        </p:nvSpPr>
        <p:spPr>
          <a:xfrm>
            <a:off x="6776751" y="5672023"/>
            <a:ext cx="4391643"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sz="1600" b="1" dirty="0">
                <a:solidFill>
                  <a:schemeClr val="accent6"/>
                </a:solidFill>
                <a:latin typeface="+mn-ea"/>
              </a:rPr>
              <a:t>・世の中的な話題や新しい情報を求めて接触</a:t>
            </a:r>
            <a:endParaRPr kumimoji="1" lang="en-US" altLang="ja-JP" sz="1600" b="1" dirty="0">
              <a:solidFill>
                <a:schemeClr val="accent6"/>
              </a:solidFill>
              <a:latin typeface="+mn-ea"/>
            </a:endParaRPr>
          </a:p>
          <a:p>
            <a:pPr algn="l"/>
            <a:r>
              <a:rPr lang="ja-JP" altLang="en-US" sz="1600" b="1" dirty="0">
                <a:solidFill>
                  <a:schemeClr val="accent6"/>
                </a:solidFill>
                <a:latin typeface="+mn-ea"/>
              </a:rPr>
              <a:t>・</a:t>
            </a:r>
            <a:r>
              <a:rPr kumimoji="1" lang="ja-JP" altLang="en-US" sz="1600" b="1" dirty="0">
                <a:solidFill>
                  <a:schemeClr val="accent6"/>
                </a:solidFill>
                <a:latin typeface="+mn-ea"/>
              </a:rPr>
              <a:t>興味が薄い情報でも受容度が高い</a:t>
            </a:r>
          </a:p>
        </p:txBody>
      </p:sp>
      <p:sp>
        <p:nvSpPr>
          <p:cNvPr id="59" name="楕円 58">
            <a:extLst>
              <a:ext uri="{FF2B5EF4-FFF2-40B4-BE49-F238E27FC236}">
                <a16:creationId xmlns:a16="http://schemas.microsoft.com/office/drawing/2014/main" id="{819BF234-8500-D9CD-00B6-338417BF34F2}"/>
              </a:ext>
            </a:extLst>
          </p:cNvPr>
          <p:cNvSpPr/>
          <p:nvPr/>
        </p:nvSpPr>
        <p:spPr>
          <a:xfrm>
            <a:off x="3816833" y="3809020"/>
            <a:ext cx="936104" cy="936104"/>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mn-ea"/>
            </a:endParaRPr>
          </a:p>
        </p:txBody>
      </p:sp>
      <p:pic>
        <p:nvPicPr>
          <p:cNvPr id="60" name="図 59" descr="食品 が含まれている画像&#10;&#10;自動的に生成された説明">
            <a:extLst>
              <a:ext uri="{FF2B5EF4-FFF2-40B4-BE49-F238E27FC236}">
                <a16:creationId xmlns:a16="http://schemas.microsoft.com/office/drawing/2014/main" id="{F09129E5-5810-DF87-02C9-313503D18A9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8029" y="3502111"/>
            <a:ext cx="907300" cy="1427148"/>
          </a:xfrm>
          <a:prstGeom prst="rect">
            <a:avLst/>
          </a:prstGeom>
        </p:spPr>
      </p:pic>
      <p:pic>
        <p:nvPicPr>
          <p:cNvPr id="61" name="図 60" descr="図形, 円&#10;&#10;自動的に生成された説明">
            <a:extLst>
              <a:ext uri="{FF2B5EF4-FFF2-40B4-BE49-F238E27FC236}">
                <a16:creationId xmlns:a16="http://schemas.microsoft.com/office/drawing/2014/main" id="{6BF9EF05-E634-890A-E594-32B9A4857A1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48696" flipH="1">
            <a:off x="1103382" y="3557026"/>
            <a:ext cx="837918" cy="840859"/>
          </a:xfrm>
          <a:prstGeom prst="rect">
            <a:avLst/>
          </a:prstGeom>
        </p:spPr>
      </p:pic>
      <p:sp>
        <p:nvSpPr>
          <p:cNvPr id="62" name="矢印: 下 61">
            <a:extLst>
              <a:ext uri="{FF2B5EF4-FFF2-40B4-BE49-F238E27FC236}">
                <a16:creationId xmlns:a16="http://schemas.microsoft.com/office/drawing/2014/main" id="{DCD5EBCF-2DB0-E423-1074-C938222BB75E}"/>
              </a:ext>
            </a:extLst>
          </p:cNvPr>
          <p:cNvSpPr/>
          <p:nvPr/>
        </p:nvSpPr>
        <p:spPr>
          <a:xfrm rot="16200000">
            <a:off x="3124969" y="3700313"/>
            <a:ext cx="216024" cy="1008112"/>
          </a:xfrm>
          <a:prstGeom prst="downArrow">
            <a:avLst/>
          </a:prstGeom>
          <a:solidFill>
            <a:schemeClr val="bg2">
              <a:lumMod val="2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mn-ea"/>
            </a:endParaRPr>
          </a:p>
        </p:txBody>
      </p:sp>
      <p:pic>
        <p:nvPicPr>
          <p:cNvPr id="63" name="図 62" descr="アイコン&#10;&#10;中程度の精度で自動的に生成された説明">
            <a:extLst>
              <a:ext uri="{FF2B5EF4-FFF2-40B4-BE49-F238E27FC236}">
                <a16:creationId xmlns:a16="http://schemas.microsoft.com/office/drawing/2014/main" id="{132C920F-1C6B-BAB2-69BF-BF2F20E0051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427" y="3670009"/>
            <a:ext cx="551147" cy="551147"/>
          </a:xfrm>
          <a:prstGeom prst="rect">
            <a:avLst/>
          </a:prstGeom>
        </p:spPr>
      </p:pic>
      <p:pic>
        <p:nvPicPr>
          <p:cNvPr id="64" name="図 63" descr="アイコン&#10;&#10;中程度の精度で自動的に生成された説明">
            <a:extLst>
              <a:ext uri="{FF2B5EF4-FFF2-40B4-BE49-F238E27FC236}">
                <a16:creationId xmlns:a16="http://schemas.microsoft.com/office/drawing/2014/main" id="{95884E94-5E6D-0712-D13F-C364F805E7D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60849" y="3953036"/>
            <a:ext cx="648072" cy="648072"/>
          </a:xfrm>
          <a:prstGeom prst="rect">
            <a:avLst/>
          </a:prstGeom>
        </p:spPr>
      </p:pic>
      <p:pic>
        <p:nvPicPr>
          <p:cNvPr id="65" name="図 64" descr="アイコン&#10;&#10;自動的に生成された説明">
            <a:extLst>
              <a:ext uri="{FF2B5EF4-FFF2-40B4-BE49-F238E27FC236}">
                <a16:creationId xmlns:a16="http://schemas.microsoft.com/office/drawing/2014/main" id="{CDA59A7D-6EF6-3A55-40AB-659D358477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7081" y="3787318"/>
            <a:ext cx="336407" cy="336407"/>
          </a:xfrm>
          <a:prstGeom prst="rect">
            <a:avLst/>
          </a:prstGeom>
        </p:spPr>
      </p:pic>
      <p:pic>
        <p:nvPicPr>
          <p:cNvPr id="66" name="図 65" descr="アイコン&#10;&#10;自動的に生成された説明">
            <a:extLst>
              <a:ext uri="{FF2B5EF4-FFF2-40B4-BE49-F238E27FC236}">
                <a16:creationId xmlns:a16="http://schemas.microsoft.com/office/drawing/2014/main" id="{59C84F8C-F5FC-82D2-1B6F-49B5A40D16A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71013" y="3440683"/>
            <a:ext cx="458698" cy="458698"/>
          </a:xfrm>
          <a:prstGeom prst="rect">
            <a:avLst/>
          </a:prstGeom>
        </p:spPr>
      </p:pic>
      <p:sp>
        <p:nvSpPr>
          <p:cNvPr id="67" name="テキスト ボックス 32">
            <a:extLst>
              <a:ext uri="{FF2B5EF4-FFF2-40B4-BE49-F238E27FC236}">
                <a16:creationId xmlns:a16="http://schemas.microsoft.com/office/drawing/2014/main" id="{F2FF63FD-60E2-C8CD-3B9C-1141C0600FF7}"/>
              </a:ext>
            </a:extLst>
          </p:cNvPr>
          <p:cNvSpPr txBox="1"/>
          <p:nvPr/>
        </p:nvSpPr>
        <p:spPr>
          <a:xfrm>
            <a:off x="1286460" y="5672023"/>
            <a:ext cx="4248472"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600" b="1" dirty="0">
                <a:solidFill>
                  <a:schemeClr val="accent3"/>
                </a:solidFill>
                <a:latin typeface="+mn-ea"/>
              </a:rPr>
              <a:t>・明確な興味関心や目的を持って接触</a:t>
            </a:r>
            <a:endParaRPr kumimoji="1" lang="en-US" altLang="ja-JP" sz="1600" b="1" dirty="0">
              <a:solidFill>
                <a:schemeClr val="accent3"/>
              </a:solidFill>
              <a:latin typeface="+mn-ea"/>
            </a:endParaRPr>
          </a:p>
          <a:p>
            <a:pPr algn="l"/>
            <a:r>
              <a:rPr kumimoji="1" lang="ja-JP" altLang="en-US" sz="1600" b="1" dirty="0">
                <a:solidFill>
                  <a:schemeClr val="accent3"/>
                </a:solidFill>
                <a:latin typeface="+mn-ea"/>
              </a:rPr>
              <a:t>・興味のある情報以外への受容度が低い</a:t>
            </a:r>
          </a:p>
        </p:txBody>
      </p:sp>
      <p:sp>
        <p:nvSpPr>
          <p:cNvPr id="68" name="テキスト ボックス 35">
            <a:extLst>
              <a:ext uri="{FF2B5EF4-FFF2-40B4-BE49-F238E27FC236}">
                <a16:creationId xmlns:a16="http://schemas.microsoft.com/office/drawing/2014/main" id="{CEF531FE-BFE9-513A-4C8A-19A8AFC6F350}"/>
              </a:ext>
            </a:extLst>
          </p:cNvPr>
          <p:cNvSpPr txBox="1"/>
          <p:nvPr/>
        </p:nvSpPr>
        <p:spPr>
          <a:xfrm>
            <a:off x="1498817" y="5192619"/>
            <a:ext cx="3448752" cy="369332"/>
          </a:xfrm>
          <a:prstGeom prst="rect">
            <a:avLst/>
          </a:prstGeom>
          <a:solidFill>
            <a:schemeClr val="tx1">
              <a:lumMod val="50000"/>
              <a:lumOff val="50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b="1" dirty="0">
                <a:solidFill>
                  <a:schemeClr val="bg1"/>
                </a:solidFill>
                <a:latin typeface="+mn-ea"/>
              </a:rPr>
              <a:t>特徴</a:t>
            </a:r>
          </a:p>
        </p:txBody>
      </p:sp>
      <p:sp>
        <p:nvSpPr>
          <p:cNvPr id="69" name="矢印: 下 68">
            <a:extLst>
              <a:ext uri="{FF2B5EF4-FFF2-40B4-BE49-F238E27FC236}">
                <a16:creationId xmlns:a16="http://schemas.microsoft.com/office/drawing/2014/main" id="{3533D969-46F0-1392-E26B-6D9B57953483}"/>
              </a:ext>
            </a:extLst>
          </p:cNvPr>
          <p:cNvSpPr/>
          <p:nvPr/>
        </p:nvSpPr>
        <p:spPr>
          <a:xfrm rot="16200000">
            <a:off x="8650857" y="3556052"/>
            <a:ext cx="216024" cy="1008112"/>
          </a:xfrm>
          <a:prstGeom prst="downArrow">
            <a:avLst/>
          </a:prstGeom>
          <a:solidFill>
            <a:schemeClr val="accent6">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mn-ea"/>
            </a:endParaRPr>
          </a:p>
        </p:txBody>
      </p:sp>
      <p:sp>
        <p:nvSpPr>
          <p:cNvPr id="70" name="テキスト ボックス 40">
            <a:extLst>
              <a:ext uri="{FF2B5EF4-FFF2-40B4-BE49-F238E27FC236}">
                <a16:creationId xmlns:a16="http://schemas.microsoft.com/office/drawing/2014/main" id="{C3178099-BF36-3ABE-1054-E0DE88963C64}"/>
              </a:ext>
            </a:extLst>
          </p:cNvPr>
          <p:cNvSpPr txBox="1"/>
          <p:nvPr/>
        </p:nvSpPr>
        <p:spPr>
          <a:xfrm>
            <a:off x="7176605" y="5184820"/>
            <a:ext cx="3320432" cy="369332"/>
          </a:xfrm>
          <a:prstGeom prst="rect">
            <a:avLst/>
          </a:prstGeom>
          <a:solidFill>
            <a:schemeClr val="accent6">
              <a:lumMod val="60000"/>
              <a:lumOff val="40000"/>
            </a:scheme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b="1" dirty="0">
                <a:solidFill>
                  <a:schemeClr val="bg1"/>
                </a:solidFill>
                <a:latin typeface="+mn-ea"/>
              </a:rPr>
              <a:t>特徴</a:t>
            </a:r>
          </a:p>
        </p:txBody>
      </p:sp>
    </p:spTree>
    <p:extLst>
      <p:ext uri="{BB962C8B-B14F-4D97-AF65-F5344CB8AC3E}">
        <p14:creationId xmlns:p14="http://schemas.microsoft.com/office/powerpoint/2010/main" val="1300509723"/>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77060</TotalTime>
  <Words>4027</Words>
  <Application>Microsoft Office PowerPoint</Application>
  <PresentationFormat>ワイド画面</PresentationFormat>
  <Paragraphs>672</Paragraphs>
  <Slides>46</Slides>
  <Notes>10</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46</vt:i4>
      </vt:variant>
    </vt:vector>
  </HeadingPairs>
  <TitlesOfParts>
    <vt:vector size="58" baseType="lpstr">
      <vt:lpstr>LINE Seed JP_OTF Bold</vt:lpstr>
      <vt:lpstr>LINE Seed JP_OTF Regular</vt:lpstr>
      <vt:lpstr>メイリオ</vt:lpstr>
      <vt:lpstr>メイリオ</vt:lpstr>
      <vt:lpstr>游ゴシック</vt:lpstr>
      <vt:lpstr>游ゴシック</vt:lpstr>
      <vt:lpstr>游ゴシック Medium</vt:lpstr>
      <vt:lpstr>Arial</vt:lpstr>
      <vt:lpstr>Calibri</vt:lpstr>
      <vt:lpstr>Segoe UI</vt:lpstr>
      <vt:lpstr>Wingdings</vt:lpstr>
      <vt:lpstr>表紙</vt:lpstr>
      <vt:lpstr>Yahoo! JAPAN トップページ　トピックスPR　SP 販促資料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cp:keywords/>
  <dc:description/>
  <cp:revision>858</cp:revision>
  <dcterms:created xsi:type="dcterms:W3CDTF">2020-02-26T07:28:11Z</dcterms:created>
  <dcterms:modified xsi:type="dcterms:W3CDTF">2024-01-15T08:05:36Z</dcterms:modified>
  <cp:category/>
</cp:coreProperties>
</file>