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568" r:id="rId2"/>
    <p:sldId id="578" r:id="rId3"/>
    <p:sldId id="618" r:id="rId4"/>
    <p:sldId id="604" r:id="rId5"/>
    <p:sldId id="614" r:id="rId6"/>
    <p:sldId id="1362" r:id="rId7"/>
    <p:sldId id="634" r:id="rId8"/>
    <p:sldId id="512"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5F5F5"/>
    <a:srgbClr val="FBFBFB"/>
    <a:srgbClr val="999999"/>
    <a:srgbClr val="DEDEDE"/>
    <a:srgbClr val="E9E9E9"/>
    <a:srgbClr val="C00000"/>
    <a:srgbClr val="9B8A7F"/>
    <a:srgbClr val="C4A17C"/>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87" autoAdjust="0"/>
    <p:restoredTop sz="96353" autoAdjust="0"/>
  </p:normalViewPr>
  <p:slideViewPr>
    <p:cSldViewPr snapToGrid="0">
      <p:cViewPr varScale="1">
        <p:scale>
          <a:sx n="106" d="100"/>
          <a:sy n="106" d="100"/>
        </p:scale>
        <p:origin x="1080" y="102"/>
      </p:cViewPr>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2023/6/6</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1669941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3</a:t>
            </a:fld>
            <a:endParaRPr kumimoji="1" lang="ja-JP" altLang="en-US"/>
          </a:p>
        </p:txBody>
      </p:sp>
    </p:spTree>
    <p:extLst>
      <p:ext uri="{BB962C8B-B14F-4D97-AF65-F5344CB8AC3E}">
        <p14:creationId xmlns:p14="http://schemas.microsoft.com/office/powerpoint/2010/main" val="1954225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2028498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1473614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1424913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2_目次B_4項目">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15755" t="-6347" r="29885" b="-6156"/>
          <a:stretch/>
        </p:blipFill>
        <p:spPr>
          <a:xfrm>
            <a:off x="7995001" y="0"/>
            <a:ext cx="4196999" cy="7558903"/>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 name="円/楕円 1">
            <a:extLst>
              <a:ext uri="{FF2B5EF4-FFF2-40B4-BE49-F238E27FC236}">
                <a16:creationId xmlns:a16="http://schemas.microsoft.com/office/drawing/2014/main" id="{74D22098-1E47-391A-E852-4054467CB973}"/>
              </a:ext>
            </a:extLst>
          </p:cNvPr>
          <p:cNvSpPr>
            <a:spLocks noChangeAspect="1"/>
          </p:cNvSpPr>
          <p:nvPr userDrawn="1"/>
        </p:nvSpPr>
        <p:spPr>
          <a:xfrm>
            <a:off x="1019496" y="17687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6" name="円/楕円 5">
            <a:extLst>
              <a:ext uri="{FF2B5EF4-FFF2-40B4-BE49-F238E27FC236}">
                <a16:creationId xmlns:a16="http://schemas.microsoft.com/office/drawing/2014/main" id="{280502C9-28A6-7206-A833-52D71D111908}"/>
              </a:ext>
            </a:extLst>
          </p:cNvPr>
          <p:cNvSpPr>
            <a:spLocks noChangeAspect="1"/>
          </p:cNvSpPr>
          <p:nvPr userDrawn="1"/>
        </p:nvSpPr>
        <p:spPr>
          <a:xfrm>
            <a:off x="1019496" y="26868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7" name="円/楕円 6">
            <a:extLst>
              <a:ext uri="{FF2B5EF4-FFF2-40B4-BE49-F238E27FC236}">
                <a16:creationId xmlns:a16="http://schemas.microsoft.com/office/drawing/2014/main" id="{2BDF396E-3543-0DA4-6285-6626350B31E3}"/>
              </a:ext>
            </a:extLst>
          </p:cNvPr>
          <p:cNvSpPr>
            <a:spLocks noChangeAspect="1"/>
          </p:cNvSpPr>
          <p:nvPr userDrawn="1"/>
        </p:nvSpPr>
        <p:spPr>
          <a:xfrm>
            <a:off x="1019496" y="36049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2" name="円/楕円 11">
            <a:extLst>
              <a:ext uri="{FF2B5EF4-FFF2-40B4-BE49-F238E27FC236}">
                <a16:creationId xmlns:a16="http://schemas.microsoft.com/office/drawing/2014/main" id="{21E95370-F446-0798-6A71-7E67F54FD627}"/>
              </a:ext>
            </a:extLst>
          </p:cNvPr>
          <p:cNvSpPr>
            <a:spLocks noChangeAspect="1"/>
          </p:cNvSpPr>
          <p:nvPr userDrawn="1"/>
        </p:nvSpPr>
        <p:spPr>
          <a:xfrm>
            <a:off x="1019496" y="45230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3" name="直線コネクタ 12">
            <a:extLst>
              <a:ext uri="{FF2B5EF4-FFF2-40B4-BE49-F238E27FC236}">
                <a16:creationId xmlns:a16="http://schemas.microsoft.com/office/drawing/2014/main" id="{4A4AECA9-48C3-102D-8B56-2B26BB1E1EC0}"/>
              </a:ext>
            </a:extLst>
          </p:cNvPr>
          <p:cNvCxnSpPr>
            <a:cxnSpLocks/>
            <a:stCxn id="2" idx="4"/>
            <a:endCxn id="6" idx="0"/>
          </p:cNvCxnSpPr>
          <p:nvPr userDrawn="1"/>
        </p:nvCxnSpPr>
        <p:spPr>
          <a:xfrm>
            <a:off x="1289496" y="23087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8E282C73-063E-3DE0-BEBD-555D405F3F48}"/>
              </a:ext>
            </a:extLst>
          </p:cNvPr>
          <p:cNvCxnSpPr>
            <a:stCxn id="6" idx="4"/>
            <a:endCxn id="7" idx="0"/>
          </p:cNvCxnSpPr>
          <p:nvPr userDrawn="1"/>
        </p:nvCxnSpPr>
        <p:spPr>
          <a:xfrm>
            <a:off x="1289496" y="32268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D122DF4A-B25C-83EB-5039-AA217EC43955}"/>
              </a:ext>
            </a:extLst>
          </p:cNvPr>
          <p:cNvCxnSpPr>
            <a:stCxn id="7" idx="4"/>
            <a:endCxn id="12" idx="0"/>
          </p:cNvCxnSpPr>
          <p:nvPr userDrawn="1"/>
        </p:nvCxnSpPr>
        <p:spPr>
          <a:xfrm>
            <a:off x="1289496" y="41449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34" name="テキスト プレースホルダー 4">
            <a:extLst>
              <a:ext uri="{FF2B5EF4-FFF2-40B4-BE49-F238E27FC236}">
                <a16:creationId xmlns:a16="http://schemas.microsoft.com/office/drawing/2014/main" id="{6440FFB9-0C0F-3F3A-3ADC-6AF19AFD348B}"/>
              </a:ext>
            </a:extLst>
          </p:cNvPr>
          <p:cNvSpPr>
            <a:spLocks noGrp="1"/>
          </p:cNvSpPr>
          <p:nvPr>
            <p:ph type="body" sz="quarter" idx="14" hasCustomPrompt="1"/>
          </p:nvPr>
        </p:nvSpPr>
        <p:spPr>
          <a:xfrm>
            <a:off x="1905536" y="18587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5" name="テキスト プレースホルダー 4">
            <a:extLst>
              <a:ext uri="{FF2B5EF4-FFF2-40B4-BE49-F238E27FC236}">
                <a16:creationId xmlns:a16="http://schemas.microsoft.com/office/drawing/2014/main" id="{FB293505-9141-B5AB-0EA4-425FFE108E48}"/>
              </a:ext>
            </a:extLst>
          </p:cNvPr>
          <p:cNvSpPr>
            <a:spLocks noGrp="1"/>
          </p:cNvSpPr>
          <p:nvPr>
            <p:ph type="body" sz="quarter" idx="15" hasCustomPrompt="1"/>
          </p:nvPr>
        </p:nvSpPr>
        <p:spPr>
          <a:xfrm>
            <a:off x="1905536" y="28133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6" name="テキスト プレースホルダー 4">
            <a:extLst>
              <a:ext uri="{FF2B5EF4-FFF2-40B4-BE49-F238E27FC236}">
                <a16:creationId xmlns:a16="http://schemas.microsoft.com/office/drawing/2014/main" id="{D81A307B-EFDF-E64F-0A81-8097B46A4D66}"/>
              </a:ext>
            </a:extLst>
          </p:cNvPr>
          <p:cNvSpPr>
            <a:spLocks noGrp="1"/>
          </p:cNvSpPr>
          <p:nvPr>
            <p:ph type="body" sz="quarter" idx="16" hasCustomPrompt="1"/>
          </p:nvPr>
        </p:nvSpPr>
        <p:spPr>
          <a:xfrm>
            <a:off x="1905536" y="37377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7" name="テキスト プレースホルダー 4">
            <a:extLst>
              <a:ext uri="{FF2B5EF4-FFF2-40B4-BE49-F238E27FC236}">
                <a16:creationId xmlns:a16="http://schemas.microsoft.com/office/drawing/2014/main" id="{20327A7C-6103-A7A0-D73F-3E50AB985C05}"/>
              </a:ext>
            </a:extLst>
          </p:cNvPr>
          <p:cNvSpPr>
            <a:spLocks noGrp="1"/>
          </p:cNvSpPr>
          <p:nvPr>
            <p:ph type="body" sz="quarter" idx="17" hasCustomPrompt="1"/>
          </p:nvPr>
        </p:nvSpPr>
        <p:spPr>
          <a:xfrm>
            <a:off x="1905536" y="46320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Tree>
    <p:extLst>
      <p:ext uri="{BB962C8B-B14F-4D97-AF65-F5344CB8AC3E}">
        <p14:creationId xmlns:p14="http://schemas.microsoft.com/office/powerpoint/2010/main" val="1916727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3_中表紙B">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正方形/長方形 7">
            <a:extLst>
              <a:ext uri="{FF2B5EF4-FFF2-40B4-BE49-F238E27FC236}">
                <a16:creationId xmlns:a16="http://schemas.microsoft.com/office/drawing/2014/main" id="{FC6CB2AA-D1AF-701E-4FD0-219744D12131}"/>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6" name="図 5">
            <a:extLst>
              <a:ext uri="{FF2B5EF4-FFF2-40B4-BE49-F238E27FC236}">
                <a16:creationId xmlns:a16="http://schemas.microsoft.com/office/drawing/2014/main" id="{5F1B2133-6054-80AA-E196-6900CDA87674}"/>
              </a:ext>
            </a:extLst>
          </p:cNvPr>
          <p:cNvPicPr>
            <a:picLocks noChangeAspect="1"/>
          </p:cNvPicPr>
          <p:nvPr userDrawn="1"/>
        </p:nvPicPr>
        <p:blipFill rotWithShape="1">
          <a:blip r:embed="rId2">
            <a:alphaModFix amt="50000"/>
          </a:blip>
          <a:srcRect l="15755" t="-6347" r="29885" b="-6156"/>
          <a:stretch/>
        </p:blipFill>
        <p:spPr>
          <a:xfrm>
            <a:off x="7995001" y="0"/>
            <a:ext cx="4196999" cy="7558903"/>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75027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98668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126090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62248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854659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4_裏表紙B">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5043" y="-2771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l"/>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806761" y="45869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96783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3815335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911658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661548907"/>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2232135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6" name="図プレースホルダー 11">
            <a:extLst>
              <a:ext uri="{FF2B5EF4-FFF2-40B4-BE49-F238E27FC236}">
                <a16:creationId xmlns:a16="http://schemas.microsoft.com/office/drawing/2014/main" id="{2E810E5A-373F-DFA3-F96F-2BC69F537FD6}"/>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117098235"/>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885287807"/>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a:solidFill>
                  <a:schemeClr val="bg1"/>
                </a:solidFill>
                <a:latin typeface="Meiryo" panose="020B0604030504040204" pitchFamily="34" charset="-128"/>
                <a:ea typeface="Meiryo" panose="020B0604030504040204" pitchFamily="34" charset="-128"/>
              </a:rPr>
              <a:t>© Yahoo Japan</a:t>
            </a:r>
            <a:endParaRPr kumimoji="1" lang="ja-JP" altLang="en-US" sz="800" b="0" i="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a:solidFill>
                  <a:schemeClr val="bg1"/>
                </a:solidFill>
                <a:latin typeface="Meiryo" panose="020B0604030504040204" pitchFamily="34" charset="-128"/>
                <a:ea typeface="Meiryo" panose="020B0604030504040204" pitchFamily="34" charset="-128"/>
              </a:rPr>
            </a:br>
            <a:r>
              <a:rPr lang="en-US" altLang="ja-JP" sz="1200" b="0" i="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462451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1_表紙A_YDA共通">
    <p:bg>
      <p:bgPr>
        <a:solidFill>
          <a:srgbClr val="FBFBFB"/>
        </a:solidFill>
        <a:effectLst/>
      </p:bgPr>
    </p:bg>
    <p:spTree>
      <p:nvGrpSpPr>
        <p:cNvPr id="1" name=""/>
        <p:cNvGrpSpPr/>
        <p:nvPr/>
      </p:nvGrpSpPr>
      <p:grpSpPr>
        <a:xfrm>
          <a:off x="0" y="0"/>
          <a:ext cx="0" cy="0"/>
          <a:chOff x="0" y="0"/>
          <a:chExt cx="0" cy="0"/>
        </a:xfrm>
      </p:grpSpPr>
      <p:pic>
        <p:nvPicPr>
          <p:cNvPr id="11" name="図 10" descr="携帯電話を操作している女性&#10;&#10;自動的に生成された説明">
            <a:extLst>
              <a:ext uri="{FF2B5EF4-FFF2-40B4-BE49-F238E27FC236}">
                <a16:creationId xmlns:a16="http://schemas.microsoft.com/office/drawing/2014/main" id="{5DD907B9-B48A-67BE-ED3D-114DB90E78D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1" b="15625"/>
          <a:stretch/>
        </p:blipFill>
        <p:spPr>
          <a:xfrm flipH="1">
            <a:off x="499956" y="0"/>
            <a:ext cx="11692044"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13280"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2022/10/12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517097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表紙A_YDA共通予約型">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282583" y="5710013"/>
            <a:ext cx="1025923"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2022/6/7</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2023</a:t>
            </a:r>
            <a:r>
              <a:rPr kumimoji="1" lang="ja-JP" altLang="en-US"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7</a:t>
            </a:r>
            <a:r>
              <a:rPr kumimoji="1" lang="ja-JP" altLang="en-US"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43391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表紙A_YDA共通運用型">
    <p:spTree>
      <p:nvGrpSpPr>
        <p:cNvPr id="1" name=""/>
        <p:cNvGrpSpPr/>
        <p:nvPr/>
      </p:nvGrpSpPr>
      <p:grpSpPr>
        <a:xfrm>
          <a:off x="0" y="0"/>
          <a:ext cx="0" cy="0"/>
          <a:chOff x="0" y="0"/>
          <a:chExt cx="0" cy="0"/>
        </a:xfrm>
      </p:grpSpPr>
      <p:pic>
        <p:nvPicPr>
          <p:cNvPr id="11" name="図 10" descr="携帯電話を持つ手&#10;&#10;自動的に生成された説明">
            <a:extLst>
              <a:ext uri="{FF2B5EF4-FFF2-40B4-BE49-F238E27FC236}">
                <a16:creationId xmlns:a16="http://schemas.microsoft.com/office/drawing/2014/main" id="{50F36E10-D439-74B8-16DB-D14C59822D6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952" r="42685" b="20119"/>
          <a:stretch/>
        </p:blipFill>
        <p:spPr>
          <a:xfrm>
            <a:off x="5448822" y="0"/>
            <a:ext cx="6743177"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13280"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2022/10/12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14" name="正方形/長方形 13">
            <a:extLst>
              <a:ext uri="{FF2B5EF4-FFF2-40B4-BE49-F238E27FC236}">
                <a16:creationId xmlns:a16="http://schemas.microsoft.com/office/drawing/2014/main" id="{AAC694FF-A545-7641-CED7-E9E551A31BE5}"/>
              </a:ext>
            </a:extLst>
          </p:cNvPr>
          <p:cNvSpPr/>
          <p:nvPr userDrawn="1"/>
        </p:nvSpPr>
        <p:spPr>
          <a:xfrm>
            <a:off x="2270034" y="2300156"/>
            <a:ext cx="8503488" cy="217044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8800">
                <a:solidFill>
                  <a:schemeClr val="tx1"/>
                </a:solidFill>
              </a:rPr>
              <a:t>調整中</a:t>
            </a:r>
            <a:endParaRPr kumimoji="1" lang="ja-JP" altLang="en-US" sz="8800" dirty="0">
              <a:solidFill>
                <a:schemeClr val="tx1"/>
              </a:solidFill>
            </a:endParaRPr>
          </a:p>
        </p:txBody>
      </p:sp>
    </p:spTree>
    <p:extLst>
      <p:ext uri="{BB962C8B-B14F-4D97-AF65-F5344CB8AC3E}">
        <p14:creationId xmlns:p14="http://schemas.microsoft.com/office/powerpoint/2010/main" val="1754161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表紙A_YSA共通">
    <p:bg>
      <p:bgPr>
        <a:solidFill>
          <a:srgbClr val="C4A17C"/>
        </a:solidFill>
        <a:effectLst/>
      </p:bgPr>
    </p:bg>
    <p:spTree>
      <p:nvGrpSpPr>
        <p:cNvPr id="1" name=""/>
        <p:cNvGrpSpPr/>
        <p:nvPr/>
      </p:nvGrpSpPr>
      <p:grpSpPr>
        <a:xfrm>
          <a:off x="0" y="0"/>
          <a:ext cx="0" cy="0"/>
          <a:chOff x="0" y="0"/>
          <a:chExt cx="0" cy="0"/>
        </a:xfrm>
      </p:grpSpPr>
      <p:pic>
        <p:nvPicPr>
          <p:cNvPr id="11" name="図 10" descr="携帯電話を持っている手&#10;&#10;中程度の精度で自動的に生成された説明">
            <a:extLst>
              <a:ext uri="{FF2B5EF4-FFF2-40B4-BE49-F238E27FC236}">
                <a16:creationId xmlns:a16="http://schemas.microsoft.com/office/drawing/2014/main" id="{94092E1C-8F22-6982-4BF9-7CD4A95AFCD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85" t="12048" r="24779" b="3037"/>
          <a:stretch/>
        </p:blipFill>
        <p:spPr>
          <a:xfrm>
            <a:off x="1382750" y="-1"/>
            <a:ext cx="10812767" cy="6858001"/>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13280"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2022/10/12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304879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2_目次A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2" name="円/楕円 51">
            <a:extLst>
              <a:ext uri="{FF2B5EF4-FFF2-40B4-BE49-F238E27FC236}">
                <a16:creationId xmlns:a16="http://schemas.microsoft.com/office/drawing/2014/main" id="{E3844857-778D-FB4D-F785-F07A305F429B}"/>
              </a:ext>
            </a:extLst>
          </p:cNvPr>
          <p:cNvSpPr>
            <a:spLocks noChangeAspect="1"/>
          </p:cNvSpPr>
          <p:nvPr userDrawn="1"/>
        </p:nvSpPr>
        <p:spPr>
          <a:xfrm>
            <a:off x="1019496" y="47262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E1AC21E9-E95C-BFC8-4A22-D36654BF692B}"/>
              </a:ext>
            </a:extLst>
          </p:cNvPr>
          <p:cNvCxnSpPr>
            <a:stCxn id="51" idx="4"/>
            <a:endCxn id="52" idx="0"/>
          </p:cNvCxnSpPr>
          <p:nvPr userDrawn="1"/>
        </p:nvCxnSpPr>
        <p:spPr>
          <a:xfrm>
            <a:off x="1289496" y="43481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9" name="テキスト プレースホルダー 4">
            <a:extLst>
              <a:ext uri="{FF2B5EF4-FFF2-40B4-BE49-F238E27FC236}">
                <a16:creationId xmlns:a16="http://schemas.microsoft.com/office/drawing/2014/main" id="{707B4232-FAAB-FFB6-A623-D322760D290A}"/>
              </a:ext>
            </a:extLst>
          </p:cNvPr>
          <p:cNvSpPr>
            <a:spLocks noGrp="1"/>
          </p:cNvSpPr>
          <p:nvPr>
            <p:ph type="body" sz="quarter" idx="17" hasCustomPrompt="1"/>
          </p:nvPr>
        </p:nvSpPr>
        <p:spPr>
          <a:xfrm>
            <a:off x="1905536" y="48352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635985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3_中表紙A">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70662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4_裏表紙A">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2504830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1_表紙B">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1966999"/>
            <a:ext cx="1957524"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88095"/>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45843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695400" y="6227119"/>
            <a:ext cx="1445268"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2022/10/12</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anchor="ctr"/>
          <a:lstStyle>
            <a:lvl1pPr>
              <a:lnSpc>
                <a:spcPct val="120000"/>
              </a:lnSpc>
              <a:defRPr sz="3200" b="1">
                <a:solidFill>
                  <a:schemeClr val="accent3"/>
                </a:solidFill>
              </a:defRPr>
            </a:lvl1pPr>
          </a:lstStyle>
          <a:p>
            <a:r>
              <a:rPr kumimoji="1" lang="ja-JP" altLang="en-US"/>
              <a:t>資料タイトルタイトル</a:t>
            </a:r>
            <a:br>
              <a:rPr kumimoji="1" lang="en-US" altLang="ja-JP" dirty="0"/>
            </a:br>
            <a:r>
              <a:rPr kumimoji="1" lang="ja-JP" altLang="en-US"/>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999880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865" r:id="rId2"/>
    <p:sldLayoutId id="2147483873" r:id="rId3"/>
    <p:sldLayoutId id="2147483872" r:id="rId4"/>
    <p:sldLayoutId id="2147483874" r:id="rId5"/>
    <p:sldLayoutId id="2147483853" r:id="rId6"/>
    <p:sldLayoutId id="2147483851" r:id="rId7"/>
    <p:sldLayoutId id="2147483852" r:id="rId8"/>
    <p:sldLayoutId id="2147483868" r:id="rId9"/>
    <p:sldLayoutId id="2147483869" r:id="rId10"/>
    <p:sldLayoutId id="2147483870" r:id="rId11"/>
    <p:sldLayoutId id="2147483871" r:id="rId12"/>
    <p:sldLayoutId id="2147483762" r:id="rId13"/>
    <p:sldLayoutId id="2147483782" r:id="rId14"/>
    <p:sldLayoutId id="2147483793" r:id="rId15"/>
    <p:sldLayoutId id="2147483867" r:id="rId16"/>
    <p:sldLayoutId id="2147483800" r:id="rId17"/>
    <p:sldLayoutId id="2147483794" r:id="rId18"/>
    <p:sldLayoutId id="2147483875" r:id="rId19"/>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42ABB6-D627-8D03-AC2D-E75B0E1A1A84}"/>
              </a:ext>
            </a:extLst>
          </p:cNvPr>
          <p:cNvSpPr>
            <a:spLocks noGrp="1"/>
          </p:cNvSpPr>
          <p:nvPr>
            <p:ph type="title"/>
          </p:nvPr>
        </p:nvSpPr>
        <p:spPr/>
        <p:txBody>
          <a:bodyPr/>
          <a:lstStyle/>
          <a:p>
            <a:r>
              <a:rPr lang="en-US" altLang="ja-JP" sz="2400" dirty="0">
                <a:latin typeface="+mj-ea"/>
                <a:ea typeface="+mj-ea"/>
              </a:rPr>
              <a:t>Yahoo! JAPAN</a:t>
            </a:r>
            <a:br>
              <a:rPr lang="en-US" altLang="ja-JP" sz="2400" dirty="0">
                <a:latin typeface="+mj-ea"/>
                <a:ea typeface="+mj-ea"/>
              </a:rPr>
            </a:br>
            <a:r>
              <a:rPr lang="ja-JP" altLang="en-US" sz="2400" dirty="0">
                <a:latin typeface="+mj-ea"/>
                <a:ea typeface="+mj-ea"/>
              </a:rPr>
              <a:t>トップページ　トピックス</a:t>
            </a:r>
            <a:r>
              <a:rPr lang="en-US" altLang="ja-JP" sz="2400" dirty="0">
                <a:latin typeface="+mj-ea"/>
                <a:ea typeface="+mj-ea"/>
              </a:rPr>
              <a:t>PR</a:t>
            </a:r>
            <a:r>
              <a:rPr lang="ja-JP" altLang="en-US" sz="2400" dirty="0">
                <a:latin typeface="+mj-ea"/>
                <a:ea typeface="+mj-ea"/>
              </a:rPr>
              <a:t>　</a:t>
            </a:r>
            <a:r>
              <a:rPr lang="en-US" altLang="ja-JP" sz="2400" dirty="0">
                <a:latin typeface="+mj-ea"/>
                <a:ea typeface="+mj-ea"/>
              </a:rPr>
              <a:t>SP</a:t>
            </a:r>
            <a:br>
              <a:rPr lang="en-US" altLang="ja-JP" sz="2400" dirty="0">
                <a:latin typeface="+mj-ea"/>
                <a:ea typeface="+mj-ea"/>
              </a:rPr>
            </a:br>
            <a:r>
              <a:rPr lang="ja-JP" altLang="en-US" sz="2400" dirty="0">
                <a:latin typeface="+mj-ea"/>
                <a:ea typeface="+mj-ea"/>
              </a:rPr>
              <a:t>特別キャンペーンのご案内</a:t>
            </a:r>
            <a:endParaRPr kumimoji="1" lang="ja-JP" altLang="en-US" sz="2400" dirty="0"/>
          </a:p>
        </p:txBody>
      </p:sp>
    </p:spTree>
    <p:extLst>
      <p:ext uri="{BB962C8B-B14F-4D97-AF65-F5344CB8AC3E}">
        <p14:creationId xmlns:p14="http://schemas.microsoft.com/office/powerpoint/2010/main" val="1638926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3DAB2B-57DE-1B3A-E226-C8B411C47EC4}"/>
              </a:ext>
            </a:extLst>
          </p:cNvPr>
          <p:cNvSpPr>
            <a:spLocks noGrp="1"/>
          </p:cNvSpPr>
          <p:nvPr>
            <p:ph type="body" sz="quarter" idx="10"/>
          </p:nvPr>
        </p:nvSpPr>
        <p:spPr/>
        <p:txBody>
          <a:bodyPr/>
          <a:lstStyle/>
          <a:p>
            <a:r>
              <a:rPr lang="ja-JP" altLang="en-US" sz="2000" b="1" dirty="0">
                <a:solidFill>
                  <a:schemeClr val="accent3"/>
                </a:solidFill>
                <a:latin typeface="+mj-ea"/>
                <a:ea typeface="+mj-ea"/>
              </a:rPr>
              <a:t>商品概要</a:t>
            </a:r>
            <a:endParaRPr lang="en-US" altLang="ja-JP" sz="2000" b="1" dirty="0">
              <a:solidFill>
                <a:schemeClr val="accent3"/>
              </a:solidFill>
              <a:latin typeface="+mj-ea"/>
              <a:ea typeface="+mj-ea"/>
            </a:endParaRPr>
          </a:p>
        </p:txBody>
      </p:sp>
      <p:sp>
        <p:nvSpPr>
          <p:cNvPr id="10" name="正方形/長方形 9">
            <a:extLst>
              <a:ext uri="{FF2B5EF4-FFF2-40B4-BE49-F238E27FC236}">
                <a16:creationId xmlns:a16="http://schemas.microsoft.com/office/drawing/2014/main" id="{502501F9-9331-367B-4197-677D6A53FA92}"/>
              </a:ext>
            </a:extLst>
          </p:cNvPr>
          <p:cNvSpPr/>
          <p:nvPr/>
        </p:nvSpPr>
        <p:spPr>
          <a:xfrm>
            <a:off x="725807" y="1296810"/>
            <a:ext cx="6908570" cy="900337"/>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2000" b="1" dirty="0">
                <a:solidFill>
                  <a:schemeClr val="accent3"/>
                </a:solidFill>
                <a:latin typeface="+mj-ea"/>
                <a:ea typeface="+mj-ea"/>
              </a:rPr>
              <a:t>Yahoo! JAPAN</a:t>
            </a:r>
            <a:r>
              <a:rPr lang="ja-JP" altLang="en-US" sz="2000" b="1" dirty="0">
                <a:solidFill>
                  <a:schemeClr val="accent3"/>
                </a:solidFill>
                <a:latin typeface="+mj-ea"/>
                <a:ea typeface="+mj-ea"/>
              </a:rPr>
              <a:t> トップページ　トピックス</a:t>
            </a:r>
            <a:r>
              <a:rPr lang="en-US" altLang="ja-JP" sz="2000" b="1" dirty="0">
                <a:solidFill>
                  <a:schemeClr val="accent3"/>
                </a:solidFill>
                <a:latin typeface="+mj-ea"/>
                <a:ea typeface="+mj-ea"/>
              </a:rPr>
              <a:t>PR</a:t>
            </a:r>
            <a:r>
              <a:rPr lang="ja-JP" altLang="en-US" sz="2000" b="1" dirty="0">
                <a:solidFill>
                  <a:schemeClr val="accent3"/>
                </a:solidFill>
                <a:latin typeface="+mj-ea"/>
                <a:ea typeface="+mj-ea"/>
              </a:rPr>
              <a:t>　</a:t>
            </a:r>
            <a:r>
              <a:rPr lang="en-US" altLang="ja-JP" sz="2000" b="1" dirty="0">
                <a:solidFill>
                  <a:schemeClr val="accent3"/>
                </a:solidFill>
                <a:latin typeface="+mj-ea"/>
                <a:ea typeface="+mj-ea"/>
              </a:rPr>
              <a:t>SP</a:t>
            </a:r>
          </a:p>
          <a:p>
            <a:pPr algn="ctr"/>
            <a:r>
              <a:rPr lang="ja-JP" altLang="en-US" sz="1600" b="1" dirty="0">
                <a:solidFill>
                  <a:schemeClr val="accent3"/>
                </a:solidFill>
                <a:latin typeface="+mj-ea"/>
                <a:ea typeface="+mj-ea"/>
              </a:rPr>
              <a:t>（スマートフォン</a:t>
            </a:r>
            <a:r>
              <a:rPr lang="en-US" altLang="ja-JP" sz="1600" b="1" dirty="0">
                <a:solidFill>
                  <a:schemeClr val="accent3"/>
                </a:solidFill>
                <a:latin typeface="+mj-ea"/>
                <a:ea typeface="+mj-ea"/>
              </a:rPr>
              <a:t>APP+WEB</a:t>
            </a:r>
            <a:r>
              <a:rPr lang="ja-JP" altLang="en-US" sz="1600" b="1" dirty="0">
                <a:solidFill>
                  <a:schemeClr val="accent3"/>
                </a:solidFill>
                <a:latin typeface="+mj-ea"/>
                <a:ea typeface="+mj-ea"/>
              </a:rPr>
              <a:t> </a:t>
            </a:r>
            <a:r>
              <a:rPr lang="en-US" altLang="ja-JP" sz="1600" b="1" dirty="0">
                <a:solidFill>
                  <a:schemeClr val="accent3"/>
                </a:solidFill>
                <a:latin typeface="+mj-ea"/>
                <a:ea typeface="+mj-ea"/>
              </a:rPr>
              <a:t>Yahoo!</a:t>
            </a:r>
            <a:r>
              <a:rPr lang="ja-JP" altLang="en-US" sz="1600" b="1" dirty="0">
                <a:solidFill>
                  <a:schemeClr val="accent3"/>
                </a:solidFill>
                <a:latin typeface="+mj-ea"/>
                <a:ea typeface="+mj-ea"/>
              </a:rPr>
              <a:t>トップページすべてタブに掲載）</a:t>
            </a:r>
            <a:endParaRPr lang="en-US" altLang="ja-JP" sz="1600" b="1" dirty="0">
              <a:solidFill>
                <a:schemeClr val="accent3"/>
              </a:solidFill>
              <a:latin typeface="+mj-ea"/>
              <a:ea typeface="+mj-ea"/>
            </a:endParaRPr>
          </a:p>
        </p:txBody>
      </p:sp>
      <p:sp>
        <p:nvSpPr>
          <p:cNvPr id="12" name="正方形/長方形 11">
            <a:extLst>
              <a:ext uri="{FF2B5EF4-FFF2-40B4-BE49-F238E27FC236}">
                <a16:creationId xmlns:a16="http://schemas.microsoft.com/office/drawing/2014/main" id="{C234B459-CD3C-26D4-6C2B-824EF94A676A}"/>
              </a:ext>
            </a:extLst>
          </p:cNvPr>
          <p:cNvSpPr/>
          <p:nvPr/>
        </p:nvSpPr>
        <p:spPr>
          <a:xfrm>
            <a:off x="725807" y="2440726"/>
            <a:ext cx="144016" cy="870967"/>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accent3"/>
              </a:solidFill>
            </a:endParaRPr>
          </a:p>
        </p:txBody>
      </p:sp>
      <p:sp>
        <p:nvSpPr>
          <p:cNvPr id="13" name="正方形/長方形 12">
            <a:extLst>
              <a:ext uri="{FF2B5EF4-FFF2-40B4-BE49-F238E27FC236}">
                <a16:creationId xmlns:a16="http://schemas.microsoft.com/office/drawing/2014/main" id="{29995E17-6C89-D5D6-2724-69F590A285DD}"/>
              </a:ext>
            </a:extLst>
          </p:cNvPr>
          <p:cNvSpPr/>
          <p:nvPr/>
        </p:nvSpPr>
        <p:spPr>
          <a:xfrm>
            <a:off x="941830" y="2520759"/>
            <a:ext cx="7759483" cy="830997"/>
          </a:xfrm>
          <a:prstGeom prst="rect">
            <a:avLst/>
          </a:prstGeom>
        </p:spPr>
        <p:txBody>
          <a:bodyPr wrap="square">
            <a:spAutoFit/>
          </a:bodyPr>
          <a:lstStyle/>
          <a:p>
            <a:r>
              <a:rPr lang="ja-JP" altLang="en-US" sz="2400" b="1" dirty="0">
                <a:solidFill>
                  <a:schemeClr val="accent3"/>
                </a:solidFill>
                <a:latin typeface="+mj-ea"/>
                <a:ea typeface="+mj-ea"/>
              </a:rPr>
              <a:t>最も注目度の高い</a:t>
            </a:r>
            <a:r>
              <a:rPr lang="en-US" altLang="ja-JP" sz="2400" b="1" dirty="0">
                <a:solidFill>
                  <a:schemeClr val="accent3"/>
                </a:solidFill>
                <a:latin typeface="+mj-ea"/>
                <a:ea typeface="+mj-ea"/>
              </a:rPr>
              <a:t>Yahoo!</a:t>
            </a:r>
            <a:r>
              <a:rPr lang="ja-JP" altLang="en-US" sz="2400" b="1" dirty="0">
                <a:solidFill>
                  <a:schemeClr val="accent3"/>
                </a:solidFill>
                <a:latin typeface="+mj-ea"/>
                <a:ea typeface="+mj-ea"/>
              </a:rPr>
              <a:t> </a:t>
            </a:r>
            <a:r>
              <a:rPr lang="en-US" altLang="ja-JP" sz="2400" b="1" dirty="0">
                <a:solidFill>
                  <a:schemeClr val="accent3"/>
                </a:solidFill>
                <a:latin typeface="+mj-ea"/>
                <a:ea typeface="+mj-ea"/>
              </a:rPr>
              <a:t>JAPAN</a:t>
            </a:r>
            <a:r>
              <a:rPr lang="ja-JP" altLang="en-US" sz="2400" b="1" dirty="0">
                <a:solidFill>
                  <a:schemeClr val="accent3"/>
                </a:solidFill>
                <a:latin typeface="+mj-ea"/>
                <a:ea typeface="+mj-ea"/>
              </a:rPr>
              <a:t>トップページ</a:t>
            </a:r>
            <a:endParaRPr lang="en-US" altLang="ja-JP" sz="2400" b="1" dirty="0">
              <a:solidFill>
                <a:schemeClr val="accent3"/>
              </a:solidFill>
              <a:latin typeface="+mj-ea"/>
              <a:ea typeface="+mj-ea"/>
            </a:endParaRPr>
          </a:p>
          <a:p>
            <a:r>
              <a:rPr lang="ja-JP" altLang="en-US" sz="2400" b="1" dirty="0">
                <a:solidFill>
                  <a:schemeClr val="accent3"/>
                </a:solidFill>
                <a:latin typeface="+mj-ea"/>
                <a:ea typeface="+mj-ea"/>
              </a:rPr>
              <a:t>ニューストピックス下に掲載</a:t>
            </a:r>
          </a:p>
        </p:txBody>
      </p:sp>
      <p:sp>
        <p:nvSpPr>
          <p:cNvPr id="15" name="正方形/長方形 14">
            <a:extLst>
              <a:ext uri="{FF2B5EF4-FFF2-40B4-BE49-F238E27FC236}">
                <a16:creationId xmlns:a16="http://schemas.microsoft.com/office/drawing/2014/main" id="{F0B623E1-CD33-6B6E-5BFF-C3E42E3F0310}"/>
              </a:ext>
            </a:extLst>
          </p:cNvPr>
          <p:cNvSpPr/>
          <p:nvPr/>
        </p:nvSpPr>
        <p:spPr>
          <a:xfrm>
            <a:off x="952885" y="4318854"/>
            <a:ext cx="7556276" cy="830997"/>
          </a:xfrm>
          <a:prstGeom prst="rect">
            <a:avLst/>
          </a:prstGeom>
        </p:spPr>
        <p:txBody>
          <a:bodyPr wrap="square">
            <a:spAutoFit/>
          </a:bodyPr>
          <a:lstStyle/>
          <a:p>
            <a:r>
              <a:rPr lang="en-US" altLang="ja-JP" sz="2400" b="1" dirty="0">
                <a:solidFill>
                  <a:schemeClr val="accent3"/>
                </a:solidFill>
                <a:latin typeface="+mn-ea"/>
              </a:rPr>
              <a:t>1Day</a:t>
            </a:r>
            <a:r>
              <a:rPr lang="ja-JP" altLang="en-US" sz="2400" b="1" dirty="0">
                <a:solidFill>
                  <a:schemeClr val="accent3"/>
                </a:solidFill>
                <a:latin typeface="+mn-ea"/>
              </a:rPr>
              <a:t>配信＆その日訪れた全ユーザーへリーチ</a:t>
            </a:r>
            <a:endParaRPr lang="en-US" altLang="ja-JP" sz="2400" b="1" dirty="0">
              <a:solidFill>
                <a:schemeClr val="accent3"/>
              </a:solidFill>
              <a:latin typeface="+mn-ea"/>
            </a:endParaRPr>
          </a:p>
          <a:p>
            <a:r>
              <a:rPr lang="ja-JP" altLang="en-US" sz="2400" b="1" dirty="0">
                <a:solidFill>
                  <a:schemeClr val="accent3"/>
                </a:solidFill>
                <a:latin typeface="+mn-ea"/>
              </a:rPr>
              <a:t>（リーチ</a:t>
            </a:r>
            <a:r>
              <a:rPr lang="en-US" altLang="ja-JP" sz="2400" b="1" dirty="0">
                <a:solidFill>
                  <a:schemeClr val="accent3"/>
                </a:solidFill>
                <a:latin typeface="+mn-ea"/>
              </a:rPr>
              <a:t>SOV100</a:t>
            </a:r>
            <a:r>
              <a:rPr lang="ja-JP" altLang="en-US" sz="2400" b="1" dirty="0">
                <a:solidFill>
                  <a:schemeClr val="accent3"/>
                </a:solidFill>
                <a:latin typeface="+mn-ea"/>
              </a:rPr>
              <a:t>％）</a:t>
            </a:r>
          </a:p>
        </p:txBody>
      </p:sp>
      <p:sp>
        <p:nvSpPr>
          <p:cNvPr id="16" name="正方形/長方形 15">
            <a:extLst>
              <a:ext uri="{FF2B5EF4-FFF2-40B4-BE49-F238E27FC236}">
                <a16:creationId xmlns:a16="http://schemas.microsoft.com/office/drawing/2014/main" id="{ABC9E20D-57A2-A357-21EC-931710E7C650}"/>
              </a:ext>
            </a:extLst>
          </p:cNvPr>
          <p:cNvSpPr/>
          <p:nvPr/>
        </p:nvSpPr>
        <p:spPr>
          <a:xfrm>
            <a:off x="711544" y="5270657"/>
            <a:ext cx="144016" cy="621650"/>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accent3"/>
              </a:solidFill>
            </a:endParaRPr>
          </a:p>
        </p:txBody>
      </p:sp>
      <p:sp>
        <p:nvSpPr>
          <p:cNvPr id="7" name="正方形/長方形 6">
            <a:extLst>
              <a:ext uri="{FF2B5EF4-FFF2-40B4-BE49-F238E27FC236}">
                <a16:creationId xmlns:a16="http://schemas.microsoft.com/office/drawing/2014/main" id="{D28441BC-AE97-C548-B640-8255D0E84CA6}"/>
              </a:ext>
            </a:extLst>
          </p:cNvPr>
          <p:cNvSpPr/>
          <p:nvPr/>
        </p:nvSpPr>
        <p:spPr>
          <a:xfrm>
            <a:off x="952885" y="5380005"/>
            <a:ext cx="6984776" cy="461665"/>
          </a:xfrm>
          <a:prstGeom prst="rect">
            <a:avLst/>
          </a:prstGeom>
        </p:spPr>
        <p:txBody>
          <a:bodyPr wrap="square">
            <a:spAutoFit/>
          </a:bodyPr>
          <a:lstStyle/>
          <a:p>
            <a:r>
              <a:rPr lang="ja-JP" altLang="en-US" sz="2400" b="1" dirty="0">
                <a:solidFill>
                  <a:schemeClr val="accent3"/>
                </a:solidFill>
                <a:latin typeface="+mn-ea"/>
              </a:rPr>
              <a:t>想定</a:t>
            </a:r>
            <a:r>
              <a:rPr lang="en-US" altLang="ja-JP" sz="2400" b="1" dirty="0">
                <a:solidFill>
                  <a:schemeClr val="accent3"/>
                </a:solidFill>
                <a:latin typeface="+mn-ea"/>
              </a:rPr>
              <a:t>1750</a:t>
            </a:r>
            <a:r>
              <a:rPr lang="ja-JP" altLang="en-US" sz="2400" b="1" dirty="0">
                <a:solidFill>
                  <a:schemeClr val="accent3"/>
                </a:solidFill>
                <a:latin typeface="+mn-ea"/>
              </a:rPr>
              <a:t>万</a:t>
            </a:r>
            <a:r>
              <a:rPr lang="en-US" altLang="ja-JP" sz="2400" b="1" dirty="0">
                <a:solidFill>
                  <a:schemeClr val="accent3"/>
                </a:solidFill>
                <a:latin typeface="+mn-ea"/>
              </a:rPr>
              <a:t>V</a:t>
            </a:r>
            <a:r>
              <a:rPr lang="ja-JP" altLang="en-US" sz="2400" b="1" dirty="0">
                <a:solidFill>
                  <a:schemeClr val="accent3"/>
                </a:solidFill>
                <a:latin typeface="+mn-ea"/>
              </a:rPr>
              <a:t>リーチ</a:t>
            </a:r>
            <a:r>
              <a:rPr lang="en-US" altLang="ja-JP" sz="2400" b="1" dirty="0">
                <a:solidFill>
                  <a:schemeClr val="accent3"/>
                </a:solidFill>
                <a:latin typeface="+mn-ea"/>
              </a:rPr>
              <a:t>/</a:t>
            </a:r>
            <a:r>
              <a:rPr lang="ja-JP" altLang="en-US" sz="2400" b="1" dirty="0">
                <a:solidFill>
                  <a:schemeClr val="accent3"/>
                </a:solidFill>
                <a:latin typeface="+mn-ea"/>
              </a:rPr>
              <a:t>日</a:t>
            </a:r>
          </a:p>
        </p:txBody>
      </p:sp>
      <p:sp>
        <p:nvSpPr>
          <p:cNvPr id="8" name="正方形/長方形 7">
            <a:extLst>
              <a:ext uri="{FF2B5EF4-FFF2-40B4-BE49-F238E27FC236}">
                <a16:creationId xmlns:a16="http://schemas.microsoft.com/office/drawing/2014/main" id="{D2BAF56B-3919-9517-2BD4-650C11AD4260}"/>
              </a:ext>
            </a:extLst>
          </p:cNvPr>
          <p:cNvSpPr/>
          <p:nvPr/>
        </p:nvSpPr>
        <p:spPr>
          <a:xfrm>
            <a:off x="725807" y="3467142"/>
            <a:ext cx="144016" cy="621650"/>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accent3"/>
              </a:solidFill>
            </a:endParaRPr>
          </a:p>
        </p:txBody>
      </p:sp>
      <p:sp>
        <p:nvSpPr>
          <p:cNvPr id="11" name="正方形/長方形 10">
            <a:extLst>
              <a:ext uri="{FF2B5EF4-FFF2-40B4-BE49-F238E27FC236}">
                <a16:creationId xmlns:a16="http://schemas.microsoft.com/office/drawing/2014/main" id="{82D26907-B759-1831-454E-7D7C1D5E314D}"/>
              </a:ext>
            </a:extLst>
          </p:cNvPr>
          <p:cNvSpPr/>
          <p:nvPr/>
        </p:nvSpPr>
        <p:spPr>
          <a:xfrm>
            <a:off x="941829" y="3588521"/>
            <a:ext cx="7556275" cy="461665"/>
          </a:xfrm>
          <a:prstGeom prst="rect">
            <a:avLst/>
          </a:prstGeom>
        </p:spPr>
        <p:txBody>
          <a:bodyPr wrap="square">
            <a:spAutoFit/>
          </a:bodyPr>
          <a:lstStyle/>
          <a:p>
            <a:r>
              <a:rPr lang="en-US" altLang="ja-JP" sz="2400" b="1" dirty="0">
                <a:solidFill>
                  <a:schemeClr val="accent3"/>
                </a:solidFill>
                <a:latin typeface="+mn-ea"/>
              </a:rPr>
              <a:t>Yahoo!</a:t>
            </a:r>
            <a:r>
              <a:rPr lang="ja-JP" altLang="en-US" sz="2400" b="1" dirty="0">
                <a:solidFill>
                  <a:schemeClr val="accent3"/>
                </a:solidFill>
                <a:latin typeface="+mn-ea"/>
              </a:rPr>
              <a:t>ニューストピックスに近い広告形式で</a:t>
            </a:r>
            <a:r>
              <a:rPr lang="en-US" altLang="ja-JP" sz="2400" b="1" dirty="0">
                <a:solidFill>
                  <a:schemeClr val="accent3"/>
                </a:solidFill>
                <a:latin typeface="+mn-ea"/>
              </a:rPr>
              <a:t>PR</a:t>
            </a:r>
            <a:r>
              <a:rPr lang="ja-JP" altLang="en-US" sz="2400" b="1" dirty="0">
                <a:solidFill>
                  <a:schemeClr val="accent3"/>
                </a:solidFill>
                <a:latin typeface="+mn-ea"/>
              </a:rPr>
              <a:t>可能</a:t>
            </a:r>
          </a:p>
        </p:txBody>
      </p:sp>
      <p:pic>
        <p:nvPicPr>
          <p:cNvPr id="29" name="図 28">
            <a:extLst>
              <a:ext uri="{FF2B5EF4-FFF2-40B4-BE49-F238E27FC236}">
                <a16:creationId xmlns:a16="http://schemas.microsoft.com/office/drawing/2014/main" id="{D42AF681-2B06-71DA-CE63-E6079D2B6E13}"/>
              </a:ext>
            </a:extLst>
          </p:cNvPr>
          <p:cNvPicPr>
            <a:picLocks noChangeAspect="1"/>
          </p:cNvPicPr>
          <p:nvPr/>
        </p:nvPicPr>
        <p:blipFill>
          <a:blip r:embed="rId3"/>
          <a:stretch>
            <a:fillRect/>
          </a:stretch>
        </p:blipFill>
        <p:spPr>
          <a:xfrm>
            <a:off x="8592223" y="923839"/>
            <a:ext cx="2873969" cy="5682161"/>
          </a:xfrm>
          <a:prstGeom prst="rect">
            <a:avLst/>
          </a:prstGeom>
        </p:spPr>
      </p:pic>
      <p:sp>
        <p:nvSpPr>
          <p:cNvPr id="30" name="正方形/長方形 29">
            <a:extLst>
              <a:ext uri="{FF2B5EF4-FFF2-40B4-BE49-F238E27FC236}">
                <a16:creationId xmlns:a16="http://schemas.microsoft.com/office/drawing/2014/main" id="{E2C1C5BA-7D4B-E7C8-E026-986346CAE45B}"/>
              </a:ext>
            </a:extLst>
          </p:cNvPr>
          <p:cNvSpPr/>
          <p:nvPr/>
        </p:nvSpPr>
        <p:spPr>
          <a:xfrm>
            <a:off x="8809704" y="5075205"/>
            <a:ext cx="2440466" cy="690004"/>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 name="正方形/長方形 2">
            <a:extLst>
              <a:ext uri="{FF2B5EF4-FFF2-40B4-BE49-F238E27FC236}">
                <a16:creationId xmlns:a16="http://schemas.microsoft.com/office/drawing/2014/main" id="{0E75D666-97D3-7157-123F-1B72FD3C293F}"/>
              </a:ext>
            </a:extLst>
          </p:cNvPr>
          <p:cNvSpPr/>
          <p:nvPr/>
        </p:nvSpPr>
        <p:spPr>
          <a:xfrm>
            <a:off x="725807" y="4244241"/>
            <a:ext cx="144016" cy="870967"/>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accent3"/>
              </a:solidFill>
            </a:endParaRPr>
          </a:p>
        </p:txBody>
      </p:sp>
    </p:spTree>
    <p:extLst>
      <p:ext uri="{BB962C8B-B14F-4D97-AF65-F5344CB8AC3E}">
        <p14:creationId xmlns:p14="http://schemas.microsoft.com/office/powerpoint/2010/main" val="349157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A3DAB2B-57DE-1B3A-E226-C8B411C47EC4}"/>
              </a:ext>
            </a:extLst>
          </p:cNvPr>
          <p:cNvSpPr>
            <a:spLocks noGrp="1"/>
          </p:cNvSpPr>
          <p:nvPr>
            <p:ph type="body" sz="quarter" idx="10"/>
          </p:nvPr>
        </p:nvSpPr>
        <p:spPr/>
        <p:txBody>
          <a:bodyPr/>
          <a:lstStyle/>
          <a:p>
            <a:r>
              <a:rPr lang="en-US" altLang="ja-JP" sz="2000" b="1" dirty="0">
                <a:solidFill>
                  <a:schemeClr val="accent3"/>
                </a:solidFill>
                <a:latin typeface="+mn-ea"/>
              </a:rPr>
              <a:t>Yahoo!</a:t>
            </a:r>
            <a:r>
              <a:rPr lang="ja-JP" altLang="en-US" sz="2000" b="1" dirty="0">
                <a:solidFill>
                  <a:schemeClr val="accent3"/>
                </a:solidFill>
                <a:latin typeface="+mn-ea"/>
              </a:rPr>
              <a:t>ニュース トピックス</a:t>
            </a:r>
            <a:r>
              <a:rPr lang="ja-JP" altLang="en-US" dirty="0">
                <a:latin typeface="+mn-ea"/>
              </a:rPr>
              <a:t>とは</a:t>
            </a:r>
            <a:endParaRPr lang="en-US" altLang="ja-JP" sz="2000" b="1" dirty="0">
              <a:solidFill>
                <a:schemeClr val="accent3"/>
              </a:solidFill>
              <a:latin typeface="+mj-ea"/>
              <a:ea typeface="+mj-ea"/>
            </a:endParaRPr>
          </a:p>
        </p:txBody>
      </p:sp>
      <p:pic>
        <p:nvPicPr>
          <p:cNvPr id="29" name="図 28">
            <a:extLst>
              <a:ext uri="{FF2B5EF4-FFF2-40B4-BE49-F238E27FC236}">
                <a16:creationId xmlns:a16="http://schemas.microsoft.com/office/drawing/2014/main" id="{D42AF681-2B06-71DA-CE63-E6079D2B6E13}"/>
              </a:ext>
            </a:extLst>
          </p:cNvPr>
          <p:cNvPicPr>
            <a:picLocks noChangeAspect="1"/>
          </p:cNvPicPr>
          <p:nvPr/>
        </p:nvPicPr>
        <p:blipFill>
          <a:blip r:embed="rId3"/>
          <a:stretch>
            <a:fillRect/>
          </a:stretch>
        </p:blipFill>
        <p:spPr>
          <a:xfrm>
            <a:off x="975222" y="2457394"/>
            <a:ext cx="2033982" cy="4021413"/>
          </a:xfrm>
          <a:prstGeom prst="rect">
            <a:avLst/>
          </a:prstGeom>
        </p:spPr>
      </p:pic>
      <p:sp>
        <p:nvSpPr>
          <p:cNvPr id="4" name="正方形/長方形 3">
            <a:extLst>
              <a:ext uri="{FF2B5EF4-FFF2-40B4-BE49-F238E27FC236}">
                <a16:creationId xmlns:a16="http://schemas.microsoft.com/office/drawing/2014/main" id="{EA1BEBFB-3ABE-D751-BE44-93385CB5C736}"/>
              </a:ext>
            </a:extLst>
          </p:cNvPr>
          <p:cNvSpPr/>
          <p:nvPr/>
        </p:nvSpPr>
        <p:spPr>
          <a:xfrm>
            <a:off x="704080" y="1296810"/>
            <a:ext cx="10778636" cy="943539"/>
          </a:xfrm>
          <a:prstGeom prst="rect">
            <a:avLst/>
          </a:prstGeom>
          <a:solidFill>
            <a:schemeClr val="accent1"/>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pPr algn="ctr">
              <a:lnSpc>
                <a:spcPct val="150000"/>
              </a:lnSpc>
            </a:pPr>
            <a:r>
              <a:rPr lang="en-US" altLang="ja-JP" b="1" dirty="0">
                <a:solidFill>
                  <a:schemeClr val="accent3"/>
                </a:solidFill>
                <a:latin typeface="Meiryo" panose="020B0604030504040204" pitchFamily="34" charset="-128"/>
                <a:ea typeface="Meiryo" panose="020B0604030504040204" pitchFamily="34" charset="-128"/>
              </a:rPr>
              <a:t>Yahoo!</a:t>
            </a:r>
            <a:r>
              <a:rPr lang="ja-JP" altLang="en-US" b="1" dirty="0">
                <a:solidFill>
                  <a:schemeClr val="accent3"/>
                </a:solidFill>
                <a:latin typeface="Meiryo" panose="020B0604030504040204" pitchFamily="34" charset="-128"/>
                <a:ea typeface="Meiryo" panose="020B0604030504040204" pitchFamily="34" charset="-128"/>
              </a:rPr>
              <a:t>ニュース</a:t>
            </a:r>
            <a:r>
              <a:rPr lang="en-US" altLang="ja-JP" b="1" dirty="0">
                <a:solidFill>
                  <a:schemeClr val="accent3"/>
                </a:solidFill>
                <a:latin typeface="Meiryo" panose="020B0604030504040204" pitchFamily="34" charset="-128"/>
                <a:ea typeface="Meiryo" panose="020B0604030504040204" pitchFamily="34" charset="-128"/>
              </a:rPr>
              <a:t> </a:t>
            </a:r>
            <a:r>
              <a:rPr lang="ja-JP" altLang="en-US" b="1" dirty="0">
                <a:solidFill>
                  <a:schemeClr val="accent3"/>
                </a:solidFill>
                <a:latin typeface="Meiryo" panose="020B0604030504040204" pitchFamily="34" charset="-128"/>
                <a:ea typeface="Meiryo" panose="020B0604030504040204" pitchFamily="34" charset="-128"/>
              </a:rPr>
              <a:t>トピックス ＝ </a:t>
            </a:r>
            <a:r>
              <a:rPr lang="en-US" altLang="ja-JP" b="1" dirty="0">
                <a:solidFill>
                  <a:schemeClr val="accent3"/>
                </a:solidFill>
                <a:latin typeface="Meiryo" panose="020B0604030504040204" pitchFamily="34" charset="-128"/>
                <a:ea typeface="Meiryo" panose="020B0604030504040204" pitchFamily="34" charset="-128"/>
              </a:rPr>
              <a:t>Yahoo!</a:t>
            </a:r>
            <a:r>
              <a:rPr lang="ja-JP" altLang="en-US" b="1" dirty="0">
                <a:solidFill>
                  <a:schemeClr val="accent3"/>
                </a:solidFill>
                <a:latin typeface="Meiryo" panose="020B0604030504040204" pitchFamily="34" charset="-128"/>
                <a:ea typeface="Meiryo" panose="020B0604030504040204" pitchFamily="34" charset="-128"/>
              </a:rPr>
              <a:t>ニュース編成が厳選したトップニュース枠</a:t>
            </a:r>
            <a:endParaRPr lang="en-US" altLang="ja-JP" b="1" dirty="0">
              <a:solidFill>
                <a:schemeClr val="accent3"/>
              </a:solidFill>
              <a:latin typeface="Meiryo" panose="020B0604030504040204" pitchFamily="34" charset="-128"/>
              <a:ea typeface="Meiryo" panose="020B0604030504040204" pitchFamily="34" charset="-128"/>
            </a:endParaRPr>
          </a:p>
          <a:p>
            <a:pPr algn="ctr">
              <a:lnSpc>
                <a:spcPct val="150000"/>
              </a:lnSpc>
            </a:pPr>
            <a:r>
              <a:rPr lang="en-US" altLang="ja-JP" b="1" dirty="0">
                <a:solidFill>
                  <a:schemeClr val="accent3"/>
                </a:solidFill>
                <a:latin typeface="Meiryo" panose="020B0604030504040204" pitchFamily="34" charset="-128"/>
                <a:ea typeface="Meiryo" panose="020B0604030504040204" pitchFamily="34" charset="-128"/>
              </a:rPr>
              <a:t>Yahoo!</a:t>
            </a:r>
            <a:r>
              <a:rPr lang="ja-JP" altLang="en-US" b="1" dirty="0">
                <a:solidFill>
                  <a:schemeClr val="accent3"/>
                </a:solidFill>
                <a:latin typeface="Meiryo" panose="020B0604030504040204" pitchFamily="34" charset="-128"/>
                <a:ea typeface="Meiryo" panose="020B0604030504040204" pitchFamily="34" charset="-128"/>
              </a:rPr>
              <a:t>ニュースの中でも圧倒的に注目度が高く、ユーザーからの信頼度も高い</a:t>
            </a:r>
            <a:endParaRPr lang="en-US" altLang="ja-JP" b="1" dirty="0">
              <a:solidFill>
                <a:schemeClr val="accent3"/>
              </a:solidFill>
              <a:latin typeface="Meiryo" panose="020B0604030504040204" pitchFamily="34" charset="-128"/>
              <a:ea typeface="Meiryo" panose="020B0604030504040204" pitchFamily="34" charset="-128"/>
            </a:endParaRPr>
          </a:p>
        </p:txBody>
      </p:sp>
      <p:sp>
        <p:nvSpPr>
          <p:cNvPr id="5" name="テキスト ボックス 4">
            <a:extLst>
              <a:ext uri="{FF2B5EF4-FFF2-40B4-BE49-F238E27FC236}">
                <a16:creationId xmlns:a16="http://schemas.microsoft.com/office/drawing/2014/main" id="{0C544685-3453-5ED1-1BD0-4AA370360845}"/>
              </a:ext>
            </a:extLst>
          </p:cNvPr>
          <p:cNvSpPr txBox="1"/>
          <p:nvPr/>
        </p:nvSpPr>
        <p:spPr>
          <a:xfrm>
            <a:off x="4139623" y="3147645"/>
            <a:ext cx="7180049" cy="400110"/>
          </a:xfrm>
          <a:prstGeom prst="rect">
            <a:avLst/>
          </a:prstGeom>
          <a:noFill/>
        </p:spPr>
        <p:txBody>
          <a:bodyPr wrap="square" rtlCol="0">
            <a:spAutoFit/>
          </a:bodyPr>
          <a:lstStyle/>
          <a:p>
            <a:pPr algn="l"/>
            <a:r>
              <a:rPr kumimoji="1" lang="en-US" altLang="ja-JP" sz="2000" dirty="0" err="1">
                <a:solidFill>
                  <a:schemeClr val="accent3"/>
                </a:solidFill>
                <a:latin typeface="+mn-ea"/>
              </a:rPr>
              <a:t>Yahoo!JAPAN</a:t>
            </a:r>
            <a:r>
              <a:rPr kumimoji="1" lang="ja-JP" altLang="en-US" sz="2000" dirty="0">
                <a:solidFill>
                  <a:schemeClr val="accent3"/>
                </a:solidFill>
                <a:latin typeface="+mn-ea"/>
              </a:rPr>
              <a:t>の中で記事遷移数が最も高いトップニュース枠</a:t>
            </a:r>
            <a:endParaRPr kumimoji="1" lang="ja-JP" altLang="en-US" sz="2000" b="1" dirty="0">
              <a:solidFill>
                <a:schemeClr val="accent6"/>
              </a:solidFill>
              <a:latin typeface="+mn-ea"/>
            </a:endParaRPr>
          </a:p>
        </p:txBody>
      </p:sp>
      <p:sp>
        <p:nvSpPr>
          <p:cNvPr id="6" name="正方形/長方形 5">
            <a:extLst>
              <a:ext uri="{FF2B5EF4-FFF2-40B4-BE49-F238E27FC236}">
                <a16:creationId xmlns:a16="http://schemas.microsoft.com/office/drawing/2014/main" id="{0FFCF81C-D3B8-7819-DB28-ADF6E189F8D6}"/>
              </a:ext>
            </a:extLst>
          </p:cNvPr>
          <p:cNvSpPr/>
          <p:nvPr/>
        </p:nvSpPr>
        <p:spPr>
          <a:xfrm>
            <a:off x="4882051" y="4796597"/>
            <a:ext cx="4503370" cy="707886"/>
          </a:xfrm>
          <a:prstGeom prst="rect">
            <a:avLst/>
          </a:prstGeom>
          <a:solidFill>
            <a:schemeClr val="accent6">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800" dirty="0">
                <a:solidFill>
                  <a:schemeClr val="bg1"/>
                </a:solidFill>
              </a:rPr>
              <a:t>85.1%</a:t>
            </a:r>
            <a:endParaRPr kumimoji="1" lang="ja-JP" altLang="en-US" sz="2800" dirty="0">
              <a:solidFill>
                <a:schemeClr val="bg1"/>
              </a:solidFill>
            </a:endParaRPr>
          </a:p>
        </p:txBody>
      </p:sp>
      <p:sp>
        <p:nvSpPr>
          <p:cNvPr id="9" name="正方形/長方形 8">
            <a:extLst>
              <a:ext uri="{FF2B5EF4-FFF2-40B4-BE49-F238E27FC236}">
                <a16:creationId xmlns:a16="http://schemas.microsoft.com/office/drawing/2014/main" id="{2FFE0E1F-1442-5BBF-3C1F-4459F238E3EA}"/>
              </a:ext>
            </a:extLst>
          </p:cNvPr>
          <p:cNvSpPr/>
          <p:nvPr/>
        </p:nvSpPr>
        <p:spPr>
          <a:xfrm>
            <a:off x="9385421" y="4796597"/>
            <a:ext cx="995429" cy="707886"/>
          </a:xfrm>
          <a:prstGeom prst="rect">
            <a:avLst/>
          </a:prstGeom>
          <a:solidFill>
            <a:srgbClr val="99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bg1"/>
                </a:solidFill>
              </a:rPr>
              <a:t>14.9%</a:t>
            </a:r>
            <a:endParaRPr kumimoji="1" lang="ja-JP" altLang="en-US" sz="1600" dirty="0">
              <a:solidFill>
                <a:schemeClr val="bg1"/>
              </a:solidFill>
            </a:endParaRPr>
          </a:p>
        </p:txBody>
      </p:sp>
      <p:sp>
        <p:nvSpPr>
          <p:cNvPr id="17" name="テキスト ボックス 16">
            <a:extLst>
              <a:ext uri="{FF2B5EF4-FFF2-40B4-BE49-F238E27FC236}">
                <a16:creationId xmlns:a16="http://schemas.microsoft.com/office/drawing/2014/main" id="{12EC3B9E-03D0-EDD8-8C69-7FDB3CF9737F}"/>
              </a:ext>
            </a:extLst>
          </p:cNvPr>
          <p:cNvSpPr txBox="1"/>
          <p:nvPr/>
        </p:nvSpPr>
        <p:spPr>
          <a:xfrm>
            <a:off x="4342460" y="3798757"/>
            <a:ext cx="7130902" cy="707886"/>
          </a:xfrm>
          <a:prstGeom prst="rect">
            <a:avLst/>
          </a:prstGeom>
          <a:noFill/>
        </p:spPr>
        <p:txBody>
          <a:bodyPr wrap="square" rtlCol="0">
            <a:spAutoFit/>
          </a:bodyPr>
          <a:lstStyle/>
          <a:p>
            <a:pPr algn="l"/>
            <a:r>
              <a:rPr kumimoji="1" lang="en-US" altLang="ja-JP" sz="2000" dirty="0">
                <a:solidFill>
                  <a:schemeClr val="accent3"/>
                </a:solidFill>
                <a:latin typeface="+mn-ea"/>
              </a:rPr>
              <a:t>Q</a:t>
            </a:r>
            <a:r>
              <a:rPr lang="en-US" altLang="ja-JP" sz="2000" dirty="0">
                <a:solidFill>
                  <a:schemeClr val="accent3"/>
                </a:solidFill>
                <a:latin typeface="+mn-ea"/>
              </a:rPr>
              <a:t>. Yahoo!</a:t>
            </a:r>
            <a:r>
              <a:rPr lang="ja-JP" altLang="en-US" sz="2000" dirty="0">
                <a:solidFill>
                  <a:schemeClr val="accent3"/>
                </a:solidFill>
                <a:latin typeface="Meiryo" panose="020B0604030504040204" pitchFamily="34" charset="-128"/>
                <a:ea typeface="Meiryo" panose="020B0604030504040204" pitchFamily="34" charset="-128"/>
              </a:rPr>
              <a:t>ニュース トピックス</a:t>
            </a:r>
            <a:r>
              <a:rPr lang="ja-JP" altLang="en-US" sz="2000" dirty="0">
                <a:solidFill>
                  <a:schemeClr val="accent3"/>
                </a:solidFill>
                <a:latin typeface="+mn-ea"/>
              </a:rPr>
              <a:t>の情報は</a:t>
            </a:r>
            <a:endParaRPr lang="en-US" altLang="ja-JP" sz="2000" dirty="0">
              <a:solidFill>
                <a:schemeClr val="accent3"/>
              </a:solidFill>
              <a:latin typeface="+mn-ea"/>
            </a:endParaRPr>
          </a:p>
          <a:p>
            <a:pPr algn="l"/>
            <a:r>
              <a:rPr kumimoji="1" lang="ja-JP" altLang="en-US" sz="2000" dirty="0">
                <a:solidFill>
                  <a:schemeClr val="accent3"/>
                </a:solidFill>
                <a:latin typeface="+mn-ea"/>
              </a:rPr>
              <a:t>    あなたにとってどの程度役に立っていますか？</a:t>
            </a:r>
          </a:p>
        </p:txBody>
      </p:sp>
      <p:sp>
        <p:nvSpPr>
          <p:cNvPr id="18" name="正方形/長方形 17">
            <a:extLst>
              <a:ext uri="{FF2B5EF4-FFF2-40B4-BE49-F238E27FC236}">
                <a16:creationId xmlns:a16="http://schemas.microsoft.com/office/drawing/2014/main" id="{9813E3CC-04ED-3203-91D1-BBF5C8274654}"/>
              </a:ext>
            </a:extLst>
          </p:cNvPr>
          <p:cNvSpPr/>
          <p:nvPr/>
        </p:nvSpPr>
        <p:spPr>
          <a:xfrm>
            <a:off x="4979733" y="5649908"/>
            <a:ext cx="177209" cy="170120"/>
          </a:xfrm>
          <a:prstGeom prst="rect">
            <a:avLst/>
          </a:prstGeom>
          <a:solidFill>
            <a:schemeClr val="accent6">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800" dirty="0">
              <a:solidFill>
                <a:schemeClr val="bg1"/>
              </a:solidFill>
            </a:endParaRPr>
          </a:p>
        </p:txBody>
      </p:sp>
      <p:sp>
        <p:nvSpPr>
          <p:cNvPr id="19" name="テキスト ボックス 18">
            <a:extLst>
              <a:ext uri="{FF2B5EF4-FFF2-40B4-BE49-F238E27FC236}">
                <a16:creationId xmlns:a16="http://schemas.microsoft.com/office/drawing/2014/main" id="{71175FD7-0670-B944-A0C5-F46FF3267B2C}"/>
              </a:ext>
            </a:extLst>
          </p:cNvPr>
          <p:cNvSpPr txBox="1"/>
          <p:nvPr/>
        </p:nvSpPr>
        <p:spPr>
          <a:xfrm>
            <a:off x="5128591" y="5614465"/>
            <a:ext cx="2183219" cy="261610"/>
          </a:xfrm>
          <a:prstGeom prst="rect">
            <a:avLst/>
          </a:prstGeom>
          <a:noFill/>
        </p:spPr>
        <p:txBody>
          <a:bodyPr wrap="square" rtlCol="0">
            <a:spAutoFit/>
          </a:bodyPr>
          <a:lstStyle/>
          <a:p>
            <a:pPr algn="l"/>
            <a:r>
              <a:rPr lang="ja-JP" altLang="en-US" sz="1100" dirty="0">
                <a:solidFill>
                  <a:schemeClr val="accent3"/>
                </a:solidFill>
                <a:latin typeface="+mn-ea"/>
              </a:rPr>
              <a:t>とても役に立つ・やや役に立つ</a:t>
            </a:r>
            <a:endParaRPr kumimoji="1" lang="ja-JP" altLang="en-US" sz="1100" dirty="0">
              <a:solidFill>
                <a:schemeClr val="accent3"/>
              </a:solidFill>
              <a:latin typeface="+mn-ea"/>
            </a:endParaRPr>
          </a:p>
        </p:txBody>
      </p:sp>
      <p:sp>
        <p:nvSpPr>
          <p:cNvPr id="20" name="正方形/長方形 19">
            <a:extLst>
              <a:ext uri="{FF2B5EF4-FFF2-40B4-BE49-F238E27FC236}">
                <a16:creationId xmlns:a16="http://schemas.microsoft.com/office/drawing/2014/main" id="{D6BB677A-7C4A-2D37-E60B-B7AB986C19B6}"/>
              </a:ext>
            </a:extLst>
          </p:cNvPr>
          <p:cNvSpPr/>
          <p:nvPr/>
        </p:nvSpPr>
        <p:spPr>
          <a:xfrm>
            <a:off x="7515594" y="5649908"/>
            <a:ext cx="177209" cy="170120"/>
          </a:xfrm>
          <a:prstGeom prst="rect">
            <a:avLst/>
          </a:prstGeom>
          <a:solidFill>
            <a:srgbClr val="99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800" dirty="0">
              <a:solidFill>
                <a:schemeClr val="bg1"/>
              </a:solidFill>
            </a:endParaRPr>
          </a:p>
        </p:txBody>
      </p:sp>
      <p:sp>
        <p:nvSpPr>
          <p:cNvPr id="21" name="テキスト ボックス 20">
            <a:extLst>
              <a:ext uri="{FF2B5EF4-FFF2-40B4-BE49-F238E27FC236}">
                <a16:creationId xmlns:a16="http://schemas.microsoft.com/office/drawing/2014/main" id="{5946679F-64B4-721D-C1D4-2BAEE94A8D20}"/>
              </a:ext>
            </a:extLst>
          </p:cNvPr>
          <p:cNvSpPr txBox="1"/>
          <p:nvPr/>
        </p:nvSpPr>
        <p:spPr>
          <a:xfrm>
            <a:off x="7753057" y="5614465"/>
            <a:ext cx="2741432" cy="261610"/>
          </a:xfrm>
          <a:prstGeom prst="rect">
            <a:avLst/>
          </a:prstGeom>
          <a:noFill/>
        </p:spPr>
        <p:txBody>
          <a:bodyPr wrap="square" rtlCol="0">
            <a:spAutoFit/>
          </a:bodyPr>
          <a:lstStyle/>
          <a:p>
            <a:pPr algn="l"/>
            <a:r>
              <a:rPr lang="ja-JP" altLang="en-US" sz="1100" dirty="0">
                <a:solidFill>
                  <a:schemeClr val="accent3"/>
                </a:solidFill>
                <a:latin typeface="+mn-ea"/>
              </a:rPr>
              <a:t>あまり役に立たない・全く役に立たない</a:t>
            </a:r>
            <a:endParaRPr kumimoji="1" lang="ja-JP" altLang="en-US" sz="1100" dirty="0">
              <a:solidFill>
                <a:schemeClr val="accent3"/>
              </a:solidFill>
              <a:latin typeface="+mn-ea"/>
            </a:endParaRPr>
          </a:p>
        </p:txBody>
      </p:sp>
      <p:sp>
        <p:nvSpPr>
          <p:cNvPr id="23" name="テキスト ボックス 22">
            <a:extLst>
              <a:ext uri="{FF2B5EF4-FFF2-40B4-BE49-F238E27FC236}">
                <a16:creationId xmlns:a16="http://schemas.microsoft.com/office/drawing/2014/main" id="{C763D438-F82C-8A86-FF84-1DE8037707F9}"/>
              </a:ext>
            </a:extLst>
          </p:cNvPr>
          <p:cNvSpPr txBox="1"/>
          <p:nvPr/>
        </p:nvSpPr>
        <p:spPr>
          <a:xfrm>
            <a:off x="4882051" y="5997654"/>
            <a:ext cx="3989169" cy="261610"/>
          </a:xfrm>
          <a:prstGeom prst="rect">
            <a:avLst/>
          </a:prstGeom>
          <a:noFill/>
        </p:spPr>
        <p:txBody>
          <a:bodyPr wrap="square" rtlCol="0">
            <a:spAutoFit/>
          </a:bodyPr>
          <a:lstStyle/>
          <a:p>
            <a:r>
              <a:rPr lang="ja-JP" altLang="en-US" sz="1050" dirty="0">
                <a:solidFill>
                  <a:srgbClr val="000000"/>
                </a:solidFill>
                <a:latin typeface="游ゴシック" panose="020B0400000000000000" pitchFamily="50" charset="-128"/>
                <a:ea typeface="游ゴシック" panose="020B0400000000000000" pitchFamily="50" charset="-128"/>
              </a:rPr>
              <a:t>出典：</a:t>
            </a:r>
            <a:r>
              <a:rPr lang="en-US" altLang="ja-JP" sz="1050" dirty="0">
                <a:solidFill>
                  <a:srgbClr val="000000"/>
                </a:solidFill>
                <a:latin typeface="游ゴシック" panose="020B0400000000000000" pitchFamily="50" charset="-128"/>
                <a:ea typeface="游ゴシック" panose="020B0400000000000000" pitchFamily="50" charset="-128"/>
              </a:rPr>
              <a:t>Yahoo! JAPAN</a:t>
            </a:r>
            <a:r>
              <a:rPr lang="ja-JP" altLang="en-US" sz="1050" dirty="0">
                <a:solidFill>
                  <a:srgbClr val="000000"/>
                </a:solidFill>
                <a:latin typeface="游ゴシック" panose="020B0400000000000000" pitchFamily="50" charset="-128"/>
                <a:ea typeface="游ゴシック" panose="020B0400000000000000" pitchFamily="50" charset="-128"/>
              </a:rPr>
              <a:t>自社調査 調査期間：</a:t>
            </a:r>
            <a:r>
              <a:rPr lang="en-US" altLang="ja-JP" sz="1050" dirty="0">
                <a:solidFill>
                  <a:srgbClr val="000000"/>
                </a:solidFill>
                <a:latin typeface="游ゴシック" panose="020B0400000000000000" pitchFamily="50" charset="-128"/>
                <a:ea typeface="游ゴシック" panose="020B0400000000000000" pitchFamily="50" charset="-128"/>
              </a:rPr>
              <a:t>2018</a:t>
            </a:r>
            <a:r>
              <a:rPr lang="ja-JP" altLang="en-US" sz="1050" dirty="0">
                <a:solidFill>
                  <a:srgbClr val="000000"/>
                </a:solidFill>
                <a:latin typeface="游ゴシック" panose="020B0400000000000000" pitchFamily="50" charset="-128"/>
                <a:ea typeface="游ゴシック" panose="020B0400000000000000" pitchFamily="50" charset="-128"/>
              </a:rPr>
              <a:t>年</a:t>
            </a:r>
            <a:r>
              <a:rPr lang="en-US" altLang="ja-JP" sz="1050" dirty="0">
                <a:solidFill>
                  <a:srgbClr val="000000"/>
                </a:solidFill>
                <a:latin typeface="游ゴシック" panose="020B0400000000000000" pitchFamily="50" charset="-128"/>
                <a:ea typeface="游ゴシック" panose="020B0400000000000000" pitchFamily="50" charset="-128"/>
              </a:rPr>
              <a:t>8</a:t>
            </a:r>
            <a:r>
              <a:rPr lang="ja-JP" altLang="en-US" sz="1050" dirty="0">
                <a:solidFill>
                  <a:srgbClr val="000000"/>
                </a:solidFill>
                <a:latin typeface="游ゴシック" panose="020B0400000000000000" pitchFamily="50" charset="-128"/>
                <a:ea typeface="游ゴシック" panose="020B0400000000000000" pitchFamily="50" charset="-128"/>
              </a:rPr>
              <a:t>月</a:t>
            </a:r>
          </a:p>
        </p:txBody>
      </p:sp>
      <p:sp>
        <p:nvSpPr>
          <p:cNvPr id="24" name="右中かっこ 23">
            <a:extLst>
              <a:ext uri="{FF2B5EF4-FFF2-40B4-BE49-F238E27FC236}">
                <a16:creationId xmlns:a16="http://schemas.microsoft.com/office/drawing/2014/main" id="{FD522940-FE06-0999-95F4-ACDE95B9E5D9}"/>
              </a:ext>
            </a:extLst>
          </p:cNvPr>
          <p:cNvSpPr/>
          <p:nvPr/>
        </p:nvSpPr>
        <p:spPr>
          <a:xfrm>
            <a:off x="3158063" y="3793115"/>
            <a:ext cx="719804" cy="1957871"/>
          </a:xfrm>
          <a:prstGeom prst="rightBrace">
            <a:avLst>
              <a:gd name="adj1" fmla="val 0"/>
              <a:gd name="adj2" fmla="val 19199"/>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C7F9A0A6-09E9-9A34-EC6B-F715044B716C}"/>
              </a:ext>
            </a:extLst>
          </p:cNvPr>
          <p:cNvSpPr/>
          <p:nvPr/>
        </p:nvSpPr>
        <p:spPr>
          <a:xfrm>
            <a:off x="3976578" y="2688227"/>
            <a:ext cx="7506140" cy="3710765"/>
          </a:xfrm>
          <a:prstGeom prst="rect">
            <a:avLst/>
          </a:prstGeom>
          <a:noFill/>
          <a:ln w="38100">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テキスト ボックス 25">
            <a:extLst>
              <a:ext uri="{FF2B5EF4-FFF2-40B4-BE49-F238E27FC236}">
                <a16:creationId xmlns:a16="http://schemas.microsoft.com/office/drawing/2014/main" id="{566AB47B-D6CE-A436-F9D4-181A2B14CAA5}"/>
              </a:ext>
            </a:extLst>
          </p:cNvPr>
          <p:cNvSpPr txBox="1"/>
          <p:nvPr/>
        </p:nvSpPr>
        <p:spPr>
          <a:xfrm>
            <a:off x="4376151" y="2483961"/>
            <a:ext cx="3688098" cy="400110"/>
          </a:xfrm>
          <a:prstGeom prst="rect">
            <a:avLst/>
          </a:prstGeom>
          <a:solidFill>
            <a:srgbClr val="FFFFFF"/>
          </a:solidFill>
        </p:spPr>
        <p:txBody>
          <a:bodyPr wrap="square">
            <a:spAutoFit/>
          </a:bodyPr>
          <a:lstStyle/>
          <a:p>
            <a:pPr algn="ctr"/>
            <a:r>
              <a:rPr lang="en-US" altLang="ja-JP" sz="2000" dirty="0">
                <a:solidFill>
                  <a:schemeClr val="accent3"/>
                </a:solidFill>
                <a:latin typeface="Meiryo" panose="020B0604030504040204" pitchFamily="34" charset="-128"/>
                <a:ea typeface="Meiryo" panose="020B0604030504040204" pitchFamily="34" charset="-128"/>
              </a:rPr>
              <a:t>Yahoo! </a:t>
            </a:r>
            <a:r>
              <a:rPr lang="ja-JP" altLang="en-US" sz="2000" dirty="0">
                <a:solidFill>
                  <a:schemeClr val="accent3"/>
                </a:solidFill>
                <a:latin typeface="Meiryo" panose="020B0604030504040204" pitchFamily="34" charset="-128"/>
                <a:ea typeface="Meiryo" panose="020B0604030504040204" pitchFamily="34" charset="-128"/>
              </a:rPr>
              <a:t>ニュース トピックス </a:t>
            </a:r>
            <a:endParaRPr lang="ja-JP" altLang="en-US" sz="2000" dirty="0"/>
          </a:p>
        </p:txBody>
      </p:sp>
    </p:spTree>
    <p:extLst>
      <p:ext uri="{BB962C8B-B14F-4D97-AF65-F5344CB8AC3E}">
        <p14:creationId xmlns:p14="http://schemas.microsoft.com/office/powerpoint/2010/main" val="3000590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a:extLst>
              <a:ext uri="{FF2B5EF4-FFF2-40B4-BE49-F238E27FC236}">
                <a16:creationId xmlns:a16="http://schemas.microsoft.com/office/drawing/2014/main" id="{3AAB2E51-2289-C2B7-49EF-E0D6D932ECD1}"/>
              </a:ext>
            </a:extLst>
          </p:cNvPr>
          <p:cNvSpPr/>
          <p:nvPr/>
        </p:nvSpPr>
        <p:spPr>
          <a:xfrm>
            <a:off x="5864979" y="3694118"/>
            <a:ext cx="5617737" cy="2670525"/>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3A3DAB2B-57DE-1B3A-E226-C8B411C47EC4}"/>
              </a:ext>
            </a:extLst>
          </p:cNvPr>
          <p:cNvSpPr>
            <a:spLocks noGrp="1"/>
          </p:cNvSpPr>
          <p:nvPr>
            <p:ph type="body" sz="quarter" idx="10"/>
          </p:nvPr>
        </p:nvSpPr>
        <p:spPr/>
        <p:txBody>
          <a:bodyPr/>
          <a:lstStyle/>
          <a:p>
            <a:r>
              <a:rPr lang="en-US" altLang="ja-JP" sz="1800" b="1" dirty="0">
                <a:solidFill>
                  <a:schemeClr val="accent3"/>
                </a:solidFill>
                <a:latin typeface="+mj-ea"/>
                <a:ea typeface="+mj-ea"/>
              </a:rPr>
              <a:t>Yahoo! JAPAN</a:t>
            </a:r>
            <a:r>
              <a:rPr lang="ja-JP" altLang="en-US" sz="1800" b="1" dirty="0">
                <a:solidFill>
                  <a:schemeClr val="accent3"/>
                </a:solidFill>
                <a:latin typeface="+mj-ea"/>
                <a:ea typeface="+mj-ea"/>
              </a:rPr>
              <a:t>　トップページ　トピックス</a:t>
            </a:r>
            <a:r>
              <a:rPr lang="en-US" altLang="ja-JP" sz="1800" b="1" dirty="0">
                <a:solidFill>
                  <a:schemeClr val="accent3"/>
                </a:solidFill>
                <a:latin typeface="+mj-ea"/>
                <a:ea typeface="+mj-ea"/>
              </a:rPr>
              <a:t>PR</a:t>
            </a:r>
            <a:r>
              <a:rPr lang="ja-JP" altLang="en-US" sz="1800" b="1" dirty="0">
                <a:solidFill>
                  <a:schemeClr val="accent3"/>
                </a:solidFill>
                <a:latin typeface="+mj-ea"/>
                <a:ea typeface="+mj-ea"/>
              </a:rPr>
              <a:t>　</a:t>
            </a:r>
            <a:r>
              <a:rPr lang="en-US" altLang="ja-JP" sz="1800" b="1" dirty="0">
                <a:solidFill>
                  <a:schemeClr val="accent3"/>
                </a:solidFill>
                <a:latin typeface="+mj-ea"/>
                <a:ea typeface="+mj-ea"/>
              </a:rPr>
              <a:t>SP</a:t>
            </a:r>
            <a:r>
              <a:rPr lang="ja-JP" altLang="en-US" sz="1800" b="1" dirty="0">
                <a:solidFill>
                  <a:schemeClr val="accent3"/>
                </a:solidFill>
                <a:latin typeface="+mj-ea"/>
                <a:ea typeface="+mj-ea"/>
              </a:rPr>
              <a:t>（オールリーチ）</a:t>
            </a:r>
            <a:endParaRPr lang="en-US" altLang="ja-JP" sz="1800" b="1" dirty="0">
              <a:solidFill>
                <a:schemeClr val="accent3"/>
              </a:solidFill>
              <a:latin typeface="+mj-ea"/>
              <a:ea typeface="+mj-ea"/>
            </a:endParaRPr>
          </a:p>
        </p:txBody>
      </p:sp>
      <p:sp>
        <p:nvSpPr>
          <p:cNvPr id="8" name="片側の 2 つの角を丸めた四角形 26">
            <a:extLst>
              <a:ext uri="{FF2B5EF4-FFF2-40B4-BE49-F238E27FC236}">
                <a16:creationId xmlns:a16="http://schemas.microsoft.com/office/drawing/2014/main" id="{BDA980CD-E1F5-E58C-CB5E-E9EFD109B2CE}"/>
              </a:ext>
            </a:extLst>
          </p:cNvPr>
          <p:cNvSpPr/>
          <p:nvPr/>
        </p:nvSpPr>
        <p:spPr>
          <a:xfrm>
            <a:off x="704080" y="1298707"/>
            <a:ext cx="10778636" cy="601299"/>
          </a:xfrm>
          <a:prstGeom prst="round2SameRect">
            <a:avLst>
              <a:gd name="adj1" fmla="val 0"/>
              <a:gd name="adj2" fmla="val 0"/>
            </a:avLst>
          </a:prstGeom>
          <a:solidFill>
            <a:schemeClr val="accent6"/>
          </a:solidFill>
          <a:ln w="25400" cap="flat" cmpd="sng" algn="ctr">
            <a:noFill/>
            <a:prstDash val="solid"/>
          </a:ln>
          <a:effectLst/>
        </p:spPr>
        <p:txBody>
          <a:bodyPr tIns="0" bIns="0" rtlCol="0" anchor="ctr"/>
          <a:lstStyle/>
          <a:p>
            <a:pPr algn="ctr"/>
            <a:r>
              <a:rPr lang="en-US" altLang="ja-JP" sz="1600" b="1" dirty="0">
                <a:solidFill>
                  <a:schemeClr val="bg1"/>
                </a:solidFill>
                <a:latin typeface="+mj-ea"/>
                <a:ea typeface="+mj-ea"/>
              </a:rPr>
              <a:t>Yahoo! JAPAN</a:t>
            </a:r>
            <a:r>
              <a:rPr lang="ja-JP" altLang="en-US" sz="1600" b="1" dirty="0">
                <a:solidFill>
                  <a:schemeClr val="bg1"/>
                </a:solidFill>
                <a:latin typeface="+mj-ea"/>
                <a:ea typeface="+mj-ea"/>
              </a:rPr>
              <a:t>　トップページ　トピックス</a:t>
            </a:r>
            <a:r>
              <a:rPr lang="en-US" altLang="ja-JP" sz="1600" b="1" dirty="0">
                <a:solidFill>
                  <a:schemeClr val="bg1"/>
                </a:solidFill>
                <a:latin typeface="+mj-ea"/>
                <a:ea typeface="+mj-ea"/>
              </a:rPr>
              <a:t>PR</a:t>
            </a:r>
            <a:r>
              <a:rPr lang="ja-JP" altLang="en-US" sz="1600" b="1" dirty="0">
                <a:solidFill>
                  <a:schemeClr val="bg1"/>
                </a:solidFill>
                <a:latin typeface="+mj-ea"/>
                <a:ea typeface="+mj-ea"/>
              </a:rPr>
              <a:t>　</a:t>
            </a:r>
            <a:r>
              <a:rPr lang="en-US" altLang="ja-JP" sz="1600" b="1" dirty="0">
                <a:solidFill>
                  <a:schemeClr val="bg1"/>
                </a:solidFill>
                <a:latin typeface="+mj-ea"/>
                <a:ea typeface="+mj-ea"/>
              </a:rPr>
              <a:t>SP</a:t>
            </a:r>
            <a:r>
              <a:rPr lang="ja-JP" altLang="en-US" sz="1600" b="1" dirty="0">
                <a:solidFill>
                  <a:schemeClr val="bg1"/>
                </a:solidFill>
                <a:latin typeface="+mj-ea"/>
                <a:ea typeface="+mj-ea"/>
              </a:rPr>
              <a:t>（オールリーチ）</a:t>
            </a:r>
            <a:endParaRPr lang="en-US" altLang="ja-JP" sz="1600" b="1" dirty="0">
              <a:solidFill>
                <a:schemeClr val="bg1"/>
              </a:solidFill>
              <a:latin typeface="+mj-ea"/>
              <a:ea typeface="+mj-ea"/>
            </a:endParaRPr>
          </a:p>
        </p:txBody>
      </p:sp>
      <p:sp>
        <p:nvSpPr>
          <p:cNvPr id="25" name="テキスト ボックス 24">
            <a:extLst>
              <a:ext uri="{FF2B5EF4-FFF2-40B4-BE49-F238E27FC236}">
                <a16:creationId xmlns:a16="http://schemas.microsoft.com/office/drawing/2014/main" id="{B8CE757D-7ABC-A182-864E-4DEC6416A98D}"/>
              </a:ext>
            </a:extLst>
          </p:cNvPr>
          <p:cNvSpPr txBox="1"/>
          <p:nvPr/>
        </p:nvSpPr>
        <p:spPr>
          <a:xfrm>
            <a:off x="5873750" y="2785392"/>
            <a:ext cx="5217812" cy="646331"/>
          </a:xfrm>
          <a:prstGeom prst="rect">
            <a:avLst/>
          </a:prstGeom>
          <a:noFill/>
        </p:spPr>
        <p:txBody>
          <a:bodyPr wrap="square" rtlCol="0">
            <a:spAutoFit/>
          </a:bodyPr>
          <a:lstStyle/>
          <a:p>
            <a:pPr algn="l"/>
            <a:r>
              <a:rPr kumimoji="0" lang="ja-JP" altLang="en-US" kern="0" dirty="0">
                <a:solidFill>
                  <a:schemeClr val="accent3"/>
                </a:solidFill>
                <a:latin typeface="+mn-ea"/>
              </a:rPr>
              <a:t>広告掲載期間：</a:t>
            </a:r>
            <a:r>
              <a:rPr kumimoji="0" lang="en-US" altLang="ja-JP" kern="0" dirty="0">
                <a:solidFill>
                  <a:schemeClr val="accent3"/>
                </a:solidFill>
                <a:latin typeface="+mn-ea"/>
              </a:rPr>
              <a:t>1</a:t>
            </a:r>
            <a:r>
              <a:rPr kumimoji="0" lang="ja-JP" altLang="en-US" kern="0" dirty="0">
                <a:solidFill>
                  <a:schemeClr val="accent3"/>
                </a:solidFill>
                <a:latin typeface="+mn-ea"/>
              </a:rPr>
              <a:t>日</a:t>
            </a:r>
            <a:endParaRPr kumimoji="0" lang="en-US" altLang="ja-JP" kern="0" dirty="0">
              <a:solidFill>
                <a:schemeClr val="accent3"/>
              </a:solidFill>
              <a:latin typeface="+mn-ea"/>
            </a:endParaRPr>
          </a:p>
          <a:p>
            <a:pPr algn="l"/>
            <a:r>
              <a:rPr kumimoji="0" lang="ja-JP" altLang="en-US" kern="0" dirty="0">
                <a:solidFill>
                  <a:schemeClr val="accent3"/>
                </a:solidFill>
                <a:latin typeface="+mn-ea"/>
              </a:rPr>
              <a:t>想定</a:t>
            </a:r>
            <a:r>
              <a:rPr kumimoji="0" lang="en-US" altLang="ja-JP" kern="0" dirty="0">
                <a:solidFill>
                  <a:schemeClr val="accent3"/>
                </a:solidFill>
                <a:latin typeface="+mn-ea"/>
              </a:rPr>
              <a:t>v</a:t>
            </a:r>
            <a:r>
              <a:rPr kumimoji="0" lang="ja-JP" altLang="en-US" kern="0" dirty="0">
                <a:solidFill>
                  <a:schemeClr val="accent3"/>
                </a:solidFill>
                <a:latin typeface="+mn-ea"/>
              </a:rPr>
              <a:t>リーチ数：</a:t>
            </a:r>
            <a:r>
              <a:rPr kumimoji="0" lang="en-US" altLang="ja-JP" kern="0" dirty="0">
                <a:solidFill>
                  <a:schemeClr val="accent3"/>
                </a:solidFill>
                <a:latin typeface="+mn-ea"/>
              </a:rPr>
              <a:t>1750</a:t>
            </a:r>
            <a:r>
              <a:rPr kumimoji="0" lang="ja-JP" altLang="en-US" kern="0" dirty="0">
                <a:solidFill>
                  <a:schemeClr val="accent3"/>
                </a:solidFill>
                <a:latin typeface="+mn-ea"/>
              </a:rPr>
              <a:t>万</a:t>
            </a:r>
            <a:endParaRPr kumimoji="0" lang="en-US" altLang="ja-JP" kern="0" dirty="0">
              <a:solidFill>
                <a:schemeClr val="accent3"/>
              </a:solidFill>
              <a:latin typeface="+mn-ea"/>
            </a:endParaRPr>
          </a:p>
        </p:txBody>
      </p:sp>
      <p:sp>
        <p:nvSpPr>
          <p:cNvPr id="26" name="テキスト ボックス 25">
            <a:extLst>
              <a:ext uri="{FF2B5EF4-FFF2-40B4-BE49-F238E27FC236}">
                <a16:creationId xmlns:a16="http://schemas.microsoft.com/office/drawing/2014/main" id="{E287EFA0-A26E-0293-6A76-359FEE9BCB48}"/>
              </a:ext>
            </a:extLst>
          </p:cNvPr>
          <p:cNvSpPr txBox="1"/>
          <p:nvPr/>
        </p:nvSpPr>
        <p:spPr>
          <a:xfrm>
            <a:off x="6550050" y="3876639"/>
            <a:ext cx="4900766" cy="338554"/>
          </a:xfrm>
          <a:prstGeom prst="rect">
            <a:avLst/>
          </a:prstGeom>
          <a:noFill/>
        </p:spPr>
        <p:txBody>
          <a:bodyPr wrap="square" rtlCol="0">
            <a:spAutoFit/>
          </a:bodyPr>
          <a:lstStyle/>
          <a:p>
            <a:pPr algn="l"/>
            <a:r>
              <a:rPr kumimoji="1" lang="en-US" altLang="ja-JP" sz="1600" dirty="0">
                <a:solidFill>
                  <a:schemeClr val="accent3"/>
                </a:solidFill>
                <a:latin typeface="+mj-ea"/>
                <a:ea typeface="+mj-ea"/>
              </a:rPr>
              <a:t>Yahoo</a:t>
            </a:r>
            <a:r>
              <a:rPr lang="en-US" altLang="ja-JP" sz="1600" dirty="0">
                <a:solidFill>
                  <a:schemeClr val="accent3"/>
                </a:solidFill>
                <a:latin typeface="+mj-ea"/>
                <a:ea typeface="+mj-ea"/>
              </a:rPr>
              <a:t>!</a:t>
            </a:r>
            <a:r>
              <a:rPr lang="ja-JP" altLang="en-US" sz="1600" dirty="0">
                <a:solidFill>
                  <a:schemeClr val="accent3"/>
                </a:solidFill>
                <a:latin typeface="+mj-ea"/>
                <a:ea typeface="+mj-ea"/>
              </a:rPr>
              <a:t> </a:t>
            </a:r>
            <a:r>
              <a:rPr kumimoji="1" lang="en-US" altLang="ja-JP" sz="1600" dirty="0">
                <a:solidFill>
                  <a:schemeClr val="accent3"/>
                </a:solidFill>
                <a:latin typeface="+mj-ea"/>
                <a:ea typeface="+mj-ea"/>
              </a:rPr>
              <a:t>JAPAN</a:t>
            </a:r>
            <a:r>
              <a:rPr kumimoji="1" lang="ja-JP" altLang="en-US" sz="1600" dirty="0">
                <a:solidFill>
                  <a:schemeClr val="accent3"/>
                </a:solidFill>
                <a:latin typeface="+mj-ea"/>
                <a:ea typeface="+mj-ea"/>
              </a:rPr>
              <a:t>は国内最大規模のニュースメディア</a:t>
            </a:r>
          </a:p>
        </p:txBody>
      </p:sp>
      <p:sp>
        <p:nvSpPr>
          <p:cNvPr id="31" name="Freeform 10">
            <a:extLst>
              <a:ext uri="{FF2B5EF4-FFF2-40B4-BE49-F238E27FC236}">
                <a16:creationId xmlns:a16="http://schemas.microsoft.com/office/drawing/2014/main" id="{84169166-1315-43AA-5114-D07D10F13A25}"/>
              </a:ext>
            </a:extLst>
          </p:cNvPr>
          <p:cNvSpPr>
            <a:spLocks noChangeArrowheads="1"/>
          </p:cNvSpPr>
          <p:nvPr/>
        </p:nvSpPr>
        <p:spPr bwMode="auto">
          <a:xfrm>
            <a:off x="6138932" y="3857536"/>
            <a:ext cx="326468" cy="326468"/>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pic>
        <p:nvPicPr>
          <p:cNvPr id="3" name="図 2">
            <a:extLst>
              <a:ext uri="{FF2B5EF4-FFF2-40B4-BE49-F238E27FC236}">
                <a16:creationId xmlns:a16="http://schemas.microsoft.com/office/drawing/2014/main" id="{E74B18F8-3421-5EA3-98AB-ACFEACCF2D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4919" y="3163618"/>
            <a:ext cx="557822" cy="817322"/>
          </a:xfrm>
          <a:prstGeom prst="rect">
            <a:avLst/>
          </a:prstGeom>
        </p:spPr>
      </p:pic>
      <p:sp>
        <p:nvSpPr>
          <p:cNvPr id="7" name="正方形/長方形 6">
            <a:extLst>
              <a:ext uri="{FF2B5EF4-FFF2-40B4-BE49-F238E27FC236}">
                <a16:creationId xmlns:a16="http://schemas.microsoft.com/office/drawing/2014/main" id="{667DE6D1-670C-1A9A-1DA1-E3F145D88531}"/>
              </a:ext>
            </a:extLst>
          </p:cNvPr>
          <p:cNvSpPr/>
          <p:nvPr/>
        </p:nvSpPr>
        <p:spPr>
          <a:xfrm>
            <a:off x="704080" y="2022125"/>
            <a:ext cx="4983245" cy="470782"/>
          </a:xfrm>
          <a:prstGeom prst="rect">
            <a:avLst/>
          </a:prstGeom>
          <a:solidFill>
            <a:schemeClr val="accent1">
              <a:lumMod val="50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chemeClr val="bg1"/>
                </a:solidFill>
                <a:latin typeface="+mj-ea"/>
                <a:ea typeface="+mj-ea"/>
              </a:rPr>
              <a:t>掲載イメージ</a:t>
            </a:r>
            <a:endParaRPr lang="en-US" altLang="ja-JP" sz="1400" b="1" dirty="0">
              <a:solidFill>
                <a:schemeClr val="bg1"/>
              </a:solidFill>
              <a:latin typeface="+mj-ea"/>
              <a:ea typeface="+mj-ea"/>
            </a:endParaRPr>
          </a:p>
        </p:txBody>
      </p:sp>
      <p:sp>
        <p:nvSpPr>
          <p:cNvPr id="16" name="テキスト ボックス 15">
            <a:extLst>
              <a:ext uri="{FF2B5EF4-FFF2-40B4-BE49-F238E27FC236}">
                <a16:creationId xmlns:a16="http://schemas.microsoft.com/office/drawing/2014/main" id="{ED48F9CE-EB7C-4A6B-06FF-B7547CAB54EF}"/>
              </a:ext>
            </a:extLst>
          </p:cNvPr>
          <p:cNvSpPr txBox="1"/>
          <p:nvPr/>
        </p:nvSpPr>
        <p:spPr>
          <a:xfrm>
            <a:off x="2315316" y="3252952"/>
            <a:ext cx="3314515" cy="523220"/>
          </a:xfrm>
          <a:prstGeom prst="rect">
            <a:avLst/>
          </a:prstGeom>
          <a:noFill/>
        </p:spPr>
        <p:txBody>
          <a:bodyPr wrap="square">
            <a:spAutoFit/>
          </a:bodyPr>
          <a:lstStyle/>
          <a:p>
            <a:pPr algn="l"/>
            <a:r>
              <a:rPr kumimoji="1" lang="en-US" altLang="ja-JP" sz="1400" dirty="0">
                <a:solidFill>
                  <a:schemeClr val="accent3"/>
                </a:solidFill>
                <a:latin typeface="+mn-ea"/>
              </a:rPr>
              <a:t>Yahoo!</a:t>
            </a:r>
            <a:r>
              <a:rPr kumimoji="1" lang="ja-JP" altLang="en-US" sz="1400" dirty="0">
                <a:solidFill>
                  <a:schemeClr val="accent3"/>
                </a:solidFill>
                <a:latin typeface="+mn-ea"/>
              </a:rPr>
              <a:t>ニューストピックスに初回訪問時に訪れたユーザーに</a:t>
            </a:r>
            <a:r>
              <a:rPr kumimoji="1" lang="en-US" altLang="ja-JP" sz="1400" dirty="0">
                <a:solidFill>
                  <a:schemeClr val="accent3"/>
                </a:solidFill>
                <a:latin typeface="+mn-ea"/>
              </a:rPr>
              <a:t>100</a:t>
            </a:r>
            <a:r>
              <a:rPr kumimoji="1" lang="ja-JP" altLang="en-US" sz="1400" dirty="0">
                <a:solidFill>
                  <a:schemeClr val="accent3"/>
                </a:solidFill>
                <a:latin typeface="+mn-ea"/>
              </a:rPr>
              <a:t>％リーチ</a:t>
            </a:r>
            <a:endParaRPr kumimoji="1" lang="en-US" altLang="ja-JP" sz="1400" dirty="0">
              <a:solidFill>
                <a:schemeClr val="accent3"/>
              </a:solidFill>
              <a:latin typeface="+mn-ea"/>
            </a:endParaRPr>
          </a:p>
        </p:txBody>
      </p:sp>
      <p:sp>
        <p:nvSpPr>
          <p:cNvPr id="17" name="テキスト ボックス 16">
            <a:extLst>
              <a:ext uri="{FF2B5EF4-FFF2-40B4-BE49-F238E27FC236}">
                <a16:creationId xmlns:a16="http://schemas.microsoft.com/office/drawing/2014/main" id="{9238CD8F-D120-26A4-55EB-14DCB53BA02F}"/>
              </a:ext>
            </a:extLst>
          </p:cNvPr>
          <p:cNvSpPr txBox="1"/>
          <p:nvPr/>
        </p:nvSpPr>
        <p:spPr>
          <a:xfrm>
            <a:off x="955952" y="4144360"/>
            <a:ext cx="1680576" cy="523220"/>
          </a:xfrm>
          <a:prstGeom prst="rect">
            <a:avLst/>
          </a:prstGeom>
          <a:noFill/>
        </p:spPr>
        <p:txBody>
          <a:bodyPr wrap="square">
            <a:spAutoFit/>
          </a:bodyPr>
          <a:lstStyle/>
          <a:p>
            <a:pPr algn="ctr"/>
            <a:r>
              <a:rPr kumimoji="1" lang="ja-JP" altLang="en-US" sz="1400" dirty="0">
                <a:solidFill>
                  <a:schemeClr val="accent3"/>
                </a:solidFill>
                <a:latin typeface="+mn-ea"/>
              </a:rPr>
              <a:t>初回訪問時</a:t>
            </a:r>
            <a:endParaRPr kumimoji="1" lang="en-US" altLang="ja-JP" sz="1400" dirty="0">
              <a:solidFill>
                <a:schemeClr val="accent3"/>
              </a:solidFill>
              <a:latin typeface="+mn-ea"/>
            </a:endParaRPr>
          </a:p>
          <a:p>
            <a:pPr algn="ctr"/>
            <a:r>
              <a:rPr lang="ja-JP" altLang="en-US" sz="1400" dirty="0">
                <a:solidFill>
                  <a:schemeClr val="accent3"/>
                </a:solidFill>
                <a:latin typeface="+mn-ea"/>
              </a:rPr>
              <a:t>表示</a:t>
            </a:r>
            <a:endParaRPr kumimoji="1" lang="en-US" altLang="ja-JP" sz="1400" dirty="0">
              <a:solidFill>
                <a:schemeClr val="accent3"/>
              </a:solidFill>
              <a:latin typeface="+mn-ea"/>
            </a:endParaRPr>
          </a:p>
        </p:txBody>
      </p:sp>
      <p:sp>
        <p:nvSpPr>
          <p:cNvPr id="18" name="テキスト ボックス 17">
            <a:extLst>
              <a:ext uri="{FF2B5EF4-FFF2-40B4-BE49-F238E27FC236}">
                <a16:creationId xmlns:a16="http://schemas.microsoft.com/office/drawing/2014/main" id="{CC0D49BD-7539-01DC-6FF7-382B5C684F4D}"/>
              </a:ext>
            </a:extLst>
          </p:cNvPr>
          <p:cNvSpPr txBox="1"/>
          <p:nvPr/>
        </p:nvSpPr>
        <p:spPr>
          <a:xfrm>
            <a:off x="704081" y="4905807"/>
            <a:ext cx="4951344" cy="1323439"/>
          </a:xfrm>
          <a:prstGeom prst="rect">
            <a:avLst/>
          </a:prstGeom>
          <a:noFill/>
        </p:spPr>
        <p:txBody>
          <a:bodyPr wrap="square">
            <a:spAutoFit/>
          </a:bodyPr>
          <a:lstStyle/>
          <a:p>
            <a:pPr algn="l"/>
            <a:r>
              <a:rPr kumimoji="1" lang="ja-JP" altLang="en-US" sz="1600" dirty="0">
                <a:solidFill>
                  <a:schemeClr val="accent3"/>
                </a:solidFill>
                <a:latin typeface="+mn-ea"/>
              </a:rPr>
              <a:t>掲載日に訪問したユーザーの初回訪問時に</a:t>
            </a:r>
            <a:endParaRPr kumimoji="1" lang="en-US" altLang="ja-JP" sz="1600" dirty="0">
              <a:solidFill>
                <a:schemeClr val="accent3"/>
              </a:solidFill>
              <a:latin typeface="+mn-ea"/>
            </a:endParaRPr>
          </a:p>
          <a:p>
            <a:pPr algn="l"/>
            <a:r>
              <a:rPr kumimoji="1" lang="en-US" altLang="ja-JP" sz="1600" dirty="0">
                <a:solidFill>
                  <a:schemeClr val="accent3"/>
                </a:solidFill>
                <a:latin typeface="+mn-ea"/>
              </a:rPr>
              <a:t>100</a:t>
            </a:r>
            <a:r>
              <a:rPr kumimoji="1" lang="ja-JP" altLang="en-US" sz="1600" dirty="0">
                <a:solidFill>
                  <a:schemeClr val="accent3"/>
                </a:solidFill>
                <a:latin typeface="+mn-ea"/>
              </a:rPr>
              <a:t>％掲出するため、</a:t>
            </a:r>
            <a:r>
              <a:rPr kumimoji="1" lang="en-US" altLang="ja-JP" sz="1600" dirty="0">
                <a:solidFill>
                  <a:schemeClr val="accent3"/>
                </a:solidFill>
                <a:latin typeface="+mn-ea"/>
              </a:rPr>
              <a:t>Yahoo!</a:t>
            </a:r>
            <a:r>
              <a:rPr kumimoji="1" lang="ja-JP" altLang="en-US" sz="1600" dirty="0">
                <a:solidFill>
                  <a:schemeClr val="accent3"/>
                </a:solidFill>
                <a:latin typeface="+mn-ea"/>
              </a:rPr>
              <a:t>ニューストピックスに訪れた全ユーザーにリーチ可能</a:t>
            </a:r>
            <a:endParaRPr kumimoji="1" lang="en-US" altLang="ja-JP" sz="1600" dirty="0">
              <a:solidFill>
                <a:schemeClr val="accent3"/>
              </a:solidFill>
              <a:latin typeface="+mn-ea"/>
            </a:endParaRPr>
          </a:p>
          <a:p>
            <a:pPr algn="l"/>
            <a:endParaRPr lang="en-US" altLang="ja-JP" sz="1600" dirty="0">
              <a:solidFill>
                <a:schemeClr val="accent3"/>
              </a:solidFill>
              <a:latin typeface="+mn-ea"/>
            </a:endParaRPr>
          </a:p>
          <a:p>
            <a:r>
              <a:rPr lang="ja-JP" altLang="en-US" sz="1600" dirty="0">
                <a:solidFill>
                  <a:schemeClr val="accent3"/>
                </a:solidFill>
                <a:latin typeface="+mn-ea"/>
              </a:rPr>
              <a:t>高いリーチ効率で最大規模のリーチ獲得が可能</a:t>
            </a:r>
            <a:endParaRPr kumimoji="1" lang="en-US" altLang="ja-JP" sz="1600" dirty="0">
              <a:solidFill>
                <a:schemeClr val="accent3"/>
              </a:solidFill>
              <a:latin typeface="+mn-ea"/>
            </a:endParaRPr>
          </a:p>
        </p:txBody>
      </p:sp>
      <p:sp>
        <p:nvSpPr>
          <p:cNvPr id="19" name="正方形/長方形 18">
            <a:extLst>
              <a:ext uri="{FF2B5EF4-FFF2-40B4-BE49-F238E27FC236}">
                <a16:creationId xmlns:a16="http://schemas.microsoft.com/office/drawing/2014/main" id="{B3F4B60D-C280-47C3-D061-FE33BE5E8F46}"/>
              </a:ext>
            </a:extLst>
          </p:cNvPr>
          <p:cNvSpPr/>
          <p:nvPr/>
        </p:nvSpPr>
        <p:spPr>
          <a:xfrm>
            <a:off x="704080" y="2022125"/>
            <a:ext cx="4983245" cy="2670525"/>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837E9A76-D931-8463-A793-11521B08F2FE}"/>
              </a:ext>
            </a:extLst>
          </p:cNvPr>
          <p:cNvSpPr/>
          <p:nvPr/>
        </p:nvSpPr>
        <p:spPr>
          <a:xfrm>
            <a:off x="5835650" y="2022125"/>
            <a:ext cx="5647066" cy="470782"/>
          </a:xfrm>
          <a:prstGeom prst="rect">
            <a:avLst/>
          </a:prstGeom>
          <a:solidFill>
            <a:schemeClr val="accent1">
              <a:lumMod val="50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chemeClr val="bg1"/>
                </a:solidFill>
                <a:latin typeface="+mj-ea"/>
                <a:ea typeface="+mj-ea"/>
              </a:rPr>
              <a:t>広告スペック</a:t>
            </a:r>
            <a:endParaRPr lang="en-US" altLang="ja-JP" sz="1400" b="1" dirty="0">
              <a:solidFill>
                <a:schemeClr val="bg1"/>
              </a:solidFill>
              <a:latin typeface="+mj-ea"/>
              <a:ea typeface="+mj-ea"/>
            </a:endParaRPr>
          </a:p>
        </p:txBody>
      </p:sp>
      <p:sp>
        <p:nvSpPr>
          <p:cNvPr id="27" name="テキスト ボックス 26">
            <a:extLst>
              <a:ext uri="{FF2B5EF4-FFF2-40B4-BE49-F238E27FC236}">
                <a16:creationId xmlns:a16="http://schemas.microsoft.com/office/drawing/2014/main" id="{4A10F742-3FF2-BD5B-38FF-566842F67C58}"/>
              </a:ext>
            </a:extLst>
          </p:cNvPr>
          <p:cNvSpPr txBox="1"/>
          <p:nvPr/>
        </p:nvSpPr>
        <p:spPr>
          <a:xfrm flipH="1">
            <a:off x="8662408" y="2789028"/>
            <a:ext cx="2888241" cy="646331"/>
          </a:xfrm>
          <a:prstGeom prst="rect">
            <a:avLst/>
          </a:prstGeom>
          <a:noFill/>
        </p:spPr>
        <p:txBody>
          <a:bodyPr wrap="square">
            <a:spAutoFit/>
          </a:bodyPr>
          <a:lstStyle/>
          <a:p>
            <a:pPr algn="l"/>
            <a:r>
              <a:rPr kumimoji="0" lang="ja-JP" altLang="en-US" kern="0" dirty="0">
                <a:solidFill>
                  <a:schemeClr val="accent3"/>
                </a:solidFill>
                <a:latin typeface="+mn-ea"/>
              </a:rPr>
              <a:t>リーチシェア：</a:t>
            </a:r>
            <a:r>
              <a:rPr kumimoji="0" lang="en-US" altLang="ja-JP" kern="0" dirty="0">
                <a:solidFill>
                  <a:schemeClr val="accent3"/>
                </a:solidFill>
                <a:latin typeface="+mn-ea"/>
              </a:rPr>
              <a:t>100</a:t>
            </a:r>
            <a:r>
              <a:rPr kumimoji="0" lang="ja-JP" altLang="en-US" kern="0" dirty="0">
                <a:solidFill>
                  <a:schemeClr val="accent3"/>
                </a:solidFill>
                <a:latin typeface="+mn-ea"/>
              </a:rPr>
              <a:t>％</a:t>
            </a:r>
            <a:endParaRPr kumimoji="0" lang="en-US" altLang="ja-JP" kern="0" dirty="0">
              <a:solidFill>
                <a:schemeClr val="accent3"/>
              </a:solidFill>
              <a:latin typeface="+mn-ea"/>
            </a:endParaRPr>
          </a:p>
          <a:p>
            <a:pPr algn="l"/>
            <a:r>
              <a:rPr kumimoji="0" lang="ja-JP" altLang="en-US" kern="0" dirty="0">
                <a:solidFill>
                  <a:schemeClr val="accent3"/>
                </a:solidFill>
                <a:latin typeface="+mn-ea"/>
              </a:rPr>
              <a:t>想定リーチ単価：</a:t>
            </a:r>
            <a:r>
              <a:rPr kumimoji="0" lang="en-US" altLang="ja-JP" kern="0" dirty="0">
                <a:solidFill>
                  <a:schemeClr val="accent3"/>
                </a:solidFill>
                <a:latin typeface="+mn-ea"/>
              </a:rPr>
              <a:t>0.74</a:t>
            </a:r>
            <a:r>
              <a:rPr kumimoji="0" lang="ja-JP" altLang="en-US" kern="0" dirty="0">
                <a:solidFill>
                  <a:schemeClr val="accent3"/>
                </a:solidFill>
                <a:latin typeface="+mn-ea"/>
              </a:rPr>
              <a:t>円</a:t>
            </a:r>
            <a:endParaRPr kumimoji="0" lang="en-US" altLang="ja-JP" kern="0" dirty="0">
              <a:solidFill>
                <a:schemeClr val="accent3"/>
              </a:solidFill>
              <a:latin typeface="+mn-ea"/>
            </a:endParaRPr>
          </a:p>
        </p:txBody>
      </p:sp>
      <p:pic>
        <p:nvPicPr>
          <p:cNvPr id="5" name="図 4">
            <a:extLst>
              <a:ext uri="{FF2B5EF4-FFF2-40B4-BE49-F238E27FC236}">
                <a16:creationId xmlns:a16="http://schemas.microsoft.com/office/drawing/2014/main" id="{DF26BD1A-5835-7904-70FF-4345632AA651}"/>
              </a:ext>
            </a:extLst>
          </p:cNvPr>
          <p:cNvPicPr>
            <a:picLocks noChangeAspect="1"/>
          </p:cNvPicPr>
          <p:nvPr/>
        </p:nvPicPr>
        <p:blipFill>
          <a:blip r:embed="rId4"/>
          <a:stretch>
            <a:fillRect/>
          </a:stretch>
        </p:blipFill>
        <p:spPr>
          <a:xfrm>
            <a:off x="872651" y="2665667"/>
            <a:ext cx="699693" cy="1383439"/>
          </a:xfrm>
          <a:prstGeom prst="rect">
            <a:avLst/>
          </a:prstGeom>
        </p:spPr>
      </p:pic>
      <p:pic>
        <p:nvPicPr>
          <p:cNvPr id="6" name="図 5">
            <a:extLst>
              <a:ext uri="{FF2B5EF4-FFF2-40B4-BE49-F238E27FC236}">
                <a16:creationId xmlns:a16="http://schemas.microsoft.com/office/drawing/2014/main" id="{5B6EE69C-FF5C-0FDB-B9EF-43ABEC85C5D1}"/>
              </a:ext>
            </a:extLst>
          </p:cNvPr>
          <p:cNvPicPr>
            <a:picLocks noChangeAspect="1"/>
          </p:cNvPicPr>
          <p:nvPr/>
        </p:nvPicPr>
        <p:blipFill>
          <a:blip r:embed="rId5"/>
          <a:stretch>
            <a:fillRect/>
          </a:stretch>
        </p:blipFill>
        <p:spPr>
          <a:xfrm>
            <a:off x="6096000" y="4347422"/>
            <a:ext cx="5177162" cy="1858382"/>
          </a:xfrm>
          <a:prstGeom prst="rect">
            <a:avLst/>
          </a:prstGeom>
        </p:spPr>
      </p:pic>
    </p:spTree>
    <p:extLst>
      <p:ext uri="{BB962C8B-B14F-4D97-AF65-F5344CB8AC3E}">
        <p14:creationId xmlns:p14="http://schemas.microsoft.com/office/powerpoint/2010/main" val="2949613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a:extLst>
              <a:ext uri="{FF2B5EF4-FFF2-40B4-BE49-F238E27FC236}">
                <a16:creationId xmlns:a16="http://schemas.microsoft.com/office/drawing/2014/main" id="{3AAB2E51-2289-C2B7-49EF-E0D6D932ECD1}"/>
              </a:ext>
            </a:extLst>
          </p:cNvPr>
          <p:cNvSpPr/>
          <p:nvPr/>
        </p:nvSpPr>
        <p:spPr>
          <a:xfrm>
            <a:off x="5869675" y="4238404"/>
            <a:ext cx="5617737" cy="2140582"/>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3A3DAB2B-57DE-1B3A-E226-C8B411C47EC4}"/>
              </a:ext>
            </a:extLst>
          </p:cNvPr>
          <p:cNvSpPr>
            <a:spLocks noGrp="1"/>
          </p:cNvSpPr>
          <p:nvPr>
            <p:ph type="body" sz="quarter" idx="10"/>
          </p:nvPr>
        </p:nvSpPr>
        <p:spPr/>
        <p:txBody>
          <a:bodyPr/>
          <a:lstStyle/>
          <a:p>
            <a:pPr algn="ctr"/>
            <a:r>
              <a:rPr lang="en-US" altLang="ja-JP" sz="1800" b="1" dirty="0">
                <a:latin typeface="+mj-ea"/>
                <a:ea typeface="+mj-ea"/>
              </a:rPr>
              <a:t>Yahoo! JAPAN</a:t>
            </a:r>
            <a:r>
              <a:rPr lang="ja-JP" altLang="en-US" sz="1800" b="1" dirty="0">
                <a:latin typeface="+mj-ea"/>
                <a:ea typeface="+mj-ea"/>
              </a:rPr>
              <a:t>　トップページ　トピックス</a:t>
            </a:r>
            <a:r>
              <a:rPr lang="en-US" altLang="ja-JP" sz="1800" b="1" dirty="0">
                <a:latin typeface="+mj-ea"/>
                <a:ea typeface="+mj-ea"/>
              </a:rPr>
              <a:t>PR</a:t>
            </a:r>
            <a:r>
              <a:rPr lang="ja-JP" altLang="en-US" sz="1800" b="1" dirty="0">
                <a:latin typeface="+mj-ea"/>
                <a:ea typeface="+mj-ea"/>
              </a:rPr>
              <a:t>　</a:t>
            </a:r>
            <a:r>
              <a:rPr lang="en-US" altLang="ja-JP" sz="1800" b="1" dirty="0">
                <a:latin typeface="+mj-ea"/>
                <a:ea typeface="+mj-ea"/>
              </a:rPr>
              <a:t>SP</a:t>
            </a:r>
            <a:r>
              <a:rPr lang="ja-JP" altLang="en-US" sz="1800" b="1" dirty="0">
                <a:latin typeface="+mj-ea"/>
                <a:ea typeface="+mj-ea"/>
              </a:rPr>
              <a:t>（オールリーチ　</a:t>
            </a:r>
            <a:r>
              <a:rPr lang="en-US" altLang="ja-JP" sz="1800" b="1" dirty="0">
                <a:latin typeface="+mj-ea"/>
                <a:ea typeface="+mj-ea"/>
              </a:rPr>
              <a:t>Plus</a:t>
            </a:r>
            <a:r>
              <a:rPr lang="ja-JP" altLang="en-US" sz="1800" b="1" dirty="0">
                <a:latin typeface="+mj-ea"/>
                <a:ea typeface="+mj-ea"/>
              </a:rPr>
              <a:t>）</a:t>
            </a:r>
            <a:endParaRPr lang="en-US" altLang="ja-JP" sz="1800" b="1" dirty="0">
              <a:latin typeface="+mj-ea"/>
              <a:ea typeface="+mj-ea"/>
            </a:endParaRPr>
          </a:p>
        </p:txBody>
      </p:sp>
      <p:sp>
        <p:nvSpPr>
          <p:cNvPr id="8" name="片側の 2 つの角を丸めた四角形 26">
            <a:extLst>
              <a:ext uri="{FF2B5EF4-FFF2-40B4-BE49-F238E27FC236}">
                <a16:creationId xmlns:a16="http://schemas.microsoft.com/office/drawing/2014/main" id="{BDA980CD-E1F5-E58C-CB5E-E9EFD109B2CE}"/>
              </a:ext>
            </a:extLst>
          </p:cNvPr>
          <p:cNvSpPr/>
          <p:nvPr/>
        </p:nvSpPr>
        <p:spPr>
          <a:xfrm>
            <a:off x="704080" y="1298707"/>
            <a:ext cx="10778636" cy="601299"/>
          </a:xfrm>
          <a:prstGeom prst="round2SameRect">
            <a:avLst>
              <a:gd name="adj1" fmla="val 0"/>
              <a:gd name="adj2" fmla="val 0"/>
            </a:avLst>
          </a:prstGeom>
          <a:solidFill>
            <a:schemeClr val="accent6"/>
          </a:solidFill>
          <a:ln w="25400" cap="flat" cmpd="sng" algn="ctr">
            <a:noFill/>
            <a:prstDash val="solid"/>
          </a:ln>
          <a:effectLst/>
        </p:spPr>
        <p:txBody>
          <a:bodyPr tIns="0" bIns="0" rtlCol="0" anchor="ctr"/>
          <a:lstStyle/>
          <a:p>
            <a:pPr algn="ctr"/>
            <a:r>
              <a:rPr lang="en-US" altLang="ja-JP" sz="1600" b="1" dirty="0">
                <a:solidFill>
                  <a:schemeClr val="bg1"/>
                </a:solidFill>
                <a:latin typeface="+mj-ea"/>
                <a:ea typeface="+mj-ea"/>
              </a:rPr>
              <a:t>Yahoo! JAPAN</a:t>
            </a:r>
            <a:r>
              <a:rPr lang="ja-JP" altLang="en-US" sz="1600" b="1" dirty="0">
                <a:solidFill>
                  <a:schemeClr val="bg1"/>
                </a:solidFill>
                <a:latin typeface="+mj-ea"/>
                <a:ea typeface="+mj-ea"/>
              </a:rPr>
              <a:t>　トップページ　トピックス</a:t>
            </a:r>
            <a:r>
              <a:rPr lang="en-US" altLang="ja-JP" sz="1600" b="1" dirty="0">
                <a:solidFill>
                  <a:schemeClr val="bg1"/>
                </a:solidFill>
                <a:latin typeface="+mj-ea"/>
                <a:ea typeface="+mj-ea"/>
              </a:rPr>
              <a:t>PR</a:t>
            </a:r>
            <a:r>
              <a:rPr lang="ja-JP" altLang="en-US" sz="1600" b="1" dirty="0">
                <a:solidFill>
                  <a:schemeClr val="bg1"/>
                </a:solidFill>
                <a:latin typeface="+mj-ea"/>
                <a:ea typeface="+mj-ea"/>
              </a:rPr>
              <a:t>　</a:t>
            </a:r>
            <a:r>
              <a:rPr lang="en-US" altLang="ja-JP" sz="1600" b="1" dirty="0">
                <a:solidFill>
                  <a:schemeClr val="bg1"/>
                </a:solidFill>
                <a:latin typeface="+mj-ea"/>
                <a:ea typeface="+mj-ea"/>
              </a:rPr>
              <a:t>SP</a:t>
            </a:r>
            <a:r>
              <a:rPr lang="ja-JP" altLang="en-US" sz="1600" b="1" dirty="0">
                <a:solidFill>
                  <a:schemeClr val="bg1"/>
                </a:solidFill>
                <a:latin typeface="+mj-ea"/>
                <a:ea typeface="+mj-ea"/>
              </a:rPr>
              <a:t>（オールリーチ　</a:t>
            </a:r>
            <a:r>
              <a:rPr lang="en-US" altLang="ja-JP" sz="1600" b="1" dirty="0">
                <a:solidFill>
                  <a:schemeClr val="bg1"/>
                </a:solidFill>
                <a:latin typeface="+mj-ea"/>
                <a:ea typeface="+mj-ea"/>
              </a:rPr>
              <a:t>Plus</a:t>
            </a:r>
            <a:r>
              <a:rPr lang="ja-JP" altLang="en-US" sz="1600" b="1" dirty="0">
                <a:solidFill>
                  <a:schemeClr val="bg1"/>
                </a:solidFill>
                <a:latin typeface="+mj-ea"/>
                <a:ea typeface="+mj-ea"/>
              </a:rPr>
              <a:t>）</a:t>
            </a:r>
            <a:endParaRPr lang="en-US" altLang="ja-JP" sz="1600" b="1" dirty="0">
              <a:solidFill>
                <a:schemeClr val="bg1"/>
              </a:solidFill>
              <a:latin typeface="+mj-ea"/>
              <a:ea typeface="+mj-ea"/>
            </a:endParaRPr>
          </a:p>
        </p:txBody>
      </p:sp>
      <p:sp>
        <p:nvSpPr>
          <p:cNvPr id="25" name="テキスト ボックス 24">
            <a:extLst>
              <a:ext uri="{FF2B5EF4-FFF2-40B4-BE49-F238E27FC236}">
                <a16:creationId xmlns:a16="http://schemas.microsoft.com/office/drawing/2014/main" id="{B8CE757D-7ABC-A182-864E-4DEC6416A98D}"/>
              </a:ext>
            </a:extLst>
          </p:cNvPr>
          <p:cNvSpPr txBox="1"/>
          <p:nvPr/>
        </p:nvSpPr>
        <p:spPr>
          <a:xfrm>
            <a:off x="5873750" y="2785392"/>
            <a:ext cx="5217812" cy="646331"/>
          </a:xfrm>
          <a:prstGeom prst="rect">
            <a:avLst/>
          </a:prstGeom>
          <a:noFill/>
        </p:spPr>
        <p:txBody>
          <a:bodyPr wrap="square" rtlCol="0">
            <a:spAutoFit/>
          </a:bodyPr>
          <a:lstStyle/>
          <a:p>
            <a:pPr algn="l"/>
            <a:r>
              <a:rPr kumimoji="0" lang="ja-JP" altLang="en-US" kern="0" dirty="0">
                <a:solidFill>
                  <a:schemeClr val="accent3"/>
                </a:solidFill>
                <a:latin typeface="+mn-ea"/>
              </a:rPr>
              <a:t>広告掲載期間：</a:t>
            </a:r>
            <a:r>
              <a:rPr kumimoji="0" lang="en-US" altLang="ja-JP" kern="0" dirty="0">
                <a:solidFill>
                  <a:schemeClr val="accent3"/>
                </a:solidFill>
                <a:latin typeface="+mn-ea"/>
              </a:rPr>
              <a:t>1</a:t>
            </a:r>
            <a:r>
              <a:rPr kumimoji="0" lang="ja-JP" altLang="en-US" kern="0" dirty="0">
                <a:solidFill>
                  <a:schemeClr val="accent3"/>
                </a:solidFill>
                <a:latin typeface="+mn-ea"/>
              </a:rPr>
              <a:t>日</a:t>
            </a:r>
            <a:endParaRPr kumimoji="0" lang="en-US" altLang="ja-JP" kern="0" dirty="0">
              <a:solidFill>
                <a:schemeClr val="accent3"/>
              </a:solidFill>
              <a:latin typeface="+mn-ea"/>
            </a:endParaRPr>
          </a:p>
          <a:p>
            <a:pPr algn="l"/>
            <a:r>
              <a:rPr kumimoji="0" lang="ja-JP" altLang="en-US" kern="0" dirty="0">
                <a:solidFill>
                  <a:schemeClr val="accent3"/>
                </a:solidFill>
                <a:latin typeface="+mn-ea"/>
              </a:rPr>
              <a:t>想定</a:t>
            </a:r>
            <a:r>
              <a:rPr kumimoji="0" lang="en-US" altLang="ja-JP" kern="0" dirty="0">
                <a:solidFill>
                  <a:schemeClr val="accent3"/>
                </a:solidFill>
                <a:latin typeface="+mn-ea"/>
              </a:rPr>
              <a:t>v</a:t>
            </a:r>
            <a:r>
              <a:rPr kumimoji="0" lang="ja-JP" altLang="en-US" kern="0" dirty="0">
                <a:solidFill>
                  <a:schemeClr val="accent3"/>
                </a:solidFill>
                <a:latin typeface="+mn-ea"/>
              </a:rPr>
              <a:t>リーチ数：</a:t>
            </a:r>
            <a:r>
              <a:rPr kumimoji="0" lang="en-US" altLang="ja-JP" kern="0" dirty="0">
                <a:solidFill>
                  <a:schemeClr val="accent3"/>
                </a:solidFill>
                <a:latin typeface="+mn-ea"/>
              </a:rPr>
              <a:t>1750</a:t>
            </a:r>
            <a:r>
              <a:rPr kumimoji="0" lang="ja-JP" altLang="en-US" kern="0" dirty="0">
                <a:solidFill>
                  <a:schemeClr val="accent3"/>
                </a:solidFill>
                <a:latin typeface="+mn-ea"/>
              </a:rPr>
              <a:t>万 </a:t>
            </a:r>
            <a:r>
              <a:rPr kumimoji="0" lang="en-US" altLang="ja-JP" sz="800" kern="0" dirty="0">
                <a:solidFill>
                  <a:schemeClr val="accent3"/>
                </a:solidFill>
                <a:latin typeface="+mn-ea"/>
              </a:rPr>
              <a:t>※</a:t>
            </a:r>
            <a:r>
              <a:rPr kumimoji="0" lang="ja-JP" altLang="en-US" sz="800" kern="0" dirty="0">
                <a:solidFill>
                  <a:schemeClr val="accent3"/>
                </a:solidFill>
                <a:latin typeface="+mn-ea"/>
              </a:rPr>
              <a:t>１</a:t>
            </a:r>
            <a:endParaRPr kumimoji="0" lang="en-US" altLang="ja-JP" kern="0" dirty="0">
              <a:solidFill>
                <a:schemeClr val="accent3"/>
              </a:solidFill>
              <a:latin typeface="+mn-ea"/>
            </a:endParaRPr>
          </a:p>
        </p:txBody>
      </p:sp>
      <p:sp>
        <p:nvSpPr>
          <p:cNvPr id="26" name="テキスト ボックス 25">
            <a:extLst>
              <a:ext uri="{FF2B5EF4-FFF2-40B4-BE49-F238E27FC236}">
                <a16:creationId xmlns:a16="http://schemas.microsoft.com/office/drawing/2014/main" id="{E287EFA0-A26E-0293-6A76-359FEE9BCB48}"/>
              </a:ext>
            </a:extLst>
          </p:cNvPr>
          <p:cNvSpPr txBox="1"/>
          <p:nvPr/>
        </p:nvSpPr>
        <p:spPr>
          <a:xfrm>
            <a:off x="6550050" y="4515375"/>
            <a:ext cx="4541512" cy="338554"/>
          </a:xfrm>
          <a:prstGeom prst="rect">
            <a:avLst/>
          </a:prstGeom>
          <a:noFill/>
        </p:spPr>
        <p:txBody>
          <a:bodyPr wrap="square" rtlCol="0">
            <a:spAutoFit/>
          </a:bodyPr>
          <a:lstStyle/>
          <a:p>
            <a:pPr algn="l"/>
            <a:r>
              <a:rPr kumimoji="1" lang="en-US" altLang="ja-JP" sz="1600" dirty="0">
                <a:solidFill>
                  <a:schemeClr val="accent3"/>
                </a:solidFill>
                <a:latin typeface="+mj-ea"/>
                <a:ea typeface="+mj-ea"/>
              </a:rPr>
              <a:t>Yahoo!</a:t>
            </a:r>
            <a:r>
              <a:rPr kumimoji="1" lang="ja-JP" altLang="en-US" sz="1600" dirty="0">
                <a:solidFill>
                  <a:schemeClr val="accent3"/>
                </a:solidFill>
                <a:latin typeface="+mj-ea"/>
                <a:ea typeface="+mj-ea"/>
              </a:rPr>
              <a:t>ニュースは能動習慣接触メディア</a:t>
            </a:r>
          </a:p>
        </p:txBody>
      </p:sp>
      <p:sp>
        <p:nvSpPr>
          <p:cNvPr id="31" name="Freeform 10">
            <a:extLst>
              <a:ext uri="{FF2B5EF4-FFF2-40B4-BE49-F238E27FC236}">
                <a16:creationId xmlns:a16="http://schemas.microsoft.com/office/drawing/2014/main" id="{84169166-1315-43AA-5114-D07D10F13A25}"/>
              </a:ext>
            </a:extLst>
          </p:cNvPr>
          <p:cNvSpPr>
            <a:spLocks noChangeArrowheads="1"/>
          </p:cNvSpPr>
          <p:nvPr/>
        </p:nvSpPr>
        <p:spPr bwMode="auto">
          <a:xfrm>
            <a:off x="6138932" y="4496272"/>
            <a:ext cx="326468" cy="326468"/>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pic>
        <p:nvPicPr>
          <p:cNvPr id="3" name="図 2">
            <a:extLst>
              <a:ext uri="{FF2B5EF4-FFF2-40B4-BE49-F238E27FC236}">
                <a16:creationId xmlns:a16="http://schemas.microsoft.com/office/drawing/2014/main" id="{E74B18F8-3421-5EA3-98AB-ACFEACCF2D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5249" y="3417253"/>
            <a:ext cx="346398" cy="507544"/>
          </a:xfrm>
          <a:prstGeom prst="rect">
            <a:avLst/>
          </a:prstGeom>
        </p:spPr>
      </p:pic>
      <p:sp>
        <p:nvSpPr>
          <p:cNvPr id="7" name="正方形/長方形 6">
            <a:extLst>
              <a:ext uri="{FF2B5EF4-FFF2-40B4-BE49-F238E27FC236}">
                <a16:creationId xmlns:a16="http://schemas.microsoft.com/office/drawing/2014/main" id="{667DE6D1-670C-1A9A-1DA1-E3F145D88531}"/>
              </a:ext>
            </a:extLst>
          </p:cNvPr>
          <p:cNvSpPr/>
          <p:nvPr/>
        </p:nvSpPr>
        <p:spPr>
          <a:xfrm>
            <a:off x="704080" y="2022125"/>
            <a:ext cx="4983245" cy="470782"/>
          </a:xfrm>
          <a:prstGeom prst="rect">
            <a:avLst/>
          </a:prstGeom>
          <a:solidFill>
            <a:schemeClr val="accent1">
              <a:lumMod val="50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chemeClr val="bg1"/>
                </a:solidFill>
                <a:latin typeface="+mj-ea"/>
                <a:ea typeface="+mj-ea"/>
              </a:rPr>
              <a:t>掲載イメージ</a:t>
            </a:r>
            <a:endParaRPr lang="en-US" altLang="ja-JP" sz="1400" b="1" dirty="0">
              <a:solidFill>
                <a:schemeClr val="bg1"/>
              </a:solidFill>
              <a:latin typeface="+mj-ea"/>
              <a:ea typeface="+mj-ea"/>
            </a:endParaRPr>
          </a:p>
        </p:txBody>
      </p:sp>
      <p:sp>
        <p:nvSpPr>
          <p:cNvPr id="17" name="テキスト ボックス 16">
            <a:extLst>
              <a:ext uri="{FF2B5EF4-FFF2-40B4-BE49-F238E27FC236}">
                <a16:creationId xmlns:a16="http://schemas.microsoft.com/office/drawing/2014/main" id="{9238CD8F-D120-26A4-55EB-14DCB53BA02F}"/>
              </a:ext>
            </a:extLst>
          </p:cNvPr>
          <p:cNvSpPr txBox="1"/>
          <p:nvPr/>
        </p:nvSpPr>
        <p:spPr>
          <a:xfrm>
            <a:off x="729480" y="4065155"/>
            <a:ext cx="1194836" cy="523220"/>
          </a:xfrm>
          <a:prstGeom prst="rect">
            <a:avLst/>
          </a:prstGeom>
          <a:noFill/>
        </p:spPr>
        <p:txBody>
          <a:bodyPr wrap="square">
            <a:spAutoFit/>
          </a:bodyPr>
          <a:lstStyle/>
          <a:p>
            <a:pPr algn="ctr"/>
            <a:r>
              <a:rPr kumimoji="1" lang="ja-JP" altLang="en-US" sz="1400" dirty="0">
                <a:solidFill>
                  <a:schemeClr val="accent3"/>
                </a:solidFill>
                <a:latin typeface="+mn-ea"/>
              </a:rPr>
              <a:t>初回訪問</a:t>
            </a:r>
            <a:endParaRPr kumimoji="1" lang="en-US" altLang="ja-JP" sz="1400" dirty="0">
              <a:solidFill>
                <a:schemeClr val="accent3"/>
              </a:solidFill>
              <a:latin typeface="+mn-ea"/>
            </a:endParaRPr>
          </a:p>
          <a:p>
            <a:pPr algn="ctr"/>
            <a:r>
              <a:rPr lang="en-US" altLang="ja-JP" sz="1400" dirty="0">
                <a:solidFill>
                  <a:schemeClr val="accent3"/>
                </a:solidFill>
                <a:latin typeface="+mn-ea"/>
              </a:rPr>
              <a:t>100</a:t>
            </a:r>
            <a:r>
              <a:rPr lang="ja-JP" altLang="en-US" sz="1400" dirty="0">
                <a:solidFill>
                  <a:schemeClr val="accent3"/>
                </a:solidFill>
                <a:latin typeface="+mn-ea"/>
              </a:rPr>
              <a:t>％表示</a:t>
            </a:r>
            <a:endParaRPr kumimoji="1" lang="en-US" altLang="ja-JP" sz="1400" dirty="0">
              <a:solidFill>
                <a:schemeClr val="accent3"/>
              </a:solidFill>
              <a:latin typeface="+mn-ea"/>
            </a:endParaRPr>
          </a:p>
        </p:txBody>
      </p:sp>
      <p:sp>
        <p:nvSpPr>
          <p:cNvPr id="19" name="正方形/長方形 18">
            <a:extLst>
              <a:ext uri="{FF2B5EF4-FFF2-40B4-BE49-F238E27FC236}">
                <a16:creationId xmlns:a16="http://schemas.microsoft.com/office/drawing/2014/main" id="{B3F4B60D-C280-47C3-D061-FE33BE5E8F46}"/>
              </a:ext>
            </a:extLst>
          </p:cNvPr>
          <p:cNvSpPr/>
          <p:nvPr/>
        </p:nvSpPr>
        <p:spPr>
          <a:xfrm>
            <a:off x="704080" y="2022125"/>
            <a:ext cx="4983245" cy="2670525"/>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837E9A76-D931-8463-A793-11521B08F2FE}"/>
              </a:ext>
            </a:extLst>
          </p:cNvPr>
          <p:cNvSpPr/>
          <p:nvPr/>
        </p:nvSpPr>
        <p:spPr>
          <a:xfrm>
            <a:off x="5835650" y="2022125"/>
            <a:ext cx="5647066" cy="470782"/>
          </a:xfrm>
          <a:prstGeom prst="rect">
            <a:avLst/>
          </a:prstGeom>
          <a:solidFill>
            <a:schemeClr val="accent1">
              <a:lumMod val="50000"/>
            </a:schemeClr>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chemeClr val="bg1"/>
                </a:solidFill>
                <a:latin typeface="+mj-ea"/>
                <a:ea typeface="+mj-ea"/>
              </a:rPr>
              <a:t>広告スペック</a:t>
            </a:r>
            <a:endParaRPr lang="en-US" altLang="ja-JP" sz="1400" b="1" dirty="0">
              <a:solidFill>
                <a:schemeClr val="bg1"/>
              </a:solidFill>
              <a:latin typeface="+mj-ea"/>
              <a:ea typeface="+mj-ea"/>
            </a:endParaRPr>
          </a:p>
        </p:txBody>
      </p:sp>
      <p:sp>
        <p:nvSpPr>
          <p:cNvPr id="27" name="テキスト ボックス 26">
            <a:extLst>
              <a:ext uri="{FF2B5EF4-FFF2-40B4-BE49-F238E27FC236}">
                <a16:creationId xmlns:a16="http://schemas.microsoft.com/office/drawing/2014/main" id="{4A10F742-3FF2-BD5B-38FF-566842F67C58}"/>
              </a:ext>
            </a:extLst>
          </p:cNvPr>
          <p:cNvSpPr txBox="1"/>
          <p:nvPr/>
        </p:nvSpPr>
        <p:spPr>
          <a:xfrm flipH="1">
            <a:off x="8870985" y="2789028"/>
            <a:ext cx="2679663" cy="646331"/>
          </a:xfrm>
          <a:prstGeom prst="rect">
            <a:avLst/>
          </a:prstGeom>
          <a:noFill/>
        </p:spPr>
        <p:txBody>
          <a:bodyPr wrap="square">
            <a:spAutoFit/>
          </a:bodyPr>
          <a:lstStyle/>
          <a:p>
            <a:pPr algn="l"/>
            <a:r>
              <a:rPr kumimoji="0" lang="ja-JP" altLang="en-US" kern="0" dirty="0">
                <a:solidFill>
                  <a:schemeClr val="accent3"/>
                </a:solidFill>
                <a:latin typeface="+mn-ea"/>
              </a:rPr>
              <a:t>リーチシェア：</a:t>
            </a:r>
            <a:r>
              <a:rPr kumimoji="0" lang="en-US" altLang="ja-JP" kern="0" dirty="0">
                <a:solidFill>
                  <a:schemeClr val="accent3"/>
                </a:solidFill>
                <a:latin typeface="+mn-ea"/>
              </a:rPr>
              <a:t>100</a:t>
            </a:r>
            <a:r>
              <a:rPr kumimoji="0" lang="ja-JP" altLang="en-US" kern="0" dirty="0">
                <a:solidFill>
                  <a:schemeClr val="accent3"/>
                </a:solidFill>
                <a:latin typeface="+mn-ea"/>
              </a:rPr>
              <a:t>％</a:t>
            </a:r>
            <a:endParaRPr kumimoji="0" lang="en-US" altLang="ja-JP" kern="0" dirty="0">
              <a:solidFill>
                <a:schemeClr val="accent3"/>
              </a:solidFill>
              <a:latin typeface="+mn-ea"/>
            </a:endParaRPr>
          </a:p>
          <a:p>
            <a:r>
              <a:rPr kumimoji="0" lang="ja-JP" altLang="en-US" kern="0" dirty="0">
                <a:solidFill>
                  <a:schemeClr val="accent3"/>
                </a:solidFill>
                <a:latin typeface="+mn-ea"/>
              </a:rPr>
              <a:t>平均</a:t>
            </a:r>
            <a:r>
              <a:rPr kumimoji="0" lang="en-US" altLang="ja-JP" kern="0" dirty="0">
                <a:solidFill>
                  <a:schemeClr val="accent3"/>
                </a:solidFill>
                <a:latin typeface="+mn-ea"/>
              </a:rPr>
              <a:t>FQ</a:t>
            </a:r>
            <a:r>
              <a:rPr kumimoji="0" lang="ja-JP" altLang="en-US" kern="0" dirty="0">
                <a:solidFill>
                  <a:schemeClr val="accent3"/>
                </a:solidFill>
                <a:latin typeface="+mn-ea"/>
              </a:rPr>
              <a:t>：</a:t>
            </a:r>
            <a:r>
              <a:rPr kumimoji="0" lang="en-US" altLang="ja-JP" kern="0" dirty="0">
                <a:solidFill>
                  <a:schemeClr val="accent3"/>
                </a:solidFill>
                <a:latin typeface="+mn-ea"/>
              </a:rPr>
              <a:t>2.4</a:t>
            </a:r>
            <a:r>
              <a:rPr kumimoji="0" lang="ja-JP" altLang="en-US" kern="0" dirty="0">
                <a:solidFill>
                  <a:schemeClr val="accent3"/>
                </a:solidFill>
                <a:latin typeface="+mn-ea"/>
              </a:rPr>
              <a:t>回 </a:t>
            </a:r>
            <a:r>
              <a:rPr kumimoji="0" lang="en-US" altLang="ja-JP" sz="800" kern="0" dirty="0">
                <a:solidFill>
                  <a:schemeClr val="accent3"/>
                </a:solidFill>
                <a:latin typeface="+mn-ea"/>
              </a:rPr>
              <a:t>※</a:t>
            </a:r>
            <a:r>
              <a:rPr kumimoji="0" lang="ja-JP" altLang="en-US" sz="800" kern="0" dirty="0">
                <a:solidFill>
                  <a:schemeClr val="accent3"/>
                </a:solidFill>
                <a:latin typeface="+mn-ea"/>
              </a:rPr>
              <a:t>２</a:t>
            </a:r>
            <a:endParaRPr kumimoji="0" lang="en-US" altLang="ja-JP" kern="0" dirty="0">
              <a:solidFill>
                <a:schemeClr val="accent3"/>
              </a:solidFill>
              <a:latin typeface="+mn-ea"/>
            </a:endParaRPr>
          </a:p>
        </p:txBody>
      </p:sp>
      <p:pic>
        <p:nvPicPr>
          <p:cNvPr id="13" name="図 12">
            <a:extLst>
              <a:ext uri="{FF2B5EF4-FFF2-40B4-BE49-F238E27FC236}">
                <a16:creationId xmlns:a16="http://schemas.microsoft.com/office/drawing/2014/main" id="{295BDAFA-D50C-6095-2390-FF9ADF7018B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0956" y="3417253"/>
            <a:ext cx="348769" cy="511017"/>
          </a:xfrm>
          <a:prstGeom prst="rect">
            <a:avLst/>
          </a:prstGeom>
        </p:spPr>
      </p:pic>
      <p:sp>
        <p:nvSpPr>
          <p:cNvPr id="15" name="テキスト ボックス 14">
            <a:extLst>
              <a:ext uri="{FF2B5EF4-FFF2-40B4-BE49-F238E27FC236}">
                <a16:creationId xmlns:a16="http://schemas.microsoft.com/office/drawing/2014/main" id="{6811B14C-7CFD-D800-CF14-D077C412334F}"/>
              </a:ext>
            </a:extLst>
          </p:cNvPr>
          <p:cNvSpPr txBox="1"/>
          <p:nvPr/>
        </p:nvSpPr>
        <p:spPr>
          <a:xfrm>
            <a:off x="2008966" y="4063403"/>
            <a:ext cx="1230649" cy="523220"/>
          </a:xfrm>
          <a:prstGeom prst="rect">
            <a:avLst/>
          </a:prstGeom>
          <a:noFill/>
        </p:spPr>
        <p:txBody>
          <a:bodyPr wrap="square">
            <a:spAutoFit/>
          </a:bodyPr>
          <a:lstStyle/>
          <a:p>
            <a:pPr algn="ctr"/>
            <a:r>
              <a:rPr lang="en-US" altLang="ja-JP" sz="1400" dirty="0">
                <a:solidFill>
                  <a:schemeClr val="accent3"/>
                </a:solidFill>
                <a:latin typeface="+mn-ea"/>
              </a:rPr>
              <a:t>2</a:t>
            </a:r>
            <a:r>
              <a:rPr kumimoji="1" lang="ja-JP" altLang="en-US" sz="1400" dirty="0">
                <a:solidFill>
                  <a:schemeClr val="accent3"/>
                </a:solidFill>
                <a:latin typeface="+mn-ea"/>
              </a:rPr>
              <a:t>回目訪問</a:t>
            </a:r>
            <a:endParaRPr kumimoji="1" lang="en-US" altLang="ja-JP" sz="1400" dirty="0">
              <a:solidFill>
                <a:schemeClr val="accent3"/>
              </a:solidFill>
              <a:latin typeface="+mn-ea"/>
            </a:endParaRPr>
          </a:p>
          <a:p>
            <a:pPr algn="ctr"/>
            <a:r>
              <a:rPr lang="en-US" altLang="ja-JP" sz="1400" dirty="0">
                <a:solidFill>
                  <a:schemeClr val="accent3"/>
                </a:solidFill>
                <a:latin typeface="+mn-ea"/>
              </a:rPr>
              <a:t>100</a:t>
            </a:r>
            <a:r>
              <a:rPr lang="ja-JP" altLang="en-US" sz="1400" dirty="0">
                <a:solidFill>
                  <a:schemeClr val="accent3"/>
                </a:solidFill>
                <a:latin typeface="+mn-ea"/>
              </a:rPr>
              <a:t>％表示</a:t>
            </a:r>
            <a:endParaRPr kumimoji="1" lang="en-US" altLang="ja-JP" sz="1400" dirty="0">
              <a:solidFill>
                <a:schemeClr val="accent3"/>
              </a:solidFill>
              <a:latin typeface="+mn-ea"/>
            </a:endParaRPr>
          </a:p>
        </p:txBody>
      </p:sp>
      <p:pic>
        <p:nvPicPr>
          <p:cNvPr id="21" name="図 20">
            <a:extLst>
              <a:ext uri="{FF2B5EF4-FFF2-40B4-BE49-F238E27FC236}">
                <a16:creationId xmlns:a16="http://schemas.microsoft.com/office/drawing/2014/main" id="{186A086D-DB8C-257C-F9C8-3B1DA400FC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2377" y="3417253"/>
            <a:ext cx="348769" cy="511017"/>
          </a:xfrm>
          <a:prstGeom prst="rect">
            <a:avLst/>
          </a:prstGeom>
        </p:spPr>
      </p:pic>
      <p:sp>
        <p:nvSpPr>
          <p:cNvPr id="24" name="テキスト ボックス 23">
            <a:extLst>
              <a:ext uri="{FF2B5EF4-FFF2-40B4-BE49-F238E27FC236}">
                <a16:creationId xmlns:a16="http://schemas.microsoft.com/office/drawing/2014/main" id="{B6E346D5-DD04-F013-5B46-17F97295342D}"/>
              </a:ext>
            </a:extLst>
          </p:cNvPr>
          <p:cNvSpPr txBox="1"/>
          <p:nvPr/>
        </p:nvSpPr>
        <p:spPr>
          <a:xfrm>
            <a:off x="3202324" y="4061304"/>
            <a:ext cx="1230649" cy="523220"/>
          </a:xfrm>
          <a:prstGeom prst="rect">
            <a:avLst/>
          </a:prstGeom>
          <a:noFill/>
        </p:spPr>
        <p:txBody>
          <a:bodyPr wrap="square">
            <a:spAutoFit/>
          </a:bodyPr>
          <a:lstStyle/>
          <a:p>
            <a:pPr algn="ctr"/>
            <a:r>
              <a:rPr lang="en-US" altLang="ja-JP" sz="1400" dirty="0">
                <a:solidFill>
                  <a:schemeClr val="accent3"/>
                </a:solidFill>
                <a:latin typeface="+mn-ea"/>
              </a:rPr>
              <a:t>3</a:t>
            </a:r>
            <a:r>
              <a:rPr kumimoji="1" lang="ja-JP" altLang="en-US" sz="1400" dirty="0">
                <a:solidFill>
                  <a:schemeClr val="accent3"/>
                </a:solidFill>
                <a:latin typeface="+mn-ea"/>
              </a:rPr>
              <a:t>回目訪問</a:t>
            </a:r>
            <a:endParaRPr kumimoji="1" lang="en-US" altLang="ja-JP" sz="1400" dirty="0">
              <a:solidFill>
                <a:schemeClr val="accent3"/>
              </a:solidFill>
              <a:latin typeface="+mn-ea"/>
            </a:endParaRPr>
          </a:p>
          <a:p>
            <a:pPr algn="ctr"/>
            <a:r>
              <a:rPr lang="en-US" altLang="ja-JP" sz="1400" dirty="0">
                <a:solidFill>
                  <a:schemeClr val="accent3"/>
                </a:solidFill>
                <a:latin typeface="+mn-ea"/>
              </a:rPr>
              <a:t>100</a:t>
            </a:r>
            <a:r>
              <a:rPr lang="ja-JP" altLang="en-US" sz="1400" dirty="0">
                <a:solidFill>
                  <a:schemeClr val="accent3"/>
                </a:solidFill>
                <a:latin typeface="+mn-ea"/>
              </a:rPr>
              <a:t>％表示</a:t>
            </a:r>
            <a:endParaRPr kumimoji="1" lang="en-US" altLang="ja-JP" sz="1400" dirty="0">
              <a:solidFill>
                <a:schemeClr val="accent3"/>
              </a:solidFill>
              <a:latin typeface="+mn-ea"/>
            </a:endParaRPr>
          </a:p>
        </p:txBody>
      </p:sp>
      <p:pic>
        <p:nvPicPr>
          <p:cNvPr id="36" name="図 35">
            <a:extLst>
              <a:ext uri="{FF2B5EF4-FFF2-40B4-BE49-F238E27FC236}">
                <a16:creationId xmlns:a16="http://schemas.microsoft.com/office/drawing/2014/main" id="{84022DB9-77B6-A11A-D10D-748BBB6F53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19986" y="3417253"/>
            <a:ext cx="348769" cy="511017"/>
          </a:xfrm>
          <a:prstGeom prst="rect">
            <a:avLst/>
          </a:prstGeom>
        </p:spPr>
      </p:pic>
      <p:sp>
        <p:nvSpPr>
          <p:cNvPr id="37" name="テキスト ボックス 36">
            <a:extLst>
              <a:ext uri="{FF2B5EF4-FFF2-40B4-BE49-F238E27FC236}">
                <a16:creationId xmlns:a16="http://schemas.microsoft.com/office/drawing/2014/main" id="{986BE938-A034-A794-DB0C-4E8C16620671}"/>
              </a:ext>
            </a:extLst>
          </p:cNvPr>
          <p:cNvSpPr txBox="1"/>
          <p:nvPr/>
        </p:nvSpPr>
        <p:spPr>
          <a:xfrm>
            <a:off x="4469265" y="4061303"/>
            <a:ext cx="1230649" cy="523220"/>
          </a:xfrm>
          <a:prstGeom prst="rect">
            <a:avLst/>
          </a:prstGeom>
          <a:noFill/>
        </p:spPr>
        <p:txBody>
          <a:bodyPr wrap="square">
            <a:spAutoFit/>
          </a:bodyPr>
          <a:lstStyle/>
          <a:p>
            <a:pPr algn="ctr"/>
            <a:r>
              <a:rPr lang="en-US" altLang="ja-JP" sz="1400" dirty="0">
                <a:solidFill>
                  <a:schemeClr val="accent3"/>
                </a:solidFill>
                <a:latin typeface="+mn-ea"/>
              </a:rPr>
              <a:t>4</a:t>
            </a:r>
            <a:r>
              <a:rPr kumimoji="1" lang="ja-JP" altLang="en-US" sz="1400" dirty="0">
                <a:solidFill>
                  <a:schemeClr val="accent3"/>
                </a:solidFill>
                <a:latin typeface="+mn-ea"/>
              </a:rPr>
              <a:t>回目訪問</a:t>
            </a:r>
            <a:endParaRPr kumimoji="1" lang="en-US" altLang="ja-JP" sz="1400" dirty="0">
              <a:solidFill>
                <a:schemeClr val="accent3"/>
              </a:solidFill>
              <a:latin typeface="+mn-ea"/>
            </a:endParaRPr>
          </a:p>
          <a:p>
            <a:pPr algn="ctr"/>
            <a:r>
              <a:rPr lang="en-US" altLang="ja-JP" sz="1400" dirty="0">
                <a:solidFill>
                  <a:schemeClr val="accent3"/>
                </a:solidFill>
                <a:latin typeface="+mn-ea"/>
              </a:rPr>
              <a:t>100</a:t>
            </a:r>
            <a:r>
              <a:rPr lang="ja-JP" altLang="en-US" sz="1400" dirty="0">
                <a:solidFill>
                  <a:schemeClr val="accent3"/>
                </a:solidFill>
                <a:latin typeface="+mn-ea"/>
              </a:rPr>
              <a:t>％表示</a:t>
            </a:r>
            <a:endParaRPr kumimoji="1" lang="en-US" altLang="ja-JP" sz="1400" dirty="0">
              <a:solidFill>
                <a:schemeClr val="accent3"/>
              </a:solidFill>
              <a:latin typeface="+mn-ea"/>
            </a:endParaRPr>
          </a:p>
        </p:txBody>
      </p:sp>
      <p:sp>
        <p:nvSpPr>
          <p:cNvPr id="38" name="テキスト ボックス 37">
            <a:extLst>
              <a:ext uri="{FF2B5EF4-FFF2-40B4-BE49-F238E27FC236}">
                <a16:creationId xmlns:a16="http://schemas.microsoft.com/office/drawing/2014/main" id="{76CC9169-FBF7-ACDF-0640-FF5D670EDB31}"/>
              </a:ext>
            </a:extLst>
          </p:cNvPr>
          <p:cNvSpPr txBox="1"/>
          <p:nvPr/>
        </p:nvSpPr>
        <p:spPr>
          <a:xfrm>
            <a:off x="1877619" y="3372602"/>
            <a:ext cx="343364" cy="369332"/>
          </a:xfrm>
          <a:prstGeom prst="rect">
            <a:avLst/>
          </a:prstGeom>
          <a:noFill/>
        </p:spPr>
        <p:txBody>
          <a:bodyPr wrap="none" rtlCol="0">
            <a:spAutoFit/>
          </a:bodyPr>
          <a:lstStyle/>
          <a:p>
            <a:pPr algn="l"/>
            <a:r>
              <a:rPr kumimoji="1" lang="en-US" altLang="ja-JP" dirty="0"/>
              <a:t>…</a:t>
            </a:r>
            <a:endParaRPr kumimoji="1" lang="ja-JP" altLang="en-US" dirty="0"/>
          </a:p>
        </p:txBody>
      </p:sp>
      <p:sp>
        <p:nvSpPr>
          <p:cNvPr id="39" name="テキスト ボックス 38">
            <a:extLst>
              <a:ext uri="{FF2B5EF4-FFF2-40B4-BE49-F238E27FC236}">
                <a16:creationId xmlns:a16="http://schemas.microsoft.com/office/drawing/2014/main" id="{F27AAF7A-54ED-122B-1B1F-85825C6A9AE5}"/>
              </a:ext>
            </a:extLst>
          </p:cNvPr>
          <p:cNvSpPr txBox="1"/>
          <p:nvPr/>
        </p:nvSpPr>
        <p:spPr>
          <a:xfrm>
            <a:off x="3033537" y="3372602"/>
            <a:ext cx="343364" cy="369332"/>
          </a:xfrm>
          <a:prstGeom prst="rect">
            <a:avLst/>
          </a:prstGeom>
          <a:noFill/>
        </p:spPr>
        <p:txBody>
          <a:bodyPr wrap="none" rtlCol="0">
            <a:spAutoFit/>
          </a:bodyPr>
          <a:lstStyle/>
          <a:p>
            <a:pPr algn="l"/>
            <a:r>
              <a:rPr kumimoji="1" lang="en-US" altLang="ja-JP" dirty="0"/>
              <a:t>…</a:t>
            </a:r>
            <a:endParaRPr kumimoji="1" lang="ja-JP" altLang="en-US" dirty="0"/>
          </a:p>
        </p:txBody>
      </p:sp>
      <p:sp>
        <p:nvSpPr>
          <p:cNvPr id="40" name="テキスト ボックス 39">
            <a:extLst>
              <a:ext uri="{FF2B5EF4-FFF2-40B4-BE49-F238E27FC236}">
                <a16:creationId xmlns:a16="http://schemas.microsoft.com/office/drawing/2014/main" id="{B4099A20-B16D-753D-E074-0A35E4EDC682}"/>
              </a:ext>
            </a:extLst>
          </p:cNvPr>
          <p:cNvSpPr txBox="1"/>
          <p:nvPr/>
        </p:nvSpPr>
        <p:spPr>
          <a:xfrm>
            <a:off x="4297583" y="3372602"/>
            <a:ext cx="343364" cy="369332"/>
          </a:xfrm>
          <a:prstGeom prst="rect">
            <a:avLst/>
          </a:prstGeom>
          <a:noFill/>
        </p:spPr>
        <p:txBody>
          <a:bodyPr wrap="none" rtlCol="0">
            <a:spAutoFit/>
          </a:bodyPr>
          <a:lstStyle/>
          <a:p>
            <a:pPr algn="l"/>
            <a:r>
              <a:rPr kumimoji="1" lang="en-US" altLang="ja-JP" dirty="0"/>
              <a:t>…</a:t>
            </a:r>
            <a:endParaRPr kumimoji="1" lang="ja-JP" altLang="en-US" dirty="0"/>
          </a:p>
        </p:txBody>
      </p:sp>
      <p:sp>
        <p:nvSpPr>
          <p:cNvPr id="16" name="テキスト ボックス 15">
            <a:extLst>
              <a:ext uri="{FF2B5EF4-FFF2-40B4-BE49-F238E27FC236}">
                <a16:creationId xmlns:a16="http://schemas.microsoft.com/office/drawing/2014/main" id="{E53C6DD3-7399-AA6A-435B-97142170A476}"/>
              </a:ext>
            </a:extLst>
          </p:cNvPr>
          <p:cNvSpPr txBox="1"/>
          <p:nvPr/>
        </p:nvSpPr>
        <p:spPr>
          <a:xfrm>
            <a:off x="5807060" y="3542017"/>
            <a:ext cx="5217812" cy="430887"/>
          </a:xfrm>
          <a:prstGeom prst="rect">
            <a:avLst/>
          </a:prstGeom>
          <a:noFill/>
        </p:spPr>
        <p:txBody>
          <a:bodyPr wrap="square" rtlCol="0">
            <a:spAutoFit/>
          </a:bodyPr>
          <a:lstStyle/>
          <a:p>
            <a:pPr algn="l"/>
            <a:r>
              <a:rPr kumimoji="0" lang="en-US" altLang="ja-JP" sz="1100" kern="0" dirty="0">
                <a:solidFill>
                  <a:schemeClr val="accent3"/>
                </a:solidFill>
                <a:latin typeface="+mn-ea"/>
              </a:rPr>
              <a:t>※</a:t>
            </a:r>
            <a:r>
              <a:rPr kumimoji="0" lang="ja-JP" altLang="en-US" sz="1100" kern="0" dirty="0">
                <a:solidFill>
                  <a:schemeClr val="accent3"/>
                </a:solidFill>
                <a:latin typeface="+mn-ea"/>
              </a:rPr>
              <a:t>ノンターゲティングの場合</a:t>
            </a:r>
            <a:endParaRPr kumimoji="0" lang="en-US" altLang="ja-JP" sz="1100" kern="0" dirty="0">
              <a:solidFill>
                <a:schemeClr val="accent3"/>
              </a:solidFill>
              <a:latin typeface="+mn-ea"/>
            </a:endParaRPr>
          </a:p>
          <a:p>
            <a:pPr algn="l"/>
            <a:r>
              <a:rPr kumimoji="0" lang="en-US" altLang="ja-JP" sz="1100" kern="0" dirty="0">
                <a:solidFill>
                  <a:schemeClr val="accent3"/>
                </a:solidFill>
                <a:latin typeface="+mn-ea"/>
              </a:rPr>
              <a:t>※FQ</a:t>
            </a:r>
            <a:r>
              <a:rPr kumimoji="0" lang="ja-JP" altLang="en-US" sz="1100" kern="0" dirty="0">
                <a:solidFill>
                  <a:schemeClr val="accent3"/>
                </a:solidFill>
                <a:latin typeface="+mn-ea"/>
              </a:rPr>
              <a:t>上限</a:t>
            </a:r>
            <a:r>
              <a:rPr kumimoji="0" lang="en-US" altLang="ja-JP" sz="1100" kern="0" dirty="0">
                <a:solidFill>
                  <a:schemeClr val="accent3"/>
                </a:solidFill>
                <a:latin typeface="+mn-ea"/>
              </a:rPr>
              <a:t>4</a:t>
            </a:r>
            <a:r>
              <a:rPr kumimoji="0" lang="ja-JP" altLang="en-US" sz="1100" kern="0" dirty="0">
                <a:solidFill>
                  <a:schemeClr val="accent3"/>
                </a:solidFill>
                <a:latin typeface="+mn-ea"/>
              </a:rPr>
              <a:t>回設定</a:t>
            </a:r>
            <a:endParaRPr kumimoji="0" lang="en-US" altLang="ja-JP" sz="1100" kern="0" dirty="0">
              <a:solidFill>
                <a:schemeClr val="accent3"/>
              </a:solidFill>
              <a:latin typeface="+mn-ea"/>
            </a:endParaRPr>
          </a:p>
        </p:txBody>
      </p:sp>
      <p:sp>
        <p:nvSpPr>
          <p:cNvPr id="30" name="テキスト ボックス 29">
            <a:extLst>
              <a:ext uri="{FF2B5EF4-FFF2-40B4-BE49-F238E27FC236}">
                <a16:creationId xmlns:a16="http://schemas.microsoft.com/office/drawing/2014/main" id="{E57743A8-8AE0-037B-ADB7-A7D7A66FFE62}"/>
              </a:ext>
            </a:extLst>
          </p:cNvPr>
          <p:cNvSpPr txBox="1"/>
          <p:nvPr/>
        </p:nvSpPr>
        <p:spPr>
          <a:xfrm>
            <a:off x="9998916" y="5179667"/>
            <a:ext cx="1470567" cy="738664"/>
          </a:xfrm>
          <a:prstGeom prst="rect">
            <a:avLst/>
          </a:prstGeom>
          <a:noFill/>
        </p:spPr>
        <p:txBody>
          <a:bodyPr wrap="square">
            <a:spAutoFit/>
          </a:bodyPr>
          <a:lstStyle/>
          <a:p>
            <a:pPr algn="ctr"/>
            <a:r>
              <a:rPr kumimoji="1" lang="ja-JP" altLang="en-US" sz="1200" dirty="0">
                <a:solidFill>
                  <a:schemeClr val="accent3"/>
                </a:solidFill>
              </a:rPr>
              <a:t>平均訪問頻度</a:t>
            </a:r>
            <a:r>
              <a:rPr kumimoji="1" lang="en-US" altLang="ja-JP" sz="1200" dirty="0">
                <a:solidFill>
                  <a:schemeClr val="accent3"/>
                </a:solidFill>
              </a:rPr>
              <a:t>/</a:t>
            </a:r>
            <a:r>
              <a:rPr kumimoji="1" lang="ja-JP" altLang="en-US" sz="1200" dirty="0">
                <a:solidFill>
                  <a:schemeClr val="accent3"/>
                </a:solidFill>
              </a:rPr>
              <a:t>日</a:t>
            </a:r>
            <a:endParaRPr kumimoji="1" lang="en-US" altLang="ja-JP" sz="1200" dirty="0">
              <a:solidFill>
                <a:schemeClr val="accent3"/>
              </a:solidFill>
            </a:endParaRPr>
          </a:p>
          <a:p>
            <a:pPr algn="ctr"/>
            <a:endParaRPr lang="en-US" altLang="ja-JP" sz="1200" dirty="0">
              <a:solidFill>
                <a:schemeClr val="accent3"/>
              </a:solidFill>
            </a:endParaRPr>
          </a:p>
          <a:p>
            <a:pPr algn="ctr"/>
            <a:r>
              <a:rPr lang="ja-JP" altLang="en-US" dirty="0">
                <a:solidFill>
                  <a:schemeClr val="accent3"/>
                </a:solidFill>
              </a:rPr>
              <a:t>約</a:t>
            </a:r>
            <a:r>
              <a:rPr lang="en-US" altLang="ja-JP" dirty="0">
                <a:solidFill>
                  <a:schemeClr val="accent3"/>
                </a:solidFill>
              </a:rPr>
              <a:t>4</a:t>
            </a:r>
            <a:r>
              <a:rPr lang="ja-JP" altLang="en-US" dirty="0">
                <a:solidFill>
                  <a:schemeClr val="accent3"/>
                </a:solidFill>
              </a:rPr>
              <a:t>回</a:t>
            </a:r>
            <a:endParaRPr kumimoji="1" lang="ja-JP" altLang="en-US" dirty="0">
              <a:solidFill>
                <a:schemeClr val="accent3"/>
              </a:solidFill>
            </a:endParaRPr>
          </a:p>
        </p:txBody>
      </p:sp>
      <p:sp>
        <p:nvSpPr>
          <p:cNvPr id="41" name="正方形/長方形 40">
            <a:extLst>
              <a:ext uri="{FF2B5EF4-FFF2-40B4-BE49-F238E27FC236}">
                <a16:creationId xmlns:a16="http://schemas.microsoft.com/office/drawing/2014/main" id="{2AC1D58A-8E37-4E34-6C3E-3BE201F03557}"/>
              </a:ext>
            </a:extLst>
          </p:cNvPr>
          <p:cNvSpPr/>
          <p:nvPr/>
        </p:nvSpPr>
        <p:spPr>
          <a:xfrm>
            <a:off x="6544058" y="5537419"/>
            <a:ext cx="3487451" cy="109293"/>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tx1"/>
              </a:solidFill>
            </a:endParaRPr>
          </a:p>
        </p:txBody>
      </p:sp>
      <p:sp>
        <p:nvSpPr>
          <p:cNvPr id="42" name="楕円 41">
            <a:extLst>
              <a:ext uri="{FF2B5EF4-FFF2-40B4-BE49-F238E27FC236}">
                <a16:creationId xmlns:a16="http://schemas.microsoft.com/office/drawing/2014/main" id="{45742637-7353-9078-F44A-03ED8D9C05DC}"/>
              </a:ext>
            </a:extLst>
          </p:cNvPr>
          <p:cNvSpPr/>
          <p:nvPr/>
        </p:nvSpPr>
        <p:spPr>
          <a:xfrm>
            <a:off x="7626656" y="5460794"/>
            <a:ext cx="282783" cy="285918"/>
          </a:xfrm>
          <a:prstGeom prst="ellipse">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tx1"/>
              </a:solidFill>
            </a:endParaRPr>
          </a:p>
        </p:txBody>
      </p:sp>
      <p:sp>
        <p:nvSpPr>
          <p:cNvPr id="43" name="楕円 42">
            <a:extLst>
              <a:ext uri="{FF2B5EF4-FFF2-40B4-BE49-F238E27FC236}">
                <a16:creationId xmlns:a16="http://schemas.microsoft.com/office/drawing/2014/main" id="{62F9B9A8-CE68-AB01-B2C3-C17A859A918C}"/>
              </a:ext>
            </a:extLst>
          </p:cNvPr>
          <p:cNvSpPr/>
          <p:nvPr/>
        </p:nvSpPr>
        <p:spPr>
          <a:xfrm>
            <a:off x="6670174" y="5452207"/>
            <a:ext cx="282783" cy="285918"/>
          </a:xfrm>
          <a:prstGeom prst="ellipse">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tx1"/>
              </a:solidFill>
            </a:endParaRPr>
          </a:p>
        </p:txBody>
      </p:sp>
      <p:sp>
        <p:nvSpPr>
          <p:cNvPr id="44" name="楕円 43">
            <a:extLst>
              <a:ext uri="{FF2B5EF4-FFF2-40B4-BE49-F238E27FC236}">
                <a16:creationId xmlns:a16="http://schemas.microsoft.com/office/drawing/2014/main" id="{84B369DD-2B95-1916-7D3E-D1313215BF12}"/>
              </a:ext>
            </a:extLst>
          </p:cNvPr>
          <p:cNvSpPr/>
          <p:nvPr/>
        </p:nvSpPr>
        <p:spPr>
          <a:xfrm>
            <a:off x="8588203" y="5445877"/>
            <a:ext cx="282783" cy="285918"/>
          </a:xfrm>
          <a:prstGeom prst="ellipse">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tx1"/>
              </a:solidFill>
            </a:endParaRPr>
          </a:p>
        </p:txBody>
      </p:sp>
      <p:sp>
        <p:nvSpPr>
          <p:cNvPr id="45" name="楕円 44">
            <a:extLst>
              <a:ext uri="{FF2B5EF4-FFF2-40B4-BE49-F238E27FC236}">
                <a16:creationId xmlns:a16="http://schemas.microsoft.com/office/drawing/2014/main" id="{EB122D54-A358-A3F7-AECC-F4F53AD460EB}"/>
              </a:ext>
            </a:extLst>
          </p:cNvPr>
          <p:cNvSpPr/>
          <p:nvPr/>
        </p:nvSpPr>
        <p:spPr>
          <a:xfrm>
            <a:off x="9546372" y="5460794"/>
            <a:ext cx="282783" cy="285918"/>
          </a:xfrm>
          <a:prstGeom prst="ellipse">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tx1"/>
              </a:solidFill>
            </a:endParaRPr>
          </a:p>
        </p:txBody>
      </p:sp>
      <p:sp>
        <p:nvSpPr>
          <p:cNvPr id="46" name="テキスト ボックス 45">
            <a:extLst>
              <a:ext uri="{FF2B5EF4-FFF2-40B4-BE49-F238E27FC236}">
                <a16:creationId xmlns:a16="http://schemas.microsoft.com/office/drawing/2014/main" id="{97FDC2B1-D820-D6CD-DE59-D5F9B7F54E78}"/>
              </a:ext>
            </a:extLst>
          </p:cNvPr>
          <p:cNvSpPr txBox="1"/>
          <p:nvPr/>
        </p:nvSpPr>
        <p:spPr>
          <a:xfrm>
            <a:off x="6461847" y="5069776"/>
            <a:ext cx="699436" cy="261610"/>
          </a:xfrm>
          <a:prstGeom prst="rect">
            <a:avLst/>
          </a:prstGeom>
          <a:noFill/>
        </p:spPr>
        <p:txBody>
          <a:bodyPr wrap="square" rtlCol="0">
            <a:spAutoFit/>
          </a:bodyPr>
          <a:lstStyle/>
          <a:p>
            <a:pPr algn="ctr"/>
            <a:r>
              <a:rPr lang="en-US" altLang="ja-JP" sz="1100" b="1" dirty="0">
                <a:solidFill>
                  <a:schemeClr val="accent3"/>
                </a:solidFill>
              </a:rPr>
              <a:t>8</a:t>
            </a:r>
            <a:r>
              <a:rPr lang="ja-JP" altLang="en-US" sz="1100" b="1" dirty="0">
                <a:solidFill>
                  <a:schemeClr val="accent3"/>
                </a:solidFill>
              </a:rPr>
              <a:t>：</a:t>
            </a:r>
            <a:r>
              <a:rPr lang="en-US" altLang="ja-JP" sz="1100" b="1" dirty="0">
                <a:solidFill>
                  <a:schemeClr val="accent3"/>
                </a:solidFill>
              </a:rPr>
              <a:t>00</a:t>
            </a:r>
            <a:endParaRPr kumimoji="1" lang="ja-JP" altLang="en-US" sz="1100" b="1" dirty="0">
              <a:solidFill>
                <a:schemeClr val="accent3"/>
              </a:solidFill>
            </a:endParaRPr>
          </a:p>
        </p:txBody>
      </p:sp>
      <p:sp>
        <p:nvSpPr>
          <p:cNvPr id="47" name="テキスト ボックス 46">
            <a:extLst>
              <a:ext uri="{FF2B5EF4-FFF2-40B4-BE49-F238E27FC236}">
                <a16:creationId xmlns:a16="http://schemas.microsoft.com/office/drawing/2014/main" id="{FE6EF4C8-98CB-21A3-80D9-161508712F0C}"/>
              </a:ext>
            </a:extLst>
          </p:cNvPr>
          <p:cNvSpPr txBox="1"/>
          <p:nvPr/>
        </p:nvSpPr>
        <p:spPr>
          <a:xfrm>
            <a:off x="7381866" y="5074456"/>
            <a:ext cx="756274" cy="261610"/>
          </a:xfrm>
          <a:prstGeom prst="rect">
            <a:avLst/>
          </a:prstGeom>
          <a:noFill/>
        </p:spPr>
        <p:txBody>
          <a:bodyPr wrap="square" rtlCol="0">
            <a:spAutoFit/>
          </a:bodyPr>
          <a:lstStyle/>
          <a:p>
            <a:pPr algn="ctr"/>
            <a:r>
              <a:rPr lang="en-US" altLang="ja-JP" sz="1100" b="1" dirty="0">
                <a:solidFill>
                  <a:schemeClr val="accent3"/>
                </a:solidFill>
              </a:rPr>
              <a:t>13</a:t>
            </a:r>
            <a:r>
              <a:rPr lang="ja-JP" altLang="en-US" sz="1100" b="1" dirty="0">
                <a:solidFill>
                  <a:schemeClr val="accent3"/>
                </a:solidFill>
              </a:rPr>
              <a:t>：</a:t>
            </a:r>
            <a:r>
              <a:rPr lang="en-US" altLang="ja-JP" sz="1100" b="1" dirty="0">
                <a:solidFill>
                  <a:schemeClr val="accent3"/>
                </a:solidFill>
              </a:rPr>
              <a:t>00</a:t>
            </a:r>
            <a:endParaRPr kumimoji="1" lang="ja-JP" altLang="en-US" sz="1100" b="1" dirty="0">
              <a:solidFill>
                <a:schemeClr val="accent3"/>
              </a:solidFill>
            </a:endParaRPr>
          </a:p>
        </p:txBody>
      </p:sp>
      <p:sp>
        <p:nvSpPr>
          <p:cNvPr id="48" name="テキスト ボックス 47">
            <a:extLst>
              <a:ext uri="{FF2B5EF4-FFF2-40B4-BE49-F238E27FC236}">
                <a16:creationId xmlns:a16="http://schemas.microsoft.com/office/drawing/2014/main" id="{CC72D111-F127-6147-7AED-87F8005EF321}"/>
              </a:ext>
            </a:extLst>
          </p:cNvPr>
          <p:cNvSpPr txBox="1"/>
          <p:nvPr/>
        </p:nvSpPr>
        <p:spPr>
          <a:xfrm>
            <a:off x="8330452" y="5074797"/>
            <a:ext cx="756274" cy="261610"/>
          </a:xfrm>
          <a:prstGeom prst="rect">
            <a:avLst/>
          </a:prstGeom>
          <a:noFill/>
        </p:spPr>
        <p:txBody>
          <a:bodyPr wrap="square" rtlCol="0">
            <a:spAutoFit/>
          </a:bodyPr>
          <a:lstStyle/>
          <a:p>
            <a:pPr algn="ctr"/>
            <a:r>
              <a:rPr lang="en-US" altLang="ja-JP" sz="1100" b="1" dirty="0">
                <a:solidFill>
                  <a:schemeClr val="accent3"/>
                </a:solidFill>
              </a:rPr>
              <a:t>18</a:t>
            </a:r>
            <a:r>
              <a:rPr lang="ja-JP" altLang="en-US" sz="1100" b="1" dirty="0">
                <a:solidFill>
                  <a:schemeClr val="accent3"/>
                </a:solidFill>
              </a:rPr>
              <a:t>：</a:t>
            </a:r>
            <a:r>
              <a:rPr lang="en-US" altLang="ja-JP" sz="1100" b="1" dirty="0">
                <a:solidFill>
                  <a:schemeClr val="accent3"/>
                </a:solidFill>
              </a:rPr>
              <a:t>00</a:t>
            </a:r>
            <a:endParaRPr kumimoji="1" lang="ja-JP" altLang="en-US" sz="1100" b="1" dirty="0">
              <a:solidFill>
                <a:schemeClr val="accent3"/>
              </a:solidFill>
            </a:endParaRPr>
          </a:p>
        </p:txBody>
      </p:sp>
      <p:sp>
        <p:nvSpPr>
          <p:cNvPr id="49" name="テキスト ボックス 48">
            <a:extLst>
              <a:ext uri="{FF2B5EF4-FFF2-40B4-BE49-F238E27FC236}">
                <a16:creationId xmlns:a16="http://schemas.microsoft.com/office/drawing/2014/main" id="{98DA7041-6374-F312-A1EA-585621DDB4A6}"/>
              </a:ext>
            </a:extLst>
          </p:cNvPr>
          <p:cNvSpPr txBox="1"/>
          <p:nvPr/>
        </p:nvSpPr>
        <p:spPr>
          <a:xfrm>
            <a:off x="9318418" y="5074797"/>
            <a:ext cx="756274" cy="261610"/>
          </a:xfrm>
          <a:prstGeom prst="rect">
            <a:avLst/>
          </a:prstGeom>
          <a:noFill/>
        </p:spPr>
        <p:txBody>
          <a:bodyPr wrap="square" rtlCol="0">
            <a:spAutoFit/>
          </a:bodyPr>
          <a:lstStyle/>
          <a:p>
            <a:pPr algn="ctr"/>
            <a:r>
              <a:rPr lang="en-US" altLang="ja-JP" sz="1100" b="1" dirty="0">
                <a:solidFill>
                  <a:schemeClr val="accent3"/>
                </a:solidFill>
              </a:rPr>
              <a:t>21</a:t>
            </a:r>
            <a:r>
              <a:rPr lang="ja-JP" altLang="en-US" sz="1100" b="1" dirty="0">
                <a:solidFill>
                  <a:schemeClr val="accent3"/>
                </a:solidFill>
              </a:rPr>
              <a:t>：</a:t>
            </a:r>
            <a:r>
              <a:rPr lang="en-US" altLang="ja-JP" sz="1100" b="1" dirty="0">
                <a:solidFill>
                  <a:schemeClr val="accent3"/>
                </a:solidFill>
              </a:rPr>
              <a:t>00</a:t>
            </a:r>
            <a:endParaRPr kumimoji="1" lang="ja-JP" altLang="en-US" sz="1100" b="1" dirty="0">
              <a:solidFill>
                <a:schemeClr val="accent3"/>
              </a:solidFill>
            </a:endParaRPr>
          </a:p>
        </p:txBody>
      </p:sp>
      <p:sp>
        <p:nvSpPr>
          <p:cNvPr id="50" name="テキスト ボックス 49">
            <a:extLst>
              <a:ext uri="{FF2B5EF4-FFF2-40B4-BE49-F238E27FC236}">
                <a16:creationId xmlns:a16="http://schemas.microsoft.com/office/drawing/2014/main" id="{37D4C513-3330-9BE6-B961-26A4367AC331}"/>
              </a:ext>
            </a:extLst>
          </p:cNvPr>
          <p:cNvSpPr txBox="1"/>
          <p:nvPr/>
        </p:nvSpPr>
        <p:spPr>
          <a:xfrm>
            <a:off x="6100122" y="5939449"/>
            <a:ext cx="1428750" cy="261610"/>
          </a:xfrm>
          <a:prstGeom prst="rect">
            <a:avLst/>
          </a:prstGeom>
          <a:noFill/>
        </p:spPr>
        <p:txBody>
          <a:bodyPr wrap="square" rtlCol="0">
            <a:spAutoFit/>
          </a:bodyPr>
          <a:lstStyle/>
          <a:p>
            <a:pPr algn="ctr"/>
            <a:r>
              <a:rPr lang="ja-JP" altLang="en-US" sz="1100" b="1" dirty="0">
                <a:solidFill>
                  <a:schemeClr val="accent3"/>
                </a:solidFill>
              </a:rPr>
              <a:t>朝：通勤時</a:t>
            </a:r>
            <a:endParaRPr kumimoji="1" lang="ja-JP" altLang="en-US" sz="1100" b="1" dirty="0">
              <a:solidFill>
                <a:schemeClr val="accent3"/>
              </a:solidFill>
            </a:endParaRPr>
          </a:p>
        </p:txBody>
      </p:sp>
      <p:sp>
        <p:nvSpPr>
          <p:cNvPr id="51" name="テキスト ボックス 50">
            <a:extLst>
              <a:ext uri="{FF2B5EF4-FFF2-40B4-BE49-F238E27FC236}">
                <a16:creationId xmlns:a16="http://schemas.microsoft.com/office/drawing/2014/main" id="{F9567EAD-E086-A3A2-FF4E-E0E892EE94DE}"/>
              </a:ext>
            </a:extLst>
          </p:cNvPr>
          <p:cNvSpPr txBox="1"/>
          <p:nvPr/>
        </p:nvSpPr>
        <p:spPr>
          <a:xfrm>
            <a:off x="7153021" y="5938404"/>
            <a:ext cx="1206499" cy="261610"/>
          </a:xfrm>
          <a:prstGeom prst="rect">
            <a:avLst/>
          </a:prstGeom>
          <a:noFill/>
        </p:spPr>
        <p:txBody>
          <a:bodyPr wrap="square" rtlCol="0">
            <a:spAutoFit/>
          </a:bodyPr>
          <a:lstStyle/>
          <a:p>
            <a:pPr algn="ctr"/>
            <a:r>
              <a:rPr kumimoji="1" lang="ja-JP" altLang="en-US" sz="1100" b="1" dirty="0">
                <a:solidFill>
                  <a:schemeClr val="accent3"/>
                </a:solidFill>
              </a:rPr>
              <a:t>昼：休憩時</a:t>
            </a:r>
          </a:p>
        </p:txBody>
      </p:sp>
      <p:sp>
        <p:nvSpPr>
          <p:cNvPr id="52" name="テキスト ボックス 51">
            <a:extLst>
              <a:ext uri="{FF2B5EF4-FFF2-40B4-BE49-F238E27FC236}">
                <a16:creationId xmlns:a16="http://schemas.microsoft.com/office/drawing/2014/main" id="{0DEB9E3D-C6F8-00DF-2AA3-DB968932587E}"/>
              </a:ext>
            </a:extLst>
          </p:cNvPr>
          <p:cNvSpPr txBox="1"/>
          <p:nvPr/>
        </p:nvSpPr>
        <p:spPr>
          <a:xfrm>
            <a:off x="9242545" y="5951106"/>
            <a:ext cx="939719" cy="261610"/>
          </a:xfrm>
          <a:prstGeom prst="rect">
            <a:avLst/>
          </a:prstGeom>
          <a:noFill/>
        </p:spPr>
        <p:txBody>
          <a:bodyPr wrap="square" rtlCol="0">
            <a:spAutoFit/>
          </a:bodyPr>
          <a:lstStyle/>
          <a:p>
            <a:pPr algn="ctr"/>
            <a:r>
              <a:rPr kumimoji="1" lang="ja-JP" altLang="en-US" sz="1100" b="1" dirty="0">
                <a:solidFill>
                  <a:schemeClr val="accent3"/>
                </a:solidFill>
              </a:rPr>
              <a:t>夜：自宅</a:t>
            </a:r>
          </a:p>
        </p:txBody>
      </p:sp>
      <p:sp>
        <p:nvSpPr>
          <p:cNvPr id="53" name="テキスト ボックス 52">
            <a:extLst>
              <a:ext uri="{FF2B5EF4-FFF2-40B4-BE49-F238E27FC236}">
                <a16:creationId xmlns:a16="http://schemas.microsoft.com/office/drawing/2014/main" id="{72BE20A4-627B-D679-1E08-AA1C12C86A79}"/>
              </a:ext>
            </a:extLst>
          </p:cNvPr>
          <p:cNvSpPr txBox="1"/>
          <p:nvPr/>
        </p:nvSpPr>
        <p:spPr>
          <a:xfrm>
            <a:off x="8160328" y="5951280"/>
            <a:ext cx="1320956" cy="261610"/>
          </a:xfrm>
          <a:prstGeom prst="rect">
            <a:avLst/>
          </a:prstGeom>
          <a:noFill/>
        </p:spPr>
        <p:txBody>
          <a:bodyPr wrap="square" rtlCol="0">
            <a:spAutoFit/>
          </a:bodyPr>
          <a:lstStyle/>
          <a:p>
            <a:pPr algn="ctr"/>
            <a:r>
              <a:rPr kumimoji="1" lang="ja-JP" altLang="en-US" sz="1100" b="1" dirty="0">
                <a:solidFill>
                  <a:schemeClr val="accent3"/>
                </a:solidFill>
              </a:rPr>
              <a:t>夕方：通勤時</a:t>
            </a:r>
          </a:p>
        </p:txBody>
      </p:sp>
      <p:pic>
        <p:nvPicPr>
          <p:cNvPr id="54" name="図 53">
            <a:extLst>
              <a:ext uri="{FF2B5EF4-FFF2-40B4-BE49-F238E27FC236}">
                <a16:creationId xmlns:a16="http://schemas.microsoft.com/office/drawing/2014/main" id="{27E47082-1545-BFC9-E9AF-65AE822A0EB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07908" y="5114896"/>
            <a:ext cx="560089" cy="820643"/>
          </a:xfrm>
          <a:prstGeom prst="rect">
            <a:avLst/>
          </a:prstGeom>
        </p:spPr>
      </p:pic>
      <p:pic>
        <p:nvPicPr>
          <p:cNvPr id="9" name="図 8">
            <a:extLst>
              <a:ext uri="{FF2B5EF4-FFF2-40B4-BE49-F238E27FC236}">
                <a16:creationId xmlns:a16="http://schemas.microsoft.com/office/drawing/2014/main" id="{4B8F32F6-CEAF-694A-419E-090CAA23C2AD}"/>
              </a:ext>
            </a:extLst>
          </p:cNvPr>
          <p:cNvPicPr>
            <a:picLocks noChangeAspect="1"/>
          </p:cNvPicPr>
          <p:nvPr/>
        </p:nvPicPr>
        <p:blipFill>
          <a:blip r:embed="rId6"/>
          <a:stretch>
            <a:fillRect/>
          </a:stretch>
        </p:blipFill>
        <p:spPr>
          <a:xfrm>
            <a:off x="806879" y="2816128"/>
            <a:ext cx="596293" cy="1178996"/>
          </a:xfrm>
          <a:prstGeom prst="rect">
            <a:avLst/>
          </a:prstGeom>
        </p:spPr>
      </p:pic>
      <p:pic>
        <p:nvPicPr>
          <p:cNvPr id="10" name="図 9">
            <a:extLst>
              <a:ext uri="{FF2B5EF4-FFF2-40B4-BE49-F238E27FC236}">
                <a16:creationId xmlns:a16="http://schemas.microsoft.com/office/drawing/2014/main" id="{46770C9F-4822-EDCB-04F2-E5B079F2825F}"/>
              </a:ext>
            </a:extLst>
          </p:cNvPr>
          <p:cNvPicPr>
            <a:picLocks noChangeAspect="1"/>
          </p:cNvPicPr>
          <p:nvPr/>
        </p:nvPicPr>
        <p:blipFill>
          <a:blip r:embed="rId6"/>
          <a:stretch>
            <a:fillRect/>
          </a:stretch>
        </p:blipFill>
        <p:spPr>
          <a:xfrm>
            <a:off x="2211016" y="3113706"/>
            <a:ext cx="438494" cy="866995"/>
          </a:xfrm>
          <a:prstGeom prst="rect">
            <a:avLst/>
          </a:prstGeom>
        </p:spPr>
      </p:pic>
      <p:pic>
        <p:nvPicPr>
          <p:cNvPr id="12" name="図 11">
            <a:extLst>
              <a:ext uri="{FF2B5EF4-FFF2-40B4-BE49-F238E27FC236}">
                <a16:creationId xmlns:a16="http://schemas.microsoft.com/office/drawing/2014/main" id="{5157EBA6-4069-9CCA-F3E0-C16FC3811FBF}"/>
              </a:ext>
            </a:extLst>
          </p:cNvPr>
          <p:cNvPicPr>
            <a:picLocks noChangeAspect="1"/>
          </p:cNvPicPr>
          <p:nvPr/>
        </p:nvPicPr>
        <p:blipFill>
          <a:blip r:embed="rId6"/>
          <a:stretch>
            <a:fillRect/>
          </a:stretch>
        </p:blipFill>
        <p:spPr>
          <a:xfrm>
            <a:off x="3443611" y="3113706"/>
            <a:ext cx="438494" cy="866995"/>
          </a:xfrm>
          <a:prstGeom prst="rect">
            <a:avLst/>
          </a:prstGeom>
        </p:spPr>
      </p:pic>
      <p:pic>
        <p:nvPicPr>
          <p:cNvPr id="14" name="図 13">
            <a:extLst>
              <a:ext uri="{FF2B5EF4-FFF2-40B4-BE49-F238E27FC236}">
                <a16:creationId xmlns:a16="http://schemas.microsoft.com/office/drawing/2014/main" id="{C841C9F6-5E6F-1934-5153-E74EA3679ABC}"/>
              </a:ext>
            </a:extLst>
          </p:cNvPr>
          <p:cNvPicPr>
            <a:picLocks noChangeAspect="1"/>
          </p:cNvPicPr>
          <p:nvPr/>
        </p:nvPicPr>
        <p:blipFill>
          <a:blip r:embed="rId6"/>
          <a:stretch>
            <a:fillRect/>
          </a:stretch>
        </p:blipFill>
        <p:spPr>
          <a:xfrm>
            <a:off x="4711219" y="3113706"/>
            <a:ext cx="438494" cy="866995"/>
          </a:xfrm>
          <a:prstGeom prst="rect">
            <a:avLst/>
          </a:prstGeom>
        </p:spPr>
      </p:pic>
      <p:sp>
        <p:nvSpPr>
          <p:cNvPr id="4" name="テキスト ボックス 3">
            <a:extLst>
              <a:ext uri="{FF2B5EF4-FFF2-40B4-BE49-F238E27FC236}">
                <a16:creationId xmlns:a16="http://schemas.microsoft.com/office/drawing/2014/main" id="{DFC59C9B-74A8-4447-C794-6356288187A4}"/>
              </a:ext>
            </a:extLst>
          </p:cNvPr>
          <p:cNvSpPr txBox="1"/>
          <p:nvPr/>
        </p:nvSpPr>
        <p:spPr>
          <a:xfrm>
            <a:off x="704080" y="4905807"/>
            <a:ext cx="4940365" cy="1569660"/>
          </a:xfrm>
          <a:prstGeom prst="rect">
            <a:avLst/>
          </a:prstGeom>
          <a:noFill/>
        </p:spPr>
        <p:txBody>
          <a:bodyPr wrap="square">
            <a:spAutoFit/>
          </a:bodyPr>
          <a:lstStyle/>
          <a:p>
            <a:pPr algn="l"/>
            <a:r>
              <a:rPr kumimoji="1" lang="ja-JP" altLang="en-US" sz="1600" dirty="0">
                <a:solidFill>
                  <a:schemeClr val="accent3"/>
                </a:solidFill>
                <a:latin typeface="+mn-ea"/>
              </a:rPr>
              <a:t>掲載日に訪問したユーザーの初回訪問時に</a:t>
            </a:r>
            <a:endParaRPr kumimoji="1" lang="en-US" altLang="ja-JP" sz="1600" dirty="0">
              <a:solidFill>
                <a:schemeClr val="accent3"/>
              </a:solidFill>
              <a:latin typeface="+mn-ea"/>
            </a:endParaRPr>
          </a:p>
          <a:p>
            <a:pPr algn="l"/>
            <a:r>
              <a:rPr kumimoji="1" lang="en-US" altLang="ja-JP" sz="1600" dirty="0">
                <a:solidFill>
                  <a:schemeClr val="accent3"/>
                </a:solidFill>
                <a:latin typeface="+mn-ea"/>
              </a:rPr>
              <a:t>100</a:t>
            </a:r>
            <a:r>
              <a:rPr kumimoji="1" lang="ja-JP" altLang="en-US" sz="1600" dirty="0">
                <a:solidFill>
                  <a:schemeClr val="accent3"/>
                </a:solidFill>
                <a:latin typeface="+mn-ea"/>
              </a:rPr>
              <a:t>％掲出するため、</a:t>
            </a:r>
            <a:r>
              <a:rPr kumimoji="1" lang="en-US" altLang="ja-JP" sz="1600" dirty="0">
                <a:solidFill>
                  <a:schemeClr val="accent3"/>
                </a:solidFill>
                <a:latin typeface="+mn-ea"/>
              </a:rPr>
              <a:t>Yahoo!</a:t>
            </a:r>
            <a:r>
              <a:rPr kumimoji="1" lang="ja-JP" altLang="en-US" sz="1600" dirty="0">
                <a:solidFill>
                  <a:schemeClr val="accent3"/>
                </a:solidFill>
                <a:latin typeface="+mn-ea"/>
              </a:rPr>
              <a:t>ニューストピックスに訪れた全ユーザーにリーチ可能</a:t>
            </a:r>
            <a:endParaRPr kumimoji="1" lang="en-US" altLang="ja-JP" sz="1600" dirty="0">
              <a:solidFill>
                <a:schemeClr val="accent3"/>
              </a:solidFill>
              <a:latin typeface="+mn-ea"/>
            </a:endParaRPr>
          </a:p>
          <a:p>
            <a:pPr algn="l"/>
            <a:endParaRPr lang="en-US" altLang="ja-JP" sz="1600" dirty="0">
              <a:solidFill>
                <a:schemeClr val="accent3"/>
              </a:solidFill>
              <a:latin typeface="+mn-ea"/>
            </a:endParaRPr>
          </a:p>
          <a:p>
            <a:r>
              <a:rPr lang="ja-JP" altLang="en-US" sz="1600" dirty="0">
                <a:solidFill>
                  <a:schemeClr val="accent3"/>
                </a:solidFill>
                <a:latin typeface="+mn-ea"/>
              </a:rPr>
              <a:t>更に複数回訪れたユーザーに対しても最大</a:t>
            </a:r>
            <a:r>
              <a:rPr lang="en-US" altLang="ja-JP" sz="1600" dirty="0">
                <a:solidFill>
                  <a:schemeClr val="accent3"/>
                </a:solidFill>
                <a:latin typeface="+mn-ea"/>
              </a:rPr>
              <a:t>4</a:t>
            </a:r>
            <a:r>
              <a:rPr lang="ja-JP" altLang="en-US" sz="1600" dirty="0">
                <a:solidFill>
                  <a:schemeClr val="accent3"/>
                </a:solidFill>
                <a:latin typeface="+mn-ea"/>
              </a:rPr>
              <a:t>回まで</a:t>
            </a:r>
            <a:endParaRPr lang="en-US" altLang="ja-JP" sz="1600" dirty="0">
              <a:solidFill>
                <a:schemeClr val="accent3"/>
              </a:solidFill>
              <a:latin typeface="+mn-ea"/>
            </a:endParaRPr>
          </a:p>
          <a:p>
            <a:r>
              <a:rPr kumimoji="1" lang="ja-JP" altLang="en-US" sz="1600" dirty="0">
                <a:solidFill>
                  <a:schemeClr val="accent3"/>
                </a:solidFill>
                <a:latin typeface="+mn-ea"/>
              </a:rPr>
              <a:t>掲載され、刷り込みによる認知効果が期待できる</a:t>
            </a:r>
            <a:endParaRPr kumimoji="1" lang="en-US" altLang="ja-JP" sz="1600" dirty="0">
              <a:solidFill>
                <a:schemeClr val="accent3"/>
              </a:solidFill>
              <a:latin typeface="+mn-ea"/>
            </a:endParaRPr>
          </a:p>
        </p:txBody>
      </p:sp>
    </p:spTree>
    <p:extLst>
      <p:ext uri="{BB962C8B-B14F-4D97-AF65-F5344CB8AC3E}">
        <p14:creationId xmlns:p14="http://schemas.microsoft.com/office/powerpoint/2010/main" val="450108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9D4BF806-E969-DBB5-1B8F-D99BBBC129FF}"/>
              </a:ext>
            </a:extLst>
          </p:cNvPr>
          <p:cNvSpPr>
            <a:spLocks noGrp="1"/>
          </p:cNvSpPr>
          <p:nvPr>
            <p:ph type="body" sz="quarter" idx="10"/>
          </p:nvPr>
        </p:nvSpPr>
        <p:spPr/>
        <p:txBody>
          <a:bodyPr/>
          <a:lstStyle/>
          <a:p>
            <a:r>
              <a:rPr kumimoji="1" lang="ja-JP" altLang="en-US" dirty="0"/>
              <a:t>キャンペーンのご案内</a:t>
            </a:r>
          </a:p>
        </p:txBody>
      </p:sp>
      <p:sp>
        <p:nvSpPr>
          <p:cNvPr id="5" name="1 つの角を丸めた四角形 22">
            <a:extLst>
              <a:ext uri="{FF2B5EF4-FFF2-40B4-BE49-F238E27FC236}">
                <a16:creationId xmlns:a16="http://schemas.microsoft.com/office/drawing/2014/main" id="{63569049-C9E2-D05D-5B91-C228CA7C4329}"/>
              </a:ext>
            </a:extLst>
          </p:cNvPr>
          <p:cNvSpPr/>
          <p:nvPr/>
        </p:nvSpPr>
        <p:spPr>
          <a:xfrm>
            <a:off x="479425" y="2298365"/>
            <a:ext cx="2261999" cy="409130"/>
          </a:xfrm>
          <a:prstGeom prst="round1Rect">
            <a:avLst/>
          </a:prstGeom>
          <a:solidFill>
            <a:schemeClr val="accent6"/>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1" spc="300" dirty="0">
                <a:solidFill>
                  <a:srgbClr val="FFFFFF"/>
                </a:solidFill>
                <a:latin typeface="Meiryo" panose="020B0604030504040204" pitchFamily="34" charset="-128"/>
                <a:ea typeface="Meiryo" panose="020B0604030504040204" pitchFamily="34" charset="-128"/>
              </a:rPr>
              <a:t>概要</a:t>
            </a:r>
          </a:p>
        </p:txBody>
      </p:sp>
      <p:sp>
        <p:nvSpPr>
          <p:cNvPr id="6" name="1 つの角を丸めた四角形 22">
            <a:extLst>
              <a:ext uri="{FF2B5EF4-FFF2-40B4-BE49-F238E27FC236}">
                <a16:creationId xmlns:a16="http://schemas.microsoft.com/office/drawing/2014/main" id="{FBCDE382-AC80-E1F3-1298-D8762C656141}"/>
              </a:ext>
            </a:extLst>
          </p:cNvPr>
          <p:cNvSpPr/>
          <p:nvPr/>
        </p:nvSpPr>
        <p:spPr>
          <a:xfrm>
            <a:off x="477304" y="3678657"/>
            <a:ext cx="2261999" cy="409130"/>
          </a:xfrm>
          <a:prstGeom prst="round1Rect">
            <a:avLst/>
          </a:prstGeom>
          <a:solidFill>
            <a:schemeClr val="accent6"/>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1" spc="300" dirty="0">
                <a:solidFill>
                  <a:srgbClr val="FFFFFF"/>
                </a:solidFill>
                <a:latin typeface="Meiryo" panose="020B0604030504040204" pitchFamily="34" charset="-128"/>
                <a:ea typeface="Meiryo" panose="020B0604030504040204" pitchFamily="34" charset="-128"/>
              </a:rPr>
              <a:t>対象期間</a:t>
            </a:r>
          </a:p>
        </p:txBody>
      </p:sp>
      <p:sp>
        <p:nvSpPr>
          <p:cNvPr id="7" name="テキスト ボックス 6">
            <a:extLst>
              <a:ext uri="{FF2B5EF4-FFF2-40B4-BE49-F238E27FC236}">
                <a16:creationId xmlns:a16="http://schemas.microsoft.com/office/drawing/2014/main" id="{0EC8D92A-51D4-DF8C-0F0E-6A08F994B92F}"/>
              </a:ext>
            </a:extLst>
          </p:cNvPr>
          <p:cNvSpPr txBox="1"/>
          <p:nvPr/>
        </p:nvSpPr>
        <p:spPr>
          <a:xfrm>
            <a:off x="479424" y="4222873"/>
            <a:ext cx="9409044" cy="369332"/>
          </a:xfrm>
          <a:prstGeom prst="rect">
            <a:avLst/>
          </a:prstGeom>
          <a:noFill/>
        </p:spPr>
        <p:txBody>
          <a:bodyPr wrap="square" rtlCol="0">
            <a:spAutoFit/>
          </a:bodyPr>
          <a:lstStyle/>
          <a:p>
            <a:pPr algn="l"/>
            <a:r>
              <a:rPr kumimoji="1" lang="en-US" altLang="ja-JP" dirty="0">
                <a:solidFill>
                  <a:schemeClr val="accent3"/>
                </a:solidFill>
                <a:latin typeface="+mn-ea"/>
              </a:rPr>
              <a:t>2023</a:t>
            </a:r>
            <a:r>
              <a:rPr kumimoji="1" lang="ja-JP" altLang="en-US" dirty="0">
                <a:solidFill>
                  <a:schemeClr val="accent3"/>
                </a:solidFill>
                <a:latin typeface="+mn-ea"/>
              </a:rPr>
              <a:t>年</a:t>
            </a:r>
            <a:r>
              <a:rPr kumimoji="1" lang="en-US" altLang="ja-JP" dirty="0">
                <a:solidFill>
                  <a:schemeClr val="accent3"/>
                </a:solidFill>
                <a:latin typeface="+mn-ea"/>
              </a:rPr>
              <a:t>7</a:t>
            </a:r>
            <a:r>
              <a:rPr kumimoji="1" lang="ja-JP" altLang="en-US" dirty="0">
                <a:solidFill>
                  <a:schemeClr val="accent3"/>
                </a:solidFill>
                <a:latin typeface="+mn-ea"/>
              </a:rPr>
              <a:t>月</a:t>
            </a:r>
            <a:r>
              <a:rPr kumimoji="1" lang="en-US" altLang="ja-JP" dirty="0">
                <a:solidFill>
                  <a:schemeClr val="accent3"/>
                </a:solidFill>
                <a:latin typeface="+mn-ea"/>
              </a:rPr>
              <a:t>1</a:t>
            </a:r>
            <a:r>
              <a:rPr kumimoji="1" lang="ja-JP" altLang="en-US" dirty="0">
                <a:solidFill>
                  <a:schemeClr val="accent3"/>
                </a:solidFill>
                <a:latin typeface="+mn-ea"/>
              </a:rPr>
              <a:t>日～</a:t>
            </a:r>
            <a:r>
              <a:rPr kumimoji="1" lang="en-US" altLang="ja-JP" dirty="0">
                <a:solidFill>
                  <a:schemeClr val="accent3"/>
                </a:solidFill>
                <a:latin typeface="+mn-ea"/>
              </a:rPr>
              <a:t>2023</a:t>
            </a:r>
            <a:r>
              <a:rPr kumimoji="1" lang="ja-JP" altLang="en-US" dirty="0">
                <a:solidFill>
                  <a:schemeClr val="accent3"/>
                </a:solidFill>
                <a:latin typeface="+mn-ea"/>
              </a:rPr>
              <a:t>年</a:t>
            </a:r>
            <a:r>
              <a:rPr kumimoji="1" lang="en-US" altLang="ja-JP" dirty="0">
                <a:solidFill>
                  <a:schemeClr val="accent3"/>
                </a:solidFill>
                <a:latin typeface="+mn-ea"/>
              </a:rPr>
              <a:t>9</a:t>
            </a:r>
            <a:r>
              <a:rPr kumimoji="1" lang="ja-JP" altLang="en-US" dirty="0">
                <a:solidFill>
                  <a:schemeClr val="accent3"/>
                </a:solidFill>
                <a:latin typeface="+mn-ea"/>
              </a:rPr>
              <a:t>月</a:t>
            </a:r>
            <a:r>
              <a:rPr kumimoji="1" lang="en-US" altLang="ja-JP" dirty="0">
                <a:solidFill>
                  <a:schemeClr val="accent3"/>
                </a:solidFill>
                <a:latin typeface="+mn-ea"/>
              </a:rPr>
              <a:t>30</a:t>
            </a:r>
            <a:r>
              <a:rPr kumimoji="1" lang="ja-JP" altLang="en-US" dirty="0">
                <a:solidFill>
                  <a:schemeClr val="accent3"/>
                </a:solidFill>
                <a:latin typeface="+mn-ea"/>
              </a:rPr>
              <a:t>日掲載分</a:t>
            </a:r>
          </a:p>
        </p:txBody>
      </p:sp>
      <p:sp>
        <p:nvSpPr>
          <p:cNvPr id="8" name="テキスト ボックス 7">
            <a:extLst>
              <a:ext uri="{FF2B5EF4-FFF2-40B4-BE49-F238E27FC236}">
                <a16:creationId xmlns:a16="http://schemas.microsoft.com/office/drawing/2014/main" id="{4279FFD3-0389-CB23-5D53-B8DEBBEAD39E}"/>
              </a:ext>
            </a:extLst>
          </p:cNvPr>
          <p:cNvSpPr txBox="1"/>
          <p:nvPr/>
        </p:nvSpPr>
        <p:spPr>
          <a:xfrm>
            <a:off x="479425" y="2799720"/>
            <a:ext cx="11175863" cy="646331"/>
          </a:xfrm>
          <a:prstGeom prst="rect">
            <a:avLst/>
          </a:prstGeom>
          <a:noFill/>
        </p:spPr>
        <p:txBody>
          <a:bodyPr wrap="square" rtlCol="0">
            <a:spAutoFit/>
          </a:bodyPr>
          <a:lstStyle/>
          <a:p>
            <a:pPr algn="l"/>
            <a:r>
              <a:rPr kumimoji="1" lang="en-US" altLang="ja-JP" dirty="0">
                <a:solidFill>
                  <a:schemeClr val="accent3"/>
                </a:solidFill>
                <a:latin typeface="+mn-ea"/>
              </a:rPr>
              <a:t>Yahoo! JAPAN </a:t>
            </a:r>
            <a:r>
              <a:rPr kumimoji="1" lang="ja-JP" altLang="en-US" dirty="0">
                <a:solidFill>
                  <a:schemeClr val="accent3"/>
                </a:solidFill>
                <a:latin typeface="+mn-ea"/>
              </a:rPr>
              <a:t>トップページ　トピックス　</a:t>
            </a:r>
            <a:r>
              <a:rPr kumimoji="1" lang="en-US" altLang="ja-JP" dirty="0">
                <a:solidFill>
                  <a:schemeClr val="accent3"/>
                </a:solidFill>
                <a:latin typeface="+mn-ea"/>
              </a:rPr>
              <a:t>PR</a:t>
            </a:r>
            <a:r>
              <a:rPr kumimoji="1" lang="ja-JP" altLang="en-US" dirty="0">
                <a:solidFill>
                  <a:schemeClr val="accent3"/>
                </a:solidFill>
                <a:latin typeface="+mn-ea"/>
              </a:rPr>
              <a:t>　</a:t>
            </a:r>
            <a:r>
              <a:rPr kumimoji="1" lang="en-US" altLang="ja-JP" dirty="0">
                <a:solidFill>
                  <a:schemeClr val="accent3"/>
                </a:solidFill>
                <a:latin typeface="+mn-ea"/>
              </a:rPr>
              <a:t>SP</a:t>
            </a:r>
            <a:r>
              <a:rPr kumimoji="1" lang="ja-JP" altLang="en-US" dirty="0">
                <a:solidFill>
                  <a:schemeClr val="accent3"/>
                </a:solidFill>
                <a:latin typeface="+mn-ea"/>
              </a:rPr>
              <a:t>を初めてご利用いただくプロモーション</a:t>
            </a:r>
            <a:r>
              <a:rPr lang="ja-JP" altLang="en-US" dirty="0">
                <a:solidFill>
                  <a:schemeClr val="accent3"/>
                </a:solidFill>
                <a:latin typeface="+mn-ea"/>
              </a:rPr>
              <a:t>案件で</a:t>
            </a:r>
            <a:r>
              <a:rPr kumimoji="1" lang="ja-JP" altLang="en-US" dirty="0">
                <a:solidFill>
                  <a:schemeClr val="accent3"/>
                </a:solidFill>
                <a:latin typeface="+mn-ea"/>
              </a:rPr>
              <a:t>の</a:t>
            </a:r>
            <a:endParaRPr kumimoji="1" lang="en-US" altLang="ja-JP" dirty="0">
              <a:solidFill>
                <a:schemeClr val="accent3"/>
              </a:solidFill>
              <a:latin typeface="+mn-ea"/>
            </a:endParaRPr>
          </a:p>
          <a:p>
            <a:pPr algn="l"/>
            <a:r>
              <a:rPr kumimoji="1" lang="ja-JP" altLang="en-US" dirty="0">
                <a:solidFill>
                  <a:schemeClr val="accent3"/>
                </a:solidFill>
                <a:latin typeface="+mn-ea"/>
              </a:rPr>
              <a:t>ご出稿の場合、</a:t>
            </a:r>
            <a:r>
              <a:rPr lang="en-US" altLang="ja-JP" b="1" dirty="0">
                <a:solidFill>
                  <a:srgbClr val="C00000"/>
                </a:solidFill>
                <a:latin typeface="+mn-ea"/>
              </a:rPr>
              <a:t>10</a:t>
            </a:r>
            <a:r>
              <a:rPr lang="ja-JP" altLang="en-US" b="1" dirty="0">
                <a:solidFill>
                  <a:srgbClr val="C00000"/>
                </a:solidFill>
                <a:latin typeface="+mn-ea"/>
              </a:rPr>
              <a:t>％</a:t>
            </a:r>
            <a:r>
              <a:rPr lang="en-US" altLang="ja-JP" b="1" dirty="0">
                <a:solidFill>
                  <a:srgbClr val="C00000"/>
                </a:solidFill>
                <a:latin typeface="+mn-ea"/>
              </a:rPr>
              <a:t>OFF</a:t>
            </a:r>
            <a:r>
              <a:rPr lang="ja-JP" altLang="en-US" dirty="0">
                <a:solidFill>
                  <a:schemeClr val="accent3"/>
                </a:solidFill>
                <a:latin typeface="+mn-ea"/>
              </a:rPr>
              <a:t>でご提供いたします。</a:t>
            </a:r>
            <a:endParaRPr kumimoji="1" lang="ja-JP" altLang="en-US" dirty="0">
              <a:solidFill>
                <a:schemeClr val="accent3"/>
              </a:solidFill>
              <a:latin typeface="+mn-ea"/>
            </a:endParaRPr>
          </a:p>
        </p:txBody>
      </p:sp>
      <p:sp>
        <p:nvSpPr>
          <p:cNvPr id="9" name="正方形/長方形 8">
            <a:extLst>
              <a:ext uri="{FF2B5EF4-FFF2-40B4-BE49-F238E27FC236}">
                <a16:creationId xmlns:a16="http://schemas.microsoft.com/office/drawing/2014/main" id="{5CF2570C-4599-1F03-6EBD-158D30E89ED9}"/>
              </a:ext>
            </a:extLst>
          </p:cNvPr>
          <p:cNvSpPr/>
          <p:nvPr/>
        </p:nvSpPr>
        <p:spPr>
          <a:xfrm>
            <a:off x="706682" y="1279276"/>
            <a:ext cx="10778636" cy="735971"/>
          </a:xfrm>
          <a:prstGeom prst="rect">
            <a:avLst/>
          </a:prstGeom>
          <a:solidFill>
            <a:schemeClr val="accent1"/>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pPr algn="ctr">
              <a:lnSpc>
                <a:spcPct val="150000"/>
              </a:lnSpc>
            </a:pPr>
            <a:r>
              <a:rPr lang="ja-JP" altLang="en-US" sz="2400" b="1" dirty="0">
                <a:solidFill>
                  <a:schemeClr val="accent3"/>
                </a:solidFill>
                <a:latin typeface="Meiryo" panose="020B0604030504040204" pitchFamily="34" charset="-128"/>
                <a:ea typeface="Meiryo" panose="020B0604030504040204" pitchFamily="34" charset="-128"/>
              </a:rPr>
              <a:t>初回のご出稿限定 トピックス</a:t>
            </a:r>
            <a:r>
              <a:rPr lang="en-US" altLang="ja-JP" sz="2400" b="1" dirty="0">
                <a:solidFill>
                  <a:schemeClr val="accent3"/>
                </a:solidFill>
                <a:latin typeface="Meiryo" panose="020B0604030504040204" pitchFamily="34" charset="-128"/>
                <a:ea typeface="Meiryo" panose="020B0604030504040204" pitchFamily="34" charset="-128"/>
              </a:rPr>
              <a:t>PR</a:t>
            </a:r>
            <a:r>
              <a:rPr lang="ja-JP" altLang="en-US" sz="2400" b="1" dirty="0">
                <a:solidFill>
                  <a:schemeClr val="accent3"/>
                </a:solidFill>
                <a:latin typeface="Meiryo" panose="020B0604030504040204" pitchFamily="34" charset="-128"/>
                <a:ea typeface="Meiryo" panose="020B0604030504040204" pitchFamily="34" charset="-128"/>
              </a:rPr>
              <a:t>を</a:t>
            </a:r>
            <a:r>
              <a:rPr lang="en-US" altLang="ja-JP" sz="2400" b="1" dirty="0">
                <a:solidFill>
                  <a:srgbClr val="C00000"/>
                </a:solidFill>
                <a:latin typeface="Meiryo" panose="020B0604030504040204" pitchFamily="34" charset="-128"/>
                <a:ea typeface="Meiryo" panose="020B0604030504040204" pitchFamily="34" charset="-128"/>
              </a:rPr>
              <a:t>10</a:t>
            </a:r>
            <a:r>
              <a:rPr lang="ja-JP" altLang="en-US" sz="2400" b="1" dirty="0">
                <a:solidFill>
                  <a:srgbClr val="C00000"/>
                </a:solidFill>
                <a:latin typeface="Meiryo" panose="020B0604030504040204" pitchFamily="34" charset="-128"/>
                <a:ea typeface="Meiryo" panose="020B0604030504040204" pitchFamily="34" charset="-128"/>
              </a:rPr>
              <a:t>％</a:t>
            </a:r>
            <a:r>
              <a:rPr lang="en-US" altLang="ja-JP" sz="2400" b="1" dirty="0">
                <a:solidFill>
                  <a:srgbClr val="C00000"/>
                </a:solidFill>
                <a:latin typeface="Meiryo" panose="020B0604030504040204" pitchFamily="34" charset="-128"/>
                <a:ea typeface="Meiryo" panose="020B0604030504040204" pitchFamily="34" charset="-128"/>
              </a:rPr>
              <a:t>OFF</a:t>
            </a:r>
            <a:r>
              <a:rPr lang="ja-JP" altLang="en-US" sz="2400" b="1" dirty="0">
                <a:solidFill>
                  <a:schemeClr val="accent3"/>
                </a:solidFill>
                <a:latin typeface="Meiryo" panose="020B0604030504040204" pitchFamily="34" charset="-128"/>
                <a:ea typeface="Meiryo" panose="020B0604030504040204" pitchFamily="34" charset="-128"/>
              </a:rPr>
              <a:t>でご提供いたします。</a:t>
            </a:r>
          </a:p>
        </p:txBody>
      </p:sp>
      <p:sp>
        <p:nvSpPr>
          <p:cNvPr id="10" name="テキスト ボックス 9">
            <a:extLst>
              <a:ext uri="{FF2B5EF4-FFF2-40B4-BE49-F238E27FC236}">
                <a16:creationId xmlns:a16="http://schemas.microsoft.com/office/drawing/2014/main" id="{0DD091BD-CF21-F698-BA38-0219FEBA74EF}"/>
              </a:ext>
            </a:extLst>
          </p:cNvPr>
          <p:cNvSpPr txBox="1"/>
          <p:nvPr/>
        </p:nvSpPr>
        <p:spPr>
          <a:xfrm>
            <a:off x="477305" y="5332891"/>
            <a:ext cx="11235270" cy="892552"/>
          </a:xfrm>
          <a:prstGeom prst="rect">
            <a:avLst/>
          </a:prstGeom>
          <a:noFill/>
        </p:spPr>
        <p:txBody>
          <a:bodyPr wrap="square" rtlCol="0">
            <a:spAutoFit/>
          </a:bodyPr>
          <a:lstStyle/>
          <a:p>
            <a:r>
              <a:rPr kumimoji="1" lang="ja-JP" altLang="en-US" dirty="0">
                <a:solidFill>
                  <a:schemeClr val="accent3"/>
                </a:solidFill>
              </a:rPr>
              <a:t>本商品を初めてご利用いただくプロモーションでのご出稿であること</a:t>
            </a:r>
            <a:endParaRPr kumimoji="1" lang="en-US" altLang="ja-JP" dirty="0">
              <a:solidFill>
                <a:schemeClr val="accent3"/>
              </a:solidFill>
            </a:endParaRPr>
          </a:p>
          <a:p>
            <a:endParaRPr kumimoji="1" lang="en-US" altLang="ja-JP" sz="1600" dirty="0">
              <a:solidFill>
                <a:schemeClr val="accent3"/>
              </a:solidFill>
            </a:endParaRPr>
          </a:p>
          <a:p>
            <a:r>
              <a:rPr lang="en-US" altLang="ja-JP" dirty="0">
                <a:solidFill>
                  <a:schemeClr val="accent3"/>
                </a:solidFill>
              </a:rPr>
              <a:t>※</a:t>
            </a:r>
            <a:r>
              <a:rPr lang="ja-JP" altLang="en-US" dirty="0">
                <a:solidFill>
                  <a:schemeClr val="accent3"/>
                </a:solidFill>
              </a:rPr>
              <a:t>同一広告主様</a:t>
            </a:r>
            <a:r>
              <a:rPr lang="en-US" altLang="ja-JP" dirty="0">
                <a:solidFill>
                  <a:schemeClr val="accent3"/>
                </a:solidFill>
              </a:rPr>
              <a:t>/</a:t>
            </a:r>
            <a:r>
              <a:rPr lang="ja-JP" altLang="en-US" dirty="0">
                <a:solidFill>
                  <a:schemeClr val="accent3"/>
                </a:solidFill>
              </a:rPr>
              <a:t>別ブランドの出稿で適応希望の場合は弊社営業まで事前にお問い合わせください。</a:t>
            </a:r>
            <a:endParaRPr lang="en-US" altLang="ja-JP" dirty="0">
              <a:solidFill>
                <a:schemeClr val="accent3"/>
              </a:solidFill>
            </a:endParaRPr>
          </a:p>
        </p:txBody>
      </p:sp>
      <p:sp>
        <p:nvSpPr>
          <p:cNvPr id="11" name="1 つの角を丸めた四角形 22">
            <a:extLst>
              <a:ext uri="{FF2B5EF4-FFF2-40B4-BE49-F238E27FC236}">
                <a16:creationId xmlns:a16="http://schemas.microsoft.com/office/drawing/2014/main" id="{4B577CC5-2070-698A-D431-3193FD6D1902}"/>
              </a:ext>
            </a:extLst>
          </p:cNvPr>
          <p:cNvSpPr/>
          <p:nvPr/>
        </p:nvSpPr>
        <p:spPr>
          <a:xfrm>
            <a:off x="477304" y="4826343"/>
            <a:ext cx="2261999" cy="409130"/>
          </a:xfrm>
          <a:prstGeom prst="round1Rect">
            <a:avLst/>
          </a:prstGeom>
          <a:solidFill>
            <a:schemeClr val="accent6"/>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1" spc="300" dirty="0">
                <a:solidFill>
                  <a:srgbClr val="FFFFFF"/>
                </a:solidFill>
                <a:latin typeface="Meiryo" panose="020B0604030504040204" pitchFamily="34" charset="-128"/>
                <a:ea typeface="Meiryo" panose="020B0604030504040204" pitchFamily="34" charset="-128"/>
              </a:rPr>
              <a:t>適応条件</a:t>
            </a:r>
          </a:p>
        </p:txBody>
      </p:sp>
    </p:spTree>
    <p:extLst>
      <p:ext uri="{BB962C8B-B14F-4D97-AF65-F5344CB8AC3E}">
        <p14:creationId xmlns:p14="http://schemas.microsoft.com/office/powerpoint/2010/main" val="2824083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10B0FC2-F788-196D-B12F-131BA6D6025B}"/>
              </a:ext>
            </a:extLst>
          </p:cNvPr>
          <p:cNvSpPr>
            <a:spLocks noGrp="1"/>
          </p:cNvSpPr>
          <p:nvPr>
            <p:ph type="body" sz="quarter" idx="10"/>
          </p:nvPr>
        </p:nvSpPr>
        <p:spPr/>
        <p:txBody>
          <a:bodyPr/>
          <a:lstStyle/>
          <a:p>
            <a:r>
              <a:rPr kumimoji="1" lang="ja-JP" altLang="en-US" dirty="0"/>
              <a:t>注意事項</a:t>
            </a:r>
          </a:p>
        </p:txBody>
      </p:sp>
      <p:sp>
        <p:nvSpPr>
          <p:cNvPr id="3" name="図プレースホルダー 2">
            <a:extLst>
              <a:ext uri="{FF2B5EF4-FFF2-40B4-BE49-F238E27FC236}">
                <a16:creationId xmlns:a16="http://schemas.microsoft.com/office/drawing/2014/main" id="{779577A4-8FB7-6F3D-117A-6469AD7BEEB6}"/>
              </a:ext>
            </a:extLst>
          </p:cNvPr>
          <p:cNvSpPr>
            <a:spLocks noGrp="1"/>
          </p:cNvSpPr>
          <p:nvPr>
            <p:ph type="pic" sz="quarter" idx="11"/>
          </p:nvPr>
        </p:nvSpPr>
        <p:spPr/>
      </p:sp>
      <p:sp>
        <p:nvSpPr>
          <p:cNvPr id="4" name="テキスト プレースホルダー 3">
            <a:extLst>
              <a:ext uri="{FF2B5EF4-FFF2-40B4-BE49-F238E27FC236}">
                <a16:creationId xmlns:a16="http://schemas.microsoft.com/office/drawing/2014/main" id="{C7F316DF-0569-526A-5E0C-DDB43A049064}"/>
              </a:ext>
            </a:extLst>
          </p:cNvPr>
          <p:cNvSpPr>
            <a:spLocks noGrp="1"/>
          </p:cNvSpPr>
          <p:nvPr>
            <p:ph type="body" sz="quarter" idx="12"/>
          </p:nvPr>
        </p:nvSpPr>
        <p:spPr/>
        <p:txBody>
          <a:bodyPr/>
          <a:lstStyle/>
          <a:p>
            <a:endParaRPr kumimoji="1" lang="ja-JP" altLang="en-US"/>
          </a:p>
        </p:txBody>
      </p:sp>
      <p:sp>
        <p:nvSpPr>
          <p:cNvPr id="6" name="テキスト ボックス 5">
            <a:extLst>
              <a:ext uri="{FF2B5EF4-FFF2-40B4-BE49-F238E27FC236}">
                <a16:creationId xmlns:a16="http://schemas.microsoft.com/office/drawing/2014/main" id="{E3A894ED-0A40-6F47-7980-3CD4A74137FD}"/>
              </a:ext>
            </a:extLst>
          </p:cNvPr>
          <p:cNvSpPr txBox="1"/>
          <p:nvPr/>
        </p:nvSpPr>
        <p:spPr>
          <a:xfrm>
            <a:off x="479425" y="1387717"/>
            <a:ext cx="11233150" cy="2405274"/>
          </a:xfrm>
          <a:prstGeom prst="rect">
            <a:avLst/>
          </a:prstGeom>
          <a:noFill/>
        </p:spPr>
        <p:txBody>
          <a:bodyPr wrap="square" rtlCol="0">
            <a:spAutoFit/>
          </a:bodyPr>
          <a:lstStyle/>
          <a:p>
            <a:pPr>
              <a:lnSpc>
                <a:spcPct val="120000"/>
              </a:lnSpc>
            </a:pPr>
            <a:r>
              <a:rPr lang="ja-JP" altLang="en-US" dirty="0">
                <a:solidFill>
                  <a:schemeClr val="accent3"/>
                </a:solidFill>
                <a:latin typeface="Meiryo" panose="020B0604030504040204" pitchFamily="34" charset="-128"/>
                <a:ea typeface="Meiryo" panose="020B0604030504040204" pitchFamily="34" charset="-128"/>
              </a:rPr>
              <a:t>・他割引プランとの併用は不可となります。</a:t>
            </a:r>
            <a:endParaRPr lang="en-US" altLang="ja-JP" dirty="0">
              <a:solidFill>
                <a:schemeClr val="accent3"/>
              </a:solidFill>
              <a:latin typeface="Meiryo" panose="020B0604030504040204" pitchFamily="34" charset="-128"/>
              <a:ea typeface="Meiryo" panose="020B0604030504040204" pitchFamily="34" charset="-128"/>
            </a:endParaRPr>
          </a:p>
          <a:p>
            <a:pPr>
              <a:lnSpc>
                <a:spcPct val="120000"/>
              </a:lnSpc>
            </a:pPr>
            <a:r>
              <a:rPr lang="ja-JP" altLang="en-US" dirty="0">
                <a:solidFill>
                  <a:schemeClr val="accent3"/>
                </a:solidFill>
                <a:latin typeface="Meiryo" panose="020B0604030504040204" pitchFamily="34" charset="-128"/>
                <a:ea typeface="Meiryo" panose="020B0604030504040204" pitchFamily="34" charset="-128"/>
              </a:rPr>
              <a:t>・事前提案可否申請の際に、本プラン適応希望の旨もお伝えください。</a:t>
            </a:r>
            <a:br>
              <a:rPr lang="en-US" altLang="ja-JP" dirty="0">
                <a:solidFill>
                  <a:schemeClr val="accent3"/>
                </a:solidFill>
                <a:latin typeface="Meiryo" panose="020B0604030504040204" pitchFamily="34" charset="-128"/>
                <a:ea typeface="Meiryo" panose="020B0604030504040204" pitchFamily="34" charset="-128"/>
              </a:rPr>
            </a:br>
            <a:r>
              <a:rPr lang="ja-JP" altLang="en-US" dirty="0">
                <a:solidFill>
                  <a:schemeClr val="accent3"/>
                </a:solidFill>
                <a:latin typeface="Meiryo" panose="020B0604030504040204" pitchFamily="34" charset="-128"/>
                <a:ea typeface="Meiryo" panose="020B0604030504040204" pitchFamily="34" charset="-128"/>
              </a:rPr>
              <a:t>　可否返答の際に適応可否をお戻しします。</a:t>
            </a:r>
            <a:endParaRPr lang="en-US" altLang="ja-JP" dirty="0">
              <a:solidFill>
                <a:schemeClr val="accent3"/>
              </a:solidFill>
              <a:latin typeface="Meiryo" panose="020B0604030504040204" pitchFamily="34" charset="-128"/>
              <a:ea typeface="Meiryo" panose="020B0604030504040204" pitchFamily="34" charset="-128"/>
            </a:endParaRPr>
          </a:p>
          <a:p>
            <a:pPr>
              <a:lnSpc>
                <a:spcPct val="120000"/>
              </a:lnSpc>
            </a:pPr>
            <a:r>
              <a:rPr lang="ja-JP" altLang="en-US" dirty="0">
                <a:solidFill>
                  <a:schemeClr val="accent3"/>
                </a:solidFill>
                <a:latin typeface="Meiryo" panose="020B0604030504040204" pitchFamily="34" charset="-128"/>
                <a:ea typeface="Meiryo" panose="020B0604030504040204" pitchFamily="34" charset="-128"/>
              </a:rPr>
              <a:t>・プロモーション内容によっては割引適応外とさせていただく場合もございます。</a:t>
            </a:r>
            <a:endParaRPr lang="en-US" altLang="ja-JP" dirty="0">
              <a:solidFill>
                <a:schemeClr val="accent3"/>
              </a:solidFill>
              <a:latin typeface="Meiryo" panose="020B0604030504040204" pitchFamily="34" charset="-128"/>
              <a:ea typeface="Meiryo" panose="020B0604030504040204" pitchFamily="34" charset="-128"/>
            </a:endParaRPr>
          </a:p>
          <a:p>
            <a:pPr>
              <a:lnSpc>
                <a:spcPct val="120000"/>
              </a:lnSpc>
            </a:pPr>
            <a:r>
              <a:rPr lang="ja-JP" altLang="en-US" dirty="0">
                <a:solidFill>
                  <a:schemeClr val="accent3"/>
                </a:solidFill>
                <a:latin typeface="Courier New" panose="02070309020205020404" pitchFamily="49" charset="0"/>
              </a:rPr>
              <a:t>・</a:t>
            </a:r>
            <a:r>
              <a:rPr lang="ja-JP" altLang="en-US" b="0" i="0" dirty="0">
                <a:solidFill>
                  <a:schemeClr val="accent3"/>
                </a:solidFill>
                <a:effectLst/>
                <a:latin typeface="Arial" panose="020B0604020202020204" pitchFamily="34" charset="0"/>
              </a:rPr>
              <a:t>本募集は予告なく終了する場合もございます。</a:t>
            </a:r>
            <a:br>
              <a:rPr lang="ja-JP" altLang="en-US" dirty="0">
                <a:solidFill>
                  <a:schemeClr val="accent3"/>
                </a:solidFill>
              </a:rPr>
            </a:br>
            <a:r>
              <a:rPr lang="ja-JP" altLang="en-US" dirty="0">
                <a:solidFill>
                  <a:schemeClr val="accent3"/>
                </a:solidFill>
                <a:latin typeface="Courier New" panose="02070309020205020404" pitchFamily="49" charset="0"/>
              </a:rPr>
              <a:t>・</a:t>
            </a:r>
            <a:r>
              <a:rPr lang="ja-JP" altLang="en-US" b="0" i="0" dirty="0">
                <a:solidFill>
                  <a:schemeClr val="accent3"/>
                </a:solidFill>
                <a:effectLst/>
                <a:latin typeface="Arial" panose="020B0604020202020204" pitchFamily="34" charset="0"/>
              </a:rPr>
              <a:t>予約後の翌日までに、弊社担当営業に必須項目の情報連携をしてください。予約内容を連携していただき、</a:t>
            </a:r>
            <a:br>
              <a:rPr lang="ja-JP" altLang="en-US" dirty="0">
                <a:solidFill>
                  <a:schemeClr val="accent3"/>
                </a:solidFill>
              </a:rPr>
            </a:br>
            <a:r>
              <a:rPr lang="ja-JP" altLang="en-US" dirty="0">
                <a:solidFill>
                  <a:schemeClr val="accent3"/>
                </a:solidFill>
              </a:rPr>
              <a:t>　</a:t>
            </a:r>
            <a:r>
              <a:rPr lang="ja-JP" altLang="en-US" b="0" i="0" dirty="0">
                <a:solidFill>
                  <a:schemeClr val="accent3"/>
                </a:solidFill>
                <a:effectLst/>
                <a:latin typeface="Arial" panose="020B0604020202020204" pitchFamily="34" charset="0"/>
              </a:rPr>
              <a:t>その後弊社にて調整金処理を行います。請求時は「特別調整金」として減額された金額をご請求します。</a:t>
            </a:r>
            <a:endParaRPr lang="en-US" altLang="ja-JP" dirty="0">
              <a:solidFill>
                <a:schemeClr val="accent3"/>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186946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38197141"/>
      </p:ext>
    </p:extLst>
  </p:cSld>
  <p:clrMapOvr>
    <a:masterClrMapping/>
  </p:clrMapOvr>
</p:sld>
</file>

<file path=ppt/theme/theme1.xml><?xml version="1.0" encoding="utf-8"?>
<a:theme xmlns:a="http://schemas.openxmlformats.org/drawingml/2006/main" name="表紙">
  <a:themeElements>
    <a:clrScheme name="Yahoo広告カラーパレット">
      <a:dk1>
        <a:srgbClr val="000000"/>
      </a:dk1>
      <a:lt1>
        <a:srgbClr val="F5F5F5"/>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57416</TotalTime>
  <Words>700</Words>
  <Application>Microsoft Office PowerPoint</Application>
  <PresentationFormat>ワイド画面</PresentationFormat>
  <Paragraphs>97</Paragraphs>
  <Slides>8</Slides>
  <Notes>5</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8</vt:i4>
      </vt:variant>
    </vt:vector>
  </HeadingPairs>
  <TitlesOfParts>
    <vt:vector size="18" baseType="lpstr">
      <vt:lpstr>メイリオ</vt:lpstr>
      <vt:lpstr>メイリオ</vt:lpstr>
      <vt:lpstr>游ゴシック</vt:lpstr>
      <vt:lpstr>游ゴシック</vt:lpstr>
      <vt:lpstr>Yu Gothic Medium</vt:lpstr>
      <vt:lpstr>Arial</vt:lpstr>
      <vt:lpstr>Calibri</vt:lpstr>
      <vt:lpstr>Courier New</vt:lpstr>
      <vt:lpstr>Segoe UI</vt:lpstr>
      <vt:lpstr>表紙</vt:lpstr>
      <vt:lpstr>Yahoo! JAPAN トップページ　トピックスPR　SP 特別キャンペーンのご案内</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松本 恵実</cp:lastModifiedBy>
  <cp:revision>655</cp:revision>
  <dcterms:created xsi:type="dcterms:W3CDTF">2020-02-26T07:28:11Z</dcterms:created>
  <dcterms:modified xsi:type="dcterms:W3CDTF">2023-06-06T07:35:55Z</dcterms:modified>
  <cp:category/>
</cp:coreProperties>
</file>