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3.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4.xml" ContentType="application/vnd.openxmlformats-officedocument.themeOverr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568" r:id="rId2"/>
    <p:sldId id="569" r:id="rId3"/>
    <p:sldId id="599" r:id="rId4"/>
    <p:sldId id="600" r:id="rId5"/>
    <p:sldId id="606" r:id="rId6"/>
    <p:sldId id="617" r:id="rId7"/>
    <p:sldId id="602" r:id="rId8"/>
    <p:sldId id="571" r:id="rId9"/>
    <p:sldId id="574" r:id="rId10"/>
    <p:sldId id="576" r:id="rId11"/>
    <p:sldId id="572" r:id="rId12"/>
    <p:sldId id="581" r:id="rId13"/>
    <p:sldId id="616" r:id="rId14"/>
    <p:sldId id="605" r:id="rId15"/>
    <p:sldId id="598" r:id="rId16"/>
    <p:sldId id="607" r:id="rId17"/>
    <p:sldId id="577" r:id="rId18"/>
    <p:sldId id="578" r:id="rId19"/>
    <p:sldId id="618" r:id="rId20"/>
    <p:sldId id="604" r:id="rId21"/>
    <p:sldId id="614" r:id="rId22"/>
    <p:sldId id="580" r:id="rId23"/>
    <p:sldId id="584" r:id="rId24"/>
    <p:sldId id="624" r:id="rId25"/>
    <p:sldId id="621" r:id="rId26"/>
    <p:sldId id="622" r:id="rId27"/>
    <p:sldId id="623" r:id="rId28"/>
    <p:sldId id="625" r:id="rId29"/>
    <p:sldId id="627" r:id="rId30"/>
    <p:sldId id="632" r:id="rId31"/>
    <p:sldId id="626" r:id="rId32"/>
    <p:sldId id="628" r:id="rId33"/>
    <p:sldId id="631" r:id="rId34"/>
    <p:sldId id="633" r:id="rId35"/>
    <p:sldId id="638" r:id="rId36"/>
    <p:sldId id="639" r:id="rId37"/>
    <p:sldId id="635" r:id="rId38"/>
    <p:sldId id="637" r:id="rId39"/>
    <p:sldId id="636" r:id="rId4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466E"/>
    <a:srgbClr val="7B7B7B"/>
    <a:srgbClr val="10B28F"/>
    <a:srgbClr val="C9002C"/>
    <a:srgbClr val="BFBFBF"/>
    <a:srgbClr val="B8B8B8"/>
    <a:srgbClr val="F9DBDB"/>
    <a:srgbClr val="FDF1F1"/>
    <a:srgbClr val="FFC1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50" autoAdjust="0"/>
    <p:restoredTop sz="95841" autoAdjust="0"/>
  </p:normalViewPr>
  <p:slideViewPr>
    <p:cSldViewPr snapToGrid="0">
      <p:cViewPr varScale="1">
        <p:scale>
          <a:sx n="100" d="100"/>
          <a:sy n="100" d="100"/>
        </p:scale>
        <p:origin x="64" y="100"/>
      </p:cViewPr>
      <p:guideLst/>
    </p:cSldViewPr>
  </p:slideViewPr>
  <p:outlineViewPr>
    <p:cViewPr>
      <p:scale>
        <a:sx n="33" d="100"/>
        <a:sy n="33" d="100"/>
      </p:scale>
      <p:origin x="0" y="0"/>
    </p:cViewPr>
  </p:outlineViewPr>
  <p:notesTextViewPr>
    <p:cViewPr>
      <p:scale>
        <a:sx n="240" d="100"/>
        <a:sy n="240" d="100"/>
      </p:scale>
      <p:origin x="0" y="0"/>
    </p:cViewPr>
  </p:notesTextViewPr>
  <p:sorterViewPr>
    <p:cViewPr>
      <p:scale>
        <a:sx n="125" d="100"/>
        <a:sy n="125" d="100"/>
      </p:scale>
      <p:origin x="0" y="-476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megmatsu\Downloads\&#12463;&#12522;&#12483;&#12463;&#20998;&#26512;.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megmatsu\Downloads\&#12463;&#12522;&#12483;&#12463;&#20998;&#26512;.xlsx" TargetMode="External"/><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Book1"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Book1" TargetMode="External"/></Relationships>
</file>

<file path=ppt/charts/_rels/chart5.xml.rels><?xml version="1.0" encoding="UTF-8" standalone="yes"?>
<Relationships xmlns="http://schemas.openxmlformats.org/package/2006/relationships"><Relationship Id="rId3" Type="http://schemas.openxmlformats.org/officeDocument/2006/relationships/oleObject" Target="https://yjcorp-my.sharepoint.com/personal/megmatsu_yahoo-corp_jp/Documents/&#12463;&#12522;&#12483;&#12463;&#20998;&#2651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yjcorp-my.sharepoint.com/personal/megmatsu_yahoo-corp_jp/Documents/&#12463;&#12522;&#12483;&#12463;&#20998;&#26512;.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3.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4.xlsx"/></Relationships>
</file>

<file path=ppt/charts/_rels/chart9.xml.rels><?xml version="1.0" encoding="UTF-8" standalone="yes"?>
<Relationships xmlns="http://schemas.openxmlformats.org/package/2006/relationships"><Relationship Id="rId3" Type="http://schemas.openxmlformats.org/officeDocument/2006/relationships/oleObject" Target="file:///C:\Users\megmatsu\Downloads\&#12463;&#12522;&#12483;&#12463;&#20998;&#26512;.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tx>
            <c:strRef>
              <c:f>Sheet1!$B$1</c:f>
              <c:strCache>
                <c:ptCount val="1"/>
                <c:pt idx="0">
                  <c:v>2012年</c:v>
                </c:pt>
              </c:strCache>
            </c:strRef>
          </c:tx>
          <c:spPr>
            <a:ln w="19050" cap="rnd">
              <a:solidFill>
                <a:schemeClr val="accent5">
                  <a:lumMod val="20000"/>
                  <a:lumOff val="80000"/>
                </a:schemeClr>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Sheet1!$B$2:$B$52</c:f>
              <c:numCache>
                <c:formatCode>#,##0.0;[Red]\-#,##0.0</c:formatCode>
                <c:ptCount val="51"/>
                <c:pt idx="0" formatCode="General">
                  <c:v>0</c:v>
                </c:pt>
                <c:pt idx="1">
                  <c:v>19.79081</c:v>
                </c:pt>
                <c:pt idx="2">
                  <c:v>33.307969999999997</c:v>
                </c:pt>
                <c:pt idx="3">
                  <c:v>43.079749999999997</c:v>
                </c:pt>
                <c:pt idx="4">
                  <c:v>49.958480000000002</c:v>
                </c:pt>
                <c:pt idx="5">
                  <c:v>55.448270000000001</c:v>
                </c:pt>
                <c:pt idx="6">
                  <c:v>59.391480000000001</c:v>
                </c:pt>
                <c:pt idx="7">
                  <c:v>62.595260000000003</c:v>
                </c:pt>
                <c:pt idx="8">
                  <c:v>65.135109999999997</c:v>
                </c:pt>
                <c:pt idx="9">
                  <c:v>67.316040000000001</c:v>
                </c:pt>
                <c:pt idx="10">
                  <c:v>69.290940000000006</c:v>
                </c:pt>
                <c:pt idx="11">
                  <c:v>71.064850000000007</c:v>
                </c:pt>
                <c:pt idx="12">
                  <c:v>72.478030000000004</c:v>
                </c:pt>
                <c:pt idx="13">
                  <c:v>73.6815</c:v>
                </c:pt>
                <c:pt idx="14">
                  <c:v>74.772009999999995</c:v>
                </c:pt>
                <c:pt idx="15">
                  <c:v>75.763919999999999</c:v>
                </c:pt>
                <c:pt idx="16">
                  <c:v>76.662189999999995</c:v>
                </c:pt>
                <c:pt idx="17">
                  <c:v>77.578410000000005</c:v>
                </c:pt>
                <c:pt idx="18">
                  <c:v>78.314449999999994</c:v>
                </c:pt>
                <c:pt idx="19">
                  <c:v>78.989980000000003</c:v>
                </c:pt>
                <c:pt idx="20">
                  <c:v>79.621639999999999</c:v>
                </c:pt>
                <c:pt idx="21">
                  <c:v>80.203320000000005</c:v>
                </c:pt>
                <c:pt idx="22">
                  <c:v>80.806950000000001</c:v>
                </c:pt>
                <c:pt idx="23">
                  <c:v>81.354600000000005</c:v>
                </c:pt>
                <c:pt idx="24">
                  <c:v>81.82526</c:v>
                </c:pt>
                <c:pt idx="25">
                  <c:v>82.260890000000003</c:v>
                </c:pt>
                <c:pt idx="26">
                  <c:v>82.680009999999996</c:v>
                </c:pt>
                <c:pt idx="27">
                  <c:v>83.074690000000004</c:v>
                </c:pt>
                <c:pt idx="28">
                  <c:v>83.484470000000002</c:v>
                </c:pt>
                <c:pt idx="29">
                  <c:v>83.832819999999998</c:v>
                </c:pt>
                <c:pt idx="30">
                  <c:v>84.164760000000001</c:v>
                </c:pt>
                <c:pt idx="31">
                  <c:v>84.511989999999997</c:v>
                </c:pt>
                <c:pt idx="32">
                  <c:v>84.830749999999995</c:v>
                </c:pt>
                <c:pt idx="33">
                  <c:v>85.114570000000001</c:v>
                </c:pt>
                <c:pt idx="34">
                  <c:v>85.380139999999997</c:v>
                </c:pt>
                <c:pt idx="35">
                  <c:v>85.638149999999996</c:v>
                </c:pt>
                <c:pt idx="36">
                  <c:v>85.883319999999998</c:v>
                </c:pt>
                <c:pt idx="37">
                  <c:v>86.120609999999999</c:v>
                </c:pt>
                <c:pt idx="38">
                  <c:v>86.371489999999994</c:v>
                </c:pt>
                <c:pt idx="39">
                  <c:v>86.587019999999995</c:v>
                </c:pt>
                <c:pt idx="40">
                  <c:v>86.795240000000007</c:v>
                </c:pt>
                <c:pt idx="41">
                  <c:v>86.992490000000004</c:v>
                </c:pt>
                <c:pt idx="42">
                  <c:v>87.20026</c:v>
                </c:pt>
                <c:pt idx="43">
                  <c:v>87.399950000000004</c:v>
                </c:pt>
                <c:pt idx="44">
                  <c:v>87.578370000000007</c:v>
                </c:pt>
                <c:pt idx="45">
                  <c:v>87.768690000000007</c:v>
                </c:pt>
                <c:pt idx="46">
                  <c:v>87.934280000000001</c:v>
                </c:pt>
                <c:pt idx="47">
                  <c:v>88.100030000000004</c:v>
                </c:pt>
                <c:pt idx="48">
                  <c:v>88.254230000000007</c:v>
                </c:pt>
                <c:pt idx="49">
                  <c:v>88.402240000000006</c:v>
                </c:pt>
                <c:pt idx="50">
                  <c:v>88.547409999999999</c:v>
                </c:pt>
              </c:numCache>
            </c:numRef>
          </c:yVal>
          <c:smooth val="1"/>
          <c:extLst>
            <c:ext xmlns:c16="http://schemas.microsoft.com/office/drawing/2014/chart" uri="{C3380CC4-5D6E-409C-BE32-E72D297353CC}">
              <c16:uniqueId val="{00000000-D39B-4339-B88A-179103E78207}"/>
            </c:ext>
          </c:extLst>
        </c:ser>
        <c:ser>
          <c:idx val="1"/>
          <c:order val="1"/>
          <c:tx>
            <c:strRef>
              <c:f>Sheet1!$C$1</c:f>
              <c:strCache>
                <c:ptCount val="1"/>
                <c:pt idx="0">
                  <c:v>2022年</c:v>
                </c:pt>
              </c:strCache>
            </c:strRef>
          </c:tx>
          <c:spPr>
            <a:ln w="19050" cap="rnd">
              <a:solidFill>
                <a:schemeClr val="accent5"/>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Sheet1!$C$2:$C$52</c:f>
              <c:numCache>
                <c:formatCode>#,##0.0;[Red]\-#,##0.0</c:formatCode>
                <c:ptCount val="51"/>
                <c:pt idx="0">
                  <c:v>0</c:v>
                </c:pt>
                <c:pt idx="1">
                  <c:v>20.786059999999999</c:v>
                </c:pt>
                <c:pt idx="2">
                  <c:v>35.059600000000003</c:v>
                </c:pt>
                <c:pt idx="3">
                  <c:v>45.429450000000003</c:v>
                </c:pt>
                <c:pt idx="4">
                  <c:v>53.521070000000002</c:v>
                </c:pt>
                <c:pt idx="5">
                  <c:v>59.704360000000001</c:v>
                </c:pt>
                <c:pt idx="6">
                  <c:v>64.639949999999999</c:v>
                </c:pt>
                <c:pt idx="7">
                  <c:v>68.519880000000001</c:v>
                </c:pt>
                <c:pt idx="8">
                  <c:v>72.149109999999993</c:v>
                </c:pt>
                <c:pt idx="9">
                  <c:v>74.788240000000002</c:v>
                </c:pt>
                <c:pt idx="10">
                  <c:v>77.050700000000006</c:v>
                </c:pt>
                <c:pt idx="11">
                  <c:v>78.943439999999995</c:v>
                </c:pt>
                <c:pt idx="12">
                  <c:v>80.606840000000005</c:v>
                </c:pt>
                <c:pt idx="13">
                  <c:v>82.025769999999994</c:v>
                </c:pt>
                <c:pt idx="14">
                  <c:v>83.414789999999996</c:v>
                </c:pt>
                <c:pt idx="15">
                  <c:v>84.557500000000005</c:v>
                </c:pt>
                <c:pt idx="16">
                  <c:v>85.524950000000004</c:v>
                </c:pt>
                <c:pt idx="17">
                  <c:v>86.489019999999996</c:v>
                </c:pt>
                <c:pt idx="18">
                  <c:v>87.243489999999994</c:v>
                </c:pt>
                <c:pt idx="19">
                  <c:v>87.919430000000006</c:v>
                </c:pt>
                <c:pt idx="20">
                  <c:v>88.541359999999997</c:v>
                </c:pt>
                <c:pt idx="21">
                  <c:v>89.101780000000005</c:v>
                </c:pt>
                <c:pt idx="22">
                  <c:v>89.680790000000002</c:v>
                </c:pt>
                <c:pt idx="23">
                  <c:v>90.144599999999997</c:v>
                </c:pt>
                <c:pt idx="24">
                  <c:v>90.592460000000003</c:v>
                </c:pt>
                <c:pt idx="25">
                  <c:v>90.979950000000002</c:v>
                </c:pt>
                <c:pt idx="26">
                  <c:v>91.345070000000007</c:v>
                </c:pt>
                <c:pt idx="27">
                  <c:v>91.681349999999995</c:v>
                </c:pt>
                <c:pt idx="28">
                  <c:v>91.995320000000007</c:v>
                </c:pt>
                <c:pt idx="29">
                  <c:v>92.291150000000002</c:v>
                </c:pt>
                <c:pt idx="30">
                  <c:v>92.564869999999999</c:v>
                </c:pt>
                <c:pt idx="31">
                  <c:v>92.818269999999998</c:v>
                </c:pt>
                <c:pt idx="32">
                  <c:v>93.059190000000001</c:v>
                </c:pt>
                <c:pt idx="33">
                  <c:v>93.311120000000003</c:v>
                </c:pt>
                <c:pt idx="34">
                  <c:v>93.521460000000005</c:v>
                </c:pt>
                <c:pt idx="35">
                  <c:v>93.718869999999995</c:v>
                </c:pt>
                <c:pt idx="36">
                  <c:v>93.914339999999996</c:v>
                </c:pt>
                <c:pt idx="37">
                  <c:v>94.116290000000006</c:v>
                </c:pt>
                <c:pt idx="38">
                  <c:v>94.281080000000003</c:v>
                </c:pt>
                <c:pt idx="39">
                  <c:v>94.455920000000006</c:v>
                </c:pt>
                <c:pt idx="40">
                  <c:v>94.604609999999994</c:v>
                </c:pt>
                <c:pt idx="41">
                  <c:v>94.745450000000005</c:v>
                </c:pt>
                <c:pt idx="42">
                  <c:v>94.894390000000001</c:v>
                </c:pt>
                <c:pt idx="43">
                  <c:v>95.027209999999997</c:v>
                </c:pt>
                <c:pt idx="44">
                  <c:v>95.147710000000004</c:v>
                </c:pt>
                <c:pt idx="45">
                  <c:v>95.262429999999995</c:v>
                </c:pt>
                <c:pt idx="46">
                  <c:v>95.371780000000001</c:v>
                </c:pt>
                <c:pt idx="47">
                  <c:v>95.47739</c:v>
                </c:pt>
                <c:pt idx="48">
                  <c:v>95.577929999999995</c:v>
                </c:pt>
                <c:pt idx="49">
                  <c:v>95.67398</c:v>
                </c:pt>
                <c:pt idx="50">
                  <c:v>95.77664</c:v>
                </c:pt>
              </c:numCache>
            </c:numRef>
          </c:yVal>
          <c:smooth val="1"/>
          <c:extLst>
            <c:ext xmlns:c16="http://schemas.microsoft.com/office/drawing/2014/chart" uri="{C3380CC4-5D6E-409C-BE32-E72D297353CC}">
              <c16:uniqueId val="{00000002-D39B-4339-B88A-179103E78207}"/>
            </c:ext>
          </c:extLst>
        </c:ser>
        <c:dLbls>
          <c:showLegendKey val="0"/>
          <c:showVal val="0"/>
          <c:showCatName val="0"/>
          <c:showSerName val="0"/>
          <c:showPercent val="0"/>
          <c:showBubbleSize val="0"/>
        </c:dLbls>
        <c:axId val="759327104"/>
        <c:axId val="759317920"/>
      </c:scatterChart>
      <c:valAx>
        <c:axId val="759327104"/>
        <c:scaling>
          <c:orientation val="minMax"/>
          <c:max val="2500"/>
        </c:scaling>
        <c:delete val="1"/>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世帯</a:t>
                </a:r>
                <a:r>
                  <a:rPr lang="en-US"/>
                  <a:t>GRP</a:t>
                </a:r>
                <a:endParaRPr lang="ja-JP"/>
              </a:p>
            </c:rich>
          </c:tx>
          <c:overlay val="0"/>
          <c:spPr>
            <a:noFill/>
            <a:ln>
              <a:noFill/>
            </a:ln>
            <a:effectLst/>
          </c:spPr>
          <c:txPr>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17920"/>
        <c:crosses val="autoZero"/>
        <c:crossBetween val="midCat"/>
      </c:valAx>
      <c:valAx>
        <c:axId val="759317920"/>
        <c:scaling>
          <c:orientation val="minMax"/>
          <c:max val="100"/>
        </c:scaling>
        <c:delete val="1"/>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リーチ（％）</a:t>
                </a:r>
              </a:p>
            </c:rich>
          </c:tx>
          <c:overlay val="0"/>
          <c:spPr>
            <a:noFill/>
            <a:ln>
              <a:noFill/>
            </a:ln>
            <a:effectLst/>
          </c:spPr>
          <c:txPr>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27104"/>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500">
          <a:latin typeface="+mn-ea"/>
          <a:ea typeface="+mn-ea"/>
        </a:defRPr>
      </a:pPr>
      <a:endParaRPr lang="ja-JP"/>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FF466E"/>
            </a:solidFill>
            <a:ln>
              <a:noFill/>
            </a:ln>
            <a:effectLst/>
          </c:spPr>
          <c:invertIfNegative val="0"/>
          <c:dPt>
            <c:idx val="0"/>
            <c:invertIfNegative val="0"/>
            <c:bubble3D val="0"/>
            <c:spPr>
              <a:solidFill>
                <a:srgbClr val="7B7B7B"/>
              </a:solidFill>
              <a:ln>
                <a:noFill/>
              </a:ln>
              <a:effectLst/>
            </c:spPr>
            <c:extLst>
              <c:ext xmlns:c16="http://schemas.microsoft.com/office/drawing/2014/chart" uri="{C3380CC4-5D6E-409C-BE32-E72D297353CC}">
                <c16:uniqueId val="{00000001-BA4A-4972-9FD9-C1B0EBD92BBB}"/>
              </c:ext>
            </c:extLst>
          </c:dPt>
          <c:cat>
            <c:strRef>
              <c:f>DMMtv!$J$3:$J$6</c:f>
              <c:strCache>
                <c:ptCount val="4"/>
                <c:pt idx="0">
                  <c:v>非接触</c:v>
                </c:pt>
                <c:pt idx="1">
                  <c:v>dmm</c:v>
                </c:pt>
                <c:pt idx="2">
                  <c:v>dmm tv</c:v>
                </c:pt>
                <c:pt idx="3">
                  <c:v>春アニメ
検索ランキング</c:v>
                </c:pt>
              </c:strCache>
            </c:strRef>
          </c:cat>
          <c:val>
            <c:numRef>
              <c:f>DMMtv!$K$3:$K$6</c:f>
              <c:numCache>
                <c:formatCode>General</c:formatCode>
                <c:ptCount val="4"/>
                <c:pt idx="0">
                  <c:v>1</c:v>
                </c:pt>
                <c:pt idx="1">
                  <c:v>1.9</c:v>
                </c:pt>
                <c:pt idx="2">
                  <c:v>2.4</c:v>
                </c:pt>
                <c:pt idx="3">
                  <c:v>3.3</c:v>
                </c:pt>
              </c:numCache>
            </c:numRef>
          </c:val>
          <c:extLst>
            <c:ext xmlns:c16="http://schemas.microsoft.com/office/drawing/2014/chart" uri="{C3380CC4-5D6E-409C-BE32-E72D297353CC}">
              <c16:uniqueId val="{00000000-BA4A-4972-9FD9-C1B0EBD92BBB}"/>
            </c:ext>
          </c:extLst>
        </c:ser>
        <c:dLbls>
          <c:showLegendKey val="0"/>
          <c:showVal val="0"/>
          <c:showCatName val="0"/>
          <c:showSerName val="0"/>
          <c:showPercent val="0"/>
          <c:showBubbleSize val="0"/>
        </c:dLbls>
        <c:gapWidth val="110"/>
        <c:overlap val="-27"/>
        <c:axId val="684547072"/>
        <c:axId val="684548512"/>
      </c:barChart>
      <c:catAx>
        <c:axId val="684547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684548512"/>
        <c:crosses val="autoZero"/>
        <c:auto val="1"/>
        <c:lblAlgn val="ctr"/>
        <c:lblOffset val="100"/>
        <c:noMultiLvlLbl val="0"/>
      </c:catAx>
      <c:valAx>
        <c:axId val="684548512"/>
        <c:scaling>
          <c:orientation val="minMax"/>
        </c:scaling>
        <c:delete val="1"/>
        <c:axPos val="l"/>
        <c:numFmt formatCode="General" sourceLinked="1"/>
        <c:majorTickMark val="none"/>
        <c:minorTickMark val="none"/>
        <c:tickLblPos val="nextTo"/>
        <c:crossAx val="684547072"/>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DMMtv!$C$20</c:f>
              <c:strCache>
                <c:ptCount val="1"/>
                <c:pt idx="0">
                  <c:v>CTR</c:v>
                </c:pt>
              </c:strCache>
            </c:strRef>
          </c:tx>
          <c:spPr>
            <a:solidFill>
              <a:schemeClr val="accent1"/>
            </a:solidFill>
            <a:ln>
              <a:noFill/>
            </a:ln>
            <a:effectLst/>
          </c:spPr>
          <c:invertIfNegative val="0"/>
          <c:dPt>
            <c:idx val="0"/>
            <c:invertIfNegative val="0"/>
            <c:bubble3D val="0"/>
            <c:spPr>
              <a:solidFill>
                <a:schemeClr val="tx1">
                  <a:lumMod val="50000"/>
                  <a:lumOff val="50000"/>
                </a:schemeClr>
              </a:solidFill>
              <a:ln>
                <a:noFill/>
              </a:ln>
              <a:effectLst/>
            </c:spPr>
            <c:extLst>
              <c:ext xmlns:c16="http://schemas.microsoft.com/office/drawing/2014/chart" uri="{C3380CC4-5D6E-409C-BE32-E72D297353CC}">
                <c16:uniqueId val="{00000001-EF04-445E-9335-CCF010AA0DF0}"/>
              </c:ext>
            </c:extLst>
          </c:dPt>
          <c:dPt>
            <c:idx val="1"/>
            <c:invertIfNegative val="0"/>
            <c:bubble3D val="0"/>
            <c:spPr>
              <a:solidFill>
                <a:srgbClr val="FF466E"/>
              </a:solidFill>
              <a:ln>
                <a:noFill/>
              </a:ln>
              <a:effectLst/>
            </c:spPr>
            <c:extLst>
              <c:ext xmlns:c16="http://schemas.microsoft.com/office/drawing/2014/chart" uri="{C3380CC4-5D6E-409C-BE32-E72D297353CC}">
                <c16:uniqueId val="{00000002-EF04-445E-9335-CCF010AA0DF0}"/>
              </c:ext>
            </c:extLst>
          </c:dPt>
          <c:cat>
            <c:strRef>
              <c:f>DMMtv!$B$21:$B$22</c:f>
              <c:strCache>
                <c:ptCount val="2"/>
                <c:pt idx="0">
                  <c:v>クリエイティブA</c:v>
                </c:pt>
                <c:pt idx="1">
                  <c:v>クリエイティブB</c:v>
                </c:pt>
              </c:strCache>
            </c:strRef>
          </c:cat>
          <c:val>
            <c:numRef>
              <c:f>DMMtv!$C$21:$C$22</c:f>
              <c:numCache>
                <c:formatCode>0.00%</c:formatCode>
                <c:ptCount val="2"/>
                <c:pt idx="0">
                  <c:v>1.6999999999999999E-3</c:v>
                </c:pt>
                <c:pt idx="1">
                  <c:v>2.5000000000000001E-3</c:v>
                </c:pt>
              </c:numCache>
            </c:numRef>
          </c:val>
          <c:extLst>
            <c:ext xmlns:c16="http://schemas.microsoft.com/office/drawing/2014/chart" uri="{C3380CC4-5D6E-409C-BE32-E72D297353CC}">
              <c16:uniqueId val="{00000000-EF04-445E-9335-CCF010AA0DF0}"/>
            </c:ext>
          </c:extLst>
        </c:ser>
        <c:dLbls>
          <c:showLegendKey val="0"/>
          <c:showVal val="0"/>
          <c:showCatName val="0"/>
          <c:showSerName val="0"/>
          <c:showPercent val="0"/>
          <c:showBubbleSize val="0"/>
        </c:dLbls>
        <c:gapWidth val="110"/>
        <c:overlap val="-27"/>
        <c:axId val="1584252640"/>
        <c:axId val="1584279520"/>
      </c:barChart>
      <c:catAx>
        <c:axId val="1584252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ja-JP"/>
          </a:p>
        </c:txPr>
        <c:crossAx val="1584279520"/>
        <c:crosses val="autoZero"/>
        <c:auto val="1"/>
        <c:lblAlgn val="ctr"/>
        <c:lblOffset val="100"/>
        <c:noMultiLvlLbl val="0"/>
      </c:catAx>
      <c:valAx>
        <c:axId val="1584279520"/>
        <c:scaling>
          <c:orientation val="minMax"/>
        </c:scaling>
        <c:delete val="1"/>
        <c:axPos val="l"/>
        <c:numFmt formatCode="0.00%" sourceLinked="1"/>
        <c:majorTickMark val="none"/>
        <c:minorTickMark val="none"/>
        <c:tickLblPos val="nextTo"/>
        <c:crossAx val="15842526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tx>
            <c:strRef>
              <c:f>Sheet1!$B$1</c:f>
              <c:strCache>
                <c:ptCount val="1"/>
                <c:pt idx="0">
                  <c:v>2012年</c:v>
                </c:pt>
              </c:strCache>
            </c:strRef>
          </c:tx>
          <c:spPr>
            <a:ln w="19050" cap="rnd">
              <a:solidFill>
                <a:schemeClr val="accent5">
                  <a:lumMod val="20000"/>
                  <a:lumOff val="80000"/>
                </a:schemeClr>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Sheet1!$B$2:$B$52</c:f>
              <c:numCache>
                <c:formatCode>General</c:formatCode>
                <c:ptCount val="51"/>
                <c:pt idx="0">
                  <c:v>0</c:v>
                </c:pt>
                <c:pt idx="1">
                  <c:v>1.34995</c:v>
                </c:pt>
                <c:pt idx="2">
                  <c:v>4.5014510000000003</c:v>
                </c:pt>
                <c:pt idx="3">
                  <c:v>9.2847390000000001</c:v>
                </c:pt>
                <c:pt idx="4">
                  <c:v>14.69933</c:v>
                </c:pt>
                <c:pt idx="5">
                  <c:v>20.15146</c:v>
                </c:pt>
                <c:pt idx="6">
                  <c:v>24.82602</c:v>
                </c:pt>
                <c:pt idx="7">
                  <c:v>29.033270000000002</c:v>
                </c:pt>
                <c:pt idx="8">
                  <c:v>32.604219999999998</c:v>
                </c:pt>
                <c:pt idx="9">
                  <c:v>36.074640000000002</c:v>
                </c:pt>
                <c:pt idx="10">
                  <c:v>39.261839999999999</c:v>
                </c:pt>
                <c:pt idx="11">
                  <c:v>42.127980000000001</c:v>
                </c:pt>
                <c:pt idx="12">
                  <c:v>44.445590000000003</c:v>
                </c:pt>
                <c:pt idx="13">
                  <c:v>46.50459</c:v>
                </c:pt>
                <c:pt idx="14">
                  <c:v>48.468670000000003</c:v>
                </c:pt>
                <c:pt idx="15">
                  <c:v>50.376660000000001</c:v>
                </c:pt>
                <c:pt idx="16">
                  <c:v>51.948169999999998</c:v>
                </c:pt>
                <c:pt idx="17">
                  <c:v>53.617460000000001</c:v>
                </c:pt>
                <c:pt idx="18">
                  <c:v>55.012279999999997</c:v>
                </c:pt>
                <c:pt idx="19">
                  <c:v>56.277209999999997</c:v>
                </c:pt>
                <c:pt idx="20">
                  <c:v>57.43112</c:v>
                </c:pt>
                <c:pt idx="21">
                  <c:v>58.623359999999998</c:v>
                </c:pt>
                <c:pt idx="22">
                  <c:v>59.786990000000003</c:v>
                </c:pt>
                <c:pt idx="23">
                  <c:v>60.858330000000002</c:v>
                </c:pt>
                <c:pt idx="24">
                  <c:v>61.857889999999998</c:v>
                </c:pt>
                <c:pt idx="25">
                  <c:v>62.715539999999997</c:v>
                </c:pt>
                <c:pt idx="26">
                  <c:v>63.494059999999998</c:v>
                </c:pt>
                <c:pt idx="27">
                  <c:v>64.272300000000001</c:v>
                </c:pt>
                <c:pt idx="28">
                  <c:v>65.096180000000004</c:v>
                </c:pt>
                <c:pt idx="29">
                  <c:v>65.751559999999998</c:v>
                </c:pt>
                <c:pt idx="30">
                  <c:v>66.408810000000003</c:v>
                </c:pt>
                <c:pt idx="31">
                  <c:v>67.11936</c:v>
                </c:pt>
                <c:pt idx="32">
                  <c:v>67.750600000000006</c:v>
                </c:pt>
                <c:pt idx="33">
                  <c:v>68.290229999999994</c:v>
                </c:pt>
                <c:pt idx="34">
                  <c:v>68.841819999999998</c:v>
                </c:pt>
                <c:pt idx="35">
                  <c:v>69.40446</c:v>
                </c:pt>
                <c:pt idx="36">
                  <c:v>69.890060000000005</c:v>
                </c:pt>
                <c:pt idx="37">
                  <c:v>70.344679999999997</c:v>
                </c:pt>
                <c:pt idx="38">
                  <c:v>70.873720000000006</c:v>
                </c:pt>
                <c:pt idx="39">
                  <c:v>71.301029999999997</c:v>
                </c:pt>
                <c:pt idx="40">
                  <c:v>71.703190000000006</c:v>
                </c:pt>
                <c:pt idx="41">
                  <c:v>72.123500000000007</c:v>
                </c:pt>
                <c:pt idx="42">
                  <c:v>72.535749999999993</c:v>
                </c:pt>
                <c:pt idx="43">
                  <c:v>72.981189999999998</c:v>
                </c:pt>
                <c:pt idx="44">
                  <c:v>73.328109999999995</c:v>
                </c:pt>
                <c:pt idx="45">
                  <c:v>73.738339999999994</c:v>
                </c:pt>
                <c:pt idx="46">
                  <c:v>74.066890000000001</c:v>
                </c:pt>
                <c:pt idx="47">
                  <c:v>74.391469999999998</c:v>
                </c:pt>
                <c:pt idx="48">
                  <c:v>74.697850000000003</c:v>
                </c:pt>
                <c:pt idx="49">
                  <c:v>75.020200000000003</c:v>
                </c:pt>
                <c:pt idx="50">
                  <c:v>75.343400000000003</c:v>
                </c:pt>
              </c:numCache>
            </c:numRef>
          </c:yVal>
          <c:smooth val="1"/>
          <c:extLst>
            <c:ext xmlns:c16="http://schemas.microsoft.com/office/drawing/2014/chart" uri="{C3380CC4-5D6E-409C-BE32-E72D297353CC}">
              <c16:uniqueId val="{00000000-D39B-4339-B88A-179103E78207}"/>
            </c:ext>
          </c:extLst>
        </c:ser>
        <c:ser>
          <c:idx val="1"/>
          <c:order val="1"/>
          <c:tx>
            <c:strRef>
              <c:f>Sheet1!$C$1</c:f>
              <c:strCache>
                <c:ptCount val="1"/>
                <c:pt idx="0">
                  <c:v>2022年</c:v>
                </c:pt>
              </c:strCache>
            </c:strRef>
          </c:tx>
          <c:spPr>
            <a:ln w="19050" cap="rnd">
              <a:solidFill>
                <a:schemeClr val="accent5"/>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Sheet1!$C$2:$C$52</c:f>
              <c:numCache>
                <c:formatCode>General</c:formatCode>
                <c:ptCount val="51"/>
                <c:pt idx="0" formatCode="#,##0.0;[Red]\-#,##0.0">
                  <c:v>0</c:v>
                </c:pt>
                <c:pt idx="1">
                  <c:v>0.73994990000000005</c:v>
                </c:pt>
                <c:pt idx="2">
                  <c:v>3.5037400000000001</c:v>
                </c:pt>
                <c:pt idx="3">
                  <c:v>6.980969</c:v>
                </c:pt>
                <c:pt idx="4">
                  <c:v>11.787319999999999</c:v>
                </c:pt>
                <c:pt idx="5">
                  <c:v>16.554320000000001</c:v>
                </c:pt>
                <c:pt idx="6">
                  <c:v>21.516020000000001</c:v>
                </c:pt>
                <c:pt idx="7">
                  <c:v>26.209309999999999</c:v>
                </c:pt>
                <c:pt idx="8">
                  <c:v>31.169630000000002</c:v>
                </c:pt>
                <c:pt idx="9">
                  <c:v>35.24241</c:v>
                </c:pt>
                <c:pt idx="10">
                  <c:v>39.092140000000001</c:v>
                </c:pt>
                <c:pt idx="11">
                  <c:v>42.601120000000002</c:v>
                </c:pt>
                <c:pt idx="12">
                  <c:v>45.713299999999997</c:v>
                </c:pt>
                <c:pt idx="13">
                  <c:v>48.702480000000001</c:v>
                </c:pt>
                <c:pt idx="14">
                  <c:v>51.894410000000001</c:v>
                </c:pt>
                <c:pt idx="15">
                  <c:v>54.526760000000003</c:v>
                </c:pt>
                <c:pt idx="16">
                  <c:v>56.852910000000001</c:v>
                </c:pt>
                <c:pt idx="17">
                  <c:v>59.260539999999999</c:v>
                </c:pt>
                <c:pt idx="18">
                  <c:v>61.213569999999997</c:v>
                </c:pt>
                <c:pt idx="19">
                  <c:v>62.995719999999999</c:v>
                </c:pt>
                <c:pt idx="20">
                  <c:v>64.617890000000003</c:v>
                </c:pt>
                <c:pt idx="21">
                  <c:v>66.151960000000003</c:v>
                </c:pt>
                <c:pt idx="22">
                  <c:v>67.660830000000004</c:v>
                </c:pt>
                <c:pt idx="23">
                  <c:v>68.983289999999997</c:v>
                </c:pt>
                <c:pt idx="24">
                  <c:v>70.213620000000006</c:v>
                </c:pt>
                <c:pt idx="25">
                  <c:v>71.459239999999994</c:v>
                </c:pt>
                <c:pt idx="26">
                  <c:v>72.537319999999994</c:v>
                </c:pt>
                <c:pt idx="27">
                  <c:v>73.465850000000003</c:v>
                </c:pt>
                <c:pt idx="28">
                  <c:v>74.415700000000001</c:v>
                </c:pt>
                <c:pt idx="29">
                  <c:v>75.249859999999998</c:v>
                </c:pt>
                <c:pt idx="30">
                  <c:v>76.092219999999998</c:v>
                </c:pt>
                <c:pt idx="31">
                  <c:v>76.879499999999993</c:v>
                </c:pt>
                <c:pt idx="32">
                  <c:v>77.569469999999995</c:v>
                </c:pt>
                <c:pt idx="33">
                  <c:v>78.295730000000006</c:v>
                </c:pt>
                <c:pt idx="34">
                  <c:v>78.96575</c:v>
                </c:pt>
                <c:pt idx="35">
                  <c:v>79.572969999999998</c:v>
                </c:pt>
                <c:pt idx="36">
                  <c:v>80.14537</c:v>
                </c:pt>
                <c:pt idx="37">
                  <c:v>80.801879999999997</c:v>
                </c:pt>
                <c:pt idx="38">
                  <c:v>81.341639999999998</c:v>
                </c:pt>
                <c:pt idx="39">
                  <c:v>81.863600000000005</c:v>
                </c:pt>
                <c:pt idx="40">
                  <c:v>82.307019999999994</c:v>
                </c:pt>
                <c:pt idx="41">
                  <c:v>82.777860000000004</c:v>
                </c:pt>
                <c:pt idx="42">
                  <c:v>83.32593</c:v>
                </c:pt>
                <c:pt idx="43">
                  <c:v>83.723219999999998</c:v>
                </c:pt>
                <c:pt idx="44">
                  <c:v>84.130340000000004</c:v>
                </c:pt>
                <c:pt idx="45">
                  <c:v>84.482079999999996</c:v>
                </c:pt>
                <c:pt idx="46">
                  <c:v>84.855829999999997</c:v>
                </c:pt>
                <c:pt idx="47">
                  <c:v>85.176699999999997</c:v>
                </c:pt>
                <c:pt idx="48">
                  <c:v>85.501059999999995</c:v>
                </c:pt>
                <c:pt idx="49">
                  <c:v>85.833969999999994</c:v>
                </c:pt>
                <c:pt idx="50">
                  <c:v>86.156310000000005</c:v>
                </c:pt>
              </c:numCache>
            </c:numRef>
          </c:yVal>
          <c:smooth val="1"/>
          <c:extLst>
            <c:ext xmlns:c16="http://schemas.microsoft.com/office/drawing/2014/chart" uri="{C3380CC4-5D6E-409C-BE32-E72D297353CC}">
              <c16:uniqueId val="{00000002-D39B-4339-B88A-179103E78207}"/>
            </c:ext>
          </c:extLst>
        </c:ser>
        <c:dLbls>
          <c:showLegendKey val="0"/>
          <c:showVal val="0"/>
          <c:showCatName val="0"/>
          <c:showSerName val="0"/>
          <c:showPercent val="0"/>
          <c:showBubbleSize val="0"/>
        </c:dLbls>
        <c:axId val="759327104"/>
        <c:axId val="759317920"/>
      </c:scatterChart>
      <c:valAx>
        <c:axId val="759327104"/>
        <c:scaling>
          <c:orientation val="minMax"/>
          <c:max val="2500"/>
        </c:scaling>
        <c:delete val="1"/>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世帯</a:t>
                </a:r>
                <a:r>
                  <a:rPr lang="en-US"/>
                  <a:t>GRP</a:t>
                </a:r>
                <a:endParaRPr lang="ja-JP"/>
              </a:p>
            </c:rich>
          </c:tx>
          <c:overlay val="0"/>
          <c:spPr>
            <a:noFill/>
            <a:ln>
              <a:noFill/>
            </a:ln>
            <a:effectLst/>
          </c:spPr>
          <c:txPr>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17920"/>
        <c:crosses val="autoZero"/>
        <c:crossBetween val="midCat"/>
      </c:valAx>
      <c:valAx>
        <c:axId val="759317920"/>
        <c:scaling>
          <c:orientation val="minMax"/>
          <c:max val="100"/>
        </c:scaling>
        <c:delete val="1"/>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リーチ（％）</a:t>
                </a:r>
              </a:p>
            </c:rich>
          </c:tx>
          <c:overlay val="0"/>
          <c:spPr>
            <a:noFill/>
            <a:ln>
              <a:noFill/>
            </a:ln>
            <a:effectLst/>
          </c:spPr>
          <c:txPr>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27104"/>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500">
          <a:latin typeface="+mn-ea"/>
          <a:ea typeface="+mn-ea"/>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Sheet1!$B$24</c:f>
              <c:strCache>
                <c:ptCount val="1"/>
                <c:pt idx="0">
                  <c:v>スコア</c:v>
                </c:pt>
              </c:strCache>
            </c:strRef>
          </c:tx>
          <c:spPr>
            <a:solidFill>
              <a:srgbClr val="FF0033"/>
            </a:solidFill>
            <a:ln>
              <a:noFill/>
            </a:ln>
            <a:effectLst/>
          </c:spPr>
          <c:invertIfNegative val="0"/>
          <c:dPt>
            <c:idx val="0"/>
            <c:invertIfNegative val="0"/>
            <c:bubble3D val="0"/>
            <c:spPr>
              <a:solidFill>
                <a:schemeClr val="accent2">
                  <a:lumMod val="20000"/>
                  <a:lumOff val="80000"/>
                </a:schemeClr>
              </a:solidFill>
              <a:ln>
                <a:noFill/>
              </a:ln>
              <a:effectLst/>
            </c:spPr>
            <c:extLst>
              <c:ext xmlns:c16="http://schemas.microsoft.com/office/drawing/2014/chart" uri="{C3380CC4-5D6E-409C-BE32-E72D297353CC}">
                <c16:uniqueId val="{00000001-2426-4545-B00C-2D4413063BEA}"/>
              </c:ext>
            </c:extLst>
          </c:dPt>
          <c:dPt>
            <c:idx val="1"/>
            <c:invertIfNegative val="0"/>
            <c:bubble3D val="0"/>
            <c:spPr>
              <a:solidFill>
                <a:schemeClr val="tx2">
                  <a:lumMod val="10000"/>
                  <a:lumOff val="90000"/>
                </a:schemeClr>
              </a:solidFill>
              <a:ln>
                <a:noFill/>
              </a:ln>
              <a:effectLst/>
            </c:spPr>
            <c:extLst>
              <c:ext xmlns:c16="http://schemas.microsoft.com/office/drawing/2014/chart" uri="{C3380CC4-5D6E-409C-BE32-E72D297353CC}">
                <c16:uniqueId val="{00000003-2426-4545-B00C-2D4413063BEA}"/>
              </c:ext>
            </c:extLst>
          </c:dPt>
          <c:dPt>
            <c:idx val="2"/>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5-2426-4545-B00C-2D4413063BEA}"/>
              </c:ext>
            </c:extLst>
          </c:dPt>
          <c:dPt>
            <c:idx val="3"/>
            <c:invertIfNegative val="0"/>
            <c:bubble3D val="0"/>
            <c:spPr>
              <a:solidFill>
                <a:schemeClr val="tx2">
                  <a:lumMod val="25000"/>
                  <a:lumOff val="75000"/>
                </a:schemeClr>
              </a:solidFill>
              <a:ln>
                <a:noFill/>
              </a:ln>
              <a:effectLst/>
            </c:spPr>
            <c:extLst>
              <c:ext xmlns:c16="http://schemas.microsoft.com/office/drawing/2014/chart" uri="{C3380CC4-5D6E-409C-BE32-E72D297353CC}">
                <c16:uniqueId val="{00000007-2426-4545-B00C-2D4413063BEA}"/>
              </c:ext>
            </c:extLst>
          </c:dPt>
          <c:dPt>
            <c:idx val="4"/>
            <c:invertIfNegative val="0"/>
            <c:bubble3D val="0"/>
            <c:spPr>
              <a:solidFill>
                <a:schemeClr val="bg2">
                  <a:lumMod val="90000"/>
                </a:schemeClr>
              </a:solidFill>
              <a:ln>
                <a:noFill/>
              </a:ln>
              <a:effectLst/>
            </c:spPr>
            <c:extLst>
              <c:ext xmlns:c16="http://schemas.microsoft.com/office/drawing/2014/chart" uri="{C3380CC4-5D6E-409C-BE32-E72D297353CC}">
                <c16:uniqueId val="{00000009-2426-4545-B00C-2D4413063BEA}"/>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B-2426-4545-B00C-2D4413063BEA}"/>
              </c:ext>
            </c:extLst>
          </c:dPt>
          <c:dPt>
            <c:idx val="6"/>
            <c:invertIfNegative val="0"/>
            <c:bubble3D val="0"/>
            <c:spPr>
              <a:solidFill>
                <a:schemeClr val="accent6"/>
              </a:solidFill>
              <a:ln>
                <a:noFill/>
              </a:ln>
              <a:effectLst/>
            </c:spPr>
            <c:extLst>
              <c:ext xmlns:c16="http://schemas.microsoft.com/office/drawing/2014/chart" uri="{C3380CC4-5D6E-409C-BE32-E72D297353CC}">
                <c16:uniqueId val="{0000000D-2426-4545-B00C-2D4413063BEA}"/>
              </c:ext>
            </c:extLst>
          </c:dPt>
          <c:cat>
            <c:strRef>
              <c:f>Sheet1!$A$25:$A$31</c:f>
              <c:strCache>
                <c:ptCount val="6"/>
                <c:pt idx="0">
                  <c:v>G社</c:v>
                </c:pt>
                <c:pt idx="1">
                  <c:v>F社</c:v>
                </c:pt>
                <c:pt idx="2">
                  <c:v>H社</c:v>
                </c:pt>
                <c:pt idx="3">
                  <c:v>D社</c:v>
                </c:pt>
                <c:pt idx="4">
                  <c:v>B社</c:v>
                </c:pt>
                <c:pt idx="5">
                  <c:v>A社</c:v>
                </c:pt>
              </c:strCache>
            </c:strRef>
          </c:cat>
          <c:val>
            <c:numRef>
              <c:f>Sheet1!$B$25:$B$31</c:f>
              <c:numCache>
                <c:formatCode>General</c:formatCode>
                <c:ptCount val="7"/>
                <c:pt idx="0">
                  <c:v>3.5</c:v>
                </c:pt>
                <c:pt idx="1">
                  <c:v>7.8</c:v>
                </c:pt>
                <c:pt idx="2">
                  <c:v>13.2</c:v>
                </c:pt>
                <c:pt idx="3">
                  <c:v>13.5</c:v>
                </c:pt>
                <c:pt idx="4">
                  <c:v>21.8</c:v>
                </c:pt>
                <c:pt idx="5">
                  <c:v>40.700000000000003</c:v>
                </c:pt>
                <c:pt idx="6">
                  <c:v>66.400000000000006</c:v>
                </c:pt>
              </c:numCache>
            </c:numRef>
          </c:val>
          <c:extLst>
            <c:ext xmlns:c16="http://schemas.microsoft.com/office/drawing/2014/chart" uri="{C3380CC4-5D6E-409C-BE32-E72D297353CC}">
              <c16:uniqueId val="{0000000E-2426-4545-B00C-2D4413063BEA}"/>
            </c:ext>
          </c:extLst>
        </c:ser>
        <c:dLbls>
          <c:showLegendKey val="0"/>
          <c:showVal val="0"/>
          <c:showCatName val="0"/>
          <c:showSerName val="0"/>
          <c:showPercent val="0"/>
          <c:showBubbleSize val="0"/>
        </c:dLbls>
        <c:gapWidth val="78"/>
        <c:axId val="506835104"/>
        <c:axId val="506841992"/>
      </c:barChart>
      <c:catAx>
        <c:axId val="5068351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crossAx val="506841992"/>
        <c:crosses val="autoZero"/>
        <c:auto val="1"/>
        <c:lblAlgn val="ctr"/>
        <c:lblOffset val="100"/>
        <c:noMultiLvlLbl val="0"/>
      </c:catAx>
      <c:valAx>
        <c:axId val="506841992"/>
        <c:scaling>
          <c:orientation val="minMax"/>
        </c:scaling>
        <c:delete val="1"/>
        <c:axPos val="b"/>
        <c:numFmt formatCode="General" sourceLinked="1"/>
        <c:majorTickMark val="none"/>
        <c:minorTickMark val="none"/>
        <c:tickLblPos val="nextTo"/>
        <c:crossAx val="5068351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Sheet1!$E$24</c:f>
              <c:strCache>
                <c:ptCount val="1"/>
                <c:pt idx="0">
                  <c:v>スコア</c:v>
                </c:pt>
              </c:strCache>
            </c:strRef>
          </c:tx>
          <c:spPr>
            <a:solidFill>
              <a:srgbClr val="FF0033"/>
            </a:solidFill>
            <a:ln>
              <a:noFill/>
            </a:ln>
            <a:effectLst/>
          </c:spPr>
          <c:invertIfNegative val="0"/>
          <c:dPt>
            <c:idx val="0"/>
            <c:invertIfNegative val="0"/>
            <c:bubble3D val="0"/>
            <c:spPr>
              <a:solidFill>
                <a:schemeClr val="accent2">
                  <a:lumMod val="20000"/>
                  <a:lumOff val="80000"/>
                </a:schemeClr>
              </a:solidFill>
              <a:ln>
                <a:noFill/>
              </a:ln>
              <a:effectLst/>
            </c:spPr>
            <c:extLst>
              <c:ext xmlns:c16="http://schemas.microsoft.com/office/drawing/2014/chart" uri="{C3380CC4-5D6E-409C-BE32-E72D297353CC}">
                <c16:uniqueId val="{00000001-33C7-4252-9692-E40583396975}"/>
              </c:ext>
            </c:extLst>
          </c:dPt>
          <c:dPt>
            <c:idx val="1"/>
            <c:invertIfNegative val="0"/>
            <c:bubble3D val="0"/>
            <c:spPr>
              <a:solidFill>
                <a:schemeClr val="tx2">
                  <a:lumMod val="10000"/>
                  <a:lumOff val="90000"/>
                </a:schemeClr>
              </a:solidFill>
              <a:ln>
                <a:noFill/>
              </a:ln>
              <a:effectLst/>
            </c:spPr>
            <c:extLst>
              <c:ext xmlns:c16="http://schemas.microsoft.com/office/drawing/2014/chart" uri="{C3380CC4-5D6E-409C-BE32-E72D297353CC}">
                <c16:uniqueId val="{00000003-33C7-4252-9692-E40583396975}"/>
              </c:ext>
            </c:extLst>
          </c:dPt>
          <c:dPt>
            <c:idx val="2"/>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5-33C7-4252-9692-E40583396975}"/>
              </c:ext>
            </c:extLst>
          </c:dPt>
          <c:dPt>
            <c:idx val="3"/>
            <c:invertIfNegative val="0"/>
            <c:bubble3D val="0"/>
            <c:spPr>
              <a:solidFill>
                <a:schemeClr val="tx2">
                  <a:lumMod val="25000"/>
                  <a:lumOff val="75000"/>
                </a:schemeClr>
              </a:solidFill>
              <a:ln>
                <a:noFill/>
              </a:ln>
              <a:effectLst/>
            </c:spPr>
            <c:extLst>
              <c:ext xmlns:c16="http://schemas.microsoft.com/office/drawing/2014/chart" uri="{C3380CC4-5D6E-409C-BE32-E72D297353CC}">
                <c16:uniqueId val="{00000007-33C7-4252-9692-E40583396975}"/>
              </c:ext>
            </c:extLst>
          </c:dPt>
          <c:dPt>
            <c:idx val="4"/>
            <c:invertIfNegative val="0"/>
            <c:bubble3D val="0"/>
            <c:spPr>
              <a:solidFill>
                <a:schemeClr val="bg2">
                  <a:lumMod val="90000"/>
                </a:schemeClr>
              </a:solidFill>
              <a:ln>
                <a:noFill/>
              </a:ln>
              <a:effectLst/>
            </c:spPr>
            <c:extLst>
              <c:ext xmlns:c16="http://schemas.microsoft.com/office/drawing/2014/chart" uri="{C3380CC4-5D6E-409C-BE32-E72D297353CC}">
                <c16:uniqueId val="{00000009-33C7-4252-9692-E40583396975}"/>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B-33C7-4252-9692-E40583396975}"/>
              </c:ext>
            </c:extLst>
          </c:dPt>
          <c:dPt>
            <c:idx val="6"/>
            <c:invertIfNegative val="0"/>
            <c:bubble3D val="0"/>
            <c:spPr>
              <a:solidFill>
                <a:schemeClr val="accent6"/>
              </a:solidFill>
              <a:ln>
                <a:noFill/>
              </a:ln>
              <a:effectLst/>
            </c:spPr>
            <c:extLst>
              <c:ext xmlns:c16="http://schemas.microsoft.com/office/drawing/2014/chart" uri="{C3380CC4-5D6E-409C-BE32-E72D297353CC}">
                <c16:uniqueId val="{0000000D-33C7-4252-9692-E40583396975}"/>
              </c:ext>
            </c:extLst>
          </c:dPt>
          <c:cat>
            <c:strRef>
              <c:f>Sheet1!$D$25:$D$31</c:f>
              <c:strCache>
                <c:ptCount val="6"/>
                <c:pt idx="0">
                  <c:v>G社</c:v>
                </c:pt>
                <c:pt idx="1">
                  <c:v>F社</c:v>
                </c:pt>
                <c:pt idx="2">
                  <c:v>H社</c:v>
                </c:pt>
                <c:pt idx="3">
                  <c:v>D社</c:v>
                </c:pt>
                <c:pt idx="4">
                  <c:v>B社</c:v>
                </c:pt>
                <c:pt idx="5">
                  <c:v>A社</c:v>
                </c:pt>
              </c:strCache>
            </c:strRef>
          </c:cat>
          <c:val>
            <c:numRef>
              <c:f>Sheet1!$E$25:$E$31</c:f>
              <c:numCache>
                <c:formatCode>General</c:formatCode>
                <c:ptCount val="7"/>
                <c:pt idx="0">
                  <c:v>3.9</c:v>
                </c:pt>
                <c:pt idx="1">
                  <c:v>12.7</c:v>
                </c:pt>
                <c:pt idx="2">
                  <c:v>13.5</c:v>
                </c:pt>
                <c:pt idx="3">
                  <c:v>19.8</c:v>
                </c:pt>
                <c:pt idx="4">
                  <c:v>27.1</c:v>
                </c:pt>
                <c:pt idx="5">
                  <c:v>27.2</c:v>
                </c:pt>
                <c:pt idx="6">
                  <c:v>59.4</c:v>
                </c:pt>
              </c:numCache>
            </c:numRef>
          </c:val>
          <c:extLst>
            <c:ext xmlns:c16="http://schemas.microsoft.com/office/drawing/2014/chart" uri="{C3380CC4-5D6E-409C-BE32-E72D297353CC}">
              <c16:uniqueId val="{0000000E-33C7-4252-9692-E40583396975}"/>
            </c:ext>
          </c:extLst>
        </c:ser>
        <c:dLbls>
          <c:showLegendKey val="0"/>
          <c:showVal val="0"/>
          <c:showCatName val="0"/>
          <c:showSerName val="0"/>
          <c:showPercent val="0"/>
          <c:showBubbleSize val="0"/>
        </c:dLbls>
        <c:gapWidth val="78"/>
        <c:axId val="360140512"/>
        <c:axId val="360140840"/>
      </c:barChart>
      <c:catAx>
        <c:axId val="3601405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crossAx val="360140840"/>
        <c:crosses val="autoZero"/>
        <c:auto val="1"/>
        <c:lblAlgn val="ctr"/>
        <c:lblOffset val="100"/>
        <c:noMultiLvlLbl val="0"/>
      </c:catAx>
      <c:valAx>
        <c:axId val="360140840"/>
        <c:scaling>
          <c:orientation val="minMax"/>
        </c:scaling>
        <c:delete val="1"/>
        <c:axPos val="b"/>
        <c:numFmt formatCode="General" sourceLinked="1"/>
        <c:majorTickMark val="none"/>
        <c:minorTickMark val="none"/>
        <c:tickLblPos val="nextTo"/>
        <c:crossAx val="360140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spPr>
            <a:solidFill>
              <a:schemeClr val="accent1"/>
            </a:solidFill>
            <a:ln>
              <a:noFill/>
            </a:ln>
            <a:effectLst/>
          </c:spPr>
          <c:invertIfNegative val="0"/>
          <c:dPt>
            <c:idx val="0"/>
            <c:invertIfNegative val="0"/>
            <c:bubble3D val="0"/>
            <c:spPr>
              <a:solidFill>
                <a:srgbClr val="B8B8B8"/>
              </a:solidFill>
              <a:ln>
                <a:noFill/>
              </a:ln>
              <a:effectLst/>
            </c:spPr>
            <c:extLst>
              <c:ext xmlns:c16="http://schemas.microsoft.com/office/drawing/2014/chart" uri="{C3380CC4-5D6E-409C-BE32-E72D297353CC}">
                <c16:uniqueId val="{00000001-2822-4098-AB2F-765B86563532}"/>
              </c:ext>
            </c:extLst>
          </c:dPt>
          <c:dPt>
            <c:idx val="1"/>
            <c:invertIfNegative val="0"/>
            <c:bubble3D val="0"/>
            <c:spPr>
              <a:solidFill>
                <a:srgbClr val="FF466E"/>
              </a:solidFill>
              <a:ln>
                <a:noFill/>
              </a:ln>
              <a:effectLst/>
            </c:spPr>
            <c:extLst>
              <c:ext xmlns:c16="http://schemas.microsoft.com/office/drawing/2014/chart" uri="{C3380CC4-5D6E-409C-BE32-E72D297353CC}">
                <c16:uniqueId val="{00000002-2822-4098-AB2F-765B86563532}"/>
              </c:ext>
            </c:extLst>
          </c:dPt>
          <c:cat>
            <c:strRef>
              <c:f>Sheet1!$E$19:$E$20</c:f>
              <c:strCache>
                <c:ptCount val="2"/>
                <c:pt idx="0">
                  <c:v>非接触</c:v>
                </c:pt>
                <c:pt idx="1">
                  <c:v>接触</c:v>
                </c:pt>
              </c:strCache>
            </c:strRef>
          </c:cat>
          <c:val>
            <c:numRef>
              <c:f>Sheet1!$F$19:$F$20</c:f>
              <c:numCache>
                <c:formatCode>General</c:formatCode>
                <c:ptCount val="2"/>
                <c:pt idx="0">
                  <c:v>1</c:v>
                </c:pt>
                <c:pt idx="1">
                  <c:v>1.9</c:v>
                </c:pt>
              </c:numCache>
            </c:numRef>
          </c:val>
          <c:extLst>
            <c:ext xmlns:c16="http://schemas.microsoft.com/office/drawing/2014/chart" uri="{C3380CC4-5D6E-409C-BE32-E72D297353CC}">
              <c16:uniqueId val="{00000000-2822-4098-AB2F-765B86563532}"/>
            </c:ext>
          </c:extLst>
        </c:ser>
        <c:dLbls>
          <c:showLegendKey val="0"/>
          <c:showVal val="0"/>
          <c:showCatName val="0"/>
          <c:showSerName val="0"/>
          <c:showPercent val="0"/>
          <c:showBubbleSize val="0"/>
        </c:dLbls>
        <c:gapWidth val="100"/>
        <c:overlap val="90"/>
        <c:axId val="2063326079"/>
        <c:axId val="2063326559"/>
      </c:barChart>
      <c:catAx>
        <c:axId val="20633260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ea"/>
                <a:ea typeface="+mn-ea"/>
                <a:cs typeface="+mn-cs"/>
              </a:defRPr>
            </a:pPr>
            <a:endParaRPr lang="ja-JP"/>
          </a:p>
        </c:txPr>
        <c:crossAx val="2063326559"/>
        <c:crosses val="autoZero"/>
        <c:auto val="1"/>
        <c:lblAlgn val="ctr"/>
        <c:lblOffset val="100"/>
        <c:noMultiLvlLbl val="0"/>
      </c:catAx>
      <c:valAx>
        <c:axId val="2063326559"/>
        <c:scaling>
          <c:orientation val="minMax"/>
        </c:scaling>
        <c:delete val="1"/>
        <c:axPos val="l"/>
        <c:numFmt formatCode="General" sourceLinked="1"/>
        <c:majorTickMark val="none"/>
        <c:minorTickMark val="none"/>
        <c:tickLblPos val="nextTo"/>
        <c:crossAx val="206332607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6380089753916459E-2"/>
          <c:y val="4.6296296296296294E-2"/>
          <c:w val="0.93888888888888888"/>
          <c:h val="0.82278579760863224"/>
        </c:manualLayout>
      </c:layout>
      <c:barChart>
        <c:barDir val="col"/>
        <c:grouping val="clustered"/>
        <c:varyColors val="0"/>
        <c:ser>
          <c:idx val="0"/>
          <c:order val="0"/>
          <c:spPr>
            <a:solidFill>
              <a:schemeClr val="bg1">
                <a:lumMod val="75000"/>
              </a:schemeClr>
            </a:solidFill>
            <a:ln>
              <a:noFill/>
            </a:ln>
            <a:effectLst/>
          </c:spPr>
          <c:invertIfNegative val="0"/>
          <c:dPt>
            <c:idx val="1"/>
            <c:invertIfNegative val="0"/>
            <c:bubble3D val="0"/>
            <c:spPr>
              <a:solidFill>
                <a:srgbClr val="FF466E"/>
              </a:solidFill>
              <a:ln>
                <a:solidFill>
                  <a:schemeClr val="accent6">
                    <a:lumMod val="60000"/>
                    <a:lumOff val="40000"/>
                  </a:schemeClr>
                </a:solidFill>
              </a:ln>
              <a:effectLst/>
            </c:spPr>
            <c:extLst>
              <c:ext xmlns:c16="http://schemas.microsoft.com/office/drawing/2014/chart" uri="{C3380CC4-5D6E-409C-BE32-E72D297353CC}">
                <c16:uniqueId val="{00000001-9A3B-411E-AF95-300E563CF7E9}"/>
              </c:ext>
            </c:extLst>
          </c:dPt>
          <c:cat>
            <c:strRef>
              <c:f>Sheet1!$E$26:$E$27</c:f>
              <c:strCache>
                <c:ptCount val="2"/>
                <c:pt idx="0">
                  <c:v>非接触者</c:v>
                </c:pt>
                <c:pt idx="1">
                  <c:v>クリック者</c:v>
                </c:pt>
              </c:strCache>
            </c:strRef>
          </c:cat>
          <c:val>
            <c:numRef>
              <c:f>Sheet1!$F$26:$F$27</c:f>
              <c:numCache>
                <c:formatCode>General</c:formatCode>
                <c:ptCount val="2"/>
                <c:pt idx="0">
                  <c:v>7.5330000000000004E-4</c:v>
                </c:pt>
                <c:pt idx="1">
                  <c:v>1.2076757E-2</c:v>
                </c:pt>
              </c:numCache>
            </c:numRef>
          </c:val>
          <c:extLst>
            <c:ext xmlns:c16="http://schemas.microsoft.com/office/drawing/2014/chart" uri="{C3380CC4-5D6E-409C-BE32-E72D297353CC}">
              <c16:uniqueId val="{00000000-9A3B-411E-AF95-300E563CF7E9}"/>
            </c:ext>
          </c:extLst>
        </c:ser>
        <c:dLbls>
          <c:showLegendKey val="0"/>
          <c:showVal val="0"/>
          <c:showCatName val="0"/>
          <c:showSerName val="0"/>
          <c:showPercent val="0"/>
          <c:showBubbleSize val="0"/>
        </c:dLbls>
        <c:gapWidth val="100"/>
        <c:overlap val="34"/>
        <c:axId val="264787071"/>
        <c:axId val="264788031"/>
      </c:barChart>
      <c:catAx>
        <c:axId val="2647870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264788031"/>
        <c:crosses val="autoZero"/>
        <c:auto val="1"/>
        <c:lblAlgn val="ctr"/>
        <c:lblOffset val="100"/>
        <c:noMultiLvlLbl val="0"/>
      </c:catAx>
      <c:valAx>
        <c:axId val="264788031"/>
        <c:scaling>
          <c:orientation val="minMax"/>
        </c:scaling>
        <c:delete val="1"/>
        <c:axPos val="l"/>
        <c:numFmt formatCode="General" sourceLinked="1"/>
        <c:majorTickMark val="none"/>
        <c:minorTickMark val="none"/>
        <c:tickLblPos val="nextTo"/>
        <c:crossAx val="264787071"/>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Sheet7!$B$17</c:f>
              <c:strCache>
                <c:ptCount val="1"/>
                <c:pt idx="0">
                  <c:v>SPBP</c:v>
                </c:pt>
              </c:strCache>
            </c:strRef>
          </c:tx>
          <c:spPr>
            <a:solidFill>
              <a:sysClr val="window" lastClr="FFFFFF">
                <a:lumMod val="75000"/>
              </a:sysClr>
            </a:solidFill>
            <a:ln>
              <a:noFill/>
            </a:ln>
            <a:effectLst/>
          </c:spPr>
          <c:invertIfNegative val="0"/>
          <c:dLbls>
            <c:delete val="1"/>
          </c:dLbls>
          <c:cat>
            <c:strRef>
              <c:f>Sheet7!$A$18:$A$21</c:f>
              <c:strCache>
                <c:ptCount val="4"/>
                <c:pt idx="0">
                  <c:v>ヘビー（3PV以上）</c:v>
                </c:pt>
                <c:pt idx="1">
                  <c:v>ミドル（2PV）</c:v>
                </c:pt>
                <c:pt idx="2">
                  <c:v>ロー（1PV）</c:v>
                </c:pt>
                <c:pt idx="3">
                  <c:v>閲覧なし</c:v>
                </c:pt>
              </c:strCache>
            </c:strRef>
          </c:cat>
          <c:val>
            <c:numRef>
              <c:f>Sheet7!$B$18:$B$21</c:f>
              <c:numCache>
                <c:formatCode>0.00%</c:formatCode>
                <c:ptCount val="4"/>
                <c:pt idx="0">
                  <c:v>5.8900523560209425E-3</c:v>
                </c:pt>
                <c:pt idx="1">
                  <c:v>5.0427872860635695E-3</c:v>
                </c:pt>
                <c:pt idx="2">
                  <c:v>4.2725924661553066E-3</c:v>
                </c:pt>
                <c:pt idx="3">
                  <c:v>4.5855022479465331E-3</c:v>
                </c:pt>
              </c:numCache>
            </c:numRef>
          </c:val>
          <c:extLst>
            <c:ext xmlns:c16="http://schemas.microsoft.com/office/drawing/2014/chart" uri="{C3380CC4-5D6E-409C-BE32-E72D297353CC}">
              <c16:uniqueId val="{00000000-8068-415E-A843-47B261C2AFFF}"/>
            </c:ext>
          </c:extLst>
        </c:ser>
        <c:ser>
          <c:idx val="1"/>
          <c:order val="1"/>
          <c:tx>
            <c:strRef>
              <c:f>Sheet7!$C$17</c:f>
              <c:strCache>
                <c:ptCount val="1"/>
                <c:pt idx="0">
                  <c:v>トピPR</c:v>
                </c:pt>
              </c:strCache>
            </c:strRef>
          </c:tx>
          <c:spPr>
            <a:solidFill>
              <a:srgbClr val="C00000"/>
            </a:solidFill>
            <a:ln>
              <a:noFill/>
            </a:ln>
            <a:effectLst/>
          </c:spPr>
          <c:invertIfNegative val="0"/>
          <c:dPt>
            <c:idx val="0"/>
            <c:invertIfNegative val="0"/>
            <c:bubble3D val="0"/>
            <c:spPr>
              <a:solidFill>
                <a:srgbClr val="FF466E"/>
              </a:solidFill>
              <a:ln>
                <a:noFill/>
              </a:ln>
              <a:effectLst/>
            </c:spPr>
            <c:extLst>
              <c:ext xmlns:c16="http://schemas.microsoft.com/office/drawing/2014/chart" uri="{C3380CC4-5D6E-409C-BE32-E72D297353CC}">
                <c16:uniqueId val="{00000005-8068-415E-A843-47B261C2AFFF}"/>
              </c:ext>
            </c:extLst>
          </c:dPt>
          <c:dPt>
            <c:idx val="1"/>
            <c:invertIfNegative val="0"/>
            <c:bubble3D val="0"/>
            <c:spPr>
              <a:solidFill>
                <a:srgbClr val="FF466E"/>
              </a:solidFill>
              <a:ln>
                <a:noFill/>
              </a:ln>
              <a:effectLst/>
            </c:spPr>
            <c:extLst>
              <c:ext xmlns:c16="http://schemas.microsoft.com/office/drawing/2014/chart" uri="{C3380CC4-5D6E-409C-BE32-E72D297353CC}">
                <c16:uniqueId val="{00000004-8068-415E-A843-47B261C2AFFF}"/>
              </c:ext>
            </c:extLst>
          </c:dPt>
          <c:dPt>
            <c:idx val="2"/>
            <c:invertIfNegative val="0"/>
            <c:bubble3D val="0"/>
            <c:spPr>
              <a:solidFill>
                <a:srgbClr val="FF466E"/>
              </a:solidFill>
              <a:ln>
                <a:noFill/>
              </a:ln>
              <a:effectLst/>
            </c:spPr>
            <c:extLst>
              <c:ext xmlns:c16="http://schemas.microsoft.com/office/drawing/2014/chart" uri="{C3380CC4-5D6E-409C-BE32-E72D297353CC}">
                <c16:uniqueId val="{00000003-8068-415E-A843-47B261C2AFFF}"/>
              </c:ext>
            </c:extLst>
          </c:dPt>
          <c:dPt>
            <c:idx val="3"/>
            <c:invertIfNegative val="0"/>
            <c:bubble3D val="0"/>
            <c:spPr>
              <a:solidFill>
                <a:srgbClr val="FF466E"/>
              </a:solidFill>
              <a:ln>
                <a:noFill/>
              </a:ln>
              <a:effectLst/>
            </c:spPr>
            <c:extLst>
              <c:ext xmlns:c16="http://schemas.microsoft.com/office/drawing/2014/chart" uri="{C3380CC4-5D6E-409C-BE32-E72D297353CC}">
                <c16:uniqueId val="{00000002-8068-415E-A843-47B261C2AFFF}"/>
              </c:ext>
            </c:extLst>
          </c:dPt>
          <c:dLbls>
            <c:delete val="1"/>
          </c:dLbls>
          <c:cat>
            <c:strRef>
              <c:f>Sheet7!$A$18:$A$21</c:f>
              <c:strCache>
                <c:ptCount val="4"/>
                <c:pt idx="0">
                  <c:v>ヘビー（3PV以上）</c:v>
                </c:pt>
                <c:pt idx="1">
                  <c:v>ミドル（2PV）</c:v>
                </c:pt>
                <c:pt idx="2">
                  <c:v>ロー（1PV）</c:v>
                </c:pt>
                <c:pt idx="3">
                  <c:v>閲覧なし</c:v>
                </c:pt>
              </c:strCache>
            </c:strRef>
          </c:cat>
          <c:val>
            <c:numRef>
              <c:f>Sheet7!$C$18:$C$21</c:f>
              <c:numCache>
                <c:formatCode>0.00%</c:formatCode>
                <c:ptCount val="4"/>
                <c:pt idx="0">
                  <c:v>5.3518305793643778E-2</c:v>
                </c:pt>
                <c:pt idx="1">
                  <c:v>4.5367311624980339E-2</c:v>
                </c:pt>
                <c:pt idx="2">
                  <c:v>3.8393958742396823E-2</c:v>
                </c:pt>
                <c:pt idx="3">
                  <c:v>2.0390576314253873E-2</c:v>
                </c:pt>
              </c:numCache>
            </c:numRef>
          </c:val>
          <c:extLst>
            <c:ext xmlns:c16="http://schemas.microsoft.com/office/drawing/2014/chart" uri="{C3380CC4-5D6E-409C-BE32-E72D297353CC}">
              <c16:uniqueId val="{00000001-8068-415E-A843-47B261C2AFFF}"/>
            </c:ext>
          </c:extLst>
        </c:ser>
        <c:dLbls>
          <c:showLegendKey val="0"/>
          <c:showVal val="1"/>
          <c:showCatName val="0"/>
          <c:showSerName val="0"/>
          <c:showPercent val="0"/>
          <c:showBubbleSize val="0"/>
        </c:dLbls>
        <c:gapWidth val="150"/>
        <c:axId val="1028670256"/>
        <c:axId val="1197107888"/>
      </c:barChart>
      <c:catAx>
        <c:axId val="1028670256"/>
        <c:scaling>
          <c:orientation val="minMax"/>
        </c:scaling>
        <c:delete val="1"/>
        <c:axPos val="l"/>
        <c:numFmt formatCode="General" sourceLinked="1"/>
        <c:majorTickMark val="none"/>
        <c:minorTickMark val="none"/>
        <c:tickLblPos val="nextTo"/>
        <c:crossAx val="1197107888"/>
        <c:crosses val="autoZero"/>
        <c:auto val="1"/>
        <c:lblAlgn val="ctr"/>
        <c:lblOffset val="100"/>
        <c:noMultiLvlLbl val="0"/>
      </c:catAx>
      <c:valAx>
        <c:axId val="1197107888"/>
        <c:scaling>
          <c:orientation val="minMax"/>
        </c:scaling>
        <c:delete val="1"/>
        <c:axPos val="b"/>
        <c:numFmt formatCode="0.00%" sourceLinked="1"/>
        <c:majorTickMark val="none"/>
        <c:minorTickMark val="none"/>
        <c:tickLblPos val="nextTo"/>
        <c:crossAx val="10286702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2644753755088829E-3"/>
          <c:y val="2.9264113336119394E-2"/>
          <c:w val="0.90618154173880461"/>
          <c:h val="0.94147177332776122"/>
        </c:manualLayout>
      </c:layout>
      <c:barChart>
        <c:barDir val="bar"/>
        <c:grouping val="clustered"/>
        <c:varyColors val="0"/>
        <c:ser>
          <c:idx val="2"/>
          <c:order val="2"/>
          <c:tx>
            <c:strRef>
              <c:f>Sheet7!$D$17</c:f>
              <c:strCache>
                <c:ptCount val="1"/>
                <c:pt idx="0">
                  <c:v>SPBP</c:v>
                </c:pt>
              </c:strCache>
            </c:strRef>
          </c:tx>
          <c:spPr>
            <a:solidFill>
              <a:srgbClr val="BFBFBF"/>
            </a:solidFill>
            <a:ln>
              <a:noFill/>
            </a:ln>
            <a:effectLst/>
          </c:spPr>
          <c:invertIfNegative val="0"/>
          <c:cat>
            <c:strRef>
              <c:f>Sheet7!$A$18:$A$21</c:f>
              <c:strCache>
                <c:ptCount val="4"/>
                <c:pt idx="0">
                  <c:v>ヘビー（3PV以上）</c:v>
                </c:pt>
                <c:pt idx="1">
                  <c:v>ミドル（2PV）</c:v>
                </c:pt>
                <c:pt idx="2">
                  <c:v>ロー（1PV）</c:v>
                </c:pt>
                <c:pt idx="3">
                  <c:v>閲覧なし</c:v>
                </c:pt>
              </c:strCache>
            </c:strRef>
          </c:cat>
          <c:val>
            <c:numRef>
              <c:f>Sheet7!$D$18:$D$21</c:f>
              <c:numCache>
                <c:formatCode>0.00%</c:formatCode>
                <c:ptCount val="4"/>
                <c:pt idx="0">
                  <c:v>1.0907504363001745E-3</c:v>
                </c:pt>
                <c:pt idx="1">
                  <c:v>4.5843520782396088E-4</c:v>
                </c:pt>
                <c:pt idx="2">
                  <c:v>3.5204881743601779E-4</c:v>
                </c:pt>
                <c:pt idx="3">
                  <c:v>1.7956390044581143E-4</c:v>
                </c:pt>
              </c:numCache>
            </c:numRef>
          </c:val>
          <c:extLst>
            <c:ext xmlns:c16="http://schemas.microsoft.com/office/drawing/2014/chart" uri="{C3380CC4-5D6E-409C-BE32-E72D297353CC}">
              <c16:uniqueId val="{00000000-7EF4-44AE-951A-2EF20EBAB048}"/>
            </c:ext>
          </c:extLst>
        </c:ser>
        <c:ser>
          <c:idx val="3"/>
          <c:order val="3"/>
          <c:tx>
            <c:strRef>
              <c:f>Sheet7!$E$17</c:f>
              <c:strCache>
                <c:ptCount val="1"/>
                <c:pt idx="0">
                  <c:v>トピPR</c:v>
                </c:pt>
              </c:strCache>
            </c:strRef>
          </c:tx>
          <c:spPr>
            <a:solidFill>
              <a:srgbClr val="FF466E"/>
            </a:solidFill>
            <a:ln>
              <a:noFill/>
            </a:ln>
            <a:effectLst/>
          </c:spPr>
          <c:invertIfNegative val="0"/>
          <c:cat>
            <c:strRef>
              <c:f>Sheet7!$A$18:$A$21</c:f>
              <c:strCache>
                <c:ptCount val="4"/>
                <c:pt idx="0">
                  <c:v>ヘビー（3PV以上）</c:v>
                </c:pt>
                <c:pt idx="1">
                  <c:v>ミドル（2PV）</c:v>
                </c:pt>
                <c:pt idx="2">
                  <c:v>ロー（1PV）</c:v>
                </c:pt>
                <c:pt idx="3">
                  <c:v>閲覧なし</c:v>
                </c:pt>
              </c:strCache>
            </c:strRef>
          </c:cat>
          <c:val>
            <c:numRef>
              <c:f>Sheet7!$E$18:$E$21</c:f>
              <c:numCache>
                <c:formatCode>0.00%</c:formatCode>
                <c:ptCount val="4"/>
                <c:pt idx="0">
                  <c:v>3.8585019587051928E-3</c:v>
                </c:pt>
                <c:pt idx="1">
                  <c:v>2.9337737926694984E-3</c:v>
                </c:pt>
                <c:pt idx="2">
                  <c:v>2.297156518691701E-3</c:v>
                </c:pt>
                <c:pt idx="3">
                  <c:v>9.4278230244711398E-4</c:v>
                </c:pt>
              </c:numCache>
            </c:numRef>
          </c:val>
          <c:extLst>
            <c:ext xmlns:c16="http://schemas.microsoft.com/office/drawing/2014/chart" uri="{C3380CC4-5D6E-409C-BE32-E72D297353CC}">
              <c16:uniqueId val="{00000001-7EF4-44AE-951A-2EF20EBAB048}"/>
            </c:ext>
          </c:extLst>
        </c:ser>
        <c:dLbls>
          <c:showLegendKey val="0"/>
          <c:showVal val="0"/>
          <c:showCatName val="0"/>
          <c:showSerName val="0"/>
          <c:showPercent val="0"/>
          <c:showBubbleSize val="0"/>
        </c:dLbls>
        <c:gapWidth val="182"/>
        <c:axId val="1028670256"/>
        <c:axId val="1197107888"/>
        <c:extLst>
          <c:ext xmlns:c15="http://schemas.microsoft.com/office/drawing/2012/chart" uri="{02D57815-91ED-43cb-92C2-25804820EDAC}">
            <c15:filteredBarSeries>
              <c15:ser>
                <c:idx val="0"/>
                <c:order val="0"/>
                <c:tx>
                  <c:strRef>
                    <c:extLst>
                      <c:ext uri="{02D57815-91ED-43cb-92C2-25804820EDAC}">
                        <c15:formulaRef>
                          <c15:sqref>Sheet7!$B$17</c15:sqref>
                        </c15:formulaRef>
                      </c:ext>
                    </c:extLst>
                    <c:strCache>
                      <c:ptCount val="1"/>
                      <c:pt idx="0">
                        <c:v>SPBP</c:v>
                      </c:pt>
                    </c:strCache>
                  </c:strRef>
                </c:tx>
                <c:spPr>
                  <a:solidFill>
                    <a:schemeClr val="accent1"/>
                  </a:solidFill>
                  <a:ln>
                    <a:noFill/>
                  </a:ln>
                  <a:effectLst/>
                </c:spPr>
                <c:invertIfNegative val="0"/>
                <c:cat>
                  <c:strRef>
                    <c:extLst>
                      <c:ext uri="{02D57815-91ED-43cb-92C2-25804820EDAC}">
                        <c15:formulaRef>
                          <c15:sqref>Sheet7!$A$18:$A$21</c15:sqref>
                        </c15:formulaRef>
                      </c:ext>
                    </c:extLst>
                    <c:strCache>
                      <c:ptCount val="4"/>
                      <c:pt idx="0">
                        <c:v>ヘビー（3PV以上）</c:v>
                      </c:pt>
                      <c:pt idx="1">
                        <c:v>ミドル（2PV）</c:v>
                      </c:pt>
                      <c:pt idx="2">
                        <c:v>ロー（1PV）</c:v>
                      </c:pt>
                      <c:pt idx="3">
                        <c:v>閲覧なし</c:v>
                      </c:pt>
                    </c:strCache>
                  </c:strRef>
                </c:cat>
                <c:val>
                  <c:numRef>
                    <c:extLst>
                      <c:ext uri="{02D57815-91ED-43cb-92C2-25804820EDAC}">
                        <c15:formulaRef>
                          <c15:sqref>Sheet7!$B$18:$B$21</c15:sqref>
                        </c15:formulaRef>
                      </c:ext>
                    </c:extLst>
                    <c:numCache>
                      <c:formatCode>0.00%</c:formatCode>
                      <c:ptCount val="4"/>
                      <c:pt idx="0">
                        <c:v>5.8900523560209425E-3</c:v>
                      </c:pt>
                      <c:pt idx="1">
                        <c:v>5.0427872860635695E-3</c:v>
                      </c:pt>
                      <c:pt idx="2">
                        <c:v>4.2725924661553066E-3</c:v>
                      </c:pt>
                      <c:pt idx="3">
                        <c:v>4.5855022479465331E-3</c:v>
                      </c:pt>
                    </c:numCache>
                  </c:numRef>
                </c:val>
                <c:extLst>
                  <c:ext xmlns:c16="http://schemas.microsoft.com/office/drawing/2014/chart" uri="{C3380CC4-5D6E-409C-BE32-E72D297353CC}">
                    <c16:uniqueId val="{00000002-7EF4-44AE-951A-2EF20EBAB048}"/>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Sheet7!$C$17</c15:sqref>
                        </c15:formulaRef>
                      </c:ext>
                    </c:extLst>
                    <c:strCache>
                      <c:ptCount val="1"/>
                      <c:pt idx="0">
                        <c:v>トピPR</c:v>
                      </c:pt>
                    </c:strCache>
                  </c:strRef>
                </c:tx>
                <c:spPr>
                  <a:solidFill>
                    <a:schemeClr val="accent2"/>
                  </a:solidFill>
                  <a:ln>
                    <a:noFill/>
                  </a:ln>
                  <a:effectLst/>
                </c:spPr>
                <c:invertIfNegative val="0"/>
                <c:cat>
                  <c:strRef>
                    <c:extLst xmlns:c15="http://schemas.microsoft.com/office/drawing/2012/chart">
                      <c:ext xmlns:c15="http://schemas.microsoft.com/office/drawing/2012/chart" uri="{02D57815-91ED-43cb-92C2-25804820EDAC}">
                        <c15:formulaRef>
                          <c15:sqref>Sheet7!$A$18:$A$21</c15:sqref>
                        </c15:formulaRef>
                      </c:ext>
                    </c:extLst>
                    <c:strCache>
                      <c:ptCount val="4"/>
                      <c:pt idx="0">
                        <c:v>ヘビー（3PV以上）</c:v>
                      </c:pt>
                      <c:pt idx="1">
                        <c:v>ミドル（2PV）</c:v>
                      </c:pt>
                      <c:pt idx="2">
                        <c:v>ロー（1PV）</c:v>
                      </c:pt>
                      <c:pt idx="3">
                        <c:v>閲覧なし</c:v>
                      </c:pt>
                    </c:strCache>
                  </c:strRef>
                </c:cat>
                <c:val>
                  <c:numRef>
                    <c:extLst xmlns:c15="http://schemas.microsoft.com/office/drawing/2012/chart">
                      <c:ext xmlns:c15="http://schemas.microsoft.com/office/drawing/2012/chart" uri="{02D57815-91ED-43cb-92C2-25804820EDAC}">
                        <c15:formulaRef>
                          <c15:sqref>Sheet7!$C$18:$C$21</c15:sqref>
                        </c15:formulaRef>
                      </c:ext>
                    </c:extLst>
                    <c:numCache>
                      <c:formatCode>0.00%</c:formatCode>
                      <c:ptCount val="4"/>
                      <c:pt idx="0">
                        <c:v>5.3518305793643778E-2</c:v>
                      </c:pt>
                      <c:pt idx="1">
                        <c:v>4.5367311624980339E-2</c:v>
                      </c:pt>
                      <c:pt idx="2">
                        <c:v>3.8393958742396823E-2</c:v>
                      </c:pt>
                      <c:pt idx="3">
                        <c:v>2.0390576314253873E-2</c:v>
                      </c:pt>
                    </c:numCache>
                  </c:numRef>
                </c:val>
                <c:extLst xmlns:c15="http://schemas.microsoft.com/office/drawing/2012/chart">
                  <c:ext xmlns:c16="http://schemas.microsoft.com/office/drawing/2014/chart" uri="{C3380CC4-5D6E-409C-BE32-E72D297353CC}">
                    <c16:uniqueId val="{00000003-7EF4-44AE-951A-2EF20EBAB048}"/>
                  </c:ext>
                </c:extLst>
              </c15:ser>
            </c15:filteredBarSeries>
          </c:ext>
        </c:extLst>
      </c:barChart>
      <c:catAx>
        <c:axId val="1028670256"/>
        <c:scaling>
          <c:orientation val="minMax"/>
        </c:scaling>
        <c:delete val="1"/>
        <c:axPos val="l"/>
        <c:numFmt formatCode="General" sourceLinked="1"/>
        <c:majorTickMark val="none"/>
        <c:minorTickMark val="none"/>
        <c:tickLblPos val="nextTo"/>
        <c:crossAx val="1197107888"/>
        <c:crosses val="autoZero"/>
        <c:auto val="1"/>
        <c:lblAlgn val="ctr"/>
        <c:lblOffset val="100"/>
        <c:noMultiLvlLbl val="0"/>
      </c:catAx>
      <c:valAx>
        <c:axId val="1197107888"/>
        <c:scaling>
          <c:orientation val="minMax"/>
        </c:scaling>
        <c:delete val="1"/>
        <c:axPos val="b"/>
        <c:numFmt formatCode="0.00%" sourceLinked="1"/>
        <c:majorTickMark val="none"/>
        <c:minorTickMark val="none"/>
        <c:tickLblPos val="nextTo"/>
        <c:crossAx val="102867025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bg1">
                <a:lumMod val="50000"/>
              </a:schemeClr>
            </a:solidFill>
            <a:ln>
              <a:noFill/>
            </a:ln>
            <a:effectLst/>
          </c:spPr>
          <c:invertIfNegative val="0"/>
          <c:dPt>
            <c:idx val="1"/>
            <c:invertIfNegative val="0"/>
            <c:bubble3D val="0"/>
            <c:spPr>
              <a:solidFill>
                <a:srgbClr val="FF466E"/>
              </a:solidFill>
              <a:ln>
                <a:noFill/>
              </a:ln>
              <a:effectLst/>
            </c:spPr>
            <c:extLst>
              <c:ext xmlns:c16="http://schemas.microsoft.com/office/drawing/2014/chart" uri="{C3380CC4-5D6E-409C-BE32-E72D297353CC}">
                <c16:uniqueId val="{00000001-1703-4916-A2EC-03E7ACE2A01B}"/>
              </c:ext>
            </c:extLst>
          </c:dPt>
          <c:cat>
            <c:strRef>
              <c:f>DMMtv!$B$2:$B$3</c:f>
              <c:strCache>
                <c:ptCount val="2"/>
                <c:pt idx="0">
                  <c:v>非接触</c:v>
                </c:pt>
                <c:pt idx="1">
                  <c:v>接触</c:v>
                </c:pt>
              </c:strCache>
            </c:strRef>
          </c:cat>
          <c:val>
            <c:numRef>
              <c:f>DMMtv!$C$2:$C$3</c:f>
              <c:numCache>
                <c:formatCode>General</c:formatCode>
                <c:ptCount val="2"/>
                <c:pt idx="0">
                  <c:v>1</c:v>
                </c:pt>
                <c:pt idx="1">
                  <c:v>1.7</c:v>
                </c:pt>
              </c:numCache>
            </c:numRef>
          </c:val>
          <c:extLst>
            <c:ext xmlns:c16="http://schemas.microsoft.com/office/drawing/2014/chart" uri="{C3380CC4-5D6E-409C-BE32-E72D297353CC}">
              <c16:uniqueId val="{00000002-1703-4916-A2EC-03E7ACE2A01B}"/>
            </c:ext>
          </c:extLst>
        </c:ser>
        <c:dLbls>
          <c:showLegendKey val="0"/>
          <c:showVal val="0"/>
          <c:showCatName val="0"/>
          <c:showSerName val="0"/>
          <c:showPercent val="0"/>
          <c:showBubbleSize val="0"/>
        </c:dLbls>
        <c:gapWidth val="120"/>
        <c:axId val="1593491840"/>
        <c:axId val="274443200"/>
      </c:barChart>
      <c:catAx>
        <c:axId val="1593491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274443200"/>
        <c:crosses val="autoZero"/>
        <c:auto val="1"/>
        <c:lblAlgn val="ctr"/>
        <c:lblOffset val="100"/>
        <c:noMultiLvlLbl val="0"/>
      </c:catAx>
      <c:valAx>
        <c:axId val="274443200"/>
        <c:scaling>
          <c:orientation val="minMax"/>
        </c:scaling>
        <c:delete val="1"/>
        <c:axPos val="l"/>
        <c:numFmt formatCode="General" sourceLinked="1"/>
        <c:majorTickMark val="none"/>
        <c:minorTickMark val="none"/>
        <c:tickLblPos val="nextTo"/>
        <c:crossAx val="1593491840"/>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73C1B3-77A8-4BEC-8F09-E0E05647131F}" type="doc">
      <dgm:prSet loTypeId="urn:microsoft.com/office/officeart/2005/8/layout/chevron1" loCatId="process" qsTypeId="urn:microsoft.com/office/officeart/2005/8/quickstyle/simple1" qsCatId="simple" csTypeId="urn:microsoft.com/office/officeart/2005/8/colors/accent1_3" csCatId="accent1" phldr="1"/>
      <dgm:spPr/>
    </dgm:pt>
    <dgm:pt modelId="{D740DCBB-B0A4-440B-A6A8-679C4AFB258C}">
      <dgm:prSet phldrT="[テキスト]"/>
      <dgm:spPr/>
      <dgm:t>
        <a:bodyPr/>
        <a:lstStyle/>
        <a:p>
          <a:r>
            <a:rPr kumimoji="1" lang="ja-JP" altLang="en-US" b="1" dirty="0">
              <a:solidFill>
                <a:schemeClr val="tx1">
                  <a:lumMod val="65000"/>
                  <a:lumOff val="35000"/>
                </a:schemeClr>
              </a:solidFill>
              <a:latin typeface="游ゴシック" panose="020B0400000000000000" pitchFamily="50" charset="-128"/>
              <a:ea typeface="游ゴシック" panose="020B0400000000000000" pitchFamily="50" charset="-128"/>
            </a:rPr>
            <a:t>無関心</a:t>
          </a:r>
        </a:p>
      </dgm:t>
    </dgm:pt>
    <dgm:pt modelId="{BF34F194-C2F1-4BD6-BC09-35D8586A6984}" type="parTrans" cxnId="{537377BA-08C4-48A5-876C-070BECA6AF95}">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ED8C29E1-5A73-4107-85D6-122DA3F5C668}" type="sibTrans" cxnId="{537377BA-08C4-48A5-876C-070BECA6AF95}">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6EAD0518-0661-4970-AAE2-84F5E84AC5A4}">
      <dgm:prSet phldrT="[テキスト]"/>
      <dgm:spPr>
        <a:solidFill>
          <a:schemeClr val="accent6"/>
        </a:solidFill>
      </dgm:spPr>
      <dgm:t>
        <a:bodyPr/>
        <a:lstStyle/>
        <a:p>
          <a:r>
            <a:rPr kumimoji="1" lang="ja-JP" altLang="en-US" b="1" dirty="0">
              <a:solidFill>
                <a:schemeClr val="bg1"/>
              </a:solidFill>
              <a:latin typeface="游ゴシック" panose="020B0400000000000000" pitchFamily="50" charset="-128"/>
              <a:ea typeface="游ゴシック" panose="020B0400000000000000" pitchFamily="50" charset="-128"/>
            </a:rPr>
            <a:t>潜在関心</a:t>
          </a:r>
        </a:p>
      </dgm:t>
    </dgm:pt>
    <dgm:pt modelId="{C64ACF88-C67E-4AD5-9A4C-EEF6040B5FBE}" type="parTrans" cxnId="{A7272715-B2A7-4E7C-99E5-BE77BA54CAA4}">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0F946CC0-14F9-44D9-830A-A9D6A9B9B853}" type="sibTrans" cxnId="{A7272715-B2A7-4E7C-99E5-BE77BA54CAA4}">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F9CF016D-6246-4C97-AA32-18C7290A217E}">
      <dgm:prSet phldrT="[テキスト]"/>
      <dgm:spPr/>
      <dgm:t>
        <a:bodyPr/>
        <a:lstStyle/>
        <a:p>
          <a:r>
            <a:rPr kumimoji="1" lang="ja-JP" altLang="en-US" b="1" dirty="0">
              <a:solidFill>
                <a:schemeClr val="tx1">
                  <a:lumMod val="65000"/>
                  <a:lumOff val="35000"/>
                </a:schemeClr>
              </a:solidFill>
              <a:latin typeface="游ゴシック" panose="020B0400000000000000" pitchFamily="50" charset="-128"/>
              <a:ea typeface="游ゴシック" panose="020B0400000000000000" pitchFamily="50" charset="-128"/>
            </a:rPr>
            <a:t>顕在関心</a:t>
          </a:r>
        </a:p>
      </dgm:t>
    </dgm:pt>
    <dgm:pt modelId="{ED8AEF33-9B60-4EC4-82FF-C5928F8974BD}" type="parTrans" cxnId="{F6D791AD-3814-417A-93F7-A2772AE813FA}">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54FE22EF-CDEA-47C7-9887-07161D26867A}" type="sibTrans" cxnId="{F6D791AD-3814-417A-93F7-A2772AE813FA}">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59D68358-DAC1-463C-90F2-BF6A3964A1D6}">
      <dgm:prSet phldrT="[テキスト]"/>
      <dgm:spPr/>
      <dgm:t>
        <a:bodyPr/>
        <a:lstStyle/>
        <a:p>
          <a:r>
            <a:rPr kumimoji="1" lang="ja-JP" altLang="en-US" b="1" dirty="0">
              <a:solidFill>
                <a:schemeClr val="tx1">
                  <a:lumMod val="65000"/>
                  <a:lumOff val="35000"/>
                </a:schemeClr>
              </a:solidFill>
              <a:latin typeface="游ゴシック" panose="020B0400000000000000" pitchFamily="50" charset="-128"/>
              <a:ea typeface="游ゴシック" panose="020B0400000000000000" pitchFamily="50" charset="-128"/>
            </a:rPr>
            <a:t>購入</a:t>
          </a:r>
        </a:p>
      </dgm:t>
    </dgm:pt>
    <dgm:pt modelId="{B401D7DF-D0EB-4CD6-9D78-647387BCA7BC}" type="parTrans" cxnId="{7D094F70-A2BD-49BF-BB82-86EB5B3F9D53}">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4F91E8E1-47FB-4B31-B615-F26CAA3604CD}" type="sibTrans" cxnId="{7D094F70-A2BD-49BF-BB82-86EB5B3F9D53}">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2ECF28BB-BB74-4792-89D0-779BA03B34D6}">
      <dgm:prSet phldrT="[テキスト]"/>
      <dgm:spPr/>
      <dgm:t>
        <a:bodyPr/>
        <a:lstStyle/>
        <a:p>
          <a:r>
            <a:rPr kumimoji="1" lang="ja-JP" altLang="en-US" b="1" dirty="0">
              <a:solidFill>
                <a:schemeClr val="tx1">
                  <a:lumMod val="65000"/>
                  <a:lumOff val="35000"/>
                </a:schemeClr>
              </a:solidFill>
              <a:latin typeface="游ゴシック" panose="020B0400000000000000" pitchFamily="50" charset="-128"/>
              <a:ea typeface="游ゴシック" panose="020B0400000000000000" pitchFamily="50" charset="-128"/>
            </a:rPr>
            <a:t>リピート</a:t>
          </a:r>
        </a:p>
      </dgm:t>
    </dgm:pt>
    <dgm:pt modelId="{6EC8C4B3-6326-404A-8E30-30175F273247}" type="parTrans" cxnId="{5FC023DE-0513-41D8-85E4-10F815867E59}">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99ED5027-3C5D-4E59-8AD4-BF73F03F9AAA}" type="sibTrans" cxnId="{5FC023DE-0513-41D8-85E4-10F815867E59}">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D6D61790-B961-4E50-9D33-2425E7A26C2D}" type="pres">
      <dgm:prSet presAssocID="{F773C1B3-77A8-4BEC-8F09-E0E05647131F}" presName="Name0" presStyleCnt="0">
        <dgm:presLayoutVars>
          <dgm:dir/>
          <dgm:animLvl val="lvl"/>
          <dgm:resizeHandles val="exact"/>
        </dgm:presLayoutVars>
      </dgm:prSet>
      <dgm:spPr/>
    </dgm:pt>
    <dgm:pt modelId="{11B0F0D1-D1D3-40FD-ACD9-D594746710F0}" type="pres">
      <dgm:prSet presAssocID="{D740DCBB-B0A4-440B-A6A8-679C4AFB258C}" presName="parTxOnly" presStyleLbl="node1" presStyleIdx="0" presStyleCnt="5">
        <dgm:presLayoutVars>
          <dgm:chMax val="0"/>
          <dgm:chPref val="0"/>
          <dgm:bulletEnabled val="1"/>
        </dgm:presLayoutVars>
      </dgm:prSet>
      <dgm:spPr/>
    </dgm:pt>
    <dgm:pt modelId="{19B7C608-AEB6-4745-B604-9A7B3979776E}" type="pres">
      <dgm:prSet presAssocID="{ED8C29E1-5A73-4107-85D6-122DA3F5C668}" presName="parTxOnlySpace" presStyleCnt="0"/>
      <dgm:spPr/>
    </dgm:pt>
    <dgm:pt modelId="{83EEE139-F5E2-4DEB-9D04-D93D65C51314}" type="pres">
      <dgm:prSet presAssocID="{6EAD0518-0661-4970-AAE2-84F5E84AC5A4}" presName="parTxOnly" presStyleLbl="node1" presStyleIdx="1" presStyleCnt="5">
        <dgm:presLayoutVars>
          <dgm:chMax val="0"/>
          <dgm:chPref val="0"/>
          <dgm:bulletEnabled val="1"/>
        </dgm:presLayoutVars>
      </dgm:prSet>
      <dgm:spPr/>
    </dgm:pt>
    <dgm:pt modelId="{9B1D96BD-C976-4376-BB62-414257BF2DF9}" type="pres">
      <dgm:prSet presAssocID="{0F946CC0-14F9-44D9-830A-A9D6A9B9B853}" presName="parTxOnlySpace" presStyleCnt="0"/>
      <dgm:spPr/>
    </dgm:pt>
    <dgm:pt modelId="{B0D0D465-CCEF-4E98-8B04-FA730F7CF7C0}" type="pres">
      <dgm:prSet presAssocID="{F9CF016D-6246-4C97-AA32-18C7290A217E}" presName="parTxOnly" presStyleLbl="node1" presStyleIdx="2" presStyleCnt="5">
        <dgm:presLayoutVars>
          <dgm:chMax val="0"/>
          <dgm:chPref val="0"/>
          <dgm:bulletEnabled val="1"/>
        </dgm:presLayoutVars>
      </dgm:prSet>
      <dgm:spPr/>
    </dgm:pt>
    <dgm:pt modelId="{06C4635A-7389-431C-A5E2-58A3D30BFD0B}" type="pres">
      <dgm:prSet presAssocID="{54FE22EF-CDEA-47C7-9887-07161D26867A}" presName="parTxOnlySpace" presStyleCnt="0"/>
      <dgm:spPr/>
    </dgm:pt>
    <dgm:pt modelId="{40CE5C8A-D957-45F0-A2D3-2B811E601341}" type="pres">
      <dgm:prSet presAssocID="{59D68358-DAC1-463C-90F2-BF6A3964A1D6}" presName="parTxOnly" presStyleLbl="node1" presStyleIdx="3" presStyleCnt="5">
        <dgm:presLayoutVars>
          <dgm:chMax val="0"/>
          <dgm:chPref val="0"/>
          <dgm:bulletEnabled val="1"/>
        </dgm:presLayoutVars>
      </dgm:prSet>
      <dgm:spPr/>
    </dgm:pt>
    <dgm:pt modelId="{B014BA0F-D620-4069-943B-6849B7190732}" type="pres">
      <dgm:prSet presAssocID="{4F91E8E1-47FB-4B31-B615-F26CAA3604CD}" presName="parTxOnlySpace" presStyleCnt="0"/>
      <dgm:spPr/>
    </dgm:pt>
    <dgm:pt modelId="{D0A3F219-A51F-4065-B346-EA3267BE0E09}" type="pres">
      <dgm:prSet presAssocID="{2ECF28BB-BB74-4792-89D0-779BA03B34D6}" presName="parTxOnly" presStyleLbl="node1" presStyleIdx="4" presStyleCnt="5" custScaleX="195498">
        <dgm:presLayoutVars>
          <dgm:chMax val="0"/>
          <dgm:chPref val="0"/>
          <dgm:bulletEnabled val="1"/>
        </dgm:presLayoutVars>
      </dgm:prSet>
      <dgm:spPr/>
    </dgm:pt>
  </dgm:ptLst>
  <dgm:cxnLst>
    <dgm:cxn modelId="{A7272715-B2A7-4E7C-99E5-BE77BA54CAA4}" srcId="{F773C1B3-77A8-4BEC-8F09-E0E05647131F}" destId="{6EAD0518-0661-4970-AAE2-84F5E84AC5A4}" srcOrd="1" destOrd="0" parTransId="{C64ACF88-C67E-4AD5-9A4C-EEF6040B5FBE}" sibTransId="{0F946CC0-14F9-44D9-830A-A9D6A9B9B853}"/>
    <dgm:cxn modelId="{95F2BC29-F689-45C5-BAF7-C16804B0DFA8}" type="presOf" srcId="{F773C1B3-77A8-4BEC-8F09-E0E05647131F}" destId="{D6D61790-B961-4E50-9D33-2425E7A26C2D}" srcOrd="0" destOrd="0" presId="urn:microsoft.com/office/officeart/2005/8/layout/chevron1"/>
    <dgm:cxn modelId="{F30B3D3A-F6BC-41EB-8808-1905813C0FC6}" type="presOf" srcId="{59D68358-DAC1-463C-90F2-BF6A3964A1D6}" destId="{40CE5C8A-D957-45F0-A2D3-2B811E601341}" srcOrd="0" destOrd="0" presId="urn:microsoft.com/office/officeart/2005/8/layout/chevron1"/>
    <dgm:cxn modelId="{A1F6585F-F04D-4D38-8D2D-50B5ABC7C4CD}" type="presOf" srcId="{2ECF28BB-BB74-4792-89D0-779BA03B34D6}" destId="{D0A3F219-A51F-4065-B346-EA3267BE0E09}" srcOrd="0" destOrd="0" presId="urn:microsoft.com/office/officeart/2005/8/layout/chevron1"/>
    <dgm:cxn modelId="{7D094F70-A2BD-49BF-BB82-86EB5B3F9D53}" srcId="{F773C1B3-77A8-4BEC-8F09-E0E05647131F}" destId="{59D68358-DAC1-463C-90F2-BF6A3964A1D6}" srcOrd="3" destOrd="0" parTransId="{B401D7DF-D0EB-4CD6-9D78-647387BCA7BC}" sibTransId="{4F91E8E1-47FB-4B31-B615-F26CAA3604CD}"/>
    <dgm:cxn modelId="{3DB0B882-1295-4456-A26A-76B8B57C63D5}" type="presOf" srcId="{6EAD0518-0661-4970-AAE2-84F5E84AC5A4}" destId="{83EEE139-F5E2-4DEB-9D04-D93D65C51314}" srcOrd="0" destOrd="0" presId="urn:microsoft.com/office/officeart/2005/8/layout/chevron1"/>
    <dgm:cxn modelId="{662DDD85-1A1C-474C-9DE7-49316DFA792B}" type="presOf" srcId="{D740DCBB-B0A4-440B-A6A8-679C4AFB258C}" destId="{11B0F0D1-D1D3-40FD-ACD9-D594746710F0}" srcOrd="0" destOrd="0" presId="urn:microsoft.com/office/officeart/2005/8/layout/chevron1"/>
    <dgm:cxn modelId="{F6D791AD-3814-417A-93F7-A2772AE813FA}" srcId="{F773C1B3-77A8-4BEC-8F09-E0E05647131F}" destId="{F9CF016D-6246-4C97-AA32-18C7290A217E}" srcOrd="2" destOrd="0" parTransId="{ED8AEF33-9B60-4EC4-82FF-C5928F8974BD}" sibTransId="{54FE22EF-CDEA-47C7-9887-07161D26867A}"/>
    <dgm:cxn modelId="{537377BA-08C4-48A5-876C-070BECA6AF95}" srcId="{F773C1B3-77A8-4BEC-8F09-E0E05647131F}" destId="{D740DCBB-B0A4-440B-A6A8-679C4AFB258C}" srcOrd="0" destOrd="0" parTransId="{BF34F194-C2F1-4BD6-BC09-35D8586A6984}" sibTransId="{ED8C29E1-5A73-4107-85D6-122DA3F5C668}"/>
    <dgm:cxn modelId="{5FC023DE-0513-41D8-85E4-10F815867E59}" srcId="{F773C1B3-77A8-4BEC-8F09-E0E05647131F}" destId="{2ECF28BB-BB74-4792-89D0-779BA03B34D6}" srcOrd="4" destOrd="0" parTransId="{6EC8C4B3-6326-404A-8E30-30175F273247}" sibTransId="{99ED5027-3C5D-4E59-8AD4-BF73F03F9AAA}"/>
    <dgm:cxn modelId="{1EAF90EF-584D-4A43-8E9D-7D1CF8B1FBC0}" type="presOf" srcId="{F9CF016D-6246-4C97-AA32-18C7290A217E}" destId="{B0D0D465-CCEF-4E98-8B04-FA730F7CF7C0}" srcOrd="0" destOrd="0" presId="urn:microsoft.com/office/officeart/2005/8/layout/chevron1"/>
    <dgm:cxn modelId="{1CC6CB69-82C3-4CE9-8056-79CAFDEFEE4A}" type="presParOf" srcId="{D6D61790-B961-4E50-9D33-2425E7A26C2D}" destId="{11B0F0D1-D1D3-40FD-ACD9-D594746710F0}" srcOrd="0" destOrd="0" presId="urn:microsoft.com/office/officeart/2005/8/layout/chevron1"/>
    <dgm:cxn modelId="{1EE516DD-5A46-4AE2-8395-84B18CFCF97F}" type="presParOf" srcId="{D6D61790-B961-4E50-9D33-2425E7A26C2D}" destId="{19B7C608-AEB6-4745-B604-9A7B3979776E}" srcOrd="1" destOrd="0" presId="urn:microsoft.com/office/officeart/2005/8/layout/chevron1"/>
    <dgm:cxn modelId="{8435FCC3-9BCE-45ED-8B99-4164B100DD18}" type="presParOf" srcId="{D6D61790-B961-4E50-9D33-2425E7A26C2D}" destId="{83EEE139-F5E2-4DEB-9D04-D93D65C51314}" srcOrd="2" destOrd="0" presId="urn:microsoft.com/office/officeart/2005/8/layout/chevron1"/>
    <dgm:cxn modelId="{0A897EC5-BCDC-404B-B083-97D0C2D96E8A}" type="presParOf" srcId="{D6D61790-B961-4E50-9D33-2425E7A26C2D}" destId="{9B1D96BD-C976-4376-BB62-414257BF2DF9}" srcOrd="3" destOrd="0" presId="urn:microsoft.com/office/officeart/2005/8/layout/chevron1"/>
    <dgm:cxn modelId="{C7C81963-7C54-460E-9ECB-E55786D4374F}" type="presParOf" srcId="{D6D61790-B961-4E50-9D33-2425E7A26C2D}" destId="{B0D0D465-CCEF-4E98-8B04-FA730F7CF7C0}" srcOrd="4" destOrd="0" presId="urn:microsoft.com/office/officeart/2005/8/layout/chevron1"/>
    <dgm:cxn modelId="{D78EBD8C-DDA6-4486-9F64-02C3A37031BD}" type="presParOf" srcId="{D6D61790-B961-4E50-9D33-2425E7A26C2D}" destId="{06C4635A-7389-431C-A5E2-58A3D30BFD0B}" srcOrd="5" destOrd="0" presId="urn:microsoft.com/office/officeart/2005/8/layout/chevron1"/>
    <dgm:cxn modelId="{E9BF44C3-3CE4-4D0A-B2A5-FE6AB9AFC256}" type="presParOf" srcId="{D6D61790-B961-4E50-9D33-2425E7A26C2D}" destId="{40CE5C8A-D957-45F0-A2D3-2B811E601341}" srcOrd="6" destOrd="0" presId="urn:microsoft.com/office/officeart/2005/8/layout/chevron1"/>
    <dgm:cxn modelId="{C07A6C42-7769-460B-92AB-54982FAB9C54}" type="presParOf" srcId="{D6D61790-B961-4E50-9D33-2425E7A26C2D}" destId="{B014BA0F-D620-4069-943B-6849B7190732}" srcOrd="7" destOrd="0" presId="urn:microsoft.com/office/officeart/2005/8/layout/chevron1"/>
    <dgm:cxn modelId="{D114C2E2-E47E-4A5F-808D-789CD88BF16B}" type="presParOf" srcId="{D6D61790-B961-4E50-9D33-2425E7A26C2D}" destId="{D0A3F219-A51F-4065-B346-EA3267BE0E09}"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B0F0D1-D1D3-40FD-ACD9-D594746710F0}">
      <dsp:nvSpPr>
        <dsp:cNvPr id="0" name=""/>
        <dsp:cNvSpPr/>
      </dsp:nvSpPr>
      <dsp:spPr>
        <a:xfrm>
          <a:off x="2589" y="0"/>
          <a:ext cx="1928151" cy="549093"/>
        </a:xfrm>
        <a:prstGeom prst="chevron">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chemeClr val="tx1">
                  <a:lumMod val="65000"/>
                  <a:lumOff val="35000"/>
                </a:schemeClr>
              </a:solidFill>
              <a:latin typeface="游ゴシック" panose="020B0400000000000000" pitchFamily="50" charset="-128"/>
              <a:ea typeface="游ゴシック" panose="020B0400000000000000" pitchFamily="50" charset="-128"/>
            </a:rPr>
            <a:t>無関心</a:t>
          </a:r>
        </a:p>
      </dsp:txBody>
      <dsp:txXfrm>
        <a:off x="277136" y="0"/>
        <a:ext cx="1379058" cy="549093"/>
      </dsp:txXfrm>
    </dsp:sp>
    <dsp:sp modelId="{83EEE139-F5E2-4DEB-9D04-D93D65C51314}">
      <dsp:nvSpPr>
        <dsp:cNvPr id="0" name=""/>
        <dsp:cNvSpPr/>
      </dsp:nvSpPr>
      <dsp:spPr>
        <a:xfrm>
          <a:off x="1737925" y="0"/>
          <a:ext cx="1928151" cy="549093"/>
        </a:xfrm>
        <a:prstGeom prst="chevron">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chemeClr val="bg1"/>
              </a:solidFill>
              <a:latin typeface="游ゴシック" panose="020B0400000000000000" pitchFamily="50" charset="-128"/>
              <a:ea typeface="游ゴシック" panose="020B0400000000000000" pitchFamily="50" charset="-128"/>
            </a:rPr>
            <a:t>潜在関心</a:t>
          </a:r>
        </a:p>
      </dsp:txBody>
      <dsp:txXfrm>
        <a:off x="2012472" y="0"/>
        <a:ext cx="1379058" cy="549093"/>
      </dsp:txXfrm>
    </dsp:sp>
    <dsp:sp modelId="{B0D0D465-CCEF-4E98-8B04-FA730F7CF7C0}">
      <dsp:nvSpPr>
        <dsp:cNvPr id="0" name=""/>
        <dsp:cNvSpPr/>
      </dsp:nvSpPr>
      <dsp:spPr>
        <a:xfrm>
          <a:off x="3473262" y="0"/>
          <a:ext cx="1928151" cy="549093"/>
        </a:xfrm>
        <a:prstGeom prst="chevron">
          <a:avLst/>
        </a:prstGeom>
        <a:solidFill>
          <a:schemeClr val="accent1">
            <a:shade val="80000"/>
            <a:hueOff val="0"/>
            <a:satOff val="0"/>
            <a:lumOff val="510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chemeClr val="tx1">
                  <a:lumMod val="65000"/>
                  <a:lumOff val="35000"/>
                </a:schemeClr>
              </a:solidFill>
              <a:latin typeface="游ゴシック" panose="020B0400000000000000" pitchFamily="50" charset="-128"/>
              <a:ea typeface="游ゴシック" panose="020B0400000000000000" pitchFamily="50" charset="-128"/>
            </a:rPr>
            <a:t>顕在関心</a:t>
          </a:r>
        </a:p>
      </dsp:txBody>
      <dsp:txXfrm>
        <a:off x="3747809" y="0"/>
        <a:ext cx="1379058" cy="549093"/>
      </dsp:txXfrm>
    </dsp:sp>
    <dsp:sp modelId="{40CE5C8A-D957-45F0-A2D3-2B811E601341}">
      <dsp:nvSpPr>
        <dsp:cNvPr id="0" name=""/>
        <dsp:cNvSpPr/>
      </dsp:nvSpPr>
      <dsp:spPr>
        <a:xfrm>
          <a:off x="5208598" y="0"/>
          <a:ext cx="1928151" cy="549093"/>
        </a:xfrm>
        <a:prstGeom prst="chevron">
          <a:avLst/>
        </a:prstGeom>
        <a:solidFill>
          <a:schemeClr val="accent1">
            <a:shade val="80000"/>
            <a:hueOff val="0"/>
            <a:satOff val="0"/>
            <a:lumOff val="766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chemeClr val="tx1">
                  <a:lumMod val="65000"/>
                  <a:lumOff val="35000"/>
                </a:schemeClr>
              </a:solidFill>
              <a:latin typeface="游ゴシック" panose="020B0400000000000000" pitchFamily="50" charset="-128"/>
              <a:ea typeface="游ゴシック" panose="020B0400000000000000" pitchFamily="50" charset="-128"/>
            </a:rPr>
            <a:t>購入</a:t>
          </a:r>
        </a:p>
      </dsp:txBody>
      <dsp:txXfrm>
        <a:off x="5483145" y="0"/>
        <a:ext cx="1379058" cy="549093"/>
      </dsp:txXfrm>
    </dsp:sp>
    <dsp:sp modelId="{D0A3F219-A51F-4065-B346-EA3267BE0E09}">
      <dsp:nvSpPr>
        <dsp:cNvPr id="0" name=""/>
        <dsp:cNvSpPr/>
      </dsp:nvSpPr>
      <dsp:spPr>
        <a:xfrm>
          <a:off x="6943934" y="0"/>
          <a:ext cx="3769497" cy="549093"/>
        </a:xfrm>
        <a:prstGeom prst="chevron">
          <a:avLst/>
        </a:prstGeom>
        <a:solidFill>
          <a:schemeClr val="accent1">
            <a:shade val="80000"/>
            <a:hueOff val="0"/>
            <a:satOff val="0"/>
            <a:lumOff val="1021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chemeClr val="tx1">
                  <a:lumMod val="65000"/>
                  <a:lumOff val="35000"/>
                </a:schemeClr>
              </a:solidFill>
              <a:latin typeface="游ゴシック" panose="020B0400000000000000" pitchFamily="50" charset="-128"/>
              <a:ea typeface="游ゴシック" panose="020B0400000000000000" pitchFamily="50" charset="-128"/>
            </a:rPr>
            <a:t>リピート</a:t>
          </a:r>
        </a:p>
      </dsp:txBody>
      <dsp:txXfrm>
        <a:off x="7218481" y="0"/>
        <a:ext cx="3220404" cy="549093"/>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2023/8/4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a:t>
            </a:fld>
            <a:endParaRPr kumimoji="1" lang="ja-JP" altLang="en-US"/>
          </a:p>
        </p:txBody>
      </p:sp>
    </p:spTree>
    <p:extLst>
      <p:ext uri="{BB962C8B-B14F-4D97-AF65-F5344CB8AC3E}">
        <p14:creationId xmlns:p14="http://schemas.microsoft.com/office/powerpoint/2010/main" val="6654532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1473614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4198751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3781660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50"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26812570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2104368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1943255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16699411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1954225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2028498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2_目次B_4項目">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15755" t="-6347" r="29885" b="-6156"/>
          <a:stretch/>
        </p:blipFill>
        <p:spPr>
          <a:xfrm>
            <a:off x="7995001" y="0"/>
            <a:ext cx="4196999" cy="7558903"/>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916727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3_中表紙B">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7">
            <a:extLst>
              <a:ext uri="{FF2B5EF4-FFF2-40B4-BE49-F238E27FC236}">
                <a16:creationId xmlns:a16="http://schemas.microsoft.com/office/drawing/2014/main" id="{FC6CB2AA-D1AF-701E-4FD0-219744D12131}"/>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6" name="図 5">
            <a:extLst>
              <a:ext uri="{FF2B5EF4-FFF2-40B4-BE49-F238E27FC236}">
                <a16:creationId xmlns:a16="http://schemas.microsoft.com/office/drawing/2014/main" id="{5F1B2133-6054-80AA-E196-6900CDA87674}"/>
              </a:ext>
            </a:extLst>
          </p:cNvPr>
          <p:cNvPicPr>
            <a:picLocks noChangeAspect="1"/>
          </p:cNvPicPr>
          <p:nvPr userDrawn="1"/>
        </p:nvPicPr>
        <p:blipFill rotWithShape="1">
          <a:blip r:embed="rId2">
            <a:alphaModFix amt="50000"/>
          </a:blip>
          <a:srcRect l="15755" t="-6347" r="29885" b="-6156"/>
          <a:stretch/>
        </p:blipFill>
        <p:spPr>
          <a:xfrm>
            <a:off x="7995001" y="0"/>
            <a:ext cx="4196999" cy="7558903"/>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75027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98668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126090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62248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28546598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4_裏表紙B">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5043" y="-2771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806761" y="45869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967839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2321352"/>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_表紙A_YDA共通">
    <p:bg>
      <p:bgPr>
        <a:solidFill>
          <a:srgbClr val="FBFBFB"/>
        </a:solidFill>
        <a:effectLst/>
      </p:bgPr>
    </p:bg>
    <p:spTree>
      <p:nvGrpSpPr>
        <p:cNvPr id="1" name=""/>
        <p:cNvGrpSpPr/>
        <p:nvPr/>
      </p:nvGrpSpPr>
      <p:grpSpPr>
        <a:xfrm>
          <a:off x="0" y="0"/>
          <a:ext cx="0" cy="0"/>
          <a:chOff x="0" y="0"/>
          <a:chExt cx="0" cy="0"/>
        </a:xfrm>
      </p:grpSpPr>
      <p:pic>
        <p:nvPicPr>
          <p:cNvPr id="11" name="図 10" descr="携帯電話を操作している女性&#10;&#10;自動的に生成された説明">
            <a:extLst>
              <a:ext uri="{FF2B5EF4-FFF2-40B4-BE49-F238E27FC236}">
                <a16:creationId xmlns:a16="http://schemas.microsoft.com/office/drawing/2014/main" id="{5DD907B9-B48A-67BE-ED3D-114DB90E78D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101" b="15625"/>
          <a:stretch/>
        </p:blipFill>
        <p:spPr>
          <a:xfrm flipH="1">
            <a:off x="499956" y="0"/>
            <a:ext cx="11692044"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517097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表紙A_YDA共通予約型">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2022/3/20</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4</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433917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表紙A_YDA共通運用型">
    <p:spTree>
      <p:nvGrpSpPr>
        <p:cNvPr id="1" name=""/>
        <p:cNvGrpSpPr/>
        <p:nvPr/>
      </p:nvGrpSpPr>
      <p:grpSpPr>
        <a:xfrm>
          <a:off x="0" y="0"/>
          <a:ext cx="0" cy="0"/>
          <a:chOff x="0" y="0"/>
          <a:chExt cx="0" cy="0"/>
        </a:xfrm>
      </p:grpSpPr>
      <p:pic>
        <p:nvPicPr>
          <p:cNvPr id="11" name="図 10" descr="携帯電話を持つ手&#10;&#10;自動的に生成された説明">
            <a:extLst>
              <a:ext uri="{FF2B5EF4-FFF2-40B4-BE49-F238E27FC236}">
                <a16:creationId xmlns:a16="http://schemas.microsoft.com/office/drawing/2014/main" id="{50F36E10-D439-74B8-16DB-D14C59822D6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952" r="42685" b="20119"/>
          <a:stretch/>
        </p:blipFill>
        <p:spPr>
          <a:xfrm>
            <a:off x="5448822" y="0"/>
            <a:ext cx="6743177"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14" name="正方形/長方形 13">
            <a:extLst>
              <a:ext uri="{FF2B5EF4-FFF2-40B4-BE49-F238E27FC236}">
                <a16:creationId xmlns:a16="http://schemas.microsoft.com/office/drawing/2014/main" id="{AAC694FF-A545-7641-CED7-E9E551A31BE5}"/>
              </a:ext>
            </a:extLst>
          </p:cNvPr>
          <p:cNvSpPr/>
          <p:nvPr userDrawn="1"/>
        </p:nvSpPr>
        <p:spPr>
          <a:xfrm>
            <a:off x="2270034" y="2300156"/>
            <a:ext cx="8503488" cy="2170445"/>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8800">
                <a:solidFill>
                  <a:schemeClr val="tx1"/>
                </a:solidFill>
              </a:rPr>
              <a:t>調整中</a:t>
            </a:r>
            <a:endParaRPr kumimoji="1" lang="ja-JP" altLang="en-US" sz="8800" dirty="0">
              <a:solidFill>
                <a:schemeClr val="tx1"/>
              </a:solidFill>
            </a:endParaRPr>
          </a:p>
        </p:txBody>
      </p:sp>
    </p:spTree>
    <p:extLst>
      <p:ext uri="{BB962C8B-B14F-4D97-AF65-F5344CB8AC3E}">
        <p14:creationId xmlns:p14="http://schemas.microsoft.com/office/powerpoint/2010/main" val="1754161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表紙A_YSA共通">
    <p:bg>
      <p:bgPr>
        <a:solidFill>
          <a:srgbClr val="C4A17C"/>
        </a:solidFill>
        <a:effectLst/>
      </p:bgPr>
    </p:bg>
    <p:spTree>
      <p:nvGrpSpPr>
        <p:cNvPr id="1" name=""/>
        <p:cNvGrpSpPr/>
        <p:nvPr/>
      </p:nvGrpSpPr>
      <p:grpSpPr>
        <a:xfrm>
          <a:off x="0" y="0"/>
          <a:ext cx="0" cy="0"/>
          <a:chOff x="0" y="0"/>
          <a:chExt cx="0" cy="0"/>
        </a:xfrm>
      </p:grpSpPr>
      <p:pic>
        <p:nvPicPr>
          <p:cNvPr id="11" name="図 10" descr="携帯電話を持っている手&#10;&#10;中程度の精度で自動的に生成された説明">
            <a:extLst>
              <a:ext uri="{FF2B5EF4-FFF2-40B4-BE49-F238E27FC236}">
                <a16:creationId xmlns:a16="http://schemas.microsoft.com/office/drawing/2014/main" id="{94092E1C-8F22-6982-4BF9-7CD4A95AFCD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85" t="12048" r="24779" b="3037"/>
          <a:stretch/>
        </p:blipFill>
        <p:spPr>
          <a:xfrm>
            <a:off x="1382750" y="-1"/>
            <a:ext cx="10812767" cy="6858001"/>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3048796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2_目次A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963129" y="155233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963129" y="247043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963129" y="338853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963129" y="430663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33129" y="2092330"/>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33129" y="3010432"/>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33129" y="3928534"/>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849169" y="164231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849169" y="259690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849169" y="35213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849169" y="441565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円/楕円 51">
            <a:extLst>
              <a:ext uri="{FF2B5EF4-FFF2-40B4-BE49-F238E27FC236}">
                <a16:creationId xmlns:a16="http://schemas.microsoft.com/office/drawing/2014/main" id="{E34218C6-DCB6-C1F8-8E43-7FC0EDB0ED5E}"/>
              </a:ext>
            </a:extLst>
          </p:cNvPr>
          <p:cNvSpPr>
            <a:spLocks noChangeAspect="1"/>
          </p:cNvSpPr>
          <p:nvPr userDrawn="1"/>
        </p:nvSpPr>
        <p:spPr>
          <a:xfrm>
            <a:off x="963129" y="522473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3" name="直線コネクタ 2">
            <a:extLst>
              <a:ext uri="{FF2B5EF4-FFF2-40B4-BE49-F238E27FC236}">
                <a16:creationId xmlns:a16="http://schemas.microsoft.com/office/drawing/2014/main" id="{87240ABB-10BA-7AD7-C755-9B7B136B0F4D}"/>
              </a:ext>
            </a:extLst>
          </p:cNvPr>
          <p:cNvCxnSpPr>
            <a:endCxn id="2" idx="0"/>
          </p:cNvCxnSpPr>
          <p:nvPr userDrawn="1"/>
        </p:nvCxnSpPr>
        <p:spPr>
          <a:xfrm>
            <a:off x="1233129" y="484663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7" name="テキスト プレースホルダー 4">
            <a:extLst>
              <a:ext uri="{FF2B5EF4-FFF2-40B4-BE49-F238E27FC236}">
                <a16:creationId xmlns:a16="http://schemas.microsoft.com/office/drawing/2014/main" id="{761297CE-FD51-2EDD-E163-F41538D7883E}"/>
              </a:ext>
            </a:extLst>
          </p:cNvPr>
          <p:cNvSpPr>
            <a:spLocks noGrp="1"/>
          </p:cNvSpPr>
          <p:nvPr>
            <p:ph type="body" sz="quarter" idx="18" hasCustomPrompt="1"/>
          </p:nvPr>
        </p:nvSpPr>
        <p:spPr>
          <a:xfrm>
            <a:off x="1849169" y="5309959"/>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635985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3_中表紙A">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4_裏表紙A">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1_表紙B">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695400" y="6227119"/>
            <a:ext cx="1445268"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2022/10/12</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999880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65" r:id="rId2"/>
    <p:sldLayoutId id="2147483873" r:id="rId3"/>
    <p:sldLayoutId id="2147483872" r:id="rId4"/>
    <p:sldLayoutId id="2147483874" r:id="rId5"/>
    <p:sldLayoutId id="2147483853" r:id="rId6"/>
    <p:sldLayoutId id="2147483851" r:id="rId7"/>
    <p:sldLayoutId id="2147483852" r:id="rId8"/>
    <p:sldLayoutId id="2147483868" r:id="rId9"/>
    <p:sldLayoutId id="2147483869" r:id="rId10"/>
    <p:sldLayoutId id="2147483870" r:id="rId11"/>
    <p:sldLayoutId id="2147483871" r:id="rId12"/>
    <p:sldLayoutId id="2147483762" r:id="rId13"/>
    <p:sldLayoutId id="2147483782" r:id="rId14"/>
    <p:sldLayoutId id="2147483793" r:id="rId15"/>
    <p:sldLayoutId id="2147483867" r:id="rId16"/>
    <p:sldLayoutId id="2147483800" r:id="rId17"/>
    <p:sldLayoutId id="2147483794" r:id="rId18"/>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svg"/></Relationships>
</file>

<file path=ppt/slides/_rels/slide1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6.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16.xml"/><Relationship Id="rId5" Type="http://schemas.openxmlformats.org/officeDocument/2006/relationships/image" Target="../media/image43.pn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image" Target="../media/image42.png"/><Relationship Id="rId5" Type="http://schemas.openxmlformats.org/officeDocument/2006/relationships/image" Target="../media/image46.png"/><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48.jpg"/><Relationship Id="rId7" Type="http://schemas.openxmlformats.org/officeDocument/2006/relationships/image" Target="../media/image52.jpg"/><Relationship Id="rId2" Type="http://schemas.openxmlformats.org/officeDocument/2006/relationships/image" Target="../media/image47.jpg"/><Relationship Id="rId1" Type="http://schemas.openxmlformats.org/officeDocument/2006/relationships/slideLayout" Target="../slideLayouts/slideLayout16.xml"/><Relationship Id="rId6" Type="http://schemas.openxmlformats.org/officeDocument/2006/relationships/image" Target="../media/image51.jpg"/><Relationship Id="rId5" Type="http://schemas.openxmlformats.org/officeDocument/2006/relationships/image" Target="../media/image50.jpg"/><Relationship Id="rId4" Type="http://schemas.openxmlformats.org/officeDocument/2006/relationships/image" Target="../media/image49.jpg"/></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6.xml"/><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image" Target="../media/image56.png"/><Relationship Id="rId1" Type="http://schemas.openxmlformats.org/officeDocument/2006/relationships/slideLayout" Target="../slideLayouts/slideLayout16.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6.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56.png"/><Relationship Id="rId1" Type="http://schemas.openxmlformats.org/officeDocument/2006/relationships/slideLayout" Target="../slideLayouts/slideLayout16.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56.png"/><Relationship Id="rId1" Type="http://schemas.openxmlformats.org/officeDocument/2006/relationships/slideLayout" Target="../slideLayouts/slideLayout16.xml"/><Relationship Id="rId6" Type="http://schemas.openxmlformats.org/officeDocument/2006/relationships/image" Target="../media/image70.png"/><Relationship Id="rId5" Type="http://schemas.openxmlformats.org/officeDocument/2006/relationships/image" Target="../media/image69.jpeg"/><Relationship Id="rId4" Type="http://schemas.openxmlformats.org/officeDocument/2006/relationships/image" Target="../media/image68.png"/></Relationships>
</file>

<file path=ppt/slides/_rels/slide28.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svg"/><Relationship Id="rId7" Type="http://schemas.openxmlformats.org/officeDocument/2006/relationships/image" Target="../media/image76.png"/><Relationship Id="rId2" Type="http://schemas.openxmlformats.org/officeDocument/2006/relationships/image" Target="../media/image71.png"/><Relationship Id="rId1" Type="http://schemas.openxmlformats.org/officeDocument/2006/relationships/slideLayout" Target="../slideLayouts/slideLayout16.xml"/><Relationship Id="rId6" Type="http://schemas.openxmlformats.org/officeDocument/2006/relationships/image" Target="../media/image75.jpeg"/><Relationship Id="rId11" Type="http://schemas.openxmlformats.org/officeDocument/2006/relationships/image" Target="../media/image80.svg"/><Relationship Id="rId5" Type="http://schemas.openxmlformats.org/officeDocument/2006/relationships/image" Target="../media/image74.png"/><Relationship Id="rId10" Type="http://schemas.openxmlformats.org/officeDocument/2006/relationships/image" Target="../media/image79.png"/><Relationship Id="rId4" Type="http://schemas.openxmlformats.org/officeDocument/2006/relationships/image" Target="../media/image73.png"/><Relationship Id="rId9" Type="http://schemas.openxmlformats.org/officeDocument/2006/relationships/image" Target="../media/image78.sv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6.xml"/><Relationship Id="rId4" Type="http://schemas.openxmlformats.org/officeDocument/2006/relationships/image" Target="../media/image83.png"/></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openxmlformats.org/officeDocument/2006/relationships/image" Target="../media/image83.png"/><Relationship Id="rId1" Type="http://schemas.openxmlformats.org/officeDocument/2006/relationships/slideLayout" Target="../slideLayouts/slideLayout16.xml"/><Relationship Id="rId4" Type="http://schemas.openxmlformats.org/officeDocument/2006/relationships/image" Target="../media/image84.emf"/></Relationships>
</file>

<file path=ppt/slides/_rels/slide3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image" Target="../media/image87.png"/><Relationship Id="rId1" Type="http://schemas.openxmlformats.org/officeDocument/2006/relationships/slideLayout" Target="../slideLayouts/slideLayout16.xml"/><Relationship Id="rId4" Type="http://schemas.openxmlformats.org/officeDocument/2006/relationships/chart" Target="../charts/chart10.xml"/></Relationships>
</file>

<file path=ppt/slides/_rels/slide3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chart" Target="../charts/chart11.xml"/><Relationship Id="rId1" Type="http://schemas.openxmlformats.org/officeDocument/2006/relationships/slideLayout" Target="../slideLayouts/slideLayout16.xml"/><Relationship Id="rId5" Type="http://schemas.openxmlformats.org/officeDocument/2006/relationships/image" Target="../media/image90.jpeg"/><Relationship Id="rId4" Type="http://schemas.openxmlformats.org/officeDocument/2006/relationships/image" Target="../media/image89.PNG"/></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image" Target="../media/image15.png"/><Relationship Id="rId1" Type="http://schemas.openxmlformats.org/officeDocument/2006/relationships/slideLayout" Target="../slideLayouts/slideLayout16.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42ABB6-D627-8D03-AC2D-E75B0E1A1A84}"/>
              </a:ext>
            </a:extLst>
          </p:cNvPr>
          <p:cNvSpPr>
            <a:spLocks noGrp="1"/>
          </p:cNvSpPr>
          <p:nvPr>
            <p:ph type="title"/>
          </p:nvPr>
        </p:nvSpPr>
        <p:spPr/>
        <p:txBody>
          <a:bodyPr/>
          <a:lstStyle/>
          <a:p>
            <a:r>
              <a:rPr lang="en-US" altLang="ja-JP" sz="2400" dirty="0">
                <a:latin typeface="+mj-ea"/>
                <a:ea typeface="+mj-ea"/>
              </a:rPr>
              <a:t>Yahoo! JAPAN</a:t>
            </a:r>
            <a:br>
              <a:rPr lang="en-US" altLang="ja-JP" sz="2400" dirty="0">
                <a:latin typeface="+mj-ea"/>
                <a:ea typeface="+mj-ea"/>
              </a:rPr>
            </a:br>
            <a:r>
              <a:rPr lang="ja-JP" altLang="en-US" sz="2400" dirty="0">
                <a:latin typeface="+mj-ea"/>
                <a:ea typeface="+mj-ea"/>
              </a:rPr>
              <a:t>トップページ　トピックス</a:t>
            </a:r>
            <a:r>
              <a:rPr lang="en-US" altLang="ja-JP" sz="2400" dirty="0">
                <a:latin typeface="+mj-ea"/>
                <a:ea typeface="+mj-ea"/>
              </a:rPr>
              <a:t>PR</a:t>
            </a:r>
            <a:r>
              <a:rPr lang="ja-JP" altLang="en-US" sz="2400" dirty="0">
                <a:latin typeface="+mj-ea"/>
                <a:ea typeface="+mj-ea"/>
              </a:rPr>
              <a:t>　</a:t>
            </a:r>
            <a:r>
              <a:rPr lang="en-US" altLang="ja-JP" sz="2400" dirty="0">
                <a:latin typeface="+mj-ea"/>
                <a:ea typeface="+mj-ea"/>
              </a:rPr>
              <a:t>SP</a:t>
            </a:r>
            <a:br>
              <a:rPr lang="en-US" altLang="ja-JP" sz="2400" dirty="0">
                <a:latin typeface="+mj-ea"/>
                <a:ea typeface="+mj-ea"/>
              </a:rPr>
            </a:br>
            <a:r>
              <a:rPr lang="ja-JP" altLang="en-US" sz="2400" dirty="0">
                <a:latin typeface="+mj-ea"/>
                <a:ea typeface="+mj-ea"/>
              </a:rPr>
              <a:t>販促資料　</a:t>
            </a:r>
            <a:endParaRPr kumimoji="1" lang="ja-JP" altLang="en-US" sz="2400" dirty="0"/>
          </a:p>
        </p:txBody>
      </p:sp>
      <p:sp>
        <p:nvSpPr>
          <p:cNvPr id="3" name="テキスト ボックス 2">
            <a:extLst>
              <a:ext uri="{FF2B5EF4-FFF2-40B4-BE49-F238E27FC236}">
                <a16:creationId xmlns:a16="http://schemas.microsoft.com/office/drawing/2014/main" id="{5A8A9424-A91E-003E-D876-CDB37D35EB03}"/>
              </a:ext>
            </a:extLst>
          </p:cNvPr>
          <p:cNvSpPr txBox="1"/>
          <p:nvPr/>
        </p:nvSpPr>
        <p:spPr>
          <a:xfrm>
            <a:off x="766244" y="6112325"/>
            <a:ext cx="1487588" cy="153888"/>
          </a:xfrm>
          <a:prstGeom prst="rect">
            <a:avLst/>
          </a:prstGeom>
          <a:noFill/>
        </p:spPr>
        <p:txBody>
          <a:bodyPr wrap="none" lIns="0" tIns="0" rIns="0" bIns="0" rtlCol="0">
            <a:spAutoFit/>
          </a:bodyPr>
          <a:lstStyle/>
          <a:p>
            <a:pPr algn="r"/>
            <a:r>
              <a:rPr kumimoji="1" lang="ja-JP" altLang="en-US" sz="10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2023/8/2</a:t>
            </a:r>
          </a:p>
        </p:txBody>
      </p:sp>
    </p:spTree>
    <p:extLst>
      <p:ext uri="{BB962C8B-B14F-4D97-AF65-F5344CB8AC3E}">
        <p14:creationId xmlns:p14="http://schemas.microsoft.com/office/powerpoint/2010/main" val="16389264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ja-JP" altLang="en-US" dirty="0"/>
              <a:t>ニュースメディアのマーケティング的価値</a:t>
            </a:r>
          </a:p>
        </p:txBody>
      </p:sp>
      <p:graphicFrame>
        <p:nvGraphicFramePr>
          <p:cNvPr id="3" name="図表 2">
            <a:extLst>
              <a:ext uri="{FF2B5EF4-FFF2-40B4-BE49-F238E27FC236}">
                <a16:creationId xmlns:a16="http://schemas.microsoft.com/office/drawing/2014/main" id="{5E894C81-15BA-1DDA-E3B0-E5B1974BE0B4}"/>
              </a:ext>
            </a:extLst>
          </p:cNvPr>
          <p:cNvGraphicFramePr/>
          <p:nvPr>
            <p:extLst>
              <p:ext uri="{D42A27DB-BD31-4B8C-83A1-F6EECF244321}">
                <p14:modId xmlns:p14="http://schemas.microsoft.com/office/powerpoint/2010/main" val="786749528"/>
              </p:ext>
            </p:extLst>
          </p:nvPr>
        </p:nvGraphicFramePr>
        <p:xfrm>
          <a:off x="766694" y="2482325"/>
          <a:ext cx="10716022" cy="5490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2" descr="ひらめくシルエットイラスト／無料イラストなら「イラストAC」">
            <a:extLst>
              <a:ext uri="{FF2B5EF4-FFF2-40B4-BE49-F238E27FC236}">
                <a16:creationId xmlns:a16="http://schemas.microsoft.com/office/drawing/2014/main" id="{CB8DF602-2BC7-1977-9718-B423A29EBF2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8393" y="4757742"/>
            <a:ext cx="1809048" cy="1357784"/>
          </a:xfrm>
          <a:prstGeom prst="rect">
            <a:avLst/>
          </a:prstGeom>
          <a:noFill/>
          <a:extLst>
            <a:ext uri="{909E8E84-426E-40DD-AFC4-6F175D3DCCD1}">
              <a14:hiddenFill xmlns:a14="http://schemas.microsoft.com/office/drawing/2010/main">
                <a:solidFill>
                  <a:srgbClr val="FFFFFF"/>
                </a:solidFill>
              </a14:hiddenFill>
            </a:ext>
          </a:extLst>
        </p:spPr>
      </p:pic>
      <p:sp>
        <p:nvSpPr>
          <p:cNvPr id="7" name="正方形/長方形 6">
            <a:extLst>
              <a:ext uri="{FF2B5EF4-FFF2-40B4-BE49-F238E27FC236}">
                <a16:creationId xmlns:a16="http://schemas.microsoft.com/office/drawing/2014/main" id="{3F1075B0-03D3-51AA-91C4-699BCF463963}"/>
              </a:ext>
            </a:extLst>
          </p:cNvPr>
          <p:cNvSpPr/>
          <p:nvPr/>
        </p:nvSpPr>
        <p:spPr>
          <a:xfrm>
            <a:off x="704078" y="3319292"/>
            <a:ext cx="5177027" cy="298632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en-US" altLang="ja-JP" b="1" dirty="0">
              <a:solidFill>
                <a:schemeClr val="tx1"/>
              </a:solidFill>
              <a:latin typeface="游ゴシック" panose="020B0400000000000000" pitchFamily="50" charset="-128"/>
              <a:ea typeface="游ゴシック" panose="020B0400000000000000" pitchFamily="50" charset="-128"/>
            </a:endParaRPr>
          </a:p>
        </p:txBody>
      </p:sp>
      <p:sp>
        <p:nvSpPr>
          <p:cNvPr id="9" name="正方形/長方形 8">
            <a:extLst>
              <a:ext uri="{FF2B5EF4-FFF2-40B4-BE49-F238E27FC236}">
                <a16:creationId xmlns:a16="http://schemas.microsoft.com/office/drawing/2014/main" id="{F33490FD-F47B-6121-563F-7FD32C3DDCB2}"/>
              </a:ext>
            </a:extLst>
          </p:cNvPr>
          <p:cNvSpPr/>
          <p:nvPr/>
        </p:nvSpPr>
        <p:spPr>
          <a:xfrm>
            <a:off x="704078" y="3319292"/>
            <a:ext cx="5177028" cy="48003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2000" b="1" dirty="0">
                <a:solidFill>
                  <a:schemeClr val="accent3"/>
                </a:solidFill>
                <a:latin typeface="游ゴシック" panose="020B0400000000000000" pitchFamily="50" charset="-128"/>
                <a:ea typeface="游ゴシック" panose="020B0400000000000000" pitchFamily="50" charset="-128"/>
              </a:rPr>
              <a:t>潜在関心層とは</a:t>
            </a:r>
            <a:endParaRPr kumimoji="1" lang="en-US" altLang="ja-JP" sz="2000" b="1" dirty="0">
              <a:solidFill>
                <a:schemeClr val="accent3"/>
              </a:solidFill>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13BAA573-6539-E914-F69F-86DD4C6AB351}"/>
              </a:ext>
            </a:extLst>
          </p:cNvPr>
          <p:cNvSpPr/>
          <p:nvPr/>
        </p:nvSpPr>
        <p:spPr>
          <a:xfrm>
            <a:off x="704077" y="3966673"/>
            <a:ext cx="5177027" cy="646331"/>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b="1" dirty="0">
                <a:solidFill>
                  <a:schemeClr val="accent3"/>
                </a:solidFill>
                <a:latin typeface="游ゴシック" panose="020B0400000000000000" pitchFamily="50" charset="-128"/>
                <a:ea typeface="游ゴシック" panose="020B0400000000000000" pitchFamily="50" charset="-128"/>
              </a:rPr>
              <a:t>能動的に調べたり動画視聴はしないが</a:t>
            </a:r>
            <a:endParaRPr lang="en-US" altLang="ja-JP" b="1" dirty="0">
              <a:solidFill>
                <a:schemeClr val="accent3"/>
              </a:solidFill>
              <a:latin typeface="游ゴシック" panose="020B0400000000000000" pitchFamily="50" charset="-128"/>
              <a:ea typeface="游ゴシック" panose="020B0400000000000000" pitchFamily="50" charset="-128"/>
            </a:endParaRPr>
          </a:p>
          <a:p>
            <a:pPr algn="ctr"/>
            <a:r>
              <a:rPr lang="ja-JP" altLang="en-US" b="1" dirty="0">
                <a:solidFill>
                  <a:schemeClr val="accent3"/>
                </a:solidFill>
                <a:latin typeface="游ゴシック" panose="020B0400000000000000" pitchFamily="50" charset="-128"/>
                <a:ea typeface="游ゴシック" panose="020B0400000000000000" pitchFamily="50" charset="-128"/>
              </a:rPr>
              <a:t>なんとなく気になっている</a:t>
            </a:r>
            <a:endParaRPr lang="ja-JP" altLang="en-US" b="1" dirty="0">
              <a:solidFill>
                <a:schemeClr val="accent3"/>
              </a:solidFill>
            </a:endParaRPr>
          </a:p>
        </p:txBody>
      </p:sp>
      <p:sp>
        <p:nvSpPr>
          <p:cNvPr id="12" name="二等辺三角形 11">
            <a:extLst>
              <a:ext uri="{FF2B5EF4-FFF2-40B4-BE49-F238E27FC236}">
                <a16:creationId xmlns:a16="http://schemas.microsoft.com/office/drawing/2014/main" id="{B8E5B56C-EF61-A118-E7A5-C0617E757700}"/>
              </a:ext>
            </a:extLst>
          </p:cNvPr>
          <p:cNvSpPr/>
          <p:nvPr/>
        </p:nvSpPr>
        <p:spPr>
          <a:xfrm rot="5400000">
            <a:off x="5939754" y="4769694"/>
            <a:ext cx="864096" cy="216024"/>
          </a:xfrm>
          <a:prstGeom prst="triangle">
            <a:avLst>
              <a:gd name="adj" fmla="val 53807"/>
            </a:avLst>
          </a:prstGeom>
          <a:solidFill>
            <a:schemeClr val="tx1">
              <a:lumMod val="85000"/>
              <a:lumOff val="1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13" name="正方形/長方形 12">
            <a:extLst>
              <a:ext uri="{FF2B5EF4-FFF2-40B4-BE49-F238E27FC236}">
                <a16:creationId xmlns:a16="http://schemas.microsoft.com/office/drawing/2014/main" id="{2A2BF563-19D8-B93C-6F08-55C651BABA7D}"/>
              </a:ext>
            </a:extLst>
          </p:cNvPr>
          <p:cNvSpPr/>
          <p:nvPr/>
        </p:nvSpPr>
        <p:spPr>
          <a:xfrm>
            <a:off x="6239302" y="3336302"/>
            <a:ext cx="5311824" cy="400110"/>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u="sng" dirty="0">
                <a:solidFill>
                  <a:schemeClr val="accent3"/>
                </a:solidFill>
                <a:latin typeface="游ゴシック" panose="020B0400000000000000" pitchFamily="50" charset="-128"/>
                <a:ea typeface="游ゴシック" panose="020B0400000000000000" pitchFamily="50" charset="-128"/>
              </a:rPr>
              <a:t>ニュースサービス利用時</a:t>
            </a:r>
            <a:endParaRPr lang="en-US" altLang="ja-JP" sz="2000" b="1" u="sng" dirty="0">
              <a:solidFill>
                <a:schemeClr val="accent3"/>
              </a:solidFill>
            </a:endParaRPr>
          </a:p>
        </p:txBody>
      </p:sp>
      <p:pic>
        <p:nvPicPr>
          <p:cNvPr id="14" name="Picture 4" descr="ニュース - サービス - ヤフー株式会社">
            <a:extLst>
              <a:ext uri="{FF2B5EF4-FFF2-40B4-BE49-F238E27FC236}">
                <a16:creationId xmlns:a16="http://schemas.microsoft.com/office/drawing/2014/main" id="{7A4AA1EB-76E4-5FFE-B220-7156C1091AA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71802" y="4061865"/>
            <a:ext cx="1813699" cy="2243751"/>
          </a:xfrm>
          <a:prstGeom prst="rect">
            <a:avLst/>
          </a:prstGeom>
          <a:noFill/>
          <a:extLst>
            <a:ext uri="{909E8E84-426E-40DD-AFC4-6F175D3DCCD1}">
              <a14:hiddenFill xmlns:a14="http://schemas.microsoft.com/office/drawing/2010/main">
                <a:solidFill>
                  <a:srgbClr val="FFFFFF"/>
                </a:solidFill>
              </a14:hiddenFill>
            </a:ext>
          </a:extLst>
        </p:spPr>
      </p:pic>
      <p:sp>
        <p:nvSpPr>
          <p:cNvPr id="15" name="正方形/長方形 14">
            <a:extLst>
              <a:ext uri="{FF2B5EF4-FFF2-40B4-BE49-F238E27FC236}">
                <a16:creationId xmlns:a16="http://schemas.microsoft.com/office/drawing/2014/main" id="{2990C019-455F-1DB1-2423-F52FC09E2C7C}"/>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情報受容度が高いモーメントを捉えることができるニュースメディアは</a:t>
            </a:r>
            <a:endParaRPr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kumimoji="1" lang="ja-JP" altLang="en-US" b="1" dirty="0">
                <a:solidFill>
                  <a:schemeClr val="accent3"/>
                </a:solidFill>
                <a:latin typeface="Meiryo" panose="020B0604030504040204" pitchFamily="34" charset="-128"/>
                <a:ea typeface="Meiryo" panose="020B0604030504040204" pitchFamily="34" charset="-128"/>
              </a:rPr>
              <a:t>まだ興味関心が顕在化していない潜在関心層の反応を得るのに適している</a:t>
            </a:r>
            <a:endParaRPr kumimoji="1" lang="ja-JP" altLang="en-US" dirty="0">
              <a:solidFill>
                <a:schemeClr val="accent3"/>
              </a:solidFill>
              <a:latin typeface="Meiryo" panose="020B0604030504040204" pitchFamily="34" charset="-128"/>
              <a:ea typeface="Meiryo" panose="020B0604030504040204" pitchFamily="34" charset="-128"/>
            </a:endParaRPr>
          </a:p>
        </p:txBody>
      </p:sp>
      <p:pic>
        <p:nvPicPr>
          <p:cNvPr id="18" name="Picture 2" descr="ひらめくシルエットイラスト／無料イラストなら「イラストAC」">
            <a:extLst>
              <a:ext uri="{FF2B5EF4-FFF2-40B4-BE49-F238E27FC236}">
                <a16:creationId xmlns:a16="http://schemas.microsoft.com/office/drawing/2014/main" id="{46B5F12D-C50E-32F5-FB59-C0514E9D28F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298238" y="5019727"/>
            <a:ext cx="1635879" cy="1227812"/>
          </a:xfrm>
          <a:prstGeom prst="rect">
            <a:avLst/>
          </a:prstGeom>
          <a:noFill/>
          <a:extLst>
            <a:ext uri="{909E8E84-426E-40DD-AFC4-6F175D3DCCD1}">
              <a14:hiddenFill xmlns:a14="http://schemas.microsoft.com/office/drawing/2010/main">
                <a:solidFill>
                  <a:srgbClr val="FFFFFF"/>
                </a:solidFill>
              </a14:hiddenFill>
            </a:ext>
          </a:extLst>
        </p:spPr>
      </p:pic>
      <p:sp>
        <p:nvSpPr>
          <p:cNvPr id="16" name="テキスト ボックス 15">
            <a:extLst>
              <a:ext uri="{FF2B5EF4-FFF2-40B4-BE49-F238E27FC236}">
                <a16:creationId xmlns:a16="http://schemas.microsoft.com/office/drawing/2014/main" id="{F3B5E5F3-7E3C-4082-C594-10DE66B680B9}"/>
              </a:ext>
            </a:extLst>
          </p:cNvPr>
          <p:cNvSpPr txBox="1"/>
          <p:nvPr/>
        </p:nvSpPr>
        <p:spPr>
          <a:xfrm>
            <a:off x="2081090" y="5068747"/>
            <a:ext cx="3678506" cy="984885"/>
          </a:xfrm>
          <a:prstGeom prst="rect">
            <a:avLst/>
          </a:prstGeom>
          <a:noFill/>
        </p:spPr>
        <p:txBody>
          <a:bodyPr wrap="square">
            <a:spAutoFit/>
          </a:bodyPr>
          <a:lstStyle/>
          <a:p>
            <a:r>
              <a:rPr lang="ja-JP" altLang="en-US" sz="1600" b="1" dirty="0">
                <a:solidFill>
                  <a:schemeClr val="accent3"/>
                </a:solidFill>
                <a:latin typeface="游ゴシック" panose="020B0400000000000000" pitchFamily="50" charset="-128"/>
                <a:ea typeface="游ゴシック" panose="020B0400000000000000" pitchFamily="50" charset="-128"/>
              </a:rPr>
              <a:t>例：</a:t>
            </a:r>
            <a:endParaRPr lang="en-US" altLang="ja-JP" sz="1600" b="1" dirty="0">
              <a:solidFill>
                <a:schemeClr val="accent3"/>
              </a:solidFill>
              <a:latin typeface="游ゴシック" panose="020B0400000000000000" pitchFamily="50" charset="-128"/>
              <a:ea typeface="游ゴシック" panose="020B0400000000000000" pitchFamily="50" charset="-128"/>
            </a:endParaRPr>
          </a:p>
          <a:p>
            <a:r>
              <a:rPr lang="ja-JP" altLang="en-US" sz="1400" b="1" dirty="0">
                <a:solidFill>
                  <a:schemeClr val="accent3"/>
                </a:solidFill>
                <a:latin typeface="游ゴシック" panose="020B0400000000000000" pitchFamily="50" charset="-128"/>
                <a:ea typeface="游ゴシック" panose="020B0400000000000000" pitchFamily="50" charset="-128"/>
              </a:rPr>
              <a:t>漠然といつか引っ越したいと思っているが</a:t>
            </a:r>
            <a:endParaRPr lang="en-US" altLang="ja-JP" sz="1400" b="1" dirty="0">
              <a:solidFill>
                <a:schemeClr val="accent3"/>
              </a:solidFill>
              <a:latin typeface="游ゴシック" panose="020B0400000000000000" pitchFamily="50" charset="-128"/>
              <a:ea typeface="游ゴシック" panose="020B0400000000000000" pitchFamily="50" charset="-128"/>
            </a:endParaRPr>
          </a:p>
          <a:p>
            <a:r>
              <a:rPr lang="ja-JP" altLang="en-US" sz="1400" b="1" dirty="0">
                <a:solidFill>
                  <a:schemeClr val="accent3"/>
                </a:solidFill>
                <a:latin typeface="游ゴシック" panose="020B0400000000000000" pitchFamily="50" charset="-128"/>
                <a:ea typeface="游ゴシック" panose="020B0400000000000000" pitchFamily="50" charset="-128"/>
              </a:rPr>
              <a:t>具体的に物件検索や関連動画の視聴を</a:t>
            </a:r>
            <a:endParaRPr lang="en-US" altLang="ja-JP" sz="1400" b="1" dirty="0">
              <a:solidFill>
                <a:schemeClr val="accent3"/>
              </a:solidFill>
              <a:latin typeface="游ゴシック" panose="020B0400000000000000" pitchFamily="50" charset="-128"/>
              <a:ea typeface="游ゴシック" panose="020B0400000000000000" pitchFamily="50" charset="-128"/>
            </a:endParaRPr>
          </a:p>
          <a:p>
            <a:r>
              <a:rPr lang="ja-JP" altLang="en-US" sz="1400" b="1" dirty="0">
                <a:solidFill>
                  <a:schemeClr val="accent3"/>
                </a:solidFill>
                <a:latin typeface="游ゴシック" panose="020B0400000000000000" pitchFamily="50" charset="-128"/>
                <a:ea typeface="游ゴシック" panose="020B0400000000000000" pitchFamily="50" charset="-128"/>
              </a:rPr>
              <a:t>するまでには至っていない</a:t>
            </a:r>
            <a:endParaRPr lang="en-US" altLang="ja-JP" sz="1400" b="1" dirty="0">
              <a:solidFill>
                <a:schemeClr val="accent3"/>
              </a:solidFill>
              <a:latin typeface="游ゴシック" panose="020B0400000000000000" pitchFamily="50" charset="-128"/>
              <a:ea typeface="游ゴシック" panose="020B0400000000000000" pitchFamily="50" charset="-128"/>
            </a:endParaRPr>
          </a:p>
        </p:txBody>
      </p:sp>
      <p:sp>
        <p:nvSpPr>
          <p:cNvPr id="20" name="吹き出し: 角を丸めた四角形 19">
            <a:extLst>
              <a:ext uri="{FF2B5EF4-FFF2-40B4-BE49-F238E27FC236}">
                <a16:creationId xmlns:a16="http://schemas.microsoft.com/office/drawing/2014/main" id="{DB4E0F20-A270-20E0-3B82-921832C876FA}"/>
              </a:ext>
            </a:extLst>
          </p:cNvPr>
          <p:cNvSpPr/>
          <p:nvPr/>
        </p:nvSpPr>
        <p:spPr>
          <a:xfrm>
            <a:off x="8088690" y="4237440"/>
            <a:ext cx="3658099" cy="724211"/>
          </a:xfrm>
          <a:prstGeom prst="wedgeRoundRectCallout">
            <a:avLst>
              <a:gd name="adj1" fmla="val -56610"/>
              <a:gd name="adj2" fmla="val 20291"/>
              <a:gd name="adj3" fmla="val 16667"/>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a:solidFill>
                  <a:schemeClr val="tx1"/>
                </a:solidFill>
                <a:latin typeface="+mj-ea"/>
                <a:ea typeface="+mj-ea"/>
              </a:rPr>
              <a:t>2023</a:t>
            </a:r>
            <a:r>
              <a:rPr lang="ja-JP" altLang="en-US" sz="1400" dirty="0">
                <a:solidFill>
                  <a:schemeClr val="tx1"/>
                </a:solidFill>
                <a:latin typeface="+mj-ea"/>
                <a:ea typeface="+mj-ea"/>
              </a:rPr>
              <a:t>年</a:t>
            </a:r>
            <a:r>
              <a:rPr lang="en-US" altLang="ja-JP" sz="1400" dirty="0">
                <a:solidFill>
                  <a:schemeClr val="tx1"/>
                </a:solidFill>
                <a:latin typeface="+mj-ea"/>
                <a:ea typeface="+mj-ea"/>
              </a:rPr>
              <a:t>『</a:t>
            </a:r>
            <a:r>
              <a:rPr lang="ja-JP" altLang="en-US" sz="1400" dirty="0">
                <a:solidFill>
                  <a:schemeClr val="tx1"/>
                </a:solidFill>
                <a:latin typeface="+mj-ea"/>
                <a:ea typeface="+mj-ea"/>
              </a:rPr>
              <a:t>住みたい街ランキング</a:t>
            </a:r>
            <a:r>
              <a:rPr lang="en-US" altLang="ja-JP" sz="1400" dirty="0">
                <a:solidFill>
                  <a:schemeClr val="tx1"/>
                </a:solidFill>
                <a:latin typeface="+mj-ea"/>
                <a:ea typeface="+mj-ea"/>
              </a:rPr>
              <a:t>』</a:t>
            </a:r>
            <a:r>
              <a:rPr lang="ja-JP" altLang="en-US" sz="1400" dirty="0">
                <a:solidFill>
                  <a:schemeClr val="tx1"/>
                </a:solidFill>
                <a:latin typeface="+mj-ea"/>
                <a:ea typeface="+mj-ea"/>
              </a:rPr>
              <a:t>発表！</a:t>
            </a:r>
            <a:endParaRPr lang="en-US" altLang="ja-JP" sz="1400" dirty="0">
              <a:solidFill>
                <a:schemeClr val="tx1"/>
              </a:solidFill>
              <a:latin typeface="+mj-ea"/>
              <a:ea typeface="+mj-ea"/>
            </a:endParaRPr>
          </a:p>
        </p:txBody>
      </p:sp>
    </p:spTree>
    <p:extLst>
      <p:ext uri="{BB962C8B-B14F-4D97-AF65-F5344CB8AC3E}">
        <p14:creationId xmlns:p14="http://schemas.microsoft.com/office/powerpoint/2010/main" val="918714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正方形/長方形 84">
            <a:extLst>
              <a:ext uri="{FF2B5EF4-FFF2-40B4-BE49-F238E27FC236}">
                <a16:creationId xmlns:a16="http://schemas.microsoft.com/office/drawing/2014/main" id="{D07C70CF-7F9B-135C-101E-13F9A4936A8A}"/>
              </a:ext>
            </a:extLst>
          </p:cNvPr>
          <p:cNvSpPr/>
          <p:nvPr/>
        </p:nvSpPr>
        <p:spPr>
          <a:xfrm>
            <a:off x="704080" y="5697043"/>
            <a:ext cx="2610620" cy="60857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b="1" dirty="0">
              <a:solidFill>
                <a:schemeClr val="accent3"/>
              </a:solidFill>
              <a:latin typeface="+mj-ea"/>
              <a:ea typeface="+mj-ea"/>
            </a:endParaRPr>
          </a:p>
        </p:txBody>
      </p:sp>
      <p:sp>
        <p:nvSpPr>
          <p:cNvPr id="8" name="正方形/長方形 7">
            <a:extLst>
              <a:ext uri="{FF2B5EF4-FFF2-40B4-BE49-F238E27FC236}">
                <a16:creationId xmlns:a16="http://schemas.microsoft.com/office/drawing/2014/main" id="{3A7334F0-7223-A0C5-7F7D-24424DC220FC}"/>
              </a:ext>
            </a:extLst>
          </p:cNvPr>
          <p:cNvSpPr/>
          <p:nvPr/>
        </p:nvSpPr>
        <p:spPr>
          <a:xfrm>
            <a:off x="704080" y="2459621"/>
            <a:ext cx="5389318" cy="49051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chemeClr val="accent3"/>
                </a:solidFill>
              </a:rPr>
              <a:t>デジタル上でのユーザー行動規模</a:t>
            </a:r>
          </a:p>
        </p:txBody>
      </p:sp>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ja-JP" altLang="en-US" dirty="0"/>
              <a:t>ニュースメディアのユーザー行動規模</a:t>
            </a:r>
          </a:p>
        </p:txBody>
      </p:sp>
      <p:sp>
        <p:nvSpPr>
          <p:cNvPr id="3" name="正方形/長方形 2">
            <a:extLst>
              <a:ext uri="{FF2B5EF4-FFF2-40B4-BE49-F238E27FC236}">
                <a16:creationId xmlns:a16="http://schemas.microsoft.com/office/drawing/2014/main" id="{B63E6F21-556D-65B8-BD17-6A6FE1D9768C}"/>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kumimoji="1" lang="en-US" altLang="ja-JP" b="1" dirty="0">
                <a:solidFill>
                  <a:schemeClr val="accent3"/>
                </a:solidFill>
                <a:latin typeface="Meiryo" panose="020B0604030504040204" pitchFamily="34" charset="-128"/>
                <a:ea typeface="Meiryo" panose="020B0604030504040204" pitchFamily="34" charset="-128"/>
              </a:rPr>
              <a:t>『</a:t>
            </a:r>
            <a:r>
              <a:rPr kumimoji="1" lang="ja-JP" altLang="en-US" b="1" dirty="0">
                <a:solidFill>
                  <a:schemeClr val="accent3"/>
                </a:solidFill>
                <a:latin typeface="Meiryo" panose="020B0604030504040204" pitchFamily="34" charset="-128"/>
                <a:ea typeface="Meiryo" panose="020B0604030504040204" pitchFamily="34" charset="-128"/>
              </a:rPr>
              <a:t>ニュース閲覧</a:t>
            </a:r>
            <a:r>
              <a:rPr kumimoji="1" lang="en-US" altLang="ja-JP" b="1" dirty="0">
                <a:solidFill>
                  <a:schemeClr val="accent3"/>
                </a:solidFill>
                <a:latin typeface="Meiryo" panose="020B0604030504040204" pitchFamily="34" charset="-128"/>
                <a:ea typeface="Meiryo" panose="020B0604030504040204" pitchFamily="34" charset="-128"/>
              </a:rPr>
              <a:t>』</a:t>
            </a:r>
            <a:r>
              <a:rPr kumimoji="1" lang="ja-JP" altLang="en-US" b="1" dirty="0">
                <a:solidFill>
                  <a:schemeClr val="accent3"/>
                </a:solidFill>
                <a:latin typeface="Meiryo" panose="020B0604030504040204" pitchFamily="34" charset="-128"/>
                <a:ea typeface="Meiryo" panose="020B0604030504040204" pitchFamily="34" charset="-128"/>
              </a:rPr>
              <a:t>の行動規模は動画閲覧や</a:t>
            </a:r>
            <a:r>
              <a:rPr kumimoji="1" lang="en-US" altLang="ja-JP" b="1" dirty="0">
                <a:solidFill>
                  <a:schemeClr val="accent3"/>
                </a:solidFill>
                <a:latin typeface="Meiryo" panose="020B0604030504040204" pitchFamily="34" charset="-128"/>
                <a:ea typeface="Meiryo" panose="020B0604030504040204" pitchFamily="34" charset="-128"/>
              </a:rPr>
              <a:t>SNS</a:t>
            </a:r>
            <a:r>
              <a:rPr kumimoji="1" lang="ja-JP" altLang="en-US" b="1" dirty="0">
                <a:solidFill>
                  <a:schemeClr val="accent3"/>
                </a:solidFill>
                <a:latin typeface="Meiryo" panose="020B0604030504040204" pitchFamily="34" charset="-128"/>
                <a:ea typeface="Meiryo" panose="020B0604030504040204" pitchFamily="34" charset="-128"/>
              </a:rPr>
              <a:t>閲覧などと同等レベル</a:t>
            </a:r>
            <a:endParaRPr kumimoji="1"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kumimoji="1" lang="ja-JP" altLang="en-US" b="1" dirty="0">
                <a:solidFill>
                  <a:schemeClr val="accent3"/>
                </a:solidFill>
                <a:latin typeface="Meiryo" panose="020B0604030504040204" pitchFamily="34" charset="-128"/>
                <a:ea typeface="Meiryo" panose="020B0604030504040204" pitchFamily="34" charset="-128"/>
              </a:rPr>
              <a:t>リーチを獲得する観点でもニュース閲覧のユーザー行動はポテンシャルが高い</a:t>
            </a:r>
          </a:p>
        </p:txBody>
      </p:sp>
      <p:sp>
        <p:nvSpPr>
          <p:cNvPr id="34" name="正方形/長方形 33">
            <a:extLst>
              <a:ext uri="{FF2B5EF4-FFF2-40B4-BE49-F238E27FC236}">
                <a16:creationId xmlns:a16="http://schemas.microsoft.com/office/drawing/2014/main" id="{EE69D89B-FF64-A3CC-24C2-6C81D54E9D33}"/>
              </a:ext>
            </a:extLst>
          </p:cNvPr>
          <p:cNvSpPr/>
          <p:nvPr/>
        </p:nvSpPr>
        <p:spPr>
          <a:xfrm>
            <a:off x="704079" y="3036325"/>
            <a:ext cx="2593209" cy="60857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b="1" dirty="0">
              <a:solidFill>
                <a:schemeClr val="accent3"/>
              </a:solidFill>
              <a:latin typeface="+mj-ea"/>
              <a:ea typeface="+mj-ea"/>
            </a:endParaRPr>
          </a:p>
        </p:txBody>
      </p:sp>
      <p:pic>
        <p:nvPicPr>
          <p:cNvPr id="64" name="図 63">
            <a:extLst>
              <a:ext uri="{FF2B5EF4-FFF2-40B4-BE49-F238E27FC236}">
                <a16:creationId xmlns:a16="http://schemas.microsoft.com/office/drawing/2014/main" id="{3E1D7559-84B8-8388-51AC-CFF5013326A2}"/>
              </a:ext>
            </a:extLst>
          </p:cNvPr>
          <p:cNvPicPr>
            <a:picLocks noChangeAspect="1"/>
          </p:cNvPicPr>
          <p:nvPr/>
        </p:nvPicPr>
        <p:blipFill>
          <a:blip r:embed="rId2"/>
          <a:stretch>
            <a:fillRect/>
          </a:stretch>
        </p:blipFill>
        <p:spPr>
          <a:xfrm>
            <a:off x="6356071" y="2459622"/>
            <a:ext cx="5126646" cy="3845998"/>
          </a:xfrm>
          <a:prstGeom prst="rect">
            <a:avLst/>
          </a:prstGeom>
        </p:spPr>
      </p:pic>
      <p:grpSp>
        <p:nvGrpSpPr>
          <p:cNvPr id="71" name="Group 84">
            <a:extLst>
              <a:ext uri="{FF2B5EF4-FFF2-40B4-BE49-F238E27FC236}">
                <a16:creationId xmlns:a16="http://schemas.microsoft.com/office/drawing/2014/main" id="{7E8BF859-45E5-F82A-5EC2-3CF0561CC566}"/>
              </a:ext>
            </a:extLst>
          </p:cNvPr>
          <p:cNvGrpSpPr>
            <a:grpSpLocks/>
          </p:cNvGrpSpPr>
          <p:nvPr/>
        </p:nvGrpSpPr>
        <p:grpSpPr bwMode="auto">
          <a:xfrm>
            <a:off x="766141" y="3209644"/>
            <a:ext cx="769938" cy="261938"/>
            <a:chOff x="3052" y="3190"/>
            <a:chExt cx="485" cy="165"/>
          </a:xfrm>
        </p:grpSpPr>
        <p:sp>
          <p:nvSpPr>
            <p:cNvPr id="72" name="Freeform 85">
              <a:extLst>
                <a:ext uri="{FF2B5EF4-FFF2-40B4-BE49-F238E27FC236}">
                  <a16:creationId xmlns:a16="http://schemas.microsoft.com/office/drawing/2014/main" id="{01B87972-65F2-1B24-A917-FD1A76EABD94}"/>
                </a:ext>
              </a:extLst>
            </p:cNvPr>
            <p:cNvSpPr>
              <a:spLocks noChangeArrowheads="1"/>
            </p:cNvSpPr>
            <p:nvPr/>
          </p:nvSpPr>
          <p:spPr bwMode="auto">
            <a:xfrm>
              <a:off x="3052" y="3190"/>
              <a:ext cx="485" cy="165"/>
            </a:xfrm>
            <a:custGeom>
              <a:avLst/>
              <a:gdLst>
                <a:gd name="T0" fmla="*/ 2030 w 2144"/>
                <a:gd name="T1" fmla="*/ 0 h 734"/>
                <a:gd name="T2" fmla="*/ 2143 w 2144"/>
                <a:gd name="T3" fmla="*/ 113 h 734"/>
                <a:gd name="T4" fmla="*/ 2143 w 2144"/>
                <a:gd name="T5" fmla="*/ 620 h 734"/>
                <a:gd name="T6" fmla="*/ 2030 w 2144"/>
                <a:gd name="T7" fmla="*/ 733 h 734"/>
                <a:gd name="T8" fmla="*/ 113 w 2144"/>
                <a:gd name="T9" fmla="*/ 733 h 734"/>
                <a:gd name="T10" fmla="*/ 0 w 2144"/>
                <a:gd name="T11" fmla="*/ 620 h 734"/>
                <a:gd name="T12" fmla="*/ 0 w 2144"/>
                <a:gd name="T13" fmla="*/ 113 h 734"/>
                <a:gd name="T14" fmla="*/ 113 w 2144"/>
                <a:gd name="T15" fmla="*/ 0 h 734"/>
                <a:gd name="T16" fmla="*/ 2030 w 2144"/>
                <a:gd name="T17" fmla="*/ 0 h 734"/>
                <a:gd name="T18" fmla="*/ 1381 w 2144"/>
                <a:gd name="T19" fmla="*/ 620 h 734"/>
                <a:gd name="T20" fmla="*/ 1381 w 2144"/>
                <a:gd name="T21" fmla="*/ 113 h 734"/>
                <a:gd name="T22" fmla="*/ 113 w 2144"/>
                <a:gd name="T23" fmla="*/ 113 h 734"/>
                <a:gd name="T24" fmla="*/ 113 w 2144"/>
                <a:gd name="T25" fmla="*/ 620 h 734"/>
                <a:gd name="T26" fmla="*/ 1381 w 2144"/>
                <a:gd name="T27" fmla="*/ 620 h 734"/>
                <a:gd name="T28" fmla="*/ 2030 w 2144"/>
                <a:gd name="T29" fmla="*/ 592 h 734"/>
                <a:gd name="T30" fmla="*/ 2030 w 2144"/>
                <a:gd name="T31" fmla="*/ 583 h 734"/>
                <a:gd name="T32" fmla="*/ 2027 w 2144"/>
                <a:gd name="T33" fmla="*/ 578 h 734"/>
                <a:gd name="T34" fmla="*/ 1909 w 2144"/>
                <a:gd name="T35" fmla="*/ 459 h 734"/>
                <a:gd name="T36" fmla="*/ 1946 w 2144"/>
                <a:gd name="T37" fmla="*/ 339 h 734"/>
                <a:gd name="T38" fmla="*/ 1720 w 2144"/>
                <a:gd name="T39" fmla="*/ 113 h 734"/>
                <a:gd name="T40" fmla="*/ 1494 w 2144"/>
                <a:gd name="T41" fmla="*/ 339 h 734"/>
                <a:gd name="T42" fmla="*/ 1720 w 2144"/>
                <a:gd name="T43" fmla="*/ 564 h 734"/>
                <a:gd name="T44" fmla="*/ 1875 w 2144"/>
                <a:gd name="T45" fmla="*/ 504 h 734"/>
                <a:gd name="T46" fmla="*/ 1988 w 2144"/>
                <a:gd name="T47" fmla="*/ 617 h 734"/>
                <a:gd name="T48" fmla="*/ 1994 w 2144"/>
                <a:gd name="T49" fmla="*/ 620 h 734"/>
                <a:gd name="T50" fmla="*/ 2005 w 2144"/>
                <a:gd name="T51" fmla="*/ 620 h 734"/>
                <a:gd name="T52" fmla="*/ 2019 w 2144"/>
                <a:gd name="T53" fmla="*/ 611 h 734"/>
                <a:gd name="T54" fmla="*/ 2022 w 2144"/>
                <a:gd name="T55" fmla="*/ 609 h 734"/>
                <a:gd name="T56" fmla="*/ 2030 w 2144"/>
                <a:gd name="T57" fmla="*/ 592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734">
                  <a:moveTo>
                    <a:pt x="2030" y="0"/>
                  </a:moveTo>
                  <a:cubicBezTo>
                    <a:pt x="2092" y="0"/>
                    <a:pt x="2143" y="51"/>
                    <a:pt x="2143" y="113"/>
                  </a:cubicBezTo>
                  <a:lnTo>
                    <a:pt x="2143" y="620"/>
                  </a:lnTo>
                  <a:cubicBezTo>
                    <a:pt x="2143" y="682"/>
                    <a:pt x="2092" y="733"/>
                    <a:pt x="2030" y="733"/>
                  </a:cubicBezTo>
                  <a:lnTo>
                    <a:pt x="113" y="733"/>
                  </a:lnTo>
                  <a:cubicBezTo>
                    <a:pt x="51" y="733"/>
                    <a:pt x="0" y="682"/>
                    <a:pt x="0" y="620"/>
                  </a:cubicBezTo>
                  <a:lnTo>
                    <a:pt x="0" y="113"/>
                  </a:lnTo>
                  <a:cubicBezTo>
                    <a:pt x="0" y="51"/>
                    <a:pt x="51" y="0"/>
                    <a:pt x="113" y="0"/>
                  </a:cubicBezTo>
                  <a:lnTo>
                    <a:pt x="2030" y="0"/>
                  </a:lnTo>
                  <a:close/>
                  <a:moveTo>
                    <a:pt x="1381" y="620"/>
                  </a:moveTo>
                  <a:lnTo>
                    <a:pt x="1381" y="113"/>
                  </a:lnTo>
                  <a:lnTo>
                    <a:pt x="113" y="113"/>
                  </a:lnTo>
                  <a:lnTo>
                    <a:pt x="113" y="620"/>
                  </a:lnTo>
                  <a:lnTo>
                    <a:pt x="1381" y="620"/>
                  </a:lnTo>
                  <a:close/>
                  <a:moveTo>
                    <a:pt x="2030" y="592"/>
                  </a:moveTo>
                  <a:cubicBezTo>
                    <a:pt x="2030" y="589"/>
                    <a:pt x="2030" y="586"/>
                    <a:pt x="2030" y="583"/>
                  </a:cubicBezTo>
                  <a:cubicBezTo>
                    <a:pt x="2030" y="580"/>
                    <a:pt x="2030" y="580"/>
                    <a:pt x="2027" y="578"/>
                  </a:cubicBezTo>
                  <a:lnTo>
                    <a:pt x="1909" y="459"/>
                  </a:lnTo>
                  <a:cubicBezTo>
                    <a:pt x="1932" y="425"/>
                    <a:pt x="1946" y="383"/>
                    <a:pt x="1946" y="339"/>
                  </a:cubicBezTo>
                  <a:cubicBezTo>
                    <a:pt x="1946" y="215"/>
                    <a:pt x="1844" y="113"/>
                    <a:pt x="1720" y="113"/>
                  </a:cubicBezTo>
                  <a:cubicBezTo>
                    <a:pt x="1596" y="113"/>
                    <a:pt x="1494" y="215"/>
                    <a:pt x="1494" y="339"/>
                  </a:cubicBezTo>
                  <a:cubicBezTo>
                    <a:pt x="1494" y="462"/>
                    <a:pt x="1596" y="564"/>
                    <a:pt x="1720" y="564"/>
                  </a:cubicBezTo>
                  <a:cubicBezTo>
                    <a:pt x="1779" y="564"/>
                    <a:pt x="1833" y="541"/>
                    <a:pt x="1875" y="504"/>
                  </a:cubicBezTo>
                  <a:lnTo>
                    <a:pt x="1988" y="617"/>
                  </a:lnTo>
                  <a:cubicBezTo>
                    <a:pt x="1991" y="620"/>
                    <a:pt x="1991" y="620"/>
                    <a:pt x="1994" y="620"/>
                  </a:cubicBezTo>
                  <a:cubicBezTo>
                    <a:pt x="1996" y="623"/>
                    <a:pt x="1999" y="620"/>
                    <a:pt x="2005" y="620"/>
                  </a:cubicBezTo>
                  <a:cubicBezTo>
                    <a:pt x="2011" y="617"/>
                    <a:pt x="2016" y="614"/>
                    <a:pt x="2019" y="611"/>
                  </a:cubicBezTo>
                  <a:lnTo>
                    <a:pt x="2022" y="609"/>
                  </a:lnTo>
                  <a:cubicBezTo>
                    <a:pt x="2027" y="603"/>
                    <a:pt x="2030" y="597"/>
                    <a:pt x="2030" y="59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73" name="Freeform 86">
              <a:extLst>
                <a:ext uri="{FF2B5EF4-FFF2-40B4-BE49-F238E27FC236}">
                  <a16:creationId xmlns:a16="http://schemas.microsoft.com/office/drawing/2014/main" id="{244D48A6-505D-F9FF-DE37-C03C39D4C492}"/>
                </a:ext>
              </a:extLst>
            </p:cNvPr>
            <p:cNvSpPr>
              <a:spLocks noChangeArrowheads="1"/>
            </p:cNvSpPr>
            <p:nvPr/>
          </p:nvSpPr>
          <p:spPr bwMode="auto">
            <a:xfrm>
              <a:off x="3403" y="3228"/>
              <a:ext cx="76" cy="76"/>
            </a:xfrm>
            <a:custGeom>
              <a:avLst/>
              <a:gdLst>
                <a:gd name="T0" fmla="*/ 338 w 339"/>
                <a:gd name="T1" fmla="*/ 169 h 338"/>
                <a:gd name="T2" fmla="*/ 316 w 339"/>
                <a:gd name="T3" fmla="*/ 252 h 338"/>
                <a:gd name="T4" fmla="*/ 254 w 339"/>
                <a:gd name="T5" fmla="*/ 314 h 338"/>
                <a:gd name="T6" fmla="*/ 169 w 339"/>
                <a:gd name="T7" fmla="*/ 337 h 338"/>
                <a:gd name="T8" fmla="*/ 84 w 339"/>
                <a:gd name="T9" fmla="*/ 314 h 338"/>
                <a:gd name="T10" fmla="*/ 22 w 339"/>
                <a:gd name="T11" fmla="*/ 252 h 338"/>
                <a:gd name="T12" fmla="*/ 0 w 339"/>
                <a:gd name="T13" fmla="*/ 169 h 338"/>
                <a:gd name="T14" fmla="*/ 22 w 339"/>
                <a:gd name="T15" fmla="*/ 84 h 338"/>
                <a:gd name="T16" fmla="*/ 84 w 339"/>
                <a:gd name="T17" fmla="*/ 22 h 338"/>
                <a:gd name="T18" fmla="*/ 169 w 339"/>
                <a:gd name="T19" fmla="*/ 0 h 338"/>
                <a:gd name="T20" fmla="*/ 254 w 339"/>
                <a:gd name="T21" fmla="*/ 22 h 338"/>
                <a:gd name="T22" fmla="*/ 316 w 339"/>
                <a:gd name="T23" fmla="*/ 84 h 338"/>
                <a:gd name="T24" fmla="*/ 338 w 339"/>
                <a:gd name="T25" fmla="*/ 16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38">
                  <a:moveTo>
                    <a:pt x="338" y="169"/>
                  </a:moveTo>
                  <a:cubicBezTo>
                    <a:pt x="338" y="199"/>
                    <a:pt x="332" y="225"/>
                    <a:pt x="316" y="252"/>
                  </a:cubicBezTo>
                  <a:cubicBezTo>
                    <a:pt x="301" y="279"/>
                    <a:pt x="281" y="299"/>
                    <a:pt x="254" y="314"/>
                  </a:cubicBezTo>
                  <a:cubicBezTo>
                    <a:pt x="227" y="330"/>
                    <a:pt x="200" y="337"/>
                    <a:pt x="169" y="337"/>
                  </a:cubicBezTo>
                  <a:cubicBezTo>
                    <a:pt x="138" y="337"/>
                    <a:pt x="111" y="330"/>
                    <a:pt x="84" y="314"/>
                  </a:cubicBezTo>
                  <a:cubicBezTo>
                    <a:pt x="57" y="299"/>
                    <a:pt x="38" y="279"/>
                    <a:pt x="22" y="252"/>
                  </a:cubicBezTo>
                  <a:cubicBezTo>
                    <a:pt x="7" y="225"/>
                    <a:pt x="0" y="199"/>
                    <a:pt x="0" y="169"/>
                  </a:cubicBezTo>
                  <a:cubicBezTo>
                    <a:pt x="0" y="138"/>
                    <a:pt x="7" y="111"/>
                    <a:pt x="22" y="84"/>
                  </a:cubicBezTo>
                  <a:cubicBezTo>
                    <a:pt x="38" y="57"/>
                    <a:pt x="57" y="37"/>
                    <a:pt x="84" y="22"/>
                  </a:cubicBezTo>
                  <a:cubicBezTo>
                    <a:pt x="111" y="6"/>
                    <a:pt x="138" y="0"/>
                    <a:pt x="169" y="0"/>
                  </a:cubicBezTo>
                  <a:cubicBezTo>
                    <a:pt x="200" y="0"/>
                    <a:pt x="227" y="6"/>
                    <a:pt x="254" y="22"/>
                  </a:cubicBezTo>
                  <a:cubicBezTo>
                    <a:pt x="281" y="37"/>
                    <a:pt x="301" y="57"/>
                    <a:pt x="316" y="84"/>
                  </a:cubicBezTo>
                  <a:cubicBezTo>
                    <a:pt x="332" y="111"/>
                    <a:pt x="338" y="138"/>
                    <a:pt x="338" y="169"/>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grpSp>
      <p:sp>
        <p:nvSpPr>
          <p:cNvPr id="74" name="正方形/長方形 73">
            <a:extLst>
              <a:ext uri="{FF2B5EF4-FFF2-40B4-BE49-F238E27FC236}">
                <a16:creationId xmlns:a16="http://schemas.microsoft.com/office/drawing/2014/main" id="{6F17966B-27E6-06F3-2852-023F27BE69E8}"/>
              </a:ext>
            </a:extLst>
          </p:cNvPr>
          <p:cNvSpPr/>
          <p:nvPr/>
        </p:nvSpPr>
        <p:spPr>
          <a:xfrm>
            <a:off x="704080" y="3701504"/>
            <a:ext cx="2610620" cy="60857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b="1" dirty="0">
              <a:solidFill>
                <a:schemeClr val="accent3"/>
              </a:solidFill>
              <a:latin typeface="+mj-ea"/>
              <a:ea typeface="+mj-ea"/>
            </a:endParaRPr>
          </a:p>
        </p:txBody>
      </p:sp>
      <p:sp>
        <p:nvSpPr>
          <p:cNvPr id="75" name="Freeform 57">
            <a:extLst>
              <a:ext uri="{FF2B5EF4-FFF2-40B4-BE49-F238E27FC236}">
                <a16:creationId xmlns:a16="http://schemas.microsoft.com/office/drawing/2014/main" id="{2612B012-CAF7-895C-EA6B-1B1A96585313}"/>
              </a:ext>
            </a:extLst>
          </p:cNvPr>
          <p:cNvSpPr>
            <a:spLocks noChangeArrowheads="1"/>
          </p:cNvSpPr>
          <p:nvPr/>
        </p:nvSpPr>
        <p:spPr bwMode="auto">
          <a:xfrm>
            <a:off x="818257" y="3756495"/>
            <a:ext cx="642243" cy="506305"/>
          </a:xfrm>
          <a:custGeom>
            <a:avLst/>
            <a:gdLst>
              <a:gd name="T0" fmla="*/ 2030 w 2144"/>
              <a:gd name="T1" fmla="*/ 0 h 1524"/>
              <a:gd name="T2" fmla="*/ 113 w 2144"/>
              <a:gd name="T3" fmla="*/ 0 h 1524"/>
              <a:gd name="T4" fmla="*/ 0 w 2144"/>
              <a:gd name="T5" fmla="*/ 113 h 1524"/>
              <a:gd name="T6" fmla="*/ 0 w 2144"/>
              <a:gd name="T7" fmla="*/ 1410 h 1524"/>
              <a:gd name="T8" fmla="*/ 113 w 2144"/>
              <a:gd name="T9" fmla="*/ 1523 h 1524"/>
              <a:gd name="T10" fmla="*/ 2030 w 2144"/>
              <a:gd name="T11" fmla="*/ 1523 h 1524"/>
              <a:gd name="T12" fmla="*/ 2143 w 2144"/>
              <a:gd name="T13" fmla="*/ 1410 h 1524"/>
              <a:gd name="T14" fmla="*/ 2143 w 2144"/>
              <a:gd name="T15" fmla="*/ 113 h 1524"/>
              <a:gd name="T16" fmla="*/ 2030 w 2144"/>
              <a:gd name="T17" fmla="*/ 0 h 1524"/>
              <a:gd name="T18" fmla="*/ 1319 w 2144"/>
              <a:gd name="T19" fmla="*/ 812 h 1524"/>
              <a:gd name="T20" fmla="*/ 875 w 2144"/>
              <a:gd name="T21" fmla="*/ 1066 h 1524"/>
              <a:gd name="T22" fmla="*/ 790 w 2144"/>
              <a:gd name="T23" fmla="*/ 1018 h 1524"/>
              <a:gd name="T24" fmla="*/ 790 w 2144"/>
              <a:gd name="T25" fmla="*/ 508 h 1524"/>
              <a:gd name="T26" fmla="*/ 875 w 2144"/>
              <a:gd name="T27" fmla="*/ 460 h 1524"/>
              <a:gd name="T28" fmla="*/ 1319 w 2144"/>
              <a:gd name="T29" fmla="*/ 713 h 1524"/>
              <a:gd name="T30" fmla="*/ 1319 w 2144"/>
              <a:gd name="T31" fmla="*/ 812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44" h="1524">
                <a:moveTo>
                  <a:pt x="2030" y="0"/>
                </a:moveTo>
                <a:lnTo>
                  <a:pt x="113" y="0"/>
                </a:lnTo>
                <a:cubicBezTo>
                  <a:pt x="51" y="0"/>
                  <a:pt x="0" y="51"/>
                  <a:pt x="0" y="113"/>
                </a:cubicBezTo>
                <a:lnTo>
                  <a:pt x="0" y="1410"/>
                </a:lnTo>
                <a:cubicBezTo>
                  <a:pt x="0" y="1472"/>
                  <a:pt x="51" y="1523"/>
                  <a:pt x="113" y="1523"/>
                </a:cubicBezTo>
                <a:lnTo>
                  <a:pt x="2030" y="1523"/>
                </a:lnTo>
                <a:cubicBezTo>
                  <a:pt x="2092" y="1523"/>
                  <a:pt x="2143" y="1472"/>
                  <a:pt x="2143" y="1410"/>
                </a:cubicBezTo>
                <a:lnTo>
                  <a:pt x="2143" y="113"/>
                </a:lnTo>
                <a:cubicBezTo>
                  <a:pt x="2143" y="51"/>
                  <a:pt x="2092" y="0"/>
                  <a:pt x="2030" y="0"/>
                </a:cubicBezTo>
                <a:close/>
                <a:moveTo>
                  <a:pt x="1319" y="812"/>
                </a:moveTo>
                <a:lnTo>
                  <a:pt x="875" y="1066"/>
                </a:lnTo>
                <a:cubicBezTo>
                  <a:pt x="838" y="1088"/>
                  <a:pt x="790" y="1060"/>
                  <a:pt x="790" y="1018"/>
                </a:cubicBezTo>
                <a:lnTo>
                  <a:pt x="790" y="508"/>
                </a:lnTo>
                <a:cubicBezTo>
                  <a:pt x="790" y="466"/>
                  <a:pt x="838" y="437"/>
                  <a:pt x="875" y="460"/>
                </a:cubicBezTo>
                <a:lnTo>
                  <a:pt x="1319" y="713"/>
                </a:lnTo>
                <a:cubicBezTo>
                  <a:pt x="1359" y="735"/>
                  <a:pt x="1359" y="789"/>
                  <a:pt x="1319" y="81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76" name="正方形/長方形 75">
            <a:extLst>
              <a:ext uri="{FF2B5EF4-FFF2-40B4-BE49-F238E27FC236}">
                <a16:creationId xmlns:a16="http://schemas.microsoft.com/office/drawing/2014/main" id="{101D1F7B-2283-6E8E-9703-3098D6289ACC}"/>
              </a:ext>
            </a:extLst>
          </p:cNvPr>
          <p:cNvSpPr/>
          <p:nvPr/>
        </p:nvSpPr>
        <p:spPr>
          <a:xfrm>
            <a:off x="704080" y="4366684"/>
            <a:ext cx="2610620" cy="60857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b="1" dirty="0">
              <a:solidFill>
                <a:schemeClr val="accent3"/>
              </a:solidFill>
              <a:latin typeface="+mj-ea"/>
              <a:ea typeface="+mj-ea"/>
            </a:endParaRPr>
          </a:p>
        </p:txBody>
      </p:sp>
      <p:grpSp>
        <p:nvGrpSpPr>
          <p:cNvPr id="77" name="Group 76">
            <a:extLst>
              <a:ext uri="{FF2B5EF4-FFF2-40B4-BE49-F238E27FC236}">
                <a16:creationId xmlns:a16="http://schemas.microsoft.com/office/drawing/2014/main" id="{9007926A-52D9-F97A-23D7-6956AF2F6176}"/>
              </a:ext>
            </a:extLst>
          </p:cNvPr>
          <p:cNvGrpSpPr>
            <a:grpSpLocks/>
          </p:cNvGrpSpPr>
          <p:nvPr/>
        </p:nvGrpSpPr>
        <p:grpSpPr bwMode="auto">
          <a:xfrm>
            <a:off x="818257" y="4408121"/>
            <a:ext cx="665705" cy="525701"/>
            <a:chOff x="3929" y="1901"/>
            <a:chExt cx="485" cy="383"/>
          </a:xfrm>
        </p:grpSpPr>
        <p:sp>
          <p:nvSpPr>
            <p:cNvPr id="78" name="Freeform 77">
              <a:extLst>
                <a:ext uri="{FF2B5EF4-FFF2-40B4-BE49-F238E27FC236}">
                  <a16:creationId xmlns:a16="http://schemas.microsoft.com/office/drawing/2014/main" id="{D1AC8DF0-ABD5-8AAB-0A9C-33D40261D893}"/>
                </a:ext>
              </a:extLst>
            </p:cNvPr>
            <p:cNvSpPr>
              <a:spLocks noChangeArrowheads="1"/>
            </p:cNvSpPr>
            <p:nvPr/>
          </p:nvSpPr>
          <p:spPr bwMode="auto">
            <a:xfrm>
              <a:off x="3929" y="1901"/>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79" name="Freeform 78">
              <a:extLst>
                <a:ext uri="{FF2B5EF4-FFF2-40B4-BE49-F238E27FC236}">
                  <a16:creationId xmlns:a16="http://schemas.microsoft.com/office/drawing/2014/main" id="{4A89E033-783E-99B7-FE99-1F6E6224A044}"/>
                </a:ext>
              </a:extLst>
            </p:cNvPr>
            <p:cNvSpPr>
              <a:spLocks noChangeArrowheads="1"/>
            </p:cNvSpPr>
            <p:nvPr/>
          </p:nvSpPr>
          <p:spPr bwMode="auto">
            <a:xfrm>
              <a:off x="4050" y="2246"/>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0"/>
                    <a:pt x="26" y="170"/>
                    <a:pt x="88" y="170"/>
                  </a:cubicBezTo>
                  <a:lnTo>
                    <a:pt x="989" y="170"/>
                  </a:lnTo>
                  <a:cubicBezTo>
                    <a:pt x="1051" y="170"/>
                    <a:pt x="1077" y="130"/>
                    <a:pt x="1046" y="85"/>
                  </a:cubicBezTo>
                  <a:cubicBezTo>
                    <a:pt x="1015" y="37"/>
                    <a:pt x="939" y="0"/>
                    <a:pt x="87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80" name="Freeform 79">
              <a:extLst>
                <a:ext uri="{FF2B5EF4-FFF2-40B4-BE49-F238E27FC236}">
                  <a16:creationId xmlns:a16="http://schemas.microsoft.com/office/drawing/2014/main" id="{AAFF5A37-9333-A05C-D55B-4264DC70B28B}"/>
                </a:ext>
              </a:extLst>
            </p:cNvPr>
            <p:cNvSpPr>
              <a:spLocks noChangeArrowheads="1"/>
            </p:cNvSpPr>
            <p:nvPr/>
          </p:nvSpPr>
          <p:spPr bwMode="auto">
            <a:xfrm>
              <a:off x="4070" y="1952"/>
              <a:ext cx="242" cy="178"/>
            </a:xfrm>
            <a:custGeom>
              <a:avLst/>
              <a:gdLst>
                <a:gd name="T0" fmla="*/ 56 w 1072"/>
                <a:gd name="T1" fmla="*/ 572 h 789"/>
                <a:gd name="T2" fmla="*/ 112 w 1072"/>
                <a:gd name="T3" fmla="*/ 619 h 789"/>
                <a:gd name="T4" fmla="*/ 698 w 1072"/>
                <a:gd name="T5" fmla="*/ 619 h 789"/>
                <a:gd name="T6" fmla="*/ 687 w 1072"/>
                <a:gd name="T7" fmla="*/ 676 h 789"/>
                <a:gd name="T8" fmla="*/ 141 w 1072"/>
                <a:gd name="T9" fmla="*/ 676 h 789"/>
                <a:gd name="T10" fmla="*/ 84 w 1072"/>
                <a:gd name="T11" fmla="*/ 732 h 789"/>
                <a:gd name="T12" fmla="*/ 141 w 1072"/>
                <a:gd name="T13" fmla="*/ 788 h 789"/>
                <a:gd name="T14" fmla="*/ 732 w 1072"/>
                <a:gd name="T15" fmla="*/ 788 h 789"/>
                <a:gd name="T16" fmla="*/ 789 w 1072"/>
                <a:gd name="T17" fmla="*/ 743 h 789"/>
                <a:gd name="T18" fmla="*/ 918 w 1072"/>
                <a:gd name="T19" fmla="*/ 112 h 789"/>
                <a:gd name="T20" fmla="*/ 1014 w 1072"/>
                <a:gd name="T21" fmla="*/ 112 h 789"/>
                <a:gd name="T22" fmla="*/ 1071 w 1072"/>
                <a:gd name="T23" fmla="*/ 56 h 789"/>
                <a:gd name="T24" fmla="*/ 1014 w 1072"/>
                <a:gd name="T25" fmla="*/ 0 h 789"/>
                <a:gd name="T26" fmla="*/ 873 w 1072"/>
                <a:gd name="T27" fmla="*/ 0 h 789"/>
                <a:gd name="T28" fmla="*/ 817 w 1072"/>
                <a:gd name="T29" fmla="*/ 45 h 789"/>
                <a:gd name="T30" fmla="*/ 791 w 1072"/>
                <a:gd name="T31" fmla="*/ 169 h 789"/>
                <a:gd name="T32" fmla="*/ 56 w 1072"/>
                <a:gd name="T33" fmla="*/ 169 h 789"/>
                <a:gd name="T34" fmla="*/ 14 w 1072"/>
                <a:gd name="T35" fmla="*/ 189 h 789"/>
                <a:gd name="T36" fmla="*/ 2 w 1072"/>
                <a:gd name="T37" fmla="*/ 234 h 789"/>
                <a:gd name="T38" fmla="*/ 56 w 1072"/>
                <a:gd name="T39" fmla="*/ 572 h 789"/>
                <a:gd name="T40" fmla="*/ 769 w 1072"/>
                <a:gd name="T41" fmla="*/ 282 h 789"/>
                <a:gd name="T42" fmla="*/ 721 w 1072"/>
                <a:gd name="T43" fmla="*/ 507 h 789"/>
                <a:gd name="T44" fmla="*/ 160 w 1072"/>
                <a:gd name="T45" fmla="*/ 507 h 789"/>
                <a:gd name="T46" fmla="*/ 124 w 1072"/>
                <a:gd name="T47" fmla="*/ 282 h 789"/>
                <a:gd name="T48" fmla="*/ 769 w 1072"/>
                <a:gd name="T49" fmla="*/ 28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2" h="789">
                  <a:moveTo>
                    <a:pt x="56" y="572"/>
                  </a:moveTo>
                  <a:cubicBezTo>
                    <a:pt x="62" y="599"/>
                    <a:pt x="84" y="619"/>
                    <a:pt x="112" y="619"/>
                  </a:cubicBezTo>
                  <a:lnTo>
                    <a:pt x="698" y="619"/>
                  </a:lnTo>
                  <a:lnTo>
                    <a:pt x="687" y="676"/>
                  </a:lnTo>
                  <a:lnTo>
                    <a:pt x="141" y="676"/>
                  </a:lnTo>
                  <a:cubicBezTo>
                    <a:pt x="110" y="676"/>
                    <a:pt x="84" y="701"/>
                    <a:pt x="84" y="732"/>
                  </a:cubicBezTo>
                  <a:cubicBezTo>
                    <a:pt x="84" y="763"/>
                    <a:pt x="110" y="788"/>
                    <a:pt x="141" y="788"/>
                  </a:cubicBezTo>
                  <a:lnTo>
                    <a:pt x="732" y="788"/>
                  </a:lnTo>
                  <a:cubicBezTo>
                    <a:pt x="758" y="788"/>
                    <a:pt x="783" y="769"/>
                    <a:pt x="789" y="743"/>
                  </a:cubicBezTo>
                  <a:lnTo>
                    <a:pt x="918" y="112"/>
                  </a:lnTo>
                  <a:lnTo>
                    <a:pt x="1014" y="112"/>
                  </a:lnTo>
                  <a:cubicBezTo>
                    <a:pt x="1045" y="112"/>
                    <a:pt x="1071" y="87"/>
                    <a:pt x="1071" y="56"/>
                  </a:cubicBezTo>
                  <a:cubicBezTo>
                    <a:pt x="1071" y="25"/>
                    <a:pt x="1045" y="0"/>
                    <a:pt x="1014" y="0"/>
                  </a:cubicBezTo>
                  <a:lnTo>
                    <a:pt x="873" y="0"/>
                  </a:lnTo>
                  <a:cubicBezTo>
                    <a:pt x="848" y="0"/>
                    <a:pt x="822" y="19"/>
                    <a:pt x="817" y="45"/>
                  </a:cubicBezTo>
                  <a:lnTo>
                    <a:pt x="791" y="169"/>
                  </a:lnTo>
                  <a:lnTo>
                    <a:pt x="56" y="169"/>
                  </a:lnTo>
                  <a:cubicBezTo>
                    <a:pt x="39" y="169"/>
                    <a:pt x="25" y="177"/>
                    <a:pt x="14" y="189"/>
                  </a:cubicBezTo>
                  <a:cubicBezTo>
                    <a:pt x="2" y="200"/>
                    <a:pt x="0" y="217"/>
                    <a:pt x="2" y="234"/>
                  </a:cubicBezTo>
                  <a:lnTo>
                    <a:pt x="56" y="572"/>
                  </a:lnTo>
                  <a:close/>
                  <a:moveTo>
                    <a:pt x="769" y="282"/>
                  </a:moveTo>
                  <a:lnTo>
                    <a:pt x="721" y="507"/>
                  </a:lnTo>
                  <a:lnTo>
                    <a:pt x="160" y="507"/>
                  </a:lnTo>
                  <a:lnTo>
                    <a:pt x="124" y="282"/>
                  </a:lnTo>
                  <a:lnTo>
                    <a:pt x="769" y="282"/>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81" name="Freeform 80">
              <a:extLst>
                <a:ext uri="{FF2B5EF4-FFF2-40B4-BE49-F238E27FC236}">
                  <a16:creationId xmlns:a16="http://schemas.microsoft.com/office/drawing/2014/main" id="{B30ECE5F-76EB-CFE8-D9D5-2C9E41CCB258}"/>
                </a:ext>
              </a:extLst>
            </p:cNvPr>
            <p:cNvSpPr>
              <a:spLocks noChangeArrowheads="1"/>
            </p:cNvSpPr>
            <p:nvPr/>
          </p:nvSpPr>
          <p:spPr bwMode="auto">
            <a:xfrm>
              <a:off x="4108" y="2144"/>
              <a:ext cx="38" cy="38"/>
            </a:xfrm>
            <a:custGeom>
              <a:avLst/>
              <a:gdLst>
                <a:gd name="T0" fmla="*/ 169 w 170"/>
                <a:gd name="T1" fmla="*/ 85 h 170"/>
                <a:gd name="T2" fmla="*/ 158 w 170"/>
                <a:gd name="T3" fmla="*/ 127 h 170"/>
                <a:gd name="T4" fmla="*/ 127 w 170"/>
                <a:gd name="T5" fmla="*/ 158 h 170"/>
                <a:gd name="T6" fmla="*/ 85 w 170"/>
                <a:gd name="T7" fmla="*/ 169 h 170"/>
                <a:gd name="T8" fmla="*/ 42 w 170"/>
                <a:gd name="T9" fmla="*/ 158 h 170"/>
                <a:gd name="T10" fmla="*/ 11 w 170"/>
                <a:gd name="T11" fmla="*/ 127 h 170"/>
                <a:gd name="T12" fmla="*/ 0 w 170"/>
                <a:gd name="T13" fmla="*/ 85 h 170"/>
                <a:gd name="T14" fmla="*/ 11 w 170"/>
                <a:gd name="T15" fmla="*/ 42 h 170"/>
                <a:gd name="T16" fmla="*/ 42 w 170"/>
                <a:gd name="T17" fmla="*/ 11 h 170"/>
                <a:gd name="T18" fmla="*/ 85 w 170"/>
                <a:gd name="T19" fmla="*/ 0 h 170"/>
                <a:gd name="T20" fmla="*/ 127 w 170"/>
                <a:gd name="T21" fmla="*/ 11 h 170"/>
                <a:gd name="T22" fmla="*/ 158 w 170"/>
                <a:gd name="T23" fmla="*/ 42 h 170"/>
                <a:gd name="T24" fmla="*/ 169 w 170"/>
                <a:gd name="T25"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170">
                  <a:moveTo>
                    <a:pt x="169" y="85"/>
                  </a:moveTo>
                  <a:cubicBezTo>
                    <a:pt x="169" y="100"/>
                    <a:pt x="166" y="114"/>
                    <a:pt x="158" y="127"/>
                  </a:cubicBezTo>
                  <a:cubicBezTo>
                    <a:pt x="150" y="141"/>
                    <a:pt x="140" y="150"/>
                    <a:pt x="127" y="158"/>
                  </a:cubicBezTo>
                  <a:cubicBezTo>
                    <a:pt x="113" y="166"/>
                    <a:pt x="100" y="169"/>
                    <a:pt x="85" y="169"/>
                  </a:cubicBezTo>
                  <a:cubicBezTo>
                    <a:pt x="69" y="169"/>
                    <a:pt x="55" y="166"/>
                    <a:pt x="42" y="158"/>
                  </a:cubicBezTo>
                  <a:cubicBezTo>
                    <a:pt x="28" y="150"/>
                    <a:pt x="19" y="141"/>
                    <a:pt x="11" y="127"/>
                  </a:cubicBezTo>
                  <a:cubicBezTo>
                    <a:pt x="3" y="114"/>
                    <a:pt x="0" y="101"/>
                    <a:pt x="0" y="85"/>
                  </a:cubicBezTo>
                  <a:cubicBezTo>
                    <a:pt x="0" y="70"/>
                    <a:pt x="3" y="56"/>
                    <a:pt x="11" y="42"/>
                  </a:cubicBezTo>
                  <a:cubicBezTo>
                    <a:pt x="19" y="29"/>
                    <a:pt x="28" y="19"/>
                    <a:pt x="42" y="11"/>
                  </a:cubicBezTo>
                  <a:cubicBezTo>
                    <a:pt x="55" y="3"/>
                    <a:pt x="69" y="0"/>
                    <a:pt x="85" y="0"/>
                  </a:cubicBezTo>
                  <a:cubicBezTo>
                    <a:pt x="100" y="0"/>
                    <a:pt x="113" y="3"/>
                    <a:pt x="127" y="11"/>
                  </a:cubicBezTo>
                  <a:cubicBezTo>
                    <a:pt x="140" y="19"/>
                    <a:pt x="150" y="29"/>
                    <a:pt x="158" y="42"/>
                  </a:cubicBezTo>
                  <a:cubicBezTo>
                    <a:pt x="166" y="56"/>
                    <a:pt x="169" y="69"/>
                    <a:pt x="169" y="85"/>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82" name="Freeform 81">
              <a:extLst>
                <a:ext uri="{FF2B5EF4-FFF2-40B4-BE49-F238E27FC236}">
                  <a16:creationId xmlns:a16="http://schemas.microsoft.com/office/drawing/2014/main" id="{9960F64F-4BF6-77CD-5E57-E130C3EB1DE9}"/>
                </a:ext>
              </a:extLst>
            </p:cNvPr>
            <p:cNvSpPr>
              <a:spLocks noChangeArrowheads="1"/>
            </p:cNvSpPr>
            <p:nvPr/>
          </p:nvSpPr>
          <p:spPr bwMode="auto">
            <a:xfrm>
              <a:off x="4191" y="2144"/>
              <a:ext cx="38" cy="38"/>
            </a:xfrm>
            <a:custGeom>
              <a:avLst/>
              <a:gdLst>
                <a:gd name="T0" fmla="*/ 169 w 170"/>
                <a:gd name="T1" fmla="*/ 85 h 170"/>
                <a:gd name="T2" fmla="*/ 158 w 170"/>
                <a:gd name="T3" fmla="*/ 127 h 170"/>
                <a:gd name="T4" fmla="*/ 127 w 170"/>
                <a:gd name="T5" fmla="*/ 158 h 170"/>
                <a:gd name="T6" fmla="*/ 84 w 170"/>
                <a:gd name="T7" fmla="*/ 169 h 170"/>
                <a:gd name="T8" fmla="*/ 42 w 170"/>
                <a:gd name="T9" fmla="*/ 158 h 170"/>
                <a:gd name="T10" fmla="*/ 11 w 170"/>
                <a:gd name="T11" fmla="*/ 127 h 170"/>
                <a:gd name="T12" fmla="*/ 0 w 170"/>
                <a:gd name="T13" fmla="*/ 85 h 170"/>
                <a:gd name="T14" fmla="*/ 11 w 170"/>
                <a:gd name="T15" fmla="*/ 42 h 170"/>
                <a:gd name="T16" fmla="*/ 42 w 170"/>
                <a:gd name="T17" fmla="*/ 11 h 170"/>
                <a:gd name="T18" fmla="*/ 84 w 170"/>
                <a:gd name="T19" fmla="*/ 0 h 170"/>
                <a:gd name="T20" fmla="*/ 127 w 170"/>
                <a:gd name="T21" fmla="*/ 11 h 170"/>
                <a:gd name="T22" fmla="*/ 158 w 170"/>
                <a:gd name="T23" fmla="*/ 42 h 170"/>
                <a:gd name="T24" fmla="*/ 169 w 170"/>
                <a:gd name="T25"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170">
                  <a:moveTo>
                    <a:pt x="169" y="85"/>
                  </a:moveTo>
                  <a:cubicBezTo>
                    <a:pt x="169" y="100"/>
                    <a:pt x="166" y="114"/>
                    <a:pt x="158" y="127"/>
                  </a:cubicBezTo>
                  <a:cubicBezTo>
                    <a:pt x="151" y="141"/>
                    <a:pt x="141" y="150"/>
                    <a:pt x="127" y="158"/>
                  </a:cubicBezTo>
                  <a:cubicBezTo>
                    <a:pt x="114" y="166"/>
                    <a:pt x="100" y="169"/>
                    <a:pt x="84" y="169"/>
                  </a:cubicBezTo>
                  <a:cubicBezTo>
                    <a:pt x="69" y="169"/>
                    <a:pt x="56" y="166"/>
                    <a:pt x="42" y="158"/>
                  </a:cubicBezTo>
                  <a:cubicBezTo>
                    <a:pt x="29" y="150"/>
                    <a:pt x="19" y="141"/>
                    <a:pt x="11" y="127"/>
                  </a:cubicBezTo>
                  <a:cubicBezTo>
                    <a:pt x="3" y="114"/>
                    <a:pt x="0" y="101"/>
                    <a:pt x="0" y="85"/>
                  </a:cubicBezTo>
                  <a:cubicBezTo>
                    <a:pt x="0" y="70"/>
                    <a:pt x="3" y="56"/>
                    <a:pt x="11" y="42"/>
                  </a:cubicBezTo>
                  <a:cubicBezTo>
                    <a:pt x="19" y="29"/>
                    <a:pt x="29" y="19"/>
                    <a:pt x="42" y="11"/>
                  </a:cubicBezTo>
                  <a:cubicBezTo>
                    <a:pt x="56" y="3"/>
                    <a:pt x="69" y="0"/>
                    <a:pt x="84" y="0"/>
                  </a:cubicBezTo>
                  <a:cubicBezTo>
                    <a:pt x="100" y="0"/>
                    <a:pt x="114" y="3"/>
                    <a:pt x="127" y="11"/>
                  </a:cubicBezTo>
                  <a:cubicBezTo>
                    <a:pt x="141" y="19"/>
                    <a:pt x="151" y="29"/>
                    <a:pt x="158" y="42"/>
                  </a:cubicBezTo>
                  <a:cubicBezTo>
                    <a:pt x="166" y="56"/>
                    <a:pt x="169" y="69"/>
                    <a:pt x="169" y="85"/>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grpSp>
      <p:sp>
        <p:nvSpPr>
          <p:cNvPr id="83" name="正方形/長方形 82">
            <a:extLst>
              <a:ext uri="{FF2B5EF4-FFF2-40B4-BE49-F238E27FC236}">
                <a16:creationId xmlns:a16="http://schemas.microsoft.com/office/drawing/2014/main" id="{6BC7B094-825C-B8A2-A89E-3273C3CD2AD1}"/>
              </a:ext>
            </a:extLst>
          </p:cNvPr>
          <p:cNvSpPr/>
          <p:nvPr/>
        </p:nvSpPr>
        <p:spPr>
          <a:xfrm>
            <a:off x="704080" y="5031863"/>
            <a:ext cx="2610620" cy="60857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b="1" dirty="0">
              <a:solidFill>
                <a:schemeClr val="accent3"/>
              </a:solidFill>
              <a:latin typeface="+mj-ea"/>
              <a:ea typeface="+mj-ea"/>
            </a:endParaRPr>
          </a:p>
        </p:txBody>
      </p:sp>
      <p:sp>
        <p:nvSpPr>
          <p:cNvPr id="84" name="Freeform 34">
            <a:extLst>
              <a:ext uri="{FF2B5EF4-FFF2-40B4-BE49-F238E27FC236}">
                <a16:creationId xmlns:a16="http://schemas.microsoft.com/office/drawing/2014/main" id="{9EC95A96-8752-AE32-0525-E10AD4997BC2}"/>
              </a:ext>
            </a:extLst>
          </p:cNvPr>
          <p:cNvSpPr>
            <a:spLocks noChangeArrowheads="1"/>
          </p:cNvSpPr>
          <p:nvPr/>
        </p:nvSpPr>
        <p:spPr bwMode="auto">
          <a:xfrm>
            <a:off x="832733" y="5085855"/>
            <a:ext cx="626382" cy="500592"/>
          </a:xfrm>
          <a:custGeom>
            <a:avLst/>
            <a:gdLst>
              <a:gd name="T0" fmla="*/ 2149 w 2150"/>
              <a:gd name="T1" fmla="*/ 1235 h 1718"/>
              <a:gd name="T2" fmla="*/ 657 w 2150"/>
              <a:gd name="T3" fmla="*/ 1678 h 1718"/>
              <a:gd name="T4" fmla="*/ 119 w 2150"/>
              <a:gd name="T5" fmla="*/ 1353 h 1718"/>
              <a:gd name="T6" fmla="*/ 119 w 2150"/>
              <a:gd name="T7" fmla="*/ 0 h 1718"/>
              <a:gd name="T8" fmla="*/ 736 w 2150"/>
              <a:gd name="T9" fmla="*/ 770 h 1718"/>
              <a:gd name="T10" fmla="*/ 680 w 2150"/>
              <a:gd name="T11" fmla="*/ 663 h 1718"/>
              <a:gd name="T12" fmla="*/ 556 w 2150"/>
              <a:gd name="T13" fmla="*/ 621 h 1718"/>
              <a:gd name="T14" fmla="*/ 443 w 2150"/>
              <a:gd name="T15" fmla="*/ 581 h 1718"/>
              <a:gd name="T16" fmla="*/ 471 w 2150"/>
              <a:gd name="T17" fmla="*/ 485 h 1718"/>
              <a:gd name="T18" fmla="*/ 609 w 2150"/>
              <a:gd name="T19" fmla="*/ 491 h 1718"/>
              <a:gd name="T20" fmla="*/ 717 w 2150"/>
              <a:gd name="T21" fmla="*/ 491 h 1718"/>
              <a:gd name="T22" fmla="*/ 536 w 2150"/>
              <a:gd name="T23" fmla="*/ 398 h 1718"/>
              <a:gd name="T24" fmla="*/ 367 w 2150"/>
              <a:gd name="T25" fmla="*/ 482 h 1718"/>
              <a:gd name="T26" fmla="*/ 372 w 2150"/>
              <a:gd name="T27" fmla="*/ 626 h 1718"/>
              <a:gd name="T28" fmla="*/ 550 w 2150"/>
              <a:gd name="T29" fmla="*/ 702 h 1718"/>
              <a:gd name="T30" fmla="*/ 655 w 2150"/>
              <a:gd name="T31" fmla="*/ 784 h 1718"/>
              <a:gd name="T32" fmla="*/ 595 w 2150"/>
              <a:gd name="T33" fmla="*/ 854 h 1718"/>
              <a:gd name="T34" fmla="*/ 451 w 2150"/>
              <a:gd name="T35" fmla="*/ 834 h 1718"/>
              <a:gd name="T36" fmla="*/ 322 w 2150"/>
              <a:gd name="T37" fmla="*/ 750 h 1718"/>
              <a:gd name="T38" fmla="*/ 451 w 2150"/>
              <a:gd name="T39" fmla="*/ 921 h 1718"/>
              <a:gd name="T40" fmla="*/ 672 w 2150"/>
              <a:gd name="T41" fmla="*/ 896 h 1718"/>
              <a:gd name="T42" fmla="*/ 1277 w 2150"/>
              <a:gd name="T43" fmla="*/ 921 h 1718"/>
              <a:gd name="T44" fmla="*/ 1193 w 2150"/>
              <a:gd name="T45" fmla="*/ 790 h 1718"/>
              <a:gd name="T46" fmla="*/ 861 w 2150"/>
              <a:gd name="T47" fmla="*/ 412 h 1718"/>
              <a:gd name="T48" fmla="*/ 945 w 2150"/>
              <a:gd name="T49" fmla="*/ 547 h 1718"/>
              <a:gd name="T50" fmla="*/ 1805 w 2150"/>
              <a:gd name="T51" fmla="*/ 845 h 1718"/>
              <a:gd name="T52" fmla="*/ 1799 w 2150"/>
              <a:gd name="T53" fmla="*/ 691 h 1718"/>
              <a:gd name="T54" fmla="*/ 1692 w 2150"/>
              <a:gd name="T55" fmla="*/ 629 h 1718"/>
              <a:gd name="T56" fmla="*/ 1576 w 2150"/>
              <a:gd name="T57" fmla="*/ 601 h 1718"/>
              <a:gd name="T58" fmla="*/ 1523 w 2150"/>
              <a:gd name="T59" fmla="*/ 505 h 1718"/>
              <a:gd name="T60" fmla="*/ 1621 w 2150"/>
              <a:gd name="T61" fmla="*/ 471 h 1718"/>
              <a:gd name="T62" fmla="*/ 1822 w 2150"/>
              <a:gd name="T63" fmla="*/ 561 h 1718"/>
              <a:gd name="T64" fmla="*/ 1700 w 2150"/>
              <a:gd name="T65" fmla="*/ 409 h 1718"/>
              <a:gd name="T66" fmla="*/ 1497 w 2150"/>
              <a:gd name="T67" fmla="*/ 434 h 1718"/>
              <a:gd name="T68" fmla="*/ 1444 w 2150"/>
              <a:gd name="T69" fmla="*/ 589 h 1718"/>
              <a:gd name="T70" fmla="*/ 1548 w 2150"/>
              <a:gd name="T71" fmla="*/ 680 h 1718"/>
              <a:gd name="T72" fmla="*/ 1729 w 2150"/>
              <a:gd name="T73" fmla="*/ 742 h 1718"/>
              <a:gd name="T74" fmla="*/ 1717 w 2150"/>
              <a:gd name="T75" fmla="*/ 837 h 1718"/>
              <a:gd name="T76" fmla="*/ 1582 w 2150"/>
              <a:gd name="T77" fmla="*/ 854 h 1718"/>
              <a:gd name="T78" fmla="*/ 1500 w 2150"/>
              <a:gd name="T79" fmla="*/ 750 h 1718"/>
              <a:gd name="T80" fmla="*/ 1472 w 2150"/>
              <a:gd name="T81" fmla="*/ 888 h 1718"/>
              <a:gd name="T82" fmla="*/ 1695 w 2150"/>
              <a:gd name="T83" fmla="*/ 924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50" h="1718">
                <a:moveTo>
                  <a:pt x="2028" y="0"/>
                </a:moveTo>
                <a:cubicBezTo>
                  <a:pt x="2093" y="0"/>
                  <a:pt x="2143" y="53"/>
                  <a:pt x="2149" y="118"/>
                </a:cubicBezTo>
                <a:lnTo>
                  <a:pt x="2149" y="1235"/>
                </a:lnTo>
                <a:cubicBezTo>
                  <a:pt x="2149" y="1299"/>
                  <a:pt x="2095" y="1353"/>
                  <a:pt x="2030" y="1353"/>
                </a:cubicBezTo>
                <a:lnTo>
                  <a:pt x="982" y="1353"/>
                </a:lnTo>
                <a:lnTo>
                  <a:pt x="657" y="1678"/>
                </a:lnTo>
                <a:cubicBezTo>
                  <a:pt x="618" y="1717"/>
                  <a:pt x="547" y="1689"/>
                  <a:pt x="547" y="1632"/>
                </a:cubicBezTo>
                <a:lnTo>
                  <a:pt x="547" y="1353"/>
                </a:lnTo>
                <a:lnTo>
                  <a:pt x="119" y="1353"/>
                </a:lnTo>
                <a:cubicBezTo>
                  <a:pt x="54" y="1353"/>
                  <a:pt x="0" y="1299"/>
                  <a:pt x="0" y="1235"/>
                </a:cubicBezTo>
                <a:lnTo>
                  <a:pt x="0" y="118"/>
                </a:lnTo>
                <a:cubicBezTo>
                  <a:pt x="0" y="53"/>
                  <a:pt x="54" y="0"/>
                  <a:pt x="119" y="0"/>
                </a:cubicBezTo>
                <a:lnTo>
                  <a:pt x="2028" y="0"/>
                </a:lnTo>
                <a:close/>
                <a:moveTo>
                  <a:pt x="717" y="845"/>
                </a:moveTo>
                <a:cubicBezTo>
                  <a:pt x="728" y="825"/>
                  <a:pt x="734" y="804"/>
                  <a:pt x="736" y="770"/>
                </a:cubicBezTo>
                <a:cubicBezTo>
                  <a:pt x="736" y="756"/>
                  <a:pt x="734" y="745"/>
                  <a:pt x="731" y="731"/>
                </a:cubicBezTo>
                <a:cubicBezTo>
                  <a:pt x="725" y="719"/>
                  <a:pt x="719" y="705"/>
                  <a:pt x="711" y="694"/>
                </a:cubicBezTo>
                <a:cubicBezTo>
                  <a:pt x="702" y="683"/>
                  <a:pt x="691" y="671"/>
                  <a:pt x="680" y="663"/>
                </a:cubicBezTo>
                <a:cubicBezTo>
                  <a:pt x="669" y="652"/>
                  <a:pt x="655" y="646"/>
                  <a:pt x="638" y="640"/>
                </a:cubicBezTo>
                <a:cubicBezTo>
                  <a:pt x="629" y="637"/>
                  <a:pt x="618" y="635"/>
                  <a:pt x="604" y="632"/>
                </a:cubicBezTo>
                <a:cubicBezTo>
                  <a:pt x="587" y="629"/>
                  <a:pt x="573" y="626"/>
                  <a:pt x="556" y="621"/>
                </a:cubicBezTo>
                <a:cubicBezTo>
                  <a:pt x="539" y="618"/>
                  <a:pt x="525" y="612"/>
                  <a:pt x="511" y="609"/>
                </a:cubicBezTo>
                <a:cubicBezTo>
                  <a:pt x="497" y="606"/>
                  <a:pt x="491" y="604"/>
                  <a:pt x="488" y="604"/>
                </a:cubicBezTo>
                <a:cubicBezTo>
                  <a:pt x="468" y="598"/>
                  <a:pt x="454" y="592"/>
                  <a:pt x="443" y="581"/>
                </a:cubicBezTo>
                <a:cubicBezTo>
                  <a:pt x="432" y="570"/>
                  <a:pt x="426" y="556"/>
                  <a:pt x="426" y="539"/>
                </a:cubicBezTo>
                <a:cubicBezTo>
                  <a:pt x="426" y="525"/>
                  <a:pt x="443" y="513"/>
                  <a:pt x="449" y="505"/>
                </a:cubicBezTo>
                <a:cubicBezTo>
                  <a:pt x="454" y="496"/>
                  <a:pt x="459" y="491"/>
                  <a:pt x="471" y="485"/>
                </a:cubicBezTo>
                <a:cubicBezTo>
                  <a:pt x="482" y="479"/>
                  <a:pt x="493" y="477"/>
                  <a:pt x="502" y="474"/>
                </a:cubicBezTo>
                <a:cubicBezTo>
                  <a:pt x="510" y="471"/>
                  <a:pt x="522" y="471"/>
                  <a:pt x="533" y="471"/>
                </a:cubicBezTo>
                <a:cubicBezTo>
                  <a:pt x="564" y="471"/>
                  <a:pt x="589" y="477"/>
                  <a:pt x="609" y="491"/>
                </a:cubicBezTo>
                <a:cubicBezTo>
                  <a:pt x="628" y="505"/>
                  <a:pt x="641" y="527"/>
                  <a:pt x="643" y="561"/>
                </a:cubicBezTo>
                <a:lnTo>
                  <a:pt x="734" y="561"/>
                </a:lnTo>
                <a:cubicBezTo>
                  <a:pt x="734" y="536"/>
                  <a:pt x="728" y="510"/>
                  <a:pt x="717" y="491"/>
                </a:cubicBezTo>
                <a:cubicBezTo>
                  <a:pt x="705" y="471"/>
                  <a:pt x="691" y="454"/>
                  <a:pt x="674" y="440"/>
                </a:cubicBezTo>
                <a:cubicBezTo>
                  <a:pt x="657" y="426"/>
                  <a:pt x="635" y="415"/>
                  <a:pt x="612" y="409"/>
                </a:cubicBezTo>
                <a:cubicBezTo>
                  <a:pt x="587" y="400"/>
                  <a:pt x="562" y="398"/>
                  <a:pt x="536" y="398"/>
                </a:cubicBezTo>
                <a:cubicBezTo>
                  <a:pt x="514" y="398"/>
                  <a:pt x="490" y="400"/>
                  <a:pt x="468" y="406"/>
                </a:cubicBezTo>
                <a:cubicBezTo>
                  <a:pt x="445" y="412"/>
                  <a:pt x="426" y="423"/>
                  <a:pt x="409" y="434"/>
                </a:cubicBezTo>
                <a:cubicBezTo>
                  <a:pt x="392" y="448"/>
                  <a:pt x="378" y="463"/>
                  <a:pt x="367" y="482"/>
                </a:cubicBezTo>
                <a:cubicBezTo>
                  <a:pt x="356" y="502"/>
                  <a:pt x="350" y="525"/>
                  <a:pt x="350" y="550"/>
                </a:cubicBezTo>
                <a:cubicBezTo>
                  <a:pt x="350" y="564"/>
                  <a:pt x="353" y="574"/>
                  <a:pt x="356" y="589"/>
                </a:cubicBezTo>
                <a:cubicBezTo>
                  <a:pt x="358" y="603"/>
                  <a:pt x="363" y="615"/>
                  <a:pt x="372" y="626"/>
                </a:cubicBezTo>
                <a:cubicBezTo>
                  <a:pt x="380" y="637"/>
                  <a:pt x="392" y="648"/>
                  <a:pt x="406" y="657"/>
                </a:cubicBezTo>
                <a:cubicBezTo>
                  <a:pt x="420" y="665"/>
                  <a:pt x="437" y="674"/>
                  <a:pt x="460" y="680"/>
                </a:cubicBezTo>
                <a:cubicBezTo>
                  <a:pt x="497" y="688"/>
                  <a:pt x="525" y="697"/>
                  <a:pt x="550" y="702"/>
                </a:cubicBezTo>
                <a:cubicBezTo>
                  <a:pt x="573" y="708"/>
                  <a:pt x="595" y="716"/>
                  <a:pt x="612" y="722"/>
                </a:cubicBezTo>
                <a:cubicBezTo>
                  <a:pt x="621" y="725"/>
                  <a:pt x="632" y="733"/>
                  <a:pt x="641" y="742"/>
                </a:cubicBezTo>
                <a:cubicBezTo>
                  <a:pt x="649" y="750"/>
                  <a:pt x="655" y="764"/>
                  <a:pt x="655" y="784"/>
                </a:cubicBezTo>
                <a:cubicBezTo>
                  <a:pt x="655" y="793"/>
                  <a:pt x="652" y="804"/>
                  <a:pt x="649" y="812"/>
                </a:cubicBezTo>
                <a:cubicBezTo>
                  <a:pt x="643" y="823"/>
                  <a:pt x="637" y="832"/>
                  <a:pt x="629" y="837"/>
                </a:cubicBezTo>
                <a:cubicBezTo>
                  <a:pt x="620" y="843"/>
                  <a:pt x="609" y="848"/>
                  <a:pt x="595" y="854"/>
                </a:cubicBezTo>
                <a:cubicBezTo>
                  <a:pt x="581" y="857"/>
                  <a:pt x="564" y="859"/>
                  <a:pt x="545" y="859"/>
                </a:cubicBezTo>
                <a:cubicBezTo>
                  <a:pt x="525" y="859"/>
                  <a:pt x="508" y="857"/>
                  <a:pt x="494" y="854"/>
                </a:cubicBezTo>
                <a:cubicBezTo>
                  <a:pt x="477" y="848"/>
                  <a:pt x="463" y="842"/>
                  <a:pt x="451" y="834"/>
                </a:cubicBezTo>
                <a:cubicBezTo>
                  <a:pt x="440" y="825"/>
                  <a:pt x="429" y="815"/>
                  <a:pt x="423" y="801"/>
                </a:cubicBezTo>
                <a:cubicBezTo>
                  <a:pt x="415" y="787"/>
                  <a:pt x="412" y="770"/>
                  <a:pt x="412" y="750"/>
                </a:cubicBezTo>
                <a:lnTo>
                  <a:pt x="322" y="750"/>
                </a:lnTo>
                <a:cubicBezTo>
                  <a:pt x="322" y="781"/>
                  <a:pt x="327" y="809"/>
                  <a:pt x="339" y="831"/>
                </a:cubicBezTo>
                <a:cubicBezTo>
                  <a:pt x="350" y="854"/>
                  <a:pt x="364" y="873"/>
                  <a:pt x="384" y="888"/>
                </a:cubicBezTo>
                <a:cubicBezTo>
                  <a:pt x="404" y="904"/>
                  <a:pt x="425" y="913"/>
                  <a:pt x="451" y="921"/>
                </a:cubicBezTo>
                <a:cubicBezTo>
                  <a:pt x="476" y="930"/>
                  <a:pt x="505" y="933"/>
                  <a:pt x="533" y="933"/>
                </a:cubicBezTo>
                <a:cubicBezTo>
                  <a:pt x="559" y="933"/>
                  <a:pt x="581" y="930"/>
                  <a:pt x="607" y="924"/>
                </a:cubicBezTo>
                <a:cubicBezTo>
                  <a:pt x="632" y="919"/>
                  <a:pt x="655" y="910"/>
                  <a:pt x="672" y="896"/>
                </a:cubicBezTo>
                <a:cubicBezTo>
                  <a:pt x="688" y="882"/>
                  <a:pt x="705" y="865"/>
                  <a:pt x="717" y="845"/>
                </a:cubicBezTo>
                <a:close/>
                <a:moveTo>
                  <a:pt x="1181" y="921"/>
                </a:moveTo>
                <a:lnTo>
                  <a:pt x="1277" y="921"/>
                </a:lnTo>
                <a:lnTo>
                  <a:pt x="1277" y="412"/>
                </a:lnTo>
                <a:lnTo>
                  <a:pt x="1193" y="412"/>
                </a:lnTo>
                <a:lnTo>
                  <a:pt x="1193" y="790"/>
                </a:lnTo>
                <a:lnTo>
                  <a:pt x="1190" y="790"/>
                </a:lnTo>
                <a:lnTo>
                  <a:pt x="957" y="412"/>
                </a:lnTo>
                <a:lnTo>
                  <a:pt x="861" y="412"/>
                </a:lnTo>
                <a:lnTo>
                  <a:pt x="861" y="921"/>
                </a:lnTo>
                <a:lnTo>
                  <a:pt x="945" y="921"/>
                </a:lnTo>
                <a:lnTo>
                  <a:pt x="945" y="547"/>
                </a:lnTo>
                <a:lnTo>
                  <a:pt x="948" y="547"/>
                </a:lnTo>
                <a:lnTo>
                  <a:pt x="1181" y="921"/>
                </a:lnTo>
                <a:close/>
                <a:moveTo>
                  <a:pt x="1805" y="845"/>
                </a:moveTo>
                <a:cubicBezTo>
                  <a:pt x="1816" y="825"/>
                  <a:pt x="1822" y="804"/>
                  <a:pt x="1825" y="767"/>
                </a:cubicBezTo>
                <a:cubicBezTo>
                  <a:pt x="1825" y="753"/>
                  <a:pt x="1822" y="742"/>
                  <a:pt x="1819" y="728"/>
                </a:cubicBezTo>
                <a:cubicBezTo>
                  <a:pt x="1813" y="716"/>
                  <a:pt x="1808" y="702"/>
                  <a:pt x="1799" y="691"/>
                </a:cubicBezTo>
                <a:cubicBezTo>
                  <a:pt x="1791" y="680"/>
                  <a:pt x="1779" y="668"/>
                  <a:pt x="1768" y="660"/>
                </a:cubicBezTo>
                <a:cubicBezTo>
                  <a:pt x="1757" y="649"/>
                  <a:pt x="1743" y="643"/>
                  <a:pt x="1726" y="637"/>
                </a:cubicBezTo>
                <a:cubicBezTo>
                  <a:pt x="1717" y="635"/>
                  <a:pt x="1706" y="632"/>
                  <a:pt x="1692" y="629"/>
                </a:cubicBezTo>
                <a:cubicBezTo>
                  <a:pt x="1675" y="626"/>
                  <a:pt x="1661" y="623"/>
                  <a:pt x="1644" y="618"/>
                </a:cubicBezTo>
                <a:cubicBezTo>
                  <a:pt x="1627" y="615"/>
                  <a:pt x="1613" y="608"/>
                  <a:pt x="1599" y="606"/>
                </a:cubicBezTo>
                <a:cubicBezTo>
                  <a:pt x="1585" y="603"/>
                  <a:pt x="1579" y="601"/>
                  <a:pt x="1576" y="601"/>
                </a:cubicBezTo>
                <a:cubicBezTo>
                  <a:pt x="1556" y="595"/>
                  <a:pt x="1542" y="589"/>
                  <a:pt x="1531" y="578"/>
                </a:cubicBezTo>
                <a:cubicBezTo>
                  <a:pt x="1520" y="567"/>
                  <a:pt x="1514" y="553"/>
                  <a:pt x="1514" y="536"/>
                </a:cubicBezTo>
                <a:cubicBezTo>
                  <a:pt x="1514" y="525"/>
                  <a:pt x="1518" y="513"/>
                  <a:pt x="1523" y="505"/>
                </a:cubicBezTo>
                <a:cubicBezTo>
                  <a:pt x="1529" y="496"/>
                  <a:pt x="1537" y="491"/>
                  <a:pt x="1545" y="485"/>
                </a:cubicBezTo>
                <a:cubicBezTo>
                  <a:pt x="1554" y="479"/>
                  <a:pt x="1582" y="477"/>
                  <a:pt x="1590" y="474"/>
                </a:cubicBezTo>
                <a:cubicBezTo>
                  <a:pt x="1599" y="471"/>
                  <a:pt x="1610" y="471"/>
                  <a:pt x="1621" y="471"/>
                </a:cubicBezTo>
                <a:cubicBezTo>
                  <a:pt x="1652" y="471"/>
                  <a:pt x="1679" y="477"/>
                  <a:pt x="1698" y="491"/>
                </a:cubicBezTo>
                <a:cubicBezTo>
                  <a:pt x="1718" y="505"/>
                  <a:pt x="1729" y="527"/>
                  <a:pt x="1731" y="561"/>
                </a:cubicBezTo>
                <a:lnTo>
                  <a:pt x="1822" y="561"/>
                </a:lnTo>
                <a:cubicBezTo>
                  <a:pt x="1822" y="536"/>
                  <a:pt x="1817" y="510"/>
                  <a:pt x="1805" y="491"/>
                </a:cubicBezTo>
                <a:cubicBezTo>
                  <a:pt x="1794" y="471"/>
                  <a:pt x="1779" y="454"/>
                  <a:pt x="1762" y="440"/>
                </a:cubicBezTo>
                <a:cubicBezTo>
                  <a:pt x="1746" y="426"/>
                  <a:pt x="1723" y="415"/>
                  <a:pt x="1700" y="409"/>
                </a:cubicBezTo>
                <a:cubicBezTo>
                  <a:pt x="1675" y="400"/>
                  <a:pt x="1650" y="398"/>
                  <a:pt x="1624" y="398"/>
                </a:cubicBezTo>
                <a:cubicBezTo>
                  <a:pt x="1602" y="398"/>
                  <a:pt x="1579" y="400"/>
                  <a:pt x="1556" y="406"/>
                </a:cubicBezTo>
                <a:cubicBezTo>
                  <a:pt x="1534" y="412"/>
                  <a:pt x="1514" y="423"/>
                  <a:pt x="1497" y="434"/>
                </a:cubicBezTo>
                <a:cubicBezTo>
                  <a:pt x="1480" y="448"/>
                  <a:pt x="1466" y="462"/>
                  <a:pt x="1455" y="482"/>
                </a:cubicBezTo>
                <a:cubicBezTo>
                  <a:pt x="1444" y="501"/>
                  <a:pt x="1438" y="525"/>
                  <a:pt x="1438" y="550"/>
                </a:cubicBezTo>
                <a:cubicBezTo>
                  <a:pt x="1438" y="564"/>
                  <a:pt x="1442" y="574"/>
                  <a:pt x="1444" y="589"/>
                </a:cubicBezTo>
                <a:cubicBezTo>
                  <a:pt x="1447" y="603"/>
                  <a:pt x="1452" y="615"/>
                  <a:pt x="1461" y="626"/>
                </a:cubicBezTo>
                <a:cubicBezTo>
                  <a:pt x="1469" y="637"/>
                  <a:pt x="1480" y="648"/>
                  <a:pt x="1494" y="657"/>
                </a:cubicBezTo>
                <a:cubicBezTo>
                  <a:pt x="1509" y="665"/>
                  <a:pt x="1525" y="674"/>
                  <a:pt x="1548" y="680"/>
                </a:cubicBezTo>
                <a:cubicBezTo>
                  <a:pt x="1585" y="688"/>
                  <a:pt x="1613" y="697"/>
                  <a:pt x="1638" y="702"/>
                </a:cubicBezTo>
                <a:cubicBezTo>
                  <a:pt x="1661" y="708"/>
                  <a:pt x="1683" y="716"/>
                  <a:pt x="1700" y="722"/>
                </a:cubicBezTo>
                <a:cubicBezTo>
                  <a:pt x="1709" y="725"/>
                  <a:pt x="1721" y="733"/>
                  <a:pt x="1729" y="742"/>
                </a:cubicBezTo>
                <a:cubicBezTo>
                  <a:pt x="1738" y="750"/>
                  <a:pt x="1743" y="764"/>
                  <a:pt x="1743" y="784"/>
                </a:cubicBezTo>
                <a:cubicBezTo>
                  <a:pt x="1743" y="793"/>
                  <a:pt x="1740" y="804"/>
                  <a:pt x="1737" y="812"/>
                </a:cubicBezTo>
                <a:cubicBezTo>
                  <a:pt x="1731" y="823"/>
                  <a:pt x="1726" y="832"/>
                  <a:pt x="1717" y="837"/>
                </a:cubicBezTo>
                <a:cubicBezTo>
                  <a:pt x="1709" y="843"/>
                  <a:pt x="1698" y="848"/>
                  <a:pt x="1683" y="854"/>
                </a:cubicBezTo>
                <a:cubicBezTo>
                  <a:pt x="1669" y="857"/>
                  <a:pt x="1652" y="859"/>
                  <a:pt x="1633" y="859"/>
                </a:cubicBezTo>
                <a:cubicBezTo>
                  <a:pt x="1613" y="859"/>
                  <a:pt x="1596" y="857"/>
                  <a:pt x="1582" y="854"/>
                </a:cubicBezTo>
                <a:cubicBezTo>
                  <a:pt x="1565" y="848"/>
                  <a:pt x="1551" y="842"/>
                  <a:pt x="1540" y="834"/>
                </a:cubicBezTo>
                <a:cubicBezTo>
                  <a:pt x="1528" y="825"/>
                  <a:pt x="1517" y="815"/>
                  <a:pt x="1511" y="801"/>
                </a:cubicBezTo>
                <a:cubicBezTo>
                  <a:pt x="1503" y="787"/>
                  <a:pt x="1500" y="770"/>
                  <a:pt x="1500" y="750"/>
                </a:cubicBezTo>
                <a:lnTo>
                  <a:pt x="1410" y="750"/>
                </a:lnTo>
                <a:cubicBezTo>
                  <a:pt x="1410" y="781"/>
                  <a:pt x="1416" y="809"/>
                  <a:pt x="1427" y="831"/>
                </a:cubicBezTo>
                <a:cubicBezTo>
                  <a:pt x="1439" y="854"/>
                  <a:pt x="1452" y="873"/>
                  <a:pt x="1472" y="888"/>
                </a:cubicBezTo>
                <a:cubicBezTo>
                  <a:pt x="1492" y="904"/>
                  <a:pt x="1515" y="913"/>
                  <a:pt x="1540" y="921"/>
                </a:cubicBezTo>
                <a:cubicBezTo>
                  <a:pt x="1566" y="930"/>
                  <a:pt x="1593" y="933"/>
                  <a:pt x="1621" y="933"/>
                </a:cubicBezTo>
                <a:cubicBezTo>
                  <a:pt x="1647" y="933"/>
                  <a:pt x="1669" y="930"/>
                  <a:pt x="1695" y="924"/>
                </a:cubicBezTo>
                <a:cubicBezTo>
                  <a:pt x="1720" y="919"/>
                  <a:pt x="1743" y="910"/>
                  <a:pt x="1760" y="896"/>
                </a:cubicBezTo>
                <a:cubicBezTo>
                  <a:pt x="1777" y="882"/>
                  <a:pt x="1793" y="865"/>
                  <a:pt x="1805" y="845"/>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grpSp>
        <p:nvGrpSpPr>
          <p:cNvPr id="86" name="Group 25">
            <a:extLst>
              <a:ext uri="{FF2B5EF4-FFF2-40B4-BE49-F238E27FC236}">
                <a16:creationId xmlns:a16="http://schemas.microsoft.com/office/drawing/2014/main" id="{842D3892-CC3C-5A49-3152-37D69283B34B}"/>
              </a:ext>
            </a:extLst>
          </p:cNvPr>
          <p:cNvGrpSpPr>
            <a:grpSpLocks/>
          </p:cNvGrpSpPr>
          <p:nvPr/>
        </p:nvGrpSpPr>
        <p:grpSpPr bwMode="auto">
          <a:xfrm>
            <a:off x="816064" y="5747425"/>
            <a:ext cx="643051" cy="507811"/>
            <a:chOff x="1389" y="1311"/>
            <a:chExt cx="485" cy="383"/>
          </a:xfrm>
        </p:grpSpPr>
        <p:sp>
          <p:nvSpPr>
            <p:cNvPr id="87" name="Freeform 26">
              <a:extLst>
                <a:ext uri="{FF2B5EF4-FFF2-40B4-BE49-F238E27FC236}">
                  <a16:creationId xmlns:a16="http://schemas.microsoft.com/office/drawing/2014/main" id="{76EDE7CA-7910-10FC-59FE-BAF14F3D7CC6}"/>
                </a:ext>
              </a:extLst>
            </p:cNvPr>
            <p:cNvSpPr>
              <a:spLocks noChangeArrowheads="1"/>
            </p:cNvSpPr>
            <p:nvPr/>
          </p:nvSpPr>
          <p:spPr bwMode="auto">
            <a:xfrm>
              <a:off x="1389" y="1311"/>
              <a:ext cx="485" cy="383"/>
            </a:xfrm>
            <a:custGeom>
              <a:avLst/>
              <a:gdLst>
                <a:gd name="T0" fmla="*/ 2030 w 2144"/>
                <a:gd name="T1" fmla="*/ 226 h 1693"/>
                <a:gd name="T2" fmla="*/ 1805 w 2144"/>
                <a:gd name="T3" fmla="*/ 226 h 1693"/>
                <a:gd name="T4" fmla="*/ 1805 w 2144"/>
                <a:gd name="T5" fmla="*/ 113 h 1693"/>
                <a:gd name="T6" fmla="*/ 1692 w 2144"/>
                <a:gd name="T7" fmla="*/ 0 h 1693"/>
                <a:gd name="T8" fmla="*/ 113 w 2144"/>
                <a:gd name="T9" fmla="*/ 0 h 1693"/>
                <a:gd name="T10" fmla="*/ 0 w 2144"/>
                <a:gd name="T11" fmla="*/ 113 h 1693"/>
                <a:gd name="T12" fmla="*/ 0 w 2144"/>
                <a:gd name="T13" fmla="*/ 1409 h 1693"/>
                <a:gd name="T14" fmla="*/ 282 w 2144"/>
                <a:gd name="T15" fmla="*/ 1692 h 1693"/>
                <a:gd name="T16" fmla="*/ 1861 w 2144"/>
                <a:gd name="T17" fmla="*/ 1692 h 1693"/>
                <a:gd name="T18" fmla="*/ 2143 w 2144"/>
                <a:gd name="T19" fmla="*/ 1409 h 1693"/>
                <a:gd name="T20" fmla="*/ 2143 w 2144"/>
                <a:gd name="T21" fmla="*/ 338 h 1693"/>
                <a:gd name="T22" fmla="*/ 2030 w 2144"/>
                <a:gd name="T23" fmla="*/ 226 h 1693"/>
                <a:gd name="T24" fmla="*/ 282 w 2144"/>
                <a:gd name="T25" fmla="*/ 1579 h 1693"/>
                <a:gd name="T26" fmla="*/ 116 w 2144"/>
                <a:gd name="T27" fmla="*/ 1438 h 1693"/>
                <a:gd name="T28" fmla="*/ 113 w 2144"/>
                <a:gd name="T29" fmla="*/ 1409 h 1693"/>
                <a:gd name="T30" fmla="*/ 113 w 2144"/>
                <a:gd name="T31" fmla="*/ 113 h 1693"/>
                <a:gd name="T32" fmla="*/ 1692 w 2144"/>
                <a:gd name="T33" fmla="*/ 113 h 1693"/>
                <a:gd name="T34" fmla="*/ 1692 w 2144"/>
                <a:gd name="T35" fmla="*/ 1409 h 1693"/>
                <a:gd name="T36" fmla="*/ 1694 w 2144"/>
                <a:gd name="T37" fmla="*/ 1438 h 1693"/>
                <a:gd name="T38" fmla="*/ 1771 w 2144"/>
                <a:gd name="T39" fmla="*/ 1579 h 1693"/>
                <a:gd name="T40" fmla="*/ 282 w 2144"/>
                <a:gd name="T41" fmla="*/ 1579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4" h="1693">
                  <a:moveTo>
                    <a:pt x="2030" y="226"/>
                  </a:moveTo>
                  <a:lnTo>
                    <a:pt x="1805" y="226"/>
                  </a:lnTo>
                  <a:lnTo>
                    <a:pt x="1805" y="113"/>
                  </a:lnTo>
                  <a:cubicBezTo>
                    <a:pt x="1805" y="51"/>
                    <a:pt x="1754" y="0"/>
                    <a:pt x="1692" y="0"/>
                  </a:cubicBezTo>
                  <a:lnTo>
                    <a:pt x="113" y="0"/>
                  </a:lnTo>
                  <a:cubicBezTo>
                    <a:pt x="51" y="0"/>
                    <a:pt x="0" y="51"/>
                    <a:pt x="0" y="113"/>
                  </a:cubicBezTo>
                  <a:lnTo>
                    <a:pt x="0" y="1409"/>
                  </a:lnTo>
                  <a:cubicBezTo>
                    <a:pt x="0" y="1565"/>
                    <a:pt x="127" y="1692"/>
                    <a:pt x="282" y="1692"/>
                  </a:cubicBezTo>
                  <a:lnTo>
                    <a:pt x="1861" y="1692"/>
                  </a:lnTo>
                  <a:cubicBezTo>
                    <a:pt x="2016" y="1692"/>
                    <a:pt x="2143" y="1565"/>
                    <a:pt x="2143" y="1409"/>
                  </a:cubicBezTo>
                  <a:lnTo>
                    <a:pt x="2143" y="338"/>
                  </a:lnTo>
                  <a:cubicBezTo>
                    <a:pt x="2143" y="276"/>
                    <a:pt x="2092" y="226"/>
                    <a:pt x="2030" y="226"/>
                  </a:cubicBezTo>
                  <a:close/>
                  <a:moveTo>
                    <a:pt x="282" y="1579"/>
                  </a:moveTo>
                  <a:cubicBezTo>
                    <a:pt x="197" y="1579"/>
                    <a:pt x="130" y="1517"/>
                    <a:pt x="116" y="1438"/>
                  </a:cubicBezTo>
                  <a:cubicBezTo>
                    <a:pt x="113" y="1429"/>
                    <a:pt x="113" y="1418"/>
                    <a:pt x="113" y="1409"/>
                  </a:cubicBezTo>
                  <a:lnTo>
                    <a:pt x="113" y="113"/>
                  </a:lnTo>
                  <a:lnTo>
                    <a:pt x="1692" y="113"/>
                  </a:lnTo>
                  <a:lnTo>
                    <a:pt x="1692" y="1409"/>
                  </a:lnTo>
                  <a:cubicBezTo>
                    <a:pt x="1692" y="1418"/>
                    <a:pt x="1692" y="1429"/>
                    <a:pt x="1694" y="1438"/>
                  </a:cubicBezTo>
                  <a:cubicBezTo>
                    <a:pt x="1703" y="1494"/>
                    <a:pt x="1728" y="1542"/>
                    <a:pt x="1771" y="1579"/>
                  </a:cubicBezTo>
                  <a:lnTo>
                    <a:pt x="282" y="157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88" name="Freeform 27">
              <a:extLst>
                <a:ext uri="{FF2B5EF4-FFF2-40B4-BE49-F238E27FC236}">
                  <a16:creationId xmlns:a16="http://schemas.microsoft.com/office/drawing/2014/main" id="{52D3CD93-B6C9-3B82-A296-4B649A9084B3}"/>
                </a:ext>
              </a:extLst>
            </p:cNvPr>
            <p:cNvSpPr>
              <a:spLocks noChangeArrowheads="1"/>
            </p:cNvSpPr>
            <p:nvPr/>
          </p:nvSpPr>
          <p:spPr bwMode="auto">
            <a:xfrm>
              <a:off x="1453" y="1401"/>
              <a:ext cx="140" cy="153"/>
            </a:xfrm>
            <a:custGeom>
              <a:avLst/>
              <a:gdLst>
                <a:gd name="T0" fmla="*/ 310 w 622"/>
                <a:gd name="T1" fmla="*/ 676 h 677"/>
                <a:gd name="T2" fmla="*/ 0 w 622"/>
                <a:gd name="T3" fmla="*/ 676 h 677"/>
                <a:gd name="T4" fmla="*/ 0 w 622"/>
                <a:gd name="T5" fmla="*/ 0 h 677"/>
                <a:gd name="T6" fmla="*/ 621 w 622"/>
                <a:gd name="T7" fmla="*/ 0 h 677"/>
                <a:gd name="T8" fmla="*/ 621 w 622"/>
                <a:gd name="T9" fmla="*/ 676 h 677"/>
                <a:gd name="T10" fmla="*/ 310 w 622"/>
                <a:gd name="T11" fmla="*/ 676 h 677"/>
              </a:gdLst>
              <a:ahLst/>
              <a:cxnLst>
                <a:cxn ang="0">
                  <a:pos x="T0" y="T1"/>
                </a:cxn>
                <a:cxn ang="0">
                  <a:pos x="T2" y="T3"/>
                </a:cxn>
                <a:cxn ang="0">
                  <a:pos x="T4" y="T5"/>
                </a:cxn>
                <a:cxn ang="0">
                  <a:pos x="T6" y="T7"/>
                </a:cxn>
                <a:cxn ang="0">
                  <a:pos x="T8" y="T9"/>
                </a:cxn>
                <a:cxn ang="0">
                  <a:pos x="T10" y="T11"/>
                </a:cxn>
              </a:cxnLst>
              <a:rect l="0" t="0" r="r" b="b"/>
              <a:pathLst>
                <a:path w="622" h="677">
                  <a:moveTo>
                    <a:pt x="310" y="676"/>
                  </a:moveTo>
                  <a:lnTo>
                    <a:pt x="0" y="676"/>
                  </a:lnTo>
                  <a:lnTo>
                    <a:pt x="0" y="0"/>
                  </a:lnTo>
                  <a:lnTo>
                    <a:pt x="621" y="0"/>
                  </a:lnTo>
                  <a:lnTo>
                    <a:pt x="621" y="676"/>
                  </a:lnTo>
                  <a:lnTo>
                    <a:pt x="310" y="676"/>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89" name="Freeform 28">
              <a:extLst>
                <a:ext uri="{FF2B5EF4-FFF2-40B4-BE49-F238E27FC236}">
                  <a16:creationId xmlns:a16="http://schemas.microsoft.com/office/drawing/2014/main" id="{6C619183-8569-774D-5DAB-80A304A8AB17}"/>
                </a:ext>
              </a:extLst>
            </p:cNvPr>
            <p:cNvSpPr>
              <a:spLocks noChangeArrowheads="1"/>
            </p:cNvSpPr>
            <p:nvPr/>
          </p:nvSpPr>
          <p:spPr bwMode="auto">
            <a:xfrm>
              <a:off x="1453" y="1592"/>
              <a:ext cx="280" cy="25"/>
            </a:xfrm>
            <a:custGeom>
              <a:avLst/>
              <a:gdLst>
                <a:gd name="T0" fmla="*/ 1184 w 1241"/>
                <a:gd name="T1" fmla="*/ 0 h 114"/>
                <a:gd name="T2" fmla="*/ 56 w 1241"/>
                <a:gd name="T3" fmla="*/ 0 h 114"/>
                <a:gd name="T4" fmla="*/ 0 w 1241"/>
                <a:gd name="T5" fmla="*/ 57 h 114"/>
                <a:gd name="T6" fmla="*/ 9 w 1241"/>
                <a:gd name="T7" fmla="*/ 85 h 114"/>
                <a:gd name="T8" fmla="*/ 56 w 1241"/>
                <a:gd name="T9" fmla="*/ 113 h 114"/>
                <a:gd name="T10" fmla="*/ 1184 w 1241"/>
                <a:gd name="T11" fmla="*/ 113 h 114"/>
                <a:gd name="T12" fmla="*/ 1232 w 1241"/>
                <a:gd name="T13" fmla="*/ 85 h 114"/>
                <a:gd name="T14" fmla="*/ 1240 w 1241"/>
                <a:gd name="T15" fmla="*/ 57 h 114"/>
                <a:gd name="T16" fmla="*/ 1232 w 1241"/>
                <a:gd name="T17" fmla="*/ 28 h 114"/>
                <a:gd name="T18" fmla="*/ 1184 w 1241"/>
                <a:gd name="T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1" h="114">
                  <a:moveTo>
                    <a:pt x="1184" y="0"/>
                  </a:moveTo>
                  <a:lnTo>
                    <a:pt x="56" y="0"/>
                  </a:lnTo>
                  <a:cubicBezTo>
                    <a:pt x="25" y="0"/>
                    <a:pt x="0" y="26"/>
                    <a:pt x="0" y="57"/>
                  </a:cubicBezTo>
                  <a:cubicBezTo>
                    <a:pt x="0" y="68"/>
                    <a:pt x="3" y="76"/>
                    <a:pt x="9" y="85"/>
                  </a:cubicBezTo>
                  <a:cubicBezTo>
                    <a:pt x="17" y="102"/>
                    <a:pt x="37" y="113"/>
                    <a:pt x="56" y="113"/>
                  </a:cubicBezTo>
                  <a:lnTo>
                    <a:pt x="1184" y="113"/>
                  </a:lnTo>
                  <a:cubicBezTo>
                    <a:pt x="1204" y="113"/>
                    <a:pt x="1223" y="102"/>
                    <a:pt x="1232" y="85"/>
                  </a:cubicBezTo>
                  <a:cubicBezTo>
                    <a:pt x="1238" y="76"/>
                    <a:pt x="1240" y="69"/>
                    <a:pt x="1240" y="57"/>
                  </a:cubicBezTo>
                  <a:cubicBezTo>
                    <a:pt x="1240" y="46"/>
                    <a:pt x="1238" y="37"/>
                    <a:pt x="1232" y="28"/>
                  </a:cubicBezTo>
                  <a:cubicBezTo>
                    <a:pt x="1223" y="11"/>
                    <a:pt x="1204" y="0"/>
                    <a:pt x="1184"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90" name="Freeform 29">
              <a:extLst>
                <a:ext uri="{FF2B5EF4-FFF2-40B4-BE49-F238E27FC236}">
                  <a16:creationId xmlns:a16="http://schemas.microsoft.com/office/drawing/2014/main" id="{69C4C0B2-81C2-F82D-0895-8F1707E11E04}"/>
                </a:ext>
              </a:extLst>
            </p:cNvPr>
            <p:cNvSpPr>
              <a:spLocks noChangeArrowheads="1"/>
            </p:cNvSpPr>
            <p:nvPr/>
          </p:nvSpPr>
          <p:spPr bwMode="auto">
            <a:xfrm>
              <a:off x="1620" y="1528"/>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8"/>
                    <a:pt x="25" y="113"/>
                    <a:pt x="56" y="113"/>
                  </a:cubicBezTo>
                  <a:lnTo>
                    <a:pt x="450" y="113"/>
                  </a:lnTo>
                  <a:cubicBezTo>
                    <a:pt x="481" y="113"/>
                    <a:pt x="506" y="8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91" name="Freeform 30">
              <a:extLst>
                <a:ext uri="{FF2B5EF4-FFF2-40B4-BE49-F238E27FC236}">
                  <a16:creationId xmlns:a16="http://schemas.microsoft.com/office/drawing/2014/main" id="{429A3DFF-5B4B-ACD4-ABDA-51EFD6416BF7}"/>
                </a:ext>
              </a:extLst>
            </p:cNvPr>
            <p:cNvSpPr>
              <a:spLocks noChangeArrowheads="1"/>
            </p:cNvSpPr>
            <p:nvPr/>
          </p:nvSpPr>
          <p:spPr bwMode="auto">
            <a:xfrm>
              <a:off x="1620" y="1464"/>
              <a:ext cx="114" cy="25"/>
            </a:xfrm>
            <a:custGeom>
              <a:avLst/>
              <a:gdLst>
                <a:gd name="T0" fmla="*/ 450 w 507"/>
                <a:gd name="T1" fmla="*/ 0 h 114"/>
                <a:gd name="T2" fmla="*/ 56 w 507"/>
                <a:gd name="T3" fmla="*/ 0 h 114"/>
                <a:gd name="T4" fmla="*/ 0 w 507"/>
                <a:gd name="T5" fmla="*/ 56 h 114"/>
                <a:gd name="T6" fmla="*/ 8 w 507"/>
                <a:gd name="T7" fmla="*/ 85 h 114"/>
                <a:gd name="T8" fmla="*/ 56 w 507"/>
                <a:gd name="T9" fmla="*/ 113 h 114"/>
                <a:gd name="T10" fmla="*/ 450 w 507"/>
                <a:gd name="T11" fmla="*/ 113 h 114"/>
                <a:gd name="T12" fmla="*/ 498 w 507"/>
                <a:gd name="T13" fmla="*/ 85 h 114"/>
                <a:gd name="T14" fmla="*/ 506 w 507"/>
                <a:gd name="T15" fmla="*/ 56 h 114"/>
                <a:gd name="T16" fmla="*/ 450 w 5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114">
                  <a:moveTo>
                    <a:pt x="450" y="0"/>
                  </a:moveTo>
                  <a:lnTo>
                    <a:pt x="56" y="0"/>
                  </a:lnTo>
                  <a:cubicBezTo>
                    <a:pt x="25" y="0"/>
                    <a:pt x="0" y="25"/>
                    <a:pt x="0" y="56"/>
                  </a:cubicBezTo>
                  <a:cubicBezTo>
                    <a:pt x="0" y="68"/>
                    <a:pt x="2" y="76"/>
                    <a:pt x="8" y="85"/>
                  </a:cubicBezTo>
                  <a:cubicBezTo>
                    <a:pt x="17" y="102"/>
                    <a:pt x="36" y="113"/>
                    <a:pt x="56" y="113"/>
                  </a:cubicBezTo>
                  <a:lnTo>
                    <a:pt x="450" y="113"/>
                  </a:lnTo>
                  <a:cubicBezTo>
                    <a:pt x="470" y="113"/>
                    <a:pt x="489" y="102"/>
                    <a:pt x="498" y="85"/>
                  </a:cubicBezTo>
                  <a:cubicBezTo>
                    <a:pt x="504" y="76"/>
                    <a:pt x="506" y="6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92" name="Freeform 31">
              <a:extLst>
                <a:ext uri="{FF2B5EF4-FFF2-40B4-BE49-F238E27FC236}">
                  <a16:creationId xmlns:a16="http://schemas.microsoft.com/office/drawing/2014/main" id="{B5535D71-6FE8-184B-ECFA-CAA86921B869}"/>
                </a:ext>
              </a:extLst>
            </p:cNvPr>
            <p:cNvSpPr>
              <a:spLocks noChangeArrowheads="1"/>
            </p:cNvSpPr>
            <p:nvPr/>
          </p:nvSpPr>
          <p:spPr bwMode="auto">
            <a:xfrm>
              <a:off x="1620" y="1401"/>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7"/>
                    <a:pt x="25" y="113"/>
                    <a:pt x="56" y="113"/>
                  </a:cubicBezTo>
                  <a:lnTo>
                    <a:pt x="450" y="113"/>
                  </a:lnTo>
                  <a:cubicBezTo>
                    <a:pt x="481" y="113"/>
                    <a:pt x="506" y="87"/>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grpSp>
      <p:sp>
        <p:nvSpPr>
          <p:cNvPr id="94" name="テキスト ボックス 93">
            <a:extLst>
              <a:ext uri="{FF2B5EF4-FFF2-40B4-BE49-F238E27FC236}">
                <a16:creationId xmlns:a16="http://schemas.microsoft.com/office/drawing/2014/main" id="{717C15AD-925D-D993-35E5-ED74108D358F}"/>
              </a:ext>
            </a:extLst>
          </p:cNvPr>
          <p:cNvSpPr txBox="1"/>
          <p:nvPr/>
        </p:nvSpPr>
        <p:spPr>
          <a:xfrm>
            <a:off x="3314700" y="3109780"/>
            <a:ext cx="2778698" cy="461665"/>
          </a:xfrm>
          <a:prstGeom prst="rect">
            <a:avLst/>
          </a:prstGeom>
          <a:noFill/>
        </p:spPr>
        <p:txBody>
          <a:bodyPr wrap="square">
            <a:spAutoFit/>
          </a:bodyPr>
          <a:lstStyle/>
          <a:p>
            <a:pPr algn="ctr"/>
            <a:r>
              <a:rPr kumimoji="1" lang="en-US" altLang="ja-JP" sz="2400" b="1" dirty="0">
                <a:solidFill>
                  <a:schemeClr val="accent3"/>
                </a:solidFill>
                <a:latin typeface="+mj-ea"/>
                <a:ea typeface="+mj-ea"/>
              </a:rPr>
              <a:t>7800</a:t>
            </a:r>
            <a:r>
              <a:rPr kumimoji="1" lang="ja-JP" altLang="en-US" sz="2400" b="1" dirty="0">
                <a:solidFill>
                  <a:schemeClr val="accent3"/>
                </a:solidFill>
                <a:latin typeface="+mj-ea"/>
                <a:ea typeface="+mj-ea"/>
              </a:rPr>
              <a:t>万</a:t>
            </a:r>
            <a:r>
              <a:rPr kumimoji="1" lang="en-US" altLang="ja-JP" sz="2400" b="1" dirty="0">
                <a:solidFill>
                  <a:schemeClr val="accent3"/>
                </a:solidFill>
                <a:latin typeface="+mj-ea"/>
                <a:ea typeface="+mj-ea"/>
              </a:rPr>
              <a:t>UU</a:t>
            </a:r>
            <a:endParaRPr kumimoji="1" lang="ja-JP" altLang="en-US" sz="2400" b="1" dirty="0">
              <a:solidFill>
                <a:schemeClr val="accent3"/>
              </a:solidFill>
              <a:latin typeface="+mj-ea"/>
              <a:ea typeface="+mj-ea"/>
            </a:endParaRPr>
          </a:p>
        </p:txBody>
      </p:sp>
      <p:sp>
        <p:nvSpPr>
          <p:cNvPr id="95" name="テキスト ボックス 94">
            <a:extLst>
              <a:ext uri="{FF2B5EF4-FFF2-40B4-BE49-F238E27FC236}">
                <a16:creationId xmlns:a16="http://schemas.microsoft.com/office/drawing/2014/main" id="{C6931A3A-9979-60A6-F143-25E9BBDB4DC1}"/>
              </a:ext>
            </a:extLst>
          </p:cNvPr>
          <p:cNvSpPr txBox="1"/>
          <p:nvPr/>
        </p:nvSpPr>
        <p:spPr>
          <a:xfrm>
            <a:off x="1598139" y="3169403"/>
            <a:ext cx="1699150" cy="369332"/>
          </a:xfrm>
          <a:prstGeom prst="rect">
            <a:avLst/>
          </a:prstGeom>
          <a:noFill/>
        </p:spPr>
        <p:txBody>
          <a:bodyPr wrap="square" rtlCol="0">
            <a:spAutoFit/>
          </a:bodyPr>
          <a:lstStyle/>
          <a:p>
            <a:pPr algn="ctr"/>
            <a:r>
              <a:rPr kumimoji="1" lang="ja-JP" altLang="en-US" b="1" dirty="0">
                <a:solidFill>
                  <a:schemeClr val="accent3"/>
                </a:solidFill>
              </a:rPr>
              <a:t>検索</a:t>
            </a:r>
          </a:p>
        </p:txBody>
      </p:sp>
      <p:sp>
        <p:nvSpPr>
          <p:cNvPr id="96" name="テキスト ボックス 95">
            <a:extLst>
              <a:ext uri="{FF2B5EF4-FFF2-40B4-BE49-F238E27FC236}">
                <a16:creationId xmlns:a16="http://schemas.microsoft.com/office/drawing/2014/main" id="{A6A21C95-CD98-DC3F-EB75-245862F9F8CE}"/>
              </a:ext>
            </a:extLst>
          </p:cNvPr>
          <p:cNvSpPr txBox="1"/>
          <p:nvPr/>
        </p:nvSpPr>
        <p:spPr>
          <a:xfrm>
            <a:off x="1598139" y="3817886"/>
            <a:ext cx="1599959" cy="369332"/>
          </a:xfrm>
          <a:prstGeom prst="rect">
            <a:avLst/>
          </a:prstGeom>
          <a:noFill/>
        </p:spPr>
        <p:txBody>
          <a:bodyPr wrap="square" rtlCol="0">
            <a:spAutoFit/>
          </a:bodyPr>
          <a:lstStyle/>
          <a:p>
            <a:pPr algn="ctr"/>
            <a:r>
              <a:rPr lang="ja-JP" altLang="en-US" b="1" dirty="0">
                <a:solidFill>
                  <a:schemeClr val="accent3"/>
                </a:solidFill>
                <a:latin typeface="+mj-ea"/>
                <a:ea typeface="+mj-ea"/>
              </a:rPr>
              <a:t>動画閲覧</a:t>
            </a:r>
            <a:endParaRPr kumimoji="1" lang="ja-JP" altLang="en-US" b="1" dirty="0">
              <a:solidFill>
                <a:schemeClr val="accent3"/>
              </a:solidFill>
              <a:latin typeface="+mj-ea"/>
              <a:ea typeface="+mj-ea"/>
            </a:endParaRPr>
          </a:p>
        </p:txBody>
      </p:sp>
      <p:sp>
        <p:nvSpPr>
          <p:cNvPr id="97" name="テキスト ボックス 96">
            <a:extLst>
              <a:ext uri="{FF2B5EF4-FFF2-40B4-BE49-F238E27FC236}">
                <a16:creationId xmlns:a16="http://schemas.microsoft.com/office/drawing/2014/main" id="{EE6BC294-F639-19F5-17DC-64C7E7135E66}"/>
              </a:ext>
            </a:extLst>
          </p:cNvPr>
          <p:cNvSpPr txBox="1"/>
          <p:nvPr/>
        </p:nvSpPr>
        <p:spPr>
          <a:xfrm>
            <a:off x="1598139" y="4486306"/>
            <a:ext cx="1599959" cy="369332"/>
          </a:xfrm>
          <a:prstGeom prst="rect">
            <a:avLst/>
          </a:prstGeom>
          <a:noFill/>
        </p:spPr>
        <p:txBody>
          <a:bodyPr wrap="square" rtlCol="0">
            <a:spAutoFit/>
          </a:bodyPr>
          <a:lstStyle/>
          <a:p>
            <a:pPr algn="r"/>
            <a:r>
              <a:rPr kumimoji="1" lang="ja-JP" altLang="en-US" b="1" dirty="0">
                <a:solidFill>
                  <a:schemeClr val="accent3"/>
                </a:solidFill>
                <a:latin typeface="+mj-ea"/>
                <a:ea typeface="+mj-ea"/>
              </a:rPr>
              <a:t>ショッピング</a:t>
            </a:r>
          </a:p>
        </p:txBody>
      </p:sp>
      <p:sp>
        <p:nvSpPr>
          <p:cNvPr id="98" name="テキスト ボックス 97">
            <a:extLst>
              <a:ext uri="{FF2B5EF4-FFF2-40B4-BE49-F238E27FC236}">
                <a16:creationId xmlns:a16="http://schemas.microsoft.com/office/drawing/2014/main" id="{4FC71695-0004-3CB5-9F8C-24858EF4C94D}"/>
              </a:ext>
            </a:extLst>
          </p:cNvPr>
          <p:cNvSpPr txBox="1"/>
          <p:nvPr/>
        </p:nvSpPr>
        <p:spPr>
          <a:xfrm>
            <a:off x="1598139" y="5151485"/>
            <a:ext cx="1599959" cy="369332"/>
          </a:xfrm>
          <a:prstGeom prst="rect">
            <a:avLst/>
          </a:prstGeom>
          <a:noFill/>
        </p:spPr>
        <p:txBody>
          <a:bodyPr wrap="square" rtlCol="0">
            <a:spAutoFit/>
          </a:bodyPr>
          <a:lstStyle/>
          <a:p>
            <a:pPr algn="ctr"/>
            <a:r>
              <a:rPr lang="en-US" altLang="ja-JP" b="1" dirty="0">
                <a:solidFill>
                  <a:schemeClr val="accent3"/>
                </a:solidFill>
                <a:latin typeface="+mj-ea"/>
                <a:ea typeface="+mj-ea"/>
              </a:rPr>
              <a:t>SNS</a:t>
            </a:r>
            <a:r>
              <a:rPr lang="ja-JP" altLang="en-US" b="1" dirty="0">
                <a:solidFill>
                  <a:schemeClr val="accent3"/>
                </a:solidFill>
                <a:latin typeface="+mj-ea"/>
                <a:ea typeface="+mj-ea"/>
              </a:rPr>
              <a:t>閲覧</a:t>
            </a:r>
            <a:endParaRPr kumimoji="1" lang="ja-JP" altLang="en-US" b="1" dirty="0">
              <a:solidFill>
                <a:schemeClr val="accent3"/>
              </a:solidFill>
              <a:latin typeface="+mj-ea"/>
              <a:ea typeface="+mj-ea"/>
            </a:endParaRPr>
          </a:p>
        </p:txBody>
      </p:sp>
      <p:sp>
        <p:nvSpPr>
          <p:cNvPr id="99" name="テキスト ボックス 98">
            <a:extLst>
              <a:ext uri="{FF2B5EF4-FFF2-40B4-BE49-F238E27FC236}">
                <a16:creationId xmlns:a16="http://schemas.microsoft.com/office/drawing/2014/main" id="{C311013C-D152-4D29-1D2B-613ED4AC85FE}"/>
              </a:ext>
            </a:extLst>
          </p:cNvPr>
          <p:cNvSpPr txBox="1"/>
          <p:nvPr/>
        </p:nvSpPr>
        <p:spPr>
          <a:xfrm>
            <a:off x="1598139" y="5798765"/>
            <a:ext cx="1599959" cy="369332"/>
          </a:xfrm>
          <a:prstGeom prst="rect">
            <a:avLst/>
          </a:prstGeom>
          <a:noFill/>
        </p:spPr>
        <p:txBody>
          <a:bodyPr wrap="square" rtlCol="0">
            <a:spAutoFit/>
          </a:bodyPr>
          <a:lstStyle/>
          <a:p>
            <a:pPr algn="r"/>
            <a:r>
              <a:rPr lang="ja-JP" altLang="en-US" b="1" dirty="0">
                <a:solidFill>
                  <a:schemeClr val="accent6"/>
                </a:solidFill>
                <a:latin typeface="+mj-ea"/>
                <a:ea typeface="+mj-ea"/>
              </a:rPr>
              <a:t>ニュース閲覧</a:t>
            </a:r>
            <a:endParaRPr kumimoji="1" lang="ja-JP" altLang="en-US" b="1" dirty="0">
              <a:solidFill>
                <a:schemeClr val="accent6"/>
              </a:solidFill>
              <a:latin typeface="+mj-ea"/>
              <a:ea typeface="+mj-ea"/>
            </a:endParaRPr>
          </a:p>
        </p:txBody>
      </p:sp>
      <p:sp>
        <p:nvSpPr>
          <p:cNvPr id="100" name="テキスト ボックス 99">
            <a:extLst>
              <a:ext uri="{FF2B5EF4-FFF2-40B4-BE49-F238E27FC236}">
                <a16:creationId xmlns:a16="http://schemas.microsoft.com/office/drawing/2014/main" id="{68BDF117-3D7C-9B1C-CBD0-C98A0DE6C35A}"/>
              </a:ext>
            </a:extLst>
          </p:cNvPr>
          <p:cNvSpPr txBox="1"/>
          <p:nvPr/>
        </p:nvSpPr>
        <p:spPr>
          <a:xfrm>
            <a:off x="3314700" y="3778814"/>
            <a:ext cx="2778698" cy="461665"/>
          </a:xfrm>
          <a:prstGeom prst="rect">
            <a:avLst/>
          </a:prstGeom>
          <a:noFill/>
        </p:spPr>
        <p:txBody>
          <a:bodyPr wrap="square">
            <a:spAutoFit/>
          </a:bodyPr>
          <a:lstStyle/>
          <a:p>
            <a:pPr algn="ctr"/>
            <a:r>
              <a:rPr kumimoji="1" lang="en-US" altLang="ja-JP" sz="2400" b="1" dirty="0">
                <a:solidFill>
                  <a:schemeClr val="accent3"/>
                </a:solidFill>
                <a:latin typeface="+mj-ea"/>
                <a:ea typeface="+mj-ea"/>
              </a:rPr>
              <a:t>7400</a:t>
            </a:r>
            <a:r>
              <a:rPr kumimoji="1" lang="ja-JP" altLang="en-US" sz="2400" b="1" dirty="0">
                <a:solidFill>
                  <a:schemeClr val="accent3"/>
                </a:solidFill>
                <a:latin typeface="+mj-ea"/>
                <a:ea typeface="+mj-ea"/>
              </a:rPr>
              <a:t>万</a:t>
            </a:r>
            <a:r>
              <a:rPr kumimoji="1" lang="en-US" altLang="ja-JP" sz="2400" b="1" dirty="0">
                <a:solidFill>
                  <a:schemeClr val="accent3"/>
                </a:solidFill>
                <a:latin typeface="+mj-ea"/>
                <a:ea typeface="+mj-ea"/>
              </a:rPr>
              <a:t>UU</a:t>
            </a:r>
            <a:endParaRPr kumimoji="1" lang="ja-JP" altLang="en-US" sz="2400" b="1" dirty="0">
              <a:solidFill>
                <a:schemeClr val="accent3"/>
              </a:solidFill>
              <a:latin typeface="+mj-ea"/>
              <a:ea typeface="+mj-ea"/>
            </a:endParaRPr>
          </a:p>
        </p:txBody>
      </p:sp>
      <p:sp>
        <p:nvSpPr>
          <p:cNvPr id="101" name="テキスト ボックス 100">
            <a:extLst>
              <a:ext uri="{FF2B5EF4-FFF2-40B4-BE49-F238E27FC236}">
                <a16:creationId xmlns:a16="http://schemas.microsoft.com/office/drawing/2014/main" id="{9F9442E5-A997-B71C-1D08-0D546EDCA37A}"/>
              </a:ext>
            </a:extLst>
          </p:cNvPr>
          <p:cNvSpPr txBox="1"/>
          <p:nvPr/>
        </p:nvSpPr>
        <p:spPr>
          <a:xfrm>
            <a:off x="3314700" y="4436284"/>
            <a:ext cx="2778698" cy="461665"/>
          </a:xfrm>
          <a:prstGeom prst="rect">
            <a:avLst/>
          </a:prstGeom>
          <a:noFill/>
        </p:spPr>
        <p:txBody>
          <a:bodyPr wrap="square">
            <a:spAutoFit/>
          </a:bodyPr>
          <a:lstStyle/>
          <a:p>
            <a:pPr algn="ctr"/>
            <a:r>
              <a:rPr lang="en-US" altLang="ja-JP" sz="2400" b="1" dirty="0">
                <a:solidFill>
                  <a:schemeClr val="accent3"/>
                </a:solidFill>
                <a:latin typeface="+mj-ea"/>
                <a:ea typeface="+mj-ea"/>
              </a:rPr>
              <a:t>67</a:t>
            </a:r>
            <a:r>
              <a:rPr kumimoji="1" lang="en-US" altLang="ja-JP" sz="2400" b="1" dirty="0">
                <a:solidFill>
                  <a:schemeClr val="accent3"/>
                </a:solidFill>
                <a:latin typeface="+mj-ea"/>
                <a:ea typeface="+mj-ea"/>
              </a:rPr>
              <a:t>00</a:t>
            </a:r>
            <a:r>
              <a:rPr kumimoji="1" lang="ja-JP" altLang="en-US" sz="2400" b="1" dirty="0">
                <a:solidFill>
                  <a:schemeClr val="accent3"/>
                </a:solidFill>
                <a:latin typeface="+mj-ea"/>
                <a:ea typeface="+mj-ea"/>
              </a:rPr>
              <a:t>万</a:t>
            </a:r>
            <a:r>
              <a:rPr kumimoji="1" lang="en-US" altLang="ja-JP" sz="2400" b="1" dirty="0">
                <a:solidFill>
                  <a:schemeClr val="accent3"/>
                </a:solidFill>
                <a:latin typeface="+mj-ea"/>
                <a:ea typeface="+mj-ea"/>
              </a:rPr>
              <a:t>UU</a:t>
            </a:r>
            <a:endParaRPr kumimoji="1" lang="ja-JP" altLang="en-US" sz="2400" b="1" dirty="0">
              <a:solidFill>
                <a:schemeClr val="accent3"/>
              </a:solidFill>
              <a:latin typeface="+mj-ea"/>
              <a:ea typeface="+mj-ea"/>
            </a:endParaRPr>
          </a:p>
        </p:txBody>
      </p:sp>
      <p:sp>
        <p:nvSpPr>
          <p:cNvPr id="102" name="テキスト ボックス 101">
            <a:extLst>
              <a:ext uri="{FF2B5EF4-FFF2-40B4-BE49-F238E27FC236}">
                <a16:creationId xmlns:a16="http://schemas.microsoft.com/office/drawing/2014/main" id="{8015CDD1-ACFE-B9A5-5771-229C8BC1CFCB}"/>
              </a:ext>
            </a:extLst>
          </p:cNvPr>
          <p:cNvSpPr txBox="1"/>
          <p:nvPr/>
        </p:nvSpPr>
        <p:spPr>
          <a:xfrm>
            <a:off x="3314700" y="5105318"/>
            <a:ext cx="2778698" cy="461665"/>
          </a:xfrm>
          <a:prstGeom prst="rect">
            <a:avLst/>
          </a:prstGeom>
          <a:noFill/>
        </p:spPr>
        <p:txBody>
          <a:bodyPr wrap="square">
            <a:spAutoFit/>
          </a:bodyPr>
          <a:lstStyle/>
          <a:p>
            <a:pPr algn="ctr"/>
            <a:r>
              <a:rPr lang="en-US" altLang="ja-JP" sz="2400" b="1" dirty="0">
                <a:solidFill>
                  <a:schemeClr val="accent3"/>
                </a:solidFill>
                <a:latin typeface="+mj-ea"/>
                <a:ea typeface="+mj-ea"/>
              </a:rPr>
              <a:t>65</a:t>
            </a:r>
            <a:r>
              <a:rPr kumimoji="1" lang="en-US" altLang="ja-JP" sz="2400" b="1" dirty="0">
                <a:solidFill>
                  <a:schemeClr val="accent3"/>
                </a:solidFill>
                <a:latin typeface="+mj-ea"/>
                <a:ea typeface="+mj-ea"/>
              </a:rPr>
              <a:t>00</a:t>
            </a:r>
            <a:r>
              <a:rPr kumimoji="1" lang="ja-JP" altLang="en-US" sz="2400" b="1" dirty="0">
                <a:solidFill>
                  <a:schemeClr val="accent3"/>
                </a:solidFill>
                <a:latin typeface="+mj-ea"/>
                <a:ea typeface="+mj-ea"/>
              </a:rPr>
              <a:t>万</a:t>
            </a:r>
            <a:r>
              <a:rPr kumimoji="1" lang="en-US" altLang="ja-JP" sz="2400" b="1" dirty="0">
                <a:solidFill>
                  <a:schemeClr val="accent3"/>
                </a:solidFill>
                <a:latin typeface="+mj-ea"/>
                <a:ea typeface="+mj-ea"/>
              </a:rPr>
              <a:t>UU</a:t>
            </a:r>
            <a:endParaRPr kumimoji="1" lang="ja-JP" altLang="en-US" sz="2400" b="1" dirty="0">
              <a:solidFill>
                <a:schemeClr val="accent3"/>
              </a:solidFill>
              <a:latin typeface="+mj-ea"/>
              <a:ea typeface="+mj-ea"/>
            </a:endParaRPr>
          </a:p>
        </p:txBody>
      </p:sp>
      <p:sp>
        <p:nvSpPr>
          <p:cNvPr id="103" name="テキスト ボックス 102">
            <a:extLst>
              <a:ext uri="{FF2B5EF4-FFF2-40B4-BE49-F238E27FC236}">
                <a16:creationId xmlns:a16="http://schemas.microsoft.com/office/drawing/2014/main" id="{D0ED0C34-7ECC-746D-1B52-DD79B330C2E0}"/>
              </a:ext>
            </a:extLst>
          </p:cNvPr>
          <p:cNvSpPr txBox="1"/>
          <p:nvPr/>
        </p:nvSpPr>
        <p:spPr>
          <a:xfrm>
            <a:off x="3314700" y="5770497"/>
            <a:ext cx="2778698" cy="461665"/>
          </a:xfrm>
          <a:prstGeom prst="rect">
            <a:avLst/>
          </a:prstGeom>
          <a:noFill/>
        </p:spPr>
        <p:txBody>
          <a:bodyPr wrap="square">
            <a:spAutoFit/>
          </a:bodyPr>
          <a:lstStyle/>
          <a:p>
            <a:pPr algn="ctr"/>
            <a:r>
              <a:rPr lang="en-US" altLang="ja-JP" sz="2400" b="1" dirty="0">
                <a:solidFill>
                  <a:schemeClr val="accent6"/>
                </a:solidFill>
                <a:latin typeface="+mj-ea"/>
                <a:ea typeface="+mj-ea"/>
              </a:rPr>
              <a:t>64</a:t>
            </a:r>
            <a:r>
              <a:rPr kumimoji="1" lang="en-US" altLang="ja-JP" sz="2400" b="1" dirty="0">
                <a:solidFill>
                  <a:schemeClr val="accent6"/>
                </a:solidFill>
                <a:latin typeface="+mj-ea"/>
                <a:ea typeface="+mj-ea"/>
              </a:rPr>
              <a:t>00</a:t>
            </a:r>
            <a:r>
              <a:rPr kumimoji="1" lang="ja-JP" altLang="en-US" sz="2400" b="1" dirty="0">
                <a:solidFill>
                  <a:schemeClr val="accent6"/>
                </a:solidFill>
                <a:latin typeface="+mj-ea"/>
                <a:ea typeface="+mj-ea"/>
              </a:rPr>
              <a:t>万</a:t>
            </a:r>
            <a:r>
              <a:rPr kumimoji="1" lang="en-US" altLang="ja-JP" sz="2400" b="1" dirty="0">
                <a:solidFill>
                  <a:schemeClr val="accent6"/>
                </a:solidFill>
                <a:latin typeface="+mj-ea"/>
                <a:ea typeface="+mj-ea"/>
              </a:rPr>
              <a:t>UU</a:t>
            </a:r>
            <a:endParaRPr kumimoji="1" lang="ja-JP" altLang="en-US" sz="2400" b="1" dirty="0">
              <a:solidFill>
                <a:schemeClr val="accent6"/>
              </a:solidFill>
              <a:latin typeface="+mj-ea"/>
              <a:ea typeface="+mj-ea"/>
            </a:endParaRPr>
          </a:p>
        </p:txBody>
      </p:sp>
      <p:sp>
        <p:nvSpPr>
          <p:cNvPr id="4" name="テキスト ボックス 13">
            <a:extLst>
              <a:ext uri="{FF2B5EF4-FFF2-40B4-BE49-F238E27FC236}">
                <a16:creationId xmlns:a16="http://schemas.microsoft.com/office/drawing/2014/main" id="{B003EB05-CFBF-2DFF-7DAD-42DF7D2C8707}"/>
              </a:ext>
            </a:extLst>
          </p:cNvPr>
          <p:cNvSpPr txBox="1"/>
          <p:nvPr/>
        </p:nvSpPr>
        <p:spPr>
          <a:xfrm>
            <a:off x="328782" y="6475332"/>
            <a:ext cx="4955544" cy="21854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800" dirty="0">
                <a:solidFill>
                  <a:schemeClr val="accent3"/>
                </a:solidFill>
                <a:latin typeface="+mn-ea"/>
              </a:rPr>
              <a:t>出展：ニールセン </a:t>
            </a:r>
            <a:r>
              <a:rPr kumimoji="1" lang="en-US" altLang="ja-JP" sz="800" dirty="0" err="1">
                <a:solidFill>
                  <a:schemeClr val="accent3"/>
                </a:solidFill>
                <a:latin typeface="+mn-ea"/>
              </a:rPr>
              <a:t>Netview</a:t>
            </a:r>
            <a:r>
              <a:rPr kumimoji="1" lang="ja-JP" altLang="en-US" sz="800" dirty="0">
                <a:solidFill>
                  <a:schemeClr val="accent3"/>
                </a:solidFill>
                <a:latin typeface="+mn-ea"/>
              </a:rPr>
              <a:t>（</a:t>
            </a:r>
            <a:r>
              <a:rPr kumimoji="1" lang="en-US" altLang="ja-JP" sz="800" dirty="0">
                <a:solidFill>
                  <a:schemeClr val="accent3"/>
                </a:solidFill>
                <a:latin typeface="+mn-ea"/>
              </a:rPr>
              <a:t>2022</a:t>
            </a:r>
            <a:r>
              <a:rPr kumimoji="1" lang="ja-JP" altLang="en-US" sz="800" dirty="0">
                <a:solidFill>
                  <a:schemeClr val="accent3"/>
                </a:solidFill>
                <a:latin typeface="+mn-ea"/>
              </a:rPr>
              <a:t>年</a:t>
            </a:r>
            <a:r>
              <a:rPr kumimoji="1" lang="en-US" altLang="ja-JP" sz="800" dirty="0">
                <a:solidFill>
                  <a:schemeClr val="accent3"/>
                </a:solidFill>
                <a:latin typeface="+mn-ea"/>
              </a:rPr>
              <a:t>4</a:t>
            </a:r>
            <a:r>
              <a:rPr kumimoji="1" lang="ja-JP" altLang="en-US" sz="800" dirty="0">
                <a:solidFill>
                  <a:schemeClr val="accent3"/>
                </a:solidFill>
                <a:latin typeface="+mn-ea"/>
              </a:rPr>
              <a:t>月</a:t>
            </a:r>
            <a:r>
              <a:rPr lang="ja-JP" altLang="en-US" sz="800" dirty="0">
                <a:solidFill>
                  <a:schemeClr val="accent3"/>
                </a:solidFill>
                <a:latin typeface="+mn-ea"/>
              </a:rPr>
              <a:t>）</a:t>
            </a:r>
            <a:endParaRPr kumimoji="1" lang="ja-JP" altLang="en-US" sz="800" dirty="0">
              <a:solidFill>
                <a:schemeClr val="accent3"/>
              </a:solidFill>
              <a:latin typeface="+mn-ea"/>
            </a:endParaRPr>
          </a:p>
        </p:txBody>
      </p:sp>
    </p:spTree>
    <p:extLst>
      <p:ext uri="{BB962C8B-B14F-4D97-AF65-F5344CB8AC3E}">
        <p14:creationId xmlns:p14="http://schemas.microsoft.com/office/powerpoint/2010/main" val="4202941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ja-JP" altLang="en-US" dirty="0"/>
              <a:t>ニュースメディアとしての</a:t>
            </a:r>
            <a:r>
              <a:rPr kumimoji="1" lang="en-US" altLang="ja-JP" dirty="0"/>
              <a:t>Yahoo! JAPAN</a:t>
            </a:r>
            <a:r>
              <a:rPr kumimoji="1" lang="ja-JP" altLang="en-US" dirty="0"/>
              <a:t>特性</a:t>
            </a:r>
          </a:p>
        </p:txBody>
      </p:sp>
      <p:sp>
        <p:nvSpPr>
          <p:cNvPr id="3" name="正方形/長方形 2">
            <a:extLst>
              <a:ext uri="{FF2B5EF4-FFF2-40B4-BE49-F238E27FC236}">
                <a16:creationId xmlns:a16="http://schemas.microsoft.com/office/drawing/2014/main" id="{E1DA3C86-1D10-4A96-A7EF-3886072E305F}"/>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kumimoji="1" lang="en-US" altLang="ja-JP" b="1" dirty="0">
                <a:solidFill>
                  <a:schemeClr val="accent3"/>
                </a:solidFill>
                <a:latin typeface="Meiryo" panose="020B0604030504040204" pitchFamily="34" charset="-128"/>
                <a:ea typeface="Meiryo" panose="020B0604030504040204" pitchFamily="34" charset="-128"/>
              </a:rPr>
              <a:t>Yahoo</a:t>
            </a:r>
            <a:r>
              <a:rPr lang="en-US" altLang="ja-JP" b="1" dirty="0">
                <a:solidFill>
                  <a:schemeClr val="accent3"/>
                </a:solidFill>
                <a:latin typeface="Meiryo" panose="020B0604030504040204" pitchFamily="34" charset="-128"/>
                <a:ea typeface="Meiryo" panose="020B0604030504040204" pitchFamily="34" charset="-128"/>
              </a:rPr>
              <a:t>!</a:t>
            </a:r>
            <a:r>
              <a:rPr lang="ja-JP" altLang="en-US" b="1" dirty="0">
                <a:solidFill>
                  <a:schemeClr val="accent3"/>
                </a:solidFill>
                <a:latin typeface="Meiryo" panose="020B0604030504040204" pitchFamily="34" charset="-128"/>
                <a:ea typeface="Meiryo" panose="020B0604030504040204" pitchFamily="34" charset="-128"/>
              </a:rPr>
              <a:t> </a:t>
            </a:r>
            <a:r>
              <a:rPr kumimoji="1" lang="en-US" altLang="ja-JP" b="1" dirty="0">
                <a:solidFill>
                  <a:schemeClr val="accent3"/>
                </a:solidFill>
                <a:latin typeface="Meiryo" panose="020B0604030504040204" pitchFamily="34" charset="-128"/>
                <a:ea typeface="Meiryo" panose="020B0604030504040204" pitchFamily="34" charset="-128"/>
              </a:rPr>
              <a:t>JAPAN</a:t>
            </a:r>
            <a:r>
              <a:rPr kumimoji="1" lang="ja-JP" altLang="en-US" b="1" dirty="0">
                <a:solidFill>
                  <a:schemeClr val="accent3"/>
                </a:solidFill>
                <a:latin typeface="Meiryo" panose="020B0604030504040204" pitchFamily="34" charset="-128"/>
                <a:ea typeface="Meiryo" panose="020B0604030504040204" pitchFamily="34" charset="-128"/>
              </a:rPr>
              <a:t>は</a:t>
            </a:r>
            <a:r>
              <a:rPr lang="ja-JP" altLang="en-US" b="1" dirty="0">
                <a:solidFill>
                  <a:schemeClr val="accent3"/>
                </a:solidFill>
                <a:latin typeface="Meiryo" panose="020B0604030504040204" pitchFamily="34" charset="-128"/>
                <a:ea typeface="Meiryo" panose="020B0604030504040204" pitchFamily="34" charset="-128"/>
              </a:rPr>
              <a:t>国内最大級のニュースメディア</a:t>
            </a:r>
            <a:endParaRPr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潜在ニーズ</a:t>
            </a:r>
            <a:r>
              <a:rPr lang="en-US" altLang="ja-JP" b="1" dirty="0">
                <a:solidFill>
                  <a:schemeClr val="accent3"/>
                </a:solidFill>
                <a:latin typeface="Meiryo" panose="020B0604030504040204" pitchFamily="34" charset="-128"/>
                <a:ea typeface="Meiryo" panose="020B0604030504040204" pitchFamily="34" charset="-128"/>
              </a:rPr>
              <a:t>×</a:t>
            </a:r>
            <a:r>
              <a:rPr lang="ja-JP" altLang="en-US" b="1" dirty="0">
                <a:solidFill>
                  <a:schemeClr val="accent3"/>
                </a:solidFill>
                <a:latin typeface="Meiryo" panose="020B0604030504040204" pitchFamily="34" charset="-128"/>
                <a:ea typeface="Meiryo" panose="020B0604030504040204" pitchFamily="34" charset="-128"/>
              </a:rPr>
              <a:t>大規模リーチ獲得を実現することに最も適した媒体</a:t>
            </a:r>
            <a:endParaRPr lang="en-US" altLang="ja-JP" b="1" dirty="0">
              <a:solidFill>
                <a:schemeClr val="accent3"/>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2D500A5F-322D-2C2B-15B1-3F73D7311EC2}"/>
              </a:ext>
            </a:extLst>
          </p:cNvPr>
          <p:cNvSpPr txBox="1"/>
          <p:nvPr/>
        </p:nvSpPr>
        <p:spPr>
          <a:xfrm>
            <a:off x="4590080" y="2650169"/>
            <a:ext cx="6288901" cy="523220"/>
          </a:xfrm>
          <a:prstGeom prst="rect">
            <a:avLst/>
          </a:prstGeom>
          <a:noFill/>
        </p:spPr>
        <p:txBody>
          <a:bodyPr wrap="none" rtlCol="0">
            <a:spAutoFit/>
          </a:bodyPr>
          <a:lstStyle/>
          <a:p>
            <a:pPr algn="l"/>
            <a:r>
              <a:rPr kumimoji="1" lang="ja-JP" altLang="en-US" sz="2800" b="1" dirty="0">
                <a:solidFill>
                  <a:schemeClr val="accent3"/>
                </a:solidFill>
              </a:rPr>
              <a:t>＝　国内最大規模のニュースメディア</a:t>
            </a:r>
          </a:p>
        </p:txBody>
      </p:sp>
      <p:sp>
        <p:nvSpPr>
          <p:cNvPr id="10" name="片側の 2 つの角を丸めた四角形 25">
            <a:extLst>
              <a:ext uri="{FF2B5EF4-FFF2-40B4-BE49-F238E27FC236}">
                <a16:creationId xmlns:a16="http://schemas.microsoft.com/office/drawing/2014/main" id="{2FF6134E-758C-A0F5-7B73-88855DFDD77C}"/>
              </a:ext>
            </a:extLst>
          </p:cNvPr>
          <p:cNvSpPr/>
          <p:nvPr/>
        </p:nvSpPr>
        <p:spPr>
          <a:xfrm>
            <a:off x="654996" y="3928931"/>
            <a:ext cx="3540135" cy="2409045"/>
          </a:xfrm>
          <a:prstGeom prst="round2SameRect">
            <a:avLst>
              <a:gd name="adj1" fmla="val 0"/>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chemeClr val="accent3"/>
                </a:solidFill>
                <a:effectLst/>
                <a:uLnTx/>
                <a:uFillTx/>
                <a:latin typeface="メイリオ"/>
                <a:ea typeface="メイリオ"/>
                <a:cs typeface="+mn-cs"/>
              </a:rPr>
              <a:t>①最大級ニュースメディア</a:t>
            </a:r>
            <a:endParaRPr kumimoji="0" lang="en-US" altLang="ja-JP" sz="2000" b="1"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kern="0" dirty="0">
              <a:solidFill>
                <a:schemeClr val="accent3"/>
              </a:solidFill>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kern="0" dirty="0">
                <a:solidFill>
                  <a:schemeClr val="accent3"/>
                </a:solidFill>
                <a:latin typeface="メイリオ"/>
                <a:ea typeface="メイリオ"/>
              </a:rPr>
              <a:t>非デジタルを含めた</a:t>
            </a:r>
            <a:endParaRPr kumimoji="0" lang="en-US" altLang="ja-JP" sz="1600" kern="0" dirty="0">
              <a:solidFill>
                <a:schemeClr val="accent3"/>
              </a:solidFill>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kern="0" dirty="0">
                <a:solidFill>
                  <a:schemeClr val="accent3"/>
                </a:solidFill>
                <a:latin typeface="メイリオ"/>
                <a:ea typeface="メイリオ"/>
              </a:rPr>
              <a:t>国内</a:t>
            </a:r>
            <a:r>
              <a:rPr kumimoji="0" lang="ja-JP" altLang="en-US" sz="1600" i="0" u="none" strike="noStrike" kern="0" cap="none" spc="0" normalizeH="0" baseline="0" noProof="0" dirty="0">
                <a:ln>
                  <a:noFill/>
                </a:ln>
                <a:solidFill>
                  <a:schemeClr val="accent3"/>
                </a:solidFill>
                <a:effectLst/>
                <a:uLnTx/>
                <a:uFillTx/>
                <a:latin typeface="メイリオ"/>
                <a:ea typeface="メイリオ"/>
                <a:cs typeface="+mn-cs"/>
              </a:rPr>
              <a:t>ニュースメディアで最大規模</a:t>
            </a:r>
            <a:endPar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kern="0" dirty="0">
                <a:solidFill>
                  <a:schemeClr val="accent3"/>
                </a:solidFill>
                <a:latin typeface="メイリオ"/>
                <a:ea typeface="メイリオ"/>
              </a:rPr>
              <a:t>老若男女が幅広く利用</a:t>
            </a:r>
            <a:endPar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11" name="片側の 2 つの角を丸めた四角形 25">
            <a:extLst>
              <a:ext uri="{FF2B5EF4-FFF2-40B4-BE49-F238E27FC236}">
                <a16:creationId xmlns:a16="http://schemas.microsoft.com/office/drawing/2014/main" id="{726275C7-CAC4-A5B7-3526-0D1E943E2C3A}"/>
              </a:ext>
            </a:extLst>
          </p:cNvPr>
          <p:cNvSpPr/>
          <p:nvPr/>
        </p:nvSpPr>
        <p:spPr>
          <a:xfrm>
            <a:off x="4304511" y="3928931"/>
            <a:ext cx="3540135" cy="2409045"/>
          </a:xfrm>
          <a:prstGeom prst="round2SameRect">
            <a:avLst>
              <a:gd name="adj1" fmla="val 0"/>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chemeClr val="accent3"/>
                </a:solidFill>
                <a:effectLst/>
                <a:uLnTx/>
                <a:uFillTx/>
                <a:latin typeface="メイリオ"/>
                <a:ea typeface="メイリオ"/>
                <a:cs typeface="+mn-cs"/>
              </a:rPr>
              <a:t>②世の中ゴト確認メディア</a:t>
            </a:r>
            <a:endParaRPr kumimoji="0" lang="en-US" altLang="ja-JP" sz="2000" b="1"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kern="0" dirty="0">
              <a:solidFill>
                <a:schemeClr val="accent3"/>
              </a:solidFill>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メイリオ"/>
                <a:ea typeface="メイリオ"/>
                <a:cs typeface="+mn-cs"/>
              </a:rPr>
              <a:t>世の中の話題やその反応を</a:t>
            </a:r>
            <a:endPar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メイリオ"/>
                <a:ea typeface="メイリオ"/>
                <a:cs typeface="+mn-cs"/>
              </a:rPr>
              <a:t>確認する</a:t>
            </a:r>
            <a:r>
              <a:rPr kumimoji="0" lang="ja-JP" altLang="en-US" sz="1600" kern="0" dirty="0">
                <a:solidFill>
                  <a:schemeClr val="accent3"/>
                </a:solidFill>
                <a:latin typeface="メイリオ"/>
                <a:ea typeface="メイリオ"/>
              </a:rPr>
              <a:t>目的での利用が多い</a:t>
            </a:r>
            <a:endPar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rPr>
              <a:t>SNS</a:t>
            </a:r>
            <a:r>
              <a:rPr kumimoji="0" lang="ja-JP" altLang="en-US" sz="1600" kern="0" dirty="0">
                <a:solidFill>
                  <a:schemeClr val="accent3"/>
                </a:solidFill>
                <a:latin typeface="メイリオ"/>
                <a:ea typeface="メイリオ"/>
              </a:rPr>
              <a:t>上の発信ソースになることも</a:t>
            </a:r>
            <a:endPar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12" name="片側の 2 つの角を丸めた四角形 25">
            <a:extLst>
              <a:ext uri="{FF2B5EF4-FFF2-40B4-BE49-F238E27FC236}">
                <a16:creationId xmlns:a16="http://schemas.microsoft.com/office/drawing/2014/main" id="{ECE13F4E-A811-8048-2E46-F89A7BDBA3FB}"/>
              </a:ext>
            </a:extLst>
          </p:cNvPr>
          <p:cNvSpPr/>
          <p:nvPr/>
        </p:nvSpPr>
        <p:spPr>
          <a:xfrm>
            <a:off x="7942581" y="3928931"/>
            <a:ext cx="3540135" cy="2409045"/>
          </a:xfrm>
          <a:prstGeom prst="round2SameRect">
            <a:avLst>
              <a:gd name="adj1" fmla="val 0"/>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kern="0" dirty="0">
                <a:solidFill>
                  <a:schemeClr val="accent3"/>
                </a:solidFill>
                <a:latin typeface="メイリオ"/>
                <a:ea typeface="メイリオ"/>
              </a:rPr>
              <a:t>③能動的習慣接触メディア</a:t>
            </a:r>
            <a:endParaRPr kumimoji="0" lang="en-US" altLang="ja-JP" sz="2000" b="1" kern="0" dirty="0">
              <a:solidFill>
                <a:schemeClr val="accent3"/>
              </a:solidFill>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kern="0" dirty="0">
              <a:solidFill>
                <a:schemeClr val="accent3"/>
              </a:solidFill>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メイリオ"/>
                <a:ea typeface="メイリオ"/>
                <a:cs typeface="+mn-cs"/>
              </a:rPr>
              <a:t>生活の中で習慣的に</a:t>
            </a:r>
            <a:endPar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メイリオ"/>
                <a:ea typeface="メイリオ"/>
                <a:cs typeface="+mn-cs"/>
              </a:rPr>
              <a:t>最新ニュースをチェックするために</a:t>
            </a:r>
            <a:endPar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メイリオ"/>
                <a:ea typeface="メイリオ"/>
                <a:cs typeface="+mn-cs"/>
              </a:rPr>
              <a:t>繰り返し来訪する傾向</a:t>
            </a:r>
            <a:endPar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13" name="正方形/長方形 12">
            <a:extLst>
              <a:ext uri="{FF2B5EF4-FFF2-40B4-BE49-F238E27FC236}">
                <a16:creationId xmlns:a16="http://schemas.microsoft.com/office/drawing/2014/main" id="{CCF808CC-9EB8-7EAB-7F3B-07F2AE96DB51}"/>
              </a:ext>
            </a:extLst>
          </p:cNvPr>
          <p:cNvSpPr/>
          <p:nvPr/>
        </p:nvSpPr>
        <p:spPr>
          <a:xfrm>
            <a:off x="704081" y="2347609"/>
            <a:ext cx="10778636" cy="1081391"/>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9" name="直線コネクタ 18">
            <a:extLst>
              <a:ext uri="{FF2B5EF4-FFF2-40B4-BE49-F238E27FC236}">
                <a16:creationId xmlns:a16="http://schemas.microsoft.com/office/drawing/2014/main" id="{8781D220-7D3A-8E29-2DE8-871951E851EF}"/>
              </a:ext>
            </a:extLst>
          </p:cNvPr>
          <p:cNvCxnSpPr>
            <a:stCxn id="13" idx="2"/>
          </p:cNvCxnSpPr>
          <p:nvPr/>
        </p:nvCxnSpPr>
        <p:spPr>
          <a:xfrm>
            <a:off x="6093399" y="3429000"/>
            <a:ext cx="2601" cy="436123"/>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7DAD4B64-6DF7-6EAC-1887-959B32B1D8F1}"/>
              </a:ext>
            </a:extLst>
          </p:cNvPr>
          <p:cNvCxnSpPr/>
          <p:nvPr/>
        </p:nvCxnSpPr>
        <p:spPr>
          <a:xfrm>
            <a:off x="2449345" y="3644054"/>
            <a:ext cx="7288107"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EAD5C3DA-92F6-24D5-8972-C1B37BAB1110}"/>
              </a:ext>
            </a:extLst>
          </p:cNvPr>
          <p:cNvCxnSpPr>
            <a:cxnSpLocks/>
          </p:cNvCxnSpPr>
          <p:nvPr/>
        </p:nvCxnSpPr>
        <p:spPr>
          <a:xfrm>
            <a:off x="2463432" y="3656053"/>
            <a:ext cx="0" cy="20907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20D733BA-E90F-F1D1-19C8-281C5AAD9167}"/>
              </a:ext>
            </a:extLst>
          </p:cNvPr>
          <p:cNvCxnSpPr>
            <a:cxnSpLocks/>
          </p:cNvCxnSpPr>
          <p:nvPr/>
        </p:nvCxnSpPr>
        <p:spPr>
          <a:xfrm>
            <a:off x="9720751" y="3656053"/>
            <a:ext cx="0" cy="20907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7" name="図 6" descr="ロゴ&#10;&#10;自動的に生成された説明">
            <a:extLst>
              <a:ext uri="{FF2B5EF4-FFF2-40B4-BE49-F238E27FC236}">
                <a16:creationId xmlns:a16="http://schemas.microsoft.com/office/drawing/2014/main" id="{DDD0B022-2936-35AE-2B0A-8759542581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3019" y="2440104"/>
            <a:ext cx="2917696" cy="919074"/>
          </a:xfrm>
          <a:prstGeom prst="rect">
            <a:avLst/>
          </a:prstGeom>
        </p:spPr>
      </p:pic>
    </p:spTree>
    <p:extLst>
      <p:ext uri="{BB962C8B-B14F-4D97-AF65-F5344CB8AC3E}">
        <p14:creationId xmlns:p14="http://schemas.microsoft.com/office/powerpoint/2010/main" val="31742807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chemeClr val="accent3"/>
                </a:solidFill>
                <a:effectLst/>
                <a:uLnTx/>
                <a:uFillTx/>
                <a:latin typeface="メイリオ"/>
                <a:ea typeface="メイリオ"/>
                <a:cs typeface="+mn-cs"/>
              </a:rPr>
              <a:t>①最大級ニュースメディア</a:t>
            </a:r>
            <a:endParaRPr kumimoji="0" lang="en-US" altLang="ja-JP" sz="2000" b="1"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3" name="正方形/長方形 2">
            <a:extLst>
              <a:ext uri="{FF2B5EF4-FFF2-40B4-BE49-F238E27FC236}">
                <a16:creationId xmlns:a16="http://schemas.microsoft.com/office/drawing/2014/main" id="{A03B5044-C01C-A310-F7BE-D72B87608E83}"/>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オンライン・オフラインのあらゆるニュースメディアのなかで最も高いリーチ率</a:t>
            </a:r>
            <a:endParaRPr kumimoji="1" lang="ja-JP" altLang="en-US" b="1" dirty="0">
              <a:solidFill>
                <a:schemeClr val="accent3"/>
              </a:solidFill>
              <a:latin typeface="Meiryo" panose="020B0604030504040204" pitchFamily="34" charset="-128"/>
              <a:ea typeface="Meiryo" panose="020B0604030504040204" pitchFamily="34" charset="-128"/>
            </a:endParaRPr>
          </a:p>
        </p:txBody>
      </p:sp>
      <p:pic>
        <p:nvPicPr>
          <p:cNvPr id="7" name="図 6">
            <a:extLst>
              <a:ext uri="{FF2B5EF4-FFF2-40B4-BE49-F238E27FC236}">
                <a16:creationId xmlns:a16="http://schemas.microsoft.com/office/drawing/2014/main" id="{34E26499-5DC5-7F4A-9E81-40B3C090B9AE}"/>
              </a:ext>
            </a:extLst>
          </p:cNvPr>
          <p:cNvPicPr>
            <a:picLocks noChangeAspect="1"/>
          </p:cNvPicPr>
          <p:nvPr/>
        </p:nvPicPr>
        <p:blipFill rotWithShape="1">
          <a:blip r:embed="rId2"/>
          <a:srcRect t="81056" r="70665"/>
          <a:stretch/>
        </p:blipFill>
        <p:spPr>
          <a:xfrm>
            <a:off x="8349170" y="5178924"/>
            <a:ext cx="3085056" cy="865813"/>
          </a:xfrm>
          <a:prstGeom prst="rect">
            <a:avLst/>
          </a:prstGeom>
        </p:spPr>
      </p:pic>
      <p:pic>
        <p:nvPicPr>
          <p:cNvPr id="11" name="グラフィックス 14" descr="王冠 枠線">
            <a:extLst>
              <a:ext uri="{FF2B5EF4-FFF2-40B4-BE49-F238E27FC236}">
                <a16:creationId xmlns:a16="http://schemas.microsoft.com/office/drawing/2014/main" id="{5FBF4405-457E-D71C-93EA-818E7034094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50933" y="2586541"/>
            <a:ext cx="613130" cy="613130"/>
          </a:xfrm>
          <a:prstGeom prst="rect">
            <a:avLst/>
          </a:prstGeom>
        </p:spPr>
      </p:pic>
      <p:pic>
        <p:nvPicPr>
          <p:cNvPr id="14" name="図 13">
            <a:extLst>
              <a:ext uri="{FF2B5EF4-FFF2-40B4-BE49-F238E27FC236}">
                <a16:creationId xmlns:a16="http://schemas.microsoft.com/office/drawing/2014/main" id="{F79CB2FB-ED7C-1769-A18F-8915D12CE74A}"/>
              </a:ext>
            </a:extLst>
          </p:cNvPr>
          <p:cNvPicPr>
            <a:picLocks noChangeAspect="1"/>
          </p:cNvPicPr>
          <p:nvPr/>
        </p:nvPicPr>
        <p:blipFill>
          <a:blip r:embed="rId5"/>
          <a:stretch>
            <a:fillRect/>
          </a:stretch>
        </p:blipFill>
        <p:spPr>
          <a:xfrm>
            <a:off x="1142533" y="2498099"/>
            <a:ext cx="10291693" cy="3761558"/>
          </a:xfrm>
          <a:prstGeom prst="rect">
            <a:avLst/>
          </a:prstGeom>
        </p:spPr>
      </p:pic>
      <p:pic>
        <p:nvPicPr>
          <p:cNvPr id="9" name="図 8">
            <a:extLst>
              <a:ext uri="{FF2B5EF4-FFF2-40B4-BE49-F238E27FC236}">
                <a16:creationId xmlns:a16="http://schemas.microsoft.com/office/drawing/2014/main" id="{D9B692D2-98A3-1391-7175-8C6B8B519DC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9656" y="2780213"/>
            <a:ext cx="1756768" cy="289952"/>
          </a:xfrm>
          <a:prstGeom prst="rect">
            <a:avLst/>
          </a:prstGeom>
        </p:spPr>
      </p:pic>
      <p:sp>
        <p:nvSpPr>
          <p:cNvPr id="4" name="テキスト ボックス 3">
            <a:extLst>
              <a:ext uri="{FF2B5EF4-FFF2-40B4-BE49-F238E27FC236}">
                <a16:creationId xmlns:a16="http://schemas.microsoft.com/office/drawing/2014/main" id="{E0335589-7A99-CC39-6908-B0D210A216BD}"/>
              </a:ext>
            </a:extLst>
          </p:cNvPr>
          <p:cNvSpPr txBox="1"/>
          <p:nvPr/>
        </p:nvSpPr>
        <p:spPr>
          <a:xfrm>
            <a:off x="824345" y="3382062"/>
            <a:ext cx="1632079" cy="261610"/>
          </a:xfrm>
          <a:prstGeom prst="rect">
            <a:avLst/>
          </a:prstGeom>
          <a:solidFill>
            <a:srgbClr val="FFFFFF"/>
          </a:solidFill>
        </p:spPr>
        <p:txBody>
          <a:bodyPr wrap="square" rtlCol="0">
            <a:spAutoFit/>
          </a:bodyPr>
          <a:lstStyle/>
          <a:p>
            <a:pPr algn="r"/>
            <a:r>
              <a:rPr kumimoji="1" lang="ja-JP" altLang="en-US" sz="1100" dirty="0"/>
              <a:t>テレビニュース番組</a:t>
            </a:r>
            <a:r>
              <a:rPr kumimoji="1" lang="en-US" altLang="ja-JP" sz="1100" dirty="0"/>
              <a:t>A</a:t>
            </a:r>
            <a:endParaRPr kumimoji="1" lang="ja-JP" altLang="en-US" sz="1100" dirty="0"/>
          </a:p>
        </p:txBody>
      </p:sp>
      <p:sp>
        <p:nvSpPr>
          <p:cNvPr id="5" name="テキスト ボックス 4">
            <a:extLst>
              <a:ext uri="{FF2B5EF4-FFF2-40B4-BE49-F238E27FC236}">
                <a16:creationId xmlns:a16="http://schemas.microsoft.com/office/drawing/2014/main" id="{D31D0478-E5BB-98E7-8EB1-174779A5510E}"/>
              </a:ext>
            </a:extLst>
          </p:cNvPr>
          <p:cNvSpPr txBox="1"/>
          <p:nvPr/>
        </p:nvSpPr>
        <p:spPr>
          <a:xfrm>
            <a:off x="824345" y="3955569"/>
            <a:ext cx="1632079" cy="261610"/>
          </a:xfrm>
          <a:prstGeom prst="rect">
            <a:avLst/>
          </a:prstGeom>
          <a:solidFill>
            <a:srgbClr val="FFFFFF"/>
          </a:solidFill>
        </p:spPr>
        <p:txBody>
          <a:bodyPr wrap="square" rtlCol="0">
            <a:spAutoFit/>
          </a:bodyPr>
          <a:lstStyle/>
          <a:p>
            <a:pPr algn="r"/>
            <a:r>
              <a:rPr kumimoji="1" lang="ja-JP" altLang="en-US" sz="1100" dirty="0"/>
              <a:t>テレビニュース番組</a:t>
            </a:r>
            <a:r>
              <a:rPr kumimoji="1" lang="en-US" altLang="ja-JP" sz="1100" dirty="0"/>
              <a:t>B</a:t>
            </a:r>
            <a:endParaRPr kumimoji="1" lang="ja-JP" altLang="en-US" sz="1100" dirty="0"/>
          </a:p>
        </p:txBody>
      </p:sp>
      <p:sp>
        <p:nvSpPr>
          <p:cNvPr id="6" name="テキスト ボックス 5">
            <a:extLst>
              <a:ext uri="{FF2B5EF4-FFF2-40B4-BE49-F238E27FC236}">
                <a16:creationId xmlns:a16="http://schemas.microsoft.com/office/drawing/2014/main" id="{7EF392AF-A564-D1EC-8DDE-2A4230E33538}"/>
              </a:ext>
            </a:extLst>
          </p:cNvPr>
          <p:cNvSpPr txBox="1"/>
          <p:nvPr/>
        </p:nvSpPr>
        <p:spPr>
          <a:xfrm>
            <a:off x="644236" y="5150018"/>
            <a:ext cx="1812187" cy="261610"/>
          </a:xfrm>
          <a:prstGeom prst="rect">
            <a:avLst/>
          </a:prstGeom>
          <a:solidFill>
            <a:srgbClr val="FFFFFF"/>
          </a:solidFill>
        </p:spPr>
        <p:txBody>
          <a:bodyPr wrap="square" rtlCol="0">
            <a:spAutoFit/>
          </a:bodyPr>
          <a:lstStyle/>
          <a:p>
            <a:pPr algn="r"/>
            <a:r>
              <a:rPr kumimoji="1" lang="ja-JP" altLang="en-US" sz="1100" dirty="0"/>
              <a:t>デジタルニュース媒体</a:t>
            </a:r>
            <a:r>
              <a:rPr kumimoji="1" lang="en-US" altLang="ja-JP" sz="1100" dirty="0"/>
              <a:t>C</a:t>
            </a:r>
            <a:endParaRPr kumimoji="1" lang="ja-JP" altLang="en-US" sz="1100" dirty="0"/>
          </a:p>
        </p:txBody>
      </p:sp>
      <p:sp>
        <p:nvSpPr>
          <p:cNvPr id="8" name="テキスト ボックス 7">
            <a:extLst>
              <a:ext uri="{FF2B5EF4-FFF2-40B4-BE49-F238E27FC236}">
                <a16:creationId xmlns:a16="http://schemas.microsoft.com/office/drawing/2014/main" id="{356CD622-C93B-6B72-9E20-4B3D71514214}"/>
              </a:ext>
            </a:extLst>
          </p:cNvPr>
          <p:cNvSpPr txBox="1"/>
          <p:nvPr/>
        </p:nvSpPr>
        <p:spPr>
          <a:xfrm>
            <a:off x="644236" y="5704837"/>
            <a:ext cx="1812187" cy="261610"/>
          </a:xfrm>
          <a:prstGeom prst="rect">
            <a:avLst/>
          </a:prstGeom>
          <a:solidFill>
            <a:srgbClr val="FFFFFF"/>
          </a:solidFill>
        </p:spPr>
        <p:txBody>
          <a:bodyPr wrap="square" rtlCol="0">
            <a:spAutoFit/>
          </a:bodyPr>
          <a:lstStyle/>
          <a:p>
            <a:pPr algn="r"/>
            <a:r>
              <a:rPr kumimoji="1" lang="ja-JP" altLang="en-US" sz="1100" dirty="0"/>
              <a:t>デジタルニュース媒体</a:t>
            </a:r>
            <a:r>
              <a:rPr lang="en-US" altLang="ja-JP" sz="1100" dirty="0"/>
              <a:t>D</a:t>
            </a:r>
            <a:endParaRPr kumimoji="1" lang="ja-JP" altLang="en-US" sz="1100" dirty="0"/>
          </a:p>
        </p:txBody>
      </p:sp>
    </p:spTree>
    <p:extLst>
      <p:ext uri="{BB962C8B-B14F-4D97-AF65-F5344CB8AC3E}">
        <p14:creationId xmlns:p14="http://schemas.microsoft.com/office/powerpoint/2010/main" val="24012238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chemeClr val="accent3"/>
                </a:solidFill>
                <a:effectLst/>
                <a:uLnTx/>
                <a:uFillTx/>
                <a:latin typeface="メイリオ"/>
                <a:ea typeface="メイリオ"/>
                <a:cs typeface="+mn-cs"/>
              </a:rPr>
              <a:t>②世の中ゴト確認メディア</a:t>
            </a:r>
            <a:endParaRPr kumimoji="0" lang="en-US" altLang="ja-JP" sz="2000" b="1"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3" name="正方形/長方形 2">
            <a:extLst>
              <a:ext uri="{FF2B5EF4-FFF2-40B4-BE49-F238E27FC236}">
                <a16:creationId xmlns:a16="http://schemas.microsoft.com/office/drawing/2014/main" id="{E1DA3C86-1D10-4A96-A7EF-3886072E305F}"/>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en-US" altLang="ja-JP" b="1" dirty="0">
                <a:solidFill>
                  <a:schemeClr val="accent3"/>
                </a:solidFill>
                <a:latin typeface="Meiryo" panose="020B0604030504040204" pitchFamily="34" charset="-128"/>
                <a:ea typeface="Meiryo" panose="020B0604030504040204" pitchFamily="34" charset="-128"/>
              </a:rPr>
              <a:t>Yahoo!</a:t>
            </a:r>
            <a:r>
              <a:rPr lang="ja-JP" altLang="en-US" b="1" dirty="0">
                <a:solidFill>
                  <a:schemeClr val="accent3"/>
                </a:solidFill>
                <a:latin typeface="Meiryo" panose="020B0604030504040204" pitchFamily="34" charset="-128"/>
                <a:ea typeface="Meiryo" panose="020B0604030504040204" pitchFamily="34" charset="-128"/>
              </a:rPr>
              <a:t>ニュースは今世の中で何が起きているか？をキャッチアップする目的が主要</a:t>
            </a:r>
            <a:endParaRPr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信頼できる情報ソースのため、ソーシャル上でシェアされる情報のソースになる傾向も高い</a:t>
            </a:r>
            <a:endParaRPr lang="en-US" altLang="ja-JP" b="1" dirty="0">
              <a:solidFill>
                <a:schemeClr val="accent3"/>
              </a:solidFill>
              <a:latin typeface="Meiryo" panose="020B0604030504040204" pitchFamily="34" charset="-128"/>
              <a:ea typeface="Meiryo" panose="020B0604030504040204" pitchFamily="34" charset="-128"/>
            </a:endParaRPr>
          </a:p>
        </p:txBody>
      </p:sp>
      <p:graphicFrame>
        <p:nvGraphicFramePr>
          <p:cNvPr id="5" name="グラフ 4">
            <a:extLst>
              <a:ext uri="{FF2B5EF4-FFF2-40B4-BE49-F238E27FC236}">
                <a16:creationId xmlns:a16="http://schemas.microsoft.com/office/drawing/2014/main" id="{35BCEBF0-B2A4-48BF-367D-9040C70AC1A0}"/>
              </a:ext>
            </a:extLst>
          </p:cNvPr>
          <p:cNvGraphicFramePr>
            <a:graphicFrameLocks/>
          </p:cNvGraphicFramePr>
          <p:nvPr>
            <p:extLst>
              <p:ext uri="{D42A27DB-BD31-4B8C-83A1-F6EECF244321}">
                <p14:modId xmlns:p14="http://schemas.microsoft.com/office/powerpoint/2010/main" val="3719910493"/>
              </p:ext>
            </p:extLst>
          </p:nvPr>
        </p:nvGraphicFramePr>
        <p:xfrm>
          <a:off x="824833" y="2765433"/>
          <a:ext cx="4815186" cy="175138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グラフ 6">
            <a:extLst>
              <a:ext uri="{FF2B5EF4-FFF2-40B4-BE49-F238E27FC236}">
                <a16:creationId xmlns:a16="http://schemas.microsoft.com/office/drawing/2014/main" id="{D7F9E480-CF0C-55B1-3A2B-3541B58E562C}"/>
              </a:ext>
            </a:extLst>
          </p:cNvPr>
          <p:cNvGraphicFramePr>
            <a:graphicFrameLocks/>
          </p:cNvGraphicFramePr>
          <p:nvPr>
            <p:extLst>
              <p:ext uri="{D42A27DB-BD31-4B8C-83A1-F6EECF244321}">
                <p14:modId xmlns:p14="http://schemas.microsoft.com/office/powerpoint/2010/main" val="1359567634"/>
              </p:ext>
            </p:extLst>
          </p:nvPr>
        </p:nvGraphicFramePr>
        <p:xfrm>
          <a:off x="6888087" y="2777182"/>
          <a:ext cx="4598341" cy="1751381"/>
        </p:xfrm>
        <a:graphic>
          <a:graphicData uri="http://schemas.openxmlformats.org/drawingml/2006/chart">
            <c:chart xmlns:c="http://schemas.openxmlformats.org/drawingml/2006/chart" xmlns:r="http://schemas.openxmlformats.org/officeDocument/2006/relationships" r:id="rId3"/>
          </a:graphicData>
        </a:graphic>
      </p:graphicFrame>
      <p:sp>
        <p:nvSpPr>
          <p:cNvPr id="8" name="正方形/長方形 7">
            <a:extLst>
              <a:ext uri="{FF2B5EF4-FFF2-40B4-BE49-F238E27FC236}">
                <a16:creationId xmlns:a16="http://schemas.microsoft.com/office/drawing/2014/main" id="{AF8D5CB2-A72D-DA2C-B63F-56A8264AD552}"/>
              </a:ext>
            </a:extLst>
          </p:cNvPr>
          <p:cNvSpPr/>
          <p:nvPr/>
        </p:nvSpPr>
        <p:spPr>
          <a:xfrm>
            <a:off x="694788" y="2399935"/>
            <a:ext cx="5276166" cy="431911"/>
          </a:xfrm>
          <a:prstGeom prst="rect">
            <a:avLst/>
          </a:prstGeom>
          <a:solidFill>
            <a:srgbClr val="54545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rPr>
              <a:t>公共性のある情報に出会えるメディア</a:t>
            </a:r>
            <a:endParaRPr kumimoji="0" lang="en-US" altLang="ja-JP" sz="1800" b="1" i="0" u="none" strike="noStrike" kern="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endParaRPr>
          </a:p>
        </p:txBody>
      </p:sp>
      <p:sp>
        <p:nvSpPr>
          <p:cNvPr id="9" name="正方形/長方形 8">
            <a:extLst>
              <a:ext uri="{FF2B5EF4-FFF2-40B4-BE49-F238E27FC236}">
                <a16:creationId xmlns:a16="http://schemas.microsoft.com/office/drawing/2014/main" id="{8CCED70B-EF2E-BCF9-6804-D3966DC53F11}"/>
              </a:ext>
            </a:extLst>
          </p:cNvPr>
          <p:cNvSpPr/>
          <p:nvPr/>
        </p:nvSpPr>
        <p:spPr>
          <a:xfrm>
            <a:off x="6221048" y="2389940"/>
            <a:ext cx="5276164" cy="431911"/>
          </a:xfrm>
          <a:prstGeom prst="rect">
            <a:avLst/>
          </a:prstGeom>
          <a:solidFill>
            <a:srgbClr val="54545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rPr>
              <a:t>知人に共有したくなる情報に出会えるメディア</a:t>
            </a:r>
            <a:endParaRPr kumimoji="0" lang="en-US" altLang="ja-JP" sz="1800" b="1" i="0" u="none" strike="noStrike" kern="0" cap="none" spc="0" normalizeH="0" baseline="0" noProof="0" dirty="0">
              <a:ln>
                <a:noFill/>
              </a:ln>
              <a:solidFill>
                <a:prstClr val="white"/>
              </a:solidFill>
              <a:effectLst/>
              <a:uLnTx/>
              <a:uFillTx/>
              <a:latin typeface="游ゴシック" panose="020B0400000000000000" pitchFamily="50" charset="-128"/>
              <a:ea typeface="游ゴシック" panose="020B0400000000000000" pitchFamily="50" charset="-128"/>
            </a:endParaRPr>
          </a:p>
        </p:txBody>
      </p:sp>
      <p:sp>
        <p:nvSpPr>
          <p:cNvPr id="10" name="楕円 9">
            <a:extLst>
              <a:ext uri="{FF2B5EF4-FFF2-40B4-BE49-F238E27FC236}">
                <a16:creationId xmlns:a16="http://schemas.microsoft.com/office/drawing/2014/main" id="{1F7AD238-8930-67C2-0CFC-56AD8139C1C0}"/>
              </a:ext>
            </a:extLst>
          </p:cNvPr>
          <p:cNvSpPr/>
          <p:nvPr/>
        </p:nvSpPr>
        <p:spPr>
          <a:xfrm>
            <a:off x="694788" y="4801469"/>
            <a:ext cx="6642358" cy="1467658"/>
          </a:xfrm>
          <a:prstGeom prst="ellipse">
            <a:avLst/>
          </a:prstGeom>
          <a:gradFill>
            <a:gsLst>
              <a:gs pos="0">
                <a:srgbClr val="C9002C">
                  <a:lumMod val="20000"/>
                  <a:lumOff val="80000"/>
                </a:srgbClr>
              </a:gs>
              <a:gs pos="100000">
                <a:srgbClr val="C9002C">
                  <a:lumMod val="20000"/>
                  <a:lumOff val="80000"/>
                </a:srgbClr>
              </a:gs>
            </a:gsLst>
            <a:lin ang="5400000" scaled="1"/>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endParaRPr>
          </a:p>
        </p:txBody>
      </p:sp>
      <p:sp>
        <p:nvSpPr>
          <p:cNvPr id="11" name="楕円 10">
            <a:extLst>
              <a:ext uri="{FF2B5EF4-FFF2-40B4-BE49-F238E27FC236}">
                <a16:creationId xmlns:a16="http://schemas.microsoft.com/office/drawing/2014/main" id="{6A813E6F-C6EE-9B6F-9C20-792636F7930B}"/>
              </a:ext>
            </a:extLst>
          </p:cNvPr>
          <p:cNvSpPr/>
          <p:nvPr/>
        </p:nvSpPr>
        <p:spPr>
          <a:xfrm>
            <a:off x="1658991" y="4941168"/>
            <a:ext cx="4697554" cy="870881"/>
          </a:xfrm>
          <a:prstGeom prst="ellipse">
            <a:avLst/>
          </a:prstGeom>
          <a:solidFill>
            <a:srgbClr val="C9002C">
              <a:lumMod val="40000"/>
              <a:lumOff val="6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endParaRPr>
          </a:p>
        </p:txBody>
      </p:sp>
      <p:sp>
        <p:nvSpPr>
          <p:cNvPr id="12" name="楕円 11">
            <a:extLst>
              <a:ext uri="{FF2B5EF4-FFF2-40B4-BE49-F238E27FC236}">
                <a16:creationId xmlns:a16="http://schemas.microsoft.com/office/drawing/2014/main" id="{F403D501-A5B6-BF55-8260-0478B6E04315}"/>
              </a:ext>
            </a:extLst>
          </p:cNvPr>
          <p:cNvSpPr/>
          <p:nvPr/>
        </p:nvSpPr>
        <p:spPr>
          <a:xfrm>
            <a:off x="2775115" y="5026940"/>
            <a:ext cx="2465306" cy="411349"/>
          </a:xfrm>
          <a:prstGeom prst="ellipse">
            <a:avLst/>
          </a:prstGeom>
          <a:solidFill>
            <a:srgbClr val="C9002C">
              <a:lumMod val="60000"/>
              <a:lumOff val="4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endParaRPr>
          </a:p>
        </p:txBody>
      </p:sp>
      <p:sp>
        <p:nvSpPr>
          <p:cNvPr id="14" name="正方形/長方形 13">
            <a:extLst>
              <a:ext uri="{FF2B5EF4-FFF2-40B4-BE49-F238E27FC236}">
                <a16:creationId xmlns:a16="http://schemas.microsoft.com/office/drawing/2014/main" id="{B7EED17B-908D-C480-5D24-BE637B472A89}"/>
              </a:ext>
            </a:extLst>
          </p:cNvPr>
          <p:cNvSpPr/>
          <p:nvPr/>
        </p:nvSpPr>
        <p:spPr>
          <a:xfrm>
            <a:off x="4804221" y="5797477"/>
            <a:ext cx="1492716" cy="369332"/>
          </a:xfrm>
          <a:prstGeom prst="rect">
            <a:avLst/>
          </a:prstGeom>
        </p:spPr>
        <p:txBody>
          <a:bodyPr wrap="square">
            <a:spAutoFit/>
          </a:bodyPr>
          <a:lstStyle/>
          <a:p>
            <a:r>
              <a:rPr lang="ja-JP" altLang="en-US" b="1" dirty="0">
                <a:solidFill>
                  <a:srgbClr val="FFFFFF"/>
                </a:solidFill>
                <a:latin typeface="游ゴシック" panose="020B0400000000000000" pitchFamily="50" charset="-128"/>
                <a:ea typeface="游ゴシック" panose="020B0400000000000000" pitchFamily="50" charset="-128"/>
              </a:rPr>
              <a:t>テレビ</a:t>
            </a:r>
            <a:r>
              <a:rPr lang="en-US" altLang="ja-JP" b="1" dirty="0">
                <a:solidFill>
                  <a:srgbClr val="FFFFFF"/>
                </a:solidFill>
                <a:latin typeface="游ゴシック" panose="020B0400000000000000" pitchFamily="50" charset="-128"/>
                <a:ea typeface="游ゴシック" panose="020B0400000000000000" pitchFamily="50" charset="-128"/>
              </a:rPr>
              <a:t>CM</a:t>
            </a:r>
            <a:r>
              <a:rPr lang="ja-JP" altLang="en-US" b="1" dirty="0">
                <a:solidFill>
                  <a:srgbClr val="FFFFFF"/>
                </a:solidFill>
                <a:latin typeface="游ゴシック" panose="020B0400000000000000" pitchFamily="50" charset="-128"/>
                <a:ea typeface="游ゴシック" panose="020B0400000000000000" pitchFamily="50" charset="-128"/>
              </a:rPr>
              <a:t>等</a:t>
            </a:r>
            <a:endParaRPr lang="ja-JP" altLang="en-US" dirty="0">
              <a:solidFill>
                <a:srgbClr val="FFFFFF"/>
              </a:solidFill>
              <a:latin typeface="游ゴシック" panose="020B0400000000000000" pitchFamily="50" charset="-128"/>
              <a:ea typeface="游ゴシック" panose="020B0400000000000000" pitchFamily="50" charset="-128"/>
            </a:endParaRPr>
          </a:p>
        </p:txBody>
      </p:sp>
      <p:sp>
        <p:nvSpPr>
          <p:cNvPr id="16" name="正方形/長方形 15">
            <a:extLst>
              <a:ext uri="{FF2B5EF4-FFF2-40B4-BE49-F238E27FC236}">
                <a16:creationId xmlns:a16="http://schemas.microsoft.com/office/drawing/2014/main" id="{FA335552-77A5-6851-0C24-F2F69B8AE7C6}"/>
              </a:ext>
            </a:extLst>
          </p:cNvPr>
          <p:cNvSpPr/>
          <p:nvPr/>
        </p:nvSpPr>
        <p:spPr>
          <a:xfrm>
            <a:off x="2510194" y="5428826"/>
            <a:ext cx="1292341" cy="307777"/>
          </a:xfrm>
          <a:prstGeom prst="rect">
            <a:avLst/>
          </a:prstGeom>
        </p:spPr>
        <p:txBody>
          <a:bodyPr wrap="square">
            <a:spAutoFit/>
          </a:bodyPr>
          <a:lstStyle/>
          <a:p>
            <a:r>
              <a:rPr lang="en-US" altLang="ja-JP" sz="1400" b="1" dirty="0">
                <a:solidFill>
                  <a:srgbClr val="FFFFFF"/>
                </a:solidFill>
                <a:latin typeface="游ゴシック" panose="020B0400000000000000" pitchFamily="50" charset="-128"/>
                <a:ea typeface="游ゴシック" panose="020B0400000000000000" pitchFamily="50" charset="-128"/>
              </a:rPr>
              <a:t>SNS</a:t>
            </a:r>
            <a:r>
              <a:rPr lang="ja-JP" altLang="en-US" sz="1400" b="1" dirty="0">
                <a:solidFill>
                  <a:srgbClr val="FFFFFF"/>
                </a:solidFill>
                <a:latin typeface="游ゴシック" panose="020B0400000000000000" pitchFamily="50" charset="-128"/>
                <a:ea typeface="游ゴシック" panose="020B0400000000000000" pitchFamily="50" charset="-128"/>
              </a:rPr>
              <a:t>サービス</a:t>
            </a:r>
            <a:endParaRPr lang="ja-JP" altLang="en-US" sz="1400" dirty="0">
              <a:solidFill>
                <a:srgbClr val="FFFFFF"/>
              </a:solidFill>
              <a:latin typeface="游ゴシック" panose="020B0400000000000000" pitchFamily="50" charset="-128"/>
              <a:ea typeface="游ゴシック" panose="020B0400000000000000" pitchFamily="50" charset="-128"/>
            </a:endParaRPr>
          </a:p>
        </p:txBody>
      </p:sp>
      <p:sp>
        <p:nvSpPr>
          <p:cNvPr id="17" name="正方形/長方形 16">
            <a:extLst>
              <a:ext uri="{FF2B5EF4-FFF2-40B4-BE49-F238E27FC236}">
                <a16:creationId xmlns:a16="http://schemas.microsoft.com/office/drawing/2014/main" id="{510C968B-AD27-179E-5E28-84A9843FEC91}"/>
              </a:ext>
            </a:extLst>
          </p:cNvPr>
          <p:cNvSpPr/>
          <p:nvPr/>
        </p:nvSpPr>
        <p:spPr>
          <a:xfrm>
            <a:off x="4110056" y="5454830"/>
            <a:ext cx="1620957" cy="307777"/>
          </a:xfrm>
          <a:prstGeom prst="rect">
            <a:avLst/>
          </a:prstGeom>
        </p:spPr>
        <p:txBody>
          <a:bodyPr wrap="square">
            <a:spAutoFit/>
          </a:bodyPr>
          <a:lstStyle/>
          <a:p>
            <a:r>
              <a:rPr lang="ja-JP" altLang="en-US" sz="1400" b="1" dirty="0">
                <a:solidFill>
                  <a:srgbClr val="FFFFFF"/>
                </a:solidFill>
                <a:latin typeface="游ゴシック" panose="020B0400000000000000" pitchFamily="50" charset="-128"/>
                <a:ea typeface="游ゴシック" panose="020B0400000000000000" pitchFamily="50" charset="-128"/>
              </a:rPr>
              <a:t>動画投稿サービス</a:t>
            </a:r>
            <a:endParaRPr lang="ja-JP" altLang="en-US" sz="1400" dirty="0">
              <a:solidFill>
                <a:srgbClr val="FFFFFF"/>
              </a:solidFill>
              <a:latin typeface="游ゴシック" panose="020B0400000000000000" pitchFamily="50" charset="-128"/>
              <a:ea typeface="游ゴシック" panose="020B0400000000000000" pitchFamily="50" charset="-128"/>
            </a:endParaRPr>
          </a:p>
        </p:txBody>
      </p:sp>
      <p:pic>
        <p:nvPicPr>
          <p:cNvPr id="18" name="図 17">
            <a:extLst>
              <a:ext uri="{FF2B5EF4-FFF2-40B4-BE49-F238E27FC236}">
                <a16:creationId xmlns:a16="http://schemas.microsoft.com/office/drawing/2014/main" id="{A8EE13CF-2252-43B4-1893-808F1AC1689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23098" y="5589240"/>
            <a:ext cx="144000" cy="144000"/>
          </a:xfrm>
          <a:prstGeom prst="rect">
            <a:avLst/>
          </a:prstGeom>
        </p:spPr>
      </p:pic>
      <p:pic>
        <p:nvPicPr>
          <p:cNvPr id="19" name="図 18">
            <a:extLst>
              <a:ext uri="{FF2B5EF4-FFF2-40B4-BE49-F238E27FC236}">
                <a16:creationId xmlns:a16="http://schemas.microsoft.com/office/drawing/2014/main" id="{B26B3777-0AF8-5642-FA77-E984224374B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74826" y="5157192"/>
            <a:ext cx="144000" cy="144000"/>
          </a:xfrm>
          <a:prstGeom prst="rect">
            <a:avLst/>
          </a:prstGeom>
        </p:spPr>
      </p:pic>
      <p:pic>
        <p:nvPicPr>
          <p:cNvPr id="20" name="図 19">
            <a:extLst>
              <a:ext uri="{FF2B5EF4-FFF2-40B4-BE49-F238E27FC236}">
                <a16:creationId xmlns:a16="http://schemas.microsoft.com/office/drawing/2014/main" id="{D46716F7-33DF-CABA-2CBB-A0B32E352D3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26954" y="5373232"/>
            <a:ext cx="144000" cy="144000"/>
          </a:xfrm>
          <a:prstGeom prst="rect">
            <a:avLst/>
          </a:prstGeom>
        </p:spPr>
      </p:pic>
      <p:cxnSp>
        <p:nvCxnSpPr>
          <p:cNvPr id="21" name="直線コネクタ 20">
            <a:extLst>
              <a:ext uri="{FF2B5EF4-FFF2-40B4-BE49-F238E27FC236}">
                <a16:creationId xmlns:a16="http://schemas.microsoft.com/office/drawing/2014/main" id="{C34E449F-C74A-A7DD-7CDF-23E58137F1C6}"/>
              </a:ext>
            </a:extLst>
          </p:cNvPr>
          <p:cNvCxnSpPr>
            <a:cxnSpLocks/>
          </p:cNvCxnSpPr>
          <p:nvPr/>
        </p:nvCxnSpPr>
        <p:spPr>
          <a:xfrm>
            <a:off x="8088135" y="5013176"/>
            <a:ext cx="3371509" cy="0"/>
          </a:xfrm>
          <a:prstGeom prst="line">
            <a:avLst/>
          </a:prstGeom>
          <a:noFill/>
          <a:ln w="12700" cap="flat" cmpd="sng" algn="ctr">
            <a:solidFill>
              <a:srgbClr val="CCCCCC">
                <a:lumMod val="90000"/>
              </a:srgbClr>
            </a:solidFill>
            <a:prstDash val="solid"/>
          </a:ln>
          <a:effectLst/>
        </p:spPr>
      </p:cxnSp>
      <p:cxnSp>
        <p:nvCxnSpPr>
          <p:cNvPr id="22" name="直線コネクタ 21">
            <a:extLst>
              <a:ext uri="{FF2B5EF4-FFF2-40B4-BE49-F238E27FC236}">
                <a16:creationId xmlns:a16="http://schemas.microsoft.com/office/drawing/2014/main" id="{17164AAB-0696-AC38-985A-B9AD19F70069}"/>
              </a:ext>
            </a:extLst>
          </p:cNvPr>
          <p:cNvCxnSpPr>
            <a:cxnSpLocks/>
          </p:cNvCxnSpPr>
          <p:nvPr/>
        </p:nvCxnSpPr>
        <p:spPr>
          <a:xfrm>
            <a:off x="8088135" y="5733256"/>
            <a:ext cx="3371509" cy="0"/>
          </a:xfrm>
          <a:prstGeom prst="line">
            <a:avLst/>
          </a:prstGeom>
          <a:noFill/>
          <a:ln w="12700" cap="flat" cmpd="sng" algn="ctr">
            <a:solidFill>
              <a:srgbClr val="CCCCCC">
                <a:lumMod val="90000"/>
              </a:srgbClr>
            </a:solidFill>
            <a:prstDash val="solid"/>
          </a:ln>
          <a:effectLst/>
        </p:spPr>
      </p:cxnSp>
      <p:cxnSp>
        <p:nvCxnSpPr>
          <p:cNvPr id="23" name="直線コネクタ 22">
            <a:extLst>
              <a:ext uri="{FF2B5EF4-FFF2-40B4-BE49-F238E27FC236}">
                <a16:creationId xmlns:a16="http://schemas.microsoft.com/office/drawing/2014/main" id="{D3BDB710-4B08-CBFF-44A2-5BF3A1963C63}"/>
              </a:ext>
            </a:extLst>
          </p:cNvPr>
          <p:cNvCxnSpPr>
            <a:cxnSpLocks/>
          </p:cNvCxnSpPr>
          <p:nvPr/>
        </p:nvCxnSpPr>
        <p:spPr>
          <a:xfrm rot="5400000">
            <a:off x="4548826" y="4923144"/>
            <a:ext cx="396000" cy="0"/>
          </a:xfrm>
          <a:prstGeom prst="line">
            <a:avLst/>
          </a:prstGeom>
          <a:noFill/>
          <a:ln w="19050" cap="flat" cmpd="sng" algn="ctr">
            <a:solidFill>
              <a:srgbClr val="000000"/>
            </a:solidFill>
            <a:prstDash val="sysDash"/>
          </a:ln>
          <a:effectLst/>
        </p:spPr>
      </p:cxnSp>
      <p:cxnSp>
        <p:nvCxnSpPr>
          <p:cNvPr id="24" name="直線コネクタ 23">
            <a:extLst>
              <a:ext uri="{FF2B5EF4-FFF2-40B4-BE49-F238E27FC236}">
                <a16:creationId xmlns:a16="http://schemas.microsoft.com/office/drawing/2014/main" id="{C562C7DF-8763-9825-AB9B-537365E54A7D}"/>
              </a:ext>
            </a:extLst>
          </p:cNvPr>
          <p:cNvCxnSpPr>
            <a:cxnSpLocks/>
          </p:cNvCxnSpPr>
          <p:nvPr/>
        </p:nvCxnSpPr>
        <p:spPr>
          <a:xfrm rot="10800000">
            <a:off x="4746819" y="4723637"/>
            <a:ext cx="3348000" cy="0"/>
          </a:xfrm>
          <a:prstGeom prst="line">
            <a:avLst/>
          </a:prstGeom>
          <a:noFill/>
          <a:ln w="19050" cap="flat" cmpd="sng" algn="ctr">
            <a:solidFill>
              <a:srgbClr val="000000"/>
            </a:solidFill>
            <a:prstDash val="sysDash"/>
          </a:ln>
          <a:effectLst/>
        </p:spPr>
      </p:cxnSp>
      <p:cxnSp>
        <p:nvCxnSpPr>
          <p:cNvPr id="25" name="直線コネクタ 24">
            <a:extLst>
              <a:ext uri="{FF2B5EF4-FFF2-40B4-BE49-F238E27FC236}">
                <a16:creationId xmlns:a16="http://schemas.microsoft.com/office/drawing/2014/main" id="{98F5DD66-58D0-DD99-40C2-D153382E501A}"/>
              </a:ext>
            </a:extLst>
          </p:cNvPr>
          <p:cNvCxnSpPr>
            <a:cxnSpLocks/>
          </p:cNvCxnSpPr>
          <p:nvPr/>
        </p:nvCxnSpPr>
        <p:spPr>
          <a:xfrm rot="10800000">
            <a:off x="5899186" y="5445223"/>
            <a:ext cx="2160000" cy="0"/>
          </a:xfrm>
          <a:prstGeom prst="line">
            <a:avLst/>
          </a:prstGeom>
          <a:noFill/>
          <a:ln w="19050" cap="flat" cmpd="sng" algn="ctr">
            <a:solidFill>
              <a:srgbClr val="000000"/>
            </a:solidFill>
            <a:prstDash val="sysDash"/>
          </a:ln>
          <a:effectLst/>
        </p:spPr>
      </p:cxnSp>
      <p:cxnSp>
        <p:nvCxnSpPr>
          <p:cNvPr id="26" name="直線コネクタ 25">
            <a:extLst>
              <a:ext uri="{FF2B5EF4-FFF2-40B4-BE49-F238E27FC236}">
                <a16:creationId xmlns:a16="http://schemas.microsoft.com/office/drawing/2014/main" id="{19047C24-E8D9-269A-54D9-6C38B813D06C}"/>
              </a:ext>
            </a:extLst>
          </p:cNvPr>
          <p:cNvCxnSpPr>
            <a:cxnSpLocks/>
          </p:cNvCxnSpPr>
          <p:nvPr/>
        </p:nvCxnSpPr>
        <p:spPr>
          <a:xfrm rot="10800000">
            <a:off x="7194954" y="6093296"/>
            <a:ext cx="864000" cy="0"/>
          </a:xfrm>
          <a:prstGeom prst="line">
            <a:avLst/>
          </a:prstGeom>
          <a:noFill/>
          <a:ln w="19050" cap="flat" cmpd="sng" algn="ctr">
            <a:solidFill>
              <a:srgbClr val="000000"/>
            </a:solidFill>
            <a:prstDash val="sysDash"/>
          </a:ln>
          <a:effectLst/>
        </p:spPr>
      </p:cxnSp>
      <p:cxnSp>
        <p:nvCxnSpPr>
          <p:cNvPr id="27" name="直線コネクタ 26">
            <a:extLst>
              <a:ext uri="{FF2B5EF4-FFF2-40B4-BE49-F238E27FC236}">
                <a16:creationId xmlns:a16="http://schemas.microsoft.com/office/drawing/2014/main" id="{9EE22D34-141D-4C1B-4BB8-3D6FABDEEC65}"/>
              </a:ext>
            </a:extLst>
          </p:cNvPr>
          <p:cNvCxnSpPr>
            <a:cxnSpLocks/>
          </p:cNvCxnSpPr>
          <p:nvPr/>
        </p:nvCxnSpPr>
        <p:spPr>
          <a:xfrm rot="16200000">
            <a:off x="6971360" y="5877296"/>
            <a:ext cx="432000" cy="0"/>
          </a:xfrm>
          <a:prstGeom prst="line">
            <a:avLst/>
          </a:prstGeom>
          <a:noFill/>
          <a:ln w="19050" cap="flat" cmpd="sng" algn="ctr">
            <a:solidFill>
              <a:srgbClr val="000000"/>
            </a:solidFill>
            <a:prstDash val="sysDash"/>
          </a:ln>
          <a:effectLst/>
        </p:spPr>
      </p:cxnSp>
      <p:sp>
        <p:nvSpPr>
          <p:cNvPr id="28" name="正方形/長方形 27">
            <a:extLst>
              <a:ext uri="{FF2B5EF4-FFF2-40B4-BE49-F238E27FC236}">
                <a16:creationId xmlns:a16="http://schemas.microsoft.com/office/drawing/2014/main" id="{7D6652AF-B5EB-99B4-D9DC-D55C84453961}"/>
              </a:ext>
            </a:extLst>
          </p:cNvPr>
          <p:cNvSpPr/>
          <p:nvPr/>
        </p:nvSpPr>
        <p:spPr>
          <a:xfrm>
            <a:off x="8074689" y="4472912"/>
            <a:ext cx="1620957" cy="523220"/>
          </a:xfrm>
          <a:prstGeom prst="rect">
            <a:avLst/>
          </a:prstGeom>
        </p:spPr>
        <p:txBody>
          <a:bodyPr wrap="square">
            <a:spAutoFit/>
          </a:bodyPr>
          <a:lstStyle/>
          <a:p>
            <a:r>
              <a:rPr lang="ja-JP" altLang="en-US" sz="2800" b="1" dirty="0">
                <a:solidFill>
                  <a:srgbClr val="000000"/>
                </a:solidFill>
                <a:latin typeface="游ゴシック" panose="020B0400000000000000" pitchFamily="50" charset="-128"/>
                <a:ea typeface="游ゴシック" panose="020B0400000000000000" pitchFamily="50" charset="-128"/>
              </a:rPr>
              <a:t>自分ゴト</a:t>
            </a:r>
          </a:p>
        </p:txBody>
      </p:sp>
      <p:sp>
        <p:nvSpPr>
          <p:cNvPr id="29" name="正方形/長方形 28">
            <a:extLst>
              <a:ext uri="{FF2B5EF4-FFF2-40B4-BE49-F238E27FC236}">
                <a16:creationId xmlns:a16="http://schemas.microsoft.com/office/drawing/2014/main" id="{7AAA474F-5224-BE26-E625-253119880752}"/>
              </a:ext>
            </a:extLst>
          </p:cNvPr>
          <p:cNvSpPr/>
          <p:nvPr/>
        </p:nvSpPr>
        <p:spPr>
          <a:xfrm>
            <a:off x="8086502" y="5165510"/>
            <a:ext cx="1620957" cy="523220"/>
          </a:xfrm>
          <a:prstGeom prst="rect">
            <a:avLst/>
          </a:prstGeom>
        </p:spPr>
        <p:txBody>
          <a:bodyPr wrap="square">
            <a:spAutoFit/>
          </a:bodyPr>
          <a:lstStyle/>
          <a:p>
            <a:r>
              <a:rPr lang="ja-JP" altLang="en-US" sz="2800" b="1" dirty="0">
                <a:solidFill>
                  <a:srgbClr val="000000"/>
                </a:solidFill>
                <a:latin typeface="游ゴシック" panose="020B0400000000000000" pitchFamily="50" charset="-128"/>
                <a:ea typeface="游ゴシック" panose="020B0400000000000000" pitchFamily="50" charset="-128"/>
              </a:rPr>
              <a:t>仲間ゴト</a:t>
            </a:r>
          </a:p>
        </p:txBody>
      </p:sp>
      <p:sp>
        <p:nvSpPr>
          <p:cNvPr id="30" name="正方形/長方形 29">
            <a:extLst>
              <a:ext uri="{FF2B5EF4-FFF2-40B4-BE49-F238E27FC236}">
                <a16:creationId xmlns:a16="http://schemas.microsoft.com/office/drawing/2014/main" id="{06C84881-8EEA-8A17-41FE-9382BC51F53E}"/>
              </a:ext>
            </a:extLst>
          </p:cNvPr>
          <p:cNvSpPr/>
          <p:nvPr/>
        </p:nvSpPr>
        <p:spPr>
          <a:xfrm>
            <a:off x="8086501" y="5858108"/>
            <a:ext cx="1980029" cy="523220"/>
          </a:xfrm>
          <a:prstGeom prst="rect">
            <a:avLst/>
          </a:prstGeom>
        </p:spPr>
        <p:txBody>
          <a:bodyPr wrap="square">
            <a:spAutoFit/>
          </a:bodyPr>
          <a:lstStyle/>
          <a:p>
            <a:r>
              <a:rPr lang="ja-JP" altLang="en-US" sz="2800" b="1" dirty="0">
                <a:solidFill>
                  <a:srgbClr val="C9002C"/>
                </a:solidFill>
                <a:latin typeface="游ゴシック" panose="020B0400000000000000" pitchFamily="50" charset="-128"/>
                <a:ea typeface="游ゴシック" panose="020B0400000000000000" pitchFamily="50" charset="-128"/>
              </a:rPr>
              <a:t>世の中ゴト</a:t>
            </a:r>
          </a:p>
        </p:txBody>
      </p:sp>
      <p:sp>
        <p:nvSpPr>
          <p:cNvPr id="31" name="正方形/長方形 30">
            <a:extLst>
              <a:ext uri="{FF2B5EF4-FFF2-40B4-BE49-F238E27FC236}">
                <a16:creationId xmlns:a16="http://schemas.microsoft.com/office/drawing/2014/main" id="{BC87B774-1D29-1961-C024-411D08D3D7C8}"/>
              </a:ext>
            </a:extLst>
          </p:cNvPr>
          <p:cNvSpPr/>
          <p:nvPr/>
        </p:nvSpPr>
        <p:spPr>
          <a:xfrm>
            <a:off x="10000504" y="4613358"/>
            <a:ext cx="1415772" cy="338554"/>
          </a:xfrm>
          <a:prstGeom prst="rect">
            <a:avLst/>
          </a:prstGeom>
        </p:spPr>
        <p:txBody>
          <a:bodyPr wrap="square">
            <a:spAutoFit/>
          </a:bodyPr>
          <a:lstStyle/>
          <a:p>
            <a:r>
              <a:rPr lang="ja-JP" altLang="en-US" sz="1600" b="1" dirty="0">
                <a:solidFill>
                  <a:srgbClr val="545454"/>
                </a:solidFill>
                <a:latin typeface="游ゴシック" panose="020B0400000000000000" pitchFamily="50" charset="-128"/>
                <a:ea typeface="游ゴシック" panose="020B0400000000000000" pitchFamily="50" charset="-128"/>
              </a:rPr>
              <a:t>取捨選択する</a:t>
            </a:r>
          </a:p>
        </p:txBody>
      </p:sp>
      <p:sp>
        <p:nvSpPr>
          <p:cNvPr id="32" name="正方形/長方形 31">
            <a:extLst>
              <a:ext uri="{FF2B5EF4-FFF2-40B4-BE49-F238E27FC236}">
                <a16:creationId xmlns:a16="http://schemas.microsoft.com/office/drawing/2014/main" id="{AFF2C211-9164-23C2-CFA4-F79D27C5F7AC}"/>
              </a:ext>
            </a:extLst>
          </p:cNvPr>
          <p:cNvSpPr/>
          <p:nvPr/>
        </p:nvSpPr>
        <p:spPr>
          <a:xfrm>
            <a:off x="10000503" y="5293540"/>
            <a:ext cx="1620957" cy="338554"/>
          </a:xfrm>
          <a:prstGeom prst="rect">
            <a:avLst/>
          </a:prstGeom>
        </p:spPr>
        <p:txBody>
          <a:bodyPr wrap="square">
            <a:spAutoFit/>
          </a:bodyPr>
          <a:lstStyle/>
          <a:p>
            <a:r>
              <a:rPr lang="ja-JP" altLang="en-US" sz="1600" b="1" dirty="0">
                <a:solidFill>
                  <a:srgbClr val="545454"/>
                </a:solidFill>
                <a:latin typeface="游ゴシック" panose="020B0400000000000000" pitchFamily="50" charset="-128"/>
                <a:ea typeface="游ゴシック" panose="020B0400000000000000" pitchFamily="50" charset="-128"/>
              </a:rPr>
              <a:t>仲間内で広がる</a:t>
            </a:r>
          </a:p>
        </p:txBody>
      </p:sp>
      <p:sp>
        <p:nvSpPr>
          <p:cNvPr id="33" name="正方形/長方形 32">
            <a:extLst>
              <a:ext uri="{FF2B5EF4-FFF2-40B4-BE49-F238E27FC236}">
                <a16:creationId xmlns:a16="http://schemas.microsoft.com/office/drawing/2014/main" id="{3CCC6494-C08B-4D85-E9D1-5E004E0B4511}"/>
              </a:ext>
            </a:extLst>
          </p:cNvPr>
          <p:cNvSpPr/>
          <p:nvPr/>
        </p:nvSpPr>
        <p:spPr>
          <a:xfrm>
            <a:off x="10000502" y="5985286"/>
            <a:ext cx="1210588" cy="338554"/>
          </a:xfrm>
          <a:prstGeom prst="rect">
            <a:avLst/>
          </a:prstGeom>
        </p:spPr>
        <p:txBody>
          <a:bodyPr wrap="square">
            <a:spAutoFit/>
          </a:bodyPr>
          <a:lstStyle/>
          <a:p>
            <a:r>
              <a:rPr lang="ja-JP" altLang="en-US" sz="1600" b="1" dirty="0">
                <a:solidFill>
                  <a:srgbClr val="545454"/>
                </a:solidFill>
                <a:latin typeface="游ゴシック" panose="020B0400000000000000" pitchFamily="50" charset="-128"/>
                <a:ea typeface="游ゴシック" panose="020B0400000000000000" pitchFamily="50" charset="-128"/>
              </a:rPr>
              <a:t>世に広がる</a:t>
            </a:r>
          </a:p>
        </p:txBody>
      </p:sp>
      <p:sp>
        <p:nvSpPr>
          <p:cNvPr id="34" name="正方形/長方形 33">
            <a:extLst>
              <a:ext uri="{FF2B5EF4-FFF2-40B4-BE49-F238E27FC236}">
                <a16:creationId xmlns:a16="http://schemas.microsoft.com/office/drawing/2014/main" id="{B963BFB0-BA2B-D5FC-E71D-3C568BFE42DF}"/>
              </a:ext>
            </a:extLst>
          </p:cNvPr>
          <p:cNvSpPr/>
          <p:nvPr/>
        </p:nvSpPr>
        <p:spPr>
          <a:xfrm>
            <a:off x="383738" y="6490584"/>
            <a:ext cx="2993127" cy="230832"/>
          </a:xfrm>
          <a:prstGeom prst="rect">
            <a:avLst/>
          </a:prstGeom>
        </p:spPr>
        <p:txBody>
          <a:bodyPr wrap="square">
            <a:spAutoFit/>
          </a:bodyPr>
          <a:lstStyle/>
          <a:p>
            <a:r>
              <a:rPr lang="ja-JP" altLang="en-US" sz="900" dirty="0">
                <a:solidFill>
                  <a:srgbClr val="000000"/>
                </a:solidFill>
                <a:latin typeface="游ゴシック" panose="020B0400000000000000" pitchFamily="50" charset="-128"/>
                <a:ea typeface="游ゴシック" panose="020B0400000000000000" pitchFamily="50" charset="-128"/>
              </a:rPr>
              <a:t>出典：</a:t>
            </a:r>
            <a:r>
              <a:rPr lang="en-US" altLang="ja-JP" sz="900" dirty="0">
                <a:solidFill>
                  <a:srgbClr val="000000"/>
                </a:solidFill>
                <a:latin typeface="游ゴシック" panose="020B0400000000000000" pitchFamily="50" charset="-128"/>
                <a:ea typeface="游ゴシック" panose="020B0400000000000000" pitchFamily="50" charset="-128"/>
              </a:rPr>
              <a:t>Yahoo! JAPAN</a:t>
            </a:r>
            <a:r>
              <a:rPr lang="ja-JP" altLang="en-US" sz="900" dirty="0">
                <a:solidFill>
                  <a:srgbClr val="000000"/>
                </a:solidFill>
                <a:latin typeface="游ゴシック" panose="020B0400000000000000" pitchFamily="50" charset="-128"/>
                <a:ea typeface="游ゴシック" panose="020B0400000000000000" pitchFamily="50" charset="-128"/>
              </a:rPr>
              <a:t>自社調査 調査期間：</a:t>
            </a:r>
            <a:r>
              <a:rPr lang="en-US" altLang="ja-JP" sz="900" dirty="0">
                <a:solidFill>
                  <a:srgbClr val="000000"/>
                </a:solidFill>
                <a:latin typeface="游ゴシック" panose="020B0400000000000000" pitchFamily="50" charset="-128"/>
                <a:ea typeface="游ゴシック" panose="020B0400000000000000" pitchFamily="50" charset="-128"/>
              </a:rPr>
              <a:t>2021</a:t>
            </a:r>
            <a:r>
              <a:rPr lang="ja-JP" altLang="en-US" sz="900" dirty="0">
                <a:solidFill>
                  <a:srgbClr val="000000"/>
                </a:solidFill>
                <a:latin typeface="游ゴシック" panose="020B0400000000000000" pitchFamily="50" charset="-128"/>
                <a:ea typeface="游ゴシック" panose="020B0400000000000000" pitchFamily="50" charset="-128"/>
              </a:rPr>
              <a:t>年</a:t>
            </a:r>
            <a:r>
              <a:rPr lang="en-US" altLang="ja-JP" sz="900" dirty="0">
                <a:solidFill>
                  <a:srgbClr val="000000"/>
                </a:solidFill>
                <a:latin typeface="游ゴシック" panose="020B0400000000000000" pitchFamily="50" charset="-128"/>
                <a:ea typeface="游ゴシック" panose="020B0400000000000000" pitchFamily="50" charset="-128"/>
              </a:rPr>
              <a:t>7</a:t>
            </a:r>
            <a:r>
              <a:rPr lang="ja-JP" altLang="en-US" sz="900" dirty="0">
                <a:solidFill>
                  <a:srgbClr val="000000"/>
                </a:solidFill>
                <a:latin typeface="游ゴシック" panose="020B0400000000000000" pitchFamily="50" charset="-128"/>
                <a:ea typeface="游ゴシック" panose="020B0400000000000000" pitchFamily="50" charset="-128"/>
              </a:rPr>
              <a:t>月</a:t>
            </a:r>
          </a:p>
        </p:txBody>
      </p:sp>
      <p:pic>
        <p:nvPicPr>
          <p:cNvPr id="35" name="図 34" descr="ロゴ&#10;&#10;自動的に生成された説明">
            <a:extLst>
              <a:ext uri="{FF2B5EF4-FFF2-40B4-BE49-F238E27FC236}">
                <a16:creationId xmlns:a16="http://schemas.microsoft.com/office/drawing/2014/main" id="{23A707CC-AFC1-8E18-2D2B-031C66B0FA2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14657" y="5811289"/>
            <a:ext cx="1492716" cy="474379"/>
          </a:xfrm>
          <a:prstGeom prst="rect">
            <a:avLst/>
          </a:prstGeom>
        </p:spPr>
      </p:pic>
      <p:sp>
        <p:nvSpPr>
          <p:cNvPr id="36" name="下矢印 7">
            <a:extLst>
              <a:ext uri="{FF2B5EF4-FFF2-40B4-BE49-F238E27FC236}">
                <a16:creationId xmlns:a16="http://schemas.microsoft.com/office/drawing/2014/main" id="{89F55BA2-0BA8-D727-CD5C-876D58FA6037}"/>
              </a:ext>
            </a:extLst>
          </p:cNvPr>
          <p:cNvSpPr/>
          <p:nvPr/>
        </p:nvSpPr>
        <p:spPr>
          <a:xfrm>
            <a:off x="5725449" y="3950772"/>
            <a:ext cx="673825" cy="593866"/>
          </a:xfrm>
          <a:prstGeom prst="downArrow">
            <a:avLst>
              <a:gd name="adj1" fmla="val 50000"/>
              <a:gd name="adj2" fmla="val 42783"/>
            </a:avLst>
          </a:prstGeom>
          <a:gradFill>
            <a:gsLst>
              <a:gs pos="0">
                <a:srgbClr val="FFFFFF"/>
              </a:gs>
              <a:gs pos="60000">
                <a:srgbClr val="6D6871">
                  <a:alpha val="70000"/>
                </a:srgbClr>
              </a:gs>
            </a:gsLst>
            <a:lin ang="5400000" scaled="1"/>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endParaRPr>
          </a:p>
        </p:txBody>
      </p:sp>
      <p:pic>
        <p:nvPicPr>
          <p:cNvPr id="37" name="図 36" descr="ロゴ&#10;&#10;自動的に生成された説明">
            <a:extLst>
              <a:ext uri="{FF2B5EF4-FFF2-40B4-BE49-F238E27FC236}">
                <a16:creationId xmlns:a16="http://schemas.microsoft.com/office/drawing/2014/main" id="{FCCD4948-0BC5-366B-2E6E-18FCB540928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26327" y="2911365"/>
            <a:ext cx="673825" cy="214139"/>
          </a:xfrm>
          <a:prstGeom prst="rect">
            <a:avLst/>
          </a:prstGeom>
        </p:spPr>
      </p:pic>
      <p:pic>
        <p:nvPicPr>
          <p:cNvPr id="38" name="図 37" descr="ロゴ&#10;&#10;自動的に生成された説明">
            <a:extLst>
              <a:ext uri="{FF2B5EF4-FFF2-40B4-BE49-F238E27FC236}">
                <a16:creationId xmlns:a16="http://schemas.microsoft.com/office/drawing/2014/main" id="{77EDDB71-2D8E-2595-289F-D101FCD83F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94788" y="2896734"/>
            <a:ext cx="673825" cy="214139"/>
          </a:xfrm>
          <a:prstGeom prst="rect">
            <a:avLst/>
          </a:prstGeom>
        </p:spPr>
      </p:pic>
    </p:spTree>
    <p:extLst>
      <p:ext uri="{BB962C8B-B14F-4D97-AF65-F5344CB8AC3E}">
        <p14:creationId xmlns:p14="http://schemas.microsoft.com/office/powerpoint/2010/main" val="30092270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993951-8B41-DB93-AD7A-95F8C0EB266D}"/>
              </a:ext>
            </a:extLst>
          </p:cNvPr>
          <p:cNvSpPr>
            <a:spLocks noGrp="1"/>
          </p:cNvSpPr>
          <p:nvPr>
            <p:ph type="body"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kern="0" dirty="0">
                <a:solidFill>
                  <a:schemeClr val="accent3"/>
                </a:solidFill>
                <a:latin typeface="メイリオ"/>
                <a:ea typeface="メイリオ"/>
              </a:rPr>
              <a:t>③能動的習慣接触メディア</a:t>
            </a:r>
            <a:endParaRPr kumimoji="0" lang="en-US" altLang="ja-JP" sz="2000" b="1" kern="0" dirty="0">
              <a:solidFill>
                <a:schemeClr val="accent3"/>
              </a:solidFill>
              <a:latin typeface="メイリオ"/>
              <a:ea typeface="メイリオ"/>
            </a:endParaRPr>
          </a:p>
        </p:txBody>
      </p:sp>
      <p:sp>
        <p:nvSpPr>
          <p:cNvPr id="5" name="正方形/長方形 4">
            <a:extLst>
              <a:ext uri="{FF2B5EF4-FFF2-40B4-BE49-F238E27FC236}">
                <a16:creationId xmlns:a16="http://schemas.microsoft.com/office/drawing/2014/main" id="{0BCFF8E1-5C2E-0935-8002-746754BB7B00}"/>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kumimoji="1" lang="ja-JP" altLang="en-US" b="1" dirty="0">
                <a:solidFill>
                  <a:schemeClr val="accent3"/>
                </a:solidFill>
                <a:latin typeface="Meiryo" panose="020B0604030504040204" pitchFamily="34" charset="-128"/>
                <a:ea typeface="Meiryo" panose="020B0604030504040204" pitchFamily="34" charset="-128"/>
              </a:rPr>
              <a:t>毎日の習慣的なサイクルで新しい情報を定期的に取得しているユーザーが多く</a:t>
            </a:r>
            <a:endParaRPr kumimoji="1"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kumimoji="1" lang="ja-JP" altLang="en-US" b="1" dirty="0">
                <a:solidFill>
                  <a:schemeClr val="accent3"/>
                </a:solidFill>
                <a:latin typeface="Meiryo" panose="020B0604030504040204" pitchFamily="34" charset="-128"/>
                <a:ea typeface="Meiryo" panose="020B0604030504040204" pitchFamily="34" charset="-128"/>
              </a:rPr>
              <a:t>プロモーションに活用することで刷り込み効果が期待できる</a:t>
            </a:r>
          </a:p>
        </p:txBody>
      </p:sp>
      <p:sp>
        <p:nvSpPr>
          <p:cNvPr id="10" name="テキスト ボックス 9">
            <a:extLst>
              <a:ext uri="{FF2B5EF4-FFF2-40B4-BE49-F238E27FC236}">
                <a16:creationId xmlns:a16="http://schemas.microsoft.com/office/drawing/2014/main" id="{20D1D1C2-C74B-4099-4C5F-B92A0C0F2383}"/>
              </a:ext>
            </a:extLst>
          </p:cNvPr>
          <p:cNvSpPr txBox="1"/>
          <p:nvPr/>
        </p:nvSpPr>
        <p:spPr>
          <a:xfrm>
            <a:off x="8768804" y="2703197"/>
            <a:ext cx="2807197" cy="1384995"/>
          </a:xfrm>
          <a:prstGeom prst="rect">
            <a:avLst/>
          </a:prstGeom>
          <a:noFill/>
        </p:spPr>
        <p:txBody>
          <a:bodyPr wrap="square">
            <a:spAutoFit/>
          </a:bodyPr>
          <a:lstStyle/>
          <a:p>
            <a:pPr algn="ctr"/>
            <a:r>
              <a:rPr kumimoji="1" lang="ja-JP" altLang="en-US" sz="2400" dirty="0">
                <a:solidFill>
                  <a:schemeClr val="accent3"/>
                </a:solidFill>
              </a:rPr>
              <a:t>平均訪問頻度</a:t>
            </a:r>
            <a:r>
              <a:rPr kumimoji="1" lang="en-US" altLang="ja-JP" sz="2400" dirty="0">
                <a:solidFill>
                  <a:schemeClr val="accent3"/>
                </a:solidFill>
              </a:rPr>
              <a:t>/</a:t>
            </a:r>
            <a:r>
              <a:rPr kumimoji="1" lang="ja-JP" altLang="en-US" sz="2400" dirty="0">
                <a:solidFill>
                  <a:schemeClr val="accent3"/>
                </a:solidFill>
              </a:rPr>
              <a:t>日</a:t>
            </a:r>
            <a:endParaRPr kumimoji="1" lang="en-US" altLang="ja-JP" sz="2400" dirty="0">
              <a:solidFill>
                <a:schemeClr val="accent3"/>
              </a:solidFill>
            </a:endParaRPr>
          </a:p>
          <a:p>
            <a:pPr algn="ctr"/>
            <a:endParaRPr lang="en-US" altLang="ja-JP" sz="2400" dirty="0">
              <a:solidFill>
                <a:schemeClr val="accent3"/>
              </a:solidFill>
            </a:endParaRPr>
          </a:p>
          <a:p>
            <a:pPr algn="ctr"/>
            <a:r>
              <a:rPr lang="ja-JP" altLang="en-US" sz="3600" dirty="0">
                <a:solidFill>
                  <a:schemeClr val="accent3"/>
                </a:solidFill>
              </a:rPr>
              <a:t>約</a:t>
            </a:r>
            <a:r>
              <a:rPr lang="en-US" altLang="ja-JP" sz="3600" dirty="0">
                <a:solidFill>
                  <a:schemeClr val="accent3"/>
                </a:solidFill>
              </a:rPr>
              <a:t>4</a:t>
            </a:r>
            <a:r>
              <a:rPr lang="ja-JP" altLang="en-US" sz="3600" dirty="0">
                <a:solidFill>
                  <a:schemeClr val="accent3"/>
                </a:solidFill>
              </a:rPr>
              <a:t>回</a:t>
            </a:r>
            <a:endParaRPr kumimoji="1" lang="ja-JP" altLang="en-US" sz="3600" dirty="0">
              <a:solidFill>
                <a:schemeClr val="accent3"/>
              </a:solidFill>
            </a:endParaRPr>
          </a:p>
        </p:txBody>
      </p:sp>
      <p:sp>
        <p:nvSpPr>
          <p:cNvPr id="7" name="正方形/長方形 6">
            <a:extLst>
              <a:ext uri="{FF2B5EF4-FFF2-40B4-BE49-F238E27FC236}">
                <a16:creationId xmlns:a16="http://schemas.microsoft.com/office/drawing/2014/main" id="{98ADAB73-D4DC-65BF-C886-A2C085132299}"/>
              </a:ext>
            </a:extLst>
          </p:cNvPr>
          <p:cNvSpPr/>
          <p:nvPr/>
        </p:nvSpPr>
        <p:spPr>
          <a:xfrm>
            <a:off x="2216733" y="3219103"/>
            <a:ext cx="6146218" cy="76953"/>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楕円 8">
            <a:extLst>
              <a:ext uri="{FF2B5EF4-FFF2-40B4-BE49-F238E27FC236}">
                <a16:creationId xmlns:a16="http://schemas.microsoft.com/office/drawing/2014/main" id="{43834A03-7407-5529-69CA-E0656ECF8087}"/>
              </a:ext>
            </a:extLst>
          </p:cNvPr>
          <p:cNvSpPr/>
          <p:nvPr/>
        </p:nvSpPr>
        <p:spPr>
          <a:xfrm>
            <a:off x="2914156" y="3113520"/>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楕円 10">
            <a:extLst>
              <a:ext uri="{FF2B5EF4-FFF2-40B4-BE49-F238E27FC236}">
                <a16:creationId xmlns:a16="http://schemas.microsoft.com/office/drawing/2014/main" id="{71C5DDBE-08B6-AA67-3106-1AACCB6F9FA1}"/>
              </a:ext>
            </a:extLst>
          </p:cNvPr>
          <p:cNvSpPr/>
          <p:nvPr/>
        </p:nvSpPr>
        <p:spPr>
          <a:xfrm>
            <a:off x="4356222" y="3110138"/>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楕円 11">
            <a:extLst>
              <a:ext uri="{FF2B5EF4-FFF2-40B4-BE49-F238E27FC236}">
                <a16:creationId xmlns:a16="http://schemas.microsoft.com/office/drawing/2014/main" id="{6D6E5F15-ECB2-F2B7-F06F-E89897245135}"/>
              </a:ext>
            </a:extLst>
          </p:cNvPr>
          <p:cNvSpPr/>
          <p:nvPr/>
        </p:nvSpPr>
        <p:spPr>
          <a:xfrm>
            <a:off x="5861637" y="3110138"/>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楕円 12">
            <a:extLst>
              <a:ext uri="{FF2B5EF4-FFF2-40B4-BE49-F238E27FC236}">
                <a16:creationId xmlns:a16="http://schemas.microsoft.com/office/drawing/2014/main" id="{94E80985-AFD4-4C07-C5FE-A4FC72C6638C}"/>
              </a:ext>
            </a:extLst>
          </p:cNvPr>
          <p:cNvSpPr/>
          <p:nvPr/>
        </p:nvSpPr>
        <p:spPr>
          <a:xfrm>
            <a:off x="7360593" y="3110138"/>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テキスト ボックス 13">
            <a:extLst>
              <a:ext uri="{FF2B5EF4-FFF2-40B4-BE49-F238E27FC236}">
                <a16:creationId xmlns:a16="http://schemas.microsoft.com/office/drawing/2014/main" id="{ADEE13A3-0DE2-EC39-B259-393FB6D882C7}"/>
              </a:ext>
            </a:extLst>
          </p:cNvPr>
          <p:cNvSpPr txBox="1"/>
          <p:nvPr/>
        </p:nvSpPr>
        <p:spPr>
          <a:xfrm>
            <a:off x="2705829" y="2727523"/>
            <a:ext cx="699436" cy="307777"/>
          </a:xfrm>
          <a:prstGeom prst="rect">
            <a:avLst/>
          </a:prstGeom>
          <a:noFill/>
        </p:spPr>
        <p:txBody>
          <a:bodyPr wrap="square" rtlCol="0">
            <a:spAutoFit/>
          </a:bodyPr>
          <a:lstStyle/>
          <a:p>
            <a:pPr algn="ctr"/>
            <a:r>
              <a:rPr lang="en-US" altLang="ja-JP" sz="1400" b="1" dirty="0">
                <a:solidFill>
                  <a:schemeClr val="accent3"/>
                </a:solidFill>
              </a:rPr>
              <a:t>8</a:t>
            </a:r>
            <a:r>
              <a:rPr lang="ja-JP" altLang="en-US" sz="1400" b="1" dirty="0">
                <a:solidFill>
                  <a:schemeClr val="accent3"/>
                </a:solidFill>
              </a:rPr>
              <a:t>：</a:t>
            </a:r>
            <a:r>
              <a:rPr lang="en-US" altLang="ja-JP" sz="1400" b="1" dirty="0">
                <a:solidFill>
                  <a:schemeClr val="accent3"/>
                </a:solidFill>
              </a:rPr>
              <a:t>00</a:t>
            </a:r>
            <a:endParaRPr kumimoji="1" lang="ja-JP" altLang="en-US" sz="1400" b="1" dirty="0">
              <a:solidFill>
                <a:schemeClr val="accent3"/>
              </a:solidFill>
            </a:endParaRPr>
          </a:p>
        </p:txBody>
      </p:sp>
      <p:sp>
        <p:nvSpPr>
          <p:cNvPr id="15" name="テキスト ボックス 14">
            <a:extLst>
              <a:ext uri="{FF2B5EF4-FFF2-40B4-BE49-F238E27FC236}">
                <a16:creationId xmlns:a16="http://schemas.microsoft.com/office/drawing/2014/main" id="{08F1C0B9-633C-8543-C607-64A583B19B8B}"/>
              </a:ext>
            </a:extLst>
          </p:cNvPr>
          <p:cNvSpPr txBox="1"/>
          <p:nvPr/>
        </p:nvSpPr>
        <p:spPr>
          <a:xfrm>
            <a:off x="4119476" y="2724141"/>
            <a:ext cx="756274" cy="307777"/>
          </a:xfrm>
          <a:prstGeom prst="rect">
            <a:avLst/>
          </a:prstGeom>
          <a:noFill/>
        </p:spPr>
        <p:txBody>
          <a:bodyPr wrap="square" rtlCol="0">
            <a:spAutoFit/>
          </a:bodyPr>
          <a:lstStyle/>
          <a:p>
            <a:pPr algn="ctr"/>
            <a:r>
              <a:rPr lang="en-US" altLang="ja-JP" sz="1400" b="1" dirty="0">
                <a:solidFill>
                  <a:schemeClr val="accent3"/>
                </a:solidFill>
              </a:rPr>
              <a:t>13</a:t>
            </a:r>
            <a:r>
              <a:rPr lang="ja-JP" altLang="en-US" sz="1400" b="1" dirty="0">
                <a:solidFill>
                  <a:schemeClr val="accent3"/>
                </a:solidFill>
              </a:rPr>
              <a:t>：</a:t>
            </a:r>
            <a:r>
              <a:rPr lang="en-US" altLang="ja-JP" sz="1400" b="1" dirty="0">
                <a:solidFill>
                  <a:schemeClr val="accent3"/>
                </a:solidFill>
              </a:rPr>
              <a:t>00</a:t>
            </a:r>
            <a:endParaRPr kumimoji="1" lang="ja-JP" altLang="en-US" sz="1400" b="1" dirty="0">
              <a:solidFill>
                <a:schemeClr val="accent3"/>
              </a:solidFill>
            </a:endParaRPr>
          </a:p>
        </p:txBody>
      </p:sp>
      <p:sp>
        <p:nvSpPr>
          <p:cNvPr id="16" name="テキスト ボックス 15">
            <a:extLst>
              <a:ext uri="{FF2B5EF4-FFF2-40B4-BE49-F238E27FC236}">
                <a16:creationId xmlns:a16="http://schemas.microsoft.com/office/drawing/2014/main" id="{F5BA0DCD-4617-AAA9-0F97-3F0BC59A88DF}"/>
              </a:ext>
            </a:extLst>
          </p:cNvPr>
          <p:cNvSpPr txBox="1"/>
          <p:nvPr/>
        </p:nvSpPr>
        <p:spPr>
          <a:xfrm>
            <a:off x="5624891" y="2724141"/>
            <a:ext cx="756274" cy="307777"/>
          </a:xfrm>
          <a:prstGeom prst="rect">
            <a:avLst/>
          </a:prstGeom>
          <a:noFill/>
        </p:spPr>
        <p:txBody>
          <a:bodyPr wrap="square" rtlCol="0">
            <a:spAutoFit/>
          </a:bodyPr>
          <a:lstStyle/>
          <a:p>
            <a:pPr algn="ctr"/>
            <a:r>
              <a:rPr lang="en-US" altLang="ja-JP" sz="1400" b="1" dirty="0">
                <a:solidFill>
                  <a:schemeClr val="accent3"/>
                </a:solidFill>
              </a:rPr>
              <a:t>18</a:t>
            </a:r>
            <a:r>
              <a:rPr lang="ja-JP" altLang="en-US" sz="1400" b="1" dirty="0">
                <a:solidFill>
                  <a:schemeClr val="accent3"/>
                </a:solidFill>
              </a:rPr>
              <a:t>：</a:t>
            </a:r>
            <a:r>
              <a:rPr lang="en-US" altLang="ja-JP" sz="1400" b="1" dirty="0">
                <a:solidFill>
                  <a:schemeClr val="accent3"/>
                </a:solidFill>
              </a:rPr>
              <a:t>00</a:t>
            </a:r>
            <a:endParaRPr kumimoji="1" lang="ja-JP" altLang="en-US" sz="1400" b="1" dirty="0">
              <a:solidFill>
                <a:schemeClr val="accent3"/>
              </a:solidFill>
            </a:endParaRPr>
          </a:p>
        </p:txBody>
      </p:sp>
      <p:sp>
        <p:nvSpPr>
          <p:cNvPr id="17" name="テキスト ボックス 16">
            <a:extLst>
              <a:ext uri="{FF2B5EF4-FFF2-40B4-BE49-F238E27FC236}">
                <a16:creationId xmlns:a16="http://schemas.microsoft.com/office/drawing/2014/main" id="{D707FCB1-77CB-23E8-F875-A7FB305B2D91}"/>
              </a:ext>
            </a:extLst>
          </p:cNvPr>
          <p:cNvSpPr txBox="1"/>
          <p:nvPr/>
        </p:nvSpPr>
        <p:spPr>
          <a:xfrm>
            <a:off x="7123847" y="2724141"/>
            <a:ext cx="756274" cy="307777"/>
          </a:xfrm>
          <a:prstGeom prst="rect">
            <a:avLst/>
          </a:prstGeom>
          <a:noFill/>
        </p:spPr>
        <p:txBody>
          <a:bodyPr wrap="square" rtlCol="0">
            <a:spAutoFit/>
          </a:bodyPr>
          <a:lstStyle/>
          <a:p>
            <a:pPr algn="ctr"/>
            <a:r>
              <a:rPr lang="en-US" altLang="ja-JP" sz="1400" b="1" dirty="0">
                <a:solidFill>
                  <a:schemeClr val="accent3"/>
                </a:solidFill>
              </a:rPr>
              <a:t>21</a:t>
            </a:r>
            <a:r>
              <a:rPr lang="ja-JP" altLang="en-US" sz="1400" b="1" dirty="0">
                <a:solidFill>
                  <a:schemeClr val="accent3"/>
                </a:solidFill>
              </a:rPr>
              <a:t>：</a:t>
            </a:r>
            <a:r>
              <a:rPr lang="en-US" altLang="ja-JP" sz="1400" b="1" dirty="0">
                <a:solidFill>
                  <a:schemeClr val="accent3"/>
                </a:solidFill>
              </a:rPr>
              <a:t>00</a:t>
            </a:r>
            <a:endParaRPr kumimoji="1" lang="ja-JP" altLang="en-US" sz="1400" b="1" dirty="0">
              <a:solidFill>
                <a:schemeClr val="accent3"/>
              </a:solidFill>
            </a:endParaRPr>
          </a:p>
        </p:txBody>
      </p:sp>
      <p:sp>
        <p:nvSpPr>
          <p:cNvPr id="18" name="テキスト ボックス 17">
            <a:extLst>
              <a:ext uri="{FF2B5EF4-FFF2-40B4-BE49-F238E27FC236}">
                <a16:creationId xmlns:a16="http://schemas.microsoft.com/office/drawing/2014/main" id="{DE16A1F1-0C9C-5BE3-C40F-FC49E41A65CB}"/>
              </a:ext>
            </a:extLst>
          </p:cNvPr>
          <p:cNvSpPr txBox="1"/>
          <p:nvPr/>
        </p:nvSpPr>
        <p:spPr>
          <a:xfrm>
            <a:off x="2357203" y="3600450"/>
            <a:ext cx="1428750" cy="307777"/>
          </a:xfrm>
          <a:prstGeom prst="rect">
            <a:avLst/>
          </a:prstGeom>
          <a:noFill/>
        </p:spPr>
        <p:txBody>
          <a:bodyPr wrap="square" rtlCol="0">
            <a:spAutoFit/>
          </a:bodyPr>
          <a:lstStyle/>
          <a:p>
            <a:pPr algn="ctr"/>
            <a:r>
              <a:rPr lang="ja-JP" altLang="en-US" sz="1400" b="1" dirty="0">
                <a:solidFill>
                  <a:schemeClr val="accent3"/>
                </a:solidFill>
              </a:rPr>
              <a:t>朝：通勤時</a:t>
            </a:r>
            <a:endParaRPr kumimoji="1" lang="ja-JP" altLang="en-US" sz="1400" b="1" dirty="0">
              <a:solidFill>
                <a:schemeClr val="accent3"/>
              </a:solidFill>
            </a:endParaRPr>
          </a:p>
        </p:txBody>
      </p:sp>
      <p:sp>
        <p:nvSpPr>
          <p:cNvPr id="19" name="テキスト ボックス 18">
            <a:extLst>
              <a:ext uri="{FF2B5EF4-FFF2-40B4-BE49-F238E27FC236}">
                <a16:creationId xmlns:a16="http://schemas.microsoft.com/office/drawing/2014/main" id="{2EC67F01-A4C6-CDC0-4F53-1B04AC72717B}"/>
              </a:ext>
            </a:extLst>
          </p:cNvPr>
          <p:cNvSpPr txBox="1"/>
          <p:nvPr/>
        </p:nvSpPr>
        <p:spPr>
          <a:xfrm>
            <a:off x="3894363" y="3597068"/>
            <a:ext cx="1206499" cy="307777"/>
          </a:xfrm>
          <a:prstGeom prst="rect">
            <a:avLst/>
          </a:prstGeom>
          <a:noFill/>
        </p:spPr>
        <p:txBody>
          <a:bodyPr wrap="square" rtlCol="0">
            <a:spAutoFit/>
          </a:bodyPr>
          <a:lstStyle/>
          <a:p>
            <a:pPr algn="ctr"/>
            <a:r>
              <a:rPr kumimoji="1" lang="ja-JP" altLang="en-US" sz="1400" b="1" dirty="0">
                <a:solidFill>
                  <a:schemeClr val="accent3"/>
                </a:solidFill>
              </a:rPr>
              <a:t>昼：休憩時</a:t>
            </a:r>
          </a:p>
        </p:txBody>
      </p:sp>
      <p:sp>
        <p:nvSpPr>
          <p:cNvPr id="21" name="テキスト ボックス 20">
            <a:extLst>
              <a:ext uri="{FF2B5EF4-FFF2-40B4-BE49-F238E27FC236}">
                <a16:creationId xmlns:a16="http://schemas.microsoft.com/office/drawing/2014/main" id="{9E1A0175-0F3B-2C46-1938-ABF6ACDF3A2D}"/>
              </a:ext>
            </a:extLst>
          </p:cNvPr>
          <p:cNvSpPr txBox="1"/>
          <p:nvPr/>
        </p:nvSpPr>
        <p:spPr>
          <a:xfrm>
            <a:off x="7089470" y="3597068"/>
            <a:ext cx="939719" cy="307777"/>
          </a:xfrm>
          <a:prstGeom prst="rect">
            <a:avLst/>
          </a:prstGeom>
          <a:noFill/>
        </p:spPr>
        <p:txBody>
          <a:bodyPr wrap="square" rtlCol="0">
            <a:spAutoFit/>
          </a:bodyPr>
          <a:lstStyle/>
          <a:p>
            <a:pPr algn="ctr"/>
            <a:r>
              <a:rPr kumimoji="1" lang="ja-JP" altLang="en-US" sz="1400" b="1" dirty="0">
                <a:solidFill>
                  <a:schemeClr val="accent3"/>
                </a:solidFill>
              </a:rPr>
              <a:t>夜：自宅</a:t>
            </a:r>
          </a:p>
        </p:txBody>
      </p:sp>
      <p:sp>
        <p:nvSpPr>
          <p:cNvPr id="22" name="テキスト ボックス 21">
            <a:extLst>
              <a:ext uri="{FF2B5EF4-FFF2-40B4-BE49-F238E27FC236}">
                <a16:creationId xmlns:a16="http://schemas.microsoft.com/office/drawing/2014/main" id="{AF630128-BCB3-FA59-CD04-B84E15143412}"/>
              </a:ext>
            </a:extLst>
          </p:cNvPr>
          <p:cNvSpPr txBox="1"/>
          <p:nvPr/>
        </p:nvSpPr>
        <p:spPr>
          <a:xfrm>
            <a:off x="5342550" y="3597068"/>
            <a:ext cx="1320956" cy="307777"/>
          </a:xfrm>
          <a:prstGeom prst="rect">
            <a:avLst/>
          </a:prstGeom>
          <a:noFill/>
        </p:spPr>
        <p:txBody>
          <a:bodyPr wrap="square" rtlCol="0">
            <a:spAutoFit/>
          </a:bodyPr>
          <a:lstStyle/>
          <a:p>
            <a:pPr algn="ctr"/>
            <a:r>
              <a:rPr kumimoji="1" lang="ja-JP" altLang="en-US" sz="1400" b="1" dirty="0">
                <a:solidFill>
                  <a:schemeClr val="accent3"/>
                </a:solidFill>
              </a:rPr>
              <a:t>夕方：通勤時</a:t>
            </a:r>
          </a:p>
        </p:txBody>
      </p:sp>
      <p:pic>
        <p:nvPicPr>
          <p:cNvPr id="6" name="図 5" descr="食品 が含まれている画像&#10;&#10;自動的に生成された説明">
            <a:extLst>
              <a:ext uri="{FF2B5EF4-FFF2-40B4-BE49-F238E27FC236}">
                <a16:creationId xmlns:a16="http://schemas.microsoft.com/office/drawing/2014/main" id="{6889EA13-764D-F086-F83B-38F7F74255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1082" y="4897790"/>
            <a:ext cx="698538" cy="1098774"/>
          </a:xfrm>
          <a:prstGeom prst="rect">
            <a:avLst/>
          </a:prstGeom>
        </p:spPr>
      </p:pic>
      <p:pic>
        <p:nvPicPr>
          <p:cNvPr id="8" name="図 7">
            <a:extLst>
              <a:ext uri="{FF2B5EF4-FFF2-40B4-BE49-F238E27FC236}">
                <a16:creationId xmlns:a16="http://schemas.microsoft.com/office/drawing/2014/main" id="{68AA276E-C612-FD16-D565-2D9575140D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1082" y="2761790"/>
            <a:ext cx="729273" cy="1068532"/>
          </a:xfrm>
          <a:prstGeom prst="rect">
            <a:avLst/>
          </a:prstGeom>
        </p:spPr>
      </p:pic>
      <p:sp>
        <p:nvSpPr>
          <p:cNvPr id="20" name="正方形/長方形 19">
            <a:extLst>
              <a:ext uri="{FF2B5EF4-FFF2-40B4-BE49-F238E27FC236}">
                <a16:creationId xmlns:a16="http://schemas.microsoft.com/office/drawing/2014/main" id="{1EA1A7DD-6EB3-78B8-EF3B-977F0FA63D77}"/>
              </a:ext>
            </a:extLst>
          </p:cNvPr>
          <p:cNvSpPr/>
          <p:nvPr/>
        </p:nvSpPr>
        <p:spPr>
          <a:xfrm>
            <a:off x="2216733" y="5374855"/>
            <a:ext cx="6146218" cy="76953"/>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楕円 22">
            <a:extLst>
              <a:ext uri="{FF2B5EF4-FFF2-40B4-BE49-F238E27FC236}">
                <a16:creationId xmlns:a16="http://schemas.microsoft.com/office/drawing/2014/main" id="{2B992D3A-01EC-96E5-A14B-92AEE8526918}"/>
              </a:ext>
            </a:extLst>
          </p:cNvPr>
          <p:cNvSpPr/>
          <p:nvPr/>
        </p:nvSpPr>
        <p:spPr>
          <a:xfrm>
            <a:off x="2705829" y="5270372"/>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楕円 23">
            <a:extLst>
              <a:ext uri="{FF2B5EF4-FFF2-40B4-BE49-F238E27FC236}">
                <a16:creationId xmlns:a16="http://schemas.microsoft.com/office/drawing/2014/main" id="{924A226E-5C09-C689-B44A-5727D2D6DA2D}"/>
              </a:ext>
            </a:extLst>
          </p:cNvPr>
          <p:cNvSpPr/>
          <p:nvPr/>
        </p:nvSpPr>
        <p:spPr>
          <a:xfrm>
            <a:off x="3525725" y="5270372"/>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楕円 24">
            <a:extLst>
              <a:ext uri="{FF2B5EF4-FFF2-40B4-BE49-F238E27FC236}">
                <a16:creationId xmlns:a16="http://schemas.microsoft.com/office/drawing/2014/main" id="{15A253C4-A2D1-DDC7-F926-862D092F3FD9}"/>
              </a:ext>
            </a:extLst>
          </p:cNvPr>
          <p:cNvSpPr/>
          <p:nvPr/>
        </p:nvSpPr>
        <p:spPr>
          <a:xfrm>
            <a:off x="4345621" y="5270372"/>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楕円 25">
            <a:extLst>
              <a:ext uri="{FF2B5EF4-FFF2-40B4-BE49-F238E27FC236}">
                <a16:creationId xmlns:a16="http://schemas.microsoft.com/office/drawing/2014/main" id="{8A2F8CB0-28A3-3160-D655-3A2FC4C3304D}"/>
              </a:ext>
            </a:extLst>
          </p:cNvPr>
          <p:cNvSpPr/>
          <p:nvPr/>
        </p:nvSpPr>
        <p:spPr>
          <a:xfrm>
            <a:off x="5165517" y="5270372"/>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テキスト ボックス 26">
            <a:extLst>
              <a:ext uri="{FF2B5EF4-FFF2-40B4-BE49-F238E27FC236}">
                <a16:creationId xmlns:a16="http://schemas.microsoft.com/office/drawing/2014/main" id="{047D4F85-2D42-3BD4-51A8-999F5B710C85}"/>
              </a:ext>
            </a:extLst>
          </p:cNvPr>
          <p:cNvSpPr txBox="1"/>
          <p:nvPr/>
        </p:nvSpPr>
        <p:spPr>
          <a:xfrm>
            <a:off x="2514967" y="4879893"/>
            <a:ext cx="664506" cy="307777"/>
          </a:xfrm>
          <a:prstGeom prst="rect">
            <a:avLst/>
          </a:prstGeom>
          <a:noFill/>
        </p:spPr>
        <p:txBody>
          <a:bodyPr wrap="square" rtlCol="0">
            <a:spAutoFit/>
          </a:bodyPr>
          <a:lstStyle/>
          <a:p>
            <a:pPr algn="ctr"/>
            <a:r>
              <a:rPr lang="ja-JP" altLang="en-US" sz="1400" b="1" dirty="0">
                <a:solidFill>
                  <a:schemeClr val="accent3"/>
                </a:solidFill>
              </a:rPr>
              <a:t>月</a:t>
            </a:r>
            <a:endParaRPr kumimoji="1" lang="ja-JP" altLang="en-US" sz="1400" b="1" dirty="0">
              <a:solidFill>
                <a:schemeClr val="accent3"/>
              </a:solidFill>
            </a:endParaRPr>
          </a:p>
        </p:txBody>
      </p:sp>
      <p:sp>
        <p:nvSpPr>
          <p:cNvPr id="35" name="楕円 34">
            <a:extLst>
              <a:ext uri="{FF2B5EF4-FFF2-40B4-BE49-F238E27FC236}">
                <a16:creationId xmlns:a16="http://schemas.microsoft.com/office/drawing/2014/main" id="{C3C30E1C-CD8C-16F5-CB55-03D362DB9988}"/>
              </a:ext>
            </a:extLst>
          </p:cNvPr>
          <p:cNvSpPr/>
          <p:nvPr/>
        </p:nvSpPr>
        <p:spPr>
          <a:xfrm>
            <a:off x="5985413" y="5270372"/>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楕円 35">
            <a:extLst>
              <a:ext uri="{FF2B5EF4-FFF2-40B4-BE49-F238E27FC236}">
                <a16:creationId xmlns:a16="http://schemas.microsoft.com/office/drawing/2014/main" id="{859ECD93-5E41-A58D-8CD3-103F03722935}"/>
              </a:ext>
            </a:extLst>
          </p:cNvPr>
          <p:cNvSpPr/>
          <p:nvPr/>
        </p:nvSpPr>
        <p:spPr>
          <a:xfrm>
            <a:off x="6805309" y="5270372"/>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7" name="楕円 36">
            <a:extLst>
              <a:ext uri="{FF2B5EF4-FFF2-40B4-BE49-F238E27FC236}">
                <a16:creationId xmlns:a16="http://schemas.microsoft.com/office/drawing/2014/main" id="{A4DA852F-B3FB-B961-8A64-FFC54DC89B47}"/>
              </a:ext>
            </a:extLst>
          </p:cNvPr>
          <p:cNvSpPr/>
          <p:nvPr/>
        </p:nvSpPr>
        <p:spPr>
          <a:xfrm>
            <a:off x="7625205" y="5270372"/>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8" name="テキスト ボックス 37">
            <a:extLst>
              <a:ext uri="{FF2B5EF4-FFF2-40B4-BE49-F238E27FC236}">
                <a16:creationId xmlns:a16="http://schemas.microsoft.com/office/drawing/2014/main" id="{FB0A7F0F-659A-4D93-4599-A5CD79AD6118}"/>
              </a:ext>
            </a:extLst>
          </p:cNvPr>
          <p:cNvSpPr txBox="1"/>
          <p:nvPr/>
        </p:nvSpPr>
        <p:spPr>
          <a:xfrm>
            <a:off x="3334863" y="4879893"/>
            <a:ext cx="664506" cy="307777"/>
          </a:xfrm>
          <a:prstGeom prst="rect">
            <a:avLst/>
          </a:prstGeom>
          <a:noFill/>
        </p:spPr>
        <p:txBody>
          <a:bodyPr wrap="square" rtlCol="0">
            <a:spAutoFit/>
          </a:bodyPr>
          <a:lstStyle/>
          <a:p>
            <a:pPr algn="ctr"/>
            <a:r>
              <a:rPr kumimoji="1" lang="ja-JP" altLang="en-US" sz="1400" b="1" dirty="0">
                <a:solidFill>
                  <a:schemeClr val="accent3"/>
                </a:solidFill>
              </a:rPr>
              <a:t>火</a:t>
            </a:r>
          </a:p>
        </p:txBody>
      </p:sp>
      <p:sp>
        <p:nvSpPr>
          <p:cNvPr id="39" name="テキスト ボックス 38">
            <a:extLst>
              <a:ext uri="{FF2B5EF4-FFF2-40B4-BE49-F238E27FC236}">
                <a16:creationId xmlns:a16="http://schemas.microsoft.com/office/drawing/2014/main" id="{AA8B0D62-1307-2864-0A50-43EE7738B9C2}"/>
              </a:ext>
            </a:extLst>
          </p:cNvPr>
          <p:cNvSpPr txBox="1"/>
          <p:nvPr/>
        </p:nvSpPr>
        <p:spPr>
          <a:xfrm>
            <a:off x="4140489" y="4879893"/>
            <a:ext cx="664506" cy="307777"/>
          </a:xfrm>
          <a:prstGeom prst="rect">
            <a:avLst/>
          </a:prstGeom>
          <a:noFill/>
        </p:spPr>
        <p:txBody>
          <a:bodyPr wrap="square" rtlCol="0">
            <a:spAutoFit/>
          </a:bodyPr>
          <a:lstStyle/>
          <a:p>
            <a:pPr algn="ctr"/>
            <a:r>
              <a:rPr kumimoji="1" lang="ja-JP" altLang="en-US" sz="1400" b="1" dirty="0">
                <a:solidFill>
                  <a:schemeClr val="accent3"/>
                </a:solidFill>
              </a:rPr>
              <a:t>水</a:t>
            </a:r>
          </a:p>
        </p:txBody>
      </p:sp>
      <p:sp>
        <p:nvSpPr>
          <p:cNvPr id="40" name="テキスト ボックス 39">
            <a:extLst>
              <a:ext uri="{FF2B5EF4-FFF2-40B4-BE49-F238E27FC236}">
                <a16:creationId xmlns:a16="http://schemas.microsoft.com/office/drawing/2014/main" id="{6A0874F8-FF47-8A72-2A65-8F078D021E94}"/>
              </a:ext>
            </a:extLst>
          </p:cNvPr>
          <p:cNvSpPr txBox="1"/>
          <p:nvPr/>
        </p:nvSpPr>
        <p:spPr>
          <a:xfrm>
            <a:off x="4960385" y="4879893"/>
            <a:ext cx="664506" cy="307777"/>
          </a:xfrm>
          <a:prstGeom prst="rect">
            <a:avLst/>
          </a:prstGeom>
          <a:noFill/>
        </p:spPr>
        <p:txBody>
          <a:bodyPr wrap="square" rtlCol="0">
            <a:spAutoFit/>
          </a:bodyPr>
          <a:lstStyle/>
          <a:p>
            <a:pPr algn="ctr"/>
            <a:r>
              <a:rPr lang="ja-JP" altLang="en-US" sz="1400" b="1" dirty="0">
                <a:solidFill>
                  <a:schemeClr val="accent3"/>
                </a:solidFill>
              </a:rPr>
              <a:t>木</a:t>
            </a:r>
            <a:endParaRPr kumimoji="1" lang="ja-JP" altLang="en-US" sz="1400" b="1" dirty="0">
              <a:solidFill>
                <a:schemeClr val="accent3"/>
              </a:solidFill>
            </a:endParaRPr>
          </a:p>
        </p:txBody>
      </p:sp>
      <p:sp>
        <p:nvSpPr>
          <p:cNvPr id="41" name="テキスト ボックス 40">
            <a:extLst>
              <a:ext uri="{FF2B5EF4-FFF2-40B4-BE49-F238E27FC236}">
                <a16:creationId xmlns:a16="http://schemas.microsoft.com/office/drawing/2014/main" id="{5CF9ECF4-498D-9CF6-7143-2FB65D6645F9}"/>
              </a:ext>
            </a:extLst>
          </p:cNvPr>
          <p:cNvSpPr txBox="1"/>
          <p:nvPr/>
        </p:nvSpPr>
        <p:spPr>
          <a:xfrm>
            <a:off x="5794551" y="4879893"/>
            <a:ext cx="664506" cy="307777"/>
          </a:xfrm>
          <a:prstGeom prst="rect">
            <a:avLst/>
          </a:prstGeom>
          <a:noFill/>
        </p:spPr>
        <p:txBody>
          <a:bodyPr wrap="square" rtlCol="0">
            <a:spAutoFit/>
          </a:bodyPr>
          <a:lstStyle/>
          <a:p>
            <a:pPr algn="ctr"/>
            <a:r>
              <a:rPr kumimoji="1" lang="ja-JP" altLang="en-US" sz="1400" b="1" dirty="0">
                <a:solidFill>
                  <a:schemeClr val="accent3"/>
                </a:solidFill>
              </a:rPr>
              <a:t>金</a:t>
            </a:r>
          </a:p>
        </p:txBody>
      </p:sp>
      <p:sp>
        <p:nvSpPr>
          <p:cNvPr id="42" name="テキスト ボックス 41">
            <a:extLst>
              <a:ext uri="{FF2B5EF4-FFF2-40B4-BE49-F238E27FC236}">
                <a16:creationId xmlns:a16="http://schemas.microsoft.com/office/drawing/2014/main" id="{6E41B17B-AC30-B084-4484-D922D41402A3}"/>
              </a:ext>
            </a:extLst>
          </p:cNvPr>
          <p:cNvSpPr txBox="1"/>
          <p:nvPr/>
        </p:nvSpPr>
        <p:spPr>
          <a:xfrm>
            <a:off x="6614447" y="4879893"/>
            <a:ext cx="664506" cy="307777"/>
          </a:xfrm>
          <a:prstGeom prst="rect">
            <a:avLst/>
          </a:prstGeom>
          <a:noFill/>
        </p:spPr>
        <p:txBody>
          <a:bodyPr wrap="square" rtlCol="0">
            <a:spAutoFit/>
          </a:bodyPr>
          <a:lstStyle/>
          <a:p>
            <a:pPr algn="ctr"/>
            <a:r>
              <a:rPr lang="ja-JP" altLang="en-US" sz="1400" b="1" dirty="0">
                <a:solidFill>
                  <a:schemeClr val="accent3"/>
                </a:solidFill>
              </a:rPr>
              <a:t>土</a:t>
            </a:r>
            <a:endParaRPr kumimoji="1" lang="ja-JP" altLang="en-US" sz="1400" b="1" dirty="0">
              <a:solidFill>
                <a:schemeClr val="accent3"/>
              </a:solidFill>
            </a:endParaRPr>
          </a:p>
        </p:txBody>
      </p:sp>
      <p:sp>
        <p:nvSpPr>
          <p:cNvPr id="43" name="テキスト ボックス 42">
            <a:extLst>
              <a:ext uri="{FF2B5EF4-FFF2-40B4-BE49-F238E27FC236}">
                <a16:creationId xmlns:a16="http://schemas.microsoft.com/office/drawing/2014/main" id="{B2B0C7EA-0DB4-0B1C-B9F9-960D41334CC4}"/>
              </a:ext>
            </a:extLst>
          </p:cNvPr>
          <p:cNvSpPr txBox="1"/>
          <p:nvPr/>
        </p:nvSpPr>
        <p:spPr>
          <a:xfrm>
            <a:off x="7434343" y="4879892"/>
            <a:ext cx="664506" cy="307777"/>
          </a:xfrm>
          <a:prstGeom prst="rect">
            <a:avLst/>
          </a:prstGeom>
          <a:noFill/>
        </p:spPr>
        <p:txBody>
          <a:bodyPr wrap="square" rtlCol="0">
            <a:spAutoFit/>
          </a:bodyPr>
          <a:lstStyle/>
          <a:p>
            <a:pPr algn="ctr"/>
            <a:r>
              <a:rPr lang="ja-JP" altLang="en-US" sz="1400" b="1" dirty="0">
                <a:solidFill>
                  <a:schemeClr val="accent3"/>
                </a:solidFill>
              </a:rPr>
              <a:t>日</a:t>
            </a:r>
            <a:endParaRPr kumimoji="1" lang="ja-JP" altLang="en-US" sz="1400" b="1" dirty="0">
              <a:solidFill>
                <a:schemeClr val="accent3"/>
              </a:solidFill>
            </a:endParaRPr>
          </a:p>
        </p:txBody>
      </p:sp>
      <p:sp>
        <p:nvSpPr>
          <p:cNvPr id="47" name="テキスト ボックス 46">
            <a:extLst>
              <a:ext uri="{FF2B5EF4-FFF2-40B4-BE49-F238E27FC236}">
                <a16:creationId xmlns:a16="http://schemas.microsoft.com/office/drawing/2014/main" id="{993B0C07-02AC-506E-D31E-BED688FD0B3B}"/>
              </a:ext>
            </a:extLst>
          </p:cNvPr>
          <p:cNvSpPr txBox="1"/>
          <p:nvPr/>
        </p:nvSpPr>
        <p:spPr>
          <a:xfrm>
            <a:off x="8768804" y="4720833"/>
            <a:ext cx="2807197" cy="1384995"/>
          </a:xfrm>
          <a:prstGeom prst="rect">
            <a:avLst/>
          </a:prstGeom>
          <a:noFill/>
        </p:spPr>
        <p:txBody>
          <a:bodyPr wrap="square">
            <a:spAutoFit/>
          </a:bodyPr>
          <a:lstStyle/>
          <a:p>
            <a:pPr algn="ctr"/>
            <a:r>
              <a:rPr kumimoji="1" lang="ja-JP" altLang="en-US" sz="2400" dirty="0">
                <a:solidFill>
                  <a:schemeClr val="accent3"/>
                </a:solidFill>
              </a:rPr>
              <a:t>平均訪問頻度</a:t>
            </a:r>
            <a:r>
              <a:rPr kumimoji="1" lang="en-US" altLang="ja-JP" sz="2400" dirty="0">
                <a:solidFill>
                  <a:schemeClr val="accent3"/>
                </a:solidFill>
              </a:rPr>
              <a:t>/</a:t>
            </a:r>
            <a:r>
              <a:rPr lang="ja-JP" altLang="en-US" sz="2400" dirty="0">
                <a:solidFill>
                  <a:schemeClr val="accent3"/>
                </a:solidFill>
              </a:rPr>
              <a:t>週</a:t>
            </a:r>
            <a:endParaRPr kumimoji="1" lang="en-US" altLang="ja-JP" sz="2400" dirty="0">
              <a:solidFill>
                <a:schemeClr val="accent3"/>
              </a:solidFill>
            </a:endParaRPr>
          </a:p>
          <a:p>
            <a:pPr algn="ctr"/>
            <a:endParaRPr lang="en-US" altLang="ja-JP" sz="2400" dirty="0">
              <a:solidFill>
                <a:schemeClr val="accent3"/>
              </a:solidFill>
            </a:endParaRPr>
          </a:p>
          <a:p>
            <a:pPr algn="ctr"/>
            <a:r>
              <a:rPr lang="ja-JP" altLang="en-US" sz="3600" dirty="0">
                <a:solidFill>
                  <a:schemeClr val="accent3"/>
                </a:solidFill>
              </a:rPr>
              <a:t>約</a:t>
            </a:r>
            <a:r>
              <a:rPr lang="en-US" altLang="ja-JP" sz="3600" dirty="0">
                <a:solidFill>
                  <a:schemeClr val="accent3"/>
                </a:solidFill>
              </a:rPr>
              <a:t>17</a:t>
            </a:r>
            <a:r>
              <a:rPr lang="ja-JP" altLang="en-US" sz="3600" dirty="0">
                <a:solidFill>
                  <a:schemeClr val="accent3"/>
                </a:solidFill>
              </a:rPr>
              <a:t>回</a:t>
            </a:r>
            <a:endParaRPr kumimoji="1" lang="ja-JP" altLang="en-US" sz="3600" dirty="0">
              <a:solidFill>
                <a:schemeClr val="accent3"/>
              </a:solidFill>
            </a:endParaRPr>
          </a:p>
        </p:txBody>
      </p:sp>
      <p:sp>
        <p:nvSpPr>
          <p:cNvPr id="28" name="テキスト ボックス 27">
            <a:extLst>
              <a:ext uri="{FF2B5EF4-FFF2-40B4-BE49-F238E27FC236}">
                <a16:creationId xmlns:a16="http://schemas.microsoft.com/office/drawing/2014/main" id="{56558038-BD68-9378-E249-B10511AAD882}"/>
              </a:ext>
            </a:extLst>
          </p:cNvPr>
          <p:cNvSpPr txBox="1"/>
          <p:nvPr/>
        </p:nvSpPr>
        <p:spPr>
          <a:xfrm>
            <a:off x="613709" y="4113833"/>
            <a:ext cx="7826023" cy="307777"/>
          </a:xfrm>
          <a:prstGeom prst="rect">
            <a:avLst/>
          </a:prstGeom>
          <a:noFill/>
        </p:spPr>
        <p:txBody>
          <a:bodyPr wrap="square" rtlCol="0">
            <a:spAutoFit/>
          </a:bodyPr>
          <a:lstStyle/>
          <a:p>
            <a:r>
              <a:rPr kumimoji="1" lang="en-US" altLang="ja-JP" sz="1400" b="1" dirty="0">
                <a:solidFill>
                  <a:schemeClr val="accent3"/>
                </a:solidFill>
              </a:rPr>
              <a:t>A</a:t>
            </a:r>
            <a:r>
              <a:rPr kumimoji="1" lang="ja-JP" altLang="en-US" sz="1400" b="1" dirty="0">
                <a:solidFill>
                  <a:schemeClr val="accent3"/>
                </a:solidFill>
              </a:rPr>
              <a:t>さんの場合：</a:t>
            </a:r>
            <a:r>
              <a:rPr lang="ja-JP" altLang="en-US" sz="1400" b="1" dirty="0">
                <a:solidFill>
                  <a:schemeClr val="accent3"/>
                </a:solidFill>
              </a:rPr>
              <a:t>通勤時や休憩時など定期的なタイミングでチェック</a:t>
            </a:r>
            <a:endParaRPr kumimoji="1" lang="ja-JP" altLang="en-US" sz="1400" b="1" dirty="0">
              <a:solidFill>
                <a:schemeClr val="accent3"/>
              </a:solidFill>
            </a:endParaRPr>
          </a:p>
        </p:txBody>
      </p:sp>
      <p:sp>
        <p:nvSpPr>
          <p:cNvPr id="29" name="テキスト ボックス 28">
            <a:extLst>
              <a:ext uri="{FF2B5EF4-FFF2-40B4-BE49-F238E27FC236}">
                <a16:creationId xmlns:a16="http://schemas.microsoft.com/office/drawing/2014/main" id="{6D2F1FFD-AADF-DD21-3FED-E743C9E25A96}"/>
              </a:ext>
            </a:extLst>
          </p:cNvPr>
          <p:cNvSpPr txBox="1"/>
          <p:nvPr/>
        </p:nvSpPr>
        <p:spPr>
          <a:xfrm>
            <a:off x="600427" y="6155400"/>
            <a:ext cx="5543993" cy="307777"/>
          </a:xfrm>
          <a:prstGeom prst="rect">
            <a:avLst/>
          </a:prstGeom>
          <a:noFill/>
        </p:spPr>
        <p:txBody>
          <a:bodyPr wrap="square" rtlCol="0">
            <a:spAutoFit/>
          </a:bodyPr>
          <a:lstStyle/>
          <a:p>
            <a:r>
              <a:rPr lang="en-US" altLang="ja-JP" sz="1400" b="1" dirty="0">
                <a:solidFill>
                  <a:schemeClr val="accent3"/>
                </a:solidFill>
              </a:rPr>
              <a:t>B</a:t>
            </a:r>
            <a:r>
              <a:rPr kumimoji="1" lang="ja-JP" altLang="en-US" sz="1400" b="1" dirty="0">
                <a:solidFill>
                  <a:schemeClr val="accent3"/>
                </a:solidFill>
              </a:rPr>
              <a:t>さんの場合：毎朝定期的にチェック</a:t>
            </a:r>
          </a:p>
        </p:txBody>
      </p:sp>
      <p:sp>
        <p:nvSpPr>
          <p:cNvPr id="3" name="正方形/長方形 2">
            <a:extLst>
              <a:ext uri="{FF2B5EF4-FFF2-40B4-BE49-F238E27FC236}">
                <a16:creationId xmlns:a16="http://schemas.microsoft.com/office/drawing/2014/main" id="{F6500955-5C04-8959-C336-679AC3086172}"/>
              </a:ext>
            </a:extLst>
          </p:cNvPr>
          <p:cNvSpPr/>
          <p:nvPr/>
        </p:nvSpPr>
        <p:spPr>
          <a:xfrm>
            <a:off x="149119" y="6509535"/>
            <a:ext cx="2993127" cy="230832"/>
          </a:xfrm>
          <a:prstGeom prst="rect">
            <a:avLst/>
          </a:prstGeom>
        </p:spPr>
        <p:txBody>
          <a:bodyPr wrap="square">
            <a:spAutoFit/>
          </a:bodyPr>
          <a:lstStyle/>
          <a:p>
            <a:r>
              <a:rPr lang="ja-JP" altLang="en-US" sz="900" dirty="0">
                <a:solidFill>
                  <a:srgbClr val="000000"/>
                </a:solidFill>
                <a:latin typeface="游ゴシック" panose="020B0400000000000000" pitchFamily="50" charset="-128"/>
                <a:ea typeface="游ゴシック" panose="020B0400000000000000" pitchFamily="50" charset="-128"/>
              </a:rPr>
              <a:t>出典：</a:t>
            </a:r>
            <a:r>
              <a:rPr lang="en-US" altLang="ja-JP" sz="900" dirty="0">
                <a:solidFill>
                  <a:srgbClr val="000000"/>
                </a:solidFill>
                <a:latin typeface="游ゴシック" panose="020B0400000000000000" pitchFamily="50" charset="-128"/>
                <a:ea typeface="游ゴシック" panose="020B0400000000000000" pitchFamily="50" charset="-128"/>
              </a:rPr>
              <a:t>Yahoo! JAPAN</a:t>
            </a:r>
            <a:r>
              <a:rPr lang="ja-JP" altLang="en-US" sz="900" dirty="0">
                <a:solidFill>
                  <a:srgbClr val="000000"/>
                </a:solidFill>
                <a:latin typeface="游ゴシック" panose="020B0400000000000000" pitchFamily="50" charset="-128"/>
                <a:ea typeface="游ゴシック" panose="020B0400000000000000" pitchFamily="50" charset="-128"/>
              </a:rPr>
              <a:t>自社調べ</a:t>
            </a:r>
          </a:p>
        </p:txBody>
      </p:sp>
    </p:spTree>
    <p:extLst>
      <p:ext uri="{BB962C8B-B14F-4D97-AF65-F5344CB8AC3E}">
        <p14:creationId xmlns:p14="http://schemas.microsoft.com/office/powerpoint/2010/main" val="33435337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正方形/長方形 35">
            <a:extLst>
              <a:ext uri="{FF2B5EF4-FFF2-40B4-BE49-F238E27FC236}">
                <a16:creationId xmlns:a16="http://schemas.microsoft.com/office/drawing/2014/main" id="{99A11566-A3D6-6B1D-FCCB-9FB14ED4D056}"/>
              </a:ext>
            </a:extLst>
          </p:cNvPr>
          <p:cNvSpPr/>
          <p:nvPr/>
        </p:nvSpPr>
        <p:spPr>
          <a:xfrm>
            <a:off x="704851" y="2374900"/>
            <a:ext cx="7156450" cy="40894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72993951-8B41-DB93-AD7A-95F8C0EB266D}"/>
              </a:ext>
            </a:extLst>
          </p:cNvPr>
          <p:cNvSpPr>
            <a:spLocks noGrp="1"/>
          </p:cNvSpPr>
          <p:nvPr>
            <p:ph type="body" sz="quarter" idx="10"/>
          </p:nvPr>
        </p:nvSpPr>
        <p:spPr/>
        <p:txBody>
          <a:bodyPr/>
          <a:lstStyle/>
          <a:p>
            <a:r>
              <a:rPr lang="ja-JP" altLang="en-US" dirty="0"/>
              <a:t>メディア特性を活かした</a:t>
            </a:r>
            <a:r>
              <a:rPr lang="ja-JP" altLang="en-US" b="1" dirty="0">
                <a:solidFill>
                  <a:schemeClr val="accent3"/>
                </a:solidFill>
                <a:latin typeface="Meiryo" panose="020B0604030504040204" pitchFamily="34" charset="-128"/>
                <a:ea typeface="Meiryo" panose="020B0604030504040204" pitchFamily="34" charset="-128"/>
              </a:rPr>
              <a:t>新広告メニュー</a:t>
            </a:r>
            <a:endParaRPr kumimoji="1" lang="ja-JP" altLang="en-US" dirty="0"/>
          </a:p>
        </p:txBody>
      </p:sp>
      <p:sp>
        <p:nvSpPr>
          <p:cNvPr id="5" name="正方形/長方形 4">
            <a:extLst>
              <a:ext uri="{FF2B5EF4-FFF2-40B4-BE49-F238E27FC236}">
                <a16:creationId xmlns:a16="http://schemas.microsoft.com/office/drawing/2014/main" id="{0BCFF8E1-5C2E-0935-8002-746754BB7B00}"/>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en-US" altLang="ja-JP" b="1" dirty="0">
                <a:solidFill>
                  <a:schemeClr val="accent3"/>
                </a:solidFill>
                <a:latin typeface="Meiryo" panose="020B0604030504040204" pitchFamily="34" charset="-128"/>
                <a:ea typeface="Meiryo" panose="020B0604030504040204" pitchFamily="34" charset="-128"/>
              </a:rPr>
              <a:t>3</a:t>
            </a:r>
            <a:r>
              <a:rPr lang="ja-JP" altLang="en-US" b="1" dirty="0">
                <a:solidFill>
                  <a:schemeClr val="accent3"/>
                </a:solidFill>
                <a:latin typeface="Meiryo" panose="020B0604030504040204" pitchFamily="34" charset="-128"/>
                <a:ea typeface="Meiryo" panose="020B0604030504040204" pitchFamily="34" charset="-128"/>
              </a:rPr>
              <a:t>つのメディア特性に即したマーケティング価値を実現するべく</a:t>
            </a:r>
            <a:endParaRPr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メディアの利用体験に沿ったブランディング向け新広告メニューをリリース</a:t>
            </a:r>
            <a:endParaRPr lang="en-US" altLang="ja-JP" b="1" dirty="0">
              <a:solidFill>
                <a:schemeClr val="accent3"/>
              </a:solidFill>
              <a:latin typeface="Meiryo" panose="020B0604030504040204" pitchFamily="34" charset="-128"/>
              <a:ea typeface="Meiryo" panose="020B0604030504040204" pitchFamily="34" charset="-128"/>
            </a:endParaRPr>
          </a:p>
        </p:txBody>
      </p:sp>
      <p:sp>
        <p:nvSpPr>
          <p:cNvPr id="8" name="片側の 2 つの角を丸めた四角形 25">
            <a:extLst>
              <a:ext uri="{FF2B5EF4-FFF2-40B4-BE49-F238E27FC236}">
                <a16:creationId xmlns:a16="http://schemas.microsoft.com/office/drawing/2014/main" id="{D733E036-D2B6-8850-39BB-DADFB81A0279}"/>
              </a:ext>
            </a:extLst>
          </p:cNvPr>
          <p:cNvSpPr/>
          <p:nvPr/>
        </p:nvSpPr>
        <p:spPr>
          <a:xfrm>
            <a:off x="1624718" y="3649376"/>
            <a:ext cx="1945699" cy="1092839"/>
          </a:xfrm>
          <a:prstGeom prst="round2SameRect">
            <a:avLst>
              <a:gd name="adj1" fmla="val 0"/>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accent3"/>
                </a:solidFill>
                <a:effectLst/>
                <a:uLnTx/>
                <a:uFillTx/>
                <a:latin typeface="メイリオ"/>
                <a:ea typeface="メイリオ"/>
                <a:cs typeface="+mn-cs"/>
              </a:rPr>
              <a:t>最大級</a:t>
            </a:r>
            <a:endParaRPr kumimoji="0" lang="en-US" altLang="ja-JP" sz="1600" b="1"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accent3"/>
                </a:solidFill>
                <a:effectLst/>
                <a:uLnTx/>
                <a:uFillTx/>
                <a:latin typeface="メイリオ"/>
                <a:ea typeface="メイリオ"/>
                <a:cs typeface="+mn-cs"/>
              </a:rPr>
              <a:t>ニュースメディア</a:t>
            </a:r>
          </a:p>
        </p:txBody>
      </p:sp>
      <p:sp>
        <p:nvSpPr>
          <p:cNvPr id="9" name="片側の 2 つの角を丸めた四角形 25">
            <a:extLst>
              <a:ext uri="{FF2B5EF4-FFF2-40B4-BE49-F238E27FC236}">
                <a16:creationId xmlns:a16="http://schemas.microsoft.com/office/drawing/2014/main" id="{30F6B932-D665-DA63-0BCD-F8D1AF0CDE95}"/>
              </a:ext>
            </a:extLst>
          </p:cNvPr>
          <p:cNvSpPr/>
          <p:nvPr/>
        </p:nvSpPr>
        <p:spPr>
          <a:xfrm>
            <a:off x="3699152" y="3649377"/>
            <a:ext cx="1943893" cy="1092837"/>
          </a:xfrm>
          <a:prstGeom prst="round2SameRect">
            <a:avLst>
              <a:gd name="adj1" fmla="val 0"/>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accent3"/>
                </a:solidFill>
                <a:effectLst/>
                <a:uLnTx/>
                <a:uFillTx/>
                <a:latin typeface="メイリオ"/>
                <a:ea typeface="メイリオ"/>
                <a:cs typeface="+mn-cs"/>
              </a:rPr>
              <a:t>世の中ゴト確認</a:t>
            </a:r>
            <a:endParaRPr kumimoji="0" lang="en-US" altLang="ja-JP" sz="1600" b="1"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accent3"/>
                </a:solidFill>
                <a:effectLst/>
                <a:uLnTx/>
                <a:uFillTx/>
                <a:latin typeface="メイリオ"/>
                <a:ea typeface="メイリオ"/>
                <a:cs typeface="+mn-cs"/>
              </a:rPr>
              <a:t>メディア</a:t>
            </a:r>
            <a:endParaRPr kumimoji="0" lang="en-US" altLang="ja-JP" sz="1600" b="1"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10" name="片側の 2 つの角を丸めた四角形 25">
            <a:extLst>
              <a:ext uri="{FF2B5EF4-FFF2-40B4-BE49-F238E27FC236}">
                <a16:creationId xmlns:a16="http://schemas.microsoft.com/office/drawing/2014/main" id="{E90C26E9-D786-40B7-ED80-DD7BBF0B32BA}"/>
              </a:ext>
            </a:extLst>
          </p:cNvPr>
          <p:cNvSpPr/>
          <p:nvPr/>
        </p:nvSpPr>
        <p:spPr>
          <a:xfrm>
            <a:off x="5765007" y="3643028"/>
            <a:ext cx="1943893" cy="1108128"/>
          </a:xfrm>
          <a:prstGeom prst="round2SameRect">
            <a:avLst>
              <a:gd name="adj1" fmla="val 0"/>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dirty="0">
                <a:solidFill>
                  <a:schemeClr val="accent3"/>
                </a:solidFill>
                <a:latin typeface="メイリオ"/>
                <a:ea typeface="メイリオ"/>
              </a:rPr>
              <a:t>能動的習慣接触</a:t>
            </a:r>
            <a:endParaRPr kumimoji="0" lang="en-US" altLang="ja-JP" sz="1600" b="1" kern="0" dirty="0">
              <a:solidFill>
                <a:schemeClr val="accent3"/>
              </a:solidFill>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dirty="0">
                <a:solidFill>
                  <a:schemeClr val="accent3"/>
                </a:solidFill>
                <a:latin typeface="メイリオ"/>
                <a:ea typeface="メイリオ"/>
              </a:rPr>
              <a:t>メディア</a:t>
            </a:r>
            <a:endParaRPr kumimoji="0" lang="en-US" altLang="ja-JP" sz="1600" b="1" kern="0" dirty="0">
              <a:solidFill>
                <a:schemeClr val="accent3"/>
              </a:solidFill>
              <a:latin typeface="メイリオ"/>
              <a:ea typeface="メイリオ"/>
            </a:endParaRPr>
          </a:p>
        </p:txBody>
      </p:sp>
      <p:sp>
        <p:nvSpPr>
          <p:cNvPr id="15" name="矢印: 下 14">
            <a:extLst>
              <a:ext uri="{FF2B5EF4-FFF2-40B4-BE49-F238E27FC236}">
                <a16:creationId xmlns:a16="http://schemas.microsoft.com/office/drawing/2014/main" id="{15A2F41E-C88F-36FC-BAF3-1DC9982A003E}"/>
              </a:ext>
            </a:extLst>
          </p:cNvPr>
          <p:cNvSpPr/>
          <p:nvPr/>
        </p:nvSpPr>
        <p:spPr>
          <a:xfrm>
            <a:off x="2363432" y="4803561"/>
            <a:ext cx="468270" cy="319441"/>
          </a:xfrm>
          <a:prstGeom prst="downArrow">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1" name="図 10" descr="ロゴ&#10;&#10;自動的に生成された説明">
            <a:extLst>
              <a:ext uri="{FF2B5EF4-FFF2-40B4-BE49-F238E27FC236}">
                <a16:creationId xmlns:a16="http://schemas.microsoft.com/office/drawing/2014/main" id="{3301F54F-8C1E-F9F5-21E7-2D2FE5DFD4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2819" y="2429774"/>
            <a:ext cx="2265558" cy="713651"/>
          </a:xfrm>
          <a:prstGeom prst="rect">
            <a:avLst/>
          </a:prstGeom>
        </p:spPr>
      </p:pic>
      <p:sp>
        <p:nvSpPr>
          <p:cNvPr id="12" name="テキスト ボックス 11">
            <a:extLst>
              <a:ext uri="{FF2B5EF4-FFF2-40B4-BE49-F238E27FC236}">
                <a16:creationId xmlns:a16="http://schemas.microsoft.com/office/drawing/2014/main" id="{9FC4A296-AB37-58C8-287B-819DB9D9DE41}"/>
              </a:ext>
            </a:extLst>
          </p:cNvPr>
          <p:cNvSpPr txBox="1"/>
          <p:nvPr/>
        </p:nvSpPr>
        <p:spPr>
          <a:xfrm>
            <a:off x="3985338" y="2650356"/>
            <a:ext cx="3672800" cy="338554"/>
          </a:xfrm>
          <a:prstGeom prst="rect">
            <a:avLst/>
          </a:prstGeom>
          <a:noFill/>
        </p:spPr>
        <p:txBody>
          <a:bodyPr wrap="none" rtlCol="0">
            <a:spAutoFit/>
          </a:bodyPr>
          <a:lstStyle/>
          <a:p>
            <a:pPr algn="l"/>
            <a:r>
              <a:rPr kumimoji="1" lang="ja-JP" altLang="en-US" sz="1600" b="1" dirty="0">
                <a:solidFill>
                  <a:schemeClr val="accent3"/>
                </a:solidFill>
              </a:rPr>
              <a:t>＝　国内最大規模のニュースメディア</a:t>
            </a:r>
          </a:p>
        </p:txBody>
      </p:sp>
      <p:cxnSp>
        <p:nvCxnSpPr>
          <p:cNvPr id="13" name="直線コネクタ 12">
            <a:extLst>
              <a:ext uri="{FF2B5EF4-FFF2-40B4-BE49-F238E27FC236}">
                <a16:creationId xmlns:a16="http://schemas.microsoft.com/office/drawing/2014/main" id="{17A71EF0-E7A9-BA56-035D-E46DE57C257A}"/>
              </a:ext>
            </a:extLst>
          </p:cNvPr>
          <p:cNvCxnSpPr/>
          <p:nvPr/>
        </p:nvCxnSpPr>
        <p:spPr>
          <a:xfrm>
            <a:off x="4652468" y="3213254"/>
            <a:ext cx="2601" cy="436123"/>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78383E52-008B-6388-FE6B-9458E3B5EB11}"/>
              </a:ext>
            </a:extLst>
          </p:cNvPr>
          <p:cNvCxnSpPr>
            <a:cxnSpLocks/>
          </p:cNvCxnSpPr>
          <p:nvPr/>
        </p:nvCxnSpPr>
        <p:spPr>
          <a:xfrm>
            <a:off x="2597567" y="3428308"/>
            <a:ext cx="4139386"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A73F7952-B699-F9D1-6F83-B8F03503A047}"/>
              </a:ext>
            </a:extLst>
          </p:cNvPr>
          <p:cNvCxnSpPr>
            <a:cxnSpLocks/>
          </p:cNvCxnSpPr>
          <p:nvPr/>
        </p:nvCxnSpPr>
        <p:spPr>
          <a:xfrm>
            <a:off x="2616351" y="3428308"/>
            <a:ext cx="0" cy="20907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3FDBA819-90E3-E193-D2CB-0E73F527118E}"/>
              </a:ext>
            </a:extLst>
          </p:cNvPr>
          <p:cNvCxnSpPr>
            <a:cxnSpLocks/>
          </p:cNvCxnSpPr>
          <p:nvPr/>
        </p:nvCxnSpPr>
        <p:spPr>
          <a:xfrm>
            <a:off x="6718300" y="3421958"/>
            <a:ext cx="0" cy="20907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6" name="片側の 2 つの角を丸めた四角形 25">
            <a:extLst>
              <a:ext uri="{FF2B5EF4-FFF2-40B4-BE49-F238E27FC236}">
                <a16:creationId xmlns:a16="http://schemas.microsoft.com/office/drawing/2014/main" id="{C6C593A8-3F6E-9952-2A00-CA934F55A721}"/>
              </a:ext>
            </a:extLst>
          </p:cNvPr>
          <p:cNvSpPr/>
          <p:nvPr/>
        </p:nvSpPr>
        <p:spPr>
          <a:xfrm>
            <a:off x="1624718" y="5190555"/>
            <a:ext cx="1945699" cy="1119632"/>
          </a:xfrm>
          <a:prstGeom prst="round2SameRect">
            <a:avLst>
              <a:gd name="adj1" fmla="val 0"/>
              <a:gd name="adj2" fmla="val 0"/>
            </a:avLst>
          </a:prstGeom>
          <a:solidFill>
            <a:schemeClr val="accent5">
              <a:lumMod val="20000"/>
              <a:lumOff val="80000"/>
            </a:schemeClr>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70C0"/>
                </a:solidFill>
                <a:effectLst/>
                <a:uLnTx/>
                <a:uFillTx/>
                <a:latin typeface="メイリオ"/>
                <a:ea typeface="メイリオ"/>
                <a:cs typeface="+mn-cs"/>
              </a:rPr>
              <a:t>リーチ最大化</a:t>
            </a:r>
            <a:endParaRPr kumimoji="0" lang="en-US" altLang="ja-JP" sz="1600" b="1" i="0" u="none" strike="noStrike" kern="0" cap="none" spc="0" normalizeH="0" baseline="0" noProof="0" dirty="0">
              <a:ln>
                <a:noFill/>
              </a:ln>
              <a:solidFill>
                <a:srgbClr val="0070C0"/>
              </a:solidFill>
              <a:effectLst/>
              <a:uLnTx/>
              <a:uFillTx/>
              <a:latin typeface="メイリオ"/>
              <a:ea typeface="メイリオ"/>
              <a:cs typeface="+mn-cs"/>
            </a:endParaRPr>
          </a:p>
        </p:txBody>
      </p:sp>
      <p:sp>
        <p:nvSpPr>
          <p:cNvPr id="27" name="片側の 2 つの角を丸めた四角形 25">
            <a:extLst>
              <a:ext uri="{FF2B5EF4-FFF2-40B4-BE49-F238E27FC236}">
                <a16:creationId xmlns:a16="http://schemas.microsoft.com/office/drawing/2014/main" id="{D8DD5126-639D-984B-2ED3-5B8A51BF727D}"/>
              </a:ext>
            </a:extLst>
          </p:cNvPr>
          <p:cNvSpPr/>
          <p:nvPr/>
        </p:nvSpPr>
        <p:spPr>
          <a:xfrm>
            <a:off x="3699152" y="5196903"/>
            <a:ext cx="1943893" cy="1113283"/>
          </a:xfrm>
          <a:prstGeom prst="round2SameRect">
            <a:avLst>
              <a:gd name="adj1" fmla="val 0"/>
              <a:gd name="adj2" fmla="val 0"/>
            </a:avLst>
          </a:prstGeom>
          <a:solidFill>
            <a:schemeClr val="accent5">
              <a:lumMod val="20000"/>
              <a:lumOff val="80000"/>
            </a:schemeClr>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70C0"/>
                </a:solidFill>
                <a:effectLst/>
                <a:uLnTx/>
                <a:uFillTx/>
                <a:latin typeface="メイリオ"/>
                <a:ea typeface="メイリオ"/>
                <a:cs typeface="+mn-cs"/>
              </a:rPr>
              <a:t>潜在関心層への</a:t>
            </a:r>
            <a:endParaRPr kumimoji="0" lang="en-US" altLang="ja-JP" sz="1600" b="1" i="0" u="none" strike="noStrike" kern="0" cap="none" spc="0" normalizeH="0" baseline="0" noProof="0" dirty="0">
              <a:ln>
                <a:noFill/>
              </a:ln>
              <a:solidFill>
                <a:srgbClr val="0070C0"/>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dirty="0">
                <a:solidFill>
                  <a:srgbClr val="0070C0"/>
                </a:solidFill>
                <a:latin typeface="メイリオ"/>
                <a:ea typeface="メイリオ"/>
              </a:rPr>
              <a:t>アプローチ</a:t>
            </a:r>
            <a:endParaRPr kumimoji="0" lang="en-US" altLang="ja-JP" sz="1600" b="1" i="0" u="none" strike="noStrike" kern="0" cap="none" spc="0" normalizeH="0" baseline="0" noProof="0" dirty="0">
              <a:ln>
                <a:noFill/>
              </a:ln>
              <a:solidFill>
                <a:srgbClr val="0070C0"/>
              </a:solidFill>
              <a:effectLst/>
              <a:uLnTx/>
              <a:uFillTx/>
              <a:latin typeface="メイリオ"/>
              <a:ea typeface="メイリオ"/>
              <a:cs typeface="+mn-cs"/>
            </a:endParaRPr>
          </a:p>
        </p:txBody>
      </p:sp>
      <p:sp>
        <p:nvSpPr>
          <p:cNvPr id="28" name="片側の 2 つの角を丸めた四角形 25">
            <a:extLst>
              <a:ext uri="{FF2B5EF4-FFF2-40B4-BE49-F238E27FC236}">
                <a16:creationId xmlns:a16="http://schemas.microsoft.com/office/drawing/2014/main" id="{DB118A0E-16E1-2FB8-2E14-19E224458766}"/>
              </a:ext>
            </a:extLst>
          </p:cNvPr>
          <p:cNvSpPr/>
          <p:nvPr/>
        </p:nvSpPr>
        <p:spPr>
          <a:xfrm>
            <a:off x="5792910" y="5190554"/>
            <a:ext cx="1943893" cy="1119631"/>
          </a:xfrm>
          <a:prstGeom prst="round2SameRect">
            <a:avLst>
              <a:gd name="adj1" fmla="val 0"/>
              <a:gd name="adj2" fmla="val 0"/>
            </a:avLst>
          </a:prstGeom>
          <a:solidFill>
            <a:schemeClr val="accent5">
              <a:lumMod val="20000"/>
              <a:lumOff val="80000"/>
            </a:schemeClr>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dirty="0">
                <a:solidFill>
                  <a:srgbClr val="0070C0"/>
                </a:solidFill>
                <a:latin typeface="メイリオ"/>
                <a:ea typeface="メイリオ"/>
              </a:rPr>
              <a:t>刷り込み効果</a:t>
            </a:r>
            <a:endParaRPr kumimoji="0" lang="en-US" altLang="ja-JP" sz="1600" b="1" kern="0" dirty="0">
              <a:solidFill>
                <a:srgbClr val="0070C0"/>
              </a:solidFill>
              <a:latin typeface="メイリオ"/>
              <a:ea typeface="メイリオ"/>
            </a:endParaRPr>
          </a:p>
        </p:txBody>
      </p:sp>
      <p:sp>
        <p:nvSpPr>
          <p:cNvPr id="31" name="正方形/長方形 30">
            <a:extLst>
              <a:ext uri="{FF2B5EF4-FFF2-40B4-BE49-F238E27FC236}">
                <a16:creationId xmlns:a16="http://schemas.microsoft.com/office/drawing/2014/main" id="{2FD95761-80E1-8BFE-4DF8-AF30AAFFD69C}"/>
              </a:ext>
            </a:extLst>
          </p:cNvPr>
          <p:cNvSpPr/>
          <p:nvPr/>
        </p:nvSpPr>
        <p:spPr>
          <a:xfrm>
            <a:off x="812030" y="3649377"/>
            <a:ext cx="610370" cy="1092839"/>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bg1"/>
                </a:solidFill>
              </a:rPr>
              <a:t>メディア特性</a:t>
            </a:r>
          </a:p>
        </p:txBody>
      </p:sp>
      <p:sp>
        <p:nvSpPr>
          <p:cNvPr id="32" name="正方形/長方形 31">
            <a:extLst>
              <a:ext uri="{FF2B5EF4-FFF2-40B4-BE49-F238E27FC236}">
                <a16:creationId xmlns:a16="http://schemas.microsoft.com/office/drawing/2014/main" id="{670CC493-1768-53E8-5109-2E8FA420896C}"/>
              </a:ext>
            </a:extLst>
          </p:cNvPr>
          <p:cNvSpPr/>
          <p:nvPr/>
        </p:nvSpPr>
        <p:spPr>
          <a:xfrm>
            <a:off x="812030" y="5217348"/>
            <a:ext cx="610370" cy="109283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bg1"/>
                </a:solidFill>
              </a:rPr>
              <a:t>広告的価値</a:t>
            </a:r>
          </a:p>
        </p:txBody>
      </p:sp>
      <p:sp>
        <p:nvSpPr>
          <p:cNvPr id="34" name="矢印: 下 33">
            <a:extLst>
              <a:ext uri="{FF2B5EF4-FFF2-40B4-BE49-F238E27FC236}">
                <a16:creationId xmlns:a16="http://schemas.microsoft.com/office/drawing/2014/main" id="{B7E264FA-2D41-5CBD-E37E-526BD8ED3742}"/>
              </a:ext>
            </a:extLst>
          </p:cNvPr>
          <p:cNvSpPr/>
          <p:nvPr/>
        </p:nvSpPr>
        <p:spPr>
          <a:xfrm>
            <a:off x="4418333" y="4803561"/>
            <a:ext cx="468270" cy="319441"/>
          </a:xfrm>
          <a:prstGeom prst="downArrow">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5" name="矢印: 下 34">
            <a:extLst>
              <a:ext uri="{FF2B5EF4-FFF2-40B4-BE49-F238E27FC236}">
                <a16:creationId xmlns:a16="http://schemas.microsoft.com/office/drawing/2014/main" id="{92E75CEF-D5C5-5BD7-F7CB-9A7B788C1EA1}"/>
              </a:ext>
            </a:extLst>
          </p:cNvPr>
          <p:cNvSpPr/>
          <p:nvPr/>
        </p:nvSpPr>
        <p:spPr>
          <a:xfrm>
            <a:off x="6502818" y="4803561"/>
            <a:ext cx="468270" cy="319441"/>
          </a:xfrm>
          <a:prstGeom prst="downArrow">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7" name="矢印: 下 36">
            <a:extLst>
              <a:ext uri="{FF2B5EF4-FFF2-40B4-BE49-F238E27FC236}">
                <a16:creationId xmlns:a16="http://schemas.microsoft.com/office/drawing/2014/main" id="{D2128711-F85B-E9E5-EA51-B51BB8441458}"/>
              </a:ext>
            </a:extLst>
          </p:cNvPr>
          <p:cNvSpPr/>
          <p:nvPr/>
        </p:nvSpPr>
        <p:spPr>
          <a:xfrm rot="16200000">
            <a:off x="7909945" y="4255138"/>
            <a:ext cx="943539" cy="643657"/>
          </a:xfrm>
          <a:prstGeom prst="downArrow">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a:extLst>
              <a:ext uri="{FF2B5EF4-FFF2-40B4-BE49-F238E27FC236}">
                <a16:creationId xmlns:a16="http://schemas.microsoft.com/office/drawing/2014/main" id="{0485CE60-C2AB-AD31-DCF8-8C7F2CCE0D66}"/>
              </a:ext>
            </a:extLst>
          </p:cNvPr>
          <p:cNvPicPr>
            <a:picLocks noChangeAspect="1"/>
          </p:cNvPicPr>
          <p:nvPr/>
        </p:nvPicPr>
        <p:blipFill>
          <a:blip r:embed="rId4"/>
          <a:stretch>
            <a:fillRect/>
          </a:stretch>
        </p:blipFill>
        <p:spPr>
          <a:xfrm>
            <a:off x="9091356" y="2377191"/>
            <a:ext cx="2138881" cy="4228809"/>
          </a:xfrm>
          <a:prstGeom prst="rect">
            <a:avLst/>
          </a:prstGeom>
        </p:spPr>
      </p:pic>
      <p:sp>
        <p:nvSpPr>
          <p:cNvPr id="16" name="正方形/長方形 15">
            <a:extLst>
              <a:ext uri="{FF2B5EF4-FFF2-40B4-BE49-F238E27FC236}">
                <a16:creationId xmlns:a16="http://schemas.microsoft.com/office/drawing/2014/main" id="{C552F4AA-D8FE-D379-2510-EA423E46FA3C}"/>
              </a:ext>
            </a:extLst>
          </p:cNvPr>
          <p:cNvSpPr/>
          <p:nvPr/>
        </p:nvSpPr>
        <p:spPr>
          <a:xfrm>
            <a:off x="9269508" y="5487663"/>
            <a:ext cx="1816257" cy="513519"/>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40767799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30261E-6FEA-5F86-6059-05A7C9643DBA}"/>
              </a:ext>
            </a:extLst>
          </p:cNvPr>
          <p:cNvSpPr>
            <a:spLocks noGrp="1"/>
          </p:cNvSpPr>
          <p:nvPr>
            <p:ph type="body" sz="quarter" idx="18"/>
          </p:nvPr>
        </p:nvSpPr>
        <p:spPr/>
        <p:txBody>
          <a:bodyPr/>
          <a:lstStyle/>
          <a:p>
            <a:r>
              <a:rPr kumimoji="1" lang="en-US" altLang="ja-JP" dirty="0"/>
              <a:t>03</a:t>
            </a:r>
          </a:p>
        </p:txBody>
      </p:sp>
      <p:sp>
        <p:nvSpPr>
          <p:cNvPr id="4" name="テキスト プレースホルダー 3">
            <a:extLst>
              <a:ext uri="{FF2B5EF4-FFF2-40B4-BE49-F238E27FC236}">
                <a16:creationId xmlns:a16="http://schemas.microsoft.com/office/drawing/2014/main" id="{4956E079-8A24-AAF5-F393-7027BF63B62E}"/>
              </a:ext>
            </a:extLst>
          </p:cNvPr>
          <p:cNvSpPr>
            <a:spLocks noGrp="1"/>
          </p:cNvSpPr>
          <p:nvPr>
            <p:ph type="body" sz="quarter" idx="19"/>
          </p:nvPr>
        </p:nvSpPr>
        <p:spPr>
          <a:xfrm>
            <a:off x="118412" y="4622482"/>
            <a:ext cx="7704788" cy="497154"/>
          </a:xfrm>
        </p:spPr>
        <p:txBody>
          <a:bodyPr/>
          <a:lstStyle/>
          <a:p>
            <a:pPr algn="l"/>
            <a:r>
              <a:rPr lang="en-US" altLang="ja-JP" sz="2000" dirty="0">
                <a:latin typeface="+mj-ea"/>
                <a:ea typeface="+mj-ea"/>
              </a:rPr>
              <a:t>Yahoo! JAPAN</a:t>
            </a:r>
            <a:r>
              <a:rPr lang="ja-JP" altLang="en-US" sz="2000" dirty="0">
                <a:latin typeface="+mj-ea"/>
                <a:ea typeface="+mj-ea"/>
              </a:rPr>
              <a:t>　トップページ　トピックス</a:t>
            </a:r>
            <a:r>
              <a:rPr lang="en-US" altLang="ja-JP" sz="2000" dirty="0">
                <a:latin typeface="+mj-ea"/>
                <a:ea typeface="+mj-ea"/>
              </a:rPr>
              <a:t>PR</a:t>
            </a:r>
            <a:r>
              <a:rPr lang="ja-JP" altLang="en-US" sz="2000" dirty="0">
                <a:latin typeface="+mj-ea"/>
                <a:ea typeface="+mj-ea"/>
              </a:rPr>
              <a:t>　</a:t>
            </a:r>
            <a:r>
              <a:rPr lang="en-US" altLang="ja-JP" sz="2000" dirty="0">
                <a:latin typeface="+mj-ea"/>
                <a:ea typeface="+mj-ea"/>
              </a:rPr>
              <a:t>SP</a:t>
            </a:r>
          </a:p>
          <a:p>
            <a:pPr algn="l"/>
            <a:r>
              <a:rPr lang="ja-JP" altLang="en-US" sz="2000" dirty="0">
                <a:latin typeface="+mj-ea"/>
                <a:ea typeface="+mj-ea"/>
              </a:rPr>
              <a:t>商品概要</a:t>
            </a:r>
            <a:endParaRPr kumimoji="1" lang="ja-JP" altLang="en-US" sz="2000" dirty="0">
              <a:latin typeface="+mj-ea"/>
              <a:ea typeface="+mj-ea"/>
            </a:endParaRPr>
          </a:p>
        </p:txBody>
      </p:sp>
    </p:spTree>
    <p:extLst>
      <p:ext uri="{BB962C8B-B14F-4D97-AF65-F5344CB8AC3E}">
        <p14:creationId xmlns:p14="http://schemas.microsoft.com/office/powerpoint/2010/main" val="3508289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lang="ja-JP" altLang="en-US" sz="2000" b="1" dirty="0">
                <a:solidFill>
                  <a:schemeClr val="accent3"/>
                </a:solidFill>
                <a:latin typeface="+mj-ea"/>
                <a:ea typeface="+mj-ea"/>
              </a:rPr>
              <a:t>商品概要</a:t>
            </a:r>
            <a:endParaRPr lang="en-US" altLang="ja-JP" sz="2000" b="1" dirty="0">
              <a:solidFill>
                <a:schemeClr val="accent3"/>
              </a:solidFill>
              <a:latin typeface="+mj-ea"/>
              <a:ea typeface="+mj-ea"/>
            </a:endParaRPr>
          </a:p>
        </p:txBody>
      </p:sp>
      <p:sp>
        <p:nvSpPr>
          <p:cNvPr id="10" name="正方形/長方形 9">
            <a:extLst>
              <a:ext uri="{FF2B5EF4-FFF2-40B4-BE49-F238E27FC236}">
                <a16:creationId xmlns:a16="http://schemas.microsoft.com/office/drawing/2014/main" id="{502501F9-9331-367B-4197-677D6A53FA92}"/>
              </a:ext>
            </a:extLst>
          </p:cNvPr>
          <p:cNvSpPr/>
          <p:nvPr/>
        </p:nvSpPr>
        <p:spPr>
          <a:xfrm>
            <a:off x="725807" y="1296810"/>
            <a:ext cx="6908570" cy="90033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2000" b="1" dirty="0">
                <a:solidFill>
                  <a:schemeClr val="accent3"/>
                </a:solidFill>
                <a:latin typeface="+mj-ea"/>
                <a:ea typeface="+mj-ea"/>
              </a:rPr>
              <a:t>Yahoo! JAPAN</a:t>
            </a:r>
            <a:r>
              <a:rPr lang="ja-JP" altLang="en-US" sz="2000" b="1" dirty="0">
                <a:solidFill>
                  <a:schemeClr val="accent3"/>
                </a:solidFill>
                <a:latin typeface="+mj-ea"/>
                <a:ea typeface="+mj-ea"/>
              </a:rPr>
              <a:t>　トップページ　トピックス</a:t>
            </a:r>
            <a:r>
              <a:rPr lang="en-US" altLang="ja-JP" sz="2000" b="1" dirty="0">
                <a:solidFill>
                  <a:schemeClr val="accent3"/>
                </a:solidFill>
                <a:latin typeface="+mj-ea"/>
                <a:ea typeface="+mj-ea"/>
              </a:rPr>
              <a:t>PR</a:t>
            </a:r>
            <a:r>
              <a:rPr lang="ja-JP" altLang="en-US" sz="2000" b="1" dirty="0">
                <a:solidFill>
                  <a:schemeClr val="accent3"/>
                </a:solidFill>
                <a:latin typeface="+mj-ea"/>
                <a:ea typeface="+mj-ea"/>
              </a:rPr>
              <a:t>　</a:t>
            </a:r>
            <a:r>
              <a:rPr lang="en-US" altLang="ja-JP" sz="2000" b="1" dirty="0">
                <a:solidFill>
                  <a:schemeClr val="accent3"/>
                </a:solidFill>
                <a:latin typeface="+mj-ea"/>
                <a:ea typeface="+mj-ea"/>
              </a:rPr>
              <a:t>SP</a:t>
            </a:r>
          </a:p>
          <a:p>
            <a:pPr algn="ctr"/>
            <a:r>
              <a:rPr lang="ja-JP" altLang="en-US" sz="1600" b="1" dirty="0">
                <a:solidFill>
                  <a:schemeClr val="accent3"/>
                </a:solidFill>
                <a:latin typeface="+mj-ea"/>
                <a:ea typeface="+mj-ea"/>
              </a:rPr>
              <a:t>（スマートフォン</a:t>
            </a:r>
            <a:r>
              <a:rPr lang="en-US" altLang="ja-JP" sz="1600" b="1" dirty="0">
                <a:solidFill>
                  <a:schemeClr val="accent3"/>
                </a:solidFill>
                <a:latin typeface="+mj-ea"/>
                <a:ea typeface="+mj-ea"/>
              </a:rPr>
              <a:t>APP+WEB</a:t>
            </a:r>
            <a:r>
              <a:rPr lang="ja-JP" altLang="en-US" sz="1600" b="1" dirty="0">
                <a:solidFill>
                  <a:schemeClr val="accent3"/>
                </a:solidFill>
                <a:latin typeface="+mj-ea"/>
                <a:ea typeface="+mj-ea"/>
              </a:rPr>
              <a:t> </a:t>
            </a:r>
            <a:r>
              <a:rPr lang="en-US" altLang="ja-JP" sz="1600" b="1" dirty="0">
                <a:solidFill>
                  <a:schemeClr val="accent3"/>
                </a:solidFill>
                <a:latin typeface="+mj-ea"/>
                <a:ea typeface="+mj-ea"/>
              </a:rPr>
              <a:t>Yahoo!</a:t>
            </a:r>
            <a:r>
              <a:rPr lang="ja-JP" altLang="en-US" sz="1600" b="1" dirty="0">
                <a:solidFill>
                  <a:schemeClr val="accent3"/>
                </a:solidFill>
                <a:latin typeface="+mj-ea"/>
                <a:ea typeface="+mj-ea"/>
              </a:rPr>
              <a:t>トップページすべてタブに掲載）</a:t>
            </a:r>
            <a:endParaRPr lang="en-US" altLang="ja-JP" sz="1600" b="1" dirty="0">
              <a:solidFill>
                <a:schemeClr val="accent3"/>
              </a:solidFill>
              <a:latin typeface="+mj-ea"/>
              <a:ea typeface="+mj-ea"/>
            </a:endParaRPr>
          </a:p>
        </p:txBody>
      </p:sp>
      <p:sp>
        <p:nvSpPr>
          <p:cNvPr id="12" name="正方形/長方形 11">
            <a:extLst>
              <a:ext uri="{FF2B5EF4-FFF2-40B4-BE49-F238E27FC236}">
                <a16:creationId xmlns:a16="http://schemas.microsoft.com/office/drawing/2014/main" id="{C234B459-CD3C-26D4-6C2B-824EF94A676A}"/>
              </a:ext>
            </a:extLst>
          </p:cNvPr>
          <p:cNvSpPr/>
          <p:nvPr/>
        </p:nvSpPr>
        <p:spPr>
          <a:xfrm>
            <a:off x="725807" y="2440726"/>
            <a:ext cx="144016" cy="870967"/>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accent3"/>
              </a:solidFill>
            </a:endParaRPr>
          </a:p>
        </p:txBody>
      </p:sp>
      <p:sp>
        <p:nvSpPr>
          <p:cNvPr id="13" name="正方形/長方形 12">
            <a:extLst>
              <a:ext uri="{FF2B5EF4-FFF2-40B4-BE49-F238E27FC236}">
                <a16:creationId xmlns:a16="http://schemas.microsoft.com/office/drawing/2014/main" id="{29995E17-6C89-D5D6-2724-69F590A285DD}"/>
              </a:ext>
            </a:extLst>
          </p:cNvPr>
          <p:cNvSpPr/>
          <p:nvPr/>
        </p:nvSpPr>
        <p:spPr>
          <a:xfrm>
            <a:off x="941830" y="2520759"/>
            <a:ext cx="7759483" cy="830997"/>
          </a:xfrm>
          <a:prstGeom prst="rect">
            <a:avLst/>
          </a:prstGeom>
        </p:spPr>
        <p:txBody>
          <a:bodyPr wrap="square">
            <a:spAutoFit/>
          </a:bodyPr>
          <a:lstStyle/>
          <a:p>
            <a:r>
              <a:rPr lang="ja-JP" altLang="en-US" sz="2400" b="1" dirty="0">
                <a:solidFill>
                  <a:schemeClr val="accent3"/>
                </a:solidFill>
                <a:latin typeface="+mj-ea"/>
                <a:ea typeface="+mj-ea"/>
              </a:rPr>
              <a:t>最も注目度の高い</a:t>
            </a:r>
            <a:r>
              <a:rPr lang="en-US" altLang="ja-JP" sz="2400" b="1">
                <a:solidFill>
                  <a:schemeClr val="accent3"/>
                </a:solidFill>
                <a:latin typeface="+mj-ea"/>
                <a:ea typeface="+mj-ea"/>
              </a:rPr>
              <a:t>Yahoo!</a:t>
            </a:r>
            <a:r>
              <a:rPr lang="ja-JP" altLang="en-US" sz="2400" b="1" dirty="0">
                <a:solidFill>
                  <a:schemeClr val="accent3"/>
                </a:solidFill>
                <a:latin typeface="+mj-ea"/>
                <a:ea typeface="+mj-ea"/>
              </a:rPr>
              <a:t> </a:t>
            </a:r>
            <a:r>
              <a:rPr lang="en-US" altLang="ja-JP" sz="2400" b="1">
                <a:solidFill>
                  <a:schemeClr val="accent3"/>
                </a:solidFill>
                <a:latin typeface="+mj-ea"/>
                <a:ea typeface="+mj-ea"/>
              </a:rPr>
              <a:t>JAPAN</a:t>
            </a:r>
            <a:r>
              <a:rPr lang="ja-JP" altLang="en-US" sz="2400" b="1" dirty="0">
                <a:solidFill>
                  <a:schemeClr val="accent3"/>
                </a:solidFill>
                <a:latin typeface="+mj-ea"/>
                <a:ea typeface="+mj-ea"/>
              </a:rPr>
              <a:t>トップページ</a:t>
            </a:r>
            <a:endParaRPr lang="en-US" altLang="ja-JP" sz="2400" b="1" dirty="0">
              <a:solidFill>
                <a:schemeClr val="accent3"/>
              </a:solidFill>
              <a:latin typeface="+mj-ea"/>
              <a:ea typeface="+mj-ea"/>
            </a:endParaRPr>
          </a:p>
          <a:p>
            <a:r>
              <a:rPr lang="ja-JP" altLang="en-US" sz="2400" b="1" dirty="0">
                <a:solidFill>
                  <a:schemeClr val="accent3"/>
                </a:solidFill>
                <a:latin typeface="+mj-ea"/>
                <a:ea typeface="+mj-ea"/>
              </a:rPr>
              <a:t>ニューストピックス下に掲載</a:t>
            </a:r>
          </a:p>
        </p:txBody>
      </p:sp>
      <p:sp>
        <p:nvSpPr>
          <p:cNvPr id="15" name="正方形/長方形 14">
            <a:extLst>
              <a:ext uri="{FF2B5EF4-FFF2-40B4-BE49-F238E27FC236}">
                <a16:creationId xmlns:a16="http://schemas.microsoft.com/office/drawing/2014/main" id="{F0B623E1-CD33-6B6E-5BFF-C3E42E3F0310}"/>
              </a:ext>
            </a:extLst>
          </p:cNvPr>
          <p:cNvSpPr/>
          <p:nvPr/>
        </p:nvSpPr>
        <p:spPr>
          <a:xfrm>
            <a:off x="952885" y="4318854"/>
            <a:ext cx="7556276" cy="830997"/>
          </a:xfrm>
          <a:prstGeom prst="rect">
            <a:avLst/>
          </a:prstGeom>
        </p:spPr>
        <p:txBody>
          <a:bodyPr wrap="square">
            <a:spAutoFit/>
          </a:bodyPr>
          <a:lstStyle/>
          <a:p>
            <a:r>
              <a:rPr lang="en-US" altLang="ja-JP" sz="2400" b="1" dirty="0">
                <a:solidFill>
                  <a:schemeClr val="accent3"/>
                </a:solidFill>
                <a:latin typeface="+mn-ea"/>
              </a:rPr>
              <a:t>1Day</a:t>
            </a:r>
            <a:r>
              <a:rPr lang="ja-JP" altLang="en-US" sz="2400" b="1" dirty="0">
                <a:solidFill>
                  <a:schemeClr val="accent3"/>
                </a:solidFill>
                <a:latin typeface="+mn-ea"/>
              </a:rPr>
              <a:t>配信＆その日訪れた全ユーザーへリーチ</a:t>
            </a:r>
            <a:endParaRPr lang="en-US" altLang="ja-JP" sz="2400" b="1" dirty="0">
              <a:solidFill>
                <a:schemeClr val="accent3"/>
              </a:solidFill>
              <a:latin typeface="+mn-ea"/>
            </a:endParaRPr>
          </a:p>
          <a:p>
            <a:r>
              <a:rPr lang="ja-JP" altLang="en-US" sz="2400" b="1" dirty="0">
                <a:solidFill>
                  <a:schemeClr val="accent3"/>
                </a:solidFill>
                <a:latin typeface="+mn-ea"/>
              </a:rPr>
              <a:t>（リーチ</a:t>
            </a:r>
            <a:r>
              <a:rPr lang="en-US" altLang="ja-JP" sz="2400" b="1" dirty="0">
                <a:solidFill>
                  <a:schemeClr val="accent3"/>
                </a:solidFill>
                <a:latin typeface="+mn-ea"/>
              </a:rPr>
              <a:t>SOV100</a:t>
            </a:r>
            <a:r>
              <a:rPr lang="ja-JP" altLang="en-US" sz="2400" b="1" dirty="0">
                <a:solidFill>
                  <a:schemeClr val="accent3"/>
                </a:solidFill>
                <a:latin typeface="+mn-ea"/>
              </a:rPr>
              <a:t>％）</a:t>
            </a:r>
          </a:p>
        </p:txBody>
      </p:sp>
      <p:sp>
        <p:nvSpPr>
          <p:cNvPr id="16" name="正方形/長方形 15">
            <a:extLst>
              <a:ext uri="{FF2B5EF4-FFF2-40B4-BE49-F238E27FC236}">
                <a16:creationId xmlns:a16="http://schemas.microsoft.com/office/drawing/2014/main" id="{ABC9E20D-57A2-A357-21EC-931710E7C650}"/>
              </a:ext>
            </a:extLst>
          </p:cNvPr>
          <p:cNvSpPr/>
          <p:nvPr/>
        </p:nvSpPr>
        <p:spPr>
          <a:xfrm>
            <a:off x="711544" y="5270657"/>
            <a:ext cx="144016" cy="62165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accent3"/>
              </a:solidFill>
            </a:endParaRPr>
          </a:p>
        </p:txBody>
      </p:sp>
      <p:sp>
        <p:nvSpPr>
          <p:cNvPr id="7" name="正方形/長方形 6">
            <a:extLst>
              <a:ext uri="{FF2B5EF4-FFF2-40B4-BE49-F238E27FC236}">
                <a16:creationId xmlns:a16="http://schemas.microsoft.com/office/drawing/2014/main" id="{D28441BC-AE97-C548-B640-8255D0E84CA6}"/>
              </a:ext>
            </a:extLst>
          </p:cNvPr>
          <p:cNvSpPr/>
          <p:nvPr/>
        </p:nvSpPr>
        <p:spPr>
          <a:xfrm>
            <a:off x="952885" y="5380005"/>
            <a:ext cx="6984776" cy="461665"/>
          </a:xfrm>
          <a:prstGeom prst="rect">
            <a:avLst/>
          </a:prstGeom>
        </p:spPr>
        <p:txBody>
          <a:bodyPr wrap="square">
            <a:spAutoFit/>
          </a:bodyPr>
          <a:lstStyle/>
          <a:p>
            <a:r>
              <a:rPr lang="ja-JP" altLang="en-US" sz="2400" b="1" dirty="0">
                <a:solidFill>
                  <a:schemeClr val="accent3"/>
                </a:solidFill>
                <a:latin typeface="+mn-ea"/>
              </a:rPr>
              <a:t>想定</a:t>
            </a:r>
            <a:r>
              <a:rPr lang="en-US" altLang="ja-JP" sz="2400" b="1" dirty="0">
                <a:solidFill>
                  <a:schemeClr val="accent3"/>
                </a:solidFill>
                <a:latin typeface="+mn-ea"/>
              </a:rPr>
              <a:t>1750</a:t>
            </a:r>
            <a:r>
              <a:rPr lang="ja-JP" altLang="en-US" sz="2400" b="1" dirty="0">
                <a:solidFill>
                  <a:schemeClr val="accent3"/>
                </a:solidFill>
                <a:latin typeface="+mn-ea"/>
              </a:rPr>
              <a:t>万</a:t>
            </a:r>
            <a:r>
              <a:rPr lang="en-US" altLang="ja-JP" sz="2400" b="1" dirty="0">
                <a:solidFill>
                  <a:schemeClr val="accent3"/>
                </a:solidFill>
                <a:latin typeface="+mn-ea"/>
              </a:rPr>
              <a:t>V</a:t>
            </a:r>
            <a:r>
              <a:rPr lang="ja-JP" altLang="en-US" sz="2400" b="1" dirty="0">
                <a:solidFill>
                  <a:schemeClr val="accent3"/>
                </a:solidFill>
                <a:latin typeface="+mn-ea"/>
              </a:rPr>
              <a:t>リーチ</a:t>
            </a:r>
            <a:r>
              <a:rPr lang="en-US" altLang="ja-JP" sz="2400" b="1" dirty="0">
                <a:solidFill>
                  <a:schemeClr val="accent3"/>
                </a:solidFill>
                <a:latin typeface="+mn-ea"/>
              </a:rPr>
              <a:t>/</a:t>
            </a:r>
            <a:r>
              <a:rPr lang="ja-JP" altLang="en-US" sz="2400" b="1" dirty="0">
                <a:solidFill>
                  <a:schemeClr val="accent3"/>
                </a:solidFill>
                <a:latin typeface="+mn-ea"/>
              </a:rPr>
              <a:t>日</a:t>
            </a:r>
          </a:p>
        </p:txBody>
      </p:sp>
      <p:sp>
        <p:nvSpPr>
          <p:cNvPr id="8" name="正方形/長方形 7">
            <a:extLst>
              <a:ext uri="{FF2B5EF4-FFF2-40B4-BE49-F238E27FC236}">
                <a16:creationId xmlns:a16="http://schemas.microsoft.com/office/drawing/2014/main" id="{D2BAF56B-3919-9517-2BD4-650C11AD4260}"/>
              </a:ext>
            </a:extLst>
          </p:cNvPr>
          <p:cNvSpPr/>
          <p:nvPr/>
        </p:nvSpPr>
        <p:spPr>
          <a:xfrm>
            <a:off x="725807" y="3467142"/>
            <a:ext cx="144016" cy="62165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accent3"/>
              </a:solidFill>
            </a:endParaRPr>
          </a:p>
        </p:txBody>
      </p:sp>
      <p:sp>
        <p:nvSpPr>
          <p:cNvPr id="11" name="正方形/長方形 10">
            <a:extLst>
              <a:ext uri="{FF2B5EF4-FFF2-40B4-BE49-F238E27FC236}">
                <a16:creationId xmlns:a16="http://schemas.microsoft.com/office/drawing/2014/main" id="{82D26907-B759-1831-454E-7D7C1D5E314D}"/>
              </a:ext>
            </a:extLst>
          </p:cNvPr>
          <p:cNvSpPr/>
          <p:nvPr/>
        </p:nvSpPr>
        <p:spPr>
          <a:xfrm>
            <a:off x="941829" y="3588521"/>
            <a:ext cx="7556275" cy="461665"/>
          </a:xfrm>
          <a:prstGeom prst="rect">
            <a:avLst/>
          </a:prstGeom>
        </p:spPr>
        <p:txBody>
          <a:bodyPr wrap="square">
            <a:spAutoFit/>
          </a:bodyPr>
          <a:lstStyle/>
          <a:p>
            <a:r>
              <a:rPr lang="en-US" altLang="ja-JP" sz="2400" b="1" dirty="0">
                <a:solidFill>
                  <a:schemeClr val="accent3"/>
                </a:solidFill>
                <a:latin typeface="+mn-ea"/>
              </a:rPr>
              <a:t>Yahoo!</a:t>
            </a:r>
            <a:r>
              <a:rPr lang="ja-JP" altLang="en-US" sz="2400" b="1" dirty="0">
                <a:solidFill>
                  <a:schemeClr val="accent3"/>
                </a:solidFill>
                <a:latin typeface="+mn-ea"/>
              </a:rPr>
              <a:t>ニューストピックスに近い広告形式で</a:t>
            </a:r>
            <a:r>
              <a:rPr lang="en-US" altLang="ja-JP" sz="2400" b="1" dirty="0">
                <a:solidFill>
                  <a:schemeClr val="accent3"/>
                </a:solidFill>
                <a:latin typeface="+mn-ea"/>
              </a:rPr>
              <a:t>PR</a:t>
            </a:r>
            <a:r>
              <a:rPr lang="ja-JP" altLang="en-US" sz="2400" b="1" dirty="0">
                <a:solidFill>
                  <a:schemeClr val="accent3"/>
                </a:solidFill>
                <a:latin typeface="+mn-ea"/>
              </a:rPr>
              <a:t>可能</a:t>
            </a:r>
          </a:p>
        </p:txBody>
      </p:sp>
      <p:pic>
        <p:nvPicPr>
          <p:cNvPr id="29" name="図 28">
            <a:extLst>
              <a:ext uri="{FF2B5EF4-FFF2-40B4-BE49-F238E27FC236}">
                <a16:creationId xmlns:a16="http://schemas.microsoft.com/office/drawing/2014/main" id="{D42AF681-2B06-71DA-CE63-E6079D2B6E13}"/>
              </a:ext>
            </a:extLst>
          </p:cNvPr>
          <p:cNvPicPr>
            <a:picLocks noChangeAspect="1"/>
          </p:cNvPicPr>
          <p:nvPr/>
        </p:nvPicPr>
        <p:blipFill>
          <a:blip r:embed="rId3"/>
          <a:stretch>
            <a:fillRect/>
          </a:stretch>
        </p:blipFill>
        <p:spPr>
          <a:xfrm>
            <a:off x="8592223" y="923839"/>
            <a:ext cx="2873969" cy="5682161"/>
          </a:xfrm>
          <a:prstGeom prst="rect">
            <a:avLst/>
          </a:prstGeom>
        </p:spPr>
      </p:pic>
      <p:sp>
        <p:nvSpPr>
          <p:cNvPr id="30" name="正方形/長方形 29">
            <a:extLst>
              <a:ext uri="{FF2B5EF4-FFF2-40B4-BE49-F238E27FC236}">
                <a16:creationId xmlns:a16="http://schemas.microsoft.com/office/drawing/2014/main" id="{E2C1C5BA-7D4B-E7C8-E026-986346CAE45B}"/>
              </a:ext>
            </a:extLst>
          </p:cNvPr>
          <p:cNvSpPr/>
          <p:nvPr/>
        </p:nvSpPr>
        <p:spPr>
          <a:xfrm>
            <a:off x="8809704" y="5075205"/>
            <a:ext cx="2440466" cy="690004"/>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正方形/長方形 2">
            <a:extLst>
              <a:ext uri="{FF2B5EF4-FFF2-40B4-BE49-F238E27FC236}">
                <a16:creationId xmlns:a16="http://schemas.microsoft.com/office/drawing/2014/main" id="{0E75D666-97D3-7157-123F-1B72FD3C293F}"/>
              </a:ext>
            </a:extLst>
          </p:cNvPr>
          <p:cNvSpPr/>
          <p:nvPr/>
        </p:nvSpPr>
        <p:spPr>
          <a:xfrm>
            <a:off x="725807" y="4244241"/>
            <a:ext cx="144016" cy="870967"/>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accent3"/>
              </a:solidFill>
            </a:endParaRPr>
          </a:p>
        </p:txBody>
      </p:sp>
    </p:spTree>
    <p:extLst>
      <p:ext uri="{BB962C8B-B14F-4D97-AF65-F5344CB8AC3E}">
        <p14:creationId xmlns:p14="http://schemas.microsoft.com/office/powerpoint/2010/main" val="34915770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lang="en-US" altLang="ja-JP" sz="2000" b="1" dirty="0">
                <a:solidFill>
                  <a:schemeClr val="accent3"/>
                </a:solidFill>
                <a:latin typeface="+mn-ea"/>
              </a:rPr>
              <a:t>Yahoo!</a:t>
            </a:r>
            <a:r>
              <a:rPr lang="ja-JP" altLang="en-US" sz="2000" b="1" dirty="0">
                <a:solidFill>
                  <a:schemeClr val="accent3"/>
                </a:solidFill>
                <a:latin typeface="+mn-ea"/>
              </a:rPr>
              <a:t>ニュース トピックス</a:t>
            </a:r>
            <a:r>
              <a:rPr lang="ja-JP" altLang="en-US" dirty="0">
                <a:latin typeface="+mn-ea"/>
              </a:rPr>
              <a:t>とは</a:t>
            </a:r>
            <a:endParaRPr lang="en-US" altLang="ja-JP" sz="2000" b="1" dirty="0">
              <a:solidFill>
                <a:schemeClr val="accent3"/>
              </a:solidFill>
              <a:latin typeface="+mj-ea"/>
              <a:ea typeface="+mj-ea"/>
            </a:endParaRPr>
          </a:p>
        </p:txBody>
      </p:sp>
      <p:pic>
        <p:nvPicPr>
          <p:cNvPr id="29" name="図 28">
            <a:extLst>
              <a:ext uri="{FF2B5EF4-FFF2-40B4-BE49-F238E27FC236}">
                <a16:creationId xmlns:a16="http://schemas.microsoft.com/office/drawing/2014/main" id="{D42AF681-2B06-71DA-CE63-E6079D2B6E13}"/>
              </a:ext>
            </a:extLst>
          </p:cNvPr>
          <p:cNvPicPr>
            <a:picLocks noChangeAspect="1"/>
          </p:cNvPicPr>
          <p:nvPr/>
        </p:nvPicPr>
        <p:blipFill>
          <a:blip r:embed="rId3"/>
          <a:stretch>
            <a:fillRect/>
          </a:stretch>
        </p:blipFill>
        <p:spPr>
          <a:xfrm>
            <a:off x="975222" y="2457394"/>
            <a:ext cx="2033982" cy="4021413"/>
          </a:xfrm>
          <a:prstGeom prst="rect">
            <a:avLst/>
          </a:prstGeom>
        </p:spPr>
      </p:pic>
      <p:sp>
        <p:nvSpPr>
          <p:cNvPr id="4" name="正方形/長方形 3">
            <a:extLst>
              <a:ext uri="{FF2B5EF4-FFF2-40B4-BE49-F238E27FC236}">
                <a16:creationId xmlns:a16="http://schemas.microsoft.com/office/drawing/2014/main" id="{EA1BEBFB-3ABE-D751-BE44-93385CB5C736}"/>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en-US" altLang="ja-JP" b="1" dirty="0">
                <a:solidFill>
                  <a:schemeClr val="accent3"/>
                </a:solidFill>
                <a:latin typeface="Meiryo" panose="020B0604030504040204" pitchFamily="34" charset="-128"/>
                <a:ea typeface="Meiryo" panose="020B0604030504040204" pitchFamily="34" charset="-128"/>
              </a:rPr>
              <a:t>Yahoo!</a:t>
            </a:r>
            <a:r>
              <a:rPr lang="ja-JP" altLang="en-US" b="1" dirty="0">
                <a:solidFill>
                  <a:schemeClr val="accent3"/>
                </a:solidFill>
                <a:latin typeface="Meiryo" panose="020B0604030504040204" pitchFamily="34" charset="-128"/>
                <a:ea typeface="Meiryo" panose="020B0604030504040204" pitchFamily="34" charset="-128"/>
              </a:rPr>
              <a:t>ニュース</a:t>
            </a:r>
            <a:r>
              <a:rPr lang="en-US" altLang="ja-JP" b="1" dirty="0">
                <a:solidFill>
                  <a:schemeClr val="accent3"/>
                </a:solidFill>
                <a:latin typeface="Meiryo" panose="020B0604030504040204" pitchFamily="34" charset="-128"/>
                <a:ea typeface="Meiryo" panose="020B0604030504040204" pitchFamily="34" charset="-128"/>
              </a:rPr>
              <a:t> </a:t>
            </a:r>
            <a:r>
              <a:rPr lang="ja-JP" altLang="en-US" b="1" dirty="0">
                <a:solidFill>
                  <a:schemeClr val="accent3"/>
                </a:solidFill>
                <a:latin typeface="Meiryo" panose="020B0604030504040204" pitchFamily="34" charset="-128"/>
                <a:ea typeface="Meiryo" panose="020B0604030504040204" pitchFamily="34" charset="-128"/>
              </a:rPr>
              <a:t>トピックス ＝ </a:t>
            </a:r>
            <a:r>
              <a:rPr lang="en-US" altLang="ja-JP" b="1" dirty="0">
                <a:solidFill>
                  <a:schemeClr val="accent3"/>
                </a:solidFill>
                <a:latin typeface="Meiryo" panose="020B0604030504040204" pitchFamily="34" charset="-128"/>
                <a:ea typeface="Meiryo" panose="020B0604030504040204" pitchFamily="34" charset="-128"/>
              </a:rPr>
              <a:t>Yahoo!</a:t>
            </a:r>
            <a:r>
              <a:rPr lang="ja-JP" altLang="en-US" b="1" dirty="0">
                <a:solidFill>
                  <a:schemeClr val="accent3"/>
                </a:solidFill>
                <a:latin typeface="Meiryo" panose="020B0604030504040204" pitchFamily="34" charset="-128"/>
                <a:ea typeface="Meiryo" panose="020B0604030504040204" pitchFamily="34" charset="-128"/>
              </a:rPr>
              <a:t>ニュース編成が厳選したトップニュース枠</a:t>
            </a:r>
            <a:endParaRPr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lang="en-US" altLang="ja-JP" b="1" dirty="0">
                <a:solidFill>
                  <a:schemeClr val="accent3"/>
                </a:solidFill>
                <a:latin typeface="Meiryo" panose="020B0604030504040204" pitchFamily="34" charset="-128"/>
                <a:ea typeface="Meiryo" panose="020B0604030504040204" pitchFamily="34" charset="-128"/>
              </a:rPr>
              <a:t>Yahoo!</a:t>
            </a:r>
            <a:r>
              <a:rPr lang="ja-JP" altLang="en-US" b="1" dirty="0">
                <a:solidFill>
                  <a:schemeClr val="accent3"/>
                </a:solidFill>
                <a:latin typeface="Meiryo" panose="020B0604030504040204" pitchFamily="34" charset="-128"/>
                <a:ea typeface="Meiryo" panose="020B0604030504040204" pitchFamily="34" charset="-128"/>
              </a:rPr>
              <a:t>ニュースの中でも圧倒的に注目度が高く、ユーザーからの信頼度も高い</a:t>
            </a:r>
            <a:endParaRPr lang="en-US" altLang="ja-JP" b="1" dirty="0">
              <a:solidFill>
                <a:schemeClr val="accent3"/>
              </a:solidFill>
              <a:latin typeface="Meiryo" panose="020B0604030504040204" pitchFamily="34" charset="-128"/>
              <a:ea typeface="Meiryo" panose="020B0604030504040204" pitchFamily="34" charset="-128"/>
            </a:endParaRPr>
          </a:p>
        </p:txBody>
      </p:sp>
      <p:sp>
        <p:nvSpPr>
          <p:cNvPr id="5" name="テキスト ボックス 4">
            <a:extLst>
              <a:ext uri="{FF2B5EF4-FFF2-40B4-BE49-F238E27FC236}">
                <a16:creationId xmlns:a16="http://schemas.microsoft.com/office/drawing/2014/main" id="{0C544685-3453-5ED1-1BD0-4AA370360845}"/>
              </a:ext>
            </a:extLst>
          </p:cNvPr>
          <p:cNvSpPr txBox="1"/>
          <p:nvPr/>
        </p:nvSpPr>
        <p:spPr>
          <a:xfrm>
            <a:off x="4071893" y="3147645"/>
            <a:ext cx="7333739" cy="400110"/>
          </a:xfrm>
          <a:prstGeom prst="rect">
            <a:avLst/>
          </a:prstGeom>
          <a:noFill/>
        </p:spPr>
        <p:txBody>
          <a:bodyPr wrap="square" rtlCol="0">
            <a:spAutoFit/>
          </a:bodyPr>
          <a:lstStyle/>
          <a:p>
            <a:pPr algn="l"/>
            <a:r>
              <a:rPr kumimoji="1" lang="en-US" altLang="ja-JP" sz="2000" dirty="0">
                <a:solidFill>
                  <a:schemeClr val="accent3"/>
                </a:solidFill>
                <a:latin typeface="+mn-ea"/>
              </a:rPr>
              <a:t>Yahoo! JAPAN</a:t>
            </a:r>
            <a:r>
              <a:rPr kumimoji="1" lang="ja-JP" altLang="en-US" sz="2000" dirty="0">
                <a:solidFill>
                  <a:schemeClr val="accent3"/>
                </a:solidFill>
                <a:latin typeface="+mn-ea"/>
              </a:rPr>
              <a:t>の中で記事遷移数が最も高いトップニュース枠</a:t>
            </a:r>
            <a:endParaRPr kumimoji="1" lang="ja-JP" altLang="en-US" sz="2000" b="1" dirty="0">
              <a:solidFill>
                <a:schemeClr val="accent6"/>
              </a:solidFill>
              <a:latin typeface="+mn-ea"/>
            </a:endParaRPr>
          </a:p>
        </p:txBody>
      </p:sp>
      <p:sp>
        <p:nvSpPr>
          <p:cNvPr id="6" name="正方形/長方形 5">
            <a:extLst>
              <a:ext uri="{FF2B5EF4-FFF2-40B4-BE49-F238E27FC236}">
                <a16:creationId xmlns:a16="http://schemas.microsoft.com/office/drawing/2014/main" id="{0FFCF81C-D3B8-7819-DB28-ADF6E189F8D6}"/>
              </a:ext>
            </a:extLst>
          </p:cNvPr>
          <p:cNvSpPr/>
          <p:nvPr/>
        </p:nvSpPr>
        <p:spPr>
          <a:xfrm>
            <a:off x="4882051" y="4796597"/>
            <a:ext cx="4503370" cy="707886"/>
          </a:xfrm>
          <a:prstGeom prst="rect">
            <a:avLst/>
          </a:prstGeom>
          <a:solidFill>
            <a:schemeClr val="accent6">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2800" dirty="0">
                <a:solidFill>
                  <a:schemeClr val="bg1"/>
                </a:solidFill>
              </a:rPr>
              <a:t>85.1%</a:t>
            </a:r>
            <a:endParaRPr kumimoji="1" lang="ja-JP" altLang="en-US" sz="2800" dirty="0">
              <a:solidFill>
                <a:schemeClr val="bg1"/>
              </a:solidFill>
            </a:endParaRPr>
          </a:p>
        </p:txBody>
      </p:sp>
      <p:sp>
        <p:nvSpPr>
          <p:cNvPr id="9" name="正方形/長方形 8">
            <a:extLst>
              <a:ext uri="{FF2B5EF4-FFF2-40B4-BE49-F238E27FC236}">
                <a16:creationId xmlns:a16="http://schemas.microsoft.com/office/drawing/2014/main" id="{2FFE0E1F-1442-5BBF-3C1F-4459F238E3EA}"/>
              </a:ext>
            </a:extLst>
          </p:cNvPr>
          <p:cNvSpPr/>
          <p:nvPr/>
        </p:nvSpPr>
        <p:spPr>
          <a:xfrm>
            <a:off x="9385421" y="4796597"/>
            <a:ext cx="995429" cy="707886"/>
          </a:xfrm>
          <a:prstGeom prst="rect">
            <a:avLst/>
          </a:prstGeom>
          <a:solidFill>
            <a:srgbClr val="99999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bg1"/>
                </a:solidFill>
              </a:rPr>
              <a:t>14.9%</a:t>
            </a:r>
            <a:endParaRPr kumimoji="1" lang="ja-JP" altLang="en-US" sz="1600" dirty="0">
              <a:solidFill>
                <a:schemeClr val="bg1"/>
              </a:solidFill>
            </a:endParaRPr>
          </a:p>
        </p:txBody>
      </p:sp>
      <p:sp>
        <p:nvSpPr>
          <p:cNvPr id="17" name="テキスト ボックス 16">
            <a:extLst>
              <a:ext uri="{FF2B5EF4-FFF2-40B4-BE49-F238E27FC236}">
                <a16:creationId xmlns:a16="http://schemas.microsoft.com/office/drawing/2014/main" id="{12EC3B9E-03D0-EDD8-8C69-7FDB3CF9737F}"/>
              </a:ext>
            </a:extLst>
          </p:cNvPr>
          <p:cNvSpPr txBox="1"/>
          <p:nvPr/>
        </p:nvSpPr>
        <p:spPr>
          <a:xfrm>
            <a:off x="4342460" y="3798757"/>
            <a:ext cx="7130902" cy="707886"/>
          </a:xfrm>
          <a:prstGeom prst="rect">
            <a:avLst/>
          </a:prstGeom>
          <a:noFill/>
        </p:spPr>
        <p:txBody>
          <a:bodyPr wrap="square" rtlCol="0">
            <a:spAutoFit/>
          </a:bodyPr>
          <a:lstStyle/>
          <a:p>
            <a:pPr algn="l"/>
            <a:r>
              <a:rPr kumimoji="1" lang="en-US" altLang="ja-JP" sz="2000" dirty="0">
                <a:solidFill>
                  <a:schemeClr val="accent3"/>
                </a:solidFill>
                <a:latin typeface="+mn-ea"/>
              </a:rPr>
              <a:t>Q</a:t>
            </a:r>
            <a:r>
              <a:rPr lang="en-US" altLang="ja-JP" sz="2000" dirty="0">
                <a:solidFill>
                  <a:schemeClr val="accent3"/>
                </a:solidFill>
                <a:latin typeface="+mn-ea"/>
              </a:rPr>
              <a:t>. Yahoo!</a:t>
            </a:r>
            <a:r>
              <a:rPr lang="ja-JP" altLang="en-US" sz="2000" dirty="0">
                <a:solidFill>
                  <a:schemeClr val="accent3"/>
                </a:solidFill>
                <a:latin typeface="Meiryo" panose="020B0604030504040204" pitchFamily="34" charset="-128"/>
                <a:ea typeface="Meiryo" panose="020B0604030504040204" pitchFamily="34" charset="-128"/>
              </a:rPr>
              <a:t>ニュース トピックス</a:t>
            </a:r>
            <a:r>
              <a:rPr lang="ja-JP" altLang="en-US" sz="2000" dirty="0">
                <a:solidFill>
                  <a:schemeClr val="accent3"/>
                </a:solidFill>
                <a:latin typeface="+mn-ea"/>
              </a:rPr>
              <a:t>の情報は</a:t>
            </a:r>
            <a:endParaRPr lang="en-US" altLang="ja-JP" sz="2000" dirty="0">
              <a:solidFill>
                <a:schemeClr val="accent3"/>
              </a:solidFill>
              <a:latin typeface="+mn-ea"/>
            </a:endParaRPr>
          </a:p>
          <a:p>
            <a:pPr algn="l"/>
            <a:r>
              <a:rPr kumimoji="1" lang="ja-JP" altLang="en-US" sz="2000" dirty="0">
                <a:solidFill>
                  <a:schemeClr val="accent3"/>
                </a:solidFill>
                <a:latin typeface="+mn-ea"/>
              </a:rPr>
              <a:t>    あなたにとってどの程度役に立っていますか？</a:t>
            </a:r>
          </a:p>
        </p:txBody>
      </p:sp>
      <p:sp>
        <p:nvSpPr>
          <p:cNvPr id="18" name="正方形/長方形 17">
            <a:extLst>
              <a:ext uri="{FF2B5EF4-FFF2-40B4-BE49-F238E27FC236}">
                <a16:creationId xmlns:a16="http://schemas.microsoft.com/office/drawing/2014/main" id="{9813E3CC-04ED-3203-91D1-BBF5C8274654}"/>
              </a:ext>
            </a:extLst>
          </p:cNvPr>
          <p:cNvSpPr/>
          <p:nvPr/>
        </p:nvSpPr>
        <p:spPr>
          <a:xfrm>
            <a:off x="4979733" y="5649908"/>
            <a:ext cx="177209" cy="170120"/>
          </a:xfrm>
          <a:prstGeom prst="rect">
            <a:avLst/>
          </a:prstGeom>
          <a:solidFill>
            <a:schemeClr val="accent6">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800" dirty="0">
              <a:solidFill>
                <a:schemeClr val="bg1"/>
              </a:solidFill>
            </a:endParaRPr>
          </a:p>
        </p:txBody>
      </p:sp>
      <p:sp>
        <p:nvSpPr>
          <p:cNvPr id="19" name="テキスト ボックス 18">
            <a:extLst>
              <a:ext uri="{FF2B5EF4-FFF2-40B4-BE49-F238E27FC236}">
                <a16:creationId xmlns:a16="http://schemas.microsoft.com/office/drawing/2014/main" id="{71175FD7-0670-B944-A0C5-F46FF3267B2C}"/>
              </a:ext>
            </a:extLst>
          </p:cNvPr>
          <p:cNvSpPr txBox="1"/>
          <p:nvPr/>
        </p:nvSpPr>
        <p:spPr>
          <a:xfrm>
            <a:off x="5128591" y="5614465"/>
            <a:ext cx="2183219" cy="261610"/>
          </a:xfrm>
          <a:prstGeom prst="rect">
            <a:avLst/>
          </a:prstGeom>
          <a:noFill/>
        </p:spPr>
        <p:txBody>
          <a:bodyPr wrap="square" rtlCol="0">
            <a:spAutoFit/>
          </a:bodyPr>
          <a:lstStyle/>
          <a:p>
            <a:pPr algn="l"/>
            <a:r>
              <a:rPr lang="ja-JP" altLang="en-US" sz="1100" dirty="0">
                <a:solidFill>
                  <a:schemeClr val="accent3"/>
                </a:solidFill>
                <a:latin typeface="+mn-ea"/>
              </a:rPr>
              <a:t>とても役に立つ・やや役に立つ</a:t>
            </a:r>
            <a:endParaRPr kumimoji="1" lang="ja-JP" altLang="en-US" sz="1100" dirty="0">
              <a:solidFill>
                <a:schemeClr val="accent3"/>
              </a:solidFill>
              <a:latin typeface="+mn-ea"/>
            </a:endParaRPr>
          </a:p>
        </p:txBody>
      </p:sp>
      <p:sp>
        <p:nvSpPr>
          <p:cNvPr id="20" name="正方形/長方形 19">
            <a:extLst>
              <a:ext uri="{FF2B5EF4-FFF2-40B4-BE49-F238E27FC236}">
                <a16:creationId xmlns:a16="http://schemas.microsoft.com/office/drawing/2014/main" id="{D6BB677A-7C4A-2D37-E60B-B7AB986C19B6}"/>
              </a:ext>
            </a:extLst>
          </p:cNvPr>
          <p:cNvSpPr/>
          <p:nvPr/>
        </p:nvSpPr>
        <p:spPr>
          <a:xfrm>
            <a:off x="7515594" y="5649908"/>
            <a:ext cx="177209" cy="170120"/>
          </a:xfrm>
          <a:prstGeom prst="rect">
            <a:avLst/>
          </a:prstGeom>
          <a:solidFill>
            <a:srgbClr val="99999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800" dirty="0">
              <a:solidFill>
                <a:schemeClr val="bg1"/>
              </a:solidFill>
            </a:endParaRPr>
          </a:p>
        </p:txBody>
      </p:sp>
      <p:sp>
        <p:nvSpPr>
          <p:cNvPr id="21" name="テキスト ボックス 20">
            <a:extLst>
              <a:ext uri="{FF2B5EF4-FFF2-40B4-BE49-F238E27FC236}">
                <a16:creationId xmlns:a16="http://schemas.microsoft.com/office/drawing/2014/main" id="{5946679F-64B4-721D-C1D4-2BAEE94A8D20}"/>
              </a:ext>
            </a:extLst>
          </p:cNvPr>
          <p:cNvSpPr txBox="1"/>
          <p:nvPr/>
        </p:nvSpPr>
        <p:spPr>
          <a:xfrm>
            <a:off x="7753057" y="5614465"/>
            <a:ext cx="2741432" cy="261610"/>
          </a:xfrm>
          <a:prstGeom prst="rect">
            <a:avLst/>
          </a:prstGeom>
          <a:noFill/>
        </p:spPr>
        <p:txBody>
          <a:bodyPr wrap="square" rtlCol="0">
            <a:spAutoFit/>
          </a:bodyPr>
          <a:lstStyle/>
          <a:p>
            <a:pPr algn="l"/>
            <a:r>
              <a:rPr lang="ja-JP" altLang="en-US" sz="1100" dirty="0">
                <a:solidFill>
                  <a:schemeClr val="accent3"/>
                </a:solidFill>
                <a:latin typeface="+mn-ea"/>
              </a:rPr>
              <a:t>あまり役に立たない・全く役に立たない</a:t>
            </a:r>
            <a:endParaRPr kumimoji="1" lang="ja-JP" altLang="en-US" sz="1100" dirty="0">
              <a:solidFill>
                <a:schemeClr val="accent3"/>
              </a:solidFill>
              <a:latin typeface="+mn-ea"/>
            </a:endParaRPr>
          </a:p>
        </p:txBody>
      </p:sp>
      <p:sp>
        <p:nvSpPr>
          <p:cNvPr id="23" name="テキスト ボックス 22">
            <a:extLst>
              <a:ext uri="{FF2B5EF4-FFF2-40B4-BE49-F238E27FC236}">
                <a16:creationId xmlns:a16="http://schemas.microsoft.com/office/drawing/2014/main" id="{C763D438-F82C-8A86-FF84-1DE8037707F9}"/>
              </a:ext>
            </a:extLst>
          </p:cNvPr>
          <p:cNvSpPr txBox="1"/>
          <p:nvPr/>
        </p:nvSpPr>
        <p:spPr>
          <a:xfrm>
            <a:off x="4882051" y="5997654"/>
            <a:ext cx="3989169" cy="261610"/>
          </a:xfrm>
          <a:prstGeom prst="rect">
            <a:avLst/>
          </a:prstGeom>
          <a:noFill/>
        </p:spPr>
        <p:txBody>
          <a:bodyPr wrap="square" rtlCol="0">
            <a:spAutoFit/>
          </a:bodyPr>
          <a:lstStyle/>
          <a:p>
            <a:r>
              <a:rPr lang="ja-JP" altLang="en-US" sz="1050" dirty="0">
                <a:solidFill>
                  <a:srgbClr val="000000"/>
                </a:solidFill>
                <a:latin typeface="游ゴシック" panose="020B0400000000000000" pitchFamily="50" charset="-128"/>
                <a:ea typeface="游ゴシック" panose="020B0400000000000000" pitchFamily="50" charset="-128"/>
              </a:rPr>
              <a:t>出典：</a:t>
            </a:r>
            <a:r>
              <a:rPr lang="en-US" altLang="ja-JP" sz="1050" dirty="0">
                <a:solidFill>
                  <a:srgbClr val="000000"/>
                </a:solidFill>
                <a:latin typeface="游ゴシック" panose="020B0400000000000000" pitchFamily="50" charset="-128"/>
                <a:ea typeface="游ゴシック" panose="020B0400000000000000" pitchFamily="50" charset="-128"/>
              </a:rPr>
              <a:t>Yahoo! JAPAN</a:t>
            </a:r>
            <a:r>
              <a:rPr lang="ja-JP" altLang="en-US" sz="1050" dirty="0">
                <a:solidFill>
                  <a:srgbClr val="000000"/>
                </a:solidFill>
                <a:latin typeface="游ゴシック" panose="020B0400000000000000" pitchFamily="50" charset="-128"/>
                <a:ea typeface="游ゴシック" panose="020B0400000000000000" pitchFamily="50" charset="-128"/>
              </a:rPr>
              <a:t>自社調査 調査期間：</a:t>
            </a:r>
            <a:r>
              <a:rPr lang="en-US" altLang="ja-JP" sz="1050" dirty="0">
                <a:solidFill>
                  <a:srgbClr val="000000"/>
                </a:solidFill>
                <a:latin typeface="游ゴシック" panose="020B0400000000000000" pitchFamily="50" charset="-128"/>
                <a:ea typeface="游ゴシック" panose="020B0400000000000000" pitchFamily="50" charset="-128"/>
              </a:rPr>
              <a:t>2018</a:t>
            </a:r>
            <a:r>
              <a:rPr lang="ja-JP" altLang="en-US" sz="1050" dirty="0">
                <a:solidFill>
                  <a:srgbClr val="000000"/>
                </a:solidFill>
                <a:latin typeface="游ゴシック" panose="020B0400000000000000" pitchFamily="50" charset="-128"/>
                <a:ea typeface="游ゴシック" panose="020B0400000000000000" pitchFamily="50" charset="-128"/>
              </a:rPr>
              <a:t>年</a:t>
            </a:r>
            <a:r>
              <a:rPr lang="en-US" altLang="ja-JP" sz="1050" dirty="0">
                <a:solidFill>
                  <a:srgbClr val="000000"/>
                </a:solidFill>
                <a:latin typeface="游ゴシック" panose="020B0400000000000000" pitchFamily="50" charset="-128"/>
                <a:ea typeface="游ゴシック" panose="020B0400000000000000" pitchFamily="50" charset="-128"/>
              </a:rPr>
              <a:t>8</a:t>
            </a:r>
            <a:r>
              <a:rPr lang="ja-JP" altLang="en-US" sz="1050" dirty="0">
                <a:solidFill>
                  <a:srgbClr val="000000"/>
                </a:solidFill>
                <a:latin typeface="游ゴシック" panose="020B0400000000000000" pitchFamily="50" charset="-128"/>
                <a:ea typeface="游ゴシック" panose="020B0400000000000000" pitchFamily="50" charset="-128"/>
              </a:rPr>
              <a:t>月</a:t>
            </a:r>
          </a:p>
        </p:txBody>
      </p:sp>
      <p:sp>
        <p:nvSpPr>
          <p:cNvPr id="24" name="右中かっこ 23">
            <a:extLst>
              <a:ext uri="{FF2B5EF4-FFF2-40B4-BE49-F238E27FC236}">
                <a16:creationId xmlns:a16="http://schemas.microsoft.com/office/drawing/2014/main" id="{FD522940-FE06-0999-95F4-ACDE95B9E5D9}"/>
              </a:ext>
            </a:extLst>
          </p:cNvPr>
          <p:cNvSpPr/>
          <p:nvPr/>
        </p:nvSpPr>
        <p:spPr>
          <a:xfrm>
            <a:off x="3158063" y="3793115"/>
            <a:ext cx="719804" cy="1957871"/>
          </a:xfrm>
          <a:prstGeom prst="rightBrace">
            <a:avLst>
              <a:gd name="adj1" fmla="val 0"/>
              <a:gd name="adj2" fmla="val 19199"/>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C7F9A0A6-09E9-9A34-EC6B-F715044B716C}"/>
              </a:ext>
            </a:extLst>
          </p:cNvPr>
          <p:cNvSpPr/>
          <p:nvPr/>
        </p:nvSpPr>
        <p:spPr>
          <a:xfrm>
            <a:off x="3976578" y="2688227"/>
            <a:ext cx="7506140" cy="3710765"/>
          </a:xfrm>
          <a:prstGeom prst="rect">
            <a:avLst/>
          </a:prstGeom>
          <a:noFill/>
          <a:ln w="38100">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テキスト ボックス 25">
            <a:extLst>
              <a:ext uri="{FF2B5EF4-FFF2-40B4-BE49-F238E27FC236}">
                <a16:creationId xmlns:a16="http://schemas.microsoft.com/office/drawing/2014/main" id="{566AB47B-D6CE-A436-F9D4-181A2B14CAA5}"/>
              </a:ext>
            </a:extLst>
          </p:cNvPr>
          <p:cNvSpPr txBox="1"/>
          <p:nvPr/>
        </p:nvSpPr>
        <p:spPr>
          <a:xfrm>
            <a:off x="4376151" y="2483961"/>
            <a:ext cx="3688098" cy="400110"/>
          </a:xfrm>
          <a:prstGeom prst="rect">
            <a:avLst/>
          </a:prstGeom>
          <a:solidFill>
            <a:srgbClr val="FFFFFF"/>
          </a:solidFill>
        </p:spPr>
        <p:txBody>
          <a:bodyPr wrap="square">
            <a:spAutoFit/>
          </a:bodyPr>
          <a:lstStyle/>
          <a:p>
            <a:pPr algn="ctr"/>
            <a:r>
              <a:rPr lang="en-US" altLang="ja-JP" sz="2000" dirty="0">
                <a:solidFill>
                  <a:schemeClr val="accent3"/>
                </a:solidFill>
                <a:latin typeface="Meiryo" panose="020B0604030504040204" pitchFamily="34" charset="-128"/>
                <a:ea typeface="Meiryo" panose="020B0604030504040204" pitchFamily="34" charset="-128"/>
              </a:rPr>
              <a:t>Yahoo! </a:t>
            </a:r>
            <a:r>
              <a:rPr lang="ja-JP" altLang="en-US" sz="2000" dirty="0">
                <a:solidFill>
                  <a:schemeClr val="accent3"/>
                </a:solidFill>
                <a:latin typeface="Meiryo" panose="020B0604030504040204" pitchFamily="34" charset="-128"/>
                <a:ea typeface="Meiryo" panose="020B0604030504040204" pitchFamily="34" charset="-128"/>
              </a:rPr>
              <a:t>ニュース トピックス </a:t>
            </a:r>
            <a:endParaRPr lang="ja-JP" altLang="en-US" sz="2000" dirty="0"/>
          </a:p>
        </p:txBody>
      </p:sp>
    </p:spTree>
    <p:extLst>
      <p:ext uri="{BB962C8B-B14F-4D97-AF65-F5344CB8AC3E}">
        <p14:creationId xmlns:p14="http://schemas.microsoft.com/office/powerpoint/2010/main" val="30005901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840DEE3-8D38-18A4-38B7-A7FDE9FD0057}"/>
              </a:ext>
            </a:extLst>
          </p:cNvPr>
          <p:cNvSpPr>
            <a:spLocks noGrp="1"/>
          </p:cNvSpPr>
          <p:nvPr>
            <p:ph type="body" sz="quarter" idx="14"/>
          </p:nvPr>
        </p:nvSpPr>
        <p:spPr/>
        <p:txBody>
          <a:bodyPr>
            <a:normAutofit/>
          </a:bodyPr>
          <a:lstStyle/>
          <a:p>
            <a:r>
              <a:rPr kumimoji="1" lang="ja-JP" altLang="en-US" sz="1600" dirty="0">
                <a:latin typeface="+mn-ea"/>
              </a:rPr>
              <a:t>ブランディング領域における課題</a:t>
            </a:r>
          </a:p>
          <a:p>
            <a:endParaRPr kumimoji="1" lang="ja-JP" altLang="en-US" sz="1600" dirty="0"/>
          </a:p>
        </p:txBody>
      </p:sp>
      <p:sp>
        <p:nvSpPr>
          <p:cNvPr id="3" name="テキスト プレースホルダー 2">
            <a:extLst>
              <a:ext uri="{FF2B5EF4-FFF2-40B4-BE49-F238E27FC236}">
                <a16:creationId xmlns:a16="http://schemas.microsoft.com/office/drawing/2014/main" id="{5492E196-7000-DB77-3BC6-2821F81CBC53}"/>
              </a:ext>
            </a:extLst>
          </p:cNvPr>
          <p:cNvSpPr>
            <a:spLocks noGrp="1"/>
          </p:cNvSpPr>
          <p:nvPr>
            <p:ph type="body" sz="quarter" idx="15"/>
          </p:nvPr>
        </p:nvSpPr>
        <p:spPr>
          <a:xfrm>
            <a:off x="1849169" y="2568320"/>
            <a:ext cx="5414600" cy="360040"/>
          </a:xfrm>
        </p:spPr>
        <p:txBody>
          <a:bodyPr>
            <a:normAutofit/>
          </a:bodyPr>
          <a:lstStyle/>
          <a:p>
            <a:r>
              <a:rPr lang="ja-JP" altLang="en-US" sz="1600" dirty="0">
                <a:latin typeface="+mn-ea"/>
              </a:rPr>
              <a:t>ニュースメディアの</a:t>
            </a:r>
            <a:r>
              <a:rPr lang="ja-JP" altLang="en-US" sz="1600">
                <a:latin typeface="+mn-ea"/>
              </a:rPr>
              <a:t>ブランディング活用</a:t>
            </a:r>
            <a:endParaRPr kumimoji="1" lang="ja-JP" altLang="en-US" sz="1600" dirty="0">
              <a:latin typeface="+mn-ea"/>
            </a:endParaRPr>
          </a:p>
        </p:txBody>
      </p:sp>
      <p:sp>
        <p:nvSpPr>
          <p:cNvPr id="4" name="テキスト プレースホルダー 3">
            <a:extLst>
              <a:ext uri="{FF2B5EF4-FFF2-40B4-BE49-F238E27FC236}">
                <a16:creationId xmlns:a16="http://schemas.microsoft.com/office/drawing/2014/main" id="{D4C4C4FF-B721-12F6-4DB4-9B918B869C68}"/>
              </a:ext>
            </a:extLst>
          </p:cNvPr>
          <p:cNvSpPr>
            <a:spLocks noGrp="1"/>
          </p:cNvSpPr>
          <p:nvPr>
            <p:ph type="body" sz="quarter" idx="16"/>
          </p:nvPr>
        </p:nvSpPr>
        <p:spPr>
          <a:xfrm>
            <a:off x="1849169" y="3494330"/>
            <a:ext cx="6711414" cy="360040"/>
          </a:xfrm>
        </p:spPr>
        <p:txBody>
          <a:bodyPr>
            <a:normAutofit/>
          </a:bodyPr>
          <a:lstStyle/>
          <a:p>
            <a:r>
              <a:rPr lang="en-US" altLang="ja-JP" sz="1600" dirty="0">
                <a:latin typeface="+mj-ea"/>
                <a:ea typeface="+mj-ea"/>
              </a:rPr>
              <a:t>Yahoo! JAPAN</a:t>
            </a:r>
            <a:r>
              <a:rPr lang="ja-JP" altLang="en-US" sz="1600" dirty="0">
                <a:latin typeface="+mj-ea"/>
                <a:ea typeface="+mj-ea"/>
              </a:rPr>
              <a:t>　トップページ　トピックス</a:t>
            </a:r>
            <a:r>
              <a:rPr lang="en-US" altLang="ja-JP" sz="1600" dirty="0">
                <a:latin typeface="+mj-ea"/>
                <a:ea typeface="+mj-ea"/>
              </a:rPr>
              <a:t>PR</a:t>
            </a:r>
            <a:r>
              <a:rPr lang="ja-JP" altLang="en-US" sz="1600" dirty="0">
                <a:latin typeface="+mj-ea"/>
                <a:ea typeface="+mj-ea"/>
              </a:rPr>
              <a:t>　</a:t>
            </a:r>
            <a:r>
              <a:rPr lang="en-US" altLang="ja-JP" sz="1600" dirty="0">
                <a:latin typeface="+mj-ea"/>
                <a:ea typeface="+mj-ea"/>
              </a:rPr>
              <a:t>SP</a:t>
            </a:r>
            <a:r>
              <a:rPr lang="ja-JP" altLang="en-US" sz="1600" dirty="0">
                <a:latin typeface="+mj-ea"/>
                <a:ea typeface="+mj-ea"/>
              </a:rPr>
              <a:t>　商品概要</a:t>
            </a:r>
            <a:endParaRPr kumimoji="1" lang="ja-JP" altLang="en-US" sz="1600" dirty="0">
              <a:latin typeface="+mj-ea"/>
              <a:ea typeface="+mj-ea"/>
            </a:endParaRPr>
          </a:p>
        </p:txBody>
      </p:sp>
      <p:sp>
        <p:nvSpPr>
          <p:cNvPr id="5" name="テキスト プレースホルダー 4">
            <a:extLst>
              <a:ext uri="{FF2B5EF4-FFF2-40B4-BE49-F238E27FC236}">
                <a16:creationId xmlns:a16="http://schemas.microsoft.com/office/drawing/2014/main" id="{A1058CEC-9824-4149-E54E-467BFEC806C9}"/>
              </a:ext>
            </a:extLst>
          </p:cNvPr>
          <p:cNvSpPr>
            <a:spLocks noGrp="1"/>
          </p:cNvSpPr>
          <p:nvPr>
            <p:ph type="body" sz="quarter" idx="17"/>
          </p:nvPr>
        </p:nvSpPr>
        <p:spPr>
          <a:xfrm>
            <a:off x="1849169" y="4420340"/>
            <a:ext cx="7657564" cy="426270"/>
          </a:xfrm>
        </p:spPr>
        <p:txBody>
          <a:bodyPr>
            <a:normAutofit/>
          </a:bodyPr>
          <a:lstStyle/>
          <a:p>
            <a:r>
              <a:rPr lang="en-US" altLang="ja-JP" sz="1600" dirty="0">
                <a:latin typeface="+mj-ea"/>
                <a:ea typeface="+mj-ea"/>
              </a:rPr>
              <a:t>Yahoo! JAPAN</a:t>
            </a:r>
            <a:r>
              <a:rPr lang="ja-JP" altLang="en-US" sz="1600" dirty="0">
                <a:latin typeface="+mj-ea"/>
                <a:ea typeface="+mj-ea"/>
              </a:rPr>
              <a:t>　トップページ　トピックス</a:t>
            </a:r>
            <a:r>
              <a:rPr lang="en-US" altLang="ja-JP" sz="1600" dirty="0">
                <a:latin typeface="+mj-ea"/>
                <a:ea typeface="+mj-ea"/>
              </a:rPr>
              <a:t>PR</a:t>
            </a:r>
            <a:r>
              <a:rPr lang="ja-JP" altLang="en-US" sz="1600" dirty="0">
                <a:latin typeface="+mj-ea"/>
                <a:ea typeface="+mj-ea"/>
              </a:rPr>
              <a:t>　</a:t>
            </a:r>
            <a:r>
              <a:rPr lang="en-US" altLang="ja-JP" sz="1600" dirty="0">
                <a:latin typeface="+mj-ea"/>
                <a:ea typeface="+mj-ea"/>
              </a:rPr>
              <a:t>SP</a:t>
            </a:r>
            <a:r>
              <a:rPr lang="ja-JP" altLang="en-US" sz="1600" dirty="0">
                <a:latin typeface="+mj-ea"/>
                <a:ea typeface="+mj-ea"/>
              </a:rPr>
              <a:t>　</a:t>
            </a:r>
            <a:r>
              <a:rPr lang="ja-JP" altLang="en-US" sz="1600" dirty="0"/>
              <a:t>活用イメージ</a:t>
            </a:r>
            <a:endParaRPr lang="en-US" altLang="ja-JP" sz="1600" dirty="0"/>
          </a:p>
        </p:txBody>
      </p:sp>
      <p:sp>
        <p:nvSpPr>
          <p:cNvPr id="6" name="テキスト プレースホルダー 4">
            <a:extLst>
              <a:ext uri="{FF2B5EF4-FFF2-40B4-BE49-F238E27FC236}">
                <a16:creationId xmlns:a16="http://schemas.microsoft.com/office/drawing/2014/main" id="{30F33B93-8681-5108-5A69-6A109FC60690}"/>
              </a:ext>
            </a:extLst>
          </p:cNvPr>
          <p:cNvSpPr txBox="1">
            <a:spLocks/>
          </p:cNvSpPr>
          <p:nvPr/>
        </p:nvSpPr>
        <p:spPr>
          <a:xfrm>
            <a:off x="1849169" y="5346350"/>
            <a:ext cx="7657564" cy="426270"/>
          </a:xfrm>
          <a:prstGeom prst="rect">
            <a:avLst/>
          </a:prstGeom>
        </p:spPr>
        <p:txBody>
          <a:bodyP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600">
                <a:latin typeface="+mj-ea"/>
                <a:ea typeface="+mj-ea"/>
              </a:rPr>
              <a:t>Yahoo! JAPAN</a:t>
            </a:r>
            <a:r>
              <a:rPr lang="ja-JP" altLang="en-US" sz="1600">
                <a:latin typeface="+mj-ea"/>
                <a:ea typeface="+mj-ea"/>
              </a:rPr>
              <a:t>　トップページ　トピックス</a:t>
            </a:r>
            <a:r>
              <a:rPr lang="en-US" altLang="ja-JP" sz="1600">
                <a:latin typeface="+mj-ea"/>
                <a:ea typeface="+mj-ea"/>
              </a:rPr>
              <a:t>PR</a:t>
            </a:r>
            <a:r>
              <a:rPr lang="ja-JP" altLang="en-US" sz="1600">
                <a:latin typeface="+mj-ea"/>
                <a:ea typeface="+mj-ea"/>
              </a:rPr>
              <a:t>　</a:t>
            </a:r>
            <a:r>
              <a:rPr lang="en-US" altLang="ja-JP" sz="1600">
                <a:latin typeface="+mj-ea"/>
                <a:ea typeface="+mj-ea"/>
              </a:rPr>
              <a:t>SP</a:t>
            </a:r>
            <a:r>
              <a:rPr lang="ja-JP" altLang="en-US" sz="1600">
                <a:latin typeface="+mj-ea"/>
                <a:ea typeface="+mj-ea"/>
              </a:rPr>
              <a:t>　広告効果</a:t>
            </a:r>
            <a:r>
              <a:rPr lang="ja-JP" altLang="en-US" sz="1600"/>
              <a:t>事例</a:t>
            </a:r>
            <a:endParaRPr lang="en-US" altLang="ja-JP" sz="1600" dirty="0"/>
          </a:p>
        </p:txBody>
      </p:sp>
    </p:spTree>
    <p:extLst>
      <p:ext uri="{BB962C8B-B14F-4D97-AF65-F5344CB8AC3E}">
        <p14:creationId xmlns:p14="http://schemas.microsoft.com/office/powerpoint/2010/main" val="34351355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正方形/長方形 27">
            <a:extLst>
              <a:ext uri="{FF2B5EF4-FFF2-40B4-BE49-F238E27FC236}">
                <a16:creationId xmlns:a16="http://schemas.microsoft.com/office/drawing/2014/main" id="{3AAB2E51-2289-C2B7-49EF-E0D6D932ECD1}"/>
              </a:ext>
            </a:extLst>
          </p:cNvPr>
          <p:cNvSpPr/>
          <p:nvPr/>
        </p:nvSpPr>
        <p:spPr>
          <a:xfrm>
            <a:off x="5864979" y="3694118"/>
            <a:ext cx="5617737" cy="2670525"/>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lang="en-US" altLang="ja-JP" sz="1800" b="1" dirty="0">
                <a:solidFill>
                  <a:schemeClr val="accent3"/>
                </a:solidFill>
                <a:latin typeface="+mj-ea"/>
                <a:ea typeface="+mj-ea"/>
              </a:rPr>
              <a:t>Yahoo! JAPAN</a:t>
            </a:r>
            <a:r>
              <a:rPr lang="ja-JP" altLang="en-US" sz="1800" b="1" dirty="0">
                <a:solidFill>
                  <a:schemeClr val="accent3"/>
                </a:solidFill>
                <a:latin typeface="+mj-ea"/>
                <a:ea typeface="+mj-ea"/>
              </a:rPr>
              <a:t>　トップページ　トピックス</a:t>
            </a:r>
            <a:r>
              <a:rPr lang="en-US" altLang="ja-JP" sz="1800" b="1" dirty="0">
                <a:solidFill>
                  <a:schemeClr val="accent3"/>
                </a:solidFill>
                <a:latin typeface="+mj-ea"/>
                <a:ea typeface="+mj-ea"/>
              </a:rPr>
              <a:t>PR</a:t>
            </a:r>
            <a:r>
              <a:rPr lang="ja-JP" altLang="en-US" sz="1800" b="1" dirty="0">
                <a:solidFill>
                  <a:schemeClr val="accent3"/>
                </a:solidFill>
                <a:latin typeface="+mj-ea"/>
                <a:ea typeface="+mj-ea"/>
              </a:rPr>
              <a:t>　</a:t>
            </a:r>
            <a:r>
              <a:rPr lang="en-US" altLang="ja-JP" sz="1800" b="1" dirty="0">
                <a:solidFill>
                  <a:schemeClr val="accent3"/>
                </a:solidFill>
                <a:latin typeface="+mj-ea"/>
                <a:ea typeface="+mj-ea"/>
              </a:rPr>
              <a:t>SP</a:t>
            </a:r>
            <a:r>
              <a:rPr lang="ja-JP" altLang="en-US" sz="1800" b="1" dirty="0">
                <a:solidFill>
                  <a:schemeClr val="accent3"/>
                </a:solidFill>
                <a:latin typeface="+mj-ea"/>
                <a:ea typeface="+mj-ea"/>
              </a:rPr>
              <a:t>（オールリーチ）</a:t>
            </a:r>
            <a:endParaRPr lang="en-US" altLang="ja-JP" sz="1800" b="1" dirty="0">
              <a:solidFill>
                <a:schemeClr val="accent3"/>
              </a:solidFill>
              <a:latin typeface="+mj-ea"/>
              <a:ea typeface="+mj-ea"/>
            </a:endParaRPr>
          </a:p>
        </p:txBody>
      </p:sp>
      <p:sp>
        <p:nvSpPr>
          <p:cNvPr id="8" name="片側の 2 つの角を丸めた四角形 26">
            <a:extLst>
              <a:ext uri="{FF2B5EF4-FFF2-40B4-BE49-F238E27FC236}">
                <a16:creationId xmlns:a16="http://schemas.microsoft.com/office/drawing/2014/main" id="{BDA980CD-E1F5-E58C-CB5E-E9EFD109B2CE}"/>
              </a:ext>
            </a:extLst>
          </p:cNvPr>
          <p:cNvSpPr/>
          <p:nvPr/>
        </p:nvSpPr>
        <p:spPr>
          <a:xfrm>
            <a:off x="704080" y="1298707"/>
            <a:ext cx="10778636" cy="601299"/>
          </a:xfrm>
          <a:prstGeom prst="round2SameRect">
            <a:avLst>
              <a:gd name="adj1" fmla="val 0"/>
              <a:gd name="adj2" fmla="val 0"/>
            </a:avLst>
          </a:prstGeom>
          <a:solidFill>
            <a:schemeClr val="accent6"/>
          </a:solidFill>
          <a:ln w="25400" cap="flat" cmpd="sng" algn="ctr">
            <a:noFill/>
            <a:prstDash val="solid"/>
          </a:ln>
          <a:effectLst/>
        </p:spPr>
        <p:txBody>
          <a:bodyPr tIns="0" bIns="0" rtlCol="0" anchor="ctr"/>
          <a:lstStyle/>
          <a:p>
            <a:pPr algn="ctr"/>
            <a:r>
              <a:rPr lang="en-US" altLang="ja-JP" sz="1600" b="1" dirty="0">
                <a:solidFill>
                  <a:schemeClr val="bg1"/>
                </a:solidFill>
                <a:latin typeface="+mj-ea"/>
                <a:ea typeface="+mj-ea"/>
              </a:rPr>
              <a:t>Yahoo! JAPAN</a:t>
            </a:r>
            <a:r>
              <a:rPr lang="ja-JP" altLang="en-US" sz="1600" b="1" dirty="0">
                <a:solidFill>
                  <a:schemeClr val="bg1"/>
                </a:solidFill>
                <a:latin typeface="+mj-ea"/>
                <a:ea typeface="+mj-ea"/>
              </a:rPr>
              <a:t>　トップページ　トピックス</a:t>
            </a:r>
            <a:r>
              <a:rPr lang="en-US" altLang="ja-JP" sz="1600" b="1" dirty="0">
                <a:solidFill>
                  <a:schemeClr val="bg1"/>
                </a:solidFill>
                <a:latin typeface="+mj-ea"/>
                <a:ea typeface="+mj-ea"/>
              </a:rPr>
              <a:t>PR</a:t>
            </a:r>
            <a:r>
              <a:rPr lang="ja-JP" altLang="en-US" sz="1600" b="1" dirty="0">
                <a:solidFill>
                  <a:schemeClr val="bg1"/>
                </a:solidFill>
                <a:latin typeface="+mj-ea"/>
                <a:ea typeface="+mj-ea"/>
              </a:rPr>
              <a:t>　</a:t>
            </a:r>
            <a:r>
              <a:rPr lang="en-US" altLang="ja-JP" sz="1600" b="1" dirty="0">
                <a:solidFill>
                  <a:schemeClr val="bg1"/>
                </a:solidFill>
                <a:latin typeface="+mj-ea"/>
                <a:ea typeface="+mj-ea"/>
              </a:rPr>
              <a:t>SP</a:t>
            </a:r>
            <a:r>
              <a:rPr lang="ja-JP" altLang="en-US" sz="1600" b="1" dirty="0">
                <a:solidFill>
                  <a:schemeClr val="bg1"/>
                </a:solidFill>
                <a:latin typeface="+mj-ea"/>
                <a:ea typeface="+mj-ea"/>
              </a:rPr>
              <a:t>（オールリーチ）</a:t>
            </a:r>
            <a:endParaRPr lang="en-US" altLang="ja-JP" sz="1600" b="1" dirty="0">
              <a:solidFill>
                <a:schemeClr val="bg1"/>
              </a:solidFill>
              <a:latin typeface="+mj-ea"/>
              <a:ea typeface="+mj-ea"/>
            </a:endParaRPr>
          </a:p>
        </p:txBody>
      </p:sp>
      <p:sp>
        <p:nvSpPr>
          <p:cNvPr id="25" name="テキスト ボックス 24">
            <a:extLst>
              <a:ext uri="{FF2B5EF4-FFF2-40B4-BE49-F238E27FC236}">
                <a16:creationId xmlns:a16="http://schemas.microsoft.com/office/drawing/2014/main" id="{B8CE757D-7ABC-A182-864E-4DEC6416A98D}"/>
              </a:ext>
            </a:extLst>
          </p:cNvPr>
          <p:cNvSpPr txBox="1"/>
          <p:nvPr/>
        </p:nvSpPr>
        <p:spPr>
          <a:xfrm>
            <a:off x="5873750" y="2785392"/>
            <a:ext cx="5217812" cy="646331"/>
          </a:xfrm>
          <a:prstGeom prst="rect">
            <a:avLst/>
          </a:prstGeom>
          <a:noFill/>
        </p:spPr>
        <p:txBody>
          <a:bodyPr wrap="square" rtlCol="0">
            <a:spAutoFit/>
          </a:bodyPr>
          <a:lstStyle/>
          <a:p>
            <a:pPr algn="l"/>
            <a:r>
              <a:rPr kumimoji="0" lang="ja-JP" altLang="en-US" kern="0" dirty="0">
                <a:solidFill>
                  <a:schemeClr val="accent3"/>
                </a:solidFill>
                <a:latin typeface="+mn-ea"/>
              </a:rPr>
              <a:t>広告掲載期間：</a:t>
            </a:r>
            <a:r>
              <a:rPr kumimoji="0" lang="en-US" altLang="ja-JP" kern="0" dirty="0">
                <a:solidFill>
                  <a:schemeClr val="accent3"/>
                </a:solidFill>
                <a:latin typeface="+mn-ea"/>
              </a:rPr>
              <a:t>1</a:t>
            </a:r>
            <a:r>
              <a:rPr kumimoji="0" lang="ja-JP" altLang="en-US" kern="0" dirty="0">
                <a:solidFill>
                  <a:schemeClr val="accent3"/>
                </a:solidFill>
                <a:latin typeface="+mn-ea"/>
              </a:rPr>
              <a:t>日</a:t>
            </a:r>
            <a:endParaRPr kumimoji="0" lang="en-US" altLang="ja-JP" kern="0" dirty="0">
              <a:solidFill>
                <a:schemeClr val="accent3"/>
              </a:solidFill>
              <a:latin typeface="+mn-ea"/>
            </a:endParaRPr>
          </a:p>
          <a:p>
            <a:pPr algn="l"/>
            <a:r>
              <a:rPr kumimoji="0" lang="ja-JP" altLang="en-US" kern="0" dirty="0">
                <a:solidFill>
                  <a:schemeClr val="accent3"/>
                </a:solidFill>
                <a:latin typeface="+mn-ea"/>
              </a:rPr>
              <a:t>想定</a:t>
            </a:r>
            <a:r>
              <a:rPr kumimoji="0" lang="en-US" altLang="ja-JP" kern="0" dirty="0">
                <a:solidFill>
                  <a:schemeClr val="accent3"/>
                </a:solidFill>
                <a:latin typeface="+mn-ea"/>
              </a:rPr>
              <a:t>v</a:t>
            </a:r>
            <a:r>
              <a:rPr kumimoji="0" lang="ja-JP" altLang="en-US" kern="0" dirty="0">
                <a:solidFill>
                  <a:schemeClr val="accent3"/>
                </a:solidFill>
                <a:latin typeface="+mn-ea"/>
              </a:rPr>
              <a:t>リーチ数：</a:t>
            </a:r>
            <a:r>
              <a:rPr kumimoji="0" lang="en-US" altLang="ja-JP" kern="0" dirty="0">
                <a:solidFill>
                  <a:schemeClr val="accent3"/>
                </a:solidFill>
                <a:latin typeface="+mn-ea"/>
              </a:rPr>
              <a:t>1750</a:t>
            </a:r>
            <a:r>
              <a:rPr kumimoji="0" lang="ja-JP" altLang="en-US" kern="0" dirty="0">
                <a:solidFill>
                  <a:schemeClr val="accent3"/>
                </a:solidFill>
                <a:latin typeface="+mn-ea"/>
              </a:rPr>
              <a:t>万</a:t>
            </a:r>
            <a:endParaRPr kumimoji="0" lang="en-US" altLang="ja-JP" kern="0" dirty="0">
              <a:solidFill>
                <a:schemeClr val="accent3"/>
              </a:solidFill>
              <a:latin typeface="+mn-ea"/>
            </a:endParaRPr>
          </a:p>
        </p:txBody>
      </p:sp>
      <p:sp>
        <p:nvSpPr>
          <p:cNvPr id="26" name="テキスト ボックス 25">
            <a:extLst>
              <a:ext uri="{FF2B5EF4-FFF2-40B4-BE49-F238E27FC236}">
                <a16:creationId xmlns:a16="http://schemas.microsoft.com/office/drawing/2014/main" id="{E287EFA0-A26E-0293-6A76-359FEE9BCB48}"/>
              </a:ext>
            </a:extLst>
          </p:cNvPr>
          <p:cNvSpPr txBox="1"/>
          <p:nvPr/>
        </p:nvSpPr>
        <p:spPr>
          <a:xfrm>
            <a:off x="6550050" y="3876639"/>
            <a:ext cx="4900766" cy="338554"/>
          </a:xfrm>
          <a:prstGeom prst="rect">
            <a:avLst/>
          </a:prstGeom>
          <a:noFill/>
        </p:spPr>
        <p:txBody>
          <a:bodyPr wrap="square" rtlCol="0">
            <a:spAutoFit/>
          </a:bodyPr>
          <a:lstStyle/>
          <a:p>
            <a:pPr algn="l"/>
            <a:r>
              <a:rPr kumimoji="1" lang="en-US" altLang="ja-JP" sz="1600" dirty="0">
                <a:solidFill>
                  <a:schemeClr val="accent3"/>
                </a:solidFill>
                <a:latin typeface="+mj-ea"/>
                <a:ea typeface="+mj-ea"/>
              </a:rPr>
              <a:t>Yahoo</a:t>
            </a:r>
            <a:r>
              <a:rPr lang="en-US" altLang="ja-JP" sz="1600" dirty="0">
                <a:solidFill>
                  <a:schemeClr val="accent3"/>
                </a:solidFill>
                <a:latin typeface="+mj-ea"/>
                <a:ea typeface="+mj-ea"/>
              </a:rPr>
              <a:t>!</a:t>
            </a:r>
            <a:r>
              <a:rPr lang="ja-JP" altLang="en-US" sz="1600" dirty="0">
                <a:solidFill>
                  <a:schemeClr val="accent3"/>
                </a:solidFill>
                <a:latin typeface="+mj-ea"/>
                <a:ea typeface="+mj-ea"/>
              </a:rPr>
              <a:t> </a:t>
            </a:r>
            <a:r>
              <a:rPr kumimoji="1" lang="en-US" altLang="ja-JP" sz="1600" dirty="0">
                <a:solidFill>
                  <a:schemeClr val="accent3"/>
                </a:solidFill>
                <a:latin typeface="+mj-ea"/>
                <a:ea typeface="+mj-ea"/>
              </a:rPr>
              <a:t>JAPAN</a:t>
            </a:r>
            <a:r>
              <a:rPr kumimoji="1" lang="ja-JP" altLang="en-US" sz="1600" dirty="0">
                <a:solidFill>
                  <a:schemeClr val="accent3"/>
                </a:solidFill>
                <a:latin typeface="+mj-ea"/>
                <a:ea typeface="+mj-ea"/>
              </a:rPr>
              <a:t>は国内最大規模のニュースメディア</a:t>
            </a:r>
          </a:p>
        </p:txBody>
      </p:sp>
      <p:sp>
        <p:nvSpPr>
          <p:cNvPr id="31" name="Freeform 10">
            <a:extLst>
              <a:ext uri="{FF2B5EF4-FFF2-40B4-BE49-F238E27FC236}">
                <a16:creationId xmlns:a16="http://schemas.microsoft.com/office/drawing/2014/main" id="{84169166-1315-43AA-5114-D07D10F13A25}"/>
              </a:ext>
            </a:extLst>
          </p:cNvPr>
          <p:cNvSpPr>
            <a:spLocks noChangeArrowheads="1"/>
          </p:cNvSpPr>
          <p:nvPr/>
        </p:nvSpPr>
        <p:spPr bwMode="auto">
          <a:xfrm>
            <a:off x="6138932" y="3857536"/>
            <a:ext cx="326468" cy="326468"/>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pic>
        <p:nvPicPr>
          <p:cNvPr id="3" name="図 2">
            <a:extLst>
              <a:ext uri="{FF2B5EF4-FFF2-40B4-BE49-F238E27FC236}">
                <a16:creationId xmlns:a16="http://schemas.microsoft.com/office/drawing/2014/main" id="{E74B18F8-3421-5EA3-98AB-ACFEACCF2D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4919" y="3163618"/>
            <a:ext cx="557822" cy="817322"/>
          </a:xfrm>
          <a:prstGeom prst="rect">
            <a:avLst/>
          </a:prstGeom>
        </p:spPr>
      </p:pic>
      <p:sp>
        <p:nvSpPr>
          <p:cNvPr id="7" name="正方形/長方形 6">
            <a:extLst>
              <a:ext uri="{FF2B5EF4-FFF2-40B4-BE49-F238E27FC236}">
                <a16:creationId xmlns:a16="http://schemas.microsoft.com/office/drawing/2014/main" id="{667DE6D1-670C-1A9A-1DA1-E3F145D88531}"/>
              </a:ext>
            </a:extLst>
          </p:cNvPr>
          <p:cNvSpPr/>
          <p:nvPr/>
        </p:nvSpPr>
        <p:spPr>
          <a:xfrm>
            <a:off x="704080" y="2022125"/>
            <a:ext cx="4983245" cy="470782"/>
          </a:xfrm>
          <a:prstGeom prst="rect">
            <a:avLst/>
          </a:prstGeom>
          <a:solidFill>
            <a:schemeClr val="accent1">
              <a:lumMod val="50000"/>
            </a:schemeClr>
          </a:solid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b="1" dirty="0">
                <a:solidFill>
                  <a:schemeClr val="bg1"/>
                </a:solidFill>
                <a:latin typeface="+mj-ea"/>
                <a:ea typeface="+mj-ea"/>
              </a:rPr>
              <a:t>掲載イメージ</a:t>
            </a:r>
            <a:endParaRPr lang="en-US" altLang="ja-JP" sz="1400" b="1" dirty="0">
              <a:solidFill>
                <a:schemeClr val="bg1"/>
              </a:solidFill>
              <a:latin typeface="+mj-ea"/>
              <a:ea typeface="+mj-ea"/>
            </a:endParaRPr>
          </a:p>
        </p:txBody>
      </p:sp>
      <p:sp>
        <p:nvSpPr>
          <p:cNvPr id="16" name="テキスト ボックス 15">
            <a:extLst>
              <a:ext uri="{FF2B5EF4-FFF2-40B4-BE49-F238E27FC236}">
                <a16:creationId xmlns:a16="http://schemas.microsoft.com/office/drawing/2014/main" id="{ED48F9CE-EB7C-4A6B-06FF-B7547CAB54EF}"/>
              </a:ext>
            </a:extLst>
          </p:cNvPr>
          <p:cNvSpPr txBox="1"/>
          <p:nvPr/>
        </p:nvSpPr>
        <p:spPr>
          <a:xfrm>
            <a:off x="2315316" y="3252952"/>
            <a:ext cx="3314515" cy="523220"/>
          </a:xfrm>
          <a:prstGeom prst="rect">
            <a:avLst/>
          </a:prstGeom>
          <a:noFill/>
        </p:spPr>
        <p:txBody>
          <a:bodyPr wrap="square">
            <a:spAutoFit/>
          </a:bodyPr>
          <a:lstStyle/>
          <a:p>
            <a:pPr algn="l"/>
            <a:r>
              <a:rPr kumimoji="1" lang="en-US" altLang="ja-JP" sz="1400" dirty="0">
                <a:solidFill>
                  <a:schemeClr val="accent3"/>
                </a:solidFill>
                <a:latin typeface="+mn-ea"/>
              </a:rPr>
              <a:t>Yahoo!</a:t>
            </a:r>
            <a:r>
              <a:rPr kumimoji="1" lang="ja-JP" altLang="en-US" sz="1400" dirty="0">
                <a:solidFill>
                  <a:schemeClr val="accent3"/>
                </a:solidFill>
                <a:latin typeface="+mn-ea"/>
              </a:rPr>
              <a:t>ニューストピックスに初回訪問時に訪れたユーザーに</a:t>
            </a:r>
            <a:r>
              <a:rPr kumimoji="1" lang="en-US" altLang="ja-JP" sz="1400" dirty="0">
                <a:solidFill>
                  <a:schemeClr val="accent3"/>
                </a:solidFill>
                <a:latin typeface="+mn-ea"/>
              </a:rPr>
              <a:t>100</a:t>
            </a:r>
            <a:r>
              <a:rPr kumimoji="1" lang="ja-JP" altLang="en-US" sz="1400" dirty="0">
                <a:solidFill>
                  <a:schemeClr val="accent3"/>
                </a:solidFill>
                <a:latin typeface="+mn-ea"/>
              </a:rPr>
              <a:t>％リーチ</a:t>
            </a:r>
            <a:endParaRPr kumimoji="1" lang="en-US" altLang="ja-JP" sz="1400" dirty="0">
              <a:solidFill>
                <a:schemeClr val="accent3"/>
              </a:solidFill>
              <a:latin typeface="+mn-ea"/>
            </a:endParaRPr>
          </a:p>
        </p:txBody>
      </p:sp>
      <p:sp>
        <p:nvSpPr>
          <p:cNvPr id="17" name="テキスト ボックス 16">
            <a:extLst>
              <a:ext uri="{FF2B5EF4-FFF2-40B4-BE49-F238E27FC236}">
                <a16:creationId xmlns:a16="http://schemas.microsoft.com/office/drawing/2014/main" id="{9238CD8F-D120-26A4-55EB-14DCB53BA02F}"/>
              </a:ext>
            </a:extLst>
          </p:cNvPr>
          <p:cNvSpPr txBox="1"/>
          <p:nvPr/>
        </p:nvSpPr>
        <p:spPr>
          <a:xfrm>
            <a:off x="955952" y="4144360"/>
            <a:ext cx="1680576" cy="523220"/>
          </a:xfrm>
          <a:prstGeom prst="rect">
            <a:avLst/>
          </a:prstGeom>
          <a:noFill/>
        </p:spPr>
        <p:txBody>
          <a:bodyPr wrap="square">
            <a:spAutoFit/>
          </a:bodyPr>
          <a:lstStyle/>
          <a:p>
            <a:pPr algn="ctr"/>
            <a:r>
              <a:rPr kumimoji="1" lang="ja-JP" altLang="en-US" sz="1400" dirty="0">
                <a:solidFill>
                  <a:schemeClr val="accent3"/>
                </a:solidFill>
                <a:latin typeface="+mn-ea"/>
              </a:rPr>
              <a:t>初回訪問時</a:t>
            </a:r>
            <a:endParaRPr kumimoji="1" lang="en-US" altLang="ja-JP" sz="1400" dirty="0">
              <a:solidFill>
                <a:schemeClr val="accent3"/>
              </a:solidFill>
              <a:latin typeface="+mn-ea"/>
            </a:endParaRPr>
          </a:p>
          <a:p>
            <a:pPr algn="ctr"/>
            <a:r>
              <a:rPr lang="ja-JP" altLang="en-US" sz="1400" dirty="0">
                <a:solidFill>
                  <a:schemeClr val="accent3"/>
                </a:solidFill>
                <a:latin typeface="+mn-ea"/>
              </a:rPr>
              <a:t>表示</a:t>
            </a:r>
            <a:endParaRPr kumimoji="1" lang="en-US" altLang="ja-JP" sz="1400" dirty="0">
              <a:solidFill>
                <a:schemeClr val="accent3"/>
              </a:solidFill>
              <a:latin typeface="+mn-ea"/>
            </a:endParaRPr>
          </a:p>
        </p:txBody>
      </p:sp>
      <p:sp>
        <p:nvSpPr>
          <p:cNvPr id="18" name="テキスト ボックス 17">
            <a:extLst>
              <a:ext uri="{FF2B5EF4-FFF2-40B4-BE49-F238E27FC236}">
                <a16:creationId xmlns:a16="http://schemas.microsoft.com/office/drawing/2014/main" id="{CC0D49BD-7539-01DC-6FF7-382B5C684F4D}"/>
              </a:ext>
            </a:extLst>
          </p:cNvPr>
          <p:cNvSpPr txBox="1"/>
          <p:nvPr/>
        </p:nvSpPr>
        <p:spPr>
          <a:xfrm>
            <a:off x="704081" y="4905807"/>
            <a:ext cx="4951344" cy="1323439"/>
          </a:xfrm>
          <a:prstGeom prst="rect">
            <a:avLst/>
          </a:prstGeom>
          <a:noFill/>
        </p:spPr>
        <p:txBody>
          <a:bodyPr wrap="square">
            <a:spAutoFit/>
          </a:bodyPr>
          <a:lstStyle/>
          <a:p>
            <a:pPr algn="l"/>
            <a:r>
              <a:rPr kumimoji="1" lang="ja-JP" altLang="en-US" sz="1600" dirty="0">
                <a:solidFill>
                  <a:schemeClr val="accent3"/>
                </a:solidFill>
                <a:latin typeface="+mn-ea"/>
              </a:rPr>
              <a:t>掲載日に訪問したユーザーの初回訪問時に</a:t>
            </a:r>
            <a:endParaRPr kumimoji="1" lang="en-US" altLang="ja-JP" sz="1600" dirty="0">
              <a:solidFill>
                <a:schemeClr val="accent3"/>
              </a:solidFill>
              <a:latin typeface="+mn-ea"/>
            </a:endParaRPr>
          </a:p>
          <a:p>
            <a:pPr algn="l"/>
            <a:r>
              <a:rPr kumimoji="1" lang="en-US" altLang="ja-JP" sz="1600" dirty="0">
                <a:solidFill>
                  <a:schemeClr val="accent3"/>
                </a:solidFill>
                <a:latin typeface="+mn-ea"/>
              </a:rPr>
              <a:t>100</a:t>
            </a:r>
            <a:r>
              <a:rPr kumimoji="1" lang="ja-JP" altLang="en-US" sz="1600" dirty="0">
                <a:solidFill>
                  <a:schemeClr val="accent3"/>
                </a:solidFill>
                <a:latin typeface="+mn-ea"/>
              </a:rPr>
              <a:t>％掲出するため、</a:t>
            </a:r>
            <a:r>
              <a:rPr kumimoji="1" lang="en-US" altLang="ja-JP" sz="1600" dirty="0">
                <a:solidFill>
                  <a:schemeClr val="accent3"/>
                </a:solidFill>
                <a:latin typeface="+mn-ea"/>
              </a:rPr>
              <a:t>Yahoo!</a:t>
            </a:r>
            <a:r>
              <a:rPr kumimoji="1" lang="ja-JP" altLang="en-US" sz="1600" dirty="0">
                <a:solidFill>
                  <a:schemeClr val="accent3"/>
                </a:solidFill>
                <a:latin typeface="+mn-ea"/>
              </a:rPr>
              <a:t>ニューストピックスに訪れた全ユーザーにリーチ可能</a:t>
            </a:r>
            <a:endParaRPr kumimoji="1" lang="en-US" altLang="ja-JP" sz="1600" dirty="0">
              <a:solidFill>
                <a:schemeClr val="accent3"/>
              </a:solidFill>
              <a:latin typeface="+mn-ea"/>
            </a:endParaRPr>
          </a:p>
          <a:p>
            <a:pPr algn="l"/>
            <a:endParaRPr lang="en-US" altLang="ja-JP" sz="1600" dirty="0">
              <a:solidFill>
                <a:schemeClr val="accent3"/>
              </a:solidFill>
              <a:latin typeface="+mn-ea"/>
            </a:endParaRPr>
          </a:p>
          <a:p>
            <a:r>
              <a:rPr lang="ja-JP" altLang="en-US" sz="1600" dirty="0">
                <a:solidFill>
                  <a:schemeClr val="accent3"/>
                </a:solidFill>
                <a:latin typeface="+mn-ea"/>
              </a:rPr>
              <a:t>高いリーチ効率で最大規模のリーチ獲得が可能</a:t>
            </a:r>
            <a:endParaRPr kumimoji="1" lang="en-US" altLang="ja-JP" sz="1600" dirty="0">
              <a:solidFill>
                <a:schemeClr val="accent3"/>
              </a:solidFill>
              <a:latin typeface="+mn-ea"/>
            </a:endParaRPr>
          </a:p>
        </p:txBody>
      </p:sp>
      <p:sp>
        <p:nvSpPr>
          <p:cNvPr id="19" name="正方形/長方形 18">
            <a:extLst>
              <a:ext uri="{FF2B5EF4-FFF2-40B4-BE49-F238E27FC236}">
                <a16:creationId xmlns:a16="http://schemas.microsoft.com/office/drawing/2014/main" id="{B3F4B60D-C280-47C3-D061-FE33BE5E8F46}"/>
              </a:ext>
            </a:extLst>
          </p:cNvPr>
          <p:cNvSpPr/>
          <p:nvPr/>
        </p:nvSpPr>
        <p:spPr>
          <a:xfrm>
            <a:off x="704080" y="2022125"/>
            <a:ext cx="4983245" cy="2670525"/>
          </a:xfrm>
          <a:prstGeom prst="rect">
            <a:avLst/>
          </a:pr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837E9A76-D931-8463-A793-11521B08F2FE}"/>
              </a:ext>
            </a:extLst>
          </p:cNvPr>
          <p:cNvSpPr/>
          <p:nvPr/>
        </p:nvSpPr>
        <p:spPr>
          <a:xfrm>
            <a:off x="5835650" y="2022125"/>
            <a:ext cx="5647066" cy="470782"/>
          </a:xfrm>
          <a:prstGeom prst="rect">
            <a:avLst/>
          </a:prstGeom>
          <a:solidFill>
            <a:schemeClr val="accent1">
              <a:lumMod val="50000"/>
            </a:schemeClr>
          </a:solid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b="1" dirty="0">
                <a:solidFill>
                  <a:schemeClr val="bg1"/>
                </a:solidFill>
                <a:latin typeface="+mj-ea"/>
                <a:ea typeface="+mj-ea"/>
              </a:rPr>
              <a:t>広告スペック</a:t>
            </a:r>
            <a:endParaRPr lang="en-US" altLang="ja-JP" sz="1400" b="1" dirty="0">
              <a:solidFill>
                <a:schemeClr val="bg1"/>
              </a:solidFill>
              <a:latin typeface="+mj-ea"/>
              <a:ea typeface="+mj-ea"/>
            </a:endParaRPr>
          </a:p>
        </p:txBody>
      </p:sp>
      <p:sp>
        <p:nvSpPr>
          <p:cNvPr id="27" name="テキスト ボックス 26">
            <a:extLst>
              <a:ext uri="{FF2B5EF4-FFF2-40B4-BE49-F238E27FC236}">
                <a16:creationId xmlns:a16="http://schemas.microsoft.com/office/drawing/2014/main" id="{4A10F742-3FF2-BD5B-38FF-566842F67C58}"/>
              </a:ext>
            </a:extLst>
          </p:cNvPr>
          <p:cNvSpPr txBox="1"/>
          <p:nvPr/>
        </p:nvSpPr>
        <p:spPr>
          <a:xfrm flipH="1">
            <a:off x="8662408" y="2789028"/>
            <a:ext cx="2888241" cy="646331"/>
          </a:xfrm>
          <a:prstGeom prst="rect">
            <a:avLst/>
          </a:prstGeom>
          <a:noFill/>
        </p:spPr>
        <p:txBody>
          <a:bodyPr wrap="square">
            <a:spAutoFit/>
          </a:bodyPr>
          <a:lstStyle/>
          <a:p>
            <a:pPr algn="l"/>
            <a:r>
              <a:rPr kumimoji="0" lang="ja-JP" altLang="en-US" kern="0" dirty="0">
                <a:solidFill>
                  <a:schemeClr val="accent3"/>
                </a:solidFill>
                <a:latin typeface="+mn-ea"/>
              </a:rPr>
              <a:t>リーチシェア：</a:t>
            </a:r>
            <a:r>
              <a:rPr kumimoji="0" lang="en-US" altLang="ja-JP" kern="0" dirty="0">
                <a:solidFill>
                  <a:schemeClr val="accent3"/>
                </a:solidFill>
                <a:latin typeface="+mn-ea"/>
              </a:rPr>
              <a:t>100</a:t>
            </a:r>
            <a:r>
              <a:rPr kumimoji="0" lang="ja-JP" altLang="en-US" kern="0" dirty="0">
                <a:solidFill>
                  <a:schemeClr val="accent3"/>
                </a:solidFill>
                <a:latin typeface="+mn-ea"/>
              </a:rPr>
              <a:t>％</a:t>
            </a:r>
            <a:endParaRPr kumimoji="0" lang="en-US" altLang="ja-JP" kern="0" dirty="0">
              <a:solidFill>
                <a:schemeClr val="accent3"/>
              </a:solidFill>
              <a:latin typeface="+mn-ea"/>
            </a:endParaRPr>
          </a:p>
          <a:p>
            <a:pPr algn="l"/>
            <a:r>
              <a:rPr kumimoji="0" lang="ja-JP" altLang="en-US" kern="0" dirty="0">
                <a:solidFill>
                  <a:schemeClr val="accent3"/>
                </a:solidFill>
                <a:latin typeface="+mn-ea"/>
              </a:rPr>
              <a:t>想定リーチ単価：</a:t>
            </a:r>
            <a:r>
              <a:rPr kumimoji="0" lang="en-US" altLang="ja-JP" kern="0" dirty="0">
                <a:solidFill>
                  <a:schemeClr val="accent3"/>
                </a:solidFill>
                <a:latin typeface="+mn-ea"/>
              </a:rPr>
              <a:t>0.74</a:t>
            </a:r>
            <a:r>
              <a:rPr kumimoji="0" lang="ja-JP" altLang="en-US" kern="0" dirty="0">
                <a:solidFill>
                  <a:schemeClr val="accent3"/>
                </a:solidFill>
                <a:latin typeface="+mn-ea"/>
              </a:rPr>
              <a:t>円</a:t>
            </a:r>
            <a:endParaRPr kumimoji="0" lang="en-US" altLang="ja-JP" kern="0" dirty="0">
              <a:solidFill>
                <a:schemeClr val="accent3"/>
              </a:solidFill>
              <a:latin typeface="+mn-ea"/>
            </a:endParaRPr>
          </a:p>
        </p:txBody>
      </p:sp>
      <p:pic>
        <p:nvPicPr>
          <p:cNvPr id="5" name="図 4">
            <a:extLst>
              <a:ext uri="{FF2B5EF4-FFF2-40B4-BE49-F238E27FC236}">
                <a16:creationId xmlns:a16="http://schemas.microsoft.com/office/drawing/2014/main" id="{DF26BD1A-5835-7904-70FF-4345632AA651}"/>
              </a:ext>
            </a:extLst>
          </p:cNvPr>
          <p:cNvPicPr>
            <a:picLocks noChangeAspect="1"/>
          </p:cNvPicPr>
          <p:nvPr/>
        </p:nvPicPr>
        <p:blipFill>
          <a:blip r:embed="rId4"/>
          <a:stretch>
            <a:fillRect/>
          </a:stretch>
        </p:blipFill>
        <p:spPr>
          <a:xfrm>
            <a:off x="872651" y="2665667"/>
            <a:ext cx="699693" cy="1383439"/>
          </a:xfrm>
          <a:prstGeom prst="rect">
            <a:avLst/>
          </a:prstGeom>
        </p:spPr>
      </p:pic>
      <p:pic>
        <p:nvPicPr>
          <p:cNvPr id="6" name="図 5">
            <a:extLst>
              <a:ext uri="{FF2B5EF4-FFF2-40B4-BE49-F238E27FC236}">
                <a16:creationId xmlns:a16="http://schemas.microsoft.com/office/drawing/2014/main" id="{5B6EE69C-FF5C-0FDB-B9EF-43ABEC85C5D1}"/>
              </a:ext>
            </a:extLst>
          </p:cNvPr>
          <p:cNvPicPr>
            <a:picLocks noChangeAspect="1"/>
          </p:cNvPicPr>
          <p:nvPr/>
        </p:nvPicPr>
        <p:blipFill>
          <a:blip r:embed="rId5"/>
          <a:stretch>
            <a:fillRect/>
          </a:stretch>
        </p:blipFill>
        <p:spPr>
          <a:xfrm>
            <a:off x="6096000" y="4347422"/>
            <a:ext cx="5177162" cy="1858382"/>
          </a:xfrm>
          <a:prstGeom prst="rect">
            <a:avLst/>
          </a:prstGeom>
        </p:spPr>
      </p:pic>
    </p:spTree>
    <p:extLst>
      <p:ext uri="{BB962C8B-B14F-4D97-AF65-F5344CB8AC3E}">
        <p14:creationId xmlns:p14="http://schemas.microsoft.com/office/powerpoint/2010/main" val="29496135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正方形/長方形 27">
            <a:extLst>
              <a:ext uri="{FF2B5EF4-FFF2-40B4-BE49-F238E27FC236}">
                <a16:creationId xmlns:a16="http://schemas.microsoft.com/office/drawing/2014/main" id="{3AAB2E51-2289-C2B7-49EF-E0D6D932ECD1}"/>
              </a:ext>
            </a:extLst>
          </p:cNvPr>
          <p:cNvSpPr/>
          <p:nvPr/>
        </p:nvSpPr>
        <p:spPr>
          <a:xfrm>
            <a:off x="5869675" y="4238404"/>
            <a:ext cx="5617737" cy="2140582"/>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pPr algn="ctr"/>
            <a:r>
              <a:rPr lang="en-US" altLang="ja-JP" sz="1800" b="1" dirty="0">
                <a:latin typeface="+mj-ea"/>
                <a:ea typeface="+mj-ea"/>
              </a:rPr>
              <a:t>Yahoo! JAPAN</a:t>
            </a:r>
            <a:r>
              <a:rPr lang="ja-JP" altLang="en-US" sz="1800" b="1" dirty="0">
                <a:latin typeface="+mj-ea"/>
                <a:ea typeface="+mj-ea"/>
              </a:rPr>
              <a:t>　トップページ　トピックス</a:t>
            </a:r>
            <a:r>
              <a:rPr lang="en-US" altLang="ja-JP" sz="1800" b="1" dirty="0">
                <a:latin typeface="+mj-ea"/>
                <a:ea typeface="+mj-ea"/>
              </a:rPr>
              <a:t>PR</a:t>
            </a:r>
            <a:r>
              <a:rPr lang="ja-JP" altLang="en-US" sz="1800" b="1" dirty="0">
                <a:latin typeface="+mj-ea"/>
                <a:ea typeface="+mj-ea"/>
              </a:rPr>
              <a:t>　</a:t>
            </a:r>
            <a:r>
              <a:rPr lang="en-US" altLang="ja-JP" sz="1800" b="1" dirty="0">
                <a:latin typeface="+mj-ea"/>
                <a:ea typeface="+mj-ea"/>
              </a:rPr>
              <a:t>SP</a:t>
            </a:r>
            <a:r>
              <a:rPr lang="ja-JP" altLang="en-US" sz="1800" b="1" dirty="0">
                <a:latin typeface="+mj-ea"/>
                <a:ea typeface="+mj-ea"/>
              </a:rPr>
              <a:t>（オールリーチ　</a:t>
            </a:r>
            <a:r>
              <a:rPr lang="en-US" altLang="ja-JP" sz="1800" b="1" dirty="0">
                <a:latin typeface="+mj-ea"/>
                <a:ea typeface="+mj-ea"/>
              </a:rPr>
              <a:t>Plus</a:t>
            </a:r>
            <a:r>
              <a:rPr lang="ja-JP" altLang="en-US" sz="1800" b="1" dirty="0">
                <a:latin typeface="+mj-ea"/>
                <a:ea typeface="+mj-ea"/>
              </a:rPr>
              <a:t>）</a:t>
            </a:r>
            <a:endParaRPr lang="en-US" altLang="ja-JP" sz="1800" b="1" dirty="0">
              <a:latin typeface="+mj-ea"/>
              <a:ea typeface="+mj-ea"/>
            </a:endParaRPr>
          </a:p>
        </p:txBody>
      </p:sp>
      <p:sp>
        <p:nvSpPr>
          <p:cNvPr id="8" name="片側の 2 つの角を丸めた四角形 26">
            <a:extLst>
              <a:ext uri="{FF2B5EF4-FFF2-40B4-BE49-F238E27FC236}">
                <a16:creationId xmlns:a16="http://schemas.microsoft.com/office/drawing/2014/main" id="{BDA980CD-E1F5-E58C-CB5E-E9EFD109B2CE}"/>
              </a:ext>
            </a:extLst>
          </p:cNvPr>
          <p:cNvSpPr/>
          <p:nvPr/>
        </p:nvSpPr>
        <p:spPr>
          <a:xfrm>
            <a:off x="704080" y="1298707"/>
            <a:ext cx="10778636" cy="601299"/>
          </a:xfrm>
          <a:prstGeom prst="round2SameRect">
            <a:avLst>
              <a:gd name="adj1" fmla="val 0"/>
              <a:gd name="adj2" fmla="val 0"/>
            </a:avLst>
          </a:prstGeom>
          <a:solidFill>
            <a:schemeClr val="accent6"/>
          </a:solidFill>
          <a:ln w="25400" cap="flat" cmpd="sng" algn="ctr">
            <a:noFill/>
            <a:prstDash val="solid"/>
          </a:ln>
          <a:effectLst/>
        </p:spPr>
        <p:txBody>
          <a:bodyPr tIns="0" bIns="0" rtlCol="0" anchor="ctr"/>
          <a:lstStyle/>
          <a:p>
            <a:pPr algn="ctr"/>
            <a:r>
              <a:rPr lang="en-US" altLang="ja-JP" sz="1600" b="1" dirty="0">
                <a:solidFill>
                  <a:schemeClr val="bg1"/>
                </a:solidFill>
                <a:latin typeface="+mj-ea"/>
                <a:ea typeface="+mj-ea"/>
              </a:rPr>
              <a:t>Yahoo! JAPAN</a:t>
            </a:r>
            <a:r>
              <a:rPr lang="ja-JP" altLang="en-US" sz="1600" b="1" dirty="0">
                <a:solidFill>
                  <a:schemeClr val="bg1"/>
                </a:solidFill>
                <a:latin typeface="+mj-ea"/>
                <a:ea typeface="+mj-ea"/>
              </a:rPr>
              <a:t>　トップページ　トピックス</a:t>
            </a:r>
            <a:r>
              <a:rPr lang="en-US" altLang="ja-JP" sz="1600" b="1" dirty="0">
                <a:solidFill>
                  <a:schemeClr val="bg1"/>
                </a:solidFill>
                <a:latin typeface="+mj-ea"/>
                <a:ea typeface="+mj-ea"/>
              </a:rPr>
              <a:t>PR</a:t>
            </a:r>
            <a:r>
              <a:rPr lang="ja-JP" altLang="en-US" sz="1600" b="1" dirty="0">
                <a:solidFill>
                  <a:schemeClr val="bg1"/>
                </a:solidFill>
                <a:latin typeface="+mj-ea"/>
                <a:ea typeface="+mj-ea"/>
              </a:rPr>
              <a:t>　</a:t>
            </a:r>
            <a:r>
              <a:rPr lang="en-US" altLang="ja-JP" sz="1600" b="1" dirty="0">
                <a:solidFill>
                  <a:schemeClr val="bg1"/>
                </a:solidFill>
                <a:latin typeface="+mj-ea"/>
                <a:ea typeface="+mj-ea"/>
              </a:rPr>
              <a:t>SP</a:t>
            </a:r>
            <a:r>
              <a:rPr lang="ja-JP" altLang="en-US" sz="1600" b="1" dirty="0">
                <a:solidFill>
                  <a:schemeClr val="bg1"/>
                </a:solidFill>
                <a:latin typeface="+mj-ea"/>
                <a:ea typeface="+mj-ea"/>
              </a:rPr>
              <a:t>（オールリーチ　</a:t>
            </a:r>
            <a:r>
              <a:rPr lang="en-US" altLang="ja-JP" sz="1600" b="1" dirty="0">
                <a:solidFill>
                  <a:schemeClr val="bg1"/>
                </a:solidFill>
                <a:latin typeface="+mj-ea"/>
                <a:ea typeface="+mj-ea"/>
              </a:rPr>
              <a:t>Plus</a:t>
            </a:r>
            <a:r>
              <a:rPr lang="ja-JP" altLang="en-US" sz="1600" b="1" dirty="0">
                <a:solidFill>
                  <a:schemeClr val="bg1"/>
                </a:solidFill>
                <a:latin typeface="+mj-ea"/>
                <a:ea typeface="+mj-ea"/>
              </a:rPr>
              <a:t>）</a:t>
            </a:r>
            <a:endParaRPr lang="en-US" altLang="ja-JP" sz="1600" b="1" dirty="0">
              <a:solidFill>
                <a:schemeClr val="bg1"/>
              </a:solidFill>
              <a:latin typeface="+mj-ea"/>
              <a:ea typeface="+mj-ea"/>
            </a:endParaRPr>
          </a:p>
        </p:txBody>
      </p:sp>
      <p:sp>
        <p:nvSpPr>
          <p:cNvPr id="25" name="テキスト ボックス 24">
            <a:extLst>
              <a:ext uri="{FF2B5EF4-FFF2-40B4-BE49-F238E27FC236}">
                <a16:creationId xmlns:a16="http://schemas.microsoft.com/office/drawing/2014/main" id="{B8CE757D-7ABC-A182-864E-4DEC6416A98D}"/>
              </a:ext>
            </a:extLst>
          </p:cNvPr>
          <p:cNvSpPr txBox="1"/>
          <p:nvPr/>
        </p:nvSpPr>
        <p:spPr>
          <a:xfrm>
            <a:off x="5873750" y="2785392"/>
            <a:ext cx="5217812" cy="646331"/>
          </a:xfrm>
          <a:prstGeom prst="rect">
            <a:avLst/>
          </a:prstGeom>
          <a:noFill/>
        </p:spPr>
        <p:txBody>
          <a:bodyPr wrap="square" rtlCol="0">
            <a:spAutoFit/>
          </a:bodyPr>
          <a:lstStyle/>
          <a:p>
            <a:pPr algn="l"/>
            <a:r>
              <a:rPr kumimoji="0" lang="ja-JP" altLang="en-US" kern="0" dirty="0">
                <a:solidFill>
                  <a:schemeClr val="accent3"/>
                </a:solidFill>
                <a:latin typeface="+mn-ea"/>
              </a:rPr>
              <a:t>広告掲載期間：</a:t>
            </a:r>
            <a:r>
              <a:rPr kumimoji="0" lang="en-US" altLang="ja-JP" kern="0" dirty="0">
                <a:solidFill>
                  <a:schemeClr val="accent3"/>
                </a:solidFill>
                <a:latin typeface="+mn-ea"/>
              </a:rPr>
              <a:t>1</a:t>
            </a:r>
            <a:r>
              <a:rPr kumimoji="0" lang="ja-JP" altLang="en-US" kern="0" dirty="0">
                <a:solidFill>
                  <a:schemeClr val="accent3"/>
                </a:solidFill>
                <a:latin typeface="+mn-ea"/>
              </a:rPr>
              <a:t>日</a:t>
            </a:r>
            <a:endParaRPr kumimoji="0" lang="en-US" altLang="ja-JP" kern="0" dirty="0">
              <a:solidFill>
                <a:schemeClr val="accent3"/>
              </a:solidFill>
              <a:latin typeface="+mn-ea"/>
            </a:endParaRPr>
          </a:p>
          <a:p>
            <a:pPr algn="l"/>
            <a:r>
              <a:rPr kumimoji="0" lang="ja-JP" altLang="en-US" kern="0" dirty="0">
                <a:solidFill>
                  <a:schemeClr val="accent3"/>
                </a:solidFill>
                <a:latin typeface="+mn-ea"/>
              </a:rPr>
              <a:t>想定</a:t>
            </a:r>
            <a:r>
              <a:rPr kumimoji="0" lang="en-US" altLang="ja-JP" kern="0" dirty="0">
                <a:solidFill>
                  <a:schemeClr val="accent3"/>
                </a:solidFill>
                <a:latin typeface="+mn-ea"/>
              </a:rPr>
              <a:t>v</a:t>
            </a:r>
            <a:r>
              <a:rPr kumimoji="0" lang="ja-JP" altLang="en-US" kern="0" dirty="0">
                <a:solidFill>
                  <a:schemeClr val="accent3"/>
                </a:solidFill>
                <a:latin typeface="+mn-ea"/>
              </a:rPr>
              <a:t>リーチ数：</a:t>
            </a:r>
            <a:r>
              <a:rPr kumimoji="0" lang="en-US" altLang="ja-JP" kern="0" dirty="0">
                <a:solidFill>
                  <a:schemeClr val="accent3"/>
                </a:solidFill>
                <a:latin typeface="+mn-ea"/>
              </a:rPr>
              <a:t>1750</a:t>
            </a:r>
            <a:r>
              <a:rPr kumimoji="0" lang="ja-JP" altLang="en-US" kern="0" dirty="0">
                <a:solidFill>
                  <a:schemeClr val="accent3"/>
                </a:solidFill>
                <a:latin typeface="+mn-ea"/>
              </a:rPr>
              <a:t>万 </a:t>
            </a:r>
            <a:r>
              <a:rPr kumimoji="0" lang="en-US" altLang="ja-JP" sz="800" kern="0" dirty="0">
                <a:solidFill>
                  <a:schemeClr val="accent3"/>
                </a:solidFill>
                <a:latin typeface="+mn-ea"/>
              </a:rPr>
              <a:t>※</a:t>
            </a:r>
            <a:r>
              <a:rPr kumimoji="0" lang="ja-JP" altLang="en-US" sz="800" kern="0" dirty="0">
                <a:solidFill>
                  <a:schemeClr val="accent3"/>
                </a:solidFill>
                <a:latin typeface="+mn-ea"/>
              </a:rPr>
              <a:t>１</a:t>
            </a:r>
            <a:endParaRPr kumimoji="0" lang="en-US" altLang="ja-JP" kern="0" dirty="0">
              <a:solidFill>
                <a:schemeClr val="accent3"/>
              </a:solidFill>
              <a:latin typeface="+mn-ea"/>
            </a:endParaRPr>
          </a:p>
        </p:txBody>
      </p:sp>
      <p:sp>
        <p:nvSpPr>
          <p:cNvPr id="26" name="テキスト ボックス 25">
            <a:extLst>
              <a:ext uri="{FF2B5EF4-FFF2-40B4-BE49-F238E27FC236}">
                <a16:creationId xmlns:a16="http://schemas.microsoft.com/office/drawing/2014/main" id="{E287EFA0-A26E-0293-6A76-359FEE9BCB48}"/>
              </a:ext>
            </a:extLst>
          </p:cNvPr>
          <p:cNvSpPr txBox="1"/>
          <p:nvPr/>
        </p:nvSpPr>
        <p:spPr>
          <a:xfrm>
            <a:off x="6550050" y="4515375"/>
            <a:ext cx="4541512" cy="338554"/>
          </a:xfrm>
          <a:prstGeom prst="rect">
            <a:avLst/>
          </a:prstGeom>
          <a:noFill/>
        </p:spPr>
        <p:txBody>
          <a:bodyPr wrap="square" rtlCol="0">
            <a:spAutoFit/>
          </a:bodyPr>
          <a:lstStyle/>
          <a:p>
            <a:pPr algn="l"/>
            <a:r>
              <a:rPr kumimoji="1" lang="en-US" altLang="ja-JP" sz="1600" dirty="0">
                <a:solidFill>
                  <a:schemeClr val="accent3"/>
                </a:solidFill>
                <a:latin typeface="+mj-ea"/>
                <a:ea typeface="+mj-ea"/>
              </a:rPr>
              <a:t>Yahoo!</a:t>
            </a:r>
            <a:r>
              <a:rPr kumimoji="1" lang="ja-JP" altLang="en-US" sz="1600" dirty="0">
                <a:solidFill>
                  <a:schemeClr val="accent3"/>
                </a:solidFill>
                <a:latin typeface="+mj-ea"/>
                <a:ea typeface="+mj-ea"/>
              </a:rPr>
              <a:t>ニュースは能動習慣接触メディア</a:t>
            </a:r>
          </a:p>
        </p:txBody>
      </p:sp>
      <p:sp>
        <p:nvSpPr>
          <p:cNvPr id="31" name="Freeform 10">
            <a:extLst>
              <a:ext uri="{FF2B5EF4-FFF2-40B4-BE49-F238E27FC236}">
                <a16:creationId xmlns:a16="http://schemas.microsoft.com/office/drawing/2014/main" id="{84169166-1315-43AA-5114-D07D10F13A25}"/>
              </a:ext>
            </a:extLst>
          </p:cNvPr>
          <p:cNvSpPr>
            <a:spLocks noChangeArrowheads="1"/>
          </p:cNvSpPr>
          <p:nvPr/>
        </p:nvSpPr>
        <p:spPr bwMode="auto">
          <a:xfrm>
            <a:off x="6138932" y="4496272"/>
            <a:ext cx="326468" cy="326468"/>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pic>
        <p:nvPicPr>
          <p:cNvPr id="3" name="図 2">
            <a:extLst>
              <a:ext uri="{FF2B5EF4-FFF2-40B4-BE49-F238E27FC236}">
                <a16:creationId xmlns:a16="http://schemas.microsoft.com/office/drawing/2014/main" id="{E74B18F8-3421-5EA3-98AB-ACFEACCF2D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5249" y="3417253"/>
            <a:ext cx="346398" cy="507544"/>
          </a:xfrm>
          <a:prstGeom prst="rect">
            <a:avLst/>
          </a:prstGeom>
        </p:spPr>
      </p:pic>
      <p:sp>
        <p:nvSpPr>
          <p:cNvPr id="7" name="正方形/長方形 6">
            <a:extLst>
              <a:ext uri="{FF2B5EF4-FFF2-40B4-BE49-F238E27FC236}">
                <a16:creationId xmlns:a16="http://schemas.microsoft.com/office/drawing/2014/main" id="{667DE6D1-670C-1A9A-1DA1-E3F145D88531}"/>
              </a:ext>
            </a:extLst>
          </p:cNvPr>
          <p:cNvSpPr/>
          <p:nvPr/>
        </p:nvSpPr>
        <p:spPr>
          <a:xfrm>
            <a:off x="704080" y="2022125"/>
            <a:ext cx="4983245" cy="470782"/>
          </a:xfrm>
          <a:prstGeom prst="rect">
            <a:avLst/>
          </a:prstGeom>
          <a:solidFill>
            <a:schemeClr val="accent1">
              <a:lumMod val="50000"/>
            </a:schemeClr>
          </a:solid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b="1" dirty="0">
                <a:solidFill>
                  <a:schemeClr val="bg1"/>
                </a:solidFill>
                <a:latin typeface="+mj-ea"/>
                <a:ea typeface="+mj-ea"/>
              </a:rPr>
              <a:t>掲載イメージ</a:t>
            </a:r>
            <a:endParaRPr lang="en-US" altLang="ja-JP" sz="1400" b="1" dirty="0">
              <a:solidFill>
                <a:schemeClr val="bg1"/>
              </a:solidFill>
              <a:latin typeface="+mj-ea"/>
              <a:ea typeface="+mj-ea"/>
            </a:endParaRPr>
          </a:p>
        </p:txBody>
      </p:sp>
      <p:sp>
        <p:nvSpPr>
          <p:cNvPr id="17" name="テキスト ボックス 16">
            <a:extLst>
              <a:ext uri="{FF2B5EF4-FFF2-40B4-BE49-F238E27FC236}">
                <a16:creationId xmlns:a16="http://schemas.microsoft.com/office/drawing/2014/main" id="{9238CD8F-D120-26A4-55EB-14DCB53BA02F}"/>
              </a:ext>
            </a:extLst>
          </p:cNvPr>
          <p:cNvSpPr txBox="1"/>
          <p:nvPr/>
        </p:nvSpPr>
        <p:spPr>
          <a:xfrm>
            <a:off x="729480" y="4065155"/>
            <a:ext cx="1194836" cy="523220"/>
          </a:xfrm>
          <a:prstGeom prst="rect">
            <a:avLst/>
          </a:prstGeom>
          <a:noFill/>
        </p:spPr>
        <p:txBody>
          <a:bodyPr wrap="square">
            <a:spAutoFit/>
          </a:bodyPr>
          <a:lstStyle/>
          <a:p>
            <a:pPr algn="ctr"/>
            <a:r>
              <a:rPr kumimoji="1" lang="ja-JP" altLang="en-US" sz="1400" dirty="0">
                <a:solidFill>
                  <a:schemeClr val="accent3"/>
                </a:solidFill>
                <a:latin typeface="+mn-ea"/>
              </a:rPr>
              <a:t>初回訪問</a:t>
            </a:r>
            <a:endParaRPr kumimoji="1" lang="en-US" altLang="ja-JP" sz="1400" dirty="0">
              <a:solidFill>
                <a:schemeClr val="accent3"/>
              </a:solidFill>
              <a:latin typeface="+mn-ea"/>
            </a:endParaRPr>
          </a:p>
          <a:p>
            <a:pPr algn="ctr"/>
            <a:r>
              <a:rPr lang="en-US" altLang="ja-JP" sz="1400" dirty="0">
                <a:solidFill>
                  <a:schemeClr val="accent3"/>
                </a:solidFill>
                <a:latin typeface="+mn-ea"/>
              </a:rPr>
              <a:t>100</a:t>
            </a:r>
            <a:r>
              <a:rPr lang="ja-JP" altLang="en-US" sz="1400" dirty="0">
                <a:solidFill>
                  <a:schemeClr val="accent3"/>
                </a:solidFill>
                <a:latin typeface="+mn-ea"/>
              </a:rPr>
              <a:t>％表示</a:t>
            </a:r>
            <a:endParaRPr kumimoji="1" lang="en-US" altLang="ja-JP" sz="1400" dirty="0">
              <a:solidFill>
                <a:schemeClr val="accent3"/>
              </a:solidFill>
              <a:latin typeface="+mn-ea"/>
            </a:endParaRPr>
          </a:p>
        </p:txBody>
      </p:sp>
      <p:sp>
        <p:nvSpPr>
          <p:cNvPr id="19" name="正方形/長方形 18">
            <a:extLst>
              <a:ext uri="{FF2B5EF4-FFF2-40B4-BE49-F238E27FC236}">
                <a16:creationId xmlns:a16="http://schemas.microsoft.com/office/drawing/2014/main" id="{B3F4B60D-C280-47C3-D061-FE33BE5E8F46}"/>
              </a:ext>
            </a:extLst>
          </p:cNvPr>
          <p:cNvSpPr/>
          <p:nvPr/>
        </p:nvSpPr>
        <p:spPr>
          <a:xfrm>
            <a:off x="704080" y="2022125"/>
            <a:ext cx="4983245" cy="2670525"/>
          </a:xfrm>
          <a:prstGeom prst="rect">
            <a:avLst/>
          </a:pr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837E9A76-D931-8463-A793-11521B08F2FE}"/>
              </a:ext>
            </a:extLst>
          </p:cNvPr>
          <p:cNvSpPr/>
          <p:nvPr/>
        </p:nvSpPr>
        <p:spPr>
          <a:xfrm>
            <a:off x="5835650" y="2022125"/>
            <a:ext cx="5647066" cy="470782"/>
          </a:xfrm>
          <a:prstGeom prst="rect">
            <a:avLst/>
          </a:prstGeom>
          <a:solidFill>
            <a:schemeClr val="accent1">
              <a:lumMod val="50000"/>
            </a:schemeClr>
          </a:solid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b="1" dirty="0">
                <a:solidFill>
                  <a:schemeClr val="bg1"/>
                </a:solidFill>
                <a:latin typeface="+mj-ea"/>
                <a:ea typeface="+mj-ea"/>
              </a:rPr>
              <a:t>広告スペック</a:t>
            </a:r>
            <a:endParaRPr lang="en-US" altLang="ja-JP" sz="1400" b="1" dirty="0">
              <a:solidFill>
                <a:schemeClr val="bg1"/>
              </a:solidFill>
              <a:latin typeface="+mj-ea"/>
              <a:ea typeface="+mj-ea"/>
            </a:endParaRPr>
          </a:p>
        </p:txBody>
      </p:sp>
      <p:sp>
        <p:nvSpPr>
          <p:cNvPr id="27" name="テキスト ボックス 26">
            <a:extLst>
              <a:ext uri="{FF2B5EF4-FFF2-40B4-BE49-F238E27FC236}">
                <a16:creationId xmlns:a16="http://schemas.microsoft.com/office/drawing/2014/main" id="{4A10F742-3FF2-BD5B-38FF-566842F67C58}"/>
              </a:ext>
            </a:extLst>
          </p:cNvPr>
          <p:cNvSpPr txBox="1"/>
          <p:nvPr/>
        </p:nvSpPr>
        <p:spPr>
          <a:xfrm flipH="1">
            <a:off x="8870985" y="2789028"/>
            <a:ext cx="2679663" cy="646331"/>
          </a:xfrm>
          <a:prstGeom prst="rect">
            <a:avLst/>
          </a:prstGeom>
          <a:noFill/>
        </p:spPr>
        <p:txBody>
          <a:bodyPr wrap="square">
            <a:spAutoFit/>
          </a:bodyPr>
          <a:lstStyle/>
          <a:p>
            <a:pPr algn="l"/>
            <a:r>
              <a:rPr kumimoji="0" lang="ja-JP" altLang="en-US" kern="0" dirty="0">
                <a:solidFill>
                  <a:schemeClr val="accent3"/>
                </a:solidFill>
                <a:latin typeface="+mn-ea"/>
              </a:rPr>
              <a:t>リーチシェア：</a:t>
            </a:r>
            <a:r>
              <a:rPr kumimoji="0" lang="en-US" altLang="ja-JP" kern="0" dirty="0">
                <a:solidFill>
                  <a:schemeClr val="accent3"/>
                </a:solidFill>
                <a:latin typeface="+mn-ea"/>
              </a:rPr>
              <a:t>100</a:t>
            </a:r>
            <a:r>
              <a:rPr kumimoji="0" lang="ja-JP" altLang="en-US" kern="0" dirty="0">
                <a:solidFill>
                  <a:schemeClr val="accent3"/>
                </a:solidFill>
                <a:latin typeface="+mn-ea"/>
              </a:rPr>
              <a:t>％</a:t>
            </a:r>
            <a:endParaRPr kumimoji="0" lang="en-US" altLang="ja-JP" kern="0" dirty="0">
              <a:solidFill>
                <a:schemeClr val="accent3"/>
              </a:solidFill>
              <a:latin typeface="+mn-ea"/>
            </a:endParaRPr>
          </a:p>
          <a:p>
            <a:r>
              <a:rPr kumimoji="0" lang="ja-JP" altLang="en-US" kern="0" dirty="0">
                <a:solidFill>
                  <a:schemeClr val="accent3"/>
                </a:solidFill>
                <a:latin typeface="+mn-ea"/>
              </a:rPr>
              <a:t>平均</a:t>
            </a:r>
            <a:r>
              <a:rPr kumimoji="0" lang="en-US" altLang="ja-JP" kern="0" dirty="0">
                <a:solidFill>
                  <a:schemeClr val="accent3"/>
                </a:solidFill>
                <a:latin typeface="+mn-ea"/>
              </a:rPr>
              <a:t>FQ</a:t>
            </a:r>
            <a:r>
              <a:rPr kumimoji="0" lang="ja-JP" altLang="en-US" kern="0" dirty="0">
                <a:solidFill>
                  <a:schemeClr val="accent3"/>
                </a:solidFill>
                <a:latin typeface="+mn-ea"/>
              </a:rPr>
              <a:t>：</a:t>
            </a:r>
            <a:r>
              <a:rPr kumimoji="0" lang="en-US" altLang="ja-JP" kern="0" dirty="0">
                <a:solidFill>
                  <a:schemeClr val="accent3"/>
                </a:solidFill>
                <a:latin typeface="+mn-ea"/>
              </a:rPr>
              <a:t>2.4</a:t>
            </a:r>
            <a:r>
              <a:rPr kumimoji="0" lang="ja-JP" altLang="en-US" kern="0" dirty="0">
                <a:solidFill>
                  <a:schemeClr val="accent3"/>
                </a:solidFill>
                <a:latin typeface="+mn-ea"/>
              </a:rPr>
              <a:t>回 </a:t>
            </a:r>
            <a:r>
              <a:rPr kumimoji="0" lang="en-US" altLang="ja-JP" sz="800" kern="0" dirty="0">
                <a:solidFill>
                  <a:schemeClr val="accent3"/>
                </a:solidFill>
                <a:latin typeface="+mn-ea"/>
              </a:rPr>
              <a:t>※</a:t>
            </a:r>
            <a:r>
              <a:rPr kumimoji="0" lang="ja-JP" altLang="en-US" sz="800" kern="0" dirty="0">
                <a:solidFill>
                  <a:schemeClr val="accent3"/>
                </a:solidFill>
                <a:latin typeface="+mn-ea"/>
              </a:rPr>
              <a:t>２</a:t>
            </a:r>
            <a:endParaRPr kumimoji="0" lang="en-US" altLang="ja-JP" kern="0" dirty="0">
              <a:solidFill>
                <a:schemeClr val="accent3"/>
              </a:solidFill>
              <a:latin typeface="+mn-ea"/>
            </a:endParaRPr>
          </a:p>
        </p:txBody>
      </p:sp>
      <p:pic>
        <p:nvPicPr>
          <p:cNvPr id="13" name="図 12">
            <a:extLst>
              <a:ext uri="{FF2B5EF4-FFF2-40B4-BE49-F238E27FC236}">
                <a16:creationId xmlns:a16="http://schemas.microsoft.com/office/drawing/2014/main" id="{295BDAFA-D50C-6095-2390-FF9ADF7018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30956" y="3417253"/>
            <a:ext cx="348769" cy="511017"/>
          </a:xfrm>
          <a:prstGeom prst="rect">
            <a:avLst/>
          </a:prstGeom>
        </p:spPr>
      </p:pic>
      <p:sp>
        <p:nvSpPr>
          <p:cNvPr id="15" name="テキスト ボックス 14">
            <a:extLst>
              <a:ext uri="{FF2B5EF4-FFF2-40B4-BE49-F238E27FC236}">
                <a16:creationId xmlns:a16="http://schemas.microsoft.com/office/drawing/2014/main" id="{6811B14C-7CFD-D800-CF14-D077C412334F}"/>
              </a:ext>
            </a:extLst>
          </p:cNvPr>
          <p:cNvSpPr txBox="1"/>
          <p:nvPr/>
        </p:nvSpPr>
        <p:spPr>
          <a:xfrm>
            <a:off x="2008966" y="4063403"/>
            <a:ext cx="1230649" cy="523220"/>
          </a:xfrm>
          <a:prstGeom prst="rect">
            <a:avLst/>
          </a:prstGeom>
          <a:noFill/>
        </p:spPr>
        <p:txBody>
          <a:bodyPr wrap="square">
            <a:spAutoFit/>
          </a:bodyPr>
          <a:lstStyle/>
          <a:p>
            <a:pPr algn="ctr"/>
            <a:r>
              <a:rPr lang="en-US" altLang="ja-JP" sz="1400" dirty="0">
                <a:solidFill>
                  <a:schemeClr val="accent3"/>
                </a:solidFill>
                <a:latin typeface="+mn-ea"/>
              </a:rPr>
              <a:t>2</a:t>
            </a:r>
            <a:r>
              <a:rPr kumimoji="1" lang="ja-JP" altLang="en-US" sz="1400" dirty="0">
                <a:solidFill>
                  <a:schemeClr val="accent3"/>
                </a:solidFill>
                <a:latin typeface="+mn-ea"/>
              </a:rPr>
              <a:t>回目訪問</a:t>
            </a:r>
            <a:endParaRPr kumimoji="1" lang="en-US" altLang="ja-JP" sz="1400" dirty="0">
              <a:solidFill>
                <a:schemeClr val="accent3"/>
              </a:solidFill>
              <a:latin typeface="+mn-ea"/>
            </a:endParaRPr>
          </a:p>
          <a:p>
            <a:pPr algn="ctr"/>
            <a:r>
              <a:rPr lang="en-US" altLang="ja-JP" sz="1400" dirty="0">
                <a:solidFill>
                  <a:schemeClr val="accent3"/>
                </a:solidFill>
                <a:latin typeface="+mn-ea"/>
              </a:rPr>
              <a:t>100</a:t>
            </a:r>
            <a:r>
              <a:rPr lang="ja-JP" altLang="en-US" sz="1400" dirty="0">
                <a:solidFill>
                  <a:schemeClr val="accent3"/>
                </a:solidFill>
                <a:latin typeface="+mn-ea"/>
              </a:rPr>
              <a:t>％表示</a:t>
            </a:r>
            <a:endParaRPr kumimoji="1" lang="en-US" altLang="ja-JP" sz="1400" dirty="0">
              <a:solidFill>
                <a:schemeClr val="accent3"/>
              </a:solidFill>
              <a:latin typeface="+mn-ea"/>
            </a:endParaRPr>
          </a:p>
        </p:txBody>
      </p:sp>
      <p:pic>
        <p:nvPicPr>
          <p:cNvPr id="21" name="図 20">
            <a:extLst>
              <a:ext uri="{FF2B5EF4-FFF2-40B4-BE49-F238E27FC236}">
                <a16:creationId xmlns:a16="http://schemas.microsoft.com/office/drawing/2014/main" id="{186A086D-DB8C-257C-F9C8-3B1DA400FC7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2377" y="3417253"/>
            <a:ext cx="348769" cy="511017"/>
          </a:xfrm>
          <a:prstGeom prst="rect">
            <a:avLst/>
          </a:prstGeom>
        </p:spPr>
      </p:pic>
      <p:sp>
        <p:nvSpPr>
          <p:cNvPr id="24" name="テキスト ボックス 23">
            <a:extLst>
              <a:ext uri="{FF2B5EF4-FFF2-40B4-BE49-F238E27FC236}">
                <a16:creationId xmlns:a16="http://schemas.microsoft.com/office/drawing/2014/main" id="{B6E346D5-DD04-F013-5B46-17F97295342D}"/>
              </a:ext>
            </a:extLst>
          </p:cNvPr>
          <p:cNvSpPr txBox="1"/>
          <p:nvPr/>
        </p:nvSpPr>
        <p:spPr>
          <a:xfrm>
            <a:off x="3202324" y="4061304"/>
            <a:ext cx="1230649" cy="523220"/>
          </a:xfrm>
          <a:prstGeom prst="rect">
            <a:avLst/>
          </a:prstGeom>
          <a:noFill/>
        </p:spPr>
        <p:txBody>
          <a:bodyPr wrap="square">
            <a:spAutoFit/>
          </a:bodyPr>
          <a:lstStyle/>
          <a:p>
            <a:pPr algn="ctr"/>
            <a:r>
              <a:rPr lang="en-US" altLang="ja-JP" sz="1400" dirty="0">
                <a:solidFill>
                  <a:schemeClr val="accent3"/>
                </a:solidFill>
                <a:latin typeface="+mn-ea"/>
              </a:rPr>
              <a:t>3</a:t>
            </a:r>
            <a:r>
              <a:rPr kumimoji="1" lang="ja-JP" altLang="en-US" sz="1400" dirty="0">
                <a:solidFill>
                  <a:schemeClr val="accent3"/>
                </a:solidFill>
                <a:latin typeface="+mn-ea"/>
              </a:rPr>
              <a:t>回目訪問</a:t>
            </a:r>
            <a:endParaRPr kumimoji="1" lang="en-US" altLang="ja-JP" sz="1400" dirty="0">
              <a:solidFill>
                <a:schemeClr val="accent3"/>
              </a:solidFill>
              <a:latin typeface="+mn-ea"/>
            </a:endParaRPr>
          </a:p>
          <a:p>
            <a:pPr algn="ctr"/>
            <a:r>
              <a:rPr lang="en-US" altLang="ja-JP" sz="1400" dirty="0">
                <a:solidFill>
                  <a:schemeClr val="accent3"/>
                </a:solidFill>
                <a:latin typeface="+mn-ea"/>
              </a:rPr>
              <a:t>100</a:t>
            </a:r>
            <a:r>
              <a:rPr lang="ja-JP" altLang="en-US" sz="1400" dirty="0">
                <a:solidFill>
                  <a:schemeClr val="accent3"/>
                </a:solidFill>
                <a:latin typeface="+mn-ea"/>
              </a:rPr>
              <a:t>％表示</a:t>
            </a:r>
            <a:endParaRPr kumimoji="1" lang="en-US" altLang="ja-JP" sz="1400" dirty="0">
              <a:solidFill>
                <a:schemeClr val="accent3"/>
              </a:solidFill>
              <a:latin typeface="+mn-ea"/>
            </a:endParaRPr>
          </a:p>
        </p:txBody>
      </p:sp>
      <p:pic>
        <p:nvPicPr>
          <p:cNvPr id="36" name="図 35">
            <a:extLst>
              <a:ext uri="{FF2B5EF4-FFF2-40B4-BE49-F238E27FC236}">
                <a16:creationId xmlns:a16="http://schemas.microsoft.com/office/drawing/2014/main" id="{84022DB9-77B6-A11A-D10D-748BBB6F53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19986" y="3417253"/>
            <a:ext cx="348769" cy="511017"/>
          </a:xfrm>
          <a:prstGeom prst="rect">
            <a:avLst/>
          </a:prstGeom>
        </p:spPr>
      </p:pic>
      <p:sp>
        <p:nvSpPr>
          <p:cNvPr id="37" name="テキスト ボックス 36">
            <a:extLst>
              <a:ext uri="{FF2B5EF4-FFF2-40B4-BE49-F238E27FC236}">
                <a16:creationId xmlns:a16="http://schemas.microsoft.com/office/drawing/2014/main" id="{986BE938-A034-A794-DB0C-4E8C16620671}"/>
              </a:ext>
            </a:extLst>
          </p:cNvPr>
          <p:cNvSpPr txBox="1"/>
          <p:nvPr/>
        </p:nvSpPr>
        <p:spPr>
          <a:xfrm>
            <a:off x="4469265" y="4061303"/>
            <a:ext cx="1230649" cy="523220"/>
          </a:xfrm>
          <a:prstGeom prst="rect">
            <a:avLst/>
          </a:prstGeom>
          <a:noFill/>
        </p:spPr>
        <p:txBody>
          <a:bodyPr wrap="square">
            <a:spAutoFit/>
          </a:bodyPr>
          <a:lstStyle/>
          <a:p>
            <a:pPr algn="ctr"/>
            <a:r>
              <a:rPr lang="en-US" altLang="ja-JP" sz="1400" dirty="0">
                <a:solidFill>
                  <a:schemeClr val="accent3"/>
                </a:solidFill>
                <a:latin typeface="+mn-ea"/>
              </a:rPr>
              <a:t>4</a:t>
            </a:r>
            <a:r>
              <a:rPr kumimoji="1" lang="ja-JP" altLang="en-US" sz="1400" dirty="0">
                <a:solidFill>
                  <a:schemeClr val="accent3"/>
                </a:solidFill>
                <a:latin typeface="+mn-ea"/>
              </a:rPr>
              <a:t>回目訪問</a:t>
            </a:r>
            <a:endParaRPr kumimoji="1" lang="en-US" altLang="ja-JP" sz="1400" dirty="0">
              <a:solidFill>
                <a:schemeClr val="accent3"/>
              </a:solidFill>
              <a:latin typeface="+mn-ea"/>
            </a:endParaRPr>
          </a:p>
          <a:p>
            <a:pPr algn="ctr"/>
            <a:r>
              <a:rPr lang="en-US" altLang="ja-JP" sz="1400" dirty="0">
                <a:solidFill>
                  <a:schemeClr val="accent3"/>
                </a:solidFill>
                <a:latin typeface="+mn-ea"/>
              </a:rPr>
              <a:t>100</a:t>
            </a:r>
            <a:r>
              <a:rPr lang="ja-JP" altLang="en-US" sz="1400" dirty="0">
                <a:solidFill>
                  <a:schemeClr val="accent3"/>
                </a:solidFill>
                <a:latin typeface="+mn-ea"/>
              </a:rPr>
              <a:t>％表示</a:t>
            </a:r>
            <a:endParaRPr kumimoji="1" lang="en-US" altLang="ja-JP" sz="1400" dirty="0">
              <a:solidFill>
                <a:schemeClr val="accent3"/>
              </a:solidFill>
              <a:latin typeface="+mn-ea"/>
            </a:endParaRPr>
          </a:p>
        </p:txBody>
      </p:sp>
      <p:sp>
        <p:nvSpPr>
          <p:cNvPr id="38" name="テキスト ボックス 37">
            <a:extLst>
              <a:ext uri="{FF2B5EF4-FFF2-40B4-BE49-F238E27FC236}">
                <a16:creationId xmlns:a16="http://schemas.microsoft.com/office/drawing/2014/main" id="{76CC9169-FBF7-ACDF-0640-FF5D670EDB31}"/>
              </a:ext>
            </a:extLst>
          </p:cNvPr>
          <p:cNvSpPr txBox="1"/>
          <p:nvPr/>
        </p:nvSpPr>
        <p:spPr>
          <a:xfrm>
            <a:off x="1877619" y="3372602"/>
            <a:ext cx="343364" cy="369332"/>
          </a:xfrm>
          <a:prstGeom prst="rect">
            <a:avLst/>
          </a:prstGeom>
          <a:noFill/>
        </p:spPr>
        <p:txBody>
          <a:bodyPr wrap="none" rtlCol="0">
            <a:spAutoFit/>
          </a:bodyPr>
          <a:lstStyle/>
          <a:p>
            <a:pPr algn="l"/>
            <a:r>
              <a:rPr kumimoji="1" lang="en-US" altLang="ja-JP" dirty="0"/>
              <a:t>…</a:t>
            </a:r>
            <a:endParaRPr kumimoji="1" lang="ja-JP" altLang="en-US" dirty="0"/>
          </a:p>
        </p:txBody>
      </p:sp>
      <p:sp>
        <p:nvSpPr>
          <p:cNvPr id="39" name="テキスト ボックス 38">
            <a:extLst>
              <a:ext uri="{FF2B5EF4-FFF2-40B4-BE49-F238E27FC236}">
                <a16:creationId xmlns:a16="http://schemas.microsoft.com/office/drawing/2014/main" id="{F27AAF7A-54ED-122B-1B1F-85825C6A9AE5}"/>
              </a:ext>
            </a:extLst>
          </p:cNvPr>
          <p:cNvSpPr txBox="1"/>
          <p:nvPr/>
        </p:nvSpPr>
        <p:spPr>
          <a:xfrm>
            <a:off x="3033537" y="3372602"/>
            <a:ext cx="343364" cy="369332"/>
          </a:xfrm>
          <a:prstGeom prst="rect">
            <a:avLst/>
          </a:prstGeom>
          <a:noFill/>
        </p:spPr>
        <p:txBody>
          <a:bodyPr wrap="none" rtlCol="0">
            <a:spAutoFit/>
          </a:bodyPr>
          <a:lstStyle/>
          <a:p>
            <a:pPr algn="l"/>
            <a:r>
              <a:rPr kumimoji="1" lang="en-US" altLang="ja-JP" dirty="0"/>
              <a:t>…</a:t>
            </a:r>
            <a:endParaRPr kumimoji="1" lang="ja-JP" altLang="en-US" dirty="0"/>
          </a:p>
        </p:txBody>
      </p:sp>
      <p:sp>
        <p:nvSpPr>
          <p:cNvPr id="40" name="テキスト ボックス 39">
            <a:extLst>
              <a:ext uri="{FF2B5EF4-FFF2-40B4-BE49-F238E27FC236}">
                <a16:creationId xmlns:a16="http://schemas.microsoft.com/office/drawing/2014/main" id="{B4099A20-B16D-753D-E074-0A35E4EDC682}"/>
              </a:ext>
            </a:extLst>
          </p:cNvPr>
          <p:cNvSpPr txBox="1"/>
          <p:nvPr/>
        </p:nvSpPr>
        <p:spPr>
          <a:xfrm>
            <a:off x="4297583" y="3372602"/>
            <a:ext cx="343364" cy="369332"/>
          </a:xfrm>
          <a:prstGeom prst="rect">
            <a:avLst/>
          </a:prstGeom>
          <a:noFill/>
        </p:spPr>
        <p:txBody>
          <a:bodyPr wrap="none" rtlCol="0">
            <a:spAutoFit/>
          </a:bodyPr>
          <a:lstStyle/>
          <a:p>
            <a:pPr algn="l"/>
            <a:r>
              <a:rPr kumimoji="1" lang="en-US" altLang="ja-JP" dirty="0"/>
              <a:t>…</a:t>
            </a:r>
            <a:endParaRPr kumimoji="1" lang="ja-JP" altLang="en-US" dirty="0"/>
          </a:p>
        </p:txBody>
      </p:sp>
      <p:sp>
        <p:nvSpPr>
          <p:cNvPr id="16" name="テキスト ボックス 15">
            <a:extLst>
              <a:ext uri="{FF2B5EF4-FFF2-40B4-BE49-F238E27FC236}">
                <a16:creationId xmlns:a16="http://schemas.microsoft.com/office/drawing/2014/main" id="{E53C6DD3-7399-AA6A-435B-97142170A476}"/>
              </a:ext>
            </a:extLst>
          </p:cNvPr>
          <p:cNvSpPr txBox="1"/>
          <p:nvPr/>
        </p:nvSpPr>
        <p:spPr>
          <a:xfrm>
            <a:off x="5807060" y="3542017"/>
            <a:ext cx="5217812" cy="430887"/>
          </a:xfrm>
          <a:prstGeom prst="rect">
            <a:avLst/>
          </a:prstGeom>
          <a:noFill/>
        </p:spPr>
        <p:txBody>
          <a:bodyPr wrap="square" rtlCol="0">
            <a:spAutoFit/>
          </a:bodyPr>
          <a:lstStyle/>
          <a:p>
            <a:pPr algn="l"/>
            <a:r>
              <a:rPr kumimoji="0" lang="en-US" altLang="ja-JP" sz="1100" kern="0" dirty="0">
                <a:solidFill>
                  <a:schemeClr val="accent3"/>
                </a:solidFill>
                <a:latin typeface="+mn-ea"/>
              </a:rPr>
              <a:t>※</a:t>
            </a:r>
            <a:r>
              <a:rPr kumimoji="0" lang="ja-JP" altLang="en-US" sz="1100" kern="0" dirty="0">
                <a:solidFill>
                  <a:schemeClr val="accent3"/>
                </a:solidFill>
                <a:latin typeface="+mn-ea"/>
              </a:rPr>
              <a:t>ノンターゲティングの場合</a:t>
            </a:r>
            <a:endParaRPr kumimoji="0" lang="en-US" altLang="ja-JP" sz="1100" kern="0" dirty="0">
              <a:solidFill>
                <a:schemeClr val="accent3"/>
              </a:solidFill>
              <a:latin typeface="+mn-ea"/>
            </a:endParaRPr>
          </a:p>
          <a:p>
            <a:pPr algn="l"/>
            <a:r>
              <a:rPr kumimoji="0" lang="en-US" altLang="ja-JP" sz="1100" kern="0" dirty="0">
                <a:solidFill>
                  <a:schemeClr val="accent3"/>
                </a:solidFill>
                <a:latin typeface="+mn-ea"/>
              </a:rPr>
              <a:t>※FQ</a:t>
            </a:r>
            <a:r>
              <a:rPr kumimoji="0" lang="ja-JP" altLang="en-US" sz="1100" kern="0" dirty="0">
                <a:solidFill>
                  <a:schemeClr val="accent3"/>
                </a:solidFill>
                <a:latin typeface="+mn-ea"/>
              </a:rPr>
              <a:t>上限</a:t>
            </a:r>
            <a:r>
              <a:rPr kumimoji="0" lang="en-US" altLang="ja-JP" sz="1100" kern="0" dirty="0">
                <a:solidFill>
                  <a:schemeClr val="accent3"/>
                </a:solidFill>
                <a:latin typeface="+mn-ea"/>
              </a:rPr>
              <a:t>4</a:t>
            </a:r>
            <a:r>
              <a:rPr kumimoji="0" lang="ja-JP" altLang="en-US" sz="1100" kern="0" dirty="0">
                <a:solidFill>
                  <a:schemeClr val="accent3"/>
                </a:solidFill>
                <a:latin typeface="+mn-ea"/>
              </a:rPr>
              <a:t>回設定</a:t>
            </a:r>
            <a:endParaRPr kumimoji="0" lang="en-US" altLang="ja-JP" sz="1100" kern="0" dirty="0">
              <a:solidFill>
                <a:schemeClr val="accent3"/>
              </a:solidFill>
              <a:latin typeface="+mn-ea"/>
            </a:endParaRPr>
          </a:p>
        </p:txBody>
      </p:sp>
      <p:sp>
        <p:nvSpPr>
          <p:cNvPr id="30" name="テキスト ボックス 29">
            <a:extLst>
              <a:ext uri="{FF2B5EF4-FFF2-40B4-BE49-F238E27FC236}">
                <a16:creationId xmlns:a16="http://schemas.microsoft.com/office/drawing/2014/main" id="{E57743A8-8AE0-037B-ADB7-A7D7A66FFE62}"/>
              </a:ext>
            </a:extLst>
          </p:cNvPr>
          <p:cNvSpPr txBox="1"/>
          <p:nvPr/>
        </p:nvSpPr>
        <p:spPr>
          <a:xfrm>
            <a:off x="9998916" y="5179667"/>
            <a:ext cx="1470567" cy="738664"/>
          </a:xfrm>
          <a:prstGeom prst="rect">
            <a:avLst/>
          </a:prstGeom>
          <a:noFill/>
        </p:spPr>
        <p:txBody>
          <a:bodyPr wrap="square">
            <a:spAutoFit/>
          </a:bodyPr>
          <a:lstStyle/>
          <a:p>
            <a:pPr algn="ctr"/>
            <a:r>
              <a:rPr kumimoji="1" lang="ja-JP" altLang="en-US" sz="1200" dirty="0">
                <a:solidFill>
                  <a:schemeClr val="accent3"/>
                </a:solidFill>
              </a:rPr>
              <a:t>平均訪問頻度</a:t>
            </a:r>
            <a:r>
              <a:rPr kumimoji="1" lang="en-US" altLang="ja-JP" sz="1200" dirty="0">
                <a:solidFill>
                  <a:schemeClr val="accent3"/>
                </a:solidFill>
              </a:rPr>
              <a:t>/</a:t>
            </a:r>
            <a:r>
              <a:rPr kumimoji="1" lang="ja-JP" altLang="en-US" sz="1200" dirty="0">
                <a:solidFill>
                  <a:schemeClr val="accent3"/>
                </a:solidFill>
              </a:rPr>
              <a:t>日</a:t>
            </a:r>
            <a:endParaRPr kumimoji="1" lang="en-US" altLang="ja-JP" sz="1200" dirty="0">
              <a:solidFill>
                <a:schemeClr val="accent3"/>
              </a:solidFill>
            </a:endParaRPr>
          </a:p>
          <a:p>
            <a:pPr algn="ctr"/>
            <a:endParaRPr lang="en-US" altLang="ja-JP" sz="1200" dirty="0">
              <a:solidFill>
                <a:schemeClr val="accent3"/>
              </a:solidFill>
            </a:endParaRPr>
          </a:p>
          <a:p>
            <a:pPr algn="ctr"/>
            <a:r>
              <a:rPr lang="ja-JP" altLang="en-US" dirty="0">
                <a:solidFill>
                  <a:schemeClr val="accent3"/>
                </a:solidFill>
              </a:rPr>
              <a:t>約</a:t>
            </a:r>
            <a:r>
              <a:rPr lang="en-US" altLang="ja-JP" dirty="0">
                <a:solidFill>
                  <a:schemeClr val="accent3"/>
                </a:solidFill>
              </a:rPr>
              <a:t>4</a:t>
            </a:r>
            <a:r>
              <a:rPr lang="ja-JP" altLang="en-US" dirty="0">
                <a:solidFill>
                  <a:schemeClr val="accent3"/>
                </a:solidFill>
              </a:rPr>
              <a:t>回</a:t>
            </a:r>
            <a:endParaRPr kumimoji="1" lang="ja-JP" altLang="en-US" dirty="0">
              <a:solidFill>
                <a:schemeClr val="accent3"/>
              </a:solidFill>
            </a:endParaRPr>
          </a:p>
        </p:txBody>
      </p:sp>
      <p:sp>
        <p:nvSpPr>
          <p:cNvPr id="41" name="正方形/長方形 40">
            <a:extLst>
              <a:ext uri="{FF2B5EF4-FFF2-40B4-BE49-F238E27FC236}">
                <a16:creationId xmlns:a16="http://schemas.microsoft.com/office/drawing/2014/main" id="{2AC1D58A-8E37-4E34-6C3E-3BE201F03557}"/>
              </a:ext>
            </a:extLst>
          </p:cNvPr>
          <p:cNvSpPr/>
          <p:nvPr/>
        </p:nvSpPr>
        <p:spPr>
          <a:xfrm>
            <a:off x="6544058" y="5537419"/>
            <a:ext cx="3487451" cy="109293"/>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tx1"/>
              </a:solidFill>
            </a:endParaRPr>
          </a:p>
        </p:txBody>
      </p:sp>
      <p:sp>
        <p:nvSpPr>
          <p:cNvPr id="42" name="楕円 41">
            <a:extLst>
              <a:ext uri="{FF2B5EF4-FFF2-40B4-BE49-F238E27FC236}">
                <a16:creationId xmlns:a16="http://schemas.microsoft.com/office/drawing/2014/main" id="{45742637-7353-9078-F44A-03ED8D9C05DC}"/>
              </a:ext>
            </a:extLst>
          </p:cNvPr>
          <p:cNvSpPr/>
          <p:nvPr/>
        </p:nvSpPr>
        <p:spPr>
          <a:xfrm>
            <a:off x="7626656" y="5460794"/>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tx1"/>
              </a:solidFill>
            </a:endParaRPr>
          </a:p>
        </p:txBody>
      </p:sp>
      <p:sp>
        <p:nvSpPr>
          <p:cNvPr id="43" name="楕円 42">
            <a:extLst>
              <a:ext uri="{FF2B5EF4-FFF2-40B4-BE49-F238E27FC236}">
                <a16:creationId xmlns:a16="http://schemas.microsoft.com/office/drawing/2014/main" id="{62F9B9A8-CE68-AB01-B2C3-C17A859A918C}"/>
              </a:ext>
            </a:extLst>
          </p:cNvPr>
          <p:cNvSpPr/>
          <p:nvPr/>
        </p:nvSpPr>
        <p:spPr>
          <a:xfrm>
            <a:off x="6670174" y="5452207"/>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tx1"/>
              </a:solidFill>
            </a:endParaRPr>
          </a:p>
        </p:txBody>
      </p:sp>
      <p:sp>
        <p:nvSpPr>
          <p:cNvPr id="44" name="楕円 43">
            <a:extLst>
              <a:ext uri="{FF2B5EF4-FFF2-40B4-BE49-F238E27FC236}">
                <a16:creationId xmlns:a16="http://schemas.microsoft.com/office/drawing/2014/main" id="{84B369DD-2B95-1916-7D3E-D1313215BF12}"/>
              </a:ext>
            </a:extLst>
          </p:cNvPr>
          <p:cNvSpPr/>
          <p:nvPr/>
        </p:nvSpPr>
        <p:spPr>
          <a:xfrm>
            <a:off x="8588203" y="5445877"/>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tx1"/>
              </a:solidFill>
            </a:endParaRPr>
          </a:p>
        </p:txBody>
      </p:sp>
      <p:sp>
        <p:nvSpPr>
          <p:cNvPr id="45" name="楕円 44">
            <a:extLst>
              <a:ext uri="{FF2B5EF4-FFF2-40B4-BE49-F238E27FC236}">
                <a16:creationId xmlns:a16="http://schemas.microsoft.com/office/drawing/2014/main" id="{EB122D54-A358-A3F7-AECC-F4F53AD460EB}"/>
              </a:ext>
            </a:extLst>
          </p:cNvPr>
          <p:cNvSpPr/>
          <p:nvPr/>
        </p:nvSpPr>
        <p:spPr>
          <a:xfrm>
            <a:off x="9546372" y="5460794"/>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tx1"/>
              </a:solidFill>
            </a:endParaRPr>
          </a:p>
        </p:txBody>
      </p:sp>
      <p:sp>
        <p:nvSpPr>
          <p:cNvPr id="46" name="テキスト ボックス 45">
            <a:extLst>
              <a:ext uri="{FF2B5EF4-FFF2-40B4-BE49-F238E27FC236}">
                <a16:creationId xmlns:a16="http://schemas.microsoft.com/office/drawing/2014/main" id="{97FDC2B1-D820-D6CD-DE59-D5F9B7F54E78}"/>
              </a:ext>
            </a:extLst>
          </p:cNvPr>
          <p:cNvSpPr txBox="1"/>
          <p:nvPr/>
        </p:nvSpPr>
        <p:spPr>
          <a:xfrm>
            <a:off x="6461847" y="5069776"/>
            <a:ext cx="699436" cy="261610"/>
          </a:xfrm>
          <a:prstGeom prst="rect">
            <a:avLst/>
          </a:prstGeom>
          <a:noFill/>
        </p:spPr>
        <p:txBody>
          <a:bodyPr wrap="square" rtlCol="0">
            <a:spAutoFit/>
          </a:bodyPr>
          <a:lstStyle/>
          <a:p>
            <a:pPr algn="ctr"/>
            <a:r>
              <a:rPr lang="en-US" altLang="ja-JP" sz="1100" b="1" dirty="0">
                <a:solidFill>
                  <a:schemeClr val="accent3"/>
                </a:solidFill>
              </a:rPr>
              <a:t>8</a:t>
            </a:r>
            <a:r>
              <a:rPr lang="ja-JP" altLang="en-US" sz="1100" b="1" dirty="0">
                <a:solidFill>
                  <a:schemeClr val="accent3"/>
                </a:solidFill>
              </a:rPr>
              <a:t>：</a:t>
            </a:r>
            <a:r>
              <a:rPr lang="en-US" altLang="ja-JP" sz="1100" b="1" dirty="0">
                <a:solidFill>
                  <a:schemeClr val="accent3"/>
                </a:solidFill>
              </a:rPr>
              <a:t>00</a:t>
            </a:r>
            <a:endParaRPr kumimoji="1" lang="ja-JP" altLang="en-US" sz="1100" b="1" dirty="0">
              <a:solidFill>
                <a:schemeClr val="accent3"/>
              </a:solidFill>
            </a:endParaRPr>
          </a:p>
        </p:txBody>
      </p:sp>
      <p:sp>
        <p:nvSpPr>
          <p:cNvPr id="47" name="テキスト ボックス 46">
            <a:extLst>
              <a:ext uri="{FF2B5EF4-FFF2-40B4-BE49-F238E27FC236}">
                <a16:creationId xmlns:a16="http://schemas.microsoft.com/office/drawing/2014/main" id="{FE6EF4C8-98CB-21A3-80D9-161508712F0C}"/>
              </a:ext>
            </a:extLst>
          </p:cNvPr>
          <p:cNvSpPr txBox="1"/>
          <p:nvPr/>
        </p:nvSpPr>
        <p:spPr>
          <a:xfrm>
            <a:off x="7381866" y="5074456"/>
            <a:ext cx="756274" cy="261610"/>
          </a:xfrm>
          <a:prstGeom prst="rect">
            <a:avLst/>
          </a:prstGeom>
          <a:noFill/>
        </p:spPr>
        <p:txBody>
          <a:bodyPr wrap="square" rtlCol="0">
            <a:spAutoFit/>
          </a:bodyPr>
          <a:lstStyle/>
          <a:p>
            <a:pPr algn="ctr"/>
            <a:r>
              <a:rPr lang="en-US" altLang="ja-JP" sz="1100" b="1" dirty="0">
                <a:solidFill>
                  <a:schemeClr val="accent3"/>
                </a:solidFill>
              </a:rPr>
              <a:t>13</a:t>
            </a:r>
            <a:r>
              <a:rPr lang="ja-JP" altLang="en-US" sz="1100" b="1" dirty="0">
                <a:solidFill>
                  <a:schemeClr val="accent3"/>
                </a:solidFill>
              </a:rPr>
              <a:t>：</a:t>
            </a:r>
            <a:r>
              <a:rPr lang="en-US" altLang="ja-JP" sz="1100" b="1" dirty="0">
                <a:solidFill>
                  <a:schemeClr val="accent3"/>
                </a:solidFill>
              </a:rPr>
              <a:t>00</a:t>
            </a:r>
            <a:endParaRPr kumimoji="1" lang="ja-JP" altLang="en-US" sz="1100" b="1" dirty="0">
              <a:solidFill>
                <a:schemeClr val="accent3"/>
              </a:solidFill>
            </a:endParaRPr>
          </a:p>
        </p:txBody>
      </p:sp>
      <p:sp>
        <p:nvSpPr>
          <p:cNvPr id="48" name="テキスト ボックス 47">
            <a:extLst>
              <a:ext uri="{FF2B5EF4-FFF2-40B4-BE49-F238E27FC236}">
                <a16:creationId xmlns:a16="http://schemas.microsoft.com/office/drawing/2014/main" id="{CC72D111-F127-6147-7AED-87F8005EF321}"/>
              </a:ext>
            </a:extLst>
          </p:cNvPr>
          <p:cNvSpPr txBox="1"/>
          <p:nvPr/>
        </p:nvSpPr>
        <p:spPr>
          <a:xfrm>
            <a:off x="8330452" y="5074797"/>
            <a:ext cx="756274" cy="261610"/>
          </a:xfrm>
          <a:prstGeom prst="rect">
            <a:avLst/>
          </a:prstGeom>
          <a:noFill/>
        </p:spPr>
        <p:txBody>
          <a:bodyPr wrap="square" rtlCol="0">
            <a:spAutoFit/>
          </a:bodyPr>
          <a:lstStyle/>
          <a:p>
            <a:pPr algn="ctr"/>
            <a:r>
              <a:rPr lang="en-US" altLang="ja-JP" sz="1100" b="1" dirty="0">
                <a:solidFill>
                  <a:schemeClr val="accent3"/>
                </a:solidFill>
              </a:rPr>
              <a:t>18</a:t>
            </a:r>
            <a:r>
              <a:rPr lang="ja-JP" altLang="en-US" sz="1100" b="1" dirty="0">
                <a:solidFill>
                  <a:schemeClr val="accent3"/>
                </a:solidFill>
              </a:rPr>
              <a:t>：</a:t>
            </a:r>
            <a:r>
              <a:rPr lang="en-US" altLang="ja-JP" sz="1100" b="1" dirty="0">
                <a:solidFill>
                  <a:schemeClr val="accent3"/>
                </a:solidFill>
              </a:rPr>
              <a:t>00</a:t>
            </a:r>
            <a:endParaRPr kumimoji="1" lang="ja-JP" altLang="en-US" sz="1100" b="1" dirty="0">
              <a:solidFill>
                <a:schemeClr val="accent3"/>
              </a:solidFill>
            </a:endParaRPr>
          </a:p>
        </p:txBody>
      </p:sp>
      <p:sp>
        <p:nvSpPr>
          <p:cNvPr id="49" name="テキスト ボックス 48">
            <a:extLst>
              <a:ext uri="{FF2B5EF4-FFF2-40B4-BE49-F238E27FC236}">
                <a16:creationId xmlns:a16="http://schemas.microsoft.com/office/drawing/2014/main" id="{98DA7041-6374-F312-A1EA-585621DDB4A6}"/>
              </a:ext>
            </a:extLst>
          </p:cNvPr>
          <p:cNvSpPr txBox="1"/>
          <p:nvPr/>
        </p:nvSpPr>
        <p:spPr>
          <a:xfrm>
            <a:off x="9318418" y="5074797"/>
            <a:ext cx="756274" cy="261610"/>
          </a:xfrm>
          <a:prstGeom prst="rect">
            <a:avLst/>
          </a:prstGeom>
          <a:noFill/>
        </p:spPr>
        <p:txBody>
          <a:bodyPr wrap="square" rtlCol="0">
            <a:spAutoFit/>
          </a:bodyPr>
          <a:lstStyle/>
          <a:p>
            <a:pPr algn="ctr"/>
            <a:r>
              <a:rPr lang="en-US" altLang="ja-JP" sz="1100" b="1" dirty="0">
                <a:solidFill>
                  <a:schemeClr val="accent3"/>
                </a:solidFill>
              </a:rPr>
              <a:t>21</a:t>
            </a:r>
            <a:r>
              <a:rPr lang="ja-JP" altLang="en-US" sz="1100" b="1" dirty="0">
                <a:solidFill>
                  <a:schemeClr val="accent3"/>
                </a:solidFill>
              </a:rPr>
              <a:t>：</a:t>
            </a:r>
            <a:r>
              <a:rPr lang="en-US" altLang="ja-JP" sz="1100" b="1" dirty="0">
                <a:solidFill>
                  <a:schemeClr val="accent3"/>
                </a:solidFill>
              </a:rPr>
              <a:t>00</a:t>
            </a:r>
            <a:endParaRPr kumimoji="1" lang="ja-JP" altLang="en-US" sz="1100" b="1" dirty="0">
              <a:solidFill>
                <a:schemeClr val="accent3"/>
              </a:solidFill>
            </a:endParaRPr>
          </a:p>
        </p:txBody>
      </p:sp>
      <p:sp>
        <p:nvSpPr>
          <p:cNvPr id="50" name="テキスト ボックス 49">
            <a:extLst>
              <a:ext uri="{FF2B5EF4-FFF2-40B4-BE49-F238E27FC236}">
                <a16:creationId xmlns:a16="http://schemas.microsoft.com/office/drawing/2014/main" id="{37D4C513-3330-9BE6-B961-26A4367AC331}"/>
              </a:ext>
            </a:extLst>
          </p:cNvPr>
          <p:cNvSpPr txBox="1"/>
          <p:nvPr/>
        </p:nvSpPr>
        <p:spPr>
          <a:xfrm>
            <a:off x="6100122" y="5939449"/>
            <a:ext cx="1428750" cy="261610"/>
          </a:xfrm>
          <a:prstGeom prst="rect">
            <a:avLst/>
          </a:prstGeom>
          <a:noFill/>
        </p:spPr>
        <p:txBody>
          <a:bodyPr wrap="square" rtlCol="0">
            <a:spAutoFit/>
          </a:bodyPr>
          <a:lstStyle/>
          <a:p>
            <a:pPr algn="ctr"/>
            <a:r>
              <a:rPr lang="ja-JP" altLang="en-US" sz="1100" b="1" dirty="0">
                <a:solidFill>
                  <a:schemeClr val="accent3"/>
                </a:solidFill>
              </a:rPr>
              <a:t>朝：通勤時</a:t>
            </a:r>
            <a:endParaRPr kumimoji="1" lang="ja-JP" altLang="en-US" sz="1100" b="1" dirty="0">
              <a:solidFill>
                <a:schemeClr val="accent3"/>
              </a:solidFill>
            </a:endParaRPr>
          </a:p>
        </p:txBody>
      </p:sp>
      <p:sp>
        <p:nvSpPr>
          <p:cNvPr id="51" name="テキスト ボックス 50">
            <a:extLst>
              <a:ext uri="{FF2B5EF4-FFF2-40B4-BE49-F238E27FC236}">
                <a16:creationId xmlns:a16="http://schemas.microsoft.com/office/drawing/2014/main" id="{F9567EAD-E086-A3A2-FF4E-E0E892EE94DE}"/>
              </a:ext>
            </a:extLst>
          </p:cNvPr>
          <p:cNvSpPr txBox="1"/>
          <p:nvPr/>
        </p:nvSpPr>
        <p:spPr>
          <a:xfrm>
            <a:off x="7153021" y="5938404"/>
            <a:ext cx="1206499" cy="261610"/>
          </a:xfrm>
          <a:prstGeom prst="rect">
            <a:avLst/>
          </a:prstGeom>
          <a:noFill/>
        </p:spPr>
        <p:txBody>
          <a:bodyPr wrap="square" rtlCol="0">
            <a:spAutoFit/>
          </a:bodyPr>
          <a:lstStyle/>
          <a:p>
            <a:pPr algn="ctr"/>
            <a:r>
              <a:rPr kumimoji="1" lang="ja-JP" altLang="en-US" sz="1100" b="1" dirty="0">
                <a:solidFill>
                  <a:schemeClr val="accent3"/>
                </a:solidFill>
              </a:rPr>
              <a:t>昼：休憩時</a:t>
            </a:r>
          </a:p>
        </p:txBody>
      </p:sp>
      <p:sp>
        <p:nvSpPr>
          <p:cNvPr id="52" name="テキスト ボックス 51">
            <a:extLst>
              <a:ext uri="{FF2B5EF4-FFF2-40B4-BE49-F238E27FC236}">
                <a16:creationId xmlns:a16="http://schemas.microsoft.com/office/drawing/2014/main" id="{0DEB9E3D-C6F8-00DF-2AA3-DB968932587E}"/>
              </a:ext>
            </a:extLst>
          </p:cNvPr>
          <p:cNvSpPr txBox="1"/>
          <p:nvPr/>
        </p:nvSpPr>
        <p:spPr>
          <a:xfrm>
            <a:off x="9242545" y="5951106"/>
            <a:ext cx="939719" cy="261610"/>
          </a:xfrm>
          <a:prstGeom prst="rect">
            <a:avLst/>
          </a:prstGeom>
          <a:noFill/>
        </p:spPr>
        <p:txBody>
          <a:bodyPr wrap="square" rtlCol="0">
            <a:spAutoFit/>
          </a:bodyPr>
          <a:lstStyle/>
          <a:p>
            <a:pPr algn="ctr"/>
            <a:r>
              <a:rPr kumimoji="1" lang="ja-JP" altLang="en-US" sz="1100" b="1" dirty="0">
                <a:solidFill>
                  <a:schemeClr val="accent3"/>
                </a:solidFill>
              </a:rPr>
              <a:t>夜：自宅</a:t>
            </a:r>
          </a:p>
        </p:txBody>
      </p:sp>
      <p:sp>
        <p:nvSpPr>
          <p:cNvPr id="53" name="テキスト ボックス 52">
            <a:extLst>
              <a:ext uri="{FF2B5EF4-FFF2-40B4-BE49-F238E27FC236}">
                <a16:creationId xmlns:a16="http://schemas.microsoft.com/office/drawing/2014/main" id="{72BE20A4-627B-D679-1E08-AA1C12C86A79}"/>
              </a:ext>
            </a:extLst>
          </p:cNvPr>
          <p:cNvSpPr txBox="1"/>
          <p:nvPr/>
        </p:nvSpPr>
        <p:spPr>
          <a:xfrm>
            <a:off x="8160328" y="5951280"/>
            <a:ext cx="1320956" cy="261610"/>
          </a:xfrm>
          <a:prstGeom prst="rect">
            <a:avLst/>
          </a:prstGeom>
          <a:noFill/>
        </p:spPr>
        <p:txBody>
          <a:bodyPr wrap="square" rtlCol="0">
            <a:spAutoFit/>
          </a:bodyPr>
          <a:lstStyle/>
          <a:p>
            <a:pPr algn="ctr"/>
            <a:r>
              <a:rPr kumimoji="1" lang="ja-JP" altLang="en-US" sz="1100" b="1" dirty="0">
                <a:solidFill>
                  <a:schemeClr val="accent3"/>
                </a:solidFill>
              </a:rPr>
              <a:t>夕方：通勤時</a:t>
            </a:r>
          </a:p>
        </p:txBody>
      </p:sp>
      <p:pic>
        <p:nvPicPr>
          <p:cNvPr id="54" name="図 53">
            <a:extLst>
              <a:ext uri="{FF2B5EF4-FFF2-40B4-BE49-F238E27FC236}">
                <a16:creationId xmlns:a16="http://schemas.microsoft.com/office/drawing/2014/main" id="{27E47082-1545-BFC9-E9AF-65AE822A0E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07908" y="5114896"/>
            <a:ext cx="560089" cy="820643"/>
          </a:xfrm>
          <a:prstGeom prst="rect">
            <a:avLst/>
          </a:prstGeom>
        </p:spPr>
      </p:pic>
      <p:pic>
        <p:nvPicPr>
          <p:cNvPr id="9" name="図 8">
            <a:extLst>
              <a:ext uri="{FF2B5EF4-FFF2-40B4-BE49-F238E27FC236}">
                <a16:creationId xmlns:a16="http://schemas.microsoft.com/office/drawing/2014/main" id="{4B8F32F6-CEAF-694A-419E-090CAA23C2AD}"/>
              </a:ext>
            </a:extLst>
          </p:cNvPr>
          <p:cNvPicPr>
            <a:picLocks noChangeAspect="1"/>
          </p:cNvPicPr>
          <p:nvPr/>
        </p:nvPicPr>
        <p:blipFill>
          <a:blip r:embed="rId6"/>
          <a:stretch>
            <a:fillRect/>
          </a:stretch>
        </p:blipFill>
        <p:spPr>
          <a:xfrm>
            <a:off x="806879" y="2816128"/>
            <a:ext cx="596293" cy="1178996"/>
          </a:xfrm>
          <a:prstGeom prst="rect">
            <a:avLst/>
          </a:prstGeom>
        </p:spPr>
      </p:pic>
      <p:pic>
        <p:nvPicPr>
          <p:cNvPr id="10" name="図 9">
            <a:extLst>
              <a:ext uri="{FF2B5EF4-FFF2-40B4-BE49-F238E27FC236}">
                <a16:creationId xmlns:a16="http://schemas.microsoft.com/office/drawing/2014/main" id="{46770C9F-4822-EDCB-04F2-E5B079F2825F}"/>
              </a:ext>
            </a:extLst>
          </p:cNvPr>
          <p:cNvPicPr>
            <a:picLocks noChangeAspect="1"/>
          </p:cNvPicPr>
          <p:nvPr/>
        </p:nvPicPr>
        <p:blipFill>
          <a:blip r:embed="rId6"/>
          <a:stretch>
            <a:fillRect/>
          </a:stretch>
        </p:blipFill>
        <p:spPr>
          <a:xfrm>
            <a:off x="2211016" y="3113706"/>
            <a:ext cx="438494" cy="866995"/>
          </a:xfrm>
          <a:prstGeom prst="rect">
            <a:avLst/>
          </a:prstGeom>
        </p:spPr>
      </p:pic>
      <p:pic>
        <p:nvPicPr>
          <p:cNvPr id="12" name="図 11">
            <a:extLst>
              <a:ext uri="{FF2B5EF4-FFF2-40B4-BE49-F238E27FC236}">
                <a16:creationId xmlns:a16="http://schemas.microsoft.com/office/drawing/2014/main" id="{5157EBA6-4069-9CCA-F3E0-C16FC3811FBF}"/>
              </a:ext>
            </a:extLst>
          </p:cNvPr>
          <p:cNvPicPr>
            <a:picLocks noChangeAspect="1"/>
          </p:cNvPicPr>
          <p:nvPr/>
        </p:nvPicPr>
        <p:blipFill>
          <a:blip r:embed="rId6"/>
          <a:stretch>
            <a:fillRect/>
          </a:stretch>
        </p:blipFill>
        <p:spPr>
          <a:xfrm>
            <a:off x="3443611" y="3113706"/>
            <a:ext cx="438494" cy="866995"/>
          </a:xfrm>
          <a:prstGeom prst="rect">
            <a:avLst/>
          </a:prstGeom>
        </p:spPr>
      </p:pic>
      <p:pic>
        <p:nvPicPr>
          <p:cNvPr id="14" name="図 13">
            <a:extLst>
              <a:ext uri="{FF2B5EF4-FFF2-40B4-BE49-F238E27FC236}">
                <a16:creationId xmlns:a16="http://schemas.microsoft.com/office/drawing/2014/main" id="{C841C9F6-5E6F-1934-5153-E74EA3679ABC}"/>
              </a:ext>
            </a:extLst>
          </p:cNvPr>
          <p:cNvPicPr>
            <a:picLocks noChangeAspect="1"/>
          </p:cNvPicPr>
          <p:nvPr/>
        </p:nvPicPr>
        <p:blipFill>
          <a:blip r:embed="rId6"/>
          <a:stretch>
            <a:fillRect/>
          </a:stretch>
        </p:blipFill>
        <p:spPr>
          <a:xfrm>
            <a:off x="4711219" y="3113706"/>
            <a:ext cx="438494" cy="866995"/>
          </a:xfrm>
          <a:prstGeom prst="rect">
            <a:avLst/>
          </a:prstGeom>
        </p:spPr>
      </p:pic>
      <p:sp>
        <p:nvSpPr>
          <p:cNvPr id="4" name="テキスト ボックス 3">
            <a:extLst>
              <a:ext uri="{FF2B5EF4-FFF2-40B4-BE49-F238E27FC236}">
                <a16:creationId xmlns:a16="http://schemas.microsoft.com/office/drawing/2014/main" id="{DFC59C9B-74A8-4447-C794-6356288187A4}"/>
              </a:ext>
            </a:extLst>
          </p:cNvPr>
          <p:cNvSpPr txBox="1"/>
          <p:nvPr/>
        </p:nvSpPr>
        <p:spPr>
          <a:xfrm>
            <a:off x="704080" y="4905807"/>
            <a:ext cx="4940365" cy="1569660"/>
          </a:xfrm>
          <a:prstGeom prst="rect">
            <a:avLst/>
          </a:prstGeom>
          <a:noFill/>
        </p:spPr>
        <p:txBody>
          <a:bodyPr wrap="square">
            <a:spAutoFit/>
          </a:bodyPr>
          <a:lstStyle/>
          <a:p>
            <a:pPr algn="l"/>
            <a:r>
              <a:rPr kumimoji="1" lang="ja-JP" altLang="en-US" sz="1600" dirty="0">
                <a:solidFill>
                  <a:schemeClr val="accent3"/>
                </a:solidFill>
                <a:latin typeface="+mn-ea"/>
              </a:rPr>
              <a:t>掲載日に訪問したユーザーの初回訪問時に</a:t>
            </a:r>
            <a:endParaRPr kumimoji="1" lang="en-US" altLang="ja-JP" sz="1600" dirty="0">
              <a:solidFill>
                <a:schemeClr val="accent3"/>
              </a:solidFill>
              <a:latin typeface="+mn-ea"/>
            </a:endParaRPr>
          </a:p>
          <a:p>
            <a:pPr algn="l"/>
            <a:r>
              <a:rPr kumimoji="1" lang="en-US" altLang="ja-JP" sz="1600" dirty="0">
                <a:solidFill>
                  <a:schemeClr val="accent3"/>
                </a:solidFill>
                <a:latin typeface="+mn-ea"/>
              </a:rPr>
              <a:t>100</a:t>
            </a:r>
            <a:r>
              <a:rPr kumimoji="1" lang="ja-JP" altLang="en-US" sz="1600" dirty="0">
                <a:solidFill>
                  <a:schemeClr val="accent3"/>
                </a:solidFill>
                <a:latin typeface="+mn-ea"/>
              </a:rPr>
              <a:t>％掲出するため、</a:t>
            </a:r>
            <a:r>
              <a:rPr kumimoji="1" lang="en-US" altLang="ja-JP" sz="1600" dirty="0">
                <a:solidFill>
                  <a:schemeClr val="accent3"/>
                </a:solidFill>
                <a:latin typeface="+mn-ea"/>
              </a:rPr>
              <a:t>Yahoo!</a:t>
            </a:r>
            <a:r>
              <a:rPr kumimoji="1" lang="ja-JP" altLang="en-US" sz="1600" dirty="0">
                <a:solidFill>
                  <a:schemeClr val="accent3"/>
                </a:solidFill>
                <a:latin typeface="+mn-ea"/>
              </a:rPr>
              <a:t>ニューストピックスに訪れた全ユーザーにリーチ可能</a:t>
            </a:r>
            <a:endParaRPr kumimoji="1" lang="en-US" altLang="ja-JP" sz="1600" dirty="0">
              <a:solidFill>
                <a:schemeClr val="accent3"/>
              </a:solidFill>
              <a:latin typeface="+mn-ea"/>
            </a:endParaRPr>
          </a:p>
          <a:p>
            <a:pPr algn="l"/>
            <a:endParaRPr lang="en-US" altLang="ja-JP" sz="1600" dirty="0">
              <a:solidFill>
                <a:schemeClr val="accent3"/>
              </a:solidFill>
              <a:latin typeface="+mn-ea"/>
            </a:endParaRPr>
          </a:p>
          <a:p>
            <a:r>
              <a:rPr lang="ja-JP" altLang="en-US" sz="1600" dirty="0">
                <a:solidFill>
                  <a:schemeClr val="accent3"/>
                </a:solidFill>
                <a:latin typeface="+mn-ea"/>
              </a:rPr>
              <a:t>更に複数回訪れたユーザーに対しても最大</a:t>
            </a:r>
            <a:r>
              <a:rPr lang="en-US" altLang="ja-JP" sz="1600" dirty="0">
                <a:solidFill>
                  <a:schemeClr val="accent3"/>
                </a:solidFill>
                <a:latin typeface="+mn-ea"/>
              </a:rPr>
              <a:t>4</a:t>
            </a:r>
            <a:r>
              <a:rPr lang="ja-JP" altLang="en-US" sz="1600" dirty="0">
                <a:solidFill>
                  <a:schemeClr val="accent3"/>
                </a:solidFill>
                <a:latin typeface="+mn-ea"/>
              </a:rPr>
              <a:t>回まで</a:t>
            </a:r>
            <a:endParaRPr lang="en-US" altLang="ja-JP" sz="1600" dirty="0">
              <a:solidFill>
                <a:schemeClr val="accent3"/>
              </a:solidFill>
              <a:latin typeface="+mn-ea"/>
            </a:endParaRPr>
          </a:p>
          <a:p>
            <a:r>
              <a:rPr kumimoji="1" lang="ja-JP" altLang="en-US" sz="1600" dirty="0">
                <a:solidFill>
                  <a:schemeClr val="accent3"/>
                </a:solidFill>
                <a:latin typeface="+mn-ea"/>
              </a:rPr>
              <a:t>掲載され、刷り込みによる認知効果が期待できる</a:t>
            </a:r>
            <a:endParaRPr kumimoji="1" lang="en-US" altLang="ja-JP" sz="1600" dirty="0">
              <a:solidFill>
                <a:schemeClr val="accent3"/>
              </a:solidFill>
              <a:latin typeface="+mn-ea"/>
            </a:endParaRPr>
          </a:p>
        </p:txBody>
      </p:sp>
    </p:spTree>
    <p:extLst>
      <p:ext uri="{BB962C8B-B14F-4D97-AF65-F5344CB8AC3E}">
        <p14:creationId xmlns:p14="http://schemas.microsoft.com/office/powerpoint/2010/main" val="450108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30261E-6FEA-5F86-6059-05A7C9643DBA}"/>
              </a:ext>
            </a:extLst>
          </p:cNvPr>
          <p:cNvSpPr>
            <a:spLocks noGrp="1"/>
          </p:cNvSpPr>
          <p:nvPr>
            <p:ph type="body" sz="quarter" idx="18"/>
          </p:nvPr>
        </p:nvSpPr>
        <p:spPr/>
        <p:txBody>
          <a:bodyPr/>
          <a:lstStyle/>
          <a:p>
            <a:r>
              <a:rPr kumimoji="1" lang="en-US" altLang="ja-JP" dirty="0"/>
              <a:t>04</a:t>
            </a:r>
          </a:p>
        </p:txBody>
      </p:sp>
      <p:sp>
        <p:nvSpPr>
          <p:cNvPr id="6" name="テキスト プレースホルダー 3">
            <a:extLst>
              <a:ext uri="{FF2B5EF4-FFF2-40B4-BE49-F238E27FC236}">
                <a16:creationId xmlns:a16="http://schemas.microsoft.com/office/drawing/2014/main" id="{8A99C350-8EE2-654E-00DB-611CE77146C7}"/>
              </a:ext>
            </a:extLst>
          </p:cNvPr>
          <p:cNvSpPr>
            <a:spLocks noGrp="1"/>
          </p:cNvSpPr>
          <p:nvPr>
            <p:ph type="body" sz="quarter" idx="19"/>
          </p:nvPr>
        </p:nvSpPr>
        <p:spPr>
          <a:xfrm>
            <a:off x="118412" y="4622482"/>
            <a:ext cx="7704788" cy="497154"/>
          </a:xfrm>
        </p:spPr>
        <p:txBody>
          <a:bodyPr/>
          <a:lstStyle/>
          <a:p>
            <a:pPr algn="l"/>
            <a:r>
              <a:rPr lang="en-US" altLang="ja-JP" sz="2000" dirty="0">
                <a:latin typeface="+mj-ea"/>
                <a:ea typeface="+mj-ea"/>
              </a:rPr>
              <a:t>Yahoo! JAPAN</a:t>
            </a:r>
            <a:r>
              <a:rPr lang="ja-JP" altLang="en-US" sz="2000" dirty="0">
                <a:latin typeface="+mj-ea"/>
                <a:ea typeface="+mj-ea"/>
              </a:rPr>
              <a:t>　トップページ　トピックス</a:t>
            </a:r>
            <a:r>
              <a:rPr lang="en-US" altLang="ja-JP" sz="2000" dirty="0">
                <a:latin typeface="+mj-ea"/>
                <a:ea typeface="+mj-ea"/>
              </a:rPr>
              <a:t>PR</a:t>
            </a:r>
            <a:r>
              <a:rPr lang="ja-JP" altLang="en-US" sz="2000" dirty="0">
                <a:latin typeface="+mj-ea"/>
                <a:ea typeface="+mj-ea"/>
              </a:rPr>
              <a:t>　</a:t>
            </a:r>
            <a:r>
              <a:rPr lang="en-US" altLang="ja-JP" sz="2000" dirty="0">
                <a:latin typeface="+mj-ea"/>
                <a:ea typeface="+mj-ea"/>
              </a:rPr>
              <a:t>SP</a:t>
            </a:r>
          </a:p>
          <a:p>
            <a:pPr algn="l"/>
            <a:r>
              <a:rPr kumimoji="1" lang="ja-JP" altLang="en-US" sz="2000" dirty="0">
                <a:latin typeface="+mj-ea"/>
                <a:ea typeface="+mj-ea"/>
              </a:rPr>
              <a:t>活用イメージ</a:t>
            </a:r>
          </a:p>
        </p:txBody>
      </p:sp>
    </p:spTree>
    <p:extLst>
      <p:ext uri="{BB962C8B-B14F-4D97-AF65-F5344CB8AC3E}">
        <p14:creationId xmlns:p14="http://schemas.microsoft.com/office/powerpoint/2010/main" val="36218248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正方形/長方形 52">
            <a:extLst>
              <a:ext uri="{FF2B5EF4-FFF2-40B4-BE49-F238E27FC236}">
                <a16:creationId xmlns:a16="http://schemas.microsoft.com/office/drawing/2014/main" id="{B15CAE5B-D3D9-2BF6-F42C-ED133D87578E}"/>
              </a:ext>
            </a:extLst>
          </p:cNvPr>
          <p:cNvSpPr/>
          <p:nvPr/>
        </p:nvSpPr>
        <p:spPr>
          <a:xfrm>
            <a:off x="477920" y="4819100"/>
            <a:ext cx="11236160" cy="192513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2" name="正方形/長方形 51">
            <a:extLst>
              <a:ext uri="{FF2B5EF4-FFF2-40B4-BE49-F238E27FC236}">
                <a16:creationId xmlns:a16="http://schemas.microsoft.com/office/drawing/2014/main" id="{EAC70654-B3C8-C1E3-0535-AADF5FAB1085}"/>
              </a:ext>
            </a:extLst>
          </p:cNvPr>
          <p:cNvSpPr/>
          <p:nvPr/>
        </p:nvSpPr>
        <p:spPr>
          <a:xfrm>
            <a:off x="477920" y="2839116"/>
            <a:ext cx="11236160" cy="192513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9" name="正方形/長方形 48">
            <a:extLst>
              <a:ext uri="{FF2B5EF4-FFF2-40B4-BE49-F238E27FC236}">
                <a16:creationId xmlns:a16="http://schemas.microsoft.com/office/drawing/2014/main" id="{C536C0DE-0F95-9999-A7B7-514190BC18B4}"/>
              </a:ext>
            </a:extLst>
          </p:cNvPr>
          <p:cNvSpPr/>
          <p:nvPr/>
        </p:nvSpPr>
        <p:spPr>
          <a:xfrm>
            <a:off x="477920" y="866276"/>
            <a:ext cx="11236160" cy="192513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2" name="図 31" descr="テキスト, 手紙&#10;&#10;自動的に生成された説明">
            <a:extLst>
              <a:ext uri="{FF2B5EF4-FFF2-40B4-BE49-F238E27FC236}">
                <a16:creationId xmlns:a16="http://schemas.microsoft.com/office/drawing/2014/main" id="{9574F62F-B465-0B9D-701F-915CCA2E68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9195" y="1838848"/>
            <a:ext cx="3961624" cy="924379"/>
          </a:xfrm>
          <a:prstGeom prst="rect">
            <a:avLst/>
          </a:prstGeom>
        </p:spPr>
      </p:pic>
      <p:sp>
        <p:nvSpPr>
          <p:cNvPr id="19" name="テキスト ボックス 18">
            <a:extLst>
              <a:ext uri="{FF2B5EF4-FFF2-40B4-BE49-F238E27FC236}">
                <a16:creationId xmlns:a16="http://schemas.microsoft.com/office/drawing/2014/main" id="{024AF61A-BE49-AF88-BA19-7EA6157001EB}"/>
              </a:ext>
            </a:extLst>
          </p:cNvPr>
          <p:cNvSpPr txBox="1"/>
          <p:nvPr/>
        </p:nvSpPr>
        <p:spPr>
          <a:xfrm>
            <a:off x="6729197" y="1301792"/>
            <a:ext cx="4927879" cy="1077218"/>
          </a:xfrm>
          <a:prstGeom prst="rect">
            <a:avLst/>
          </a:prstGeom>
          <a:noFill/>
        </p:spPr>
        <p:txBody>
          <a:bodyPr wrap="square" rtlCol="0">
            <a:spAutoFit/>
          </a:bodyPr>
          <a:lstStyle/>
          <a:p>
            <a:pPr marL="285750" indent="-285750" algn="l">
              <a:buFont typeface="Arial" panose="020B0604020202020204" pitchFamily="34" charset="0"/>
              <a:buChar char="•"/>
            </a:pPr>
            <a:r>
              <a:rPr lang="ja-JP" altLang="en-US" sz="1600" dirty="0">
                <a:solidFill>
                  <a:schemeClr val="accent3"/>
                </a:solidFill>
              </a:rPr>
              <a:t>新商品発売日での話題醸成</a:t>
            </a:r>
            <a:endParaRPr lang="en-US" altLang="ja-JP" sz="1600" dirty="0">
              <a:solidFill>
                <a:schemeClr val="accent3"/>
              </a:solidFill>
            </a:endParaRPr>
          </a:p>
          <a:p>
            <a:pPr marL="285750" indent="-285750" algn="l">
              <a:buFont typeface="Arial" panose="020B0604020202020204" pitchFamily="34" charset="0"/>
              <a:buChar char="•"/>
            </a:pPr>
            <a:r>
              <a:rPr lang="ja-JP" altLang="en-US" sz="1600" dirty="0">
                <a:solidFill>
                  <a:schemeClr val="accent3"/>
                </a:solidFill>
              </a:rPr>
              <a:t>ブランド刷新の発信</a:t>
            </a:r>
            <a:endParaRPr lang="en-US" altLang="ja-JP" sz="1600" dirty="0">
              <a:solidFill>
                <a:schemeClr val="accent3"/>
              </a:solidFill>
            </a:endParaRPr>
          </a:p>
          <a:p>
            <a:pPr marL="285750" indent="-285750" algn="l">
              <a:buFont typeface="Arial" panose="020B0604020202020204" pitchFamily="34" charset="0"/>
              <a:buChar char="•"/>
            </a:pPr>
            <a:endParaRPr lang="en-US" altLang="ja-JP" sz="1600" dirty="0">
              <a:solidFill>
                <a:schemeClr val="accent3"/>
              </a:solidFill>
            </a:endParaRPr>
          </a:p>
          <a:p>
            <a:pPr algn="l"/>
            <a:r>
              <a:rPr lang="ja-JP" altLang="en-US" sz="1600" dirty="0">
                <a:solidFill>
                  <a:schemeClr val="accent3"/>
                </a:solidFill>
              </a:rPr>
              <a:t>新商品の立ち上げ時に狙ったタイミングで</a:t>
            </a:r>
            <a:r>
              <a:rPr lang="en-US" altLang="ja-JP" sz="1600" dirty="0">
                <a:solidFill>
                  <a:schemeClr val="accent3"/>
                </a:solidFill>
              </a:rPr>
              <a:t>PR</a:t>
            </a:r>
            <a:r>
              <a:rPr lang="ja-JP" altLang="en-US" sz="1600" dirty="0">
                <a:solidFill>
                  <a:schemeClr val="accent3"/>
                </a:solidFill>
              </a:rPr>
              <a:t>可能</a:t>
            </a:r>
            <a:endParaRPr lang="en-US" altLang="ja-JP" sz="1600" dirty="0">
              <a:solidFill>
                <a:schemeClr val="accent3"/>
              </a:solidFill>
            </a:endParaRPr>
          </a:p>
        </p:txBody>
      </p:sp>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lang="en-US" altLang="ja-JP" sz="2000" dirty="0">
                <a:latin typeface="+mj-ea"/>
                <a:ea typeface="+mj-ea"/>
              </a:rPr>
              <a:t>Yahoo! JAPAN</a:t>
            </a:r>
            <a:r>
              <a:rPr lang="ja-JP" altLang="en-US" sz="2000" dirty="0">
                <a:latin typeface="+mj-ea"/>
                <a:ea typeface="+mj-ea"/>
              </a:rPr>
              <a:t>　トップページ　トピックス</a:t>
            </a:r>
            <a:r>
              <a:rPr lang="en-US" altLang="ja-JP" sz="2000" dirty="0">
                <a:latin typeface="+mj-ea"/>
                <a:ea typeface="+mj-ea"/>
              </a:rPr>
              <a:t>PR</a:t>
            </a:r>
            <a:r>
              <a:rPr lang="ja-JP" altLang="en-US" sz="2000" dirty="0">
                <a:latin typeface="+mj-ea"/>
                <a:ea typeface="+mj-ea"/>
              </a:rPr>
              <a:t>　</a:t>
            </a:r>
            <a:r>
              <a:rPr lang="en-US" altLang="ja-JP" sz="2000" dirty="0">
                <a:latin typeface="+mj-ea"/>
                <a:ea typeface="+mj-ea"/>
              </a:rPr>
              <a:t>SP</a:t>
            </a:r>
            <a:r>
              <a:rPr lang="ja-JP" altLang="en-US" sz="2000" dirty="0">
                <a:latin typeface="+mj-ea"/>
                <a:ea typeface="+mj-ea"/>
              </a:rPr>
              <a:t>　</a:t>
            </a:r>
            <a:r>
              <a:rPr kumimoji="1" lang="ja-JP" altLang="en-US" dirty="0"/>
              <a:t>活用イメージ</a:t>
            </a:r>
          </a:p>
        </p:txBody>
      </p:sp>
      <p:pic>
        <p:nvPicPr>
          <p:cNvPr id="33" name="図 32" descr="テキスト, 手紙&#10;&#10;自動的に生成された説明">
            <a:extLst>
              <a:ext uri="{FF2B5EF4-FFF2-40B4-BE49-F238E27FC236}">
                <a16:creationId xmlns:a16="http://schemas.microsoft.com/office/drawing/2014/main" id="{8B27FDA6-2426-8B49-A613-D29E41E0B1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9195" y="889890"/>
            <a:ext cx="3961624" cy="924379"/>
          </a:xfrm>
          <a:prstGeom prst="rect">
            <a:avLst/>
          </a:prstGeom>
        </p:spPr>
      </p:pic>
      <p:pic>
        <p:nvPicPr>
          <p:cNvPr id="39" name="図 38" descr="テキスト, 手紙&#10;&#10;自動的に生成された説明">
            <a:extLst>
              <a:ext uri="{FF2B5EF4-FFF2-40B4-BE49-F238E27FC236}">
                <a16:creationId xmlns:a16="http://schemas.microsoft.com/office/drawing/2014/main" id="{FFC665AF-A0E8-A6E4-3AAB-C574CB379F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89195" y="3813913"/>
            <a:ext cx="3957124" cy="923329"/>
          </a:xfrm>
          <a:prstGeom prst="rect">
            <a:avLst/>
          </a:prstGeom>
        </p:spPr>
      </p:pic>
      <p:pic>
        <p:nvPicPr>
          <p:cNvPr id="40" name="図 39" descr="テキスト, 手紙&#10;&#10;自動的に生成された説明">
            <a:extLst>
              <a:ext uri="{FF2B5EF4-FFF2-40B4-BE49-F238E27FC236}">
                <a16:creationId xmlns:a16="http://schemas.microsoft.com/office/drawing/2014/main" id="{691B8DAA-3DF9-B317-58C3-A3A5A0AFD7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89195" y="2870627"/>
            <a:ext cx="3957123" cy="923329"/>
          </a:xfrm>
          <a:prstGeom prst="rect">
            <a:avLst/>
          </a:prstGeom>
        </p:spPr>
      </p:pic>
      <p:pic>
        <p:nvPicPr>
          <p:cNvPr id="41" name="図 40" descr="テキスト, 手紙&#10;&#10;自動的に生成された説明">
            <a:extLst>
              <a:ext uri="{FF2B5EF4-FFF2-40B4-BE49-F238E27FC236}">
                <a16:creationId xmlns:a16="http://schemas.microsoft.com/office/drawing/2014/main" id="{D5B2CBB0-6F10-2B98-0543-E80FEE70A3B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89193" y="5792124"/>
            <a:ext cx="3957129" cy="923330"/>
          </a:xfrm>
          <a:prstGeom prst="rect">
            <a:avLst/>
          </a:prstGeom>
        </p:spPr>
      </p:pic>
      <p:pic>
        <p:nvPicPr>
          <p:cNvPr id="42" name="図 41" descr="テキスト, 手紙&#10;&#10;自動的に生成された説明">
            <a:extLst>
              <a:ext uri="{FF2B5EF4-FFF2-40B4-BE49-F238E27FC236}">
                <a16:creationId xmlns:a16="http://schemas.microsoft.com/office/drawing/2014/main" id="{75C7C4EB-E567-1A8D-3D44-82E916C1526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89194" y="4854375"/>
            <a:ext cx="3957129" cy="923330"/>
          </a:xfrm>
          <a:prstGeom prst="rect">
            <a:avLst/>
          </a:prstGeom>
        </p:spPr>
      </p:pic>
      <p:sp>
        <p:nvSpPr>
          <p:cNvPr id="44" name="テキスト ボックス 43">
            <a:extLst>
              <a:ext uri="{FF2B5EF4-FFF2-40B4-BE49-F238E27FC236}">
                <a16:creationId xmlns:a16="http://schemas.microsoft.com/office/drawing/2014/main" id="{3EE4A0F9-860C-CDBB-E91C-6E88B9282526}"/>
              </a:ext>
            </a:extLst>
          </p:cNvPr>
          <p:cNvSpPr txBox="1"/>
          <p:nvPr/>
        </p:nvSpPr>
        <p:spPr>
          <a:xfrm>
            <a:off x="6729197" y="3029570"/>
            <a:ext cx="4927879" cy="1569660"/>
          </a:xfrm>
          <a:prstGeom prst="rect">
            <a:avLst/>
          </a:prstGeom>
          <a:noFill/>
        </p:spPr>
        <p:txBody>
          <a:bodyPr wrap="square">
            <a:spAutoFit/>
          </a:bodyPr>
          <a:lstStyle/>
          <a:p>
            <a:pPr marL="285750" indent="-285750" algn="l">
              <a:buFont typeface="Arial" panose="020B0604020202020204" pitchFamily="34" charset="0"/>
              <a:buChar char="•"/>
            </a:pPr>
            <a:r>
              <a:rPr lang="en-US" altLang="ja-JP" sz="1600" dirty="0">
                <a:solidFill>
                  <a:schemeClr val="accent3"/>
                </a:solidFill>
              </a:rPr>
              <a:t>『</a:t>
            </a:r>
            <a:r>
              <a:rPr lang="ja-JP" altLang="en-US" sz="1600" dirty="0">
                <a:solidFill>
                  <a:schemeClr val="accent3"/>
                </a:solidFill>
              </a:rPr>
              <a:t>〇月〇日は○○の日</a:t>
            </a:r>
            <a:r>
              <a:rPr lang="en-US" altLang="ja-JP" sz="1600" dirty="0">
                <a:solidFill>
                  <a:schemeClr val="accent3"/>
                </a:solidFill>
              </a:rPr>
              <a:t>』</a:t>
            </a:r>
          </a:p>
          <a:p>
            <a:pPr marL="285750" indent="-285750" algn="l">
              <a:buFont typeface="Arial" panose="020B0604020202020204" pitchFamily="34" charset="0"/>
              <a:buChar char="•"/>
            </a:pPr>
            <a:r>
              <a:rPr lang="ja-JP" altLang="en-US" sz="1600" dirty="0">
                <a:solidFill>
                  <a:schemeClr val="accent3"/>
                </a:solidFill>
              </a:rPr>
              <a:t>クリスマスや大晦日などの年間行事</a:t>
            </a:r>
            <a:endParaRPr lang="en-US" altLang="ja-JP" sz="1600" dirty="0">
              <a:solidFill>
                <a:schemeClr val="accent3"/>
              </a:solidFill>
            </a:endParaRPr>
          </a:p>
          <a:p>
            <a:pPr marL="285750" indent="-285750" algn="l">
              <a:buFont typeface="Arial" panose="020B0604020202020204" pitchFamily="34" charset="0"/>
              <a:buChar char="•"/>
            </a:pPr>
            <a:r>
              <a:rPr kumimoji="1" lang="ja-JP" altLang="en-US" sz="1600" dirty="0">
                <a:solidFill>
                  <a:schemeClr val="accent3"/>
                </a:solidFill>
              </a:rPr>
              <a:t>スポーツイベントなどのトレンド日</a:t>
            </a:r>
            <a:endParaRPr kumimoji="1" lang="en-US" altLang="ja-JP" sz="1600" dirty="0">
              <a:solidFill>
                <a:schemeClr val="accent3"/>
              </a:solidFill>
            </a:endParaRPr>
          </a:p>
          <a:p>
            <a:pPr marL="285750" indent="-285750" algn="l">
              <a:buFont typeface="Arial" panose="020B0604020202020204" pitchFamily="34" charset="0"/>
              <a:buChar char="•"/>
            </a:pPr>
            <a:endParaRPr lang="en-US" altLang="ja-JP" sz="1600" dirty="0">
              <a:solidFill>
                <a:schemeClr val="accent3"/>
              </a:solidFill>
            </a:endParaRPr>
          </a:p>
          <a:p>
            <a:pPr algn="l"/>
            <a:r>
              <a:rPr kumimoji="1" lang="ja-JP" altLang="en-US" sz="1600" dirty="0">
                <a:solidFill>
                  <a:schemeClr val="accent3"/>
                </a:solidFill>
              </a:rPr>
              <a:t>特定日と絡めたプロモーション</a:t>
            </a:r>
            <a:r>
              <a:rPr lang="ja-JP" altLang="en-US" sz="1600" dirty="0">
                <a:solidFill>
                  <a:schemeClr val="accent3"/>
                </a:solidFill>
              </a:rPr>
              <a:t>。</a:t>
            </a:r>
            <a:r>
              <a:rPr kumimoji="1" lang="ja-JP" altLang="en-US" sz="1600" dirty="0">
                <a:solidFill>
                  <a:schemeClr val="accent3"/>
                </a:solidFill>
              </a:rPr>
              <a:t>全ユーザーにリーチする特性を活かして特定日の盛り上げが可能</a:t>
            </a:r>
            <a:endParaRPr kumimoji="1" lang="en-US" altLang="ja-JP" sz="1600" dirty="0">
              <a:solidFill>
                <a:schemeClr val="accent3"/>
              </a:solidFill>
            </a:endParaRPr>
          </a:p>
        </p:txBody>
      </p:sp>
      <p:sp>
        <p:nvSpPr>
          <p:cNvPr id="48" name="正方形/長方形 47">
            <a:extLst>
              <a:ext uri="{FF2B5EF4-FFF2-40B4-BE49-F238E27FC236}">
                <a16:creationId xmlns:a16="http://schemas.microsoft.com/office/drawing/2014/main" id="{80DC6B19-1A16-9A94-6D0A-195E98C3249C}"/>
              </a:ext>
            </a:extLst>
          </p:cNvPr>
          <p:cNvSpPr/>
          <p:nvPr/>
        </p:nvSpPr>
        <p:spPr>
          <a:xfrm>
            <a:off x="477920" y="866275"/>
            <a:ext cx="1928396" cy="1925136"/>
          </a:xfrm>
          <a:prstGeom prst="rect">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b="1" dirty="0">
                <a:solidFill>
                  <a:schemeClr val="accent1"/>
                </a:solidFill>
              </a:rPr>
              <a:t>Case.1</a:t>
            </a:r>
          </a:p>
          <a:p>
            <a:pPr algn="ctr"/>
            <a:endParaRPr kumimoji="1" lang="en-US" altLang="ja-JP" b="1" dirty="0">
              <a:solidFill>
                <a:schemeClr val="accent1"/>
              </a:solidFill>
            </a:endParaRPr>
          </a:p>
          <a:p>
            <a:pPr algn="ctr"/>
            <a:r>
              <a:rPr lang="ja-JP" altLang="en-US" b="1" dirty="0">
                <a:solidFill>
                  <a:schemeClr val="accent1"/>
                </a:solidFill>
              </a:rPr>
              <a:t>新商品訴求</a:t>
            </a:r>
            <a:endParaRPr lang="en-US" altLang="ja-JP" b="1" dirty="0">
              <a:solidFill>
                <a:schemeClr val="accent1"/>
              </a:solidFill>
            </a:endParaRPr>
          </a:p>
        </p:txBody>
      </p:sp>
      <p:sp>
        <p:nvSpPr>
          <p:cNvPr id="50" name="正方形/長方形 49">
            <a:extLst>
              <a:ext uri="{FF2B5EF4-FFF2-40B4-BE49-F238E27FC236}">
                <a16:creationId xmlns:a16="http://schemas.microsoft.com/office/drawing/2014/main" id="{33EE8A27-9D39-FBDC-E57D-71C134A946A7}"/>
              </a:ext>
            </a:extLst>
          </p:cNvPr>
          <p:cNvSpPr/>
          <p:nvPr/>
        </p:nvSpPr>
        <p:spPr>
          <a:xfrm>
            <a:off x="477920" y="2835742"/>
            <a:ext cx="1928396" cy="1925136"/>
          </a:xfrm>
          <a:prstGeom prst="rect">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b="1" dirty="0">
                <a:solidFill>
                  <a:schemeClr val="accent1"/>
                </a:solidFill>
              </a:rPr>
              <a:t>Case.2</a:t>
            </a:r>
          </a:p>
          <a:p>
            <a:pPr algn="ctr"/>
            <a:endParaRPr kumimoji="1" lang="en-US" altLang="ja-JP" b="1" dirty="0">
              <a:solidFill>
                <a:schemeClr val="accent1"/>
              </a:solidFill>
            </a:endParaRPr>
          </a:p>
          <a:p>
            <a:pPr algn="ctr"/>
            <a:r>
              <a:rPr lang="ja-JP" altLang="en-US" b="1" dirty="0">
                <a:solidFill>
                  <a:schemeClr val="accent1"/>
                </a:solidFill>
              </a:rPr>
              <a:t>特定日訴求</a:t>
            </a:r>
            <a:endParaRPr lang="en-US" altLang="ja-JP" b="1" dirty="0">
              <a:solidFill>
                <a:schemeClr val="accent1"/>
              </a:solidFill>
            </a:endParaRPr>
          </a:p>
        </p:txBody>
      </p:sp>
      <p:sp>
        <p:nvSpPr>
          <p:cNvPr id="51" name="正方形/長方形 50">
            <a:extLst>
              <a:ext uri="{FF2B5EF4-FFF2-40B4-BE49-F238E27FC236}">
                <a16:creationId xmlns:a16="http://schemas.microsoft.com/office/drawing/2014/main" id="{89C633FC-43E4-49DE-7A27-F40058123B65}"/>
              </a:ext>
            </a:extLst>
          </p:cNvPr>
          <p:cNvSpPr/>
          <p:nvPr/>
        </p:nvSpPr>
        <p:spPr>
          <a:xfrm>
            <a:off x="477920" y="4813776"/>
            <a:ext cx="1928396" cy="1925136"/>
          </a:xfrm>
          <a:prstGeom prst="rect">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b="1" dirty="0">
                <a:solidFill>
                  <a:schemeClr val="accent1"/>
                </a:solidFill>
              </a:rPr>
              <a:t>Case.3</a:t>
            </a:r>
          </a:p>
          <a:p>
            <a:pPr algn="ctr"/>
            <a:endParaRPr kumimoji="1" lang="en-US" altLang="ja-JP" b="1" dirty="0">
              <a:solidFill>
                <a:schemeClr val="accent1"/>
              </a:solidFill>
            </a:endParaRPr>
          </a:p>
          <a:p>
            <a:pPr algn="ctr"/>
            <a:r>
              <a:rPr lang="ja-JP" altLang="en-US" b="1" dirty="0">
                <a:solidFill>
                  <a:schemeClr val="accent1"/>
                </a:solidFill>
              </a:rPr>
              <a:t>時事性訴求</a:t>
            </a:r>
            <a:endParaRPr lang="en-US" altLang="ja-JP" b="1" dirty="0">
              <a:solidFill>
                <a:schemeClr val="accent1"/>
              </a:solidFill>
            </a:endParaRPr>
          </a:p>
        </p:txBody>
      </p:sp>
      <p:sp>
        <p:nvSpPr>
          <p:cNvPr id="54" name="テキスト ボックス 53">
            <a:extLst>
              <a:ext uri="{FF2B5EF4-FFF2-40B4-BE49-F238E27FC236}">
                <a16:creationId xmlns:a16="http://schemas.microsoft.com/office/drawing/2014/main" id="{02A4BE42-A73D-F887-9CC7-3A05ECDBA750}"/>
              </a:ext>
            </a:extLst>
          </p:cNvPr>
          <p:cNvSpPr txBox="1"/>
          <p:nvPr/>
        </p:nvSpPr>
        <p:spPr>
          <a:xfrm>
            <a:off x="6729197" y="5114624"/>
            <a:ext cx="4927879" cy="1323439"/>
          </a:xfrm>
          <a:prstGeom prst="rect">
            <a:avLst/>
          </a:prstGeom>
          <a:noFill/>
        </p:spPr>
        <p:txBody>
          <a:bodyPr wrap="square">
            <a:spAutoFit/>
          </a:bodyPr>
          <a:lstStyle/>
          <a:p>
            <a:pPr marL="285750" indent="-285750" algn="l">
              <a:buFont typeface="Arial" panose="020B0604020202020204" pitchFamily="34" charset="0"/>
              <a:buChar char="•"/>
            </a:pPr>
            <a:r>
              <a:rPr lang="ja-JP" altLang="en-US" sz="1600" dirty="0">
                <a:solidFill>
                  <a:schemeClr val="accent3"/>
                </a:solidFill>
              </a:rPr>
              <a:t>時事性の高いテーマ</a:t>
            </a:r>
            <a:r>
              <a:rPr lang="en-US" altLang="ja-JP" sz="1600" dirty="0">
                <a:solidFill>
                  <a:schemeClr val="accent3"/>
                </a:solidFill>
              </a:rPr>
              <a:t>×</a:t>
            </a:r>
            <a:r>
              <a:rPr lang="ja-JP" altLang="en-US" sz="1600" dirty="0">
                <a:solidFill>
                  <a:schemeClr val="accent3"/>
                </a:solidFill>
              </a:rPr>
              <a:t>商材</a:t>
            </a:r>
            <a:endParaRPr lang="en-US" altLang="ja-JP" sz="1600" dirty="0">
              <a:solidFill>
                <a:schemeClr val="accent3"/>
              </a:solidFill>
            </a:endParaRPr>
          </a:p>
          <a:p>
            <a:pPr algn="l"/>
            <a:endParaRPr lang="en-US" altLang="ja-JP" sz="1600" dirty="0">
              <a:solidFill>
                <a:schemeClr val="accent3"/>
              </a:solidFill>
            </a:endParaRPr>
          </a:p>
          <a:p>
            <a:pPr algn="l"/>
            <a:r>
              <a:rPr kumimoji="1" lang="ja-JP" altLang="en-US" sz="1600" dirty="0">
                <a:solidFill>
                  <a:schemeClr val="accent3"/>
                </a:solidFill>
              </a:rPr>
              <a:t>時事性の高いテーマから商品説明に繋げることで、ニュースを閲覧しに来たユーザーにより自然に、</a:t>
            </a:r>
            <a:endParaRPr kumimoji="1" lang="en-US" altLang="ja-JP" sz="1600" dirty="0">
              <a:solidFill>
                <a:schemeClr val="accent3"/>
              </a:solidFill>
            </a:endParaRPr>
          </a:p>
          <a:p>
            <a:pPr algn="l"/>
            <a:r>
              <a:rPr kumimoji="1" lang="ja-JP" altLang="en-US" sz="1600" dirty="0">
                <a:solidFill>
                  <a:schemeClr val="accent3"/>
                </a:solidFill>
              </a:rPr>
              <a:t>より深く</a:t>
            </a:r>
            <a:r>
              <a:rPr lang="ja-JP" altLang="en-US" sz="1600" dirty="0">
                <a:solidFill>
                  <a:schemeClr val="accent3"/>
                </a:solidFill>
              </a:rPr>
              <a:t>アプローチが可能</a:t>
            </a:r>
            <a:endParaRPr kumimoji="1" lang="en-US" altLang="ja-JP" sz="1600" dirty="0">
              <a:solidFill>
                <a:schemeClr val="accent3"/>
              </a:solidFill>
            </a:endParaRPr>
          </a:p>
        </p:txBody>
      </p:sp>
    </p:spTree>
    <p:extLst>
      <p:ext uri="{BB962C8B-B14F-4D97-AF65-F5344CB8AC3E}">
        <p14:creationId xmlns:p14="http://schemas.microsoft.com/office/powerpoint/2010/main" val="26848871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en-US" altLang="ja-JP" dirty="0"/>
              <a:t>Yahoo!</a:t>
            </a:r>
            <a:r>
              <a:rPr kumimoji="1" lang="ja-JP" altLang="en-US" dirty="0"/>
              <a:t>特別企画　タイアップとの連動企画</a:t>
            </a:r>
          </a:p>
        </p:txBody>
      </p:sp>
      <p:sp>
        <p:nvSpPr>
          <p:cNvPr id="4" name="正方形/長方形 3">
            <a:extLst>
              <a:ext uri="{FF2B5EF4-FFF2-40B4-BE49-F238E27FC236}">
                <a16:creationId xmlns:a16="http://schemas.microsoft.com/office/drawing/2014/main" id="{E713C3AF-8E27-7A36-E17F-E1A17D720517}"/>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en-US" altLang="ja-JP" b="1" dirty="0">
                <a:solidFill>
                  <a:schemeClr val="accent3"/>
                </a:solidFill>
                <a:latin typeface="Meiryo" panose="020B0604030504040204" pitchFamily="34" charset="-128"/>
                <a:ea typeface="Meiryo" panose="020B0604030504040204" pitchFamily="34" charset="-128"/>
              </a:rPr>
              <a:t>Yahoo!</a:t>
            </a:r>
            <a:r>
              <a:rPr lang="ja-JP" altLang="en-US" b="1" dirty="0">
                <a:solidFill>
                  <a:schemeClr val="accent3"/>
                </a:solidFill>
                <a:latin typeface="Meiryo" panose="020B0604030504040204" pitchFamily="34" charset="-128"/>
                <a:ea typeface="Meiryo" panose="020B0604030504040204" pitchFamily="34" charset="-128"/>
              </a:rPr>
              <a:t>特別企画　タイアップを活用した記事型ランディングページを利用することで</a:t>
            </a:r>
            <a:endParaRPr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よりニュースのメディア体験に近い形でユーザーコミュニケーションが可能に</a:t>
            </a:r>
            <a:endParaRPr lang="en-US" altLang="ja-JP" b="1" dirty="0">
              <a:solidFill>
                <a:schemeClr val="accent3"/>
              </a:solidFill>
              <a:latin typeface="Meiryo" panose="020B0604030504040204" pitchFamily="34" charset="-128"/>
              <a:ea typeface="Meiryo" panose="020B0604030504040204" pitchFamily="34" charset="-128"/>
            </a:endParaRPr>
          </a:p>
        </p:txBody>
      </p:sp>
      <p:pic>
        <p:nvPicPr>
          <p:cNvPr id="51" name="図 50">
            <a:extLst>
              <a:ext uri="{FF2B5EF4-FFF2-40B4-BE49-F238E27FC236}">
                <a16:creationId xmlns:a16="http://schemas.microsoft.com/office/drawing/2014/main" id="{C246927B-7088-FB0D-9560-6E5116E358FA}"/>
              </a:ext>
            </a:extLst>
          </p:cNvPr>
          <p:cNvPicPr>
            <a:picLocks noChangeAspect="1"/>
          </p:cNvPicPr>
          <p:nvPr/>
        </p:nvPicPr>
        <p:blipFill>
          <a:blip r:embed="rId2"/>
          <a:stretch>
            <a:fillRect/>
          </a:stretch>
        </p:blipFill>
        <p:spPr>
          <a:xfrm>
            <a:off x="1157426" y="2412535"/>
            <a:ext cx="2439430" cy="3585668"/>
          </a:xfrm>
          <a:prstGeom prst="rect">
            <a:avLst/>
          </a:prstGeom>
        </p:spPr>
      </p:pic>
      <p:sp>
        <p:nvSpPr>
          <p:cNvPr id="52" name="正方形/長方形 51">
            <a:extLst>
              <a:ext uri="{FF2B5EF4-FFF2-40B4-BE49-F238E27FC236}">
                <a16:creationId xmlns:a16="http://schemas.microsoft.com/office/drawing/2014/main" id="{983B65DB-BC84-FD71-0A8F-BDE7412D6A7B}"/>
              </a:ext>
            </a:extLst>
          </p:cNvPr>
          <p:cNvSpPr/>
          <p:nvPr/>
        </p:nvSpPr>
        <p:spPr>
          <a:xfrm>
            <a:off x="1157426" y="5101476"/>
            <a:ext cx="2412910" cy="635639"/>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57" name="直線矢印コネクタ 56">
            <a:extLst>
              <a:ext uri="{FF2B5EF4-FFF2-40B4-BE49-F238E27FC236}">
                <a16:creationId xmlns:a16="http://schemas.microsoft.com/office/drawing/2014/main" id="{CEF5F57F-7F09-6045-0FB2-B9135DEBC97E}"/>
              </a:ext>
            </a:extLst>
          </p:cNvPr>
          <p:cNvCxnSpPr>
            <a:cxnSpLocks/>
          </p:cNvCxnSpPr>
          <p:nvPr/>
        </p:nvCxnSpPr>
        <p:spPr>
          <a:xfrm>
            <a:off x="3596856" y="5419295"/>
            <a:ext cx="1563629"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146" name="図 145">
            <a:extLst>
              <a:ext uri="{FF2B5EF4-FFF2-40B4-BE49-F238E27FC236}">
                <a16:creationId xmlns:a16="http://schemas.microsoft.com/office/drawing/2014/main" id="{1432117A-6A97-4DA8-242C-353C518FAC3F}"/>
              </a:ext>
            </a:extLst>
          </p:cNvPr>
          <p:cNvPicPr>
            <a:picLocks noChangeAspect="1"/>
          </p:cNvPicPr>
          <p:nvPr/>
        </p:nvPicPr>
        <p:blipFill>
          <a:blip r:embed="rId3"/>
          <a:stretch>
            <a:fillRect/>
          </a:stretch>
        </p:blipFill>
        <p:spPr>
          <a:xfrm>
            <a:off x="8311889" y="2412535"/>
            <a:ext cx="2754457" cy="3759662"/>
          </a:xfrm>
          <a:prstGeom prst="rect">
            <a:avLst/>
          </a:prstGeom>
        </p:spPr>
      </p:pic>
      <p:pic>
        <p:nvPicPr>
          <p:cNvPr id="164" name="図 163">
            <a:extLst>
              <a:ext uri="{FF2B5EF4-FFF2-40B4-BE49-F238E27FC236}">
                <a16:creationId xmlns:a16="http://schemas.microsoft.com/office/drawing/2014/main" id="{7A7DF66E-0710-C99D-11FE-2F059979D0A2}"/>
              </a:ext>
            </a:extLst>
          </p:cNvPr>
          <p:cNvPicPr>
            <a:picLocks noChangeAspect="1"/>
          </p:cNvPicPr>
          <p:nvPr/>
        </p:nvPicPr>
        <p:blipFill>
          <a:blip r:embed="rId4"/>
          <a:stretch>
            <a:fillRect/>
          </a:stretch>
        </p:blipFill>
        <p:spPr>
          <a:xfrm>
            <a:off x="5319560" y="2412535"/>
            <a:ext cx="2715311" cy="3759661"/>
          </a:xfrm>
          <a:prstGeom prst="rect">
            <a:avLst/>
          </a:prstGeom>
        </p:spPr>
      </p:pic>
      <p:sp>
        <p:nvSpPr>
          <p:cNvPr id="166" name="正方形/長方形 165">
            <a:extLst>
              <a:ext uri="{FF2B5EF4-FFF2-40B4-BE49-F238E27FC236}">
                <a16:creationId xmlns:a16="http://schemas.microsoft.com/office/drawing/2014/main" id="{7D3AEF54-0523-934C-8C19-B1D0B0FDAE13}"/>
              </a:ext>
            </a:extLst>
          </p:cNvPr>
          <p:cNvSpPr/>
          <p:nvPr/>
        </p:nvSpPr>
        <p:spPr>
          <a:xfrm>
            <a:off x="6234740" y="5201792"/>
            <a:ext cx="3925614" cy="796411"/>
          </a:xfrm>
          <a:prstGeom prst="rect">
            <a:avLst/>
          </a:prstGeom>
          <a:solidFill>
            <a:schemeClr val="accent6">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000" dirty="0">
                <a:solidFill>
                  <a:srgbClr val="FFFFFF"/>
                </a:solidFill>
                <a:latin typeface="+mn-ea"/>
              </a:rPr>
              <a:t>記事制作費　</a:t>
            </a:r>
            <a:r>
              <a:rPr kumimoji="1" lang="en-US" altLang="ja-JP" sz="2000" dirty="0">
                <a:solidFill>
                  <a:srgbClr val="FFFFFF"/>
                </a:solidFill>
                <a:latin typeface="+mn-ea"/>
              </a:rPr>
              <a:t>80</a:t>
            </a:r>
            <a:r>
              <a:rPr kumimoji="1" lang="ja-JP" altLang="en-US" sz="2000" dirty="0">
                <a:solidFill>
                  <a:srgbClr val="FFFFFF"/>
                </a:solidFill>
                <a:latin typeface="+mn-ea"/>
              </a:rPr>
              <a:t>万円～</a:t>
            </a:r>
            <a:r>
              <a:rPr kumimoji="1" lang="en-US" altLang="ja-JP" sz="1200" dirty="0">
                <a:solidFill>
                  <a:srgbClr val="FFFFFF"/>
                </a:solidFill>
                <a:latin typeface="+mn-ea"/>
              </a:rPr>
              <a:t>※</a:t>
            </a:r>
            <a:endParaRPr kumimoji="1" lang="ja-JP" altLang="en-US" sz="2000" dirty="0">
              <a:solidFill>
                <a:srgbClr val="FFFFFF"/>
              </a:solidFill>
              <a:latin typeface="+mn-ea"/>
            </a:endParaRPr>
          </a:p>
        </p:txBody>
      </p:sp>
      <p:sp>
        <p:nvSpPr>
          <p:cNvPr id="168" name="テキスト ボックス 167">
            <a:extLst>
              <a:ext uri="{FF2B5EF4-FFF2-40B4-BE49-F238E27FC236}">
                <a16:creationId xmlns:a16="http://schemas.microsoft.com/office/drawing/2014/main" id="{7F536FE3-BD06-2EFF-EE22-DBD9A74226D1}"/>
              </a:ext>
            </a:extLst>
          </p:cNvPr>
          <p:cNvSpPr txBox="1"/>
          <p:nvPr/>
        </p:nvSpPr>
        <p:spPr>
          <a:xfrm>
            <a:off x="984004" y="6279672"/>
            <a:ext cx="8207291" cy="276999"/>
          </a:xfrm>
          <a:prstGeom prst="rect">
            <a:avLst/>
          </a:prstGeom>
          <a:noFill/>
        </p:spPr>
        <p:txBody>
          <a:bodyPr wrap="square">
            <a:spAutoFit/>
          </a:bodyPr>
          <a:lstStyle/>
          <a:p>
            <a:r>
              <a:rPr kumimoji="1" lang="en-US" altLang="ja-JP" sz="1200" dirty="0">
                <a:solidFill>
                  <a:schemeClr val="accent3"/>
                </a:solidFill>
                <a:latin typeface="+mn-ea"/>
              </a:rPr>
              <a:t>※</a:t>
            </a:r>
            <a:r>
              <a:rPr kumimoji="1" lang="ja-JP" altLang="en-US" sz="1200" dirty="0">
                <a:solidFill>
                  <a:schemeClr val="accent3"/>
                </a:solidFill>
                <a:latin typeface="+mn-ea"/>
              </a:rPr>
              <a:t>制作内容により都度見積もりとなります。詳細は</a:t>
            </a:r>
            <a:r>
              <a:rPr kumimoji="1" lang="en-US" altLang="ja-JP" sz="1200" dirty="0">
                <a:solidFill>
                  <a:schemeClr val="accent3"/>
                </a:solidFill>
                <a:latin typeface="+mn-ea"/>
              </a:rPr>
              <a:t>Yahoo!</a:t>
            </a:r>
            <a:r>
              <a:rPr kumimoji="1" lang="ja-JP" altLang="en-US" sz="1200" dirty="0">
                <a:solidFill>
                  <a:schemeClr val="accent3"/>
                </a:solidFill>
                <a:latin typeface="+mn-ea"/>
              </a:rPr>
              <a:t>特別企画　タイアップ</a:t>
            </a:r>
            <a:r>
              <a:rPr lang="ja-JP" altLang="en-US" sz="1200" dirty="0">
                <a:solidFill>
                  <a:schemeClr val="accent3"/>
                </a:solidFill>
                <a:latin typeface="+mn-ea"/>
              </a:rPr>
              <a:t>のセールスシートをご確認ください。</a:t>
            </a:r>
            <a:endParaRPr lang="ja-JP" altLang="en-US" sz="1200" dirty="0">
              <a:solidFill>
                <a:schemeClr val="accent3"/>
              </a:solidFill>
            </a:endParaRPr>
          </a:p>
        </p:txBody>
      </p:sp>
    </p:spTree>
    <p:extLst>
      <p:ext uri="{BB962C8B-B14F-4D97-AF65-F5344CB8AC3E}">
        <p14:creationId xmlns:p14="http://schemas.microsoft.com/office/powerpoint/2010/main" val="39186957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en-US" altLang="ja-JP" dirty="0"/>
              <a:t>Yahoo!</a:t>
            </a:r>
            <a:r>
              <a:rPr kumimoji="1" lang="ja-JP" altLang="en-US" dirty="0"/>
              <a:t>特別企画　タイアップとの連動企画</a:t>
            </a:r>
          </a:p>
        </p:txBody>
      </p:sp>
      <p:sp>
        <p:nvSpPr>
          <p:cNvPr id="3" name="正方形/長方形 2">
            <a:extLst>
              <a:ext uri="{FF2B5EF4-FFF2-40B4-BE49-F238E27FC236}">
                <a16:creationId xmlns:a16="http://schemas.microsoft.com/office/drawing/2014/main" id="{349252F7-D1A3-54FA-48CB-602D4B8B58B6}"/>
              </a:ext>
            </a:extLst>
          </p:cNvPr>
          <p:cNvSpPr/>
          <p:nvPr/>
        </p:nvSpPr>
        <p:spPr>
          <a:xfrm>
            <a:off x="704080" y="1143062"/>
            <a:ext cx="10778636" cy="523897"/>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制作例①　新商品プロモーション　</a:t>
            </a:r>
            <a:r>
              <a:rPr lang="en-US" altLang="ja-JP" b="1" dirty="0">
                <a:solidFill>
                  <a:schemeClr val="accent3"/>
                </a:solidFill>
                <a:latin typeface="Meiryo" panose="020B0604030504040204" pitchFamily="34" charset="-128"/>
                <a:ea typeface="Meiryo" panose="020B0604030504040204" pitchFamily="34" charset="-128"/>
              </a:rPr>
              <a:t>『×××</a:t>
            </a:r>
            <a:r>
              <a:rPr lang="ja-JP" altLang="en-US" b="1" dirty="0">
                <a:solidFill>
                  <a:schemeClr val="accent3"/>
                </a:solidFill>
                <a:latin typeface="Meiryo" panose="020B0604030504040204" pitchFamily="34" charset="-128"/>
                <a:ea typeface="Meiryo" panose="020B0604030504040204" pitchFamily="34" charset="-128"/>
              </a:rPr>
              <a:t>ビールがブランド刷新</a:t>
            </a:r>
            <a:r>
              <a:rPr lang="en-US" altLang="ja-JP" b="1" dirty="0">
                <a:solidFill>
                  <a:schemeClr val="accent3"/>
                </a:solidFill>
                <a:latin typeface="Meiryo" panose="020B0604030504040204" pitchFamily="34" charset="-128"/>
                <a:ea typeface="Meiryo" panose="020B0604030504040204" pitchFamily="34" charset="-128"/>
              </a:rPr>
              <a:t>』</a:t>
            </a:r>
          </a:p>
        </p:txBody>
      </p:sp>
      <p:pic>
        <p:nvPicPr>
          <p:cNvPr id="5" name="図 4">
            <a:extLst>
              <a:ext uri="{FF2B5EF4-FFF2-40B4-BE49-F238E27FC236}">
                <a16:creationId xmlns:a16="http://schemas.microsoft.com/office/drawing/2014/main" id="{46CE413E-6BCF-DA2E-63D5-BFA2F8453028}"/>
              </a:ext>
            </a:extLst>
          </p:cNvPr>
          <p:cNvPicPr>
            <a:picLocks noChangeAspect="1"/>
          </p:cNvPicPr>
          <p:nvPr/>
        </p:nvPicPr>
        <p:blipFill rotWithShape="1">
          <a:blip r:embed="rId2"/>
          <a:srcRect b="94388"/>
          <a:stretch/>
        </p:blipFill>
        <p:spPr>
          <a:xfrm>
            <a:off x="2565934" y="1902239"/>
            <a:ext cx="2803994" cy="219933"/>
          </a:xfrm>
          <a:prstGeom prst="rect">
            <a:avLst/>
          </a:prstGeom>
        </p:spPr>
      </p:pic>
      <p:sp>
        <p:nvSpPr>
          <p:cNvPr id="8" name="テキスト ボックス 7">
            <a:extLst>
              <a:ext uri="{FF2B5EF4-FFF2-40B4-BE49-F238E27FC236}">
                <a16:creationId xmlns:a16="http://schemas.microsoft.com/office/drawing/2014/main" id="{A249CC3B-C654-641B-B47B-0BBBDD2ACC52}"/>
              </a:ext>
            </a:extLst>
          </p:cNvPr>
          <p:cNvSpPr txBox="1"/>
          <p:nvPr/>
        </p:nvSpPr>
        <p:spPr>
          <a:xfrm>
            <a:off x="2510846" y="2318394"/>
            <a:ext cx="3026628" cy="338554"/>
          </a:xfrm>
          <a:prstGeom prst="rect">
            <a:avLst/>
          </a:prstGeom>
          <a:noFill/>
        </p:spPr>
        <p:txBody>
          <a:bodyPr wrap="square" rtlCol="0">
            <a:spAutoFit/>
          </a:bodyPr>
          <a:lstStyle/>
          <a:p>
            <a:r>
              <a:rPr lang="en-US" altLang="ja-JP" sz="800" b="1" dirty="0">
                <a:latin typeface="+mj-ea"/>
                <a:ea typeface="+mj-ea"/>
              </a:rPr>
              <a:t>XXX</a:t>
            </a:r>
            <a:r>
              <a:rPr lang="ja-JP" altLang="en-US" sz="800" b="1" dirty="0">
                <a:latin typeface="+mj-ea"/>
                <a:ea typeface="+mj-ea"/>
              </a:rPr>
              <a:t>ビールが刷新。コク、キレ、のどごしの絶妙なバランスが実現したワケ</a:t>
            </a:r>
            <a:endParaRPr lang="en-US" altLang="ja-JP" sz="800" b="1" dirty="0">
              <a:latin typeface="+mj-ea"/>
              <a:ea typeface="+mj-ea"/>
            </a:endParaRPr>
          </a:p>
        </p:txBody>
      </p:sp>
      <p:sp>
        <p:nvSpPr>
          <p:cNvPr id="9" name="テキスト ボックス 8">
            <a:extLst>
              <a:ext uri="{FF2B5EF4-FFF2-40B4-BE49-F238E27FC236}">
                <a16:creationId xmlns:a16="http://schemas.microsoft.com/office/drawing/2014/main" id="{D5C73F08-671C-B929-F874-D11E98020BF8}"/>
              </a:ext>
            </a:extLst>
          </p:cNvPr>
          <p:cNvSpPr txBox="1"/>
          <p:nvPr/>
        </p:nvSpPr>
        <p:spPr>
          <a:xfrm>
            <a:off x="2631764" y="4433632"/>
            <a:ext cx="2683139" cy="215444"/>
          </a:xfrm>
          <a:prstGeom prst="rect">
            <a:avLst/>
          </a:prstGeom>
          <a:noFill/>
        </p:spPr>
        <p:txBody>
          <a:bodyPr wrap="square" rtlCol="0">
            <a:spAutoFit/>
          </a:bodyPr>
          <a:lstStyle/>
          <a:p>
            <a:r>
              <a:rPr lang="ja-JP" altLang="en-US" sz="800" b="1" dirty="0">
                <a:latin typeface="+mj-ea"/>
                <a:ea typeface="+mj-ea"/>
              </a:rPr>
              <a:t>発表会でベールを脱いだ、新</a:t>
            </a:r>
            <a:r>
              <a:rPr lang="en-US" altLang="ja-JP" sz="800" b="1" dirty="0">
                <a:latin typeface="+mj-ea"/>
                <a:ea typeface="+mj-ea"/>
              </a:rPr>
              <a:t>XXX</a:t>
            </a:r>
            <a:r>
              <a:rPr lang="ja-JP" altLang="en-US" sz="800" b="1" dirty="0">
                <a:latin typeface="+mj-ea"/>
                <a:ea typeface="+mj-ea"/>
              </a:rPr>
              <a:t>ビール</a:t>
            </a:r>
            <a:endParaRPr lang="en-US" altLang="ja-JP" sz="800" b="1" dirty="0">
              <a:latin typeface="+mj-ea"/>
              <a:ea typeface="+mj-ea"/>
            </a:endParaRPr>
          </a:p>
        </p:txBody>
      </p:sp>
      <p:sp>
        <p:nvSpPr>
          <p:cNvPr id="10" name="テキスト ボックス 9">
            <a:extLst>
              <a:ext uri="{FF2B5EF4-FFF2-40B4-BE49-F238E27FC236}">
                <a16:creationId xmlns:a16="http://schemas.microsoft.com/office/drawing/2014/main" id="{FC381375-EB32-9614-5F8A-8D10528B52FD}"/>
              </a:ext>
            </a:extLst>
          </p:cNvPr>
          <p:cNvSpPr txBox="1"/>
          <p:nvPr/>
        </p:nvSpPr>
        <p:spPr>
          <a:xfrm>
            <a:off x="4654413" y="2122172"/>
            <a:ext cx="853565" cy="184666"/>
          </a:xfrm>
          <a:prstGeom prst="rect">
            <a:avLst/>
          </a:prstGeom>
          <a:noFill/>
        </p:spPr>
        <p:txBody>
          <a:bodyPr wrap="square" rtlCol="0">
            <a:spAutoFit/>
          </a:bodyPr>
          <a:lstStyle/>
          <a:p>
            <a:r>
              <a:rPr lang="ja-JP" altLang="en-US" sz="600" dirty="0">
                <a:solidFill>
                  <a:schemeClr val="tx1">
                    <a:lumMod val="65000"/>
                    <a:lumOff val="35000"/>
                  </a:schemeClr>
                </a:solidFill>
                <a:latin typeface="+mj-ea"/>
                <a:ea typeface="+mj-ea"/>
              </a:rPr>
              <a:t>提供：</a:t>
            </a:r>
            <a:r>
              <a:rPr lang="en-US" altLang="ja-JP" sz="600" dirty="0">
                <a:solidFill>
                  <a:schemeClr val="tx1">
                    <a:lumMod val="65000"/>
                    <a:lumOff val="35000"/>
                  </a:schemeClr>
                </a:solidFill>
                <a:latin typeface="+mj-ea"/>
                <a:ea typeface="+mj-ea"/>
              </a:rPr>
              <a:t>XXX</a:t>
            </a:r>
            <a:r>
              <a:rPr lang="ja-JP" altLang="en-US" sz="600" dirty="0">
                <a:solidFill>
                  <a:schemeClr val="tx1">
                    <a:lumMod val="65000"/>
                    <a:lumOff val="35000"/>
                  </a:schemeClr>
                </a:solidFill>
                <a:latin typeface="+mj-ea"/>
                <a:ea typeface="+mj-ea"/>
              </a:rPr>
              <a:t>ビール</a:t>
            </a:r>
            <a:endParaRPr lang="en-US" altLang="ja-JP" sz="600" dirty="0">
              <a:solidFill>
                <a:schemeClr val="tx1">
                  <a:lumMod val="65000"/>
                  <a:lumOff val="35000"/>
                </a:schemeClr>
              </a:solidFill>
              <a:latin typeface="+mj-ea"/>
              <a:ea typeface="+mj-ea"/>
            </a:endParaRPr>
          </a:p>
        </p:txBody>
      </p:sp>
      <p:pic>
        <p:nvPicPr>
          <p:cNvPr id="11" name="図 10">
            <a:extLst>
              <a:ext uri="{FF2B5EF4-FFF2-40B4-BE49-F238E27FC236}">
                <a16:creationId xmlns:a16="http://schemas.microsoft.com/office/drawing/2014/main" id="{D1A62FCA-A0AB-96A1-AF13-2C5DEC930272}"/>
              </a:ext>
            </a:extLst>
          </p:cNvPr>
          <p:cNvPicPr>
            <a:picLocks noChangeAspect="1"/>
          </p:cNvPicPr>
          <p:nvPr/>
        </p:nvPicPr>
        <p:blipFill rotWithShape="1">
          <a:blip r:embed="rId2"/>
          <a:srcRect t="4548" b="94388"/>
          <a:stretch/>
        </p:blipFill>
        <p:spPr>
          <a:xfrm>
            <a:off x="2565934" y="2739888"/>
            <a:ext cx="2803994" cy="41708"/>
          </a:xfrm>
          <a:prstGeom prst="rect">
            <a:avLst/>
          </a:prstGeom>
        </p:spPr>
      </p:pic>
      <p:sp>
        <p:nvSpPr>
          <p:cNvPr id="12" name="テキスト ボックス 11">
            <a:extLst>
              <a:ext uri="{FF2B5EF4-FFF2-40B4-BE49-F238E27FC236}">
                <a16:creationId xmlns:a16="http://schemas.microsoft.com/office/drawing/2014/main" id="{00B3FE47-00ED-49E7-4F17-F441CD337C49}"/>
              </a:ext>
            </a:extLst>
          </p:cNvPr>
          <p:cNvSpPr txBox="1"/>
          <p:nvPr/>
        </p:nvSpPr>
        <p:spPr>
          <a:xfrm>
            <a:off x="2631764" y="4588761"/>
            <a:ext cx="2683139" cy="307777"/>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p:txBody>
      </p:sp>
      <p:sp>
        <p:nvSpPr>
          <p:cNvPr id="13" name="正方形/長方形 12">
            <a:extLst>
              <a:ext uri="{FF2B5EF4-FFF2-40B4-BE49-F238E27FC236}">
                <a16:creationId xmlns:a16="http://schemas.microsoft.com/office/drawing/2014/main" id="{519E1948-CE43-E36F-9485-0A07CA802DEC}"/>
              </a:ext>
            </a:extLst>
          </p:cNvPr>
          <p:cNvSpPr/>
          <p:nvPr/>
        </p:nvSpPr>
        <p:spPr>
          <a:xfrm>
            <a:off x="2409930" y="1805787"/>
            <a:ext cx="3127544" cy="462810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14" name="テキスト ボックス 13">
            <a:extLst>
              <a:ext uri="{FF2B5EF4-FFF2-40B4-BE49-F238E27FC236}">
                <a16:creationId xmlns:a16="http://schemas.microsoft.com/office/drawing/2014/main" id="{079BCB3C-516C-BB37-95D5-60F603B276A4}"/>
              </a:ext>
            </a:extLst>
          </p:cNvPr>
          <p:cNvSpPr txBox="1"/>
          <p:nvPr/>
        </p:nvSpPr>
        <p:spPr>
          <a:xfrm>
            <a:off x="6371250" y="1942549"/>
            <a:ext cx="2683139" cy="215444"/>
          </a:xfrm>
          <a:prstGeom prst="rect">
            <a:avLst/>
          </a:prstGeom>
          <a:noFill/>
        </p:spPr>
        <p:txBody>
          <a:bodyPr wrap="square" rtlCol="0">
            <a:spAutoFit/>
          </a:bodyPr>
          <a:lstStyle/>
          <a:p>
            <a:r>
              <a:rPr lang="ja-JP" altLang="en-US" sz="800" b="1" dirty="0">
                <a:latin typeface="+mj-ea"/>
                <a:ea typeface="+mj-ea"/>
              </a:rPr>
              <a:t>愛飲者の声がヒントに</a:t>
            </a:r>
            <a:endParaRPr lang="en-US" altLang="ja-JP" sz="800" b="1" dirty="0">
              <a:latin typeface="+mj-ea"/>
              <a:ea typeface="+mj-ea"/>
            </a:endParaRPr>
          </a:p>
        </p:txBody>
      </p:sp>
      <p:sp>
        <p:nvSpPr>
          <p:cNvPr id="15" name="正方形/長方形 14">
            <a:extLst>
              <a:ext uri="{FF2B5EF4-FFF2-40B4-BE49-F238E27FC236}">
                <a16:creationId xmlns:a16="http://schemas.microsoft.com/office/drawing/2014/main" id="{4D95039A-8D0C-EB8E-8101-4660F861B268}"/>
              </a:ext>
            </a:extLst>
          </p:cNvPr>
          <p:cNvSpPr/>
          <p:nvPr/>
        </p:nvSpPr>
        <p:spPr>
          <a:xfrm>
            <a:off x="6343770" y="1805787"/>
            <a:ext cx="3127544" cy="462810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17" name="テキスト ボックス 16">
            <a:extLst>
              <a:ext uri="{FF2B5EF4-FFF2-40B4-BE49-F238E27FC236}">
                <a16:creationId xmlns:a16="http://schemas.microsoft.com/office/drawing/2014/main" id="{4435C1F0-CBC0-ADB3-FB3D-E01C9E73A2AB}"/>
              </a:ext>
            </a:extLst>
          </p:cNvPr>
          <p:cNvSpPr txBox="1"/>
          <p:nvPr/>
        </p:nvSpPr>
        <p:spPr>
          <a:xfrm>
            <a:off x="6609231" y="3765239"/>
            <a:ext cx="2045372" cy="184666"/>
          </a:xfrm>
          <a:prstGeom prst="rect">
            <a:avLst/>
          </a:prstGeom>
          <a:noFill/>
        </p:spPr>
        <p:txBody>
          <a:bodyPr wrap="square" rtlCol="0">
            <a:spAutoFit/>
          </a:bodyPr>
          <a:lstStyle/>
          <a:p>
            <a:r>
              <a:rPr lang="en-US" altLang="ja-JP" sz="600" dirty="0">
                <a:solidFill>
                  <a:srgbClr val="002060"/>
                </a:solidFill>
                <a:latin typeface="+mj-ea"/>
                <a:ea typeface="+mj-ea"/>
              </a:rPr>
              <a:t>XXX</a:t>
            </a:r>
            <a:r>
              <a:rPr lang="ja-JP" altLang="en-US" sz="600" dirty="0">
                <a:solidFill>
                  <a:srgbClr val="002060"/>
                </a:solidFill>
                <a:latin typeface="+mj-ea"/>
                <a:ea typeface="+mj-ea"/>
              </a:rPr>
              <a:t>ビールの開発担当の●●●●氏</a:t>
            </a:r>
            <a:endParaRPr lang="en-US" altLang="ja-JP" sz="600" dirty="0">
              <a:solidFill>
                <a:srgbClr val="002060"/>
              </a:solidFill>
              <a:latin typeface="+mj-ea"/>
              <a:ea typeface="+mj-ea"/>
            </a:endParaRPr>
          </a:p>
        </p:txBody>
      </p:sp>
      <p:sp>
        <p:nvSpPr>
          <p:cNvPr id="18" name="テキスト ボックス 17">
            <a:extLst>
              <a:ext uri="{FF2B5EF4-FFF2-40B4-BE49-F238E27FC236}">
                <a16:creationId xmlns:a16="http://schemas.microsoft.com/office/drawing/2014/main" id="{E56AB98C-BB2C-8A51-5EB9-93569C659E9B}"/>
              </a:ext>
            </a:extLst>
          </p:cNvPr>
          <p:cNvSpPr txBox="1"/>
          <p:nvPr/>
        </p:nvSpPr>
        <p:spPr>
          <a:xfrm>
            <a:off x="6371250" y="3999238"/>
            <a:ext cx="2683139" cy="623248"/>
          </a:xfrm>
          <a:prstGeom prst="rect">
            <a:avLst/>
          </a:prstGeom>
          <a:noFill/>
        </p:spPr>
        <p:txBody>
          <a:bodyPr wrap="square" rtlCol="0">
            <a:spAutoFit/>
          </a:bodyPr>
          <a:lstStyle/>
          <a:p>
            <a:pPr>
              <a:lnSpc>
                <a:spcPts val="1100"/>
              </a:lnSpc>
            </a:pPr>
            <a:r>
              <a:rPr lang="ja-JP" altLang="en-US" sz="600" dirty="0">
                <a:latin typeface="+mj-ea"/>
                <a:ea typeface="+mj-ea"/>
              </a:rPr>
              <a:t>お客様からは「ずっしりとした飲みごたえがある」といった反響をいただいています。</a:t>
            </a:r>
            <a:r>
              <a:rPr kumimoji="1" lang="en-US" altLang="ja-JP" sz="700" b="0"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p>
        </p:txBody>
      </p:sp>
      <p:sp>
        <p:nvSpPr>
          <p:cNvPr id="19" name="波線 18">
            <a:extLst>
              <a:ext uri="{FF2B5EF4-FFF2-40B4-BE49-F238E27FC236}">
                <a16:creationId xmlns:a16="http://schemas.microsoft.com/office/drawing/2014/main" id="{262E38E0-52E6-AB24-8388-0B0B93377877}"/>
              </a:ext>
            </a:extLst>
          </p:cNvPr>
          <p:cNvSpPr/>
          <p:nvPr/>
        </p:nvSpPr>
        <p:spPr>
          <a:xfrm>
            <a:off x="6222265" y="4671652"/>
            <a:ext cx="3401821" cy="146718"/>
          </a:xfrm>
          <a:prstGeom prst="wave">
            <a:avLst/>
          </a:prstGeom>
          <a:solidFill>
            <a:schemeClr val="bg1">
              <a:lumMod val="95000"/>
            </a:schemeClr>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20" name="テキスト ボックス 19">
            <a:extLst>
              <a:ext uri="{FF2B5EF4-FFF2-40B4-BE49-F238E27FC236}">
                <a16:creationId xmlns:a16="http://schemas.microsoft.com/office/drawing/2014/main" id="{87BBB059-C4BA-ACE9-7400-68A9EB621C45}"/>
              </a:ext>
            </a:extLst>
          </p:cNvPr>
          <p:cNvSpPr txBox="1"/>
          <p:nvPr/>
        </p:nvSpPr>
        <p:spPr>
          <a:xfrm>
            <a:off x="6371250" y="4933771"/>
            <a:ext cx="2683139" cy="215444"/>
          </a:xfrm>
          <a:prstGeom prst="rect">
            <a:avLst/>
          </a:prstGeom>
          <a:noFill/>
        </p:spPr>
        <p:txBody>
          <a:bodyPr wrap="square" rtlCol="0">
            <a:spAutoFit/>
          </a:bodyPr>
          <a:lstStyle/>
          <a:p>
            <a:r>
              <a:rPr lang="ja-JP" altLang="en-US" sz="800" b="1" dirty="0">
                <a:latin typeface="+mj-ea"/>
                <a:ea typeface="+mj-ea"/>
              </a:rPr>
              <a:t>新発売を記念したキャンペーンを実施中！</a:t>
            </a:r>
            <a:endParaRPr lang="en-US" altLang="ja-JP" sz="800" b="1" dirty="0">
              <a:latin typeface="+mj-ea"/>
              <a:ea typeface="+mj-ea"/>
            </a:endParaRPr>
          </a:p>
        </p:txBody>
      </p:sp>
      <p:pic>
        <p:nvPicPr>
          <p:cNvPr id="21" name="図 20">
            <a:extLst>
              <a:ext uri="{FF2B5EF4-FFF2-40B4-BE49-F238E27FC236}">
                <a16:creationId xmlns:a16="http://schemas.microsoft.com/office/drawing/2014/main" id="{D30E89A9-920A-9C47-8C09-79E2AF9D3A08}"/>
              </a:ext>
            </a:extLst>
          </p:cNvPr>
          <p:cNvPicPr>
            <a:picLocks noChangeAspect="1"/>
          </p:cNvPicPr>
          <p:nvPr/>
        </p:nvPicPr>
        <p:blipFill rotWithShape="1">
          <a:blip r:embed="rId2"/>
          <a:srcRect t="15938" r="73260" b="80791"/>
          <a:stretch/>
        </p:blipFill>
        <p:spPr>
          <a:xfrm>
            <a:off x="2608966" y="2687823"/>
            <a:ext cx="749784" cy="128178"/>
          </a:xfrm>
          <a:prstGeom prst="rect">
            <a:avLst/>
          </a:prstGeom>
        </p:spPr>
      </p:pic>
      <p:sp>
        <p:nvSpPr>
          <p:cNvPr id="22" name="テキスト ボックス 21">
            <a:extLst>
              <a:ext uri="{FF2B5EF4-FFF2-40B4-BE49-F238E27FC236}">
                <a16:creationId xmlns:a16="http://schemas.microsoft.com/office/drawing/2014/main" id="{3AB9B3CE-1981-CE45-E3F4-79C0FB3631F4}"/>
              </a:ext>
            </a:extLst>
          </p:cNvPr>
          <p:cNvSpPr txBox="1"/>
          <p:nvPr/>
        </p:nvSpPr>
        <p:spPr>
          <a:xfrm>
            <a:off x="6445546" y="2125622"/>
            <a:ext cx="2683139" cy="415498"/>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a:p>
            <a:r>
              <a:rPr lang="en-US" altLang="ja-JP" sz="700" dirty="0">
                <a:solidFill>
                  <a:schemeClr val="tx1">
                    <a:lumMod val="65000"/>
                    <a:lumOff val="35000"/>
                  </a:schemeClr>
                </a:solidFill>
                <a:latin typeface="+mj-ea"/>
                <a:ea typeface="+mj-ea"/>
              </a:rPr>
              <a:t>××××××××××××××××××××××××××××××××××</a:t>
            </a:r>
          </a:p>
        </p:txBody>
      </p:sp>
      <p:sp>
        <p:nvSpPr>
          <p:cNvPr id="23" name="テキスト ボックス 22">
            <a:extLst>
              <a:ext uri="{FF2B5EF4-FFF2-40B4-BE49-F238E27FC236}">
                <a16:creationId xmlns:a16="http://schemas.microsoft.com/office/drawing/2014/main" id="{35B91261-7D32-8D31-348A-1C96DBF8879F}"/>
              </a:ext>
            </a:extLst>
          </p:cNvPr>
          <p:cNvSpPr txBox="1"/>
          <p:nvPr/>
        </p:nvSpPr>
        <p:spPr>
          <a:xfrm>
            <a:off x="6445546" y="5098430"/>
            <a:ext cx="2683139" cy="415498"/>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a:p>
            <a:r>
              <a:rPr lang="en-US" altLang="ja-JP" sz="700" dirty="0">
                <a:solidFill>
                  <a:schemeClr val="tx1">
                    <a:lumMod val="65000"/>
                    <a:lumOff val="35000"/>
                  </a:schemeClr>
                </a:solidFill>
                <a:latin typeface="+mj-ea"/>
                <a:ea typeface="+mj-ea"/>
              </a:rPr>
              <a:t>××××××××××××××××××××××××××××××××××</a:t>
            </a:r>
          </a:p>
        </p:txBody>
      </p:sp>
      <p:sp>
        <p:nvSpPr>
          <p:cNvPr id="24" name="波線 23">
            <a:extLst>
              <a:ext uri="{FF2B5EF4-FFF2-40B4-BE49-F238E27FC236}">
                <a16:creationId xmlns:a16="http://schemas.microsoft.com/office/drawing/2014/main" id="{FA81A598-C7C3-F990-7D53-635DB304CFDD}"/>
              </a:ext>
            </a:extLst>
          </p:cNvPr>
          <p:cNvSpPr/>
          <p:nvPr/>
        </p:nvSpPr>
        <p:spPr>
          <a:xfrm>
            <a:off x="2271880" y="6354776"/>
            <a:ext cx="3401821" cy="146718"/>
          </a:xfrm>
          <a:prstGeom prst="wave">
            <a:avLst/>
          </a:prstGeom>
          <a:solidFill>
            <a:schemeClr val="bg1">
              <a:lumMod val="95000"/>
            </a:schemeClr>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cxnSp>
        <p:nvCxnSpPr>
          <p:cNvPr id="25" name="直線コネクタ 24">
            <a:extLst>
              <a:ext uri="{FF2B5EF4-FFF2-40B4-BE49-F238E27FC236}">
                <a16:creationId xmlns:a16="http://schemas.microsoft.com/office/drawing/2014/main" id="{3288C806-D8BB-00E1-0E66-481D945BFEC2}"/>
              </a:ext>
            </a:extLst>
          </p:cNvPr>
          <p:cNvCxnSpPr>
            <a:cxnSpLocks/>
          </p:cNvCxnSpPr>
          <p:nvPr/>
        </p:nvCxnSpPr>
        <p:spPr>
          <a:xfrm>
            <a:off x="1535565" y="2445789"/>
            <a:ext cx="102084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6" name="テキスト プレースホルダー 1">
            <a:extLst>
              <a:ext uri="{FF2B5EF4-FFF2-40B4-BE49-F238E27FC236}">
                <a16:creationId xmlns:a16="http://schemas.microsoft.com/office/drawing/2014/main" id="{8119F854-5AB0-BA2D-8FD3-1A777EA19416}"/>
              </a:ext>
            </a:extLst>
          </p:cNvPr>
          <p:cNvSpPr txBox="1">
            <a:spLocks/>
          </p:cNvSpPr>
          <p:nvPr/>
        </p:nvSpPr>
        <p:spPr>
          <a:xfrm>
            <a:off x="736448" y="2251156"/>
            <a:ext cx="167443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■タイトル</a:t>
            </a:r>
            <a:endParaRPr lang="en-US" altLang="ja-JP" sz="1000" dirty="0"/>
          </a:p>
          <a:p>
            <a:r>
              <a:rPr lang="ja-JP" altLang="en-US" sz="1100" b="0" dirty="0"/>
              <a:t>登場感、話題性を訴求</a:t>
            </a:r>
          </a:p>
        </p:txBody>
      </p:sp>
      <p:cxnSp>
        <p:nvCxnSpPr>
          <p:cNvPr id="27" name="直線コネクタ 26">
            <a:extLst>
              <a:ext uri="{FF2B5EF4-FFF2-40B4-BE49-F238E27FC236}">
                <a16:creationId xmlns:a16="http://schemas.microsoft.com/office/drawing/2014/main" id="{E6AF161A-7BFD-3BD1-25EB-38E80B5D8582}"/>
              </a:ext>
            </a:extLst>
          </p:cNvPr>
          <p:cNvCxnSpPr>
            <a:cxnSpLocks/>
          </p:cNvCxnSpPr>
          <p:nvPr/>
        </p:nvCxnSpPr>
        <p:spPr>
          <a:xfrm>
            <a:off x="1535565" y="4622486"/>
            <a:ext cx="102084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8" name="テキスト プレースホルダー 1">
            <a:extLst>
              <a:ext uri="{FF2B5EF4-FFF2-40B4-BE49-F238E27FC236}">
                <a16:creationId xmlns:a16="http://schemas.microsoft.com/office/drawing/2014/main" id="{CA949855-2CDB-70E4-274D-C8482D5420FC}"/>
              </a:ext>
            </a:extLst>
          </p:cNvPr>
          <p:cNvSpPr txBox="1">
            <a:spLocks/>
          </p:cNvSpPr>
          <p:nvPr/>
        </p:nvSpPr>
        <p:spPr>
          <a:xfrm>
            <a:off x="736448" y="4526634"/>
            <a:ext cx="167443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記者発表の概要を</a:t>
            </a:r>
            <a:endParaRPr lang="en-US" altLang="ja-JP" sz="1100" b="0" dirty="0"/>
          </a:p>
          <a:p>
            <a:r>
              <a:rPr lang="ja-JP" altLang="en-US" sz="1100" b="0" dirty="0"/>
              <a:t>ニュース風にレポート</a:t>
            </a:r>
          </a:p>
        </p:txBody>
      </p:sp>
      <p:sp>
        <p:nvSpPr>
          <p:cNvPr id="29" name="左大かっこ 28">
            <a:extLst>
              <a:ext uri="{FF2B5EF4-FFF2-40B4-BE49-F238E27FC236}">
                <a16:creationId xmlns:a16="http://schemas.microsoft.com/office/drawing/2014/main" id="{42FDDA28-4D1C-6A0F-3C0A-E267B112CBC3}"/>
              </a:ext>
            </a:extLst>
          </p:cNvPr>
          <p:cNvSpPr/>
          <p:nvPr/>
        </p:nvSpPr>
        <p:spPr>
          <a:xfrm>
            <a:off x="2548932" y="4433632"/>
            <a:ext cx="82832" cy="1844465"/>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0" name="左大かっこ 29">
            <a:extLst>
              <a:ext uri="{FF2B5EF4-FFF2-40B4-BE49-F238E27FC236}">
                <a16:creationId xmlns:a16="http://schemas.microsoft.com/office/drawing/2014/main" id="{0724E18B-E3A3-A8EF-DEB7-3F0656E521EE}"/>
              </a:ext>
            </a:extLst>
          </p:cNvPr>
          <p:cNvSpPr/>
          <p:nvPr/>
        </p:nvSpPr>
        <p:spPr>
          <a:xfrm flipH="1">
            <a:off x="9060487" y="1942549"/>
            <a:ext cx="77427" cy="1844465"/>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1" name="左大かっこ 30">
            <a:extLst>
              <a:ext uri="{FF2B5EF4-FFF2-40B4-BE49-F238E27FC236}">
                <a16:creationId xmlns:a16="http://schemas.microsoft.com/office/drawing/2014/main" id="{98093EB4-1936-D044-EEFC-E4A5A5233C35}"/>
              </a:ext>
            </a:extLst>
          </p:cNvPr>
          <p:cNvSpPr/>
          <p:nvPr/>
        </p:nvSpPr>
        <p:spPr>
          <a:xfrm flipH="1">
            <a:off x="9060486" y="3949905"/>
            <a:ext cx="94429" cy="589348"/>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2" name="左大かっこ 31">
            <a:extLst>
              <a:ext uri="{FF2B5EF4-FFF2-40B4-BE49-F238E27FC236}">
                <a16:creationId xmlns:a16="http://schemas.microsoft.com/office/drawing/2014/main" id="{B95EB971-47E4-2547-C2A8-F76965D6D274}"/>
              </a:ext>
            </a:extLst>
          </p:cNvPr>
          <p:cNvSpPr/>
          <p:nvPr/>
        </p:nvSpPr>
        <p:spPr>
          <a:xfrm flipH="1">
            <a:off x="9060485" y="4937511"/>
            <a:ext cx="94429" cy="1340586"/>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33" name="直線コネクタ 32">
            <a:extLst>
              <a:ext uri="{FF2B5EF4-FFF2-40B4-BE49-F238E27FC236}">
                <a16:creationId xmlns:a16="http://schemas.microsoft.com/office/drawing/2014/main" id="{8C7BA47C-6FD7-3D0B-238C-3D8F3AEFDE83}"/>
              </a:ext>
            </a:extLst>
          </p:cNvPr>
          <p:cNvCxnSpPr>
            <a:cxnSpLocks/>
          </p:cNvCxnSpPr>
          <p:nvPr/>
        </p:nvCxnSpPr>
        <p:spPr>
          <a:xfrm>
            <a:off x="9145463" y="2172660"/>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テキスト プレースホルダー 1">
            <a:extLst>
              <a:ext uri="{FF2B5EF4-FFF2-40B4-BE49-F238E27FC236}">
                <a16:creationId xmlns:a16="http://schemas.microsoft.com/office/drawing/2014/main" id="{A5D6729C-BD9D-8588-473C-5E5274C7BB83}"/>
              </a:ext>
            </a:extLst>
          </p:cNvPr>
          <p:cNvSpPr txBox="1">
            <a:spLocks/>
          </p:cNvSpPr>
          <p:nvPr/>
        </p:nvSpPr>
        <p:spPr>
          <a:xfrm>
            <a:off x="9624086" y="2050271"/>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開発秘話などで</a:t>
            </a:r>
            <a:endParaRPr lang="en-US" altLang="ja-JP" sz="1100" b="0" dirty="0"/>
          </a:p>
          <a:p>
            <a:r>
              <a:rPr lang="ja-JP" altLang="en-US" sz="1100" b="0" dirty="0"/>
              <a:t>記事を肉付け</a:t>
            </a:r>
          </a:p>
        </p:txBody>
      </p:sp>
      <p:cxnSp>
        <p:nvCxnSpPr>
          <p:cNvPr id="35" name="直線コネクタ 34">
            <a:extLst>
              <a:ext uri="{FF2B5EF4-FFF2-40B4-BE49-F238E27FC236}">
                <a16:creationId xmlns:a16="http://schemas.microsoft.com/office/drawing/2014/main" id="{13E989E2-A657-919F-5A46-1AEC3F13ECB5}"/>
              </a:ext>
            </a:extLst>
          </p:cNvPr>
          <p:cNvCxnSpPr>
            <a:cxnSpLocks/>
          </p:cNvCxnSpPr>
          <p:nvPr/>
        </p:nvCxnSpPr>
        <p:spPr>
          <a:xfrm>
            <a:off x="9154914" y="4018009"/>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6" name="テキスト プレースホルダー 1">
            <a:extLst>
              <a:ext uri="{FF2B5EF4-FFF2-40B4-BE49-F238E27FC236}">
                <a16:creationId xmlns:a16="http://schemas.microsoft.com/office/drawing/2014/main" id="{7876BC80-5196-CC6E-9A93-0129A11E2F60}"/>
              </a:ext>
            </a:extLst>
          </p:cNvPr>
          <p:cNvSpPr txBox="1">
            <a:spLocks/>
          </p:cNvSpPr>
          <p:nvPr/>
        </p:nvSpPr>
        <p:spPr>
          <a:xfrm>
            <a:off x="9624086" y="5397380"/>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en-US" altLang="ja-JP" sz="1100" b="0" dirty="0" err="1"/>
              <a:t>PayPay</a:t>
            </a:r>
            <a:r>
              <a:rPr lang="ja-JP" altLang="en-US" sz="1100" b="0" dirty="0"/>
              <a:t>を絡めた</a:t>
            </a:r>
            <a:endParaRPr lang="en-US" altLang="ja-JP" sz="1100" b="0" dirty="0"/>
          </a:p>
          <a:p>
            <a:r>
              <a:rPr lang="ja-JP" altLang="en-US" sz="1100" b="0" dirty="0"/>
              <a:t>販促への落とし込み</a:t>
            </a:r>
          </a:p>
        </p:txBody>
      </p:sp>
      <p:pic>
        <p:nvPicPr>
          <p:cNvPr id="37" name="図 36">
            <a:extLst>
              <a:ext uri="{FF2B5EF4-FFF2-40B4-BE49-F238E27FC236}">
                <a16:creationId xmlns:a16="http://schemas.microsoft.com/office/drawing/2014/main" id="{2E8351F2-B9BF-3558-FCB6-76A9125AB150}"/>
              </a:ext>
            </a:extLst>
          </p:cNvPr>
          <p:cNvPicPr>
            <a:picLocks noChangeAspect="1"/>
          </p:cNvPicPr>
          <p:nvPr/>
        </p:nvPicPr>
        <p:blipFill rotWithShape="1">
          <a:blip r:embed="rId3"/>
          <a:srcRect t="3176"/>
          <a:stretch/>
        </p:blipFill>
        <p:spPr>
          <a:xfrm>
            <a:off x="2634958" y="2869667"/>
            <a:ext cx="2592342" cy="1425622"/>
          </a:xfrm>
          <a:prstGeom prst="rect">
            <a:avLst/>
          </a:prstGeom>
        </p:spPr>
      </p:pic>
      <p:pic>
        <p:nvPicPr>
          <p:cNvPr id="38" name="図 37">
            <a:extLst>
              <a:ext uri="{FF2B5EF4-FFF2-40B4-BE49-F238E27FC236}">
                <a16:creationId xmlns:a16="http://schemas.microsoft.com/office/drawing/2014/main" id="{98BB5B39-823C-A959-2756-3D3C9A856FE7}"/>
              </a:ext>
            </a:extLst>
          </p:cNvPr>
          <p:cNvPicPr>
            <a:picLocks noChangeAspect="1"/>
          </p:cNvPicPr>
          <p:nvPr/>
        </p:nvPicPr>
        <p:blipFill rotWithShape="1">
          <a:blip r:embed="rId4"/>
          <a:srcRect b="9264"/>
          <a:stretch/>
        </p:blipFill>
        <p:spPr>
          <a:xfrm>
            <a:off x="2936823" y="4932871"/>
            <a:ext cx="2048590" cy="1243848"/>
          </a:xfrm>
          <a:prstGeom prst="rect">
            <a:avLst/>
          </a:prstGeom>
        </p:spPr>
      </p:pic>
      <p:pic>
        <p:nvPicPr>
          <p:cNvPr id="39" name="図 38">
            <a:extLst>
              <a:ext uri="{FF2B5EF4-FFF2-40B4-BE49-F238E27FC236}">
                <a16:creationId xmlns:a16="http://schemas.microsoft.com/office/drawing/2014/main" id="{308AD30C-9DE8-A98F-8383-0C361BA31B4C}"/>
              </a:ext>
            </a:extLst>
          </p:cNvPr>
          <p:cNvPicPr>
            <a:picLocks noChangeAspect="1"/>
          </p:cNvPicPr>
          <p:nvPr/>
        </p:nvPicPr>
        <p:blipFill rotWithShape="1">
          <a:blip r:embed="rId5"/>
          <a:srcRect b="16826"/>
          <a:stretch/>
        </p:blipFill>
        <p:spPr>
          <a:xfrm>
            <a:off x="6647341" y="2551275"/>
            <a:ext cx="2085335" cy="1203234"/>
          </a:xfrm>
          <a:prstGeom prst="rect">
            <a:avLst/>
          </a:prstGeom>
        </p:spPr>
      </p:pic>
      <p:sp>
        <p:nvSpPr>
          <p:cNvPr id="40" name="テキスト プレースホルダー 1">
            <a:extLst>
              <a:ext uri="{FF2B5EF4-FFF2-40B4-BE49-F238E27FC236}">
                <a16:creationId xmlns:a16="http://schemas.microsoft.com/office/drawing/2014/main" id="{072EBF1C-A6ED-6B0D-22D7-5D7A50B3120E}"/>
              </a:ext>
            </a:extLst>
          </p:cNvPr>
          <p:cNvSpPr txBox="1">
            <a:spLocks/>
          </p:cNvSpPr>
          <p:nvPr/>
        </p:nvSpPr>
        <p:spPr>
          <a:xfrm>
            <a:off x="9624086" y="3897760"/>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ユーザーボイス</a:t>
            </a:r>
            <a:endParaRPr lang="en-US" altLang="ja-JP" sz="1100" b="0" dirty="0"/>
          </a:p>
          <a:p>
            <a:r>
              <a:rPr lang="ja-JP" altLang="en-US" sz="1100" b="0" dirty="0"/>
              <a:t>によるリアリティ</a:t>
            </a:r>
          </a:p>
        </p:txBody>
      </p:sp>
      <p:sp>
        <p:nvSpPr>
          <p:cNvPr id="41" name="四角形: 角を丸くする 40">
            <a:extLst>
              <a:ext uri="{FF2B5EF4-FFF2-40B4-BE49-F238E27FC236}">
                <a16:creationId xmlns:a16="http://schemas.microsoft.com/office/drawing/2014/main" id="{E13233D3-A700-8571-FEFB-A2F61944A8BA}"/>
              </a:ext>
            </a:extLst>
          </p:cNvPr>
          <p:cNvSpPr/>
          <p:nvPr/>
        </p:nvSpPr>
        <p:spPr>
          <a:xfrm>
            <a:off x="6609231" y="5674847"/>
            <a:ext cx="2298482" cy="603250"/>
          </a:xfrm>
          <a:prstGeom prst="roundRect">
            <a:avLst>
              <a:gd name="adj" fmla="val 0"/>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highlight>
                <a:srgbClr val="FFFFFF"/>
              </a:highlight>
            </a:endParaRPr>
          </a:p>
        </p:txBody>
      </p:sp>
      <p:sp>
        <p:nvSpPr>
          <p:cNvPr id="42" name="テキスト ボックス 41">
            <a:extLst>
              <a:ext uri="{FF2B5EF4-FFF2-40B4-BE49-F238E27FC236}">
                <a16:creationId xmlns:a16="http://schemas.microsoft.com/office/drawing/2014/main" id="{4C1CF11B-B059-5345-CBB9-2615E3362666}"/>
              </a:ext>
            </a:extLst>
          </p:cNvPr>
          <p:cNvSpPr txBox="1"/>
          <p:nvPr/>
        </p:nvSpPr>
        <p:spPr>
          <a:xfrm>
            <a:off x="6657568" y="5689149"/>
            <a:ext cx="1678727" cy="200055"/>
          </a:xfrm>
          <a:prstGeom prst="rect">
            <a:avLst/>
          </a:prstGeom>
          <a:noFill/>
        </p:spPr>
        <p:txBody>
          <a:bodyPr wrap="square" rtlCol="0">
            <a:spAutoFit/>
          </a:bodyPr>
          <a:lstStyle/>
          <a:p>
            <a:r>
              <a:rPr lang="ja-JP" altLang="en-US" sz="700" b="1" dirty="0">
                <a:solidFill>
                  <a:schemeClr val="bg1"/>
                </a:solidFill>
                <a:latin typeface="+mj-ea"/>
                <a:ea typeface="+mj-ea"/>
              </a:rPr>
              <a:t>今、</a:t>
            </a:r>
            <a:r>
              <a:rPr lang="en-US" altLang="ja-JP" sz="700" b="1" dirty="0">
                <a:solidFill>
                  <a:schemeClr val="bg1"/>
                </a:solidFill>
                <a:latin typeface="+mj-ea"/>
                <a:ea typeface="+mj-ea"/>
              </a:rPr>
              <a:t>XXX</a:t>
            </a:r>
            <a:r>
              <a:rPr lang="ja-JP" altLang="en-US" sz="700" b="1" dirty="0">
                <a:solidFill>
                  <a:schemeClr val="bg1"/>
                </a:solidFill>
                <a:latin typeface="+mj-ea"/>
                <a:ea typeface="+mj-ea"/>
              </a:rPr>
              <a:t>ビールを</a:t>
            </a:r>
            <a:r>
              <a:rPr lang="en-US" altLang="ja-JP" sz="700" b="1" dirty="0" err="1">
                <a:solidFill>
                  <a:schemeClr val="bg1"/>
                </a:solidFill>
                <a:latin typeface="+mj-ea"/>
                <a:ea typeface="+mj-ea"/>
              </a:rPr>
              <a:t>PayPay</a:t>
            </a:r>
            <a:r>
              <a:rPr lang="ja-JP" altLang="en-US" sz="700" b="1" dirty="0">
                <a:solidFill>
                  <a:schemeClr val="bg1"/>
                </a:solidFill>
                <a:latin typeface="+mj-ea"/>
                <a:ea typeface="+mj-ea"/>
              </a:rPr>
              <a:t>で買うと</a:t>
            </a:r>
            <a:endParaRPr lang="en-US" altLang="ja-JP" sz="700" b="1" dirty="0">
              <a:solidFill>
                <a:schemeClr val="bg1"/>
              </a:solidFill>
              <a:latin typeface="+mj-ea"/>
              <a:ea typeface="+mj-ea"/>
            </a:endParaRPr>
          </a:p>
        </p:txBody>
      </p:sp>
      <p:sp>
        <p:nvSpPr>
          <p:cNvPr id="43" name="四角形: 角を丸くする 42">
            <a:extLst>
              <a:ext uri="{FF2B5EF4-FFF2-40B4-BE49-F238E27FC236}">
                <a16:creationId xmlns:a16="http://schemas.microsoft.com/office/drawing/2014/main" id="{F1E3332D-80E7-909C-C227-23276AE0802A}"/>
              </a:ext>
            </a:extLst>
          </p:cNvPr>
          <p:cNvSpPr/>
          <p:nvPr/>
        </p:nvSpPr>
        <p:spPr>
          <a:xfrm>
            <a:off x="6665170" y="5842984"/>
            <a:ext cx="2217375" cy="431752"/>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highlight>
                <a:srgbClr val="FFFFFF"/>
              </a:highlight>
            </a:endParaRPr>
          </a:p>
        </p:txBody>
      </p:sp>
      <p:pic>
        <p:nvPicPr>
          <p:cNvPr id="44" name="図 43">
            <a:extLst>
              <a:ext uri="{FF2B5EF4-FFF2-40B4-BE49-F238E27FC236}">
                <a16:creationId xmlns:a16="http://schemas.microsoft.com/office/drawing/2014/main" id="{9D03FCF8-7ECA-227D-2F28-61F82D016F97}"/>
              </a:ext>
            </a:extLst>
          </p:cNvPr>
          <p:cNvPicPr>
            <a:picLocks noChangeAspect="1"/>
          </p:cNvPicPr>
          <p:nvPr/>
        </p:nvPicPr>
        <p:blipFill>
          <a:blip r:embed="rId6"/>
          <a:stretch>
            <a:fillRect/>
          </a:stretch>
        </p:blipFill>
        <p:spPr>
          <a:xfrm>
            <a:off x="8459259" y="5585401"/>
            <a:ext cx="352601" cy="591317"/>
          </a:xfrm>
          <a:prstGeom prst="rect">
            <a:avLst/>
          </a:prstGeom>
        </p:spPr>
      </p:pic>
      <p:sp>
        <p:nvSpPr>
          <p:cNvPr id="45" name="テキスト ボックス 44">
            <a:extLst>
              <a:ext uri="{FF2B5EF4-FFF2-40B4-BE49-F238E27FC236}">
                <a16:creationId xmlns:a16="http://schemas.microsoft.com/office/drawing/2014/main" id="{F74C2ADF-3195-49C2-B085-DC21D8945BC4}"/>
              </a:ext>
            </a:extLst>
          </p:cNvPr>
          <p:cNvSpPr txBox="1"/>
          <p:nvPr/>
        </p:nvSpPr>
        <p:spPr>
          <a:xfrm>
            <a:off x="6684435" y="5865493"/>
            <a:ext cx="1894582" cy="430887"/>
          </a:xfrm>
          <a:prstGeom prst="rect">
            <a:avLst/>
          </a:prstGeom>
          <a:noFill/>
        </p:spPr>
        <p:txBody>
          <a:bodyPr wrap="square" rtlCol="0">
            <a:spAutoFit/>
          </a:bodyPr>
          <a:lstStyle/>
          <a:p>
            <a:r>
              <a:rPr lang="ja-JP" altLang="en-US" sz="700" b="1" dirty="0">
                <a:latin typeface="+mj-ea"/>
                <a:ea typeface="+mj-ea"/>
              </a:rPr>
              <a:t>抽選で</a:t>
            </a:r>
            <a:r>
              <a:rPr lang="en-US" altLang="ja-JP" sz="1100" b="1" dirty="0">
                <a:solidFill>
                  <a:srgbClr val="FF0000"/>
                </a:solidFill>
                <a:latin typeface="+mj-ea"/>
                <a:ea typeface="+mj-ea"/>
              </a:rPr>
              <a:t>100,000</a:t>
            </a:r>
            <a:r>
              <a:rPr lang="ja-JP" altLang="en-US" sz="1100" b="1" dirty="0">
                <a:solidFill>
                  <a:srgbClr val="FF0000"/>
                </a:solidFill>
                <a:latin typeface="+mj-ea"/>
                <a:ea typeface="+mj-ea"/>
              </a:rPr>
              <a:t>名様</a:t>
            </a:r>
            <a:r>
              <a:rPr lang="ja-JP" altLang="en-US" sz="700" b="1" dirty="0">
                <a:latin typeface="+mj-ea"/>
                <a:ea typeface="+mj-ea"/>
              </a:rPr>
              <a:t>に</a:t>
            </a:r>
            <a:endParaRPr lang="en-US" altLang="ja-JP" sz="700" b="1" dirty="0">
              <a:latin typeface="+mj-ea"/>
              <a:ea typeface="+mj-ea"/>
            </a:endParaRPr>
          </a:p>
          <a:p>
            <a:r>
              <a:rPr lang="en-US" altLang="ja-JP" sz="1100" b="1" dirty="0">
                <a:solidFill>
                  <a:srgbClr val="FF0000"/>
                </a:solidFill>
                <a:latin typeface="+mj-ea"/>
                <a:ea typeface="+mj-ea"/>
              </a:rPr>
              <a:t>100</a:t>
            </a:r>
            <a:r>
              <a:rPr lang="ja-JP" altLang="en-US" sz="1100" b="1" dirty="0">
                <a:solidFill>
                  <a:srgbClr val="FF0000"/>
                </a:solidFill>
                <a:latin typeface="+mj-ea"/>
                <a:ea typeface="+mj-ea"/>
              </a:rPr>
              <a:t>円</a:t>
            </a:r>
            <a:r>
              <a:rPr lang="ja-JP" altLang="en-US" sz="700" b="1" dirty="0">
                <a:latin typeface="+mj-ea"/>
                <a:ea typeface="+mj-ea"/>
              </a:rPr>
              <a:t>分バック！</a:t>
            </a:r>
            <a:endParaRPr lang="en-US" altLang="ja-JP" sz="700" b="1" dirty="0">
              <a:latin typeface="+mj-ea"/>
              <a:ea typeface="+mj-ea"/>
            </a:endParaRPr>
          </a:p>
        </p:txBody>
      </p:sp>
      <p:pic>
        <p:nvPicPr>
          <p:cNvPr id="46" name="図 45">
            <a:extLst>
              <a:ext uri="{FF2B5EF4-FFF2-40B4-BE49-F238E27FC236}">
                <a16:creationId xmlns:a16="http://schemas.microsoft.com/office/drawing/2014/main" id="{75B58CF3-0D44-9A89-E397-F9AF49D66CD4}"/>
              </a:ext>
            </a:extLst>
          </p:cNvPr>
          <p:cNvPicPr>
            <a:picLocks noChangeAspect="1"/>
          </p:cNvPicPr>
          <p:nvPr/>
        </p:nvPicPr>
        <p:blipFill>
          <a:blip r:embed="rId7"/>
          <a:stretch>
            <a:fillRect/>
          </a:stretch>
        </p:blipFill>
        <p:spPr>
          <a:xfrm>
            <a:off x="7651598" y="6067249"/>
            <a:ext cx="814024" cy="148716"/>
          </a:xfrm>
          <a:prstGeom prst="rect">
            <a:avLst/>
          </a:prstGeom>
        </p:spPr>
      </p:pic>
      <p:cxnSp>
        <p:nvCxnSpPr>
          <p:cNvPr id="47" name="直線コネクタ 46">
            <a:extLst>
              <a:ext uri="{FF2B5EF4-FFF2-40B4-BE49-F238E27FC236}">
                <a16:creationId xmlns:a16="http://schemas.microsoft.com/office/drawing/2014/main" id="{8996AE44-09C0-6375-E899-5D1100FCF2F4}"/>
              </a:ext>
            </a:extLst>
          </p:cNvPr>
          <p:cNvCxnSpPr>
            <a:cxnSpLocks/>
          </p:cNvCxnSpPr>
          <p:nvPr/>
        </p:nvCxnSpPr>
        <p:spPr>
          <a:xfrm>
            <a:off x="9154914" y="5518768"/>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30845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en-US" altLang="ja-JP" dirty="0"/>
              <a:t>Yahoo!</a:t>
            </a:r>
            <a:r>
              <a:rPr kumimoji="1" lang="ja-JP" altLang="en-US" dirty="0"/>
              <a:t>特別企画　タイアップとの連動企画</a:t>
            </a:r>
          </a:p>
        </p:txBody>
      </p:sp>
      <p:pic>
        <p:nvPicPr>
          <p:cNvPr id="48" name="図 47">
            <a:extLst>
              <a:ext uri="{FF2B5EF4-FFF2-40B4-BE49-F238E27FC236}">
                <a16:creationId xmlns:a16="http://schemas.microsoft.com/office/drawing/2014/main" id="{26AC3329-6402-3157-D8C1-60D921F7FDF2}"/>
              </a:ext>
            </a:extLst>
          </p:cNvPr>
          <p:cNvPicPr>
            <a:picLocks noChangeAspect="1"/>
          </p:cNvPicPr>
          <p:nvPr/>
        </p:nvPicPr>
        <p:blipFill rotWithShape="1">
          <a:blip r:embed="rId2"/>
          <a:srcRect b="94388"/>
          <a:stretch/>
        </p:blipFill>
        <p:spPr>
          <a:xfrm>
            <a:off x="2575341" y="1902239"/>
            <a:ext cx="2803994" cy="219933"/>
          </a:xfrm>
          <a:prstGeom prst="rect">
            <a:avLst/>
          </a:prstGeom>
        </p:spPr>
      </p:pic>
      <p:sp>
        <p:nvSpPr>
          <p:cNvPr id="49" name="テキスト ボックス 48">
            <a:extLst>
              <a:ext uri="{FF2B5EF4-FFF2-40B4-BE49-F238E27FC236}">
                <a16:creationId xmlns:a16="http://schemas.microsoft.com/office/drawing/2014/main" id="{D556F35E-53C2-0CCD-368A-D10A0E654F79}"/>
              </a:ext>
            </a:extLst>
          </p:cNvPr>
          <p:cNvSpPr txBox="1"/>
          <p:nvPr/>
        </p:nvSpPr>
        <p:spPr>
          <a:xfrm>
            <a:off x="2520253" y="2318394"/>
            <a:ext cx="3026628" cy="338554"/>
          </a:xfrm>
          <a:prstGeom prst="rect">
            <a:avLst/>
          </a:prstGeom>
          <a:noFill/>
        </p:spPr>
        <p:txBody>
          <a:bodyPr wrap="square" rtlCol="0">
            <a:spAutoFit/>
          </a:bodyPr>
          <a:lstStyle/>
          <a:p>
            <a:r>
              <a:rPr lang="en-US" altLang="ja-JP" sz="800" b="1" dirty="0">
                <a:latin typeface="+mj-ea"/>
                <a:ea typeface="+mj-ea"/>
              </a:rPr>
              <a:t>8</a:t>
            </a:r>
            <a:r>
              <a:rPr lang="ja-JP" altLang="en-US" sz="800" b="1" dirty="0">
                <a:latin typeface="+mj-ea"/>
                <a:ea typeface="+mj-ea"/>
              </a:rPr>
              <a:t>月</a:t>
            </a:r>
            <a:r>
              <a:rPr lang="en-US" altLang="ja-JP" sz="800" b="1" dirty="0">
                <a:latin typeface="+mj-ea"/>
                <a:ea typeface="+mj-ea"/>
              </a:rPr>
              <a:t>31</a:t>
            </a:r>
            <a:r>
              <a:rPr lang="ja-JP" altLang="en-US" sz="800" b="1" dirty="0">
                <a:latin typeface="+mj-ea"/>
                <a:ea typeface="+mj-ea"/>
              </a:rPr>
              <a:t>日は、やさい（</a:t>
            </a:r>
            <a:r>
              <a:rPr lang="en-US" altLang="ja-JP" sz="800" b="1" dirty="0">
                <a:latin typeface="+mj-ea"/>
                <a:ea typeface="+mj-ea"/>
              </a:rPr>
              <a:t>831</a:t>
            </a:r>
            <a:r>
              <a:rPr lang="ja-JP" altLang="en-US" sz="800" b="1" dirty="0">
                <a:latin typeface="+mj-ea"/>
                <a:ea typeface="+mj-ea"/>
              </a:rPr>
              <a:t>）の日。サラダで生の味わいを</a:t>
            </a:r>
            <a:endParaRPr lang="en-US" altLang="ja-JP" sz="800" b="1" dirty="0">
              <a:latin typeface="+mj-ea"/>
              <a:ea typeface="+mj-ea"/>
            </a:endParaRPr>
          </a:p>
          <a:p>
            <a:r>
              <a:rPr lang="ja-JP" altLang="en-US" sz="800" b="1" dirty="0">
                <a:latin typeface="+mj-ea"/>
                <a:ea typeface="+mj-ea"/>
              </a:rPr>
              <a:t>たっぷり楽しもう</a:t>
            </a:r>
            <a:endParaRPr lang="en-US" altLang="ja-JP" sz="800" b="1" dirty="0">
              <a:latin typeface="+mj-ea"/>
              <a:ea typeface="+mj-ea"/>
            </a:endParaRPr>
          </a:p>
        </p:txBody>
      </p:sp>
      <p:sp>
        <p:nvSpPr>
          <p:cNvPr id="50" name="テキスト ボックス 49">
            <a:extLst>
              <a:ext uri="{FF2B5EF4-FFF2-40B4-BE49-F238E27FC236}">
                <a16:creationId xmlns:a16="http://schemas.microsoft.com/office/drawing/2014/main" id="{F418BE42-84D5-98F7-E4B1-6B8CB1E5E76E}"/>
              </a:ext>
            </a:extLst>
          </p:cNvPr>
          <p:cNvSpPr txBox="1"/>
          <p:nvPr/>
        </p:nvSpPr>
        <p:spPr>
          <a:xfrm>
            <a:off x="2641171" y="4433632"/>
            <a:ext cx="2683139" cy="215444"/>
          </a:xfrm>
          <a:prstGeom prst="rect">
            <a:avLst/>
          </a:prstGeom>
          <a:noFill/>
        </p:spPr>
        <p:txBody>
          <a:bodyPr wrap="square" rtlCol="0">
            <a:spAutoFit/>
          </a:bodyPr>
          <a:lstStyle/>
          <a:p>
            <a:r>
              <a:rPr lang="ja-JP" altLang="en-US" sz="800" b="1" dirty="0">
                <a:latin typeface="+mj-ea"/>
                <a:ea typeface="+mj-ea"/>
              </a:rPr>
              <a:t>今年で</a:t>
            </a:r>
            <a:r>
              <a:rPr lang="en-US" altLang="ja-JP" sz="800" b="1" dirty="0">
                <a:latin typeface="+mj-ea"/>
                <a:ea typeface="+mj-ea"/>
              </a:rPr>
              <a:t>40</a:t>
            </a:r>
            <a:r>
              <a:rPr lang="ja-JP" altLang="en-US" sz="800" b="1" dirty="0">
                <a:latin typeface="+mj-ea"/>
                <a:ea typeface="+mj-ea"/>
              </a:rPr>
              <a:t>周年の「野菜の日」</a:t>
            </a:r>
            <a:endParaRPr lang="en-US" altLang="ja-JP" sz="800" b="1" dirty="0">
              <a:latin typeface="+mj-ea"/>
              <a:ea typeface="+mj-ea"/>
            </a:endParaRPr>
          </a:p>
        </p:txBody>
      </p:sp>
      <p:sp>
        <p:nvSpPr>
          <p:cNvPr id="51" name="テキスト ボックス 50">
            <a:extLst>
              <a:ext uri="{FF2B5EF4-FFF2-40B4-BE49-F238E27FC236}">
                <a16:creationId xmlns:a16="http://schemas.microsoft.com/office/drawing/2014/main" id="{D9D76716-41A3-09FF-2211-C183830EF2DA}"/>
              </a:ext>
            </a:extLst>
          </p:cNvPr>
          <p:cNvSpPr txBox="1"/>
          <p:nvPr/>
        </p:nvSpPr>
        <p:spPr>
          <a:xfrm>
            <a:off x="4663820" y="2122172"/>
            <a:ext cx="741151" cy="184666"/>
          </a:xfrm>
          <a:prstGeom prst="rect">
            <a:avLst/>
          </a:prstGeom>
          <a:noFill/>
        </p:spPr>
        <p:txBody>
          <a:bodyPr wrap="square" rtlCol="0">
            <a:spAutoFit/>
          </a:bodyPr>
          <a:lstStyle/>
          <a:p>
            <a:r>
              <a:rPr lang="ja-JP" altLang="en-US" sz="600" dirty="0">
                <a:solidFill>
                  <a:schemeClr val="tx1">
                    <a:lumMod val="65000"/>
                    <a:lumOff val="35000"/>
                  </a:schemeClr>
                </a:solidFill>
                <a:latin typeface="+mj-ea"/>
                <a:ea typeface="+mj-ea"/>
              </a:rPr>
              <a:t>提供：</a:t>
            </a:r>
            <a:r>
              <a:rPr lang="en-US" altLang="ja-JP" sz="600" dirty="0">
                <a:solidFill>
                  <a:schemeClr val="tx1">
                    <a:lumMod val="65000"/>
                    <a:lumOff val="35000"/>
                  </a:schemeClr>
                </a:solidFill>
                <a:latin typeface="+mj-ea"/>
                <a:ea typeface="+mj-ea"/>
              </a:rPr>
              <a:t>ZZZ</a:t>
            </a:r>
            <a:r>
              <a:rPr lang="ja-JP" altLang="en-US" sz="600" dirty="0">
                <a:solidFill>
                  <a:schemeClr val="tx1">
                    <a:lumMod val="65000"/>
                    <a:lumOff val="35000"/>
                  </a:schemeClr>
                </a:solidFill>
                <a:latin typeface="+mj-ea"/>
                <a:ea typeface="+mj-ea"/>
              </a:rPr>
              <a:t>食品</a:t>
            </a:r>
            <a:endParaRPr lang="en-US" altLang="ja-JP" sz="600" dirty="0">
              <a:solidFill>
                <a:schemeClr val="tx1">
                  <a:lumMod val="65000"/>
                  <a:lumOff val="35000"/>
                </a:schemeClr>
              </a:solidFill>
              <a:latin typeface="+mj-ea"/>
              <a:ea typeface="+mj-ea"/>
            </a:endParaRPr>
          </a:p>
        </p:txBody>
      </p:sp>
      <p:pic>
        <p:nvPicPr>
          <p:cNvPr id="52" name="図 51">
            <a:extLst>
              <a:ext uri="{FF2B5EF4-FFF2-40B4-BE49-F238E27FC236}">
                <a16:creationId xmlns:a16="http://schemas.microsoft.com/office/drawing/2014/main" id="{7081A3DD-2BDA-A3BD-711B-6ABDD31C14BD}"/>
              </a:ext>
            </a:extLst>
          </p:cNvPr>
          <p:cNvPicPr>
            <a:picLocks noChangeAspect="1"/>
          </p:cNvPicPr>
          <p:nvPr/>
        </p:nvPicPr>
        <p:blipFill rotWithShape="1">
          <a:blip r:embed="rId2"/>
          <a:srcRect t="4548" b="94388"/>
          <a:stretch/>
        </p:blipFill>
        <p:spPr>
          <a:xfrm>
            <a:off x="2575341" y="2739888"/>
            <a:ext cx="2803994" cy="41708"/>
          </a:xfrm>
          <a:prstGeom prst="rect">
            <a:avLst/>
          </a:prstGeom>
        </p:spPr>
      </p:pic>
      <p:sp>
        <p:nvSpPr>
          <p:cNvPr id="53" name="テキスト ボックス 52">
            <a:extLst>
              <a:ext uri="{FF2B5EF4-FFF2-40B4-BE49-F238E27FC236}">
                <a16:creationId xmlns:a16="http://schemas.microsoft.com/office/drawing/2014/main" id="{FEE3A3A0-A478-683B-D536-5B8788C5B4D4}"/>
              </a:ext>
            </a:extLst>
          </p:cNvPr>
          <p:cNvSpPr txBox="1"/>
          <p:nvPr/>
        </p:nvSpPr>
        <p:spPr>
          <a:xfrm>
            <a:off x="2641171" y="4588761"/>
            <a:ext cx="2683139" cy="307777"/>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p:txBody>
      </p:sp>
      <p:sp>
        <p:nvSpPr>
          <p:cNvPr id="54" name="正方形/長方形 53">
            <a:extLst>
              <a:ext uri="{FF2B5EF4-FFF2-40B4-BE49-F238E27FC236}">
                <a16:creationId xmlns:a16="http://schemas.microsoft.com/office/drawing/2014/main" id="{A91A4959-D1BA-03E2-7901-67403204BE68}"/>
              </a:ext>
            </a:extLst>
          </p:cNvPr>
          <p:cNvSpPr/>
          <p:nvPr/>
        </p:nvSpPr>
        <p:spPr>
          <a:xfrm>
            <a:off x="2419337" y="1805787"/>
            <a:ext cx="3127544" cy="462810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55" name="テキスト ボックス 54">
            <a:extLst>
              <a:ext uri="{FF2B5EF4-FFF2-40B4-BE49-F238E27FC236}">
                <a16:creationId xmlns:a16="http://schemas.microsoft.com/office/drawing/2014/main" id="{2BF05E12-B2C0-2CF2-1C7C-75904430EAE4}"/>
              </a:ext>
            </a:extLst>
          </p:cNvPr>
          <p:cNvSpPr txBox="1"/>
          <p:nvPr/>
        </p:nvSpPr>
        <p:spPr>
          <a:xfrm>
            <a:off x="6380657" y="1942549"/>
            <a:ext cx="2683139" cy="215444"/>
          </a:xfrm>
          <a:prstGeom prst="rect">
            <a:avLst/>
          </a:prstGeom>
          <a:noFill/>
        </p:spPr>
        <p:txBody>
          <a:bodyPr wrap="square" rtlCol="0">
            <a:spAutoFit/>
          </a:bodyPr>
          <a:lstStyle/>
          <a:p>
            <a:r>
              <a:rPr lang="ja-JP" altLang="en-US" sz="800" b="1" dirty="0">
                <a:latin typeface="+mj-ea"/>
                <a:ea typeface="+mj-ea"/>
              </a:rPr>
              <a:t>ドレッシングのトレンドはいかに？</a:t>
            </a:r>
            <a:endParaRPr lang="en-US" altLang="ja-JP" sz="800" b="1" dirty="0">
              <a:latin typeface="+mj-ea"/>
              <a:ea typeface="+mj-ea"/>
            </a:endParaRPr>
          </a:p>
        </p:txBody>
      </p:sp>
      <p:sp>
        <p:nvSpPr>
          <p:cNvPr id="56" name="正方形/長方形 55">
            <a:extLst>
              <a:ext uri="{FF2B5EF4-FFF2-40B4-BE49-F238E27FC236}">
                <a16:creationId xmlns:a16="http://schemas.microsoft.com/office/drawing/2014/main" id="{0138929B-6616-A8B3-A610-E754E00551ED}"/>
              </a:ext>
            </a:extLst>
          </p:cNvPr>
          <p:cNvSpPr/>
          <p:nvPr/>
        </p:nvSpPr>
        <p:spPr>
          <a:xfrm>
            <a:off x="6353177" y="1805787"/>
            <a:ext cx="3127544" cy="462810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57" name="テキスト ボックス 56">
            <a:extLst>
              <a:ext uri="{FF2B5EF4-FFF2-40B4-BE49-F238E27FC236}">
                <a16:creationId xmlns:a16="http://schemas.microsoft.com/office/drawing/2014/main" id="{64965EBF-E907-E15C-B074-0F5291E747E8}"/>
              </a:ext>
            </a:extLst>
          </p:cNvPr>
          <p:cNvSpPr txBox="1"/>
          <p:nvPr/>
        </p:nvSpPr>
        <p:spPr>
          <a:xfrm>
            <a:off x="6618638" y="3765239"/>
            <a:ext cx="2045372" cy="184666"/>
          </a:xfrm>
          <a:prstGeom prst="rect">
            <a:avLst/>
          </a:prstGeom>
          <a:noFill/>
        </p:spPr>
        <p:txBody>
          <a:bodyPr wrap="square" rtlCol="0">
            <a:spAutoFit/>
          </a:bodyPr>
          <a:lstStyle/>
          <a:p>
            <a:r>
              <a:rPr lang="ja-JP" altLang="en-US" sz="600" dirty="0">
                <a:solidFill>
                  <a:srgbClr val="002060"/>
                </a:solidFill>
                <a:latin typeface="+mj-ea"/>
                <a:ea typeface="+mj-ea"/>
              </a:rPr>
              <a:t>「●●味」が圧倒的な人気を博している</a:t>
            </a:r>
            <a:endParaRPr lang="en-US" altLang="ja-JP" sz="600" dirty="0">
              <a:solidFill>
                <a:srgbClr val="002060"/>
              </a:solidFill>
              <a:latin typeface="+mj-ea"/>
              <a:ea typeface="+mj-ea"/>
            </a:endParaRPr>
          </a:p>
        </p:txBody>
      </p:sp>
      <p:sp>
        <p:nvSpPr>
          <p:cNvPr id="58" name="テキスト ボックス 57">
            <a:extLst>
              <a:ext uri="{FF2B5EF4-FFF2-40B4-BE49-F238E27FC236}">
                <a16:creationId xmlns:a16="http://schemas.microsoft.com/office/drawing/2014/main" id="{796F05FD-1F2B-BE64-E631-B907E1655834}"/>
              </a:ext>
            </a:extLst>
          </p:cNvPr>
          <p:cNvSpPr txBox="1"/>
          <p:nvPr/>
        </p:nvSpPr>
        <p:spPr>
          <a:xfrm>
            <a:off x="6380657" y="3999238"/>
            <a:ext cx="2683139" cy="623248"/>
          </a:xfrm>
          <a:prstGeom prst="rect">
            <a:avLst/>
          </a:prstGeom>
          <a:noFill/>
        </p:spPr>
        <p:txBody>
          <a:bodyPr wrap="square" rtlCol="0">
            <a:spAutoFit/>
          </a:bodyPr>
          <a:lstStyle/>
          <a:p>
            <a:pPr>
              <a:lnSpc>
                <a:spcPts val="1100"/>
              </a:lnSpc>
            </a:pPr>
            <a:r>
              <a:rPr lang="ja-JP" altLang="en-US" sz="600" dirty="0">
                <a:latin typeface="+mj-ea"/>
                <a:ea typeface="+mj-ea"/>
              </a:rPr>
              <a:t>「</a:t>
            </a:r>
            <a:r>
              <a:rPr lang="en-US" altLang="ja-JP" sz="600" u="sng" dirty="0">
                <a:solidFill>
                  <a:srgbClr val="0070C0"/>
                </a:solidFill>
                <a:latin typeface="+mj-ea"/>
                <a:ea typeface="+mj-ea"/>
              </a:rPr>
              <a:t>『YYY</a:t>
            </a:r>
            <a:r>
              <a:rPr lang="ja-JP" altLang="en-US" sz="600" u="sng" dirty="0">
                <a:solidFill>
                  <a:srgbClr val="0070C0"/>
                </a:solidFill>
                <a:latin typeface="+mj-ea"/>
                <a:ea typeface="+mj-ea"/>
              </a:rPr>
              <a:t>ドレッシング</a:t>
            </a:r>
            <a:r>
              <a:rPr lang="en-US" altLang="ja-JP" sz="600" u="sng" dirty="0">
                <a:solidFill>
                  <a:srgbClr val="0070C0"/>
                </a:solidFill>
                <a:latin typeface="+mj-ea"/>
                <a:ea typeface="+mj-ea"/>
              </a:rPr>
              <a:t>』</a:t>
            </a:r>
            <a:r>
              <a:rPr lang="ja-JP" altLang="en-US" sz="600" dirty="0">
                <a:latin typeface="+mj-ea"/>
                <a:ea typeface="+mj-ea"/>
              </a:rPr>
              <a:t>は</a:t>
            </a:r>
            <a:r>
              <a:rPr lang="en-US" altLang="ja-JP" sz="600" dirty="0">
                <a:latin typeface="+mj-ea"/>
                <a:ea typeface="+mj-ea"/>
              </a:rPr>
              <a:t>10</a:t>
            </a:r>
            <a:r>
              <a:rPr lang="ja-JP" altLang="en-US" sz="600" dirty="0">
                <a:latin typeface="+mj-ea"/>
                <a:ea typeface="+mj-ea"/>
              </a:rPr>
              <a:t>種類のテイストをご用意しています。例えば、今が旬のきゅうりでしたら</a:t>
            </a:r>
            <a:r>
              <a:rPr lang="ja-JP" altLang="en-US" sz="600" u="sng" dirty="0">
                <a:solidFill>
                  <a:srgbClr val="0070C0"/>
                </a:solidFill>
                <a:latin typeface="+mj-ea"/>
                <a:ea typeface="+mj-ea"/>
              </a:rPr>
              <a:t>「●●味」</a:t>
            </a:r>
            <a:r>
              <a:rPr lang="ja-JP" altLang="en-US" sz="600" dirty="0">
                <a:latin typeface="+mj-ea"/>
                <a:ea typeface="+mj-ea"/>
              </a:rPr>
              <a:t>がおすすめです」。</a:t>
            </a:r>
            <a:r>
              <a:rPr kumimoji="1" lang="en-US" altLang="ja-JP" sz="700" b="0"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p>
        </p:txBody>
      </p:sp>
      <p:sp>
        <p:nvSpPr>
          <p:cNvPr id="59" name="波線 58">
            <a:extLst>
              <a:ext uri="{FF2B5EF4-FFF2-40B4-BE49-F238E27FC236}">
                <a16:creationId xmlns:a16="http://schemas.microsoft.com/office/drawing/2014/main" id="{6B20032F-7155-A047-781F-F55EC6E94158}"/>
              </a:ext>
            </a:extLst>
          </p:cNvPr>
          <p:cNvSpPr/>
          <p:nvPr/>
        </p:nvSpPr>
        <p:spPr>
          <a:xfrm>
            <a:off x="6231672" y="4671652"/>
            <a:ext cx="3401821" cy="146718"/>
          </a:xfrm>
          <a:prstGeom prst="wave">
            <a:avLst/>
          </a:prstGeom>
          <a:solidFill>
            <a:schemeClr val="bg1">
              <a:lumMod val="95000"/>
            </a:schemeClr>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60" name="テキスト ボックス 59">
            <a:extLst>
              <a:ext uri="{FF2B5EF4-FFF2-40B4-BE49-F238E27FC236}">
                <a16:creationId xmlns:a16="http://schemas.microsoft.com/office/drawing/2014/main" id="{3603CA59-11BE-0A9C-F3D3-0C770F923A0A}"/>
              </a:ext>
            </a:extLst>
          </p:cNvPr>
          <p:cNvSpPr txBox="1"/>
          <p:nvPr/>
        </p:nvSpPr>
        <p:spPr>
          <a:xfrm>
            <a:off x="6380657" y="4933771"/>
            <a:ext cx="2683139" cy="215444"/>
          </a:xfrm>
          <a:prstGeom prst="rect">
            <a:avLst/>
          </a:prstGeom>
          <a:noFill/>
        </p:spPr>
        <p:txBody>
          <a:bodyPr wrap="square" rtlCol="0">
            <a:spAutoFit/>
          </a:bodyPr>
          <a:lstStyle/>
          <a:p>
            <a:r>
              <a:rPr lang="ja-JP" altLang="en-US" sz="800" b="1" dirty="0">
                <a:latin typeface="+mj-ea"/>
                <a:ea typeface="+mj-ea"/>
              </a:rPr>
              <a:t>野菜の味がしみる、サラダレシピ集をチェック！</a:t>
            </a:r>
            <a:endParaRPr lang="en-US" altLang="ja-JP" sz="800" b="1" dirty="0">
              <a:latin typeface="+mj-ea"/>
              <a:ea typeface="+mj-ea"/>
            </a:endParaRPr>
          </a:p>
        </p:txBody>
      </p:sp>
      <p:pic>
        <p:nvPicPr>
          <p:cNvPr id="61" name="図 60">
            <a:extLst>
              <a:ext uri="{FF2B5EF4-FFF2-40B4-BE49-F238E27FC236}">
                <a16:creationId xmlns:a16="http://schemas.microsoft.com/office/drawing/2014/main" id="{1CE38FAA-B73B-E452-13E7-BD7569636629}"/>
              </a:ext>
            </a:extLst>
          </p:cNvPr>
          <p:cNvPicPr>
            <a:picLocks noChangeAspect="1"/>
          </p:cNvPicPr>
          <p:nvPr/>
        </p:nvPicPr>
        <p:blipFill rotWithShape="1">
          <a:blip r:embed="rId2"/>
          <a:srcRect t="15938" r="73260" b="80791"/>
          <a:stretch/>
        </p:blipFill>
        <p:spPr>
          <a:xfrm>
            <a:off x="2618373" y="2687823"/>
            <a:ext cx="749784" cy="128178"/>
          </a:xfrm>
          <a:prstGeom prst="rect">
            <a:avLst/>
          </a:prstGeom>
        </p:spPr>
      </p:pic>
      <p:sp>
        <p:nvSpPr>
          <p:cNvPr id="62" name="テキスト ボックス 61">
            <a:extLst>
              <a:ext uri="{FF2B5EF4-FFF2-40B4-BE49-F238E27FC236}">
                <a16:creationId xmlns:a16="http://schemas.microsoft.com/office/drawing/2014/main" id="{147A5CD9-729F-ECC3-39FD-943FAA7771A2}"/>
              </a:ext>
            </a:extLst>
          </p:cNvPr>
          <p:cNvSpPr txBox="1"/>
          <p:nvPr/>
        </p:nvSpPr>
        <p:spPr>
          <a:xfrm>
            <a:off x="6454953" y="2125622"/>
            <a:ext cx="2683139" cy="415498"/>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a:p>
            <a:r>
              <a:rPr lang="en-US" altLang="ja-JP" sz="700" dirty="0">
                <a:solidFill>
                  <a:schemeClr val="tx1">
                    <a:lumMod val="65000"/>
                    <a:lumOff val="35000"/>
                  </a:schemeClr>
                </a:solidFill>
                <a:latin typeface="+mj-ea"/>
                <a:ea typeface="+mj-ea"/>
              </a:rPr>
              <a:t>××××××××××××××××××××××××××××××××××</a:t>
            </a:r>
          </a:p>
        </p:txBody>
      </p:sp>
      <p:sp>
        <p:nvSpPr>
          <p:cNvPr id="63" name="テキスト ボックス 62">
            <a:extLst>
              <a:ext uri="{FF2B5EF4-FFF2-40B4-BE49-F238E27FC236}">
                <a16:creationId xmlns:a16="http://schemas.microsoft.com/office/drawing/2014/main" id="{20B33AC4-D90E-7F35-F0CF-0BB35B9CF2CE}"/>
              </a:ext>
            </a:extLst>
          </p:cNvPr>
          <p:cNvSpPr txBox="1"/>
          <p:nvPr/>
        </p:nvSpPr>
        <p:spPr>
          <a:xfrm>
            <a:off x="6454953" y="5098430"/>
            <a:ext cx="2683139" cy="415498"/>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a:p>
            <a:r>
              <a:rPr lang="en-US" altLang="ja-JP" sz="700" dirty="0">
                <a:solidFill>
                  <a:schemeClr val="tx1">
                    <a:lumMod val="65000"/>
                    <a:lumOff val="35000"/>
                  </a:schemeClr>
                </a:solidFill>
                <a:latin typeface="+mj-ea"/>
                <a:ea typeface="+mj-ea"/>
              </a:rPr>
              <a:t>××××××××××××××××××××××××××××××××××</a:t>
            </a:r>
          </a:p>
        </p:txBody>
      </p:sp>
      <p:sp>
        <p:nvSpPr>
          <p:cNvPr id="64" name="波線 63">
            <a:extLst>
              <a:ext uri="{FF2B5EF4-FFF2-40B4-BE49-F238E27FC236}">
                <a16:creationId xmlns:a16="http://schemas.microsoft.com/office/drawing/2014/main" id="{72D8506F-DE61-F4B9-F7ED-3BA52E00E186}"/>
              </a:ext>
            </a:extLst>
          </p:cNvPr>
          <p:cNvSpPr/>
          <p:nvPr/>
        </p:nvSpPr>
        <p:spPr>
          <a:xfrm>
            <a:off x="2281287" y="6354776"/>
            <a:ext cx="3401821" cy="146718"/>
          </a:xfrm>
          <a:prstGeom prst="wave">
            <a:avLst/>
          </a:prstGeom>
          <a:solidFill>
            <a:schemeClr val="bg1">
              <a:lumMod val="95000"/>
            </a:schemeClr>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cxnSp>
        <p:nvCxnSpPr>
          <p:cNvPr id="65" name="直線コネクタ 64">
            <a:extLst>
              <a:ext uri="{FF2B5EF4-FFF2-40B4-BE49-F238E27FC236}">
                <a16:creationId xmlns:a16="http://schemas.microsoft.com/office/drawing/2014/main" id="{20A838EC-BA69-9DAA-0807-C5BE596DFEA8}"/>
              </a:ext>
            </a:extLst>
          </p:cNvPr>
          <p:cNvCxnSpPr>
            <a:cxnSpLocks/>
          </p:cNvCxnSpPr>
          <p:nvPr/>
        </p:nvCxnSpPr>
        <p:spPr>
          <a:xfrm>
            <a:off x="1544972" y="2445789"/>
            <a:ext cx="102084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66" name="テキスト プレースホルダー 1">
            <a:extLst>
              <a:ext uri="{FF2B5EF4-FFF2-40B4-BE49-F238E27FC236}">
                <a16:creationId xmlns:a16="http://schemas.microsoft.com/office/drawing/2014/main" id="{72BB3C54-9BC0-7895-32E5-5A3CFD9A5300}"/>
              </a:ext>
            </a:extLst>
          </p:cNvPr>
          <p:cNvSpPr txBox="1">
            <a:spLocks/>
          </p:cNvSpPr>
          <p:nvPr/>
        </p:nvSpPr>
        <p:spPr>
          <a:xfrm>
            <a:off x="745855" y="2251156"/>
            <a:ext cx="167443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■タイトル</a:t>
            </a:r>
            <a:endParaRPr lang="en-US" altLang="ja-JP" sz="1000" dirty="0"/>
          </a:p>
          <a:p>
            <a:r>
              <a:rPr lang="ja-JP" altLang="en-US" sz="1100" b="0" dirty="0"/>
              <a:t>記念日と商品の関連付け</a:t>
            </a:r>
          </a:p>
        </p:txBody>
      </p:sp>
      <p:cxnSp>
        <p:nvCxnSpPr>
          <p:cNvPr id="67" name="直線コネクタ 66">
            <a:extLst>
              <a:ext uri="{FF2B5EF4-FFF2-40B4-BE49-F238E27FC236}">
                <a16:creationId xmlns:a16="http://schemas.microsoft.com/office/drawing/2014/main" id="{BC17B974-1324-067A-A50E-851B078D6C41}"/>
              </a:ext>
            </a:extLst>
          </p:cNvPr>
          <p:cNvCxnSpPr>
            <a:cxnSpLocks/>
          </p:cNvCxnSpPr>
          <p:nvPr/>
        </p:nvCxnSpPr>
        <p:spPr>
          <a:xfrm>
            <a:off x="1544972" y="4622486"/>
            <a:ext cx="102084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68" name="テキスト プレースホルダー 1">
            <a:extLst>
              <a:ext uri="{FF2B5EF4-FFF2-40B4-BE49-F238E27FC236}">
                <a16:creationId xmlns:a16="http://schemas.microsoft.com/office/drawing/2014/main" id="{62C97F71-DFF3-6C20-3413-041BFCD4C450}"/>
              </a:ext>
            </a:extLst>
          </p:cNvPr>
          <p:cNvSpPr txBox="1">
            <a:spLocks/>
          </p:cNvSpPr>
          <p:nvPr/>
        </p:nvSpPr>
        <p:spPr>
          <a:xfrm>
            <a:off x="737466" y="4526634"/>
            <a:ext cx="167443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記事テーマに関わる</a:t>
            </a:r>
            <a:endParaRPr lang="en-US" altLang="ja-JP" sz="1100" b="0" dirty="0"/>
          </a:p>
          <a:p>
            <a:r>
              <a:rPr lang="ja-JP" altLang="en-US" sz="1100" b="0" dirty="0"/>
              <a:t>興味をそそるデータ</a:t>
            </a:r>
          </a:p>
        </p:txBody>
      </p:sp>
      <p:sp>
        <p:nvSpPr>
          <p:cNvPr id="69" name="左大かっこ 68">
            <a:extLst>
              <a:ext uri="{FF2B5EF4-FFF2-40B4-BE49-F238E27FC236}">
                <a16:creationId xmlns:a16="http://schemas.microsoft.com/office/drawing/2014/main" id="{95921A8B-770F-52A9-CC60-EFD4ACFD4665}"/>
              </a:ext>
            </a:extLst>
          </p:cNvPr>
          <p:cNvSpPr/>
          <p:nvPr/>
        </p:nvSpPr>
        <p:spPr>
          <a:xfrm>
            <a:off x="2558339" y="4433632"/>
            <a:ext cx="82832" cy="1844465"/>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0" name="左大かっこ 69">
            <a:extLst>
              <a:ext uri="{FF2B5EF4-FFF2-40B4-BE49-F238E27FC236}">
                <a16:creationId xmlns:a16="http://schemas.microsoft.com/office/drawing/2014/main" id="{BD97871F-1E68-E0E3-C65B-B1EBFC3A94A3}"/>
              </a:ext>
            </a:extLst>
          </p:cNvPr>
          <p:cNvSpPr/>
          <p:nvPr/>
        </p:nvSpPr>
        <p:spPr>
          <a:xfrm flipH="1">
            <a:off x="9069894" y="1942549"/>
            <a:ext cx="77427" cy="1844465"/>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1" name="左大かっこ 70">
            <a:extLst>
              <a:ext uri="{FF2B5EF4-FFF2-40B4-BE49-F238E27FC236}">
                <a16:creationId xmlns:a16="http://schemas.microsoft.com/office/drawing/2014/main" id="{80FC4D67-EF5E-AB10-A7B9-F57EADEB9F35}"/>
              </a:ext>
            </a:extLst>
          </p:cNvPr>
          <p:cNvSpPr/>
          <p:nvPr/>
        </p:nvSpPr>
        <p:spPr>
          <a:xfrm flipH="1">
            <a:off x="9069893" y="3949905"/>
            <a:ext cx="94429" cy="589348"/>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2" name="左大かっこ 71">
            <a:extLst>
              <a:ext uri="{FF2B5EF4-FFF2-40B4-BE49-F238E27FC236}">
                <a16:creationId xmlns:a16="http://schemas.microsoft.com/office/drawing/2014/main" id="{010A5E25-29D8-9246-544B-05277EE31C15}"/>
              </a:ext>
            </a:extLst>
          </p:cNvPr>
          <p:cNvSpPr/>
          <p:nvPr/>
        </p:nvSpPr>
        <p:spPr>
          <a:xfrm flipH="1">
            <a:off x="9069892" y="4937511"/>
            <a:ext cx="94429" cy="1340586"/>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73" name="直線コネクタ 72">
            <a:extLst>
              <a:ext uri="{FF2B5EF4-FFF2-40B4-BE49-F238E27FC236}">
                <a16:creationId xmlns:a16="http://schemas.microsoft.com/office/drawing/2014/main" id="{A27A1773-513C-292E-AE45-DF7905229303}"/>
              </a:ext>
            </a:extLst>
          </p:cNvPr>
          <p:cNvCxnSpPr>
            <a:cxnSpLocks/>
          </p:cNvCxnSpPr>
          <p:nvPr/>
        </p:nvCxnSpPr>
        <p:spPr>
          <a:xfrm>
            <a:off x="9154870" y="2172660"/>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74" name="テキスト プレースホルダー 1">
            <a:extLst>
              <a:ext uri="{FF2B5EF4-FFF2-40B4-BE49-F238E27FC236}">
                <a16:creationId xmlns:a16="http://schemas.microsoft.com/office/drawing/2014/main" id="{FEB409EB-D39B-8BCF-00C6-C8CEBF903496}"/>
              </a:ext>
            </a:extLst>
          </p:cNvPr>
          <p:cNvSpPr txBox="1">
            <a:spLocks/>
          </p:cNvSpPr>
          <p:nvPr/>
        </p:nvSpPr>
        <p:spPr>
          <a:xfrm>
            <a:off x="9633493" y="2050271"/>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広告主様提供の</a:t>
            </a:r>
            <a:endParaRPr lang="en-US" altLang="ja-JP" sz="1100" b="0" dirty="0"/>
          </a:p>
          <a:p>
            <a:r>
              <a:rPr lang="ja-JP" altLang="en-US" sz="1100" b="0" dirty="0"/>
              <a:t>商材関連情報で肉付け</a:t>
            </a:r>
          </a:p>
        </p:txBody>
      </p:sp>
      <p:cxnSp>
        <p:nvCxnSpPr>
          <p:cNvPr id="75" name="直線コネクタ 74">
            <a:extLst>
              <a:ext uri="{FF2B5EF4-FFF2-40B4-BE49-F238E27FC236}">
                <a16:creationId xmlns:a16="http://schemas.microsoft.com/office/drawing/2014/main" id="{014CCA69-E938-19EE-48AE-031C2FF0A2A8}"/>
              </a:ext>
            </a:extLst>
          </p:cNvPr>
          <p:cNvCxnSpPr>
            <a:cxnSpLocks/>
          </p:cNvCxnSpPr>
          <p:nvPr/>
        </p:nvCxnSpPr>
        <p:spPr>
          <a:xfrm>
            <a:off x="9164321" y="4018009"/>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76" name="テキスト プレースホルダー 1">
            <a:extLst>
              <a:ext uri="{FF2B5EF4-FFF2-40B4-BE49-F238E27FC236}">
                <a16:creationId xmlns:a16="http://schemas.microsoft.com/office/drawing/2014/main" id="{BBBD73EE-83CE-B7DA-8166-95C39BE99DA5}"/>
              </a:ext>
            </a:extLst>
          </p:cNvPr>
          <p:cNvSpPr txBox="1">
            <a:spLocks/>
          </p:cNvSpPr>
          <p:nvPr/>
        </p:nvSpPr>
        <p:spPr>
          <a:xfrm>
            <a:off x="9633493" y="5397380"/>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広告主様の関連する</a:t>
            </a:r>
            <a:endParaRPr lang="en-US" altLang="ja-JP" sz="1100" b="0" dirty="0"/>
          </a:p>
          <a:p>
            <a:r>
              <a:rPr lang="ja-JP" altLang="en-US" sz="1100" b="0" dirty="0"/>
              <a:t>オウンドページへ送客</a:t>
            </a:r>
          </a:p>
        </p:txBody>
      </p:sp>
      <p:sp>
        <p:nvSpPr>
          <p:cNvPr id="77" name="テキスト プレースホルダー 1">
            <a:extLst>
              <a:ext uri="{FF2B5EF4-FFF2-40B4-BE49-F238E27FC236}">
                <a16:creationId xmlns:a16="http://schemas.microsoft.com/office/drawing/2014/main" id="{D8BAEBE7-C8B6-A671-43B2-1B03ACA82D32}"/>
              </a:ext>
            </a:extLst>
          </p:cNvPr>
          <p:cNvSpPr txBox="1">
            <a:spLocks/>
          </p:cNvSpPr>
          <p:nvPr/>
        </p:nvSpPr>
        <p:spPr>
          <a:xfrm>
            <a:off x="9633493" y="3897760"/>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商材のバリエーションと</a:t>
            </a:r>
            <a:endParaRPr lang="en-US" altLang="ja-JP" sz="1100" b="0" dirty="0"/>
          </a:p>
          <a:p>
            <a:r>
              <a:rPr lang="ja-JP" altLang="en-US" sz="1100" b="0" dirty="0"/>
              <a:t>選び方を紹介</a:t>
            </a:r>
          </a:p>
        </p:txBody>
      </p:sp>
      <p:sp>
        <p:nvSpPr>
          <p:cNvPr id="78" name="四角形: 角を丸くする 77">
            <a:extLst>
              <a:ext uri="{FF2B5EF4-FFF2-40B4-BE49-F238E27FC236}">
                <a16:creationId xmlns:a16="http://schemas.microsoft.com/office/drawing/2014/main" id="{B1E6A653-C428-858D-F9E3-B9DE158860B0}"/>
              </a:ext>
            </a:extLst>
          </p:cNvPr>
          <p:cNvSpPr/>
          <p:nvPr/>
        </p:nvSpPr>
        <p:spPr>
          <a:xfrm>
            <a:off x="6618638" y="5674847"/>
            <a:ext cx="2298482" cy="603250"/>
          </a:xfrm>
          <a:prstGeom prst="roundRect">
            <a:avLst>
              <a:gd name="adj" fmla="val 0"/>
            </a:avLst>
          </a:prstGeom>
          <a:solidFill>
            <a:srgbClr val="00B050"/>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highlight>
                <a:srgbClr val="FFFFFF"/>
              </a:highlight>
            </a:endParaRPr>
          </a:p>
        </p:txBody>
      </p:sp>
      <p:sp>
        <p:nvSpPr>
          <p:cNvPr id="79" name="四角形: 角を丸くする 78">
            <a:extLst>
              <a:ext uri="{FF2B5EF4-FFF2-40B4-BE49-F238E27FC236}">
                <a16:creationId xmlns:a16="http://schemas.microsoft.com/office/drawing/2014/main" id="{93E26128-4CC1-B5B7-1C1E-E5F4BE8F12C9}"/>
              </a:ext>
            </a:extLst>
          </p:cNvPr>
          <p:cNvSpPr/>
          <p:nvPr/>
        </p:nvSpPr>
        <p:spPr>
          <a:xfrm>
            <a:off x="6690216" y="5839086"/>
            <a:ext cx="2217375" cy="546757"/>
          </a:xfrm>
          <a:prstGeom prst="round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highlight>
                <a:srgbClr val="FFFFFF"/>
              </a:highlight>
            </a:endParaRPr>
          </a:p>
        </p:txBody>
      </p:sp>
      <p:cxnSp>
        <p:nvCxnSpPr>
          <p:cNvPr id="80" name="直線コネクタ 79">
            <a:extLst>
              <a:ext uri="{FF2B5EF4-FFF2-40B4-BE49-F238E27FC236}">
                <a16:creationId xmlns:a16="http://schemas.microsoft.com/office/drawing/2014/main" id="{4A12D698-7117-B0FB-499D-FB7725083230}"/>
              </a:ext>
            </a:extLst>
          </p:cNvPr>
          <p:cNvCxnSpPr>
            <a:cxnSpLocks/>
          </p:cNvCxnSpPr>
          <p:nvPr/>
        </p:nvCxnSpPr>
        <p:spPr>
          <a:xfrm>
            <a:off x="9177021" y="5518768"/>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pic>
        <p:nvPicPr>
          <p:cNvPr id="81" name="図 80">
            <a:extLst>
              <a:ext uri="{FF2B5EF4-FFF2-40B4-BE49-F238E27FC236}">
                <a16:creationId xmlns:a16="http://schemas.microsoft.com/office/drawing/2014/main" id="{BCCD91FF-86D3-64CD-26B9-7886A26412B4}"/>
              </a:ext>
            </a:extLst>
          </p:cNvPr>
          <p:cNvPicPr>
            <a:picLocks noChangeAspect="1"/>
          </p:cNvPicPr>
          <p:nvPr/>
        </p:nvPicPr>
        <p:blipFill rotWithShape="1">
          <a:blip r:embed="rId3"/>
          <a:srcRect t="438"/>
          <a:stretch/>
        </p:blipFill>
        <p:spPr>
          <a:xfrm>
            <a:off x="2636816" y="2857378"/>
            <a:ext cx="2592342" cy="1531859"/>
          </a:xfrm>
          <a:prstGeom prst="rect">
            <a:avLst/>
          </a:prstGeom>
        </p:spPr>
      </p:pic>
      <p:sp>
        <p:nvSpPr>
          <p:cNvPr id="82" name="正方形/長方形 81">
            <a:extLst>
              <a:ext uri="{FF2B5EF4-FFF2-40B4-BE49-F238E27FC236}">
                <a16:creationId xmlns:a16="http://schemas.microsoft.com/office/drawing/2014/main" id="{8C4F72E2-98A7-611D-A2DF-513CD6B10CF3}"/>
              </a:ext>
            </a:extLst>
          </p:cNvPr>
          <p:cNvSpPr/>
          <p:nvPr/>
        </p:nvSpPr>
        <p:spPr>
          <a:xfrm>
            <a:off x="2793343" y="4943268"/>
            <a:ext cx="2294386" cy="1297901"/>
          </a:xfrm>
          <a:prstGeom prst="rect">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j-ea"/>
              <a:ea typeface="+mj-ea"/>
            </a:endParaRPr>
          </a:p>
        </p:txBody>
      </p:sp>
      <p:sp>
        <p:nvSpPr>
          <p:cNvPr id="83" name="テキスト ボックス 82">
            <a:extLst>
              <a:ext uri="{FF2B5EF4-FFF2-40B4-BE49-F238E27FC236}">
                <a16:creationId xmlns:a16="http://schemas.microsoft.com/office/drawing/2014/main" id="{7ABD6443-DDD5-DD3C-4073-447B92B8E7FD}"/>
              </a:ext>
            </a:extLst>
          </p:cNvPr>
          <p:cNvSpPr txBox="1"/>
          <p:nvPr/>
        </p:nvSpPr>
        <p:spPr>
          <a:xfrm>
            <a:off x="2926133" y="4982702"/>
            <a:ext cx="2061340" cy="215444"/>
          </a:xfrm>
          <a:prstGeom prst="rect">
            <a:avLst/>
          </a:prstGeom>
          <a:noFill/>
        </p:spPr>
        <p:txBody>
          <a:bodyPr wrap="square" rtlCol="0">
            <a:spAutoFit/>
          </a:bodyPr>
          <a:lstStyle/>
          <a:p>
            <a:r>
              <a:rPr lang="ja-JP" altLang="en-US" sz="800" b="1" u="sng" dirty="0">
                <a:latin typeface="+mj-ea"/>
                <a:ea typeface="+mj-ea"/>
              </a:rPr>
              <a:t>「●●サラダ」の野菜名 検索ランキング</a:t>
            </a:r>
            <a:endParaRPr lang="en-US" altLang="ja-JP" sz="800" b="1" u="sng" dirty="0">
              <a:latin typeface="+mj-ea"/>
              <a:ea typeface="+mj-ea"/>
            </a:endParaRPr>
          </a:p>
        </p:txBody>
      </p:sp>
      <p:pic>
        <p:nvPicPr>
          <p:cNvPr id="84" name="図 83">
            <a:extLst>
              <a:ext uri="{FF2B5EF4-FFF2-40B4-BE49-F238E27FC236}">
                <a16:creationId xmlns:a16="http://schemas.microsoft.com/office/drawing/2014/main" id="{AB3D2A39-8A12-B13E-3808-C404EBF9E97C}"/>
              </a:ext>
            </a:extLst>
          </p:cNvPr>
          <p:cNvPicPr>
            <a:picLocks noChangeAspect="1"/>
          </p:cNvPicPr>
          <p:nvPr/>
        </p:nvPicPr>
        <p:blipFill>
          <a:blip r:embed="rId4"/>
          <a:stretch>
            <a:fillRect/>
          </a:stretch>
        </p:blipFill>
        <p:spPr>
          <a:xfrm>
            <a:off x="3199768" y="5229882"/>
            <a:ext cx="1481535" cy="944709"/>
          </a:xfrm>
          <a:prstGeom prst="rect">
            <a:avLst/>
          </a:prstGeom>
        </p:spPr>
      </p:pic>
      <p:pic>
        <p:nvPicPr>
          <p:cNvPr id="85" name="図 84">
            <a:extLst>
              <a:ext uri="{FF2B5EF4-FFF2-40B4-BE49-F238E27FC236}">
                <a16:creationId xmlns:a16="http://schemas.microsoft.com/office/drawing/2014/main" id="{4131E55C-8136-8948-2A2B-BF5CA0665E3A}"/>
              </a:ext>
            </a:extLst>
          </p:cNvPr>
          <p:cNvPicPr>
            <a:picLocks noChangeAspect="1"/>
          </p:cNvPicPr>
          <p:nvPr/>
        </p:nvPicPr>
        <p:blipFill rotWithShape="1">
          <a:blip r:embed="rId5"/>
          <a:srcRect b="9973"/>
          <a:stretch/>
        </p:blipFill>
        <p:spPr>
          <a:xfrm>
            <a:off x="6656748" y="2586925"/>
            <a:ext cx="2075460" cy="1153648"/>
          </a:xfrm>
          <a:prstGeom prst="rect">
            <a:avLst/>
          </a:prstGeom>
        </p:spPr>
      </p:pic>
      <p:pic>
        <p:nvPicPr>
          <p:cNvPr id="86" name="図 85">
            <a:extLst>
              <a:ext uri="{FF2B5EF4-FFF2-40B4-BE49-F238E27FC236}">
                <a16:creationId xmlns:a16="http://schemas.microsoft.com/office/drawing/2014/main" id="{658CBFE7-590A-9554-87CA-1E9A0A79990C}"/>
              </a:ext>
            </a:extLst>
          </p:cNvPr>
          <p:cNvPicPr>
            <a:picLocks noChangeAspect="1"/>
          </p:cNvPicPr>
          <p:nvPr/>
        </p:nvPicPr>
        <p:blipFill rotWithShape="1">
          <a:blip r:embed="rId6"/>
          <a:srcRect b="59414"/>
          <a:stretch/>
        </p:blipFill>
        <p:spPr>
          <a:xfrm>
            <a:off x="6752895" y="5887847"/>
            <a:ext cx="1495204" cy="421800"/>
          </a:xfrm>
          <a:prstGeom prst="rect">
            <a:avLst/>
          </a:prstGeom>
        </p:spPr>
      </p:pic>
      <p:pic>
        <p:nvPicPr>
          <p:cNvPr id="87" name="図 86">
            <a:extLst>
              <a:ext uri="{FF2B5EF4-FFF2-40B4-BE49-F238E27FC236}">
                <a16:creationId xmlns:a16="http://schemas.microsoft.com/office/drawing/2014/main" id="{6491B184-D26F-0A20-6BB7-455C7BECFA74}"/>
              </a:ext>
            </a:extLst>
          </p:cNvPr>
          <p:cNvPicPr>
            <a:picLocks noChangeAspect="1"/>
          </p:cNvPicPr>
          <p:nvPr/>
        </p:nvPicPr>
        <p:blipFill rotWithShape="1">
          <a:blip r:embed="rId7"/>
          <a:srcRect l="31407" r="8250"/>
          <a:stretch/>
        </p:blipFill>
        <p:spPr>
          <a:xfrm>
            <a:off x="8688385" y="5869756"/>
            <a:ext cx="172066" cy="426319"/>
          </a:xfrm>
          <a:prstGeom prst="rect">
            <a:avLst/>
          </a:prstGeom>
        </p:spPr>
      </p:pic>
      <p:sp>
        <p:nvSpPr>
          <p:cNvPr id="88" name="楕円 87">
            <a:extLst>
              <a:ext uri="{FF2B5EF4-FFF2-40B4-BE49-F238E27FC236}">
                <a16:creationId xmlns:a16="http://schemas.microsoft.com/office/drawing/2014/main" id="{424E4B33-BA3F-E3EF-E24E-442BFD7CEC4C}"/>
              </a:ext>
            </a:extLst>
          </p:cNvPr>
          <p:cNvSpPr/>
          <p:nvPr/>
        </p:nvSpPr>
        <p:spPr>
          <a:xfrm>
            <a:off x="8111946" y="5708601"/>
            <a:ext cx="545632" cy="601046"/>
          </a:xfrm>
          <a:prstGeom prst="ellipse">
            <a:avLst/>
          </a:prstGeom>
          <a:solidFill>
            <a:srgbClr val="00B05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9" name="テキスト ボックス 88">
            <a:extLst>
              <a:ext uri="{FF2B5EF4-FFF2-40B4-BE49-F238E27FC236}">
                <a16:creationId xmlns:a16="http://schemas.microsoft.com/office/drawing/2014/main" id="{3288FD40-0EFC-A92F-AAE8-671439AB0DFE}"/>
              </a:ext>
            </a:extLst>
          </p:cNvPr>
          <p:cNvSpPr txBox="1"/>
          <p:nvPr/>
        </p:nvSpPr>
        <p:spPr>
          <a:xfrm>
            <a:off x="7998659" y="5872103"/>
            <a:ext cx="761308" cy="461665"/>
          </a:xfrm>
          <a:prstGeom prst="rect">
            <a:avLst/>
          </a:prstGeom>
          <a:noFill/>
        </p:spPr>
        <p:txBody>
          <a:bodyPr wrap="square" rtlCol="0">
            <a:spAutoFit/>
          </a:bodyPr>
          <a:lstStyle/>
          <a:p>
            <a:pPr algn="ctr"/>
            <a:r>
              <a:rPr lang="ja-JP" altLang="en-US" sz="800" b="1" dirty="0">
                <a:solidFill>
                  <a:srgbClr val="FFC000"/>
                </a:solidFill>
                <a:latin typeface="+mj-ea"/>
                <a:ea typeface="+mj-ea"/>
              </a:rPr>
              <a:t>サラダ</a:t>
            </a:r>
            <a:endParaRPr lang="en-US" altLang="ja-JP" sz="800" b="1" dirty="0">
              <a:solidFill>
                <a:srgbClr val="FFC000"/>
              </a:solidFill>
              <a:latin typeface="+mj-ea"/>
              <a:ea typeface="+mj-ea"/>
            </a:endParaRPr>
          </a:p>
          <a:p>
            <a:pPr algn="ctr"/>
            <a:r>
              <a:rPr lang="ja-JP" altLang="en-US" sz="800" b="1" dirty="0">
                <a:solidFill>
                  <a:srgbClr val="FFC000"/>
                </a:solidFill>
                <a:latin typeface="+mj-ea"/>
                <a:ea typeface="+mj-ea"/>
              </a:rPr>
              <a:t>レシピ集</a:t>
            </a:r>
            <a:endParaRPr lang="en-US" altLang="ja-JP" sz="800" b="1" dirty="0">
              <a:solidFill>
                <a:srgbClr val="FFC000"/>
              </a:solidFill>
              <a:latin typeface="+mj-ea"/>
              <a:ea typeface="+mj-ea"/>
            </a:endParaRPr>
          </a:p>
          <a:p>
            <a:pPr algn="ctr"/>
            <a:r>
              <a:rPr lang="ja-JP" altLang="en-US" sz="800" b="1" dirty="0">
                <a:solidFill>
                  <a:srgbClr val="FFC000"/>
                </a:solidFill>
                <a:latin typeface="+mj-ea"/>
                <a:ea typeface="+mj-ea"/>
              </a:rPr>
              <a:t>▶</a:t>
            </a:r>
            <a:endParaRPr lang="en-US" altLang="ja-JP" sz="800" b="1" dirty="0">
              <a:solidFill>
                <a:srgbClr val="FFC000"/>
              </a:solidFill>
              <a:latin typeface="+mj-ea"/>
              <a:ea typeface="+mj-ea"/>
            </a:endParaRPr>
          </a:p>
        </p:txBody>
      </p:sp>
      <p:sp>
        <p:nvSpPr>
          <p:cNvPr id="90" name="テキスト ボックス 89">
            <a:extLst>
              <a:ext uri="{FF2B5EF4-FFF2-40B4-BE49-F238E27FC236}">
                <a16:creationId xmlns:a16="http://schemas.microsoft.com/office/drawing/2014/main" id="{D05244DE-9934-BD18-CFB5-66C499B96777}"/>
              </a:ext>
            </a:extLst>
          </p:cNvPr>
          <p:cNvSpPr txBox="1"/>
          <p:nvPr/>
        </p:nvSpPr>
        <p:spPr>
          <a:xfrm>
            <a:off x="7740078" y="5671603"/>
            <a:ext cx="1347741" cy="200055"/>
          </a:xfrm>
          <a:prstGeom prst="rect">
            <a:avLst/>
          </a:prstGeom>
          <a:noFill/>
        </p:spPr>
        <p:txBody>
          <a:bodyPr wrap="square" rtlCol="0">
            <a:spAutoFit/>
          </a:bodyPr>
          <a:lstStyle/>
          <a:p>
            <a:r>
              <a:rPr lang="ja-JP" altLang="en-US" sz="700" b="1" dirty="0">
                <a:solidFill>
                  <a:srgbClr val="FFC000"/>
                </a:solidFill>
                <a:latin typeface="+mj-ea"/>
                <a:ea typeface="+mj-ea"/>
              </a:rPr>
              <a:t>「●●ドレッシング」提供</a:t>
            </a:r>
            <a:endParaRPr lang="en-US" altLang="ja-JP" sz="700" b="1" dirty="0">
              <a:solidFill>
                <a:srgbClr val="FFC000"/>
              </a:solidFill>
              <a:latin typeface="+mj-ea"/>
              <a:ea typeface="+mj-ea"/>
            </a:endParaRPr>
          </a:p>
        </p:txBody>
      </p:sp>
      <p:sp>
        <p:nvSpPr>
          <p:cNvPr id="91" name="テキスト ボックス 90">
            <a:extLst>
              <a:ext uri="{FF2B5EF4-FFF2-40B4-BE49-F238E27FC236}">
                <a16:creationId xmlns:a16="http://schemas.microsoft.com/office/drawing/2014/main" id="{444842D5-50E9-5F3C-C848-4FE6025D6608}"/>
              </a:ext>
            </a:extLst>
          </p:cNvPr>
          <p:cNvSpPr txBox="1"/>
          <p:nvPr/>
        </p:nvSpPr>
        <p:spPr>
          <a:xfrm>
            <a:off x="6612359" y="5638816"/>
            <a:ext cx="1347741" cy="230832"/>
          </a:xfrm>
          <a:prstGeom prst="rect">
            <a:avLst/>
          </a:prstGeom>
          <a:noFill/>
        </p:spPr>
        <p:txBody>
          <a:bodyPr wrap="square" rtlCol="0">
            <a:spAutoFit/>
          </a:bodyPr>
          <a:lstStyle/>
          <a:p>
            <a:r>
              <a:rPr lang="ja-JP" altLang="en-US" sz="900" b="1" dirty="0">
                <a:solidFill>
                  <a:schemeClr val="bg1"/>
                </a:solidFill>
                <a:latin typeface="+mj-ea"/>
                <a:ea typeface="+mj-ea"/>
              </a:rPr>
              <a:t>旬の野菜を楽しもう！</a:t>
            </a:r>
            <a:endParaRPr lang="en-US" altLang="ja-JP" sz="900" b="1" dirty="0">
              <a:solidFill>
                <a:schemeClr val="bg1"/>
              </a:solidFill>
              <a:latin typeface="+mj-ea"/>
              <a:ea typeface="+mj-ea"/>
            </a:endParaRPr>
          </a:p>
        </p:txBody>
      </p:sp>
      <p:sp>
        <p:nvSpPr>
          <p:cNvPr id="97" name="正方形/長方形 96">
            <a:extLst>
              <a:ext uri="{FF2B5EF4-FFF2-40B4-BE49-F238E27FC236}">
                <a16:creationId xmlns:a16="http://schemas.microsoft.com/office/drawing/2014/main" id="{937B7F61-4BC7-ADD6-F9BD-8A0BB5E294B7}"/>
              </a:ext>
            </a:extLst>
          </p:cNvPr>
          <p:cNvSpPr/>
          <p:nvPr/>
        </p:nvSpPr>
        <p:spPr>
          <a:xfrm>
            <a:off x="704080" y="1143062"/>
            <a:ext cx="10778636" cy="523897"/>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制作例②　特定日との連動企画　</a:t>
            </a:r>
            <a:r>
              <a:rPr lang="en-US" altLang="ja-JP" b="1" dirty="0">
                <a:solidFill>
                  <a:schemeClr val="accent3"/>
                </a:solidFill>
                <a:latin typeface="Meiryo" panose="020B0604030504040204" pitchFamily="34" charset="-128"/>
                <a:ea typeface="Meiryo" panose="020B0604030504040204" pitchFamily="34" charset="-128"/>
              </a:rPr>
              <a:t>『8</a:t>
            </a:r>
            <a:r>
              <a:rPr lang="ja-JP" altLang="en-US" b="1" dirty="0">
                <a:solidFill>
                  <a:schemeClr val="accent3"/>
                </a:solidFill>
                <a:latin typeface="Meiryo" panose="020B0604030504040204" pitchFamily="34" charset="-128"/>
                <a:ea typeface="Meiryo" panose="020B0604030504040204" pitchFamily="34" charset="-128"/>
              </a:rPr>
              <a:t>月</a:t>
            </a:r>
            <a:r>
              <a:rPr lang="en-US" altLang="ja-JP" b="1" dirty="0">
                <a:solidFill>
                  <a:schemeClr val="accent3"/>
                </a:solidFill>
                <a:latin typeface="Meiryo" panose="020B0604030504040204" pitchFamily="34" charset="-128"/>
                <a:ea typeface="Meiryo" panose="020B0604030504040204" pitchFamily="34" charset="-128"/>
              </a:rPr>
              <a:t>31</a:t>
            </a:r>
            <a:r>
              <a:rPr lang="ja-JP" altLang="en-US" b="1" dirty="0">
                <a:solidFill>
                  <a:schemeClr val="accent3"/>
                </a:solidFill>
                <a:latin typeface="Meiryo" panose="020B0604030504040204" pitchFamily="34" charset="-128"/>
                <a:ea typeface="Meiryo" panose="020B0604030504040204" pitchFamily="34" charset="-128"/>
              </a:rPr>
              <a:t>日は野菜の日</a:t>
            </a:r>
            <a:r>
              <a:rPr lang="en-US" altLang="ja-JP" b="1" dirty="0">
                <a:solidFill>
                  <a:schemeClr val="accent3"/>
                </a:solidFill>
                <a:latin typeface="Meiryo" panose="020B0604030504040204" pitchFamily="34" charset="-128"/>
                <a:ea typeface="Meiryo" panose="020B0604030504040204" pitchFamily="34" charset="-128"/>
              </a:rPr>
              <a:t>』</a:t>
            </a:r>
          </a:p>
        </p:txBody>
      </p:sp>
    </p:spTree>
    <p:extLst>
      <p:ext uri="{BB962C8B-B14F-4D97-AF65-F5344CB8AC3E}">
        <p14:creationId xmlns:p14="http://schemas.microsoft.com/office/powerpoint/2010/main" val="28914063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en-US" altLang="ja-JP" dirty="0"/>
              <a:t>Yahoo!</a:t>
            </a:r>
            <a:r>
              <a:rPr kumimoji="1" lang="ja-JP" altLang="en-US" dirty="0"/>
              <a:t>特別企画　タイアップとの連動企画</a:t>
            </a:r>
          </a:p>
        </p:txBody>
      </p:sp>
      <p:sp>
        <p:nvSpPr>
          <p:cNvPr id="97" name="正方形/長方形 96">
            <a:extLst>
              <a:ext uri="{FF2B5EF4-FFF2-40B4-BE49-F238E27FC236}">
                <a16:creationId xmlns:a16="http://schemas.microsoft.com/office/drawing/2014/main" id="{937B7F61-4BC7-ADD6-F9BD-8A0BB5E294B7}"/>
              </a:ext>
            </a:extLst>
          </p:cNvPr>
          <p:cNvSpPr/>
          <p:nvPr/>
        </p:nvSpPr>
        <p:spPr>
          <a:xfrm>
            <a:off x="704080" y="1143062"/>
            <a:ext cx="10778636" cy="523897"/>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制作例③　世の中ゴト・トレンドに絡めた企画　</a:t>
            </a:r>
            <a:r>
              <a:rPr lang="en-US" altLang="ja-JP" b="1" dirty="0">
                <a:solidFill>
                  <a:schemeClr val="accent3"/>
                </a:solidFill>
                <a:latin typeface="Meiryo" panose="020B0604030504040204" pitchFamily="34" charset="-128"/>
                <a:ea typeface="Meiryo" panose="020B0604030504040204" pitchFamily="34" charset="-128"/>
              </a:rPr>
              <a:t>『</a:t>
            </a:r>
            <a:r>
              <a:rPr lang="ja-JP" altLang="en-US" b="1" dirty="0">
                <a:solidFill>
                  <a:schemeClr val="accent3"/>
                </a:solidFill>
                <a:latin typeface="Meiryo" panose="020B0604030504040204" pitchFamily="34" charset="-128"/>
                <a:ea typeface="Meiryo" panose="020B0604030504040204" pitchFamily="34" charset="-128"/>
              </a:rPr>
              <a:t>新</a:t>
            </a:r>
            <a:r>
              <a:rPr lang="en-US" altLang="ja-JP" b="1" dirty="0">
                <a:solidFill>
                  <a:schemeClr val="accent3"/>
                </a:solidFill>
                <a:latin typeface="Meiryo" panose="020B0604030504040204" pitchFamily="34" charset="-128"/>
                <a:ea typeface="Meiryo" panose="020B0604030504040204" pitchFamily="34" charset="-128"/>
              </a:rPr>
              <a:t>NISA</a:t>
            </a:r>
            <a:r>
              <a:rPr lang="ja-JP" altLang="en-US" b="1" dirty="0">
                <a:solidFill>
                  <a:schemeClr val="accent3"/>
                </a:solidFill>
                <a:latin typeface="Meiryo" panose="020B0604030504040204" pitchFamily="34" charset="-128"/>
                <a:ea typeface="Meiryo" panose="020B0604030504040204" pitchFamily="34" charset="-128"/>
              </a:rPr>
              <a:t>で何が変わる？</a:t>
            </a:r>
            <a:r>
              <a:rPr lang="en-US" altLang="ja-JP" b="1" dirty="0">
                <a:solidFill>
                  <a:schemeClr val="accent3"/>
                </a:solidFill>
                <a:latin typeface="Meiryo" panose="020B0604030504040204" pitchFamily="34" charset="-128"/>
                <a:ea typeface="Meiryo" panose="020B0604030504040204" pitchFamily="34" charset="-128"/>
              </a:rPr>
              <a:t>』</a:t>
            </a:r>
            <a:r>
              <a:rPr lang="ja-JP" altLang="en-US" b="1" dirty="0">
                <a:solidFill>
                  <a:schemeClr val="accent3"/>
                </a:solidFill>
                <a:latin typeface="Meiryo" panose="020B0604030504040204" pitchFamily="34" charset="-128"/>
                <a:ea typeface="Meiryo" panose="020B0604030504040204" pitchFamily="34" charset="-128"/>
              </a:rPr>
              <a:t>　</a:t>
            </a:r>
            <a:endParaRPr lang="en-US" altLang="ja-JP" b="1" dirty="0">
              <a:solidFill>
                <a:schemeClr val="accent3"/>
              </a:solidFill>
              <a:latin typeface="Meiryo" panose="020B0604030504040204" pitchFamily="34" charset="-128"/>
              <a:ea typeface="Meiryo" panose="020B0604030504040204" pitchFamily="34" charset="-128"/>
            </a:endParaRPr>
          </a:p>
        </p:txBody>
      </p:sp>
      <p:sp>
        <p:nvSpPr>
          <p:cNvPr id="3" name="正方形/長方形 2">
            <a:extLst>
              <a:ext uri="{FF2B5EF4-FFF2-40B4-BE49-F238E27FC236}">
                <a16:creationId xmlns:a16="http://schemas.microsoft.com/office/drawing/2014/main" id="{0975093E-E8A1-E394-707F-80323AA0844D}"/>
              </a:ext>
            </a:extLst>
          </p:cNvPr>
          <p:cNvSpPr/>
          <p:nvPr/>
        </p:nvSpPr>
        <p:spPr>
          <a:xfrm>
            <a:off x="6815518" y="5724090"/>
            <a:ext cx="1846158" cy="453055"/>
          </a:xfrm>
          <a:prstGeom prst="rect">
            <a:avLst/>
          </a:prstGeom>
          <a:solidFill>
            <a:schemeClr val="accen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4" name="正方形/長方形 3">
            <a:extLst>
              <a:ext uri="{FF2B5EF4-FFF2-40B4-BE49-F238E27FC236}">
                <a16:creationId xmlns:a16="http://schemas.microsoft.com/office/drawing/2014/main" id="{FAF7FED1-AABA-A208-4178-D0BC1EBD436D}"/>
              </a:ext>
            </a:extLst>
          </p:cNvPr>
          <p:cNvSpPr/>
          <p:nvPr/>
        </p:nvSpPr>
        <p:spPr>
          <a:xfrm>
            <a:off x="6639541" y="5648973"/>
            <a:ext cx="1930039" cy="19648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pic>
        <p:nvPicPr>
          <p:cNvPr id="5" name="図 4">
            <a:extLst>
              <a:ext uri="{FF2B5EF4-FFF2-40B4-BE49-F238E27FC236}">
                <a16:creationId xmlns:a16="http://schemas.microsoft.com/office/drawing/2014/main" id="{8798467C-6653-AD29-B6EB-62888786ED9D}"/>
              </a:ext>
            </a:extLst>
          </p:cNvPr>
          <p:cNvPicPr>
            <a:picLocks noChangeAspect="1"/>
          </p:cNvPicPr>
          <p:nvPr/>
        </p:nvPicPr>
        <p:blipFill rotWithShape="1">
          <a:blip r:embed="rId2"/>
          <a:srcRect b="94388"/>
          <a:stretch/>
        </p:blipFill>
        <p:spPr>
          <a:xfrm>
            <a:off x="2575340" y="1902665"/>
            <a:ext cx="2803994" cy="219933"/>
          </a:xfrm>
          <a:prstGeom prst="rect">
            <a:avLst/>
          </a:prstGeom>
        </p:spPr>
      </p:pic>
      <p:sp>
        <p:nvSpPr>
          <p:cNvPr id="6" name="テキスト ボックス 5">
            <a:extLst>
              <a:ext uri="{FF2B5EF4-FFF2-40B4-BE49-F238E27FC236}">
                <a16:creationId xmlns:a16="http://schemas.microsoft.com/office/drawing/2014/main" id="{AA75419E-218F-1512-B1F8-BD2F6F46D7FA}"/>
              </a:ext>
            </a:extLst>
          </p:cNvPr>
          <p:cNvSpPr txBox="1"/>
          <p:nvPr/>
        </p:nvSpPr>
        <p:spPr>
          <a:xfrm>
            <a:off x="2520252" y="2318820"/>
            <a:ext cx="3026628" cy="338554"/>
          </a:xfrm>
          <a:prstGeom prst="rect">
            <a:avLst/>
          </a:prstGeom>
          <a:noFill/>
        </p:spPr>
        <p:txBody>
          <a:bodyPr wrap="square" rtlCol="0">
            <a:spAutoFit/>
          </a:bodyPr>
          <a:lstStyle/>
          <a:p>
            <a:r>
              <a:rPr lang="en-US" altLang="ja-JP" sz="800" b="1" dirty="0">
                <a:latin typeface="+mj-ea"/>
                <a:ea typeface="+mj-ea"/>
              </a:rPr>
              <a:t>【20</a:t>
            </a:r>
            <a:r>
              <a:rPr lang="ja-JP" altLang="en-US" sz="800" b="1" dirty="0">
                <a:latin typeface="+mj-ea"/>
                <a:ea typeface="+mj-ea"/>
              </a:rPr>
              <a:t>代の資産運用 実態調査</a:t>
            </a:r>
            <a:r>
              <a:rPr lang="en-US" altLang="ja-JP" sz="800" b="1" dirty="0">
                <a:latin typeface="+mj-ea"/>
                <a:ea typeface="+mj-ea"/>
              </a:rPr>
              <a:t>】NISA</a:t>
            </a:r>
            <a:r>
              <a:rPr lang="ja-JP" altLang="en-US" sz="800" b="1" dirty="0">
                <a:latin typeface="+mj-ea"/>
                <a:ea typeface="+mj-ea"/>
              </a:rPr>
              <a:t>から始める人、増加中！その活用メリットとテクニックとは？</a:t>
            </a:r>
            <a:endParaRPr lang="en-US" altLang="ja-JP" sz="800" b="1" dirty="0">
              <a:latin typeface="+mj-ea"/>
              <a:ea typeface="+mj-ea"/>
            </a:endParaRPr>
          </a:p>
        </p:txBody>
      </p:sp>
      <p:sp>
        <p:nvSpPr>
          <p:cNvPr id="7" name="テキスト ボックス 6">
            <a:extLst>
              <a:ext uri="{FF2B5EF4-FFF2-40B4-BE49-F238E27FC236}">
                <a16:creationId xmlns:a16="http://schemas.microsoft.com/office/drawing/2014/main" id="{E90C981A-5BF8-09F2-E88C-740BE1F6CCE0}"/>
              </a:ext>
            </a:extLst>
          </p:cNvPr>
          <p:cNvSpPr txBox="1"/>
          <p:nvPr/>
        </p:nvSpPr>
        <p:spPr>
          <a:xfrm>
            <a:off x="2641170" y="4434058"/>
            <a:ext cx="2683139" cy="215444"/>
          </a:xfrm>
          <a:prstGeom prst="rect">
            <a:avLst/>
          </a:prstGeom>
          <a:noFill/>
        </p:spPr>
        <p:txBody>
          <a:bodyPr wrap="square" rtlCol="0">
            <a:spAutoFit/>
          </a:bodyPr>
          <a:lstStyle/>
          <a:p>
            <a:r>
              <a:rPr lang="ja-JP" altLang="en-US" sz="800" b="1" dirty="0">
                <a:latin typeface="+mj-ea"/>
                <a:ea typeface="+mj-ea"/>
              </a:rPr>
              <a:t>意外と手堅い今どきの若者たち</a:t>
            </a:r>
            <a:endParaRPr lang="en-US" altLang="ja-JP" sz="800" b="1" dirty="0">
              <a:latin typeface="+mj-ea"/>
              <a:ea typeface="+mj-ea"/>
            </a:endParaRPr>
          </a:p>
        </p:txBody>
      </p:sp>
      <p:pic>
        <p:nvPicPr>
          <p:cNvPr id="8" name="図 7">
            <a:extLst>
              <a:ext uri="{FF2B5EF4-FFF2-40B4-BE49-F238E27FC236}">
                <a16:creationId xmlns:a16="http://schemas.microsoft.com/office/drawing/2014/main" id="{C75D8E24-8D1C-9FC2-A7A8-F5282071BD14}"/>
              </a:ext>
            </a:extLst>
          </p:cNvPr>
          <p:cNvPicPr>
            <a:picLocks noChangeAspect="1"/>
          </p:cNvPicPr>
          <p:nvPr/>
        </p:nvPicPr>
        <p:blipFill rotWithShape="1">
          <a:blip r:embed="rId3"/>
          <a:srcRect t="8119" b="9892"/>
          <a:stretch/>
        </p:blipFill>
        <p:spPr>
          <a:xfrm>
            <a:off x="2596785" y="2865466"/>
            <a:ext cx="2597011" cy="1423099"/>
          </a:xfrm>
          <a:prstGeom prst="rect">
            <a:avLst/>
          </a:prstGeom>
        </p:spPr>
      </p:pic>
      <p:sp>
        <p:nvSpPr>
          <p:cNvPr id="9" name="テキスト ボックス 8">
            <a:extLst>
              <a:ext uri="{FF2B5EF4-FFF2-40B4-BE49-F238E27FC236}">
                <a16:creationId xmlns:a16="http://schemas.microsoft.com/office/drawing/2014/main" id="{65A448C2-4B88-88BF-947F-93CE5AFEA766}"/>
              </a:ext>
            </a:extLst>
          </p:cNvPr>
          <p:cNvSpPr txBox="1"/>
          <p:nvPr/>
        </p:nvSpPr>
        <p:spPr>
          <a:xfrm>
            <a:off x="4663819" y="2122598"/>
            <a:ext cx="741151" cy="184666"/>
          </a:xfrm>
          <a:prstGeom prst="rect">
            <a:avLst/>
          </a:prstGeom>
          <a:noFill/>
        </p:spPr>
        <p:txBody>
          <a:bodyPr wrap="square" rtlCol="0">
            <a:spAutoFit/>
          </a:bodyPr>
          <a:lstStyle/>
          <a:p>
            <a:r>
              <a:rPr lang="ja-JP" altLang="en-US" sz="600" dirty="0">
                <a:solidFill>
                  <a:schemeClr val="tx1">
                    <a:lumMod val="65000"/>
                    <a:lumOff val="35000"/>
                  </a:schemeClr>
                </a:solidFill>
                <a:latin typeface="+mj-ea"/>
                <a:ea typeface="+mj-ea"/>
              </a:rPr>
              <a:t>提供：</a:t>
            </a:r>
            <a:r>
              <a:rPr lang="en-US" altLang="ja-JP" sz="600" dirty="0">
                <a:solidFill>
                  <a:schemeClr val="tx1">
                    <a:lumMod val="65000"/>
                    <a:lumOff val="35000"/>
                  </a:schemeClr>
                </a:solidFill>
                <a:latin typeface="+mj-ea"/>
                <a:ea typeface="+mj-ea"/>
              </a:rPr>
              <a:t>ABC</a:t>
            </a:r>
            <a:r>
              <a:rPr lang="ja-JP" altLang="en-US" sz="600" dirty="0">
                <a:solidFill>
                  <a:schemeClr val="tx1">
                    <a:lumMod val="65000"/>
                    <a:lumOff val="35000"/>
                  </a:schemeClr>
                </a:solidFill>
                <a:latin typeface="+mj-ea"/>
                <a:ea typeface="+mj-ea"/>
              </a:rPr>
              <a:t>証券</a:t>
            </a:r>
            <a:endParaRPr lang="en-US" altLang="ja-JP" sz="600" dirty="0">
              <a:solidFill>
                <a:schemeClr val="tx1">
                  <a:lumMod val="65000"/>
                  <a:lumOff val="35000"/>
                </a:schemeClr>
              </a:solidFill>
              <a:latin typeface="+mj-ea"/>
              <a:ea typeface="+mj-ea"/>
            </a:endParaRPr>
          </a:p>
        </p:txBody>
      </p:sp>
      <p:pic>
        <p:nvPicPr>
          <p:cNvPr id="10" name="図 9">
            <a:extLst>
              <a:ext uri="{FF2B5EF4-FFF2-40B4-BE49-F238E27FC236}">
                <a16:creationId xmlns:a16="http://schemas.microsoft.com/office/drawing/2014/main" id="{22AD323B-E893-DAB3-EB33-34DBACB889FF}"/>
              </a:ext>
            </a:extLst>
          </p:cNvPr>
          <p:cNvPicPr>
            <a:picLocks noChangeAspect="1"/>
          </p:cNvPicPr>
          <p:nvPr/>
        </p:nvPicPr>
        <p:blipFill rotWithShape="1">
          <a:blip r:embed="rId2"/>
          <a:srcRect t="4548" b="94388"/>
          <a:stretch/>
        </p:blipFill>
        <p:spPr>
          <a:xfrm>
            <a:off x="2575340" y="2740314"/>
            <a:ext cx="2803994" cy="41708"/>
          </a:xfrm>
          <a:prstGeom prst="rect">
            <a:avLst/>
          </a:prstGeom>
        </p:spPr>
      </p:pic>
      <p:sp>
        <p:nvSpPr>
          <p:cNvPr id="11" name="テキスト ボックス 10">
            <a:extLst>
              <a:ext uri="{FF2B5EF4-FFF2-40B4-BE49-F238E27FC236}">
                <a16:creationId xmlns:a16="http://schemas.microsoft.com/office/drawing/2014/main" id="{FF244BEE-59D2-059C-8F40-89C5ECBDFF13}"/>
              </a:ext>
            </a:extLst>
          </p:cNvPr>
          <p:cNvSpPr txBox="1"/>
          <p:nvPr/>
        </p:nvSpPr>
        <p:spPr>
          <a:xfrm>
            <a:off x="2641170" y="4589187"/>
            <a:ext cx="2683139" cy="307777"/>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p:txBody>
      </p:sp>
      <p:sp>
        <p:nvSpPr>
          <p:cNvPr id="12" name="正方形/長方形 11">
            <a:extLst>
              <a:ext uri="{FF2B5EF4-FFF2-40B4-BE49-F238E27FC236}">
                <a16:creationId xmlns:a16="http://schemas.microsoft.com/office/drawing/2014/main" id="{ACA68A0B-3714-7E9F-0CB1-F538AB7FF1AD}"/>
              </a:ext>
            </a:extLst>
          </p:cNvPr>
          <p:cNvSpPr/>
          <p:nvPr/>
        </p:nvSpPr>
        <p:spPr>
          <a:xfrm>
            <a:off x="2419336" y="1806213"/>
            <a:ext cx="3127544" cy="462810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13" name="テキスト ボックス 12">
            <a:extLst>
              <a:ext uri="{FF2B5EF4-FFF2-40B4-BE49-F238E27FC236}">
                <a16:creationId xmlns:a16="http://schemas.microsoft.com/office/drawing/2014/main" id="{9EE612D1-FF72-B263-0B87-2DBCCB801419}"/>
              </a:ext>
            </a:extLst>
          </p:cNvPr>
          <p:cNvSpPr txBox="1"/>
          <p:nvPr/>
        </p:nvSpPr>
        <p:spPr>
          <a:xfrm>
            <a:off x="6546195" y="1942975"/>
            <a:ext cx="2683139" cy="215444"/>
          </a:xfrm>
          <a:prstGeom prst="rect">
            <a:avLst/>
          </a:prstGeom>
          <a:noFill/>
        </p:spPr>
        <p:txBody>
          <a:bodyPr wrap="square" rtlCol="0">
            <a:spAutoFit/>
          </a:bodyPr>
          <a:lstStyle/>
          <a:p>
            <a:r>
              <a:rPr lang="ja-JP" altLang="en-US" sz="800" b="1" dirty="0">
                <a:latin typeface="+mj-ea"/>
                <a:ea typeface="+mj-ea"/>
              </a:rPr>
              <a:t>「初めの一歩は</a:t>
            </a:r>
            <a:r>
              <a:rPr lang="en-US" altLang="ja-JP" sz="800" b="1" dirty="0">
                <a:latin typeface="+mj-ea"/>
                <a:ea typeface="+mj-ea"/>
              </a:rPr>
              <a:t>NISA</a:t>
            </a:r>
            <a:r>
              <a:rPr lang="ja-JP" altLang="en-US" sz="800" b="1" dirty="0">
                <a:latin typeface="+mj-ea"/>
                <a:ea typeface="+mj-ea"/>
              </a:rPr>
              <a:t>から」のワケとは</a:t>
            </a:r>
            <a:endParaRPr lang="en-US" altLang="ja-JP" sz="800" b="1" dirty="0">
              <a:latin typeface="+mj-ea"/>
              <a:ea typeface="+mj-ea"/>
            </a:endParaRPr>
          </a:p>
        </p:txBody>
      </p:sp>
      <p:sp>
        <p:nvSpPr>
          <p:cNvPr id="14" name="正方形/長方形 13">
            <a:extLst>
              <a:ext uri="{FF2B5EF4-FFF2-40B4-BE49-F238E27FC236}">
                <a16:creationId xmlns:a16="http://schemas.microsoft.com/office/drawing/2014/main" id="{B65CD809-7839-A7A7-4CEE-EC3BF453B5BE}"/>
              </a:ext>
            </a:extLst>
          </p:cNvPr>
          <p:cNvSpPr/>
          <p:nvPr/>
        </p:nvSpPr>
        <p:spPr>
          <a:xfrm>
            <a:off x="6352936" y="1806213"/>
            <a:ext cx="3127544" cy="462810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pic>
        <p:nvPicPr>
          <p:cNvPr id="15" name="図 14">
            <a:extLst>
              <a:ext uri="{FF2B5EF4-FFF2-40B4-BE49-F238E27FC236}">
                <a16:creationId xmlns:a16="http://schemas.microsoft.com/office/drawing/2014/main" id="{58D6ED47-E619-A3EF-7AB0-5041EBAC71F0}"/>
              </a:ext>
            </a:extLst>
          </p:cNvPr>
          <p:cNvPicPr>
            <a:picLocks noChangeAspect="1"/>
          </p:cNvPicPr>
          <p:nvPr/>
        </p:nvPicPr>
        <p:blipFill rotWithShape="1">
          <a:blip r:embed="rId4"/>
          <a:srcRect t="-1" b="18878"/>
          <a:stretch/>
        </p:blipFill>
        <p:spPr>
          <a:xfrm>
            <a:off x="6859030" y="2573971"/>
            <a:ext cx="2048591" cy="1184806"/>
          </a:xfrm>
          <a:prstGeom prst="rect">
            <a:avLst/>
          </a:prstGeom>
        </p:spPr>
      </p:pic>
      <p:sp>
        <p:nvSpPr>
          <p:cNvPr id="16" name="テキスト ボックス 15">
            <a:extLst>
              <a:ext uri="{FF2B5EF4-FFF2-40B4-BE49-F238E27FC236}">
                <a16:creationId xmlns:a16="http://schemas.microsoft.com/office/drawing/2014/main" id="{C5473C93-D25C-2134-0EC2-E28787A22EC0}"/>
              </a:ext>
            </a:extLst>
          </p:cNvPr>
          <p:cNvSpPr txBox="1"/>
          <p:nvPr/>
        </p:nvSpPr>
        <p:spPr>
          <a:xfrm>
            <a:off x="6784176" y="3765665"/>
            <a:ext cx="2045372" cy="184666"/>
          </a:xfrm>
          <a:prstGeom prst="rect">
            <a:avLst/>
          </a:prstGeom>
          <a:noFill/>
        </p:spPr>
        <p:txBody>
          <a:bodyPr wrap="square" rtlCol="0">
            <a:spAutoFit/>
          </a:bodyPr>
          <a:lstStyle/>
          <a:p>
            <a:r>
              <a:rPr lang="ja-JP" altLang="en-US" sz="600" dirty="0">
                <a:solidFill>
                  <a:srgbClr val="002060"/>
                </a:solidFill>
                <a:latin typeface="+mj-ea"/>
                <a:ea typeface="+mj-ea"/>
              </a:rPr>
              <a:t>フィナンシャルプランナーの●●●●氏</a:t>
            </a:r>
            <a:endParaRPr lang="en-US" altLang="ja-JP" sz="600" dirty="0">
              <a:solidFill>
                <a:srgbClr val="002060"/>
              </a:solidFill>
              <a:latin typeface="+mj-ea"/>
              <a:ea typeface="+mj-ea"/>
            </a:endParaRPr>
          </a:p>
        </p:txBody>
      </p:sp>
      <p:sp>
        <p:nvSpPr>
          <p:cNvPr id="17" name="テキスト ボックス 16">
            <a:extLst>
              <a:ext uri="{FF2B5EF4-FFF2-40B4-BE49-F238E27FC236}">
                <a16:creationId xmlns:a16="http://schemas.microsoft.com/office/drawing/2014/main" id="{5E0A4CBC-AF4C-DDD5-5272-BE01704BEE4C}"/>
              </a:ext>
            </a:extLst>
          </p:cNvPr>
          <p:cNvSpPr txBox="1"/>
          <p:nvPr/>
        </p:nvSpPr>
        <p:spPr>
          <a:xfrm>
            <a:off x="6546195" y="3999664"/>
            <a:ext cx="2683139" cy="623248"/>
          </a:xfrm>
          <a:prstGeom prst="rect">
            <a:avLst/>
          </a:prstGeom>
          <a:noFill/>
        </p:spPr>
        <p:txBody>
          <a:bodyPr wrap="square" rtlCol="0">
            <a:spAutoFit/>
          </a:bodyPr>
          <a:lstStyle/>
          <a:p>
            <a:pPr>
              <a:lnSpc>
                <a:spcPts val="1100"/>
              </a:lnSpc>
            </a:pPr>
            <a:r>
              <a:rPr lang="ja-JP" altLang="en-US" sz="600" dirty="0">
                <a:latin typeface="+mj-ea"/>
                <a:ea typeface="+mj-ea"/>
              </a:rPr>
              <a:t>運用コストは証券会社によって異なってくる。例えば</a:t>
            </a:r>
            <a:r>
              <a:rPr lang="en-US" altLang="ja-JP" sz="600" u="sng" dirty="0">
                <a:solidFill>
                  <a:srgbClr val="0070C0"/>
                </a:solidFill>
                <a:latin typeface="+mj-ea"/>
                <a:ea typeface="+mj-ea"/>
              </a:rPr>
              <a:t>ABC</a:t>
            </a:r>
            <a:r>
              <a:rPr lang="ja-JP" altLang="en-US" sz="600" u="sng" dirty="0">
                <a:solidFill>
                  <a:srgbClr val="0070C0"/>
                </a:solidFill>
                <a:latin typeface="+mj-ea"/>
                <a:ea typeface="+mj-ea"/>
              </a:rPr>
              <a:t>証券では、国内株式の売買手数料を無料</a:t>
            </a:r>
            <a:r>
              <a:rPr lang="ja-JP" altLang="en-US" sz="600" dirty="0">
                <a:latin typeface="+mj-ea"/>
                <a:ea typeface="+mj-ea"/>
              </a:rPr>
              <a:t>としている</a:t>
            </a:r>
            <a:r>
              <a:rPr lang="ja-JP" altLang="en-US" sz="700" dirty="0">
                <a:solidFill>
                  <a:schemeClr val="tx1">
                    <a:lumMod val="65000"/>
                    <a:lumOff val="35000"/>
                  </a:schemeClr>
                </a:solidFill>
                <a:latin typeface="+mj-ea"/>
                <a:ea typeface="+mj-ea"/>
              </a:rPr>
              <a:t>。</a:t>
            </a:r>
            <a:r>
              <a:rPr kumimoji="1" lang="en-US" altLang="ja-JP" sz="700" b="0"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p>
        </p:txBody>
      </p:sp>
      <p:sp>
        <p:nvSpPr>
          <p:cNvPr id="18" name="波線 17">
            <a:extLst>
              <a:ext uri="{FF2B5EF4-FFF2-40B4-BE49-F238E27FC236}">
                <a16:creationId xmlns:a16="http://schemas.microsoft.com/office/drawing/2014/main" id="{36C87246-390C-AC2B-569F-8D46CDA6742E}"/>
              </a:ext>
            </a:extLst>
          </p:cNvPr>
          <p:cNvSpPr/>
          <p:nvPr/>
        </p:nvSpPr>
        <p:spPr>
          <a:xfrm>
            <a:off x="6233149" y="4672078"/>
            <a:ext cx="3401821" cy="146718"/>
          </a:xfrm>
          <a:prstGeom prst="wave">
            <a:avLst/>
          </a:prstGeom>
          <a:solidFill>
            <a:schemeClr val="bg1">
              <a:lumMod val="95000"/>
            </a:schemeClr>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pic>
        <p:nvPicPr>
          <p:cNvPr id="19" name="Picture 2">
            <a:extLst>
              <a:ext uri="{FF2B5EF4-FFF2-40B4-BE49-F238E27FC236}">
                <a16:creationId xmlns:a16="http://schemas.microsoft.com/office/drawing/2014/main" id="{1FA6BFFF-A27D-D56E-A1C5-708CB205FD83}"/>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6048" t="19685" r="23468" b="32267"/>
          <a:stretch/>
        </p:blipFill>
        <p:spPr bwMode="auto">
          <a:xfrm>
            <a:off x="8776078" y="5747306"/>
            <a:ext cx="278474" cy="265039"/>
          </a:xfrm>
          <a:prstGeom prst="rect">
            <a:avLst/>
          </a:prstGeom>
          <a:noFill/>
          <a:extLst>
            <a:ext uri="{909E8E84-426E-40DD-AFC4-6F175D3DCCD1}">
              <a14:hiddenFill xmlns:a14="http://schemas.microsoft.com/office/drawing/2010/main">
                <a:solidFill>
                  <a:srgbClr val="FFFFFF"/>
                </a:solidFill>
              </a14:hiddenFill>
            </a:ext>
          </a:extLst>
        </p:spPr>
      </p:pic>
      <p:sp>
        <p:nvSpPr>
          <p:cNvPr id="20" name="テキスト ボックス 19">
            <a:extLst>
              <a:ext uri="{FF2B5EF4-FFF2-40B4-BE49-F238E27FC236}">
                <a16:creationId xmlns:a16="http://schemas.microsoft.com/office/drawing/2014/main" id="{26BFE0A4-F00C-9198-5CEF-E92675FC04F4}"/>
              </a:ext>
            </a:extLst>
          </p:cNvPr>
          <p:cNvSpPr txBox="1"/>
          <p:nvPr/>
        </p:nvSpPr>
        <p:spPr>
          <a:xfrm>
            <a:off x="8658072" y="6003813"/>
            <a:ext cx="569663" cy="200055"/>
          </a:xfrm>
          <a:prstGeom prst="rect">
            <a:avLst/>
          </a:prstGeom>
          <a:noFill/>
        </p:spPr>
        <p:txBody>
          <a:bodyPr wrap="square" rtlCol="0">
            <a:spAutoFit/>
          </a:bodyPr>
          <a:lstStyle/>
          <a:p>
            <a:r>
              <a:rPr lang="en-US" altLang="ja-JP" sz="700" b="1" dirty="0">
                <a:solidFill>
                  <a:schemeClr val="tx1">
                    <a:lumMod val="65000"/>
                    <a:lumOff val="35000"/>
                  </a:schemeClr>
                </a:solidFill>
                <a:latin typeface="+mj-ea"/>
                <a:ea typeface="+mj-ea"/>
              </a:rPr>
              <a:t>ABC</a:t>
            </a:r>
            <a:r>
              <a:rPr lang="ja-JP" altLang="en-US" sz="700" b="1" dirty="0">
                <a:solidFill>
                  <a:schemeClr val="tx1">
                    <a:lumMod val="65000"/>
                    <a:lumOff val="35000"/>
                  </a:schemeClr>
                </a:solidFill>
                <a:latin typeface="+mj-ea"/>
                <a:ea typeface="+mj-ea"/>
              </a:rPr>
              <a:t>証券</a:t>
            </a:r>
            <a:endParaRPr lang="en-US" altLang="ja-JP" sz="700" b="1" dirty="0">
              <a:solidFill>
                <a:schemeClr val="tx1">
                  <a:lumMod val="65000"/>
                  <a:lumOff val="35000"/>
                </a:schemeClr>
              </a:solidFill>
              <a:latin typeface="+mj-ea"/>
              <a:ea typeface="+mj-ea"/>
            </a:endParaRPr>
          </a:p>
        </p:txBody>
      </p:sp>
      <p:sp>
        <p:nvSpPr>
          <p:cNvPr id="21" name="正方形/長方形 20">
            <a:extLst>
              <a:ext uri="{FF2B5EF4-FFF2-40B4-BE49-F238E27FC236}">
                <a16:creationId xmlns:a16="http://schemas.microsoft.com/office/drawing/2014/main" id="{505A2CA6-5C22-FBED-C6BE-4EAC53F14AE2}"/>
              </a:ext>
            </a:extLst>
          </p:cNvPr>
          <p:cNvSpPr/>
          <p:nvPr/>
        </p:nvSpPr>
        <p:spPr>
          <a:xfrm>
            <a:off x="6639541" y="5580014"/>
            <a:ext cx="2527244" cy="661581"/>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22" name="テキスト ボックス 21">
            <a:extLst>
              <a:ext uri="{FF2B5EF4-FFF2-40B4-BE49-F238E27FC236}">
                <a16:creationId xmlns:a16="http://schemas.microsoft.com/office/drawing/2014/main" id="{3D1FF9B9-4FDA-6091-1AA4-AF0CA622DEFE}"/>
              </a:ext>
            </a:extLst>
          </p:cNvPr>
          <p:cNvSpPr txBox="1"/>
          <p:nvPr/>
        </p:nvSpPr>
        <p:spPr>
          <a:xfrm>
            <a:off x="6639541" y="5648972"/>
            <a:ext cx="2003033" cy="215444"/>
          </a:xfrm>
          <a:prstGeom prst="rect">
            <a:avLst/>
          </a:prstGeom>
          <a:noFill/>
        </p:spPr>
        <p:txBody>
          <a:bodyPr wrap="square" rtlCol="0">
            <a:spAutoFit/>
          </a:bodyPr>
          <a:lstStyle/>
          <a:p>
            <a:r>
              <a:rPr lang="en-US" altLang="ja-JP" sz="800" b="1" dirty="0">
                <a:solidFill>
                  <a:schemeClr val="accent2"/>
                </a:solidFill>
                <a:latin typeface="+mj-ea"/>
                <a:ea typeface="+mj-ea"/>
              </a:rPr>
              <a:t>NISA</a:t>
            </a:r>
            <a:r>
              <a:rPr lang="ja-JP" altLang="en-US" sz="800" b="1" dirty="0">
                <a:solidFill>
                  <a:schemeClr val="accent2"/>
                </a:solidFill>
                <a:latin typeface="+mj-ea"/>
                <a:ea typeface="+mj-ea"/>
              </a:rPr>
              <a:t>始めるなら、</a:t>
            </a:r>
            <a:r>
              <a:rPr lang="en-US" altLang="ja-JP" sz="800" b="1" dirty="0">
                <a:solidFill>
                  <a:schemeClr val="accent2"/>
                </a:solidFill>
                <a:latin typeface="+mj-ea"/>
                <a:ea typeface="+mj-ea"/>
              </a:rPr>
              <a:t>ABC</a:t>
            </a:r>
            <a:r>
              <a:rPr lang="ja-JP" altLang="en-US" sz="800" b="1" dirty="0">
                <a:solidFill>
                  <a:schemeClr val="accent2"/>
                </a:solidFill>
                <a:latin typeface="+mj-ea"/>
                <a:ea typeface="+mj-ea"/>
              </a:rPr>
              <a:t>キャンペーン</a:t>
            </a:r>
            <a:endParaRPr lang="en-US" altLang="ja-JP" sz="800" b="1" dirty="0">
              <a:solidFill>
                <a:schemeClr val="accent2"/>
              </a:solidFill>
              <a:latin typeface="+mj-ea"/>
              <a:ea typeface="+mj-ea"/>
            </a:endParaRPr>
          </a:p>
        </p:txBody>
      </p:sp>
      <p:sp>
        <p:nvSpPr>
          <p:cNvPr id="23" name="テキスト ボックス 22">
            <a:extLst>
              <a:ext uri="{FF2B5EF4-FFF2-40B4-BE49-F238E27FC236}">
                <a16:creationId xmlns:a16="http://schemas.microsoft.com/office/drawing/2014/main" id="{E80C1E0E-38EE-C2C6-B7CE-65DDDC40532C}"/>
              </a:ext>
            </a:extLst>
          </p:cNvPr>
          <p:cNvSpPr txBox="1"/>
          <p:nvPr/>
        </p:nvSpPr>
        <p:spPr>
          <a:xfrm>
            <a:off x="6782323" y="5836050"/>
            <a:ext cx="1731757" cy="215444"/>
          </a:xfrm>
          <a:prstGeom prst="rect">
            <a:avLst/>
          </a:prstGeom>
          <a:noFill/>
        </p:spPr>
        <p:txBody>
          <a:bodyPr wrap="square" rtlCol="0">
            <a:spAutoFit/>
          </a:bodyPr>
          <a:lstStyle/>
          <a:p>
            <a:r>
              <a:rPr lang="en-US" altLang="ja-JP" sz="800" b="1" dirty="0">
                <a:solidFill>
                  <a:srgbClr val="002060"/>
                </a:solidFill>
                <a:latin typeface="+mj-ea"/>
                <a:ea typeface="+mj-ea"/>
              </a:rPr>
              <a:t>NISA</a:t>
            </a:r>
            <a:r>
              <a:rPr lang="ja-JP" altLang="en-US" sz="800" b="1" dirty="0">
                <a:solidFill>
                  <a:srgbClr val="002060"/>
                </a:solidFill>
                <a:latin typeface="+mj-ea"/>
                <a:ea typeface="+mj-ea"/>
              </a:rPr>
              <a:t>口座開設でもれなく、</a:t>
            </a:r>
            <a:endParaRPr lang="en-US" altLang="ja-JP" sz="800" b="1" dirty="0">
              <a:solidFill>
                <a:srgbClr val="002060"/>
              </a:solidFill>
              <a:latin typeface="+mj-ea"/>
              <a:ea typeface="+mj-ea"/>
            </a:endParaRPr>
          </a:p>
        </p:txBody>
      </p:sp>
      <p:sp>
        <p:nvSpPr>
          <p:cNvPr id="24" name="テキスト ボックス 23">
            <a:extLst>
              <a:ext uri="{FF2B5EF4-FFF2-40B4-BE49-F238E27FC236}">
                <a16:creationId xmlns:a16="http://schemas.microsoft.com/office/drawing/2014/main" id="{53575A59-AB51-C94C-A272-BB6D71BEE785}"/>
              </a:ext>
            </a:extLst>
          </p:cNvPr>
          <p:cNvSpPr txBox="1"/>
          <p:nvPr/>
        </p:nvSpPr>
        <p:spPr>
          <a:xfrm>
            <a:off x="7216890" y="5943827"/>
            <a:ext cx="1635920" cy="307777"/>
          </a:xfrm>
          <a:prstGeom prst="rect">
            <a:avLst/>
          </a:prstGeom>
          <a:noFill/>
        </p:spPr>
        <p:txBody>
          <a:bodyPr wrap="square" rtlCol="0">
            <a:spAutoFit/>
          </a:bodyPr>
          <a:lstStyle/>
          <a:p>
            <a:r>
              <a:rPr lang="en-US" altLang="ja-JP" sz="1400" b="1" dirty="0">
                <a:solidFill>
                  <a:srgbClr val="C00000"/>
                </a:solidFill>
                <a:latin typeface="+mj-ea"/>
                <a:ea typeface="+mj-ea"/>
              </a:rPr>
              <a:t>2,000</a:t>
            </a:r>
            <a:r>
              <a:rPr lang="ja-JP" altLang="en-US" sz="1400" b="1" dirty="0">
                <a:solidFill>
                  <a:srgbClr val="C00000"/>
                </a:solidFill>
                <a:latin typeface="+mj-ea"/>
                <a:ea typeface="+mj-ea"/>
              </a:rPr>
              <a:t>円</a:t>
            </a:r>
            <a:r>
              <a:rPr lang="ja-JP" altLang="en-US" sz="800" b="1" dirty="0">
                <a:solidFill>
                  <a:srgbClr val="C00000"/>
                </a:solidFill>
                <a:latin typeface="+mj-ea"/>
                <a:ea typeface="+mj-ea"/>
              </a:rPr>
              <a:t>プレゼント</a:t>
            </a:r>
            <a:r>
              <a:rPr lang="en-US" altLang="ja-JP" sz="800" b="1" dirty="0">
                <a:solidFill>
                  <a:srgbClr val="C00000"/>
                </a:solidFill>
                <a:latin typeface="+mj-ea"/>
                <a:ea typeface="+mj-ea"/>
              </a:rPr>
              <a:t>‼</a:t>
            </a:r>
            <a:endParaRPr lang="en-US" altLang="ja-JP" sz="1050" b="1" dirty="0">
              <a:solidFill>
                <a:srgbClr val="C00000"/>
              </a:solidFill>
              <a:latin typeface="+mj-ea"/>
              <a:ea typeface="+mj-ea"/>
            </a:endParaRPr>
          </a:p>
        </p:txBody>
      </p:sp>
      <p:sp>
        <p:nvSpPr>
          <p:cNvPr id="25" name="テキスト ボックス 24">
            <a:extLst>
              <a:ext uri="{FF2B5EF4-FFF2-40B4-BE49-F238E27FC236}">
                <a16:creationId xmlns:a16="http://schemas.microsoft.com/office/drawing/2014/main" id="{3B77F081-5344-C1DF-7052-B316B8BAE1F7}"/>
              </a:ext>
            </a:extLst>
          </p:cNvPr>
          <p:cNvSpPr txBox="1"/>
          <p:nvPr/>
        </p:nvSpPr>
        <p:spPr>
          <a:xfrm>
            <a:off x="6546195" y="4934197"/>
            <a:ext cx="2683139" cy="215444"/>
          </a:xfrm>
          <a:prstGeom prst="rect">
            <a:avLst/>
          </a:prstGeom>
          <a:noFill/>
        </p:spPr>
        <p:txBody>
          <a:bodyPr wrap="square" rtlCol="0">
            <a:spAutoFit/>
          </a:bodyPr>
          <a:lstStyle/>
          <a:p>
            <a:r>
              <a:rPr lang="ja-JP" altLang="en-US" sz="800" b="1" dirty="0">
                <a:latin typeface="+mj-ea"/>
                <a:ea typeface="+mj-ea"/>
              </a:rPr>
              <a:t>初めての人にやさしい、</a:t>
            </a:r>
            <a:r>
              <a:rPr lang="en-US" altLang="ja-JP" sz="800" b="1" dirty="0">
                <a:latin typeface="+mj-ea"/>
                <a:ea typeface="+mj-ea"/>
              </a:rPr>
              <a:t>ABC</a:t>
            </a:r>
            <a:r>
              <a:rPr lang="ja-JP" altLang="en-US" sz="800" b="1" dirty="0">
                <a:latin typeface="+mj-ea"/>
                <a:ea typeface="+mj-ea"/>
              </a:rPr>
              <a:t>証券の</a:t>
            </a:r>
            <a:r>
              <a:rPr lang="en-US" altLang="ja-JP" sz="800" b="1" dirty="0">
                <a:latin typeface="+mj-ea"/>
                <a:ea typeface="+mj-ea"/>
              </a:rPr>
              <a:t>NISA</a:t>
            </a:r>
          </a:p>
        </p:txBody>
      </p:sp>
      <p:pic>
        <p:nvPicPr>
          <p:cNvPr id="26" name="図 25">
            <a:extLst>
              <a:ext uri="{FF2B5EF4-FFF2-40B4-BE49-F238E27FC236}">
                <a16:creationId xmlns:a16="http://schemas.microsoft.com/office/drawing/2014/main" id="{E933D376-4702-855A-1ED7-4C8EC1504A47}"/>
              </a:ext>
            </a:extLst>
          </p:cNvPr>
          <p:cNvPicPr>
            <a:picLocks noChangeAspect="1"/>
          </p:cNvPicPr>
          <p:nvPr/>
        </p:nvPicPr>
        <p:blipFill rotWithShape="1">
          <a:blip r:embed="rId2"/>
          <a:srcRect t="15938" r="73260" b="80791"/>
          <a:stretch/>
        </p:blipFill>
        <p:spPr>
          <a:xfrm>
            <a:off x="2618372" y="2688249"/>
            <a:ext cx="749784" cy="128178"/>
          </a:xfrm>
          <a:prstGeom prst="rect">
            <a:avLst/>
          </a:prstGeom>
        </p:spPr>
      </p:pic>
      <p:sp>
        <p:nvSpPr>
          <p:cNvPr id="27" name="テキスト ボックス 26">
            <a:extLst>
              <a:ext uri="{FF2B5EF4-FFF2-40B4-BE49-F238E27FC236}">
                <a16:creationId xmlns:a16="http://schemas.microsoft.com/office/drawing/2014/main" id="{EC545C08-29DA-DD93-88D1-4B0E6757D321}"/>
              </a:ext>
            </a:extLst>
          </p:cNvPr>
          <p:cNvSpPr txBox="1"/>
          <p:nvPr/>
        </p:nvSpPr>
        <p:spPr>
          <a:xfrm>
            <a:off x="6620491" y="2126048"/>
            <a:ext cx="2683139" cy="415498"/>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a:p>
            <a:r>
              <a:rPr lang="en-US" altLang="ja-JP" sz="700" dirty="0">
                <a:solidFill>
                  <a:schemeClr val="tx1">
                    <a:lumMod val="65000"/>
                    <a:lumOff val="35000"/>
                  </a:schemeClr>
                </a:solidFill>
                <a:latin typeface="+mj-ea"/>
                <a:ea typeface="+mj-ea"/>
              </a:rPr>
              <a:t>××××××××××××××××××××××××××××××××××</a:t>
            </a:r>
          </a:p>
        </p:txBody>
      </p:sp>
      <p:sp>
        <p:nvSpPr>
          <p:cNvPr id="28" name="テキスト ボックス 27">
            <a:extLst>
              <a:ext uri="{FF2B5EF4-FFF2-40B4-BE49-F238E27FC236}">
                <a16:creationId xmlns:a16="http://schemas.microsoft.com/office/drawing/2014/main" id="{4A5F86CE-331B-9F16-5978-3E96660B0633}"/>
              </a:ext>
            </a:extLst>
          </p:cNvPr>
          <p:cNvSpPr txBox="1"/>
          <p:nvPr/>
        </p:nvSpPr>
        <p:spPr>
          <a:xfrm>
            <a:off x="6620491" y="5098856"/>
            <a:ext cx="2683139" cy="415498"/>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a:p>
            <a:r>
              <a:rPr lang="en-US" altLang="ja-JP" sz="700" dirty="0">
                <a:solidFill>
                  <a:schemeClr val="tx1">
                    <a:lumMod val="65000"/>
                    <a:lumOff val="35000"/>
                  </a:schemeClr>
                </a:solidFill>
                <a:latin typeface="+mj-ea"/>
                <a:ea typeface="+mj-ea"/>
              </a:rPr>
              <a:t>××××××××××××××××××××××××××××××××××</a:t>
            </a:r>
          </a:p>
        </p:txBody>
      </p:sp>
      <p:cxnSp>
        <p:nvCxnSpPr>
          <p:cNvPr id="29" name="直線コネクタ 28">
            <a:extLst>
              <a:ext uri="{FF2B5EF4-FFF2-40B4-BE49-F238E27FC236}">
                <a16:creationId xmlns:a16="http://schemas.microsoft.com/office/drawing/2014/main" id="{A7F6D721-883E-E958-044F-BE66066419B8}"/>
              </a:ext>
            </a:extLst>
          </p:cNvPr>
          <p:cNvCxnSpPr>
            <a:cxnSpLocks/>
          </p:cNvCxnSpPr>
          <p:nvPr/>
        </p:nvCxnSpPr>
        <p:spPr>
          <a:xfrm>
            <a:off x="1544971" y="2446215"/>
            <a:ext cx="102084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0" name="テキスト プレースホルダー 1">
            <a:extLst>
              <a:ext uri="{FF2B5EF4-FFF2-40B4-BE49-F238E27FC236}">
                <a16:creationId xmlns:a16="http://schemas.microsoft.com/office/drawing/2014/main" id="{730E3CDB-47D1-D059-45EA-79F223629D28}"/>
              </a:ext>
            </a:extLst>
          </p:cNvPr>
          <p:cNvSpPr txBox="1">
            <a:spLocks/>
          </p:cNvSpPr>
          <p:nvPr/>
        </p:nvSpPr>
        <p:spPr>
          <a:xfrm>
            <a:off x="745854" y="2348370"/>
            <a:ext cx="167443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■タイトル</a:t>
            </a:r>
            <a:endParaRPr lang="en-US" altLang="ja-JP" sz="1000" dirty="0"/>
          </a:p>
          <a:p>
            <a:r>
              <a:rPr lang="ja-JP" altLang="en-US" sz="1100" b="0" dirty="0"/>
              <a:t>ターゲットに向けた</a:t>
            </a:r>
            <a:endParaRPr lang="en-US" altLang="ja-JP" sz="1100" b="0" dirty="0"/>
          </a:p>
          <a:p>
            <a:r>
              <a:rPr lang="ja-JP" altLang="en-US" sz="1100" b="0" dirty="0"/>
              <a:t>呼びかけ</a:t>
            </a:r>
          </a:p>
        </p:txBody>
      </p:sp>
      <p:cxnSp>
        <p:nvCxnSpPr>
          <p:cNvPr id="31" name="直線コネクタ 30">
            <a:extLst>
              <a:ext uri="{FF2B5EF4-FFF2-40B4-BE49-F238E27FC236}">
                <a16:creationId xmlns:a16="http://schemas.microsoft.com/office/drawing/2014/main" id="{79DFB236-EFB4-1CAD-D523-BD8636444485}"/>
              </a:ext>
            </a:extLst>
          </p:cNvPr>
          <p:cNvCxnSpPr>
            <a:cxnSpLocks/>
          </p:cNvCxnSpPr>
          <p:nvPr/>
        </p:nvCxnSpPr>
        <p:spPr>
          <a:xfrm>
            <a:off x="1544971" y="4622912"/>
            <a:ext cx="102084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2" name="テキスト プレースホルダー 1">
            <a:extLst>
              <a:ext uri="{FF2B5EF4-FFF2-40B4-BE49-F238E27FC236}">
                <a16:creationId xmlns:a16="http://schemas.microsoft.com/office/drawing/2014/main" id="{AB8E9D06-CBC1-CA16-6E4C-FEA830F559EF}"/>
              </a:ext>
            </a:extLst>
          </p:cNvPr>
          <p:cNvSpPr txBox="1">
            <a:spLocks/>
          </p:cNvSpPr>
          <p:nvPr/>
        </p:nvSpPr>
        <p:spPr>
          <a:xfrm>
            <a:off x="745854" y="4525067"/>
            <a:ext cx="167443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同年代のトレンド</a:t>
            </a:r>
            <a:endParaRPr lang="en-US" altLang="ja-JP" sz="1100" b="0" dirty="0"/>
          </a:p>
          <a:p>
            <a:r>
              <a:rPr lang="ja-JP" altLang="en-US" sz="1100" b="0" dirty="0"/>
              <a:t>を提示</a:t>
            </a:r>
          </a:p>
        </p:txBody>
      </p:sp>
      <p:sp>
        <p:nvSpPr>
          <p:cNvPr id="33" name="左大かっこ 32">
            <a:extLst>
              <a:ext uri="{FF2B5EF4-FFF2-40B4-BE49-F238E27FC236}">
                <a16:creationId xmlns:a16="http://schemas.microsoft.com/office/drawing/2014/main" id="{145880DB-63F9-E306-99FA-3955EEF077DD}"/>
              </a:ext>
            </a:extLst>
          </p:cNvPr>
          <p:cNvSpPr/>
          <p:nvPr/>
        </p:nvSpPr>
        <p:spPr>
          <a:xfrm>
            <a:off x="2558338" y="4434058"/>
            <a:ext cx="82832" cy="1844465"/>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4" name="左大かっこ 33">
            <a:extLst>
              <a:ext uri="{FF2B5EF4-FFF2-40B4-BE49-F238E27FC236}">
                <a16:creationId xmlns:a16="http://schemas.microsoft.com/office/drawing/2014/main" id="{2513FDF1-4121-91DA-F171-FCAE16C85441}"/>
              </a:ext>
            </a:extLst>
          </p:cNvPr>
          <p:cNvSpPr/>
          <p:nvPr/>
        </p:nvSpPr>
        <p:spPr>
          <a:xfrm flipH="1">
            <a:off x="9235432" y="1942975"/>
            <a:ext cx="77427" cy="1844465"/>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5" name="左大かっこ 34">
            <a:extLst>
              <a:ext uri="{FF2B5EF4-FFF2-40B4-BE49-F238E27FC236}">
                <a16:creationId xmlns:a16="http://schemas.microsoft.com/office/drawing/2014/main" id="{71D45A0D-578A-760C-6CAF-13E4005FF6E7}"/>
              </a:ext>
            </a:extLst>
          </p:cNvPr>
          <p:cNvSpPr/>
          <p:nvPr/>
        </p:nvSpPr>
        <p:spPr>
          <a:xfrm flipH="1">
            <a:off x="9235431" y="3950331"/>
            <a:ext cx="94429" cy="589348"/>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6" name="左大かっこ 35">
            <a:extLst>
              <a:ext uri="{FF2B5EF4-FFF2-40B4-BE49-F238E27FC236}">
                <a16:creationId xmlns:a16="http://schemas.microsoft.com/office/drawing/2014/main" id="{78BE550C-1D33-59BD-DFD7-1481CF427DFE}"/>
              </a:ext>
            </a:extLst>
          </p:cNvPr>
          <p:cNvSpPr/>
          <p:nvPr/>
        </p:nvSpPr>
        <p:spPr>
          <a:xfrm flipH="1">
            <a:off x="9235430" y="4937937"/>
            <a:ext cx="94429" cy="1340586"/>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37" name="直線コネクタ 36">
            <a:extLst>
              <a:ext uri="{FF2B5EF4-FFF2-40B4-BE49-F238E27FC236}">
                <a16:creationId xmlns:a16="http://schemas.microsoft.com/office/drawing/2014/main" id="{06BE85A4-9EBD-CCB4-519A-61B537FEEEB5}"/>
              </a:ext>
            </a:extLst>
          </p:cNvPr>
          <p:cNvCxnSpPr>
            <a:cxnSpLocks/>
          </p:cNvCxnSpPr>
          <p:nvPr/>
        </p:nvCxnSpPr>
        <p:spPr>
          <a:xfrm>
            <a:off x="9320408" y="2173086"/>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8" name="テキスト プレースホルダー 1">
            <a:extLst>
              <a:ext uri="{FF2B5EF4-FFF2-40B4-BE49-F238E27FC236}">
                <a16:creationId xmlns:a16="http://schemas.microsoft.com/office/drawing/2014/main" id="{14379C32-6F55-A42D-C7E5-FF38FBFF90E6}"/>
              </a:ext>
            </a:extLst>
          </p:cNvPr>
          <p:cNvSpPr txBox="1">
            <a:spLocks/>
          </p:cNvSpPr>
          <p:nvPr/>
        </p:nvSpPr>
        <p:spPr>
          <a:xfrm>
            <a:off x="9799031" y="2050697"/>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専門家による</a:t>
            </a:r>
            <a:endParaRPr lang="en-US" altLang="ja-JP" sz="1100" b="0" dirty="0"/>
          </a:p>
          <a:p>
            <a:r>
              <a:rPr lang="ja-JP" altLang="en-US" sz="1100" b="0" dirty="0"/>
              <a:t>説得力ある解説</a:t>
            </a:r>
          </a:p>
        </p:txBody>
      </p:sp>
      <p:cxnSp>
        <p:nvCxnSpPr>
          <p:cNvPr id="39" name="直線コネクタ 38">
            <a:extLst>
              <a:ext uri="{FF2B5EF4-FFF2-40B4-BE49-F238E27FC236}">
                <a16:creationId xmlns:a16="http://schemas.microsoft.com/office/drawing/2014/main" id="{316BDAAA-E0BB-7FE9-52F6-5BCF5AD040AD}"/>
              </a:ext>
            </a:extLst>
          </p:cNvPr>
          <p:cNvCxnSpPr>
            <a:cxnSpLocks/>
          </p:cNvCxnSpPr>
          <p:nvPr/>
        </p:nvCxnSpPr>
        <p:spPr>
          <a:xfrm>
            <a:off x="9329859" y="4018435"/>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プレースホルダー 1">
            <a:extLst>
              <a:ext uri="{FF2B5EF4-FFF2-40B4-BE49-F238E27FC236}">
                <a16:creationId xmlns:a16="http://schemas.microsoft.com/office/drawing/2014/main" id="{23196E4E-1D3B-80E4-1F18-77D8D02BC985}"/>
              </a:ext>
            </a:extLst>
          </p:cNvPr>
          <p:cNvSpPr txBox="1">
            <a:spLocks/>
          </p:cNvSpPr>
          <p:nvPr/>
        </p:nvSpPr>
        <p:spPr>
          <a:xfrm>
            <a:off x="9799031" y="3901887"/>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文脈に沿った</a:t>
            </a:r>
            <a:endParaRPr lang="en-US" altLang="ja-JP" sz="1100" b="0" dirty="0"/>
          </a:p>
          <a:p>
            <a:r>
              <a:rPr lang="ja-JP" altLang="en-US" sz="1100" b="0" dirty="0"/>
              <a:t>広告主様の特徴紹介</a:t>
            </a:r>
          </a:p>
        </p:txBody>
      </p:sp>
      <p:cxnSp>
        <p:nvCxnSpPr>
          <p:cNvPr id="41" name="直線コネクタ 40">
            <a:extLst>
              <a:ext uri="{FF2B5EF4-FFF2-40B4-BE49-F238E27FC236}">
                <a16:creationId xmlns:a16="http://schemas.microsoft.com/office/drawing/2014/main" id="{FA10A915-4B32-CB80-C625-329DEBD8DB7D}"/>
              </a:ext>
            </a:extLst>
          </p:cNvPr>
          <p:cNvCxnSpPr>
            <a:cxnSpLocks/>
          </p:cNvCxnSpPr>
          <p:nvPr/>
        </p:nvCxnSpPr>
        <p:spPr>
          <a:xfrm>
            <a:off x="9329859" y="5514354"/>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2" name="テキスト プレースホルダー 1">
            <a:extLst>
              <a:ext uri="{FF2B5EF4-FFF2-40B4-BE49-F238E27FC236}">
                <a16:creationId xmlns:a16="http://schemas.microsoft.com/office/drawing/2014/main" id="{10923BD1-7AC2-D062-E6A2-819E9C6FD533}"/>
              </a:ext>
            </a:extLst>
          </p:cNvPr>
          <p:cNvSpPr txBox="1">
            <a:spLocks/>
          </p:cNvSpPr>
          <p:nvPr/>
        </p:nvSpPr>
        <p:spPr>
          <a:xfrm>
            <a:off x="9799031" y="5397806"/>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広告主様の</a:t>
            </a:r>
            <a:endParaRPr lang="en-US" altLang="ja-JP" sz="1100" b="0" dirty="0"/>
          </a:p>
          <a:p>
            <a:r>
              <a:rPr lang="en-US" altLang="ja-JP" sz="1100" b="0" dirty="0"/>
              <a:t>PR</a:t>
            </a:r>
            <a:r>
              <a:rPr lang="ja-JP" altLang="en-US" sz="1100" b="0" dirty="0"/>
              <a:t>にブリッジ</a:t>
            </a:r>
          </a:p>
        </p:txBody>
      </p:sp>
      <p:pic>
        <p:nvPicPr>
          <p:cNvPr id="43" name="図 42">
            <a:extLst>
              <a:ext uri="{FF2B5EF4-FFF2-40B4-BE49-F238E27FC236}">
                <a16:creationId xmlns:a16="http://schemas.microsoft.com/office/drawing/2014/main" id="{44E8A335-EA97-E4E9-A996-9C783B910367}"/>
              </a:ext>
            </a:extLst>
          </p:cNvPr>
          <p:cNvPicPr>
            <a:picLocks noChangeAspect="1"/>
          </p:cNvPicPr>
          <p:nvPr/>
        </p:nvPicPr>
        <p:blipFill>
          <a:blip r:embed="rId6"/>
          <a:stretch>
            <a:fillRect/>
          </a:stretch>
        </p:blipFill>
        <p:spPr>
          <a:xfrm>
            <a:off x="3623198" y="5324549"/>
            <a:ext cx="871172" cy="829953"/>
          </a:xfrm>
          <a:prstGeom prst="rect">
            <a:avLst/>
          </a:prstGeom>
        </p:spPr>
      </p:pic>
      <p:sp>
        <p:nvSpPr>
          <p:cNvPr id="44" name="正方形/長方形 43">
            <a:extLst>
              <a:ext uri="{FF2B5EF4-FFF2-40B4-BE49-F238E27FC236}">
                <a16:creationId xmlns:a16="http://schemas.microsoft.com/office/drawing/2014/main" id="{C2945FB4-0557-EA3A-20BB-5132778D0BD3}"/>
              </a:ext>
            </a:extLst>
          </p:cNvPr>
          <p:cNvSpPr/>
          <p:nvPr/>
        </p:nvSpPr>
        <p:spPr>
          <a:xfrm>
            <a:off x="2793342" y="4943694"/>
            <a:ext cx="2294386" cy="1297901"/>
          </a:xfrm>
          <a:prstGeom prst="rect">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j-ea"/>
              <a:ea typeface="+mj-ea"/>
            </a:endParaRPr>
          </a:p>
        </p:txBody>
      </p:sp>
      <p:sp>
        <p:nvSpPr>
          <p:cNvPr id="45" name="テキスト ボックス 44">
            <a:extLst>
              <a:ext uri="{FF2B5EF4-FFF2-40B4-BE49-F238E27FC236}">
                <a16:creationId xmlns:a16="http://schemas.microsoft.com/office/drawing/2014/main" id="{F0960D6C-96EB-E5B2-FF27-655CBA2852A6}"/>
              </a:ext>
            </a:extLst>
          </p:cNvPr>
          <p:cNvSpPr txBox="1"/>
          <p:nvPr/>
        </p:nvSpPr>
        <p:spPr>
          <a:xfrm>
            <a:off x="3095602" y="4983128"/>
            <a:ext cx="1817305" cy="215444"/>
          </a:xfrm>
          <a:prstGeom prst="rect">
            <a:avLst/>
          </a:prstGeom>
          <a:noFill/>
        </p:spPr>
        <p:txBody>
          <a:bodyPr wrap="square" rtlCol="0">
            <a:spAutoFit/>
          </a:bodyPr>
          <a:lstStyle/>
          <a:p>
            <a:r>
              <a:rPr lang="en-US" altLang="ja-JP" sz="800" b="1" u="sng" dirty="0">
                <a:latin typeface="+mj-ea"/>
                <a:ea typeface="+mj-ea"/>
              </a:rPr>
              <a:t>Q:</a:t>
            </a:r>
            <a:r>
              <a:rPr lang="ja-JP" altLang="en-US" sz="800" b="1" u="sng" dirty="0">
                <a:latin typeface="+mj-ea"/>
                <a:ea typeface="+mj-ea"/>
              </a:rPr>
              <a:t>資産運用の経験はありますか？</a:t>
            </a:r>
            <a:endParaRPr lang="en-US" altLang="ja-JP" sz="800" b="1" u="sng" dirty="0">
              <a:latin typeface="+mj-ea"/>
              <a:ea typeface="+mj-ea"/>
            </a:endParaRPr>
          </a:p>
        </p:txBody>
      </p:sp>
      <p:sp>
        <p:nvSpPr>
          <p:cNvPr id="46" name="テキスト ボックス 45">
            <a:extLst>
              <a:ext uri="{FF2B5EF4-FFF2-40B4-BE49-F238E27FC236}">
                <a16:creationId xmlns:a16="http://schemas.microsoft.com/office/drawing/2014/main" id="{44FB2126-2567-33F4-4E3D-4557C62305A8}"/>
              </a:ext>
            </a:extLst>
          </p:cNvPr>
          <p:cNvSpPr txBox="1"/>
          <p:nvPr/>
        </p:nvSpPr>
        <p:spPr>
          <a:xfrm>
            <a:off x="4450313" y="5446974"/>
            <a:ext cx="664910" cy="184666"/>
          </a:xfrm>
          <a:prstGeom prst="rect">
            <a:avLst/>
          </a:prstGeom>
          <a:noFill/>
        </p:spPr>
        <p:txBody>
          <a:bodyPr wrap="square" rtlCol="0">
            <a:spAutoFit/>
          </a:bodyPr>
          <a:lstStyle/>
          <a:p>
            <a:r>
              <a:rPr lang="ja-JP" altLang="en-US" sz="600" dirty="0">
                <a:latin typeface="+mj-ea"/>
                <a:ea typeface="+mj-ea"/>
              </a:rPr>
              <a:t>現在している</a:t>
            </a:r>
            <a:endParaRPr lang="en-US" altLang="ja-JP" sz="600" dirty="0">
              <a:latin typeface="+mj-ea"/>
              <a:ea typeface="+mj-ea"/>
            </a:endParaRPr>
          </a:p>
        </p:txBody>
      </p:sp>
      <p:sp>
        <p:nvSpPr>
          <p:cNvPr id="47" name="テキスト ボックス 46">
            <a:extLst>
              <a:ext uri="{FF2B5EF4-FFF2-40B4-BE49-F238E27FC236}">
                <a16:creationId xmlns:a16="http://schemas.microsoft.com/office/drawing/2014/main" id="{C21F4A78-17E8-3F7E-0DBC-BF8B8EA52229}"/>
              </a:ext>
            </a:extLst>
          </p:cNvPr>
          <p:cNvSpPr txBox="1"/>
          <p:nvPr/>
        </p:nvSpPr>
        <p:spPr>
          <a:xfrm>
            <a:off x="3023790" y="5925540"/>
            <a:ext cx="774277" cy="276999"/>
          </a:xfrm>
          <a:prstGeom prst="rect">
            <a:avLst/>
          </a:prstGeom>
          <a:noFill/>
        </p:spPr>
        <p:txBody>
          <a:bodyPr wrap="square" rtlCol="0">
            <a:spAutoFit/>
          </a:bodyPr>
          <a:lstStyle/>
          <a:p>
            <a:r>
              <a:rPr lang="ja-JP" altLang="en-US" sz="600" dirty="0">
                <a:latin typeface="+mj-ea"/>
                <a:ea typeface="+mj-ea"/>
              </a:rPr>
              <a:t>過去していたが、今はしていない</a:t>
            </a:r>
            <a:endParaRPr lang="en-US" altLang="ja-JP" sz="600" dirty="0">
              <a:latin typeface="+mj-ea"/>
              <a:ea typeface="+mj-ea"/>
            </a:endParaRPr>
          </a:p>
        </p:txBody>
      </p:sp>
      <p:sp>
        <p:nvSpPr>
          <p:cNvPr id="92" name="テキスト ボックス 91">
            <a:extLst>
              <a:ext uri="{FF2B5EF4-FFF2-40B4-BE49-F238E27FC236}">
                <a16:creationId xmlns:a16="http://schemas.microsoft.com/office/drawing/2014/main" id="{65173084-DC71-52C6-C66B-C971E432807C}"/>
              </a:ext>
            </a:extLst>
          </p:cNvPr>
          <p:cNvSpPr txBox="1"/>
          <p:nvPr/>
        </p:nvSpPr>
        <p:spPr>
          <a:xfrm>
            <a:off x="2868346" y="5506523"/>
            <a:ext cx="834230" cy="276999"/>
          </a:xfrm>
          <a:prstGeom prst="rect">
            <a:avLst/>
          </a:prstGeom>
          <a:noFill/>
        </p:spPr>
        <p:txBody>
          <a:bodyPr wrap="square" rtlCol="0">
            <a:spAutoFit/>
          </a:bodyPr>
          <a:lstStyle/>
          <a:p>
            <a:r>
              <a:rPr lang="ja-JP" altLang="en-US" sz="600" dirty="0">
                <a:latin typeface="+mj-ea"/>
                <a:ea typeface="+mj-ea"/>
              </a:rPr>
              <a:t>したことはないが</a:t>
            </a:r>
            <a:endParaRPr lang="en-US" altLang="ja-JP" sz="600" dirty="0">
              <a:latin typeface="+mj-ea"/>
              <a:ea typeface="+mj-ea"/>
            </a:endParaRPr>
          </a:p>
          <a:p>
            <a:r>
              <a:rPr lang="ja-JP" altLang="en-US" sz="600" dirty="0">
                <a:latin typeface="+mj-ea"/>
                <a:ea typeface="+mj-ea"/>
              </a:rPr>
              <a:t>興味はある</a:t>
            </a:r>
            <a:endParaRPr lang="en-US" altLang="ja-JP" sz="600" dirty="0">
              <a:latin typeface="+mj-ea"/>
              <a:ea typeface="+mj-ea"/>
            </a:endParaRPr>
          </a:p>
        </p:txBody>
      </p:sp>
      <p:sp>
        <p:nvSpPr>
          <p:cNvPr id="93" name="テキスト ボックス 92">
            <a:extLst>
              <a:ext uri="{FF2B5EF4-FFF2-40B4-BE49-F238E27FC236}">
                <a16:creationId xmlns:a16="http://schemas.microsoft.com/office/drawing/2014/main" id="{4DF947A0-EB7E-309C-5B3B-0C4DA05107C7}"/>
              </a:ext>
            </a:extLst>
          </p:cNvPr>
          <p:cNvSpPr txBox="1"/>
          <p:nvPr/>
        </p:nvSpPr>
        <p:spPr>
          <a:xfrm>
            <a:off x="3139165" y="5220224"/>
            <a:ext cx="871171" cy="184666"/>
          </a:xfrm>
          <a:prstGeom prst="rect">
            <a:avLst/>
          </a:prstGeom>
          <a:noFill/>
        </p:spPr>
        <p:txBody>
          <a:bodyPr wrap="square" rtlCol="0">
            <a:spAutoFit/>
          </a:bodyPr>
          <a:lstStyle/>
          <a:p>
            <a:r>
              <a:rPr lang="ja-JP" altLang="en-US" sz="600" dirty="0">
                <a:latin typeface="+mj-ea"/>
                <a:ea typeface="+mj-ea"/>
              </a:rPr>
              <a:t>経験も興味もない</a:t>
            </a:r>
            <a:endParaRPr lang="en-US" altLang="ja-JP" sz="600" dirty="0">
              <a:latin typeface="+mj-ea"/>
              <a:ea typeface="+mj-ea"/>
            </a:endParaRPr>
          </a:p>
        </p:txBody>
      </p:sp>
      <p:sp>
        <p:nvSpPr>
          <p:cNvPr id="94" name="波線 93">
            <a:extLst>
              <a:ext uri="{FF2B5EF4-FFF2-40B4-BE49-F238E27FC236}">
                <a16:creationId xmlns:a16="http://schemas.microsoft.com/office/drawing/2014/main" id="{8ACC47A9-5F4B-FE9A-562F-10BC5A40D77E}"/>
              </a:ext>
            </a:extLst>
          </p:cNvPr>
          <p:cNvSpPr/>
          <p:nvPr/>
        </p:nvSpPr>
        <p:spPr>
          <a:xfrm>
            <a:off x="2281286" y="6355202"/>
            <a:ext cx="3401821" cy="146718"/>
          </a:xfrm>
          <a:prstGeom prst="wave">
            <a:avLst/>
          </a:prstGeom>
          <a:solidFill>
            <a:schemeClr val="bg1">
              <a:lumMod val="95000"/>
            </a:schemeClr>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Tree>
    <p:extLst>
      <p:ext uri="{BB962C8B-B14F-4D97-AF65-F5344CB8AC3E}">
        <p14:creationId xmlns:p14="http://schemas.microsoft.com/office/powerpoint/2010/main" val="5010829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en-US" altLang="ja-JP" dirty="0"/>
              <a:t>APPENDIX</a:t>
            </a:r>
            <a:r>
              <a:rPr kumimoji="1" lang="ja-JP" altLang="en-US" dirty="0"/>
              <a:t>　</a:t>
            </a:r>
            <a:r>
              <a:rPr kumimoji="1" lang="en-US" altLang="ja-JP" dirty="0"/>
              <a:t>Yahoo!</a:t>
            </a:r>
            <a:r>
              <a:rPr kumimoji="1" lang="ja-JP" altLang="en-US" dirty="0"/>
              <a:t>特別企画　タイアップ　レポートについて</a:t>
            </a:r>
          </a:p>
        </p:txBody>
      </p:sp>
      <p:grpSp>
        <p:nvGrpSpPr>
          <p:cNvPr id="48" name="グループ化 47">
            <a:extLst>
              <a:ext uri="{FF2B5EF4-FFF2-40B4-BE49-F238E27FC236}">
                <a16:creationId xmlns:a16="http://schemas.microsoft.com/office/drawing/2014/main" id="{0D25A092-68EE-B7DC-84CC-65BA38500B42}"/>
              </a:ext>
            </a:extLst>
          </p:cNvPr>
          <p:cNvGrpSpPr/>
          <p:nvPr/>
        </p:nvGrpSpPr>
        <p:grpSpPr>
          <a:xfrm>
            <a:off x="479425" y="1933321"/>
            <a:ext cx="5870524" cy="2156266"/>
            <a:chOff x="479425" y="1607413"/>
            <a:chExt cx="5870524" cy="2156266"/>
          </a:xfrm>
        </p:grpSpPr>
        <p:sp>
          <p:nvSpPr>
            <p:cNvPr id="68" name="角丸四角形 59">
              <a:extLst>
                <a:ext uri="{FF2B5EF4-FFF2-40B4-BE49-F238E27FC236}">
                  <a16:creationId xmlns:a16="http://schemas.microsoft.com/office/drawing/2014/main" id="{333D0C9D-2913-B826-A645-4B0AB673F51E}"/>
                </a:ext>
              </a:extLst>
            </p:cNvPr>
            <p:cNvSpPr/>
            <p:nvPr/>
          </p:nvSpPr>
          <p:spPr>
            <a:xfrm>
              <a:off x="1258812" y="2221718"/>
              <a:ext cx="5091137" cy="1541961"/>
            </a:xfrm>
            <a:prstGeom prst="roundRect">
              <a:avLst>
                <a:gd name="adj" fmla="val 0"/>
              </a:avLst>
            </a:prstGeom>
            <a:noFill/>
            <a:ln w="9525" cap="flat" cmpd="sng" algn="ctr">
              <a:noFill/>
              <a:prstDash val="solid"/>
            </a:ln>
            <a:effectLst/>
          </p:spPr>
          <p:txBody>
            <a:bodyPr rot="0" spcFirstLastPara="0" vert="horz" wrap="square" lIns="0" tIns="0" rIns="0" bIns="0" numCol="1" spcCol="0" rtlCol="0" fromWordArt="0" anchor="t" anchorCtr="0" forceAA="0" compatLnSpc="1">
              <a:prstTxWarp prst="textNoShape">
                <a:avLst/>
              </a:prstTxWarp>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177750" indent="-177750">
                <a:lnSpc>
                  <a:spcPct val="120000"/>
                </a:lnSpc>
                <a:buFont typeface="Wingdings" pitchFamily="2" charset="2"/>
                <a:buChar char="n"/>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タイアップページ</a:t>
              </a:r>
            </a:p>
            <a:p>
              <a:pPr marL="418950" lvl="1" indent="-141750">
                <a:lnSpc>
                  <a:spcPct val="120000"/>
                </a:lnSpc>
                <a:buFont typeface="Arial" panose="020B0604020202020204" pitchFamily="34" charset="0"/>
                <a:buChar char="•"/>
                <a:defRPr/>
              </a:pPr>
              <a:r>
                <a:rPr kumimoji="0" lang="en" altLang="ja-JP" sz="1200" kern="0" dirty="0">
                  <a:solidFill>
                    <a:schemeClr val="accent3"/>
                  </a:solidFill>
                  <a:latin typeface="Meiryo" panose="020B0604030504040204" pitchFamily="34" charset="-128"/>
                  <a:ea typeface="Meiryo" panose="020B0604030504040204" pitchFamily="34" charset="-128"/>
                </a:rPr>
                <a:t>PV</a:t>
              </a:r>
              <a:r>
                <a:rPr kumimoji="0" lang="ja-JP" altLang="en" sz="1200" kern="0" dirty="0">
                  <a:solidFill>
                    <a:schemeClr val="accent3"/>
                  </a:solidFill>
                  <a:latin typeface="Meiryo" panose="020B0604030504040204" pitchFamily="34" charset="-128"/>
                  <a:ea typeface="Meiryo" panose="020B0604030504040204" pitchFamily="34" charset="-128"/>
                </a:rPr>
                <a:t>・</a:t>
              </a:r>
              <a:r>
                <a:rPr kumimoji="0" lang="en" altLang="ja-JP" sz="1200" kern="0" dirty="0">
                  <a:solidFill>
                    <a:schemeClr val="accent3"/>
                  </a:solidFill>
                  <a:latin typeface="Meiryo" panose="020B0604030504040204" pitchFamily="34" charset="-128"/>
                  <a:ea typeface="Meiryo" panose="020B0604030504040204" pitchFamily="34" charset="-128"/>
                </a:rPr>
                <a:t>UB</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タイアップ内の広告主様ページへの誘導枠クリック数・率</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タイアップ訪問者の性別・性別</a:t>
              </a:r>
              <a:r>
                <a:rPr kumimoji="0" lang="en-US" altLang="ja-JP" sz="1200" kern="0" dirty="0">
                  <a:solidFill>
                    <a:schemeClr val="accent3"/>
                  </a:solidFill>
                  <a:latin typeface="Meiryo" panose="020B0604030504040204" pitchFamily="34" charset="-128"/>
                  <a:ea typeface="Meiryo" panose="020B0604030504040204" pitchFamily="34" charset="-128"/>
                </a:rPr>
                <a:t>×</a:t>
              </a:r>
              <a:r>
                <a:rPr kumimoji="0" lang="ja-JP" altLang="en-US" sz="1200" kern="0" dirty="0">
                  <a:solidFill>
                    <a:schemeClr val="accent3"/>
                  </a:solidFill>
                  <a:latin typeface="Meiryo" panose="020B0604030504040204" pitchFamily="34" charset="-128"/>
                  <a:ea typeface="Meiryo" panose="020B0604030504040204" pitchFamily="34" charset="-128"/>
                </a:rPr>
                <a:t>年齢層比率</a:t>
              </a:r>
              <a:endParaRPr kumimoji="0" lang="en-US" altLang="ja-JP" sz="1200" kern="0" dirty="0">
                <a:solidFill>
                  <a:schemeClr val="accent3"/>
                </a:solidFill>
                <a:latin typeface="Meiryo" panose="020B0604030504040204" pitchFamily="34" charset="-128"/>
                <a:ea typeface="Meiryo" panose="020B0604030504040204" pitchFamily="34" charset="-128"/>
              </a:endParaRPr>
            </a:p>
            <a:p>
              <a:pPr marL="177750" indent="-177750">
                <a:lnSpc>
                  <a:spcPct val="120000"/>
                </a:lnSpc>
                <a:buFont typeface="Wingdings" pitchFamily="2" charset="2"/>
                <a:buChar char="n"/>
                <a:defRPr/>
              </a:pPr>
              <a:r>
                <a:rPr kumimoji="0" lang="ja-JP" altLang="en-US" sz="1200" kern="0" dirty="0">
                  <a:solidFill>
                    <a:schemeClr val="accent3"/>
                  </a:solidFill>
                  <a:latin typeface="Meiryo" panose="020B0604030504040204" pitchFamily="34" charset="-128"/>
                  <a:ea typeface="Meiryo" panose="020B0604030504040204" pitchFamily="34" charset="-128"/>
                </a:rPr>
                <a:t>編集誘導枠</a:t>
              </a:r>
            </a:p>
            <a:p>
              <a:pPr marL="418950" lvl="1" indent="-141750">
                <a:lnSpc>
                  <a:spcPct val="120000"/>
                </a:lnSpc>
                <a:buFont typeface="Arial" panose="020B0604020202020204" pitchFamily="34" charset="0"/>
                <a:buChar char="•"/>
                <a:defRPr/>
              </a:pPr>
              <a:r>
                <a:rPr kumimoji="0" lang="en" altLang="ja-JP" sz="1200" kern="0" dirty="0">
                  <a:solidFill>
                    <a:schemeClr val="accent3"/>
                  </a:solidFill>
                  <a:latin typeface="Meiryo" panose="020B0604030504040204" pitchFamily="34" charset="-128"/>
                  <a:ea typeface="Meiryo" panose="020B0604030504040204" pitchFamily="34" charset="-128"/>
                </a:rPr>
                <a:t>PV</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クリック数・率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69" name="角丸四角形 60">
              <a:extLst>
                <a:ext uri="{FF2B5EF4-FFF2-40B4-BE49-F238E27FC236}">
                  <a16:creationId xmlns:a16="http://schemas.microsoft.com/office/drawing/2014/main" id="{E3C7E1B2-8F14-5B84-E005-B3C2C109FC7F}"/>
                </a:ext>
              </a:extLst>
            </p:cNvPr>
            <p:cNvSpPr/>
            <p:nvPr/>
          </p:nvSpPr>
          <p:spPr>
            <a:xfrm>
              <a:off x="803425" y="1661413"/>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集客数・属性広告主様ページへの送客数</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70" name="グループ化 69">
              <a:extLst>
                <a:ext uri="{FF2B5EF4-FFF2-40B4-BE49-F238E27FC236}">
                  <a16:creationId xmlns:a16="http://schemas.microsoft.com/office/drawing/2014/main" id="{07AEEF9A-F19C-D9B2-F5F5-CE9AE47716AF}"/>
                </a:ext>
              </a:extLst>
            </p:cNvPr>
            <p:cNvGrpSpPr>
              <a:grpSpLocks noChangeAspect="1"/>
            </p:cNvGrpSpPr>
            <p:nvPr/>
          </p:nvGrpSpPr>
          <p:grpSpPr>
            <a:xfrm>
              <a:off x="479425" y="1607413"/>
              <a:ext cx="576000" cy="576000"/>
              <a:chOff x="2435103" y="2081892"/>
              <a:chExt cx="792088" cy="792088"/>
            </a:xfrm>
          </p:grpSpPr>
          <p:sp>
            <p:nvSpPr>
              <p:cNvPr id="71" name="円/楕円 63">
                <a:extLst>
                  <a:ext uri="{FF2B5EF4-FFF2-40B4-BE49-F238E27FC236}">
                    <a16:creationId xmlns:a16="http://schemas.microsoft.com/office/drawing/2014/main" id="{228F4C21-ED67-5B7A-F60D-629A8DCEC4EC}"/>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72" name="グラフィックス 11" descr="棒グラフ (上昇) 単色塗りつぶし">
                <a:extLst>
                  <a:ext uri="{FF2B5EF4-FFF2-40B4-BE49-F238E27FC236}">
                    <a16:creationId xmlns:a16="http://schemas.microsoft.com/office/drawing/2014/main" id="{32A3FA69-E59D-6D25-C32C-15AD12B5C95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00963" y="2247752"/>
                <a:ext cx="460368" cy="460368"/>
              </a:xfrm>
              <a:prstGeom prst="rect">
                <a:avLst/>
              </a:prstGeom>
            </p:spPr>
          </p:pic>
        </p:grpSp>
      </p:grpSp>
      <p:pic>
        <p:nvPicPr>
          <p:cNvPr id="49" name="図 48">
            <a:extLst>
              <a:ext uri="{FF2B5EF4-FFF2-40B4-BE49-F238E27FC236}">
                <a16:creationId xmlns:a16="http://schemas.microsoft.com/office/drawing/2014/main" id="{A83FA8B4-B03E-C564-9640-420C8C68ECA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449716" y="2215246"/>
            <a:ext cx="2802407" cy="1478333"/>
          </a:xfrm>
          <a:prstGeom prst="rect">
            <a:avLst/>
          </a:prstGeom>
          <a:ln w="6350">
            <a:solidFill>
              <a:schemeClr val="accent3"/>
            </a:solidFill>
          </a:ln>
          <a:effectLst>
            <a:outerShdw dist="38100" dir="2700000" algn="tl" rotWithShape="0">
              <a:schemeClr val="accent3">
                <a:alpha val="40000"/>
              </a:schemeClr>
            </a:outerShdw>
          </a:effectLst>
        </p:spPr>
      </p:pic>
      <p:pic>
        <p:nvPicPr>
          <p:cNvPr id="50" name="図 49">
            <a:extLst>
              <a:ext uri="{FF2B5EF4-FFF2-40B4-BE49-F238E27FC236}">
                <a16:creationId xmlns:a16="http://schemas.microsoft.com/office/drawing/2014/main" id="{7AB6F626-5C70-FF69-C6C2-092D88C1C403}"/>
              </a:ext>
            </a:extLst>
          </p:cNvPr>
          <p:cNvPicPr>
            <a:picLocks noChangeAspect="1"/>
          </p:cNvPicPr>
          <p:nvPr/>
        </p:nvPicPr>
        <p:blipFill>
          <a:blip r:embed="rId5"/>
          <a:stretch>
            <a:fillRect/>
          </a:stretch>
        </p:blipFill>
        <p:spPr>
          <a:xfrm>
            <a:off x="8907023" y="2424265"/>
            <a:ext cx="2770146" cy="1564979"/>
          </a:xfrm>
          <a:prstGeom prst="rect">
            <a:avLst/>
          </a:prstGeom>
          <a:ln w="6350">
            <a:solidFill>
              <a:schemeClr val="accent3"/>
            </a:solidFill>
          </a:ln>
          <a:effectLst>
            <a:outerShdw dist="38100" dir="2700000" algn="tl" rotWithShape="0">
              <a:schemeClr val="accent3">
                <a:alpha val="40000"/>
              </a:schemeClr>
            </a:outerShdw>
          </a:effectLst>
        </p:spPr>
      </p:pic>
      <p:sp>
        <p:nvSpPr>
          <p:cNvPr id="51" name="角丸四角形 68">
            <a:extLst>
              <a:ext uri="{FF2B5EF4-FFF2-40B4-BE49-F238E27FC236}">
                <a16:creationId xmlns:a16="http://schemas.microsoft.com/office/drawing/2014/main" id="{DCDE5755-4F35-A62C-8624-E5FDFB69CB7D}"/>
              </a:ext>
            </a:extLst>
          </p:cNvPr>
          <p:cNvSpPr/>
          <p:nvPr/>
        </p:nvSpPr>
        <p:spPr>
          <a:xfrm>
            <a:off x="9148115" y="5213478"/>
            <a:ext cx="2564459" cy="1323439"/>
          </a:xfrm>
          <a:prstGeom prst="roundRect">
            <a:avLst>
              <a:gd name="adj" fmla="val 0"/>
            </a:avLst>
          </a:prstGeom>
          <a:noFill/>
          <a:ln w="9525" cap="flat" cmpd="sng" algn="ctr">
            <a:noFill/>
            <a:prstDash val="solid"/>
          </a:ln>
          <a:effectLst/>
        </p:spPr>
        <p:txBody>
          <a:bodyPr rot="0" spcFirstLastPara="0" vert="horz" wrap="square" lIns="0" tIns="0" rIns="0" bIns="0" numCol="1" spcCol="0" rtlCol="0" fromWordArt="0" anchor="t" anchorCtr="0" forceAA="0" compatLnSpc="1">
            <a:prstTxWarp prst="textNoShape">
              <a:avLst/>
            </a:prstTxWarp>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545454"/>
                </a:solidFill>
                <a:latin typeface="Meiryo" panose="020B0604030504040204" pitchFamily="34" charset="-128"/>
                <a:ea typeface="Meiryo" panose="020B0604030504040204" pitchFamily="34" charset="-128"/>
              </a:rPr>
            </a:br>
            <a:r>
              <a:rPr kumimoji="0" lang="ja-JP" altLang="en-US" sz="800" kern="0" dirty="0">
                <a:solidFill>
                  <a:srgbClr val="545454"/>
                </a:solidFill>
                <a:latin typeface="Meiryo" panose="020B0604030504040204" pitchFamily="34" charset="-128"/>
                <a:ea typeface="Meiryo" panose="020B0604030504040204" pitchFamily="34" charset="-128"/>
              </a:rPr>
              <a:t>また、回答数は</a:t>
            </a:r>
            <a:r>
              <a:rPr kumimoji="0" lang="en-US" altLang="ja-JP" sz="800" kern="0" dirty="0">
                <a:solidFill>
                  <a:srgbClr val="545454"/>
                </a:solidFill>
                <a:latin typeface="Meiryo" panose="020B0604030504040204" pitchFamily="34" charset="-128"/>
                <a:ea typeface="Meiryo" panose="020B0604030504040204" pitchFamily="34" charset="-128"/>
              </a:rPr>
              <a:t>500</a:t>
            </a:r>
            <a:r>
              <a:rPr kumimoji="0" lang="ja-JP" altLang="en-US" sz="800" kern="0" dirty="0">
                <a:solidFill>
                  <a:srgbClr val="545454"/>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52" name="図 51">
            <a:extLst>
              <a:ext uri="{FF2B5EF4-FFF2-40B4-BE49-F238E27FC236}">
                <a16:creationId xmlns:a16="http://schemas.microsoft.com/office/drawing/2014/main" id="{4EC7AADE-0FD3-2E43-85EB-14C712BF03A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1505" y="4232579"/>
            <a:ext cx="2258417" cy="1835599"/>
          </a:xfrm>
          <a:prstGeom prst="rect">
            <a:avLst/>
          </a:prstGeom>
          <a:ln w="6350">
            <a:solidFill>
              <a:schemeClr val="accent3"/>
            </a:solidFill>
          </a:ln>
          <a:effectLst>
            <a:outerShdw dist="38100" dir="2700000" algn="tl" rotWithShape="0">
              <a:schemeClr val="accent3">
                <a:alpha val="40000"/>
              </a:schemeClr>
            </a:outerShdw>
          </a:effectLst>
        </p:spPr>
      </p:pic>
      <p:pic>
        <p:nvPicPr>
          <p:cNvPr id="53" name="Picture 2" descr="B1D2497D-1EBE-4057-8CE8-D155B6774F92-L0-001">
            <a:extLst>
              <a:ext uri="{FF2B5EF4-FFF2-40B4-BE49-F238E27FC236}">
                <a16:creationId xmlns:a16="http://schemas.microsoft.com/office/drawing/2014/main" id="{FB3D9FF6-E62F-FBCA-0046-5AE669F370E9}"/>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6420"/>
          <a:stretch/>
        </p:blipFill>
        <p:spPr bwMode="auto">
          <a:xfrm>
            <a:off x="7835412" y="4610232"/>
            <a:ext cx="1160427" cy="1931500"/>
          </a:xfrm>
          <a:prstGeom prst="rect">
            <a:avLst/>
          </a:prstGeom>
          <a:noFill/>
          <a:ln w="6350">
            <a:solidFill>
              <a:schemeClr val="accent3"/>
            </a:solidFill>
            <a:miter lim="800000"/>
            <a:headEnd/>
            <a:tailEnd/>
          </a:ln>
          <a:effectLst>
            <a:outerShdw dist="38100" dir="2700000" algn="tl" rotWithShape="0">
              <a:schemeClr val="accent3">
                <a:alpha val="40000"/>
              </a:schemeClr>
            </a:outerShdw>
          </a:effectLst>
          <a:extLst>
            <a:ext uri="{909E8E84-426E-40DD-AFC4-6F175D3DCCD1}">
              <a14:hiddenFill xmlns:a14="http://schemas.microsoft.com/office/drawing/2010/main">
                <a:solidFill>
                  <a:srgbClr val="FFFFFF"/>
                </a:solidFill>
              </a14:hiddenFill>
            </a:ext>
          </a:extLst>
        </p:spPr>
      </p:pic>
      <p:sp>
        <p:nvSpPr>
          <p:cNvPr id="54" name="角丸四角形 77">
            <a:extLst>
              <a:ext uri="{FF2B5EF4-FFF2-40B4-BE49-F238E27FC236}">
                <a16:creationId xmlns:a16="http://schemas.microsoft.com/office/drawing/2014/main" id="{917F67F5-4BF2-F3D3-81E0-F6945FB5D14C}"/>
              </a:ext>
            </a:extLst>
          </p:cNvPr>
          <p:cNvSpPr/>
          <p:nvPr/>
        </p:nvSpPr>
        <p:spPr>
          <a:xfrm>
            <a:off x="8153370" y="1995794"/>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レポートサンプル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55" name="角丸四角形 78">
            <a:extLst>
              <a:ext uri="{FF2B5EF4-FFF2-40B4-BE49-F238E27FC236}">
                <a16:creationId xmlns:a16="http://schemas.microsoft.com/office/drawing/2014/main" id="{D68DA698-EAC4-09E7-BF57-0387C43F4D20}"/>
              </a:ext>
            </a:extLst>
          </p:cNvPr>
          <p:cNvSpPr/>
          <p:nvPr/>
        </p:nvSpPr>
        <p:spPr>
          <a:xfrm>
            <a:off x="7108480" y="4024794"/>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grpSp>
        <p:nvGrpSpPr>
          <p:cNvPr id="56" name="グループ化 55">
            <a:extLst>
              <a:ext uri="{FF2B5EF4-FFF2-40B4-BE49-F238E27FC236}">
                <a16:creationId xmlns:a16="http://schemas.microsoft.com/office/drawing/2014/main" id="{CA97E301-D82C-30A0-6B14-ADA5CDA3AB7C}"/>
              </a:ext>
            </a:extLst>
          </p:cNvPr>
          <p:cNvGrpSpPr/>
          <p:nvPr/>
        </p:nvGrpSpPr>
        <p:grpSpPr>
          <a:xfrm>
            <a:off x="479425" y="4177038"/>
            <a:ext cx="5870523" cy="905304"/>
            <a:chOff x="479425" y="3844167"/>
            <a:chExt cx="5870523" cy="905304"/>
          </a:xfrm>
        </p:grpSpPr>
        <p:sp>
          <p:nvSpPr>
            <p:cNvPr id="63" name="角丸四角形 21">
              <a:extLst>
                <a:ext uri="{FF2B5EF4-FFF2-40B4-BE49-F238E27FC236}">
                  <a16:creationId xmlns:a16="http://schemas.microsoft.com/office/drawing/2014/main" id="{382DBA1C-396D-DA92-2CB6-3F2A35C4EBBD}"/>
                </a:ext>
              </a:extLst>
            </p:cNvPr>
            <p:cNvSpPr/>
            <p:nvPr/>
          </p:nvSpPr>
          <p:spPr>
            <a:xfrm>
              <a:off x="1258812" y="4537105"/>
              <a:ext cx="5091136" cy="212366"/>
            </a:xfrm>
            <a:prstGeom prst="roundRect">
              <a:avLst>
                <a:gd name="adj" fmla="val 0"/>
              </a:avLst>
            </a:prstGeom>
            <a:noFill/>
            <a:ln w="9525" cap="flat" cmpd="sng" algn="ctr">
              <a:noFill/>
              <a:prstDash val="solid"/>
            </a:ln>
            <a:effectLst/>
          </p:spPr>
          <p:txBody>
            <a:bodyPr rot="0" spcFirstLastPara="0" vert="horz" wrap="square" lIns="0" tIns="0" rIns="0" bIns="0" numCol="1" spcCol="0" rtlCol="0" fromWordArt="0" anchor="t" anchorCtr="0" forceAA="0" compatLnSpc="1">
              <a:prstTxWarp prst="textNoShape">
                <a:avLst/>
              </a:prstTxWarp>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177750" indent="-177750">
                <a:lnSpc>
                  <a:spcPct val="120000"/>
                </a:lnSpc>
                <a:buFont typeface="Wingdings" pitchFamily="2" charset="2"/>
                <a:buChar char="n"/>
                <a:defRPr/>
              </a:pPr>
              <a:r>
                <a:rPr lang="ja-JP" altLang="en-US" sz="1200" dirty="0">
                  <a:solidFill>
                    <a:schemeClr val="accent3"/>
                  </a:solidFill>
                  <a:latin typeface="Meiryo" panose="020B0604030504040204" pitchFamily="34" charset="-128"/>
                  <a:ea typeface="Meiryo" panose="020B0604030504040204" pitchFamily="34" charset="-128"/>
                </a:rPr>
                <a:t>読了率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64" name="角丸四角形 22">
              <a:extLst>
                <a:ext uri="{FF2B5EF4-FFF2-40B4-BE49-F238E27FC236}">
                  <a16:creationId xmlns:a16="http://schemas.microsoft.com/office/drawing/2014/main" id="{385F1742-52F6-FFCC-0B0E-6E547666A731}"/>
                </a:ext>
              </a:extLst>
            </p:cNvPr>
            <p:cNvSpPr/>
            <p:nvPr/>
          </p:nvSpPr>
          <p:spPr>
            <a:xfrm>
              <a:off x="803425" y="3898167"/>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記事閲覧態度</a:t>
              </a:r>
            </a:p>
          </p:txBody>
        </p:sp>
        <p:grpSp>
          <p:nvGrpSpPr>
            <p:cNvPr id="65" name="グループ化 64">
              <a:extLst>
                <a:ext uri="{FF2B5EF4-FFF2-40B4-BE49-F238E27FC236}">
                  <a16:creationId xmlns:a16="http://schemas.microsoft.com/office/drawing/2014/main" id="{5CFFC9D8-1972-A554-99A6-03B3FE800CD8}"/>
                </a:ext>
              </a:extLst>
            </p:cNvPr>
            <p:cNvGrpSpPr>
              <a:grpSpLocks noChangeAspect="1"/>
            </p:cNvGrpSpPr>
            <p:nvPr/>
          </p:nvGrpSpPr>
          <p:grpSpPr>
            <a:xfrm>
              <a:off x="479425" y="3844167"/>
              <a:ext cx="576000" cy="576000"/>
              <a:chOff x="2435103" y="2081892"/>
              <a:chExt cx="792088" cy="792088"/>
            </a:xfrm>
          </p:grpSpPr>
          <p:sp>
            <p:nvSpPr>
              <p:cNvPr id="66" name="円/楕円 24">
                <a:extLst>
                  <a:ext uri="{FF2B5EF4-FFF2-40B4-BE49-F238E27FC236}">
                    <a16:creationId xmlns:a16="http://schemas.microsoft.com/office/drawing/2014/main" id="{7A62E9C9-4641-F180-CD83-95B0278AF5C0}"/>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67" name="グラフィックス 24">
                <a:extLst>
                  <a:ext uri="{FF2B5EF4-FFF2-40B4-BE49-F238E27FC236}">
                    <a16:creationId xmlns:a16="http://schemas.microsoft.com/office/drawing/2014/main" id="{05C2EC55-8DF7-0CB0-DA7B-E0010E96189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600964" y="2247753"/>
                <a:ext cx="460368" cy="460368"/>
              </a:xfrm>
              <a:prstGeom prst="rect">
                <a:avLst/>
              </a:prstGeom>
            </p:spPr>
          </p:pic>
        </p:grpSp>
      </p:grpSp>
      <p:grpSp>
        <p:nvGrpSpPr>
          <p:cNvPr id="57" name="グループ化 56">
            <a:extLst>
              <a:ext uri="{FF2B5EF4-FFF2-40B4-BE49-F238E27FC236}">
                <a16:creationId xmlns:a16="http://schemas.microsoft.com/office/drawing/2014/main" id="{00FACD8E-4834-746A-D6A6-0B3E1170A7FE}"/>
              </a:ext>
            </a:extLst>
          </p:cNvPr>
          <p:cNvGrpSpPr/>
          <p:nvPr/>
        </p:nvGrpSpPr>
        <p:grpSpPr>
          <a:xfrm>
            <a:off x="479425" y="5255886"/>
            <a:ext cx="5847077" cy="1136879"/>
            <a:chOff x="479425" y="4775746"/>
            <a:chExt cx="5847077" cy="1136879"/>
          </a:xfrm>
        </p:grpSpPr>
        <p:sp>
          <p:nvSpPr>
            <p:cNvPr id="58" name="角丸四角形 26">
              <a:extLst>
                <a:ext uri="{FF2B5EF4-FFF2-40B4-BE49-F238E27FC236}">
                  <a16:creationId xmlns:a16="http://schemas.microsoft.com/office/drawing/2014/main" id="{BC273039-515B-6227-600C-964D87DFACFF}"/>
                </a:ext>
              </a:extLst>
            </p:cNvPr>
            <p:cNvSpPr/>
            <p:nvPr/>
          </p:nvSpPr>
          <p:spPr>
            <a:xfrm>
              <a:off x="1235366" y="5441727"/>
              <a:ext cx="5091136" cy="470898"/>
            </a:xfrm>
            <a:prstGeom prst="roundRect">
              <a:avLst>
                <a:gd name="adj" fmla="val 0"/>
              </a:avLst>
            </a:prstGeom>
            <a:noFill/>
            <a:ln w="9525" cap="flat" cmpd="sng" algn="ctr">
              <a:noFill/>
              <a:prstDash val="solid"/>
            </a:ln>
            <a:effectLst/>
          </p:spPr>
          <p:txBody>
            <a:bodyPr rot="0" spcFirstLastPara="0" vert="horz" wrap="square" lIns="0" tIns="0" rIns="0" bIns="0" numCol="1" spcCol="0" rtlCol="0" fromWordArt="0" anchor="t" anchorCtr="0" forceAA="0" compatLnSpc="1">
              <a:prstTxWarp prst="textNoShape">
                <a:avLst/>
              </a:prstTxWarp>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177750" indent="-177750">
                <a:lnSpc>
                  <a:spcPct val="120000"/>
                </a:lnSpc>
                <a:buFont typeface="Wingdings" pitchFamily="2" charset="2"/>
                <a:buChar char="n"/>
                <a:defRPr/>
              </a:pPr>
              <a:r>
                <a:rPr lang="ja-JP" altLang="en-US" sz="1400" b="1" dirty="0">
                  <a:solidFill>
                    <a:schemeClr val="accent3"/>
                  </a:solidFill>
                  <a:latin typeface="Meiryo" panose="020B0604030504040204" pitchFamily="34" charset="-128"/>
                  <a:ea typeface="Meiryo" panose="020B0604030504040204" pitchFamily="34" charset="-128"/>
                </a:rPr>
                <a:t>タイアップ読者に対するアンケートを無償でご提供します。</a:t>
              </a:r>
              <a:br>
                <a:rPr lang="en-US" altLang="ja-JP" sz="1400" b="1" dirty="0">
                  <a:solidFill>
                    <a:schemeClr val="accent3"/>
                  </a:solidFill>
                  <a:latin typeface="Meiryo" panose="020B0604030504040204" pitchFamily="34" charset="-128"/>
                  <a:ea typeface="Meiryo" panose="020B0604030504040204" pitchFamily="34" charset="-128"/>
                </a:rPr>
              </a:br>
              <a:r>
                <a:rPr lang="ja-JP" altLang="en-US" sz="1200" dirty="0">
                  <a:solidFill>
                    <a:schemeClr val="accent3"/>
                  </a:solidFill>
                  <a:latin typeface="Meiryo" panose="020B0604030504040204" pitchFamily="34" charset="-128"/>
                  <a:ea typeface="Meiryo" panose="020B0604030504040204" pitchFamily="34" charset="-128"/>
                </a:rPr>
                <a:t>タイアップ記事への評価、読了後の態度変容を問うアンケートです。</a:t>
              </a:r>
            </a:p>
          </p:txBody>
        </p:sp>
        <p:sp>
          <p:nvSpPr>
            <p:cNvPr id="59" name="角丸四角形 27">
              <a:extLst>
                <a:ext uri="{FF2B5EF4-FFF2-40B4-BE49-F238E27FC236}">
                  <a16:creationId xmlns:a16="http://schemas.microsoft.com/office/drawing/2014/main" id="{EC9DD535-D805-D307-F93A-A8E2EEA86436}"/>
                </a:ext>
              </a:extLst>
            </p:cNvPr>
            <p:cNvSpPr/>
            <p:nvPr/>
          </p:nvSpPr>
          <p:spPr>
            <a:xfrm>
              <a:off x="803425" y="4829746"/>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態度変容効果</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60" name="グループ化 59">
              <a:extLst>
                <a:ext uri="{FF2B5EF4-FFF2-40B4-BE49-F238E27FC236}">
                  <a16:creationId xmlns:a16="http://schemas.microsoft.com/office/drawing/2014/main" id="{9B7DFAFF-17BC-EF1E-224A-7A81864C687C}"/>
                </a:ext>
              </a:extLst>
            </p:cNvPr>
            <p:cNvGrpSpPr>
              <a:grpSpLocks noChangeAspect="1"/>
            </p:cNvGrpSpPr>
            <p:nvPr/>
          </p:nvGrpSpPr>
          <p:grpSpPr>
            <a:xfrm>
              <a:off x="479425" y="4775746"/>
              <a:ext cx="576000" cy="576000"/>
              <a:chOff x="2435103" y="2081892"/>
              <a:chExt cx="792088" cy="792088"/>
            </a:xfrm>
          </p:grpSpPr>
          <p:sp>
            <p:nvSpPr>
              <p:cNvPr id="61" name="円/楕円 29">
                <a:extLst>
                  <a:ext uri="{FF2B5EF4-FFF2-40B4-BE49-F238E27FC236}">
                    <a16:creationId xmlns:a16="http://schemas.microsoft.com/office/drawing/2014/main" id="{9A9E9D1A-6F06-5713-C1B4-24EF53CDF723}"/>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62" name="グラフィックス 30">
                <a:extLst>
                  <a:ext uri="{FF2B5EF4-FFF2-40B4-BE49-F238E27FC236}">
                    <a16:creationId xmlns:a16="http://schemas.microsoft.com/office/drawing/2014/main" id="{067CC31B-1924-4A1C-AF27-6AF69EAB5CA2}"/>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2600964" y="2247753"/>
                <a:ext cx="460368" cy="460368"/>
              </a:xfrm>
              <a:prstGeom prst="rect">
                <a:avLst/>
              </a:prstGeom>
            </p:spPr>
          </p:pic>
        </p:grpSp>
      </p:grpSp>
      <p:sp>
        <p:nvSpPr>
          <p:cNvPr id="73" name="正方形/長方形 72">
            <a:extLst>
              <a:ext uri="{FF2B5EF4-FFF2-40B4-BE49-F238E27FC236}">
                <a16:creationId xmlns:a16="http://schemas.microsoft.com/office/drawing/2014/main" id="{9EAC77D4-E8C7-2E11-D346-10D85C49EDD4}"/>
              </a:ext>
            </a:extLst>
          </p:cNvPr>
          <p:cNvSpPr/>
          <p:nvPr/>
        </p:nvSpPr>
        <p:spPr>
          <a:xfrm>
            <a:off x="704080" y="1143062"/>
            <a:ext cx="10778636" cy="523897"/>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タイアップページの基本レポートに加えて、読了率と読了後のアンケートを提供</a:t>
            </a:r>
            <a:endParaRPr lang="en-US" altLang="ja-JP" b="1" dirty="0">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8118401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CC6C245-8962-2E0B-6E55-05D8A3EA3E27}"/>
              </a:ext>
            </a:extLst>
          </p:cNvPr>
          <p:cNvSpPr>
            <a:spLocks noGrp="1"/>
          </p:cNvSpPr>
          <p:nvPr>
            <p:ph type="body" sz="quarter" idx="18"/>
          </p:nvPr>
        </p:nvSpPr>
        <p:spPr/>
        <p:txBody>
          <a:bodyPr/>
          <a:lstStyle/>
          <a:p>
            <a:r>
              <a:rPr kumimoji="1" lang="en-US" altLang="ja-JP" dirty="0"/>
              <a:t>05</a:t>
            </a:r>
            <a:endParaRPr kumimoji="1" lang="ja-JP" altLang="en-US" dirty="0"/>
          </a:p>
        </p:txBody>
      </p:sp>
      <p:sp>
        <p:nvSpPr>
          <p:cNvPr id="4" name="テキスト プレースホルダー 3">
            <a:extLst>
              <a:ext uri="{FF2B5EF4-FFF2-40B4-BE49-F238E27FC236}">
                <a16:creationId xmlns:a16="http://schemas.microsoft.com/office/drawing/2014/main" id="{991A5844-5CA7-FA83-9B0A-0BBEF6A36644}"/>
              </a:ext>
            </a:extLst>
          </p:cNvPr>
          <p:cNvSpPr>
            <a:spLocks noGrp="1"/>
          </p:cNvSpPr>
          <p:nvPr>
            <p:ph type="body" sz="quarter" idx="19"/>
          </p:nvPr>
        </p:nvSpPr>
        <p:spPr>
          <a:xfrm>
            <a:off x="1008181" y="4381181"/>
            <a:ext cx="4265394" cy="1412875"/>
          </a:xfrm>
        </p:spPr>
        <p:txBody>
          <a:bodyPr/>
          <a:lstStyle/>
          <a:p>
            <a:r>
              <a:rPr kumimoji="1" lang="ja-JP" altLang="en-US" dirty="0"/>
              <a:t>広告効果事例①</a:t>
            </a:r>
            <a:endParaRPr kumimoji="1" lang="en-US" altLang="ja-JP" dirty="0"/>
          </a:p>
          <a:p>
            <a:r>
              <a:rPr lang="ja-JP" altLang="en-US" dirty="0"/>
              <a:t>飲料プロモーション</a:t>
            </a:r>
            <a:endParaRPr kumimoji="1" lang="en-US" altLang="ja-JP" dirty="0"/>
          </a:p>
        </p:txBody>
      </p:sp>
    </p:spTree>
    <p:extLst>
      <p:ext uri="{BB962C8B-B14F-4D97-AF65-F5344CB8AC3E}">
        <p14:creationId xmlns:p14="http://schemas.microsoft.com/office/powerpoint/2010/main" val="14553885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30261E-6FEA-5F86-6059-05A7C9643DBA}"/>
              </a:ext>
            </a:extLst>
          </p:cNvPr>
          <p:cNvSpPr>
            <a:spLocks noGrp="1"/>
          </p:cNvSpPr>
          <p:nvPr>
            <p:ph type="body" sz="quarter" idx="18"/>
          </p:nvPr>
        </p:nvSpPr>
        <p:spPr/>
        <p:txBody>
          <a:bodyPr/>
          <a:lstStyle/>
          <a:p>
            <a:r>
              <a:rPr kumimoji="1" lang="en-US" altLang="ja-JP" dirty="0"/>
              <a:t>01</a:t>
            </a:r>
          </a:p>
          <a:p>
            <a:endParaRPr kumimoji="1" lang="ja-JP" altLang="en-US" dirty="0"/>
          </a:p>
        </p:txBody>
      </p:sp>
      <p:sp>
        <p:nvSpPr>
          <p:cNvPr id="4" name="テキスト プレースホルダー 3">
            <a:extLst>
              <a:ext uri="{FF2B5EF4-FFF2-40B4-BE49-F238E27FC236}">
                <a16:creationId xmlns:a16="http://schemas.microsoft.com/office/drawing/2014/main" id="{4956E079-8A24-AAF5-F393-7027BF63B62E}"/>
              </a:ext>
            </a:extLst>
          </p:cNvPr>
          <p:cNvSpPr>
            <a:spLocks noGrp="1"/>
          </p:cNvSpPr>
          <p:nvPr>
            <p:ph type="body" sz="quarter" idx="19"/>
          </p:nvPr>
        </p:nvSpPr>
        <p:spPr>
          <a:xfrm>
            <a:off x="1" y="4635641"/>
            <a:ext cx="7762532" cy="490576"/>
          </a:xfrm>
        </p:spPr>
        <p:txBody>
          <a:bodyPr/>
          <a:lstStyle/>
          <a:p>
            <a:r>
              <a:rPr kumimoji="1" lang="ja-JP" altLang="en-US" dirty="0">
                <a:latin typeface="+mn-ea"/>
              </a:rPr>
              <a:t>ブランディング領域における課題</a:t>
            </a:r>
          </a:p>
          <a:p>
            <a:endParaRPr kumimoji="1" lang="ja-JP" altLang="en-US" dirty="0">
              <a:latin typeface="+mn-ea"/>
            </a:endParaRPr>
          </a:p>
        </p:txBody>
      </p:sp>
    </p:spTree>
    <p:extLst>
      <p:ext uri="{BB962C8B-B14F-4D97-AF65-F5344CB8AC3E}">
        <p14:creationId xmlns:p14="http://schemas.microsoft.com/office/powerpoint/2010/main" val="41495701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AFE7CCE-BC40-A439-4A38-7C6B599F4480}"/>
              </a:ext>
            </a:extLst>
          </p:cNvPr>
          <p:cNvSpPr>
            <a:spLocks noGrp="1"/>
          </p:cNvSpPr>
          <p:nvPr>
            <p:ph type="body" sz="quarter" idx="10"/>
          </p:nvPr>
        </p:nvSpPr>
        <p:spPr/>
        <p:txBody>
          <a:bodyPr/>
          <a:lstStyle/>
          <a:p>
            <a:r>
              <a:rPr lang="ja-JP" altLang="en-US" dirty="0"/>
              <a:t>飲料のプロモーションにおける</a:t>
            </a:r>
            <a:r>
              <a:rPr kumimoji="1" lang="ja-JP" altLang="en-US" dirty="0"/>
              <a:t>広告効果事例</a:t>
            </a:r>
          </a:p>
        </p:txBody>
      </p:sp>
      <p:sp>
        <p:nvSpPr>
          <p:cNvPr id="5" name="正方形/長方形 4">
            <a:extLst>
              <a:ext uri="{FF2B5EF4-FFF2-40B4-BE49-F238E27FC236}">
                <a16:creationId xmlns:a16="http://schemas.microsoft.com/office/drawing/2014/main" id="{E85F74CC-2945-F7F9-E232-89468D647C83}"/>
              </a:ext>
            </a:extLst>
          </p:cNvPr>
          <p:cNvSpPr/>
          <p:nvPr/>
        </p:nvSpPr>
        <p:spPr>
          <a:xfrm>
            <a:off x="479425" y="1932913"/>
            <a:ext cx="5460512" cy="6450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mn-ea"/>
                <a:cs typeface="+mn-cs"/>
              </a:rPr>
              <a:t>ネイティブ性の高さによる効果</a:t>
            </a:r>
          </a:p>
        </p:txBody>
      </p:sp>
      <p:sp>
        <p:nvSpPr>
          <p:cNvPr id="6" name="正方形/長方形 5">
            <a:extLst>
              <a:ext uri="{FF2B5EF4-FFF2-40B4-BE49-F238E27FC236}">
                <a16:creationId xmlns:a16="http://schemas.microsoft.com/office/drawing/2014/main" id="{B040394E-C410-F5EB-1F2A-2D52BD59FDD7}"/>
              </a:ext>
            </a:extLst>
          </p:cNvPr>
          <p:cNvSpPr/>
          <p:nvPr/>
        </p:nvSpPr>
        <p:spPr>
          <a:xfrm>
            <a:off x="6252065" y="1926137"/>
            <a:ext cx="5460510" cy="6450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mn-ea"/>
                <a:cs typeface="+mn-cs"/>
              </a:rPr>
              <a:t>世の中ゴトを表す掲載面による効果</a:t>
            </a:r>
          </a:p>
        </p:txBody>
      </p:sp>
      <p:sp>
        <p:nvSpPr>
          <p:cNvPr id="7" name="正方形/長方形 6">
            <a:extLst>
              <a:ext uri="{FF2B5EF4-FFF2-40B4-BE49-F238E27FC236}">
                <a16:creationId xmlns:a16="http://schemas.microsoft.com/office/drawing/2014/main" id="{E5D1C658-B1AD-3E6F-D46D-B5FCB53A8A08}"/>
              </a:ext>
            </a:extLst>
          </p:cNvPr>
          <p:cNvSpPr/>
          <p:nvPr/>
        </p:nvSpPr>
        <p:spPr>
          <a:xfrm>
            <a:off x="479423" y="2607795"/>
            <a:ext cx="5460512" cy="24693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トピックス枠の</a:t>
            </a:r>
            <a:endParaRPr kumimoji="1" lang="en-US" altLang="ja-JP" sz="2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ネイティブ性の高さから</a:t>
            </a:r>
            <a:endParaRPr kumimoji="1" lang="en-US" altLang="ja-JP" sz="2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普段広告に反応しない層も</a:t>
            </a:r>
            <a:endParaRPr kumimoji="1" lang="en-US" altLang="ja-JP"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反応</a:t>
            </a:r>
            <a:r>
              <a:rPr lang="ja-JP" altLang="en-US" sz="2000" b="1" dirty="0">
                <a:solidFill>
                  <a:srgbClr val="C00000"/>
                </a:solidFill>
                <a:latin typeface="メイリオ" panose="020B0604030504040204" pitchFamily="50" charset="-128"/>
                <a:ea typeface="メイリオ" panose="020B0604030504040204" pitchFamily="50" charset="-128"/>
              </a:rPr>
              <a:t>する</a:t>
            </a:r>
            <a:endParaRPr kumimoji="1" lang="ja-JP" altLang="en-US"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892812F1-811B-929F-FF6B-C2EAEF6CD175}"/>
              </a:ext>
            </a:extLst>
          </p:cNvPr>
          <p:cNvSpPr/>
          <p:nvPr/>
        </p:nvSpPr>
        <p:spPr>
          <a:xfrm>
            <a:off x="6252066" y="2610959"/>
            <a:ext cx="5460510" cy="24593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世の中ゴトを表す</a:t>
            </a:r>
            <a:endParaRPr kumimoji="1" lang="en-US" altLang="ja-JP" sz="2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ポジションの特徴から</a:t>
            </a:r>
            <a:endParaRPr kumimoji="1" lang="en-US" altLang="ja-JP" sz="2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1" dirty="0">
                <a:solidFill>
                  <a:srgbClr val="C00000"/>
                </a:solidFill>
                <a:latin typeface="メイリオ" panose="020B0604030504040204" pitchFamily="50" charset="-128"/>
                <a:ea typeface="メイリオ" panose="020B0604030504040204" pitchFamily="50" charset="-128"/>
              </a:rPr>
              <a:t>潜在関心層</a:t>
            </a:r>
            <a:r>
              <a:rPr kumimoji="1" lang="ja-JP" altLang="en-US"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も</a:t>
            </a:r>
            <a:endParaRPr kumimoji="1" lang="en-US" altLang="ja-JP"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反応する</a:t>
            </a:r>
          </a:p>
        </p:txBody>
      </p:sp>
      <p:sp>
        <p:nvSpPr>
          <p:cNvPr id="11" name="正方形/長方形 10">
            <a:extLst>
              <a:ext uri="{FF2B5EF4-FFF2-40B4-BE49-F238E27FC236}">
                <a16:creationId xmlns:a16="http://schemas.microsoft.com/office/drawing/2014/main" id="{F4DE0FDE-0541-F9E9-DA06-C39CB35C0061}"/>
              </a:ext>
            </a:extLst>
          </p:cNvPr>
          <p:cNvSpPr/>
          <p:nvPr/>
        </p:nvSpPr>
        <p:spPr>
          <a:xfrm>
            <a:off x="479425" y="1095009"/>
            <a:ext cx="11233150" cy="523897"/>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それぞれの効果について、ユーザー反応（クリック、検索率）を分析</a:t>
            </a:r>
          </a:p>
        </p:txBody>
      </p:sp>
      <p:grpSp>
        <p:nvGrpSpPr>
          <p:cNvPr id="16" name="グループ化 15">
            <a:extLst>
              <a:ext uri="{FF2B5EF4-FFF2-40B4-BE49-F238E27FC236}">
                <a16:creationId xmlns:a16="http://schemas.microsoft.com/office/drawing/2014/main" id="{D978BBB8-061F-799A-8279-B29CE60B1434}"/>
              </a:ext>
            </a:extLst>
          </p:cNvPr>
          <p:cNvGrpSpPr/>
          <p:nvPr/>
        </p:nvGrpSpPr>
        <p:grpSpPr>
          <a:xfrm>
            <a:off x="144463" y="5122145"/>
            <a:ext cx="6096000" cy="1431106"/>
            <a:chOff x="144463" y="5203422"/>
            <a:chExt cx="6096000" cy="1431106"/>
          </a:xfrm>
        </p:grpSpPr>
        <p:sp>
          <p:nvSpPr>
            <p:cNvPr id="14" name="フローチャート: 他ページ結合子 13">
              <a:extLst>
                <a:ext uri="{FF2B5EF4-FFF2-40B4-BE49-F238E27FC236}">
                  <a16:creationId xmlns:a16="http://schemas.microsoft.com/office/drawing/2014/main" id="{A2BEC006-BA0C-F60B-279C-4B7F894DB09C}"/>
                </a:ext>
              </a:extLst>
            </p:cNvPr>
            <p:cNvSpPr/>
            <p:nvPr/>
          </p:nvSpPr>
          <p:spPr>
            <a:xfrm>
              <a:off x="479422" y="5203422"/>
              <a:ext cx="5472115" cy="709698"/>
            </a:xfrm>
            <a:prstGeom prst="flowChartOffpageConnector">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000" b="1" dirty="0">
                <a:solidFill>
                  <a:schemeClr val="bg1"/>
                </a:solidFill>
                <a:latin typeface="+mn-ea"/>
              </a:endParaRPr>
            </a:p>
          </p:txBody>
        </p:sp>
        <p:sp>
          <p:nvSpPr>
            <p:cNvPr id="9" name="二等辺三角形 8">
              <a:extLst>
                <a:ext uri="{FF2B5EF4-FFF2-40B4-BE49-F238E27FC236}">
                  <a16:creationId xmlns:a16="http://schemas.microsoft.com/office/drawing/2014/main" id="{73F3FE12-79B1-4A14-783A-818B66AEE801}"/>
                </a:ext>
              </a:extLst>
            </p:cNvPr>
            <p:cNvSpPr/>
            <p:nvPr/>
          </p:nvSpPr>
          <p:spPr>
            <a:xfrm rot="10800000">
              <a:off x="467819" y="5762991"/>
              <a:ext cx="5472115" cy="871537"/>
            </a:xfrm>
            <a:prstGeom prs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ボックス 12">
              <a:extLst>
                <a:ext uri="{FF2B5EF4-FFF2-40B4-BE49-F238E27FC236}">
                  <a16:creationId xmlns:a16="http://schemas.microsoft.com/office/drawing/2014/main" id="{8E253248-0839-0D3A-520D-8C4CEA334B82}"/>
                </a:ext>
              </a:extLst>
            </p:cNvPr>
            <p:cNvSpPr txBox="1"/>
            <p:nvPr/>
          </p:nvSpPr>
          <p:spPr>
            <a:xfrm>
              <a:off x="144463" y="5332624"/>
              <a:ext cx="6096000" cy="646331"/>
            </a:xfrm>
            <a:prstGeom prst="rect">
              <a:avLst/>
            </a:prstGeom>
            <a:noFill/>
          </p:spPr>
          <p:txBody>
            <a:bodyPr wrap="square">
              <a:spAutoFit/>
            </a:bodyPr>
            <a:lstStyle/>
            <a:p>
              <a:pPr algn="ctr"/>
              <a:r>
                <a:rPr kumimoji="1" lang="ja-JP" altLang="en-US" sz="1800" b="1" dirty="0">
                  <a:solidFill>
                    <a:schemeClr val="bg1"/>
                  </a:solidFill>
                  <a:latin typeface="+mn-ea"/>
                </a:rPr>
                <a:t>広告効果</a:t>
              </a:r>
              <a:r>
                <a:rPr lang="ja-JP" altLang="en-US" sz="1800" b="1" dirty="0">
                  <a:solidFill>
                    <a:schemeClr val="bg1"/>
                  </a:solidFill>
                  <a:latin typeface="+mn-ea"/>
                </a:rPr>
                <a:t>事例</a:t>
              </a:r>
              <a:r>
                <a:rPr kumimoji="1" lang="ja-JP" altLang="en-US" sz="1800" b="1" dirty="0">
                  <a:solidFill>
                    <a:schemeClr val="bg1"/>
                  </a:solidFill>
                  <a:latin typeface="+mn-ea"/>
                </a:rPr>
                <a:t>①、広告効果事例②</a:t>
              </a:r>
              <a:endParaRPr kumimoji="1" lang="en-US" altLang="ja-JP" sz="1800" b="1" dirty="0">
                <a:solidFill>
                  <a:schemeClr val="bg1"/>
                </a:solidFill>
                <a:latin typeface="+mn-ea"/>
              </a:endParaRPr>
            </a:p>
            <a:p>
              <a:pPr algn="ctr"/>
              <a:r>
                <a:rPr lang="ja-JP" altLang="en-US" sz="1800" b="1" dirty="0">
                  <a:solidFill>
                    <a:schemeClr val="bg1"/>
                  </a:solidFill>
                  <a:latin typeface="+mn-ea"/>
                </a:rPr>
                <a:t>（</a:t>
              </a:r>
              <a:r>
                <a:rPr lang="en-US" altLang="ja-JP" sz="1800" b="1" dirty="0">
                  <a:solidFill>
                    <a:schemeClr val="bg1"/>
                  </a:solidFill>
                  <a:latin typeface="+mn-ea"/>
                </a:rPr>
                <a:t>P31-33</a:t>
              </a:r>
              <a:r>
                <a:rPr lang="ja-JP" altLang="en-US" sz="1800" b="1" dirty="0">
                  <a:solidFill>
                    <a:schemeClr val="bg1"/>
                  </a:solidFill>
                  <a:latin typeface="+mn-ea"/>
                </a:rPr>
                <a:t>）</a:t>
              </a:r>
              <a:endParaRPr lang="en-US" altLang="ja-JP" sz="1800" b="1" dirty="0">
                <a:solidFill>
                  <a:schemeClr val="bg1"/>
                </a:solidFill>
                <a:latin typeface="+mn-ea"/>
              </a:endParaRPr>
            </a:p>
          </p:txBody>
        </p:sp>
      </p:grpSp>
      <p:grpSp>
        <p:nvGrpSpPr>
          <p:cNvPr id="17" name="グループ化 16">
            <a:extLst>
              <a:ext uri="{FF2B5EF4-FFF2-40B4-BE49-F238E27FC236}">
                <a16:creationId xmlns:a16="http://schemas.microsoft.com/office/drawing/2014/main" id="{69D33BAE-9A02-6FF1-C602-502B77F65503}"/>
              </a:ext>
            </a:extLst>
          </p:cNvPr>
          <p:cNvGrpSpPr/>
          <p:nvPr/>
        </p:nvGrpSpPr>
        <p:grpSpPr>
          <a:xfrm>
            <a:off x="5907228" y="5110112"/>
            <a:ext cx="6096000" cy="1431106"/>
            <a:chOff x="144463" y="5203422"/>
            <a:chExt cx="6096000" cy="1431106"/>
          </a:xfrm>
        </p:grpSpPr>
        <p:sp>
          <p:nvSpPr>
            <p:cNvPr id="18" name="フローチャート: 他ページ結合子 17">
              <a:extLst>
                <a:ext uri="{FF2B5EF4-FFF2-40B4-BE49-F238E27FC236}">
                  <a16:creationId xmlns:a16="http://schemas.microsoft.com/office/drawing/2014/main" id="{9DBD97D5-D161-957C-F8D7-236B48FF949F}"/>
                </a:ext>
              </a:extLst>
            </p:cNvPr>
            <p:cNvSpPr/>
            <p:nvPr/>
          </p:nvSpPr>
          <p:spPr>
            <a:xfrm>
              <a:off x="479422" y="5203422"/>
              <a:ext cx="5472115" cy="709698"/>
            </a:xfrm>
            <a:prstGeom prst="flowChartOffpageConnector">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000" b="1" dirty="0">
                <a:solidFill>
                  <a:schemeClr val="bg1"/>
                </a:solidFill>
                <a:latin typeface="+mn-ea"/>
              </a:endParaRPr>
            </a:p>
          </p:txBody>
        </p:sp>
        <p:sp>
          <p:nvSpPr>
            <p:cNvPr id="19" name="二等辺三角形 18">
              <a:extLst>
                <a:ext uri="{FF2B5EF4-FFF2-40B4-BE49-F238E27FC236}">
                  <a16:creationId xmlns:a16="http://schemas.microsoft.com/office/drawing/2014/main" id="{A208F1F1-694D-224B-EBD9-3332AB5D0925}"/>
                </a:ext>
              </a:extLst>
            </p:cNvPr>
            <p:cNvSpPr/>
            <p:nvPr/>
          </p:nvSpPr>
          <p:spPr>
            <a:xfrm rot="10800000">
              <a:off x="467819" y="5762991"/>
              <a:ext cx="5472115" cy="871537"/>
            </a:xfrm>
            <a:prstGeom prs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テキスト ボックス 19">
              <a:extLst>
                <a:ext uri="{FF2B5EF4-FFF2-40B4-BE49-F238E27FC236}">
                  <a16:creationId xmlns:a16="http://schemas.microsoft.com/office/drawing/2014/main" id="{1F08BF85-E80D-460D-6D2A-0F61AA663052}"/>
                </a:ext>
              </a:extLst>
            </p:cNvPr>
            <p:cNvSpPr txBox="1"/>
            <p:nvPr/>
          </p:nvSpPr>
          <p:spPr>
            <a:xfrm>
              <a:off x="144463" y="5332624"/>
              <a:ext cx="6096000" cy="646331"/>
            </a:xfrm>
            <a:prstGeom prst="rect">
              <a:avLst/>
            </a:prstGeom>
            <a:noFill/>
          </p:spPr>
          <p:txBody>
            <a:bodyPr wrap="square">
              <a:spAutoFit/>
            </a:bodyPr>
            <a:lstStyle/>
            <a:p>
              <a:pPr algn="ctr"/>
              <a:r>
                <a:rPr kumimoji="1" lang="ja-JP" altLang="en-US" sz="1800" b="1" dirty="0">
                  <a:solidFill>
                    <a:schemeClr val="bg1"/>
                  </a:solidFill>
                  <a:latin typeface="+mn-ea"/>
                </a:rPr>
                <a:t>広告効果</a:t>
              </a:r>
              <a:r>
                <a:rPr lang="ja-JP" altLang="en-US" sz="1800" b="1" dirty="0">
                  <a:solidFill>
                    <a:schemeClr val="bg1"/>
                  </a:solidFill>
                  <a:latin typeface="+mn-ea"/>
                </a:rPr>
                <a:t>事例③</a:t>
              </a:r>
              <a:endParaRPr lang="en-US" altLang="ja-JP" sz="1800" b="1" dirty="0">
                <a:solidFill>
                  <a:schemeClr val="bg1"/>
                </a:solidFill>
                <a:latin typeface="+mn-ea"/>
              </a:endParaRPr>
            </a:p>
            <a:p>
              <a:pPr algn="ctr"/>
              <a:r>
                <a:rPr lang="ja-JP" altLang="en-US" sz="1800" b="1" dirty="0">
                  <a:solidFill>
                    <a:schemeClr val="bg1"/>
                  </a:solidFill>
                  <a:latin typeface="+mn-ea"/>
                </a:rPr>
                <a:t>（</a:t>
              </a:r>
              <a:r>
                <a:rPr lang="en-US" altLang="ja-JP" sz="1800" b="1" dirty="0">
                  <a:solidFill>
                    <a:schemeClr val="bg1"/>
                  </a:solidFill>
                  <a:latin typeface="+mn-ea"/>
                </a:rPr>
                <a:t>P34</a:t>
              </a:r>
              <a:r>
                <a:rPr lang="ja-JP" altLang="en-US" sz="1800" b="1" dirty="0">
                  <a:solidFill>
                    <a:schemeClr val="bg1"/>
                  </a:solidFill>
                  <a:latin typeface="+mn-ea"/>
                </a:rPr>
                <a:t>）</a:t>
              </a:r>
              <a:endParaRPr kumimoji="1" lang="ja-JP" altLang="en-US" sz="1800" b="1" dirty="0">
                <a:solidFill>
                  <a:schemeClr val="bg1"/>
                </a:solidFill>
                <a:latin typeface="+mn-ea"/>
              </a:endParaRPr>
            </a:p>
          </p:txBody>
        </p:sp>
      </p:grpSp>
    </p:spTree>
    <p:extLst>
      <p:ext uri="{BB962C8B-B14F-4D97-AF65-F5344CB8AC3E}">
        <p14:creationId xmlns:p14="http://schemas.microsoft.com/office/powerpoint/2010/main" val="12982965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グラフ 16">
            <a:extLst>
              <a:ext uri="{FF2B5EF4-FFF2-40B4-BE49-F238E27FC236}">
                <a16:creationId xmlns:a16="http://schemas.microsoft.com/office/drawing/2014/main" id="{9AE855A4-0408-6FAE-27F5-4F5FCF8373B4}"/>
              </a:ext>
            </a:extLst>
          </p:cNvPr>
          <p:cNvGraphicFramePr>
            <a:graphicFrameLocks/>
          </p:cNvGraphicFramePr>
          <p:nvPr>
            <p:extLst>
              <p:ext uri="{D42A27DB-BD31-4B8C-83A1-F6EECF244321}">
                <p14:modId xmlns:p14="http://schemas.microsoft.com/office/powerpoint/2010/main" val="1853457274"/>
              </p:ext>
            </p:extLst>
          </p:nvPr>
        </p:nvGraphicFramePr>
        <p:xfrm>
          <a:off x="670049" y="3129055"/>
          <a:ext cx="5044951" cy="2998406"/>
        </p:xfrm>
        <a:graphic>
          <a:graphicData uri="http://schemas.openxmlformats.org/drawingml/2006/chart">
            <c:chart xmlns:c="http://schemas.openxmlformats.org/drawingml/2006/chart" xmlns:r="http://schemas.openxmlformats.org/officeDocument/2006/relationships" r:id="rId2"/>
          </a:graphicData>
        </a:graphic>
      </p:graphicFrame>
      <p:sp>
        <p:nvSpPr>
          <p:cNvPr id="72" name="テキスト ボックス 71">
            <a:extLst>
              <a:ext uri="{FF2B5EF4-FFF2-40B4-BE49-F238E27FC236}">
                <a16:creationId xmlns:a16="http://schemas.microsoft.com/office/drawing/2014/main" id="{98296CFE-8FBB-2870-CCF7-6EFD9247CBDC}"/>
              </a:ext>
            </a:extLst>
          </p:cNvPr>
          <p:cNvSpPr txBox="1"/>
          <p:nvPr/>
        </p:nvSpPr>
        <p:spPr>
          <a:xfrm>
            <a:off x="1968575" y="3162424"/>
            <a:ext cx="1007187" cy="400110"/>
          </a:xfrm>
          <a:prstGeom prst="rect">
            <a:avLst/>
          </a:prstGeom>
          <a:noFill/>
        </p:spPr>
        <p:txBody>
          <a:bodyPr wrap="square" rtlCol="0">
            <a:spAutoFit/>
          </a:bodyPr>
          <a:lstStyle/>
          <a:p>
            <a:pPr algn="l"/>
            <a:r>
              <a:rPr kumimoji="1" lang="ja-JP" altLang="en-US" sz="2000" b="1" dirty="0">
                <a:solidFill>
                  <a:srgbClr val="C00000"/>
                </a:solidFill>
                <a:latin typeface="+mn-ea"/>
              </a:rPr>
              <a:t>約</a:t>
            </a:r>
            <a:r>
              <a:rPr kumimoji="1" lang="en-US" altLang="ja-JP" sz="2000" b="1" dirty="0">
                <a:solidFill>
                  <a:srgbClr val="C00000"/>
                </a:solidFill>
                <a:latin typeface="+mn-ea"/>
              </a:rPr>
              <a:t>2</a:t>
            </a:r>
            <a:r>
              <a:rPr kumimoji="1" lang="ja-JP" altLang="en-US" sz="2000" b="1" dirty="0">
                <a:solidFill>
                  <a:srgbClr val="C00000"/>
                </a:solidFill>
                <a:latin typeface="+mn-ea"/>
              </a:rPr>
              <a:t>倍</a:t>
            </a:r>
          </a:p>
        </p:txBody>
      </p:sp>
      <p:sp>
        <p:nvSpPr>
          <p:cNvPr id="98" name="矢印: 右 97">
            <a:extLst>
              <a:ext uri="{FF2B5EF4-FFF2-40B4-BE49-F238E27FC236}">
                <a16:creationId xmlns:a16="http://schemas.microsoft.com/office/drawing/2014/main" id="{4AD69F0E-133E-095F-89F5-256B4831C759}"/>
              </a:ext>
            </a:extLst>
          </p:cNvPr>
          <p:cNvSpPr/>
          <p:nvPr/>
        </p:nvSpPr>
        <p:spPr>
          <a:xfrm rot="19925920">
            <a:off x="1711365" y="3697431"/>
            <a:ext cx="1948748" cy="181137"/>
          </a:xfrm>
          <a:prstGeom prst="rightArrow">
            <a:avLst>
              <a:gd name="adj1" fmla="val 44852"/>
              <a:gd name="adj2"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aphicFrame>
        <p:nvGraphicFramePr>
          <p:cNvPr id="101" name="グラフ 100">
            <a:extLst>
              <a:ext uri="{FF2B5EF4-FFF2-40B4-BE49-F238E27FC236}">
                <a16:creationId xmlns:a16="http://schemas.microsoft.com/office/drawing/2014/main" id="{787B4DA9-AB6A-6606-2E26-0977BAE073A9}"/>
              </a:ext>
            </a:extLst>
          </p:cNvPr>
          <p:cNvGraphicFramePr>
            <a:graphicFrameLocks/>
          </p:cNvGraphicFramePr>
          <p:nvPr>
            <p:extLst>
              <p:ext uri="{D42A27DB-BD31-4B8C-83A1-F6EECF244321}">
                <p14:modId xmlns:p14="http://schemas.microsoft.com/office/powerpoint/2010/main" val="658438405"/>
              </p:ext>
            </p:extLst>
          </p:nvPr>
        </p:nvGraphicFramePr>
        <p:xfrm>
          <a:off x="6459717" y="1935825"/>
          <a:ext cx="5044951" cy="4200632"/>
        </p:xfrm>
        <a:graphic>
          <a:graphicData uri="http://schemas.openxmlformats.org/drawingml/2006/chart">
            <c:chart xmlns:c="http://schemas.openxmlformats.org/drawingml/2006/chart" xmlns:r="http://schemas.openxmlformats.org/officeDocument/2006/relationships" r:id="rId3"/>
          </a:graphicData>
        </a:graphic>
      </p:graphicFrame>
      <p:sp>
        <p:nvSpPr>
          <p:cNvPr id="7" name="正方形/長方形 6">
            <a:extLst>
              <a:ext uri="{FF2B5EF4-FFF2-40B4-BE49-F238E27FC236}">
                <a16:creationId xmlns:a16="http://schemas.microsoft.com/office/drawing/2014/main" id="{2AF6D392-5840-215E-F619-E913A98C850E}"/>
              </a:ext>
            </a:extLst>
          </p:cNvPr>
          <p:cNvSpPr/>
          <p:nvPr/>
        </p:nvSpPr>
        <p:spPr>
          <a:xfrm>
            <a:off x="156966" y="1095960"/>
            <a:ext cx="11837300" cy="523897"/>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トピックス</a:t>
            </a:r>
            <a:r>
              <a:rPr lang="en-US" altLang="ja-JP" b="1" dirty="0">
                <a:solidFill>
                  <a:schemeClr val="accent3"/>
                </a:solidFill>
                <a:latin typeface="Meiryo" panose="020B0604030504040204" pitchFamily="34" charset="-128"/>
                <a:ea typeface="Meiryo" panose="020B0604030504040204" pitchFamily="34" charset="-128"/>
              </a:rPr>
              <a:t>PR</a:t>
            </a:r>
            <a:r>
              <a:rPr lang="ja-JP" altLang="en-US" b="1" dirty="0">
                <a:solidFill>
                  <a:schemeClr val="accent3"/>
                </a:solidFill>
                <a:latin typeface="Meiryo" panose="020B0604030504040204" pitchFamily="34" charset="-128"/>
                <a:ea typeface="Meiryo" panose="020B0604030504040204" pitchFamily="34" charset="-128"/>
              </a:rPr>
              <a:t>の接触者及びクリック者の検索リフトはディスプレイ広告より高く、検索行動に結びつきやすい。</a:t>
            </a:r>
          </a:p>
        </p:txBody>
      </p:sp>
      <p:sp>
        <p:nvSpPr>
          <p:cNvPr id="16" name="テキスト ボックス 15">
            <a:extLst>
              <a:ext uri="{FF2B5EF4-FFF2-40B4-BE49-F238E27FC236}">
                <a16:creationId xmlns:a16="http://schemas.microsoft.com/office/drawing/2014/main" id="{FE478A27-1606-BE16-C6E9-A0C7D3BFDEE0}"/>
              </a:ext>
            </a:extLst>
          </p:cNvPr>
          <p:cNvSpPr txBox="1"/>
          <p:nvPr/>
        </p:nvSpPr>
        <p:spPr>
          <a:xfrm>
            <a:off x="6292229" y="3193202"/>
            <a:ext cx="3214032"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C00000"/>
                </a:solidFill>
                <a:effectLst/>
                <a:uLnTx/>
                <a:uFillTx/>
                <a:latin typeface="+mn-ea"/>
              </a:rPr>
              <a:t>約</a:t>
            </a:r>
            <a:r>
              <a:rPr kumimoji="1" lang="en-US" altLang="ja-JP" sz="2000" b="1" i="0" u="none" strike="noStrike" kern="1200" cap="none" spc="0" normalizeH="0" baseline="0" noProof="0" dirty="0">
                <a:ln>
                  <a:noFill/>
                </a:ln>
                <a:solidFill>
                  <a:srgbClr val="C00000"/>
                </a:solidFill>
                <a:effectLst/>
                <a:uLnTx/>
                <a:uFillTx/>
                <a:latin typeface="+mn-ea"/>
              </a:rPr>
              <a:t>16</a:t>
            </a:r>
            <a:r>
              <a:rPr kumimoji="1" lang="ja-JP" altLang="en-US" sz="2000" b="1" i="0" u="none" strike="noStrike" kern="1200" cap="none" spc="0" normalizeH="0" baseline="0" noProof="0" dirty="0">
                <a:ln>
                  <a:noFill/>
                </a:ln>
                <a:solidFill>
                  <a:srgbClr val="C00000"/>
                </a:solidFill>
                <a:effectLst/>
                <a:uLnTx/>
                <a:uFillTx/>
                <a:latin typeface="+mn-ea"/>
              </a:rPr>
              <a:t>倍</a:t>
            </a:r>
            <a:endParaRPr kumimoji="1" lang="en-US" altLang="ja-JP" sz="2000" b="1" i="0" u="none" strike="noStrike" kern="1200" cap="none" spc="0" normalizeH="0" baseline="0" noProof="0" dirty="0">
              <a:ln>
                <a:noFill/>
              </a:ln>
              <a:solidFill>
                <a:srgbClr val="C00000"/>
              </a:solidFill>
              <a:effectLst/>
              <a:uLnTx/>
              <a:uFillTx/>
              <a:latin typeface="+mn-ea"/>
            </a:endParaRPr>
          </a:p>
        </p:txBody>
      </p:sp>
      <p:sp>
        <p:nvSpPr>
          <p:cNvPr id="65" name="テキスト プレースホルダー 1">
            <a:extLst>
              <a:ext uri="{FF2B5EF4-FFF2-40B4-BE49-F238E27FC236}">
                <a16:creationId xmlns:a16="http://schemas.microsoft.com/office/drawing/2014/main" id="{A66B7E5D-B8BF-A9CA-E799-27F83BD30932}"/>
              </a:ext>
            </a:extLst>
          </p:cNvPr>
          <p:cNvSpPr txBox="1">
            <a:spLocks/>
          </p:cNvSpPr>
          <p:nvPr/>
        </p:nvSpPr>
        <p:spPr>
          <a:xfrm>
            <a:off x="1430286" y="25200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t>広告効果事例①検索行動の増加</a:t>
            </a:r>
          </a:p>
        </p:txBody>
      </p:sp>
      <p:sp>
        <p:nvSpPr>
          <p:cNvPr id="102" name="矢印: 右 101">
            <a:extLst>
              <a:ext uri="{FF2B5EF4-FFF2-40B4-BE49-F238E27FC236}">
                <a16:creationId xmlns:a16="http://schemas.microsoft.com/office/drawing/2014/main" id="{D490209B-7EC0-375B-42BE-8423C81D43FF}"/>
              </a:ext>
            </a:extLst>
          </p:cNvPr>
          <p:cNvSpPr/>
          <p:nvPr/>
        </p:nvSpPr>
        <p:spPr>
          <a:xfrm rot="18140195">
            <a:off x="7117381" y="3934514"/>
            <a:ext cx="2749954" cy="184876"/>
          </a:xfrm>
          <a:prstGeom prst="rightArrow">
            <a:avLst>
              <a:gd name="adj1" fmla="val 44852"/>
              <a:gd name="adj2"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18" name="グループ化 17">
            <a:extLst>
              <a:ext uri="{FF2B5EF4-FFF2-40B4-BE49-F238E27FC236}">
                <a16:creationId xmlns:a16="http://schemas.microsoft.com/office/drawing/2014/main" id="{F7BB23FC-CE08-F7BF-DF77-49C56ABA07B8}"/>
              </a:ext>
            </a:extLst>
          </p:cNvPr>
          <p:cNvGrpSpPr/>
          <p:nvPr/>
        </p:nvGrpSpPr>
        <p:grpSpPr>
          <a:xfrm>
            <a:off x="3344078" y="1781200"/>
            <a:ext cx="5463076" cy="735259"/>
            <a:chOff x="3344078" y="1781200"/>
            <a:chExt cx="5463076" cy="735259"/>
          </a:xfrm>
        </p:grpSpPr>
        <p:sp>
          <p:nvSpPr>
            <p:cNvPr id="8" name="角丸四角形 60">
              <a:extLst>
                <a:ext uri="{FF2B5EF4-FFF2-40B4-BE49-F238E27FC236}">
                  <a16:creationId xmlns:a16="http://schemas.microsoft.com/office/drawing/2014/main" id="{27AE5946-B4FF-3B8A-8F81-55B1C04E977B}"/>
                </a:ext>
              </a:extLst>
            </p:cNvPr>
            <p:cNvSpPr/>
            <p:nvPr/>
          </p:nvSpPr>
          <p:spPr>
            <a:xfrm>
              <a:off x="3344078" y="1781200"/>
              <a:ext cx="5463076"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トピックス</a:t>
              </a:r>
              <a:r>
                <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rPr>
                <a:t>PR</a:t>
              </a: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の接触者及びクリック者における検索リフト</a:t>
              </a:r>
              <a:endPar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105" name="角丸四角形 60">
              <a:extLst>
                <a:ext uri="{FF2B5EF4-FFF2-40B4-BE49-F238E27FC236}">
                  <a16:creationId xmlns:a16="http://schemas.microsoft.com/office/drawing/2014/main" id="{99F86C6B-EED2-15A4-60CA-864AC4FEE804}"/>
                </a:ext>
              </a:extLst>
            </p:cNvPr>
            <p:cNvSpPr/>
            <p:nvPr/>
          </p:nvSpPr>
          <p:spPr>
            <a:xfrm>
              <a:off x="5047506" y="2048459"/>
              <a:ext cx="20797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defRPr/>
              </a:pP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非接触を</a:t>
              </a: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1</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とした場合</a:t>
              </a:r>
              <a:endPar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endParaRPr>
            </a:p>
          </p:txBody>
        </p:sp>
      </p:grpSp>
      <p:sp>
        <p:nvSpPr>
          <p:cNvPr id="6" name="正方形/長方形 5">
            <a:extLst>
              <a:ext uri="{FF2B5EF4-FFF2-40B4-BE49-F238E27FC236}">
                <a16:creationId xmlns:a16="http://schemas.microsoft.com/office/drawing/2014/main" id="{840D27BB-4983-DF30-F7BA-507DC145871A}"/>
              </a:ext>
            </a:extLst>
          </p:cNvPr>
          <p:cNvSpPr/>
          <p:nvPr/>
        </p:nvSpPr>
        <p:spPr>
          <a:xfrm>
            <a:off x="10038806" y="6385197"/>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Yahoo! JAPAN</a:t>
            </a:r>
            <a:r>
              <a:rPr lang="ja-JP" altLang="en-US" sz="800" dirty="0">
                <a:solidFill>
                  <a:srgbClr val="000000"/>
                </a:solidFill>
                <a:latin typeface="+mn-ea"/>
              </a:rPr>
              <a:t>自社調べ</a:t>
            </a:r>
          </a:p>
        </p:txBody>
      </p:sp>
    </p:spTree>
    <p:extLst>
      <p:ext uri="{BB962C8B-B14F-4D97-AF65-F5344CB8AC3E}">
        <p14:creationId xmlns:p14="http://schemas.microsoft.com/office/powerpoint/2010/main" val="38916260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516CEBA7-6555-D0CE-1C9A-06ECD56ACEF1}"/>
              </a:ext>
            </a:extLst>
          </p:cNvPr>
          <p:cNvSpPr>
            <a:spLocks noGrp="1"/>
          </p:cNvSpPr>
          <p:nvPr>
            <p:ph type="body" sz="quarter" idx="10"/>
          </p:nvPr>
        </p:nvSpPr>
        <p:spPr>
          <a:xfrm>
            <a:off x="1292638" y="252000"/>
            <a:ext cx="8136904" cy="335028"/>
          </a:xfrm>
        </p:spPr>
        <p:txBody>
          <a:bodyPr/>
          <a:lstStyle/>
          <a:p>
            <a:r>
              <a:rPr kumimoji="1" lang="ja-JP" altLang="en-US" dirty="0"/>
              <a:t>広告効果事例②広告反応（クリック）の増加</a:t>
            </a:r>
          </a:p>
        </p:txBody>
      </p:sp>
      <p:sp>
        <p:nvSpPr>
          <p:cNvPr id="21" name="テキスト ボックス 20">
            <a:extLst>
              <a:ext uri="{FF2B5EF4-FFF2-40B4-BE49-F238E27FC236}">
                <a16:creationId xmlns:a16="http://schemas.microsoft.com/office/drawing/2014/main" id="{9B272C7E-7E4E-2B21-46AC-73F9EDD7167E}"/>
              </a:ext>
            </a:extLst>
          </p:cNvPr>
          <p:cNvSpPr txBox="1"/>
          <p:nvPr/>
        </p:nvSpPr>
        <p:spPr>
          <a:xfrm>
            <a:off x="1086665" y="2173958"/>
            <a:ext cx="3338925"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dirty="0">
                <a:solidFill>
                  <a:prstClr val="black"/>
                </a:solidFill>
                <a:latin typeface="+mn-ea"/>
              </a:rPr>
              <a:t>バナー広告を約</a:t>
            </a:r>
            <a:r>
              <a:rPr lang="en-US" altLang="ja-JP" sz="1600" dirty="0">
                <a:solidFill>
                  <a:prstClr val="black"/>
                </a:solidFill>
                <a:latin typeface="+mn-ea"/>
              </a:rPr>
              <a:t>1400</a:t>
            </a:r>
            <a:r>
              <a:rPr kumimoji="1" lang="ja-JP" altLang="en-US" sz="1600" i="0" u="none" strike="noStrike" kern="1200" cap="none" spc="0" normalizeH="0" baseline="0" noProof="0" dirty="0">
                <a:ln>
                  <a:noFill/>
                </a:ln>
                <a:solidFill>
                  <a:prstClr val="black"/>
                </a:solidFill>
                <a:effectLst/>
                <a:uLnTx/>
                <a:uFillTx/>
                <a:latin typeface="+mn-ea"/>
                <a:cs typeface="+mn-cs"/>
              </a:rPr>
              <a:t>件を集計。</a:t>
            </a:r>
            <a:endParaRPr kumimoji="1" lang="en-US" altLang="ja-JP" sz="1600" i="0" u="none" strike="noStrike" kern="1200" cap="none" spc="0" normalizeH="0" baseline="0" noProof="0" dirty="0">
              <a:ln>
                <a:noFill/>
              </a:ln>
              <a:solidFill>
                <a:prstClr val="black"/>
              </a:solidFill>
              <a:effectLst/>
              <a:uLnTx/>
              <a:uFillTx/>
              <a:latin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1200" cap="none" spc="0" normalizeH="0" baseline="0" noProof="0" dirty="0">
                <a:ln>
                  <a:noFill/>
                </a:ln>
                <a:solidFill>
                  <a:prstClr val="black"/>
                </a:solidFill>
                <a:effectLst/>
                <a:uLnTx/>
                <a:uFillTx/>
                <a:latin typeface="+mn-ea"/>
                <a:cs typeface="+mn-cs"/>
              </a:rPr>
              <a:t>接触</a:t>
            </a:r>
            <a:r>
              <a:rPr kumimoji="1" lang="en-US" altLang="ja-JP" sz="1600" i="0" u="none" strike="noStrike" kern="1200" cap="none" spc="0" normalizeH="0" baseline="0" noProof="0" dirty="0">
                <a:ln>
                  <a:noFill/>
                </a:ln>
                <a:solidFill>
                  <a:prstClr val="black"/>
                </a:solidFill>
                <a:effectLst/>
                <a:uLnTx/>
                <a:uFillTx/>
                <a:latin typeface="+mn-ea"/>
                <a:cs typeface="+mn-cs"/>
              </a:rPr>
              <a:t>imp</a:t>
            </a:r>
            <a:r>
              <a:rPr kumimoji="1" lang="ja-JP" altLang="en-US" sz="1600" i="0" u="none" strike="noStrike" kern="1200" cap="none" spc="0" normalizeH="0" baseline="0" noProof="0" dirty="0">
                <a:ln>
                  <a:noFill/>
                </a:ln>
                <a:solidFill>
                  <a:prstClr val="black"/>
                </a:solidFill>
                <a:effectLst/>
                <a:uLnTx/>
                <a:uFillTx/>
                <a:latin typeface="+mn-ea"/>
                <a:cs typeface="+mn-cs"/>
              </a:rPr>
              <a:t>数が</a:t>
            </a:r>
            <a:r>
              <a:rPr kumimoji="1" lang="en-US" altLang="ja-JP" sz="1600" i="0" u="none" strike="noStrike" kern="1200" cap="none" spc="0" normalizeH="0" baseline="0" noProof="0" dirty="0">
                <a:ln>
                  <a:noFill/>
                </a:ln>
                <a:solidFill>
                  <a:prstClr val="black"/>
                </a:solidFill>
                <a:effectLst/>
                <a:uLnTx/>
                <a:uFillTx/>
                <a:latin typeface="+mn-ea"/>
                <a:cs typeface="+mn-cs"/>
              </a:rPr>
              <a:t>100</a:t>
            </a:r>
            <a:r>
              <a:rPr kumimoji="1" lang="ja-JP" altLang="en-US" sz="1600" i="0" u="none" strike="noStrike" kern="1200" cap="none" spc="0" normalizeH="0" baseline="0" noProof="0" dirty="0">
                <a:ln>
                  <a:noFill/>
                </a:ln>
                <a:solidFill>
                  <a:prstClr val="black"/>
                </a:solidFill>
                <a:effectLst/>
                <a:uLnTx/>
                <a:uFillTx/>
                <a:latin typeface="+mn-ea"/>
                <a:cs typeface="+mn-cs"/>
              </a:rPr>
              <a:t>以上の</a:t>
            </a:r>
            <a:endParaRPr kumimoji="1" lang="en-US" altLang="ja-JP" sz="1600" i="0" u="none" strike="noStrike" kern="1200" cap="none" spc="0" normalizeH="0" baseline="0" noProof="0" dirty="0">
              <a:ln>
                <a:noFill/>
              </a:ln>
              <a:solidFill>
                <a:prstClr val="black"/>
              </a:solidFill>
              <a:effectLst/>
              <a:uLnTx/>
              <a:uFillTx/>
              <a:latin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dirty="0">
                <a:solidFill>
                  <a:prstClr val="black"/>
                </a:solidFill>
                <a:latin typeface="+mn-ea"/>
              </a:rPr>
              <a:t>約</a:t>
            </a:r>
            <a:r>
              <a:rPr kumimoji="1" lang="en-US" altLang="ja-JP" sz="1600" i="0" u="none" strike="noStrike" kern="1200" cap="none" spc="0" normalizeH="0" baseline="0" noProof="0" dirty="0">
                <a:ln>
                  <a:noFill/>
                </a:ln>
                <a:solidFill>
                  <a:prstClr val="black"/>
                </a:solidFill>
                <a:effectLst/>
                <a:uLnTx/>
                <a:uFillTx/>
                <a:latin typeface="+mn-ea"/>
                <a:cs typeface="+mn-cs"/>
              </a:rPr>
              <a:t>1,000</a:t>
            </a:r>
            <a:r>
              <a:rPr kumimoji="1" lang="ja-JP" altLang="en-US" sz="1600" i="0" u="none" strike="noStrike" kern="1200" cap="none" spc="0" normalizeH="0" baseline="0" noProof="0" dirty="0">
                <a:ln>
                  <a:noFill/>
                </a:ln>
                <a:solidFill>
                  <a:prstClr val="black"/>
                </a:solidFill>
                <a:effectLst/>
                <a:uLnTx/>
                <a:uFillTx/>
                <a:latin typeface="+mn-ea"/>
                <a:cs typeface="+mn-cs"/>
              </a:rPr>
              <a:t>万</a:t>
            </a:r>
            <a:r>
              <a:rPr kumimoji="1" lang="en-US" altLang="ja-JP" sz="1600" i="0" u="none" strike="noStrike" kern="1200" cap="none" spc="0" normalizeH="0" baseline="0" noProof="0" dirty="0">
                <a:ln>
                  <a:noFill/>
                </a:ln>
                <a:solidFill>
                  <a:prstClr val="black"/>
                </a:solidFill>
                <a:effectLst/>
                <a:uLnTx/>
                <a:uFillTx/>
                <a:latin typeface="+mn-ea"/>
                <a:cs typeface="+mn-cs"/>
              </a:rPr>
              <a:t>UU</a:t>
            </a:r>
            <a:r>
              <a:rPr kumimoji="1" lang="ja-JP" altLang="en-US" sz="1600" i="0" u="none" strike="noStrike" kern="1200" cap="none" spc="0" normalizeH="0" baseline="0" noProof="0" dirty="0">
                <a:ln>
                  <a:noFill/>
                </a:ln>
                <a:solidFill>
                  <a:prstClr val="black"/>
                </a:solidFill>
                <a:effectLst/>
                <a:uLnTx/>
                <a:uFillTx/>
                <a:latin typeface="+mn-ea"/>
                <a:cs typeface="+mn-cs"/>
              </a:rPr>
              <a:t>を抽出</a:t>
            </a:r>
            <a:endParaRPr kumimoji="1" lang="en-US" altLang="ja-JP" sz="1600" i="0" u="none" strike="noStrike" kern="1200" cap="none" spc="0" normalizeH="0" baseline="0" noProof="0" dirty="0">
              <a:ln>
                <a:noFill/>
              </a:ln>
              <a:solidFill>
                <a:prstClr val="black"/>
              </a:solidFill>
              <a:effectLst/>
              <a:uLnTx/>
              <a:uFillTx/>
              <a:latin typeface="+mn-ea"/>
              <a:cs typeface="+mn-cs"/>
            </a:endParaRPr>
          </a:p>
        </p:txBody>
      </p:sp>
      <p:grpSp>
        <p:nvGrpSpPr>
          <p:cNvPr id="63" name="グループ化 62">
            <a:extLst>
              <a:ext uri="{FF2B5EF4-FFF2-40B4-BE49-F238E27FC236}">
                <a16:creationId xmlns:a16="http://schemas.microsoft.com/office/drawing/2014/main" id="{DA584587-AB93-BF44-BA01-973BFF6B550E}"/>
              </a:ext>
            </a:extLst>
          </p:cNvPr>
          <p:cNvGrpSpPr/>
          <p:nvPr/>
        </p:nvGrpSpPr>
        <p:grpSpPr>
          <a:xfrm>
            <a:off x="5135647" y="2805772"/>
            <a:ext cx="721225" cy="2023987"/>
            <a:chOff x="2749641" y="5429254"/>
            <a:chExt cx="721225" cy="2023987"/>
          </a:xfrm>
        </p:grpSpPr>
        <p:sp>
          <p:nvSpPr>
            <p:cNvPr id="61" name="二等辺三角形 60">
              <a:extLst>
                <a:ext uri="{FF2B5EF4-FFF2-40B4-BE49-F238E27FC236}">
                  <a16:creationId xmlns:a16="http://schemas.microsoft.com/office/drawing/2014/main" id="{6E94D15A-6B89-B853-119C-00755086C711}"/>
                </a:ext>
              </a:extLst>
            </p:cNvPr>
            <p:cNvSpPr/>
            <p:nvPr/>
          </p:nvSpPr>
          <p:spPr>
            <a:xfrm rot="5400000">
              <a:off x="2012879" y="6166016"/>
              <a:ext cx="2023987" cy="550464"/>
            </a:xfrm>
            <a:prstGeom prst="triangle">
              <a:avLst/>
            </a:prstGeom>
            <a:solidFill>
              <a:schemeClr val="bg1">
                <a:lumMod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2" name="テキスト ボックス 61">
              <a:extLst>
                <a:ext uri="{FF2B5EF4-FFF2-40B4-BE49-F238E27FC236}">
                  <a16:creationId xmlns:a16="http://schemas.microsoft.com/office/drawing/2014/main" id="{75CA19D8-F36E-62E9-4CA2-DC1641ABD864}"/>
                </a:ext>
              </a:extLst>
            </p:cNvPr>
            <p:cNvSpPr txBox="1"/>
            <p:nvPr/>
          </p:nvSpPr>
          <p:spPr>
            <a:xfrm>
              <a:off x="2749641" y="6162690"/>
              <a:ext cx="721225" cy="646331"/>
            </a:xfrm>
            <a:prstGeom prst="rect">
              <a:avLst/>
            </a:prstGeom>
            <a:noFill/>
          </p:spPr>
          <p:txBody>
            <a:bodyPr wrap="square" rtlCol="0">
              <a:spAutoFit/>
            </a:bodyPr>
            <a:lstStyle/>
            <a:p>
              <a:pPr algn="l"/>
              <a:r>
                <a:rPr kumimoji="1" lang="ja-JP" altLang="en-US" b="1" dirty="0">
                  <a:solidFill>
                    <a:srgbClr val="C00000"/>
                  </a:solidFill>
                </a:rPr>
                <a:t>分</a:t>
              </a:r>
              <a:endParaRPr kumimoji="1" lang="en-US" altLang="ja-JP" b="1" dirty="0">
                <a:solidFill>
                  <a:srgbClr val="C00000"/>
                </a:solidFill>
              </a:endParaRPr>
            </a:p>
            <a:p>
              <a:pPr algn="l"/>
              <a:r>
                <a:rPr kumimoji="1" lang="ja-JP" altLang="en-US" b="1" dirty="0">
                  <a:solidFill>
                    <a:srgbClr val="C00000"/>
                  </a:solidFill>
                </a:rPr>
                <a:t>類</a:t>
              </a:r>
            </a:p>
          </p:txBody>
        </p:sp>
      </p:grpSp>
      <p:grpSp>
        <p:nvGrpSpPr>
          <p:cNvPr id="98" name="グループ化 97">
            <a:extLst>
              <a:ext uri="{FF2B5EF4-FFF2-40B4-BE49-F238E27FC236}">
                <a16:creationId xmlns:a16="http://schemas.microsoft.com/office/drawing/2014/main" id="{A52FE28C-836F-C577-AC44-16CB73483F6A}"/>
              </a:ext>
            </a:extLst>
          </p:cNvPr>
          <p:cNvGrpSpPr/>
          <p:nvPr/>
        </p:nvGrpSpPr>
        <p:grpSpPr>
          <a:xfrm>
            <a:off x="813126" y="2976195"/>
            <a:ext cx="3520702" cy="2319409"/>
            <a:chOff x="432969" y="2848894"/>
            <a:chExt cx="3520702" cy="2319409"/>
          </a:xfrm>
        </p:grpSpPr>
        <p:grpSp>
          <p:nvGrpSpPr>
            <p:cNvPr id="37" name="グループ化 36">
              <a:extLst>
                <a:ext uri="{FF2B5EF4-FFF2-40B4-BE49-F238E27FC236}">
                  <a16:creationId xmlns:a16="http://schemas.microsoft.com/office/drawing/2014/main" id="{630656C7-5B84-22B0-9AEC-803E7D363A63}"/>
                </a:ext>
              </a:extLst>
            </p:cNvPr>
            <p:cNvGrpSpPr/>
            <p:nvPr/>
          </p:nvGrpSpPr>
          <p:grpSpPr>
            <a:xfrm>
              <a:off x="432969" y="2848894"/>
              <a:ext cx="3498473" cy="2071617"/>
              <a:chOff x="555391" y="2624208"/>
              <a:chExt cx="3498473" cy="2071617"/>
            </a:xfrm>
          </p:grpSpPr>
          <p:sp>
            <p:nvSpPr>
              <p:cNvPr id="36" name="楕円 35">
                <a:extLst>
                  <a:ext uri="{FF2B5EF4-FFF2-40B4-BE49-F238E27FC236}">
                    <a16:creationId xmlns:a16="http://schemas.microsoft.com/office/drawing/2014/main" id="{668A4E08-227B-8F46-F507-507E80365B60}"/>
                  </a:ext>
                </a:extLst>
              </p:cNvPr>
              <p:cNvSpPr/>
              <p:nvPr/>
            </p:nvSpPr>
            <p:spPr>
              <a:xfrm>
                <a:off x="855915" y="2667000"/>
                <a:ext cx="3197949" cy="2028825"/>
              </a:xfrm>
              <a:prstGeom prst="ellipse">
                <a:avLst/>
              </a:prstGeom>
              <a:solidFill>
                <a:srgbClr val="F9DBDB"/>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9" name="図 18">
                <a:extLst>
                  <a:ext uri="{FF2B5EF4-FFF2-40B4-BE49-F238E27FC236}">
                    <a16:creationId xmlns:a16="http://schemas.microsoft.com/office/drawing/2014/main" id="{80AAECC5-79B0-FDF6-EE68-6BCABF404D38}"/>
                  </a:ext>
                </a:extLst>
              </p:cNvPr>
              <p:cNvPicPr>
                <a:picLocks noChangeAspect="1"/>
              </p:cNvPicPr>
              <p:nvPr/>
            </p:nvPicPr>
            <p:blipFill>
              <a:blip r:embed="rId2"/>
              <a:stretch>
                <a:fillRect/>
              </a:stretch>
            </p:blipFill>
            <p:spPr>
              <a:xfrm>
                <a:off x="555391" y="2624208"/>
                <a:ext cx="2394312" cy="1368860"/>
              </a:xfrm>
              <a:prstGeom prst="rect">
                <a:avLst/>
              </a:prstGeom>
            </p:spPr>
          </p:pic>
        </p:grpSp>
        <p:grpSp>
          <p:nvGrpSpPr>
            <p:cNvPr id="74" name="グループ化 73">
              <a:extLst>
                <a:ext uri="{FF2B5EF4-FFF2-40B4-BE49-F238E27FC236}">
                  <a16:creationId xmlns:a16="http://schemas.microsoft.com/office/drawing/2014/main" id="{F44DCC86-0749-12B6-D933-F7207C128AB5}"/>
                </a:ext>
              </a:extLst>
            </p:cNvPr>
            <p:cNvGrpSpPr/>
            <p:nvPr/>
          </p:nvGrpSpPr>
          <p:grpSpPr>
            <a:xfrm>
              <a:off x="2020790" y="3978817"/>
              <a:ext cx="1000126" cy="1189486"/>
              <a:chOff x="11500192" y="1341535"/>
              <a:chExt cx="1000126" cy="1189486"/>
            </a:xfrm>
          </p:grpSpPr>
          <p:pic>
            <p:nvPicPr>
              <p:cNvPr id="67" name="図 66">
                <a:extLst>
                  <a:ext uri="{FF2B5EF4-FFF2-40B4-BE49-F238E27FC236}">
                    <a16:creationId xmlns:a16="http://schemas.microsoft.com/office/drawing/2014/main" id="{2ED75D0D-1C8B-7F92-C75C-AF8E751B0346}"/>
                  </a:ext>
                </a:extLst>
              </p:cNvPr>
              <p:cNvPicPr>
                <a:picLocks noChangeAspect="1"/>
              </p:cNvPicPr>
              <p:nvPr/>
            </p:nvPicPr>
            <p:blipFill rotWithShape="1">
              <a:blip r:embed="rId3"/>
              <a:srcRect r="74715" b="90870"/>
              <a:stretch/>
            </p:blipFill>
            <p:spPr>
              <a:xfrm>
                <a:off x="11847097" y="1341535"/>
                <a:ext cx="344903" cy="401540"/>
              </a:xfrm>
              <a:prstGeom prst="rect">
                <a:avLst/>
              </a:prstGeom>
            </p:spPr>
          </p:pic>
          <p:pic>
            <p:nvPicPr>
              <p:cNvPr id="68" name="図 67">
                <a:extLst>
                  <a:ext uri="{FF2B5EF4-FFF2-40B4-BE49-F238E27FC236}">
                    <a16:creationId xmlns:a16="http://schemas.microsoft.com/office/drawing/2014/main" id="{EC24CAA1-E5A1-F72C-AA92-701BECCE4F72}"/>
                  </a:ext>
                </a:extLst>
              </p:cNvPr>
              <p:cNvPicPr>
                <a:picLocks noChangeAspect="1"/>
              </p:cNvPicPr>
              <p:nvPr/>
            </p:nvPicPr>
            <p:blipFill rotWithShape="1">
              <a:blip r:embed="rId3"/>
              <a:srcRect r="74715" b="90870"/>
              <a:stretch/>
            </p:blipFill>
            <p:spPr>
              <a:xfrm>
                <a:off x="11846096" y="1727941"/>
                <a:ext cx="344903" cy="401540"/>
              </a:xfrm>
              <a:prstGeom prst="rect">
                <a:avLst/>
              </a:prstGeom>
            </p:spPr>
          </p:pic>
          <p:pic>
            <p:nvPicPr>
              <p:cNvPr id="69" name="図 68">
                <a:extLst>
                  <a:ext uri="{FF2B5EF4-FFF2-40B4-BE49-F238E27FC236}">
                    <a16:creationId xmlns:a16="http://schemas.microsoft.com/office/drawing/2014/main" id="{FA4CF2BB-0E5F-6FEF-7790-98C8D3AF4E68}"/>
                  </a:ext>
                </a:extLst>
              </p:cNvPr>
              <p:cNvPicPr>
                <a:picLocks noChangeAspect="1"/>
              </p:cNvPicPr>
              <p:nvPr/>
            </p:nvPicPr>
            <p:blipFill rotWithShape="1">
              <a:blip r:embed="rId3"/>
              <a:srcRect r="74715" b="90870"/>
              <a:stretch/>
            </p:blipFill>
            <p:spPr>
              <a:xfrm>
                <a:off x="11567868" y="1474885"/>
                <a:ext cx="344903" cy="401540"/>
              </a:xfrm>
              <a:prstGeom prst="rect">
                <a:avLst/>
              </a:prstGeom>
            </p:spPr>
          </p:pic>
          <p:pic>
            <p:nvPicPr>
              <p:cNvPr id="70" name="図 69">
                <a:extLst>
                  <a:ext uri="{FF2B5EF4-FFF2-40B4-BE49-F238E27FC236}">
                    <a16:creationId xmlns:a16="http://schemas.microsoft.com/office/drawing/2014/main" id="{2D4A7E4C-2641-EB22-3F83-692012A12E52}"/>
                  </a:ext>
                </a:extLst>
              </p:cNvPr>
              <p:cNvPicPr>
                <a:picLocks noChangeAspect="1"/>
              </p:cNvPicPr>
              <p:nvPr/>
            </p:nvPicPr>
            <p:blipFill rotWithShape="1">
              <a:blip r:embed="rId3"/>
              <a:srcRect r="74715" b="90870"/>
              <a:stretch/>
            </p:blipFill>
            <p:spPr>
              <a:xfrm>
                <a:off x="12124324" y="1527171"/>
                <a:ext cx="344903" cy="401540"/>
              </a:xfrm>
              <a:prstGeom prst="rect">
                <a:avLst/>
              </a:prstGeom>
            </p:spPr>
          </p:pic>
          <p:pic>
            <p:nvPicPr>
              <p:cNvPr id="71" name="図 70">
                <a:extLst>
                  <a:ext uri="{FF2B5EF4-FFF2-40B4-BE49-F238E27FC236}">
                    <a16:creationId xmlns:a16="http://schemas.microsoft.com/office/drawing/2014/main" id="{FA3B0A95-0074-050E-EBF3-6422B8C7742D}"/>
                  </a:ext>
                </a:extLst>
              </p:cNvPr>
              <p:cNvPicPr>
                <a:picLocks noChangeAspect="1"/>
              </p:cNvPicPr>
              <p:nvPr/>
            </p:nvPicPr>
            <p:blipFill rotWithShape="1">
              <a:blip r:embed="rId3"/>
              <a:srcRect r="74715" b="90870"/>
              <a:stretch/>
            </p:blipFill>
            <p:spPr>
              <a:xfrm>
                <a:off x="11500192" y="1873338"/>
                <a:ext cx="344903" cy="401540"/>
              </a:xfrm>
              <a:prstGeom prst="rect">
                <a:avLst/>
              </a:prstGeom>
            </p:spPr>
          </p:pic>
          <p:pic>
            <p:nvPicPr>
              <p:cNvPr id="72" name="図 71">
                <a:extLst>
                  <a:ext uri="{FF2B5EF4-FFF2-40B4-BE49-F238E27FC236}">
                    <a16:creationId xmlns:a16="http://schemas.microsoft.com/office/drawing/2014/main" id="{FEE91585-EFEB-91AC-DC00-4650DA1C98F1}"/>
                  </a:ext>
                </a:extLst>
              </p:cNvPr>
              <p:cNvPicPr>
                <a:picLocks noChangeAspect="1"/>
              </p:cNvPicPr>
              <p:nvPr/>
            </p:nvPicPr>
            <p:blipFill rotWithShape="1">
              <a:blip r:embed="rId3"/>
              <a:srcRect r="74715" b="90870"/>
              <a:stretch/>
            </p:blipFill>
            <p:spPr>
              <a:xfrm>
                <a:off x="11827804" y="2129481"/>
                <a:ext cx="344903" cy="401540"/>
              </a:xfrm>
              <a:prstGeom prst="rect">
                <a:avLst/>
              </a:prstGeom>
            </p:spPr>
          </p:pic>
          <p:pic>
            <p:nvPicPr>
              <p:cNvPr id="73" name="図 72">
                <a:extLst>
                  <a:ext uri="{FF2B5EF4-FFF2-40B4-BE49-F238E27FC236}">
                    <a16:creationId xmlns:a16="http://schemas.microsoft.com/office/drawing/2014/main" id="{23DA2C37-E94E-7BD8-8C2D-D19AAEEADC2D}"/>
                  </a:ext>
                </a:extLst>
              </p:cNvPr>
              <p:cNvPicPr>
                <a:picLocks noChangeAspect="1"/>
              </p:cNvPicPr>
              <p:nvPr/>
            </p:nvPicPr>
            <p:blipFill rotWithShape="1">
              <a:blip r:embed="rId3"/>
              <a:srcRect r="74715" b="90870"/>
              <a:stretch/>
            </p:blipFill>
            <p:spPr>
              <a:xfrm>
                <a:off x="12155415" y="1899047"/>
                <a:ext cx="344903" cy="401540"/>
              </a:xfrm>
              <a:prstGeom prst="rect">
                <a:avLst/>
              </a:prstGeom>
            </p:spPr>
          </p:pic>
        </p:grpSp>
        <p:grpSp>
          <p:nvGrpSpPr>
            <p:cNvPr id="75" name="グループ化 74">
              <a:extLst>
                <a:ext uri="{FF2B5EF4-FFF2-40B4-BE49-F238E27FC236}">
                  <a16:creationId xmlns:a16="http://schemas.microsoft.com/office/drawing/2014/main" id="{9E69CD1F-EF1A-51EE-9AF7-A4BE4AEE00A9}"/>
                </a:ext>
              </a:extLst>
            </p:cNvPr>
            <p:cNvGrpSpPr/>
            <p:nvPr/>
          </p:nvGrpSpPr>
          <p:grpSpPr>
            <a:xfrm>
              <a:off x="2946862" y="3748383"/>
              <a:ext cx="1000126" cy="1189486"/>
              <a:chOff x="11500192" y="1341535"/>
              <a:chExt cx="1000126" cy="1189486"/>
            </a:xfrm>
          </p:grpSpPr>
          <p:pic>
            <p:nvPicPr>
              <p:cNvPr id="76" name="図 75">
                <a:extLst>
                  <a:ext uri="{FF2B5EF4-FFF2-40B4-BE49-F238E27FC236}">
                    <a16:creationId xmlns:a16="http://schemas.microsoft.com/office/drawing/2014/main" id="{480882C0-8172-9250-6E2B-0ABD6B8D6F8A}"/>
                  </a:ext>
                </a:extLst>
              </p:cNvPr>
              <p:cNvPicPr>
                <a:picLocks noChangeAspect="1"/>
              </p:cNvPicPr>
              <p:nvPr/>
            </p:nvPicPr>
            <p:blipFill rotWithShape="1">
              <a:blip r:embed="rId3"/>
              <a:srcRect r="74715" b="90870"/>
              <a:stretch/>
            </p:blipFill>
            <p:spPr>
              <a:xfrm>
                <a:off x="11847097" y="1341535"/>
                <a:ext cx="344903" cy="401540"/>
              </a:xfrm>
              <a:prstGeom prst="rect">
                <a:avLst/>
              </a:prstGeom>
            </p:spPr>
          </p:pic>
          <p:pic>
            <p:nvPicPr>
              <p:cNvPr id="77" name="図 76">
                <a:extLst>
                  <a:ext uri="{FF2B5EF4-FFF2-40B4-BE49-F238E27FC236}">
                    <a16:creationId xmlns:a16="http://schemas.microsoft.com/office/drawing/2014/main" id="{FA171FE0-4CF9-469A-83F7-36E35AC02E06}"/>
                  </a:ext>
                </a:extLst>
              </p:cNvPr>
              <p:cNvPicPr>
                <a:picLocks noChangeAspect="1"/>
              </p:cNvPicPr>
              <p:nvPr/>
            </p:nvPicPr>
            <p:blipFill rotWithShape="1">
              <a:blip r:embed="rId3"/>
              <a:srcRect r="74715" b="90870"/>
              <a:stretch/>
            </p:blipFill>
            <p:spPr>
              <a:xfrm>
                <a:off x="11846096" y="1727941"/>
                <a:ext cx="344903" cy="401540"/>
              </a:xfrm>
              <a:prstGeom prst="rect">
                <a:avLst/>
              </a:prstGeom>
            </p:spPr>
          </p:pic>
          <p:pic>
            <p:nvPicPr>
              <p:cNvPr id="78" name="図 77">
                <a:extLst>
                  <a:ext uri="{FF2B5EF4-FFF2-40B4-BE49-F238E27FC236}">
                    <a16:creationId xmlns:a16="http://schemas.microsoft.com/office/drawing/2014/main" id="{4BAF01EE-1DB5-AF00-0F24-1A2B205BA8A0}"/>
                  </a:ext>
                </a:extLst>
              </p:cNvPr>
              <p:cNvPicPr>
                <a:picLocks noChangeAspect="1"/>
              </p:cNvPicPr>
              <p:nvPr/>
            </p:nvPicPr>
            <p:blipFill rotWithShape="1">
              <a:blip r:embed="rId3"/>
              <a:srcRect r="74715" b="90870"/>
              <a:stretch/>
            </p:blipFill>
            <p:spPr>
              <a:xfrm>
                <a:off x="11567868" y="1474885"/>
                <a:ext cx="344903" cy="401540"/>
              </a:xfrm>
              <a:prstGeom prst="rect">
                <a:avLst/>
              </a:prstGeom>
            </p:spPr>
          </p:pic>
          <p:pic>
            <p:nvPicPr>
              <p:cNvPr id="79" name="図 78">
                <a:extLst>
                  <a:ext uri="{FF2B5EF4-FFF2-40B4-BE49-F238E27FC236}">
                    <a16:creationId xmlns:a16="http://schemas.microsoft.com/office/drawing/2014/main" id="{29062AED-65E4-93A0-74E7-F99E80770EA2}"/>
                  </a:ext>
                </a:extLst>
              </p:cNvPr>
              <p:cNvPicPr>
                <a:picLocks noChangeAspect="1"/>
              </p:cNvPicPr>
              <p:nvPr/>
            </p:nvPicPr>
            <p:blipFill rotWithShape="1">
              <a:blip r:embed="rId3"/>
              <a:srcRect r="74715" b="90870"/>
              <a:stretch/>
            </p:blipFill>
            <p:spPr>
              <a:xfrm>
                <a:off x="12124324" y="1527171"/>
                <a:ext cx="344903" cy="401540"/>
              </a:xfrm>
              <a:prstGeom prst="rect">
                <a:avLst/>
              </a:prstGeom>
            </p:spPr>
          </p:pic>
          <p:pic>
            <p:nvPicPr>
              <p:cNvPr id="80" name="図 79">
                <a:extLst>
                  <a:ext uri="{FF2B5EF4-FFF2-40B4-BE49-F238E27FC236}">
                    <a16:creationId xmlns:a16="http://schemas.microsoft.com/office/drawing/2014/main" id="{551915A4-7ADA-D2CA-026B-705680B4B8FC}"/>
                  </a:ext>
                </a:extLst>
              </p:cNvPr>
              <p:cNvPicPr>
                <a:picLocks noChangeAspect="1"/>
              </p:cNvPicPr>
              <p:nvPr/>
            </p:nvPicPr>
            <p:blipFill rotWithShape="1">
              <a:blip r:embed="rId3"/>
              <a:srcRect r="74715" b="90870"/>
              <a:stretch/>
            </p:blipFill>
            <p:spPr>
              <a:xfrm>
                <a:off x="11500192" y="1873338"/>
                <a:ext cx="344903" cy="401540"/>
              </a:xfrm>
              <a:prstGeom prst="rect">
                <a:avLst/>
              </a:prstGeom>
            </p:spPr>
          </p:pic>
          <p:pic>
            <p:nvPicPr>
              <p:cNvPr id="81" name="図 80">
                <a:extLst>
                  <a:ext uri="{FF2B5EF4-FFF2-40B4-BE49-F238E27FC236}">
                    <a16:creationId xmlns:a16="http://schemas.microsoft.com/office/drawing/2014/main" id="{5F066AA0-AC9A-EDBD-09F6-116F05074B87}"/>
                  </a:ext>
                </a:extLst>
              </p:cNvPr>
              <p:cNvPicPr>
                <a:picLocks noChangeAspect="1"/>
              </p:cNvPicPr>
              <p:nvPr/>
            </p:nvPicPr>
            <p:blipFill rotWithShape="1">
              <a:blip r:embed="rId3"/>
              <a:srcRect r="74715" b="90870"/>
              <a:stretch/>
            </p:blipFill>
            <p:spPr>
              <a:xfrm>
                <a:off x="11827804" y="2129481"/>
                <a:ext cx="344903" cy="401540"/>
              </a:xfrm>
              <a:prstGeom prst="rect">
                <a:avLst/>
              </a:prstGeom>
            </p:spPr>
          </p:pic>
          <p:pic>
            <p:nvPicPr>
              <p:cNvPr id="82" name="図 81">
                <a:extLst>
                  <a:ext uri="{FF2B5EF4-FFF2-40B4-BE49-F238E27FC236}">
                    <a16:creationId xmlns:a16="http://schemas.microsoft.com/office/drawing/2014/main" id="{3786C02A-05F5-59DE-1B8C-E1C2A9172848}"/>
                  </a:ext>
                </a:extLst>
              </p:cNvPr>
              <p:cNvPicPr>
                <a:picLocks noChangeAspect="1"/>
              </p:cNvPicPr>
              <p:nvPr/>
            </p:nvPicPr>
            <p:blipFill rotWithShape="1">
              <a:blip r:embed="rId3"/>
              <a:srcRect r="74715" b="90870"/>
              <a:stretch/>
            </p:blipFill>
            <p:spPr>
              <a:xfrm>
                <a:off x="12155415" y="1899047"/>
                <a:ext cx="344903" cy="401540"/>
              </a:xfrm>
              <a:prstGeom prst="rect">
                <a:avLst/>
              </a:prstGeom>
            </p:spPr>
          </p:pic>
        </p:grpSp>
        <p:pic>
          <p:nvPicPr>
            <p:cNvPr id="83" name="図 82">
              <a:extLst>
                <a:ext uri="{FF2B5EF4-FFF2-40B4-BE49-F238E27FC236}">
                  <a16:creationId xmlns:a16="http://schemas.microsoft.com/office/drawing/2014/main" id="{601554ED-2FB3-20D5-3A85-1BBBF7A505B6}"/>
                </a:ext>
              </a:extLst>
            </p:cNvPr>
            <p:cNvPicPr>
              <a:picLocks noChangeAspect="1"/>
            </p:cNvPicPr>
            <p:nvPr/>
          </p:nvPicPr>
          <p:blipFill rotWithShape="1">
            <a:blip r:embed="rId3"/>
            <a:srcRect r="74715" b="90870"/>
            <a:stretch/>
          </p:blipFill>
          <p:spPr>
            <a:xfrm>
              <a:off x="2989017" y="4687422"/>
              <a:ext cx="344903" cy="401540"/>
            </a:xfrm>
            <a:prstGeom prst="rect">
              <a:avLst/>
            </a:prstGeom>
          </p:spPr>
        </p:pic>
        <p:pic>
          <p:nvPicPr>
            <p:cNvPr id="84" name="図 83">
              <a:extLst>
                <a:ext uri="{FF2B5EF4-FFF2-40B4-BE49-F238E27FC236}">
                  <a16:creationId xmlns:a16="http://schemas.microsoft.com/office/drawing/2014/main" id="{7877510A-D54A-48D2-330D-FDE59FE8C99C}"/>
                </a:ext>
              </a:extLst>
            </p:cNvPr>
            <p:cNvPicPr>
              <a:picLocks noChangeAspect="1"/>
            </p:cNvPicPr>
            <p:nvPr/>
          </p:nvPicPr>
          <p:blipFill rotWithShape="1">
            <a:blip r:embed="rId3"/>
            <a:srcRect r="74715" b="90870"/>
            <a:stretch/>
          </p:blipFill>
          <p:spPr>
            <a:xfrm>
              <a:off x="3608768" y="4677771"/>
              <a:ext cx="344903" cy="401540"/>
            </a:xfrm>
            <a:prstGeom prst="rect">
              <a:avLst/>
            </a:prstGeom>
          </p:spPr>
        </p:pic>
        <p:pic>
          <p:nvPicPr>
            <p:cNvPr id="85" name="図 84">
              <a:extLst>
                <a:ext uri="{FF2B5EF4-FFF2-40B4-BE49-F238E27FC236}">
                  <a16:creationId xmlns:a16="http://schemas.microsoft.com/office/drawing/2014/main" id="{54CA80B9-F684-9BB3-B4E6-BD9AB0234828}"/>
                </a:ext>
              </a:extLst>
            </p:cNvPr>
            <p:cNvPicPr>
              <a:picLocks noChangeAspect="1"/>
            </p:cNvPicPr>
            <p:nvPr/>
          </p:nvPicPr>
          <p:blipFill rotWithShape="1">
            <a:blip r:embed="rId3"/>
            <a:srcRect r="74715" b="90870"/>
            <a:stretch/>
          </p:blipFill>
          <p:spPr>
            <a:xfrm>
              <a:off x="2686328" y="3753966"/>
              <a:ext cx="344903" cy="401540"/>
            </a:xfrm>
            <a:prstGeom prst="rect">
              <a:avLst/>
            </a:prstGeom>
          </p:spPr>
        </p:pic>
        <p:sp>
          <p:nvSpPr>
            <p:cNvPr id="94" name="テキスト ボックス 93">
              <a:extLst>
                <a:ext uri="{FF2B5EF4-FFF2-40B4-BE49-F238E27FC236}">
                  <a16:creationId xmlns:a16="http://schemas.microsoft.com/office/drawing/2014/main" id="{71A81261-A4AD-6A10-59C1-CD6EB6BDD2D1}"/>
                </a:ext>
              </a:extLst>
            </p:cNvPr>
            <p:cNvSpPr txBox="1"/>
            <p:nvPr/>
          </p:nvSpPr>
          <p:spPr>
            <a:xfrm>
              <a:off x="1830205" y="3490786"/>
              <a:ext cx="685362" cy="276999"/>
            </a:xfrm>
            <a:prstGeom prst="rect">
              <a:avLst/>
            </a:prstGeom>
            <a:noFill/>
          </p:spPr>
          <p:txBody>
            <a:bodyPr wrap="square" rtlCol="0">
              <a:spAutoFit/>
            </a:bodyPr>
            <a:lstStyle/>
            <a:p>
              <a:pPr algn="l"/>
              <a:r>
                <a:rPr kumimoji="1" lang="ja-JP" altLang="en-US" sz="1200" dirty="0">
                  <a:solidFill>
                    <a:schemeClr val="bg1"/>
                  </a:solidFill>
                </a:rPr>
                <a:t>バナー</a:t>
              </a:r>
            </a:p>
          </p:txBody>
        </p:sp>
        <p:sp>
          <p:nvSpPr>
            <p:cNvPr id="95" name="テキスト ボックス 94">
              <a:extLst>
                <a:ext uri="{FF2B5EF4-FFF2-40B4-BE49-F238E27FC236}">
                  <a16:creationId xmlns:a16="http://schemas.microsoft.com/office/drawing/2014/main" id="{7C07652C-88DB-F7E7-51A1-723967086A4E}"/>
                </a:ext>
              </a:extLst>
            </p:cNvPr>
            <p:cNvSpPr txBox="1"/>
            <p:nvPr/>
          </p:nvSpPr>
          <p:spPr>
            <a:xfrm>
              <a:off x="1233521" y="3290500"/>
              <a:ext cx="685362" cy="276999"/>
            </a:xfrm>
            <a:prstGeom prst="rect">
              <a:avLst/>
            </a:prstGeom>
            <a:noFill/>
          </p:spPr>
          <p:txBody>
            <a:bodyPr wrap="square" rtlCol="0">
              <a:spAutoFit/>
            </a:bodyPr>
            <a:lstStyle/>
            <a:p>
              <a:pPr algn="l"/>
              <a:r>
                <a:rPr kumimoji="1" lang="ja-JP" altLang="en-US" sz="1200" dirty="0">
                  <a:solidFill>
                    <a:schemeClr val="bg1"/>
                  </a:solidFill>
                </a:rPr>
                <a:t>バナー</a:t>
              </a:r>
            </a:p>
          </p:txBody>
        </p:sp>
        <p:sp>
          <p:nvSpPr>
            <p:cNvPr id="96" name="テキスト ボックス 95">
              <a:extLst>
                <a:ext uri="{FF2B5EF4-FFF2-40B4-BE49-F238E27FC236}">
                  <a16:creationId xmlns:a16="http://schemas.microsoft.com/office/drawing/2014/main" id="{1C75F5AC-E689-B95E-C9BB-BA136F7958CB}"/>
                </a:ext>
              </a:extLst>
            </p:cNvPr>
            <p:cNvSpPr txBox="1"/>
            <p:nvPr/>
          </p:nvSpPr>
          <p:spPr>
            <a:xfrm>
              <a:off x="496223" y="3352286"/>
              <a:ext cx="685362" cy="276999"/>
            </a:xfrm>
            <a:prstGeom prst="rect">
              <a:avLst/>
            </a:prstGeom>
            <a:noFill/>
          </p:spPr>
          <p:txBody>
            <a:bodyPr wrap="square" rtlCol="0">
              <a:spAutoFit/>
            </a:bodyPr>
            <a:lstStyle/>
            <a:p>
              <a:pPr algn="l"/>
              <a:r>
                <a:rPr kumimoji="1" lang="ja-JP" altLang="en-US" sz="1200" dirty="0">
                  <a:solidFill>
                    <a:schemeClr val="bg1"/>
                  </a:solidFill>
                </a:rPr>
                <a:t>バナー</a:t>
              </a:r>
            </a:p>
          </p:txBody>
        </p:sp>
      </p:grpSp>
      <p:sp>
        <p:nvSpPr>
          <p:cNvPr id="10" name="正方形/長方形 9">
            <a:extLst>
              <a:ext uri="{FF2B5EF4-FFF2-40B4-BE49-F238E27FC236}">
                <a16:creationId xmlns:a16="http://schemas.microsoft.com/office/drawing/2014/main" id="{8A6966D5-F878-0325-4829-421CB39F1CEB}"/>
              </a:ext>
            </a:extLst>
          </p:cNvPr>
          <p:cNvSpPr/>
          <p:nvPr/>
        </p:nvSpPr>
        <p:spPr>
          <a:xfrm>
            <a:off x="496223" y="1006464"/>
            <a:ext cx="11216352" cy="523897"/>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ディスプレイ広告接触者を広告反応のしやすさで</a:t>
            </a:r>
            <a:r>
              <a:rPr lang="en-US" altLang="ja-JP" b="1" dirty="0">
                <a:solidFill>
                  <a:schemeClr val="accent3"/>
                </a:solidFill>
                <a:latin typeface="Meiryo" panose="020B0604030504040204" pitchFamily="34" charset="-128"/>
                <a:ea typeface="Meiryo" panose="020B0604030504040204" pitchFamily="34" charset="-128"/>
              </a:rPr>
              <a:t>10</a:t>
            </a:r>
            <a:r>
              <a:rPr lang="ja-JP" altLang="en-US" b="1" dirty="0">
                <a:solidFill>
                  <a:schemeClr val="accent3"/>
                </a:solidFill>
                <a:latin typeface="Meiryo" panose="020B0604030504040204" pitchFamily="34" charset="-128"/>
                <a:ea typeface="Meiryo" panose="020B0604030504040204" pitchFamily="34" charset="-128"/>
              </a:rPr>
              <a:t>段階に分け、広告無反応層の反応を検証。</a:t>
            </a:r>
          </a:p>
        </p:txBody>
      </p:sp>
      <p:sp>
        <p:nvSpPr>
          <p:cNvPr id="7" name="テキスト ボックス 6">
            <a:extLst>
              <a:ext uri="{FF2B5EF4-FFF2-40B4-BE49-F238E27FC236}">
                <a16:creationId xmlns:a16="http://schemas.microsoft.com/office/drawing/2014/main" id="{91937121-F748-4221-0489-A8616E4F466A}"/>
              </a:ext>
            </a:extLst>
          </p:cNvPr>
          <p:cNvSpPr txBox="1"/>
          <p:nvPr/>
        </p:nvSpPr>
        <p:spPr>
          <a:xfrm>
            <a:off x="9851222" y="3681316"/>
            <a:ext cx="2231923" cy="132343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C00000"/>
                </a:solidFill>
                <a:effectLst/>
                <a:uLnTx/>
                <a:uFillTx/>
                <a:latin typeface="+mn-ea"/>
                <a:cs typeface="+mn-cs"/>
              </a:rPr>
              <a:t>ディスプレイ広告</a:t>
            </a:r>
            <a:endParaRPr kumimoji="1" lang="en-US" altLang="ja-JP" sz="1600" b="1" i="0" u="none" strike="noStrike" kern="1200" cap="none" spc="0" normalizeH="0" baseline="0" noProof="0" dirty="0">
              <a:ln>
                <a:noFill/>
              </a:ln>
              <a:solidFill>
                <a:srgbClr val="C00000"/>
              </a:solidFill>
              <a:effectLst/>
              <a:uLnTx/>
              <a:uFillTx/>
              <a:latin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C00000"/>
                </a:solidFill>
                <a:effectLst/>
                <a:uLnTx/>
                <a:uFillTx/>
                <a:latin typeface="+mn-ea"/>
                <a:cs typeface="+mn-cs"/>
              </a:rPr>
              <a:t>無反応層</a:t>
            </a:r>
            <a:r>
              <a:rPr lang="ja-JP" altLang="en-US" sz="1600" b="1" dirty="0">
                <a:solidFill>
                  <a:srgbClr val="C00000"/>
                </a:solidFill>
                <a:latin typeface="+mn-ea"/>
              </a:rPr>
              <a:t>が</a:t>
            </a:r>
            <a:endParaRPr kumimoji="1" lang="en-US" altLang="ja-JP" sz="1600" b="1" i="0" u="none" strike="noStrike" kern="1200" cap="none" spc="0" normalizeH="0" baseline="0" noProof="0" dirty="0">
              <a:ln>
                <a:noFill/>
              </a:ln>
              <a:solidFill>
                <a:srgbClr val="C00000"/>
              </a:solidFill>
              <a:effectLst/>
              <a:uLnTx/>
              <a:uFillTx/>
              <a:latin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トピックス</a:t>
            </a:r>
            <a:r>
              <a:rPr lang="en-US" altLang="ja-JP" sz="1600" b="1" dirty="0">
                <a:solidFill>
                  <a:srgbClr val="C00000"/>
                </a:solidFill>
                <a:latin typeface="+mn-ea"/>
              </a:rPr>
              <a:t>PR</a:t>
            </a:r>
            <a:r>
              <a:rPr lang="ja-JP" altLang="en-US" sz="1600" b="1" dirty="0">
                <a:solidFill>
                  <a:srgbClr val="C00000"/>
                </a:solidFill>
                <a:latin typeface="+mn-ea"/>
              </a:rPr>
              <a:t>に</a:t>
            </a: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反応するか検証</a:t>
            </a:r>
            <a:endParaRPr kumimoji="1" lang="ja-JP" altLang="en-US" sz="1600" b="1" i="0" u="none" strike="noStrike" kern="1200" cap="none" spc="0" normalizeH="0" baseline="0" noProof="0" dirty="0">
              <a:ln>
                <a:noFill/>
              </a:ln>
              <a:solidFill>
                <a:srgbClr val="C00000"/>
              </a:solidFill>
              <a:effectLst/>
              <a:uLnTx/>
              <a:uFillTx/>
              <a:latin typeface="+mn-ea"/>
              <a:cs typeface="+mn-cs"/>
            </a:endParaRPr>
          </a:p>
        </p:txBody>
      </p:sp>
      <p:sp>
        <p:nvSpPr>
          <p:cNvPr id="8" name="吹き出し: 角を丸めた四角形 7">
            <a:extLst>
              <a:ext uri="{FF2B5EF4-FFF2-40B4-BE49-F238E27FC236}">
                <a16:creationId xmlns:a16="http://schemas.microsoft.com/office/drawing/2014/main" id="{7CE71230-6355-913B-0A71-645FE03269F5}"/>
              </a:ext>
            </a:extLst>
          </p:cNvPr>
          <p:cNvSpPr/>
          <p:nvPr/>
        </p:nvSpPr>
        <p:spPr>
          <a:xfrm>
            <a:off x="9822502" y="3744147"/>
            <a:ext cx="2222156" cy="1378097"/>
          </a:xfrm>
          <a:prstGeom prst="wedgeRoundRectCallout">
            <a:avLst>
              <a:gd name="adj1" fmla="val -55013"/>
              <a:gd name="adj2" fmla="val 60797"/>
              <a:gd name="adj3" fmla="val 16667"/>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9" name="グループ化 8">
            <a:extLst>
              <a:ext uri="{FF2B5EF4-FFF2-40B4-BE49-F238E27FC236}">
                <a16:creationId xmlns:a16="http://schemas.microsoft.com/office/drawing/2014/main" id="{EE93FC31-2F08-E593-A5B0-E6691AECA659}"/>
              </a:ext>
            </a:extLst>
          </p:cNvPr>
          <p:cNvGrpSpPr/>
          <p:nvPr/>
        </p:nvGrpSpPr>
        <p:grpSpPr>
          <a:xfrm>
            <a:off x="6287511" y="1601838"/>
            <a:ext cx="3393635" cy="5072152"/>
            <a:chOff x="6287511" y="1649463"/>
            <a:chExt cx="3393635" cy="5072152"/>
          </a:xfrm>
        </p:grpSpPr>
        <p:grpSp>
          <p:nvGrpSpPr>
            <p:cNvPr id="253" name="グループ化 252">
              <a:extLst>
                <a:ext uri="{FF2B5EF4-FFF2-40B4-BE49-F238E27FC236}">
                  <a16:creationId xmlns:a16="http://schemas.microsoft.com/office/drawing/2014/main" id="{4B91E70F-F6F7-7BF4-E7B4-E5D9A129987F}"/>
                </a:ext>
              </a:extLst>
            </p:cNvPr>
            <p:cNvGrpSpPr/>
            <p:nvPr/>
          </p:nvGrpSpPr>
          <p:grpSpPr>
            <a:xfrm>
              <a:off x="6287511" y="1649463"/>
              <a:ext cx="3393635" cy="5072152"/>
              <a:chOff x="6437877" y="1610795"/>
              <a:chExt cx="3393635" cy="5072152"/>
            </a:xfrm>
          </p:grpSpPr>
          <p:grpSp>
            <p:nvGrpSpPr>
              <p:cNvPr id="242" name="グループ化 241">
                <a:extLst>
                  <a:ext uri="{FF2B5EF4-FFF2-40B4-BE49-F238E27FC236}">
                    <a16:creationId xmlns:a16="http://schemas.microsoft.com/office/drawing/2014/main" id="{8931AC94-D87D-A605-8C8D-F33B647762EE}"/>
                  </a:ext>
                </a:extLst>
              </p:cNvPr>
              <p:cNvGrpSpPr/>
              <p:nvPr/>
            </p:nvGrpSpPr>
            <p:grpSpPr>
              <a:xfrm>
                <a:off x="6437877" y="1610795"/>
                <a:ext cx="3376221" cy="5072152"/>
                <a:chOff x="7741932" y="1630734"/>
                <a:chExt cx="3376221" cy="5072152"/>
              </a:xfrm>
            </p:grpSpPr>
            <p:sp>
              <p:nvSpPr>
                <p:cNvPr id="241" name="四角形: 角を丸くする 240">
                  <a:extLst>
                    <a:ext uri="{FF2B5EF4-FFF2-40B4-BE49-F238E27FC236}">
                      <a16:creationId xmlns:a16="http://schemas.microsoft.com/office/drawing/2014/main" id="{3BD45613-66CB-BD3F-D5A8-5EF0745BD4A2}"/>
                    </a:ext>
                  </a:extLst>
                </p:cNvPr>
                <p:cNvSpPr/>
                <p:nvPr/>
              </p:nvSpPr>
              <p:spPr>
                <a:xfrm>
                  <a:off x="7741932" y="4630925"/>
                  <a:ext cx="3376221" cy="1995199"/>
                </a:xfrm>
                <a:prstGeom prst="roundRect">
                  <a:avLst>
                    <a:gd name="adj" fmla="val 374"/>
                  </a:avLst>
                </a:prstGeom>
                <a:solidFill>
                  <a:schemeClr val="bg1">
                    <a:lumMod val="90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0" name="四角形: 角を丸くする 239">
                  <a:extLst>
                    <a:ext uri="{FF2B5EF4-FFF2-40B4-BE49-F238E27FC236}">
                      <a16:creationId xmlns:a16="http://schemas.microsoft.com/office/drawing/2014/main" id="{6F6F5188-85D6-CC16-4D63-9D673B855571}"/>
                    </a:ext>
                  </a:extLst>
                </p:cNvPr>
                <p:cNvSpPr/>
                <p:nvPr/>
              </p:nvSpPr>
              <p:spPr>
                <a:xfrm>
                  <a:off x="7741932" y="1630734"/>
                  <a:ext cx="3376221" cy="2973393"/>
                </a:xfrm>
                <a:prstGeom prst="roundRect">
                  <a:avLst>
                    <a:gd name="adj" fmla="val 374"/>
                  </a:avLst>
                </a:prstGeom>
                <a:solidFill>
                  <a:srgbClr val="F9DBDB"/>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39" name="図 238">
                  <a:extLst>
                    <a:ext uri="{FF2B5EF4-FFF2-40B4-BE49-F238E27FC236}">
                      <a16:creationId xmlns:a16="http://schemas.microsoft.com/office/drawing/2014/main" id="{38000B39-9CA5-5707-A1F7-47169A250A0E}"/>
                    </a:ext>
                  </a:extLst>
                </p:cNvPr>
                <p:cNvPicPr>
                  <a:picLocks noChangeAspect="1"/>
                </p:cNvPicPr>
                <p:nvPr/>
              </p:nvPicPr>
              <p:blipFill>
                <a:blip r:embed="rId4"/>
                <a:stretch>
                  <a:fillRect/>
                </a:stretch>
              </p:blipFill>
              <p:spPr>
                <a:xfrm>
                  <a:off x="7789348" y="1698692"/>
                  <a:ext cx="560424" cy="5004194"/>
                </a:xfrm>
                <a:prstGeom prst="rect">
                  <a:avLst/>
                </a:prstGeom>
              </p:spPr>
            </p:pic>
          </p:grpSp>
          <p:sp>
            <p:nvSpPr>
              <p:cNvPr id="246" name="テキスト ボックス 245">
                <a:extLst>
                  <a:ext uri="{FF2B5EF4-FFF2-40B4-BE49-F238E27FC236}">
                    <a16:creationId xmlns:a16="http://schemas.microsoft.com/office/drawing/2014/main" id="{1CD3DEF0-B823-4708-D4B4-8D5307085E4F}"/>
                  </a:ext>
                </a:extLst>
              </p:cNvPr>
              <p:cNvSpPr txBox="1"/>
              <p:nvPr/>
            </p:nvSpPr>
            <p:spPr>
              <a:xfrm>
                <a:off x="7544798" y="2812088"/>
                <a:ext cx="2286714" cy="861774"/>
              </a:xfrm>
              <a:prstGeom prst="rect">
                <a:avLst/>
              </a:prstGeom>
              <a:noFill/>
            </p:spPr>
            <p:txBody>
              <a:bodyPr wrap="square" rtlCol="0">
                <a:spAutoFit/>
              </a:bodyPr>
              <a:lstStyle/>
              <a:p>
                <a:pPr algn="ctr"/>
                <a:r>
                  <a:rPr kumimoji="1" lang="ja-JP" altLang="en-US" b="1" dirty="0">
                    <a:solidFill>
                      <a:schemeClr val="tx1">
                        <a:lumMod val="75000"/>
                        <a:lumOff val="25000"/>
                      </a:schemeClr>
                    </a:solidFill>
                    <a:latin typeface="+mn-ea"/>
                  </a:rPr>
                  <a:t>ディスプレイ広告</a:t>
                </a:r>
                <a:endParaRPr kumimoji="1" lang="en-US" altLang="ja-JP" b="1" dirty="0">
                  <a:solidFill>
                    <a:schemeClr val="tx1">
                      <a:lumMod val="75000"/>
                      <a:lumOff val="25000"/>
                    </a:schemeClr>
                  </a:solidFill>
                  <a:latin typeface="+mn-ea"/>
                </a:endParaRPr>
              </a:p>
              <a:p>
                <a:pPr algn="ctr"/>
                <a:r>
                  <a:rPr kumimoji="1" lang="ja-JP" altLang="en-US" b="1" dirty="0">
                    <a:solidFill>
                      <a:schemeClr val="tx1">
                        <a:lumMod val="75000"/>
                        <a:lumOff val="25000"/>
                      </a:schemeClr>
                    </a:solidFill>
                    <a:latin typeface="+mn-ea"/>
                  </a:rPr>
                  <a:t>反応層</a:t>
                </a:r>
                <a:endParaRPr kumimoji="1" lang="en-US" altLang="ja-JP" b="1" dirty="0">
                  <a:solidFill>
                    <a:schemeClr val="tx1">
                      <a:lumMod val="75000"/>
                      <a:lumOff val="25000"/>
                    </a:schemeClr>
                  </a:solidFill>
                  <a:latin typeface="+mn-ea"/>
                </a:endParaRPr>
              </a:p>
              <a:p>
                <a:pPr algn="ctr"/>
                <a:r>
                  <a:rPr lang="en-US" altLang="ja-JP" sz="1400" b="1" dirty="0">
                    <a:solidFill>
                      <a:schemeClr val="tx1">
                        <a:lumMod val="75000"/>
                        <a:lumOff val="25000"/>
                      </a:schemeClr>
                    </a:solidFill>
                    <a:latin typeface="+mn-ea"/>
                  </a:rPr>
                  <a:t>※</a:t>
                </a:r>
                <a:r>
                  <a:rPr lang="ja-JP" altLang="en-US" sz="1400" b="1" dirty="0">
                    <a:solidFill>
                      <a:schemeClr val="tx1">
                        <a:lumMod val="75000"/>
                        <a:lumOff val="25000"/>
                      </a:schemeClr>
                    </a:solidFill>
                    <a:latin typeface="+mn-ea"/>
                  </a:rPr>
                  <a:t>クリック あり</a:t>
                </a:r>
                <a:endParaRPr kumimoji="1" lang="en-US" altLang="ja-JP" sz="1400" b="1" dirty="0">
                  <a:solidFill>
                    <a:schemeClr val="tx1">
                      <a:lumMod val="75000"/>
                      <a:lumOff val="25000"/>
                    </a:schemeClr>
                  </a:solidFill>
                  <a:latin typeface="+mn-ea"/>
                </a:endParaRPr>
              </a:p>
            </p:txBody>
          </p:sp>
          <p:sp>
            <p:nvSpPr>
              <p:cNvPr id="247" name="矢印: 上下 246">
                <a:extLst>
                  <a:ext uri="{FF2B5EF4-FFF2-40B4-BE49-F238E27FC236}">
                    <a16:creationId xmlns:a16="http://schemas.microsoft.com/office/drawing/2014/main" id="{FF098451-C63F-DBEC-217A-619BB728B247}"/>
                  </a:ext>
                </a:extLst>
              </p:cNvPr>
              <p:cNvSpPr/>
              <p:nvPr/>
            </p:nvSpPr>
            <p:spPr>
              <a:xfrm>
                <a:off x="7188939" y="2008651"/>
                <a:ext cx="477435" cy="4143508"/>
              </a:xfrm>
              <a:prstGeom prst="upDownArrow">
                <a:avLst/>
              </a:prstGeom>
              <a:gradFill flip="none" rotWithShape="1">
                <a:gsLst>
                  <a:gs pos="0">
                    <a:schemeClr val="tx2">
                      <a:lumMod val="20000"/>
                      <a:lumOff val="80000"/>
                    </a:schemeClr>
                  </a:gs>
                  <a:gs pos="100000">
                    <a:srgbClr val="FF0000"/>
                  </a:gs>
                </a:gsLst>
                <a:lin ang="16200000" scaled="1"/>
                <a:tileRect/>
              </a:gra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mn-ea"/>
                  <a:cs typeface="+mn-cs"/>
                </a:endParaRPr>
              </a:p>
            </p:txBody>
          </p:sp>
          <p:sp>
            <p:nvSpPr>
              <p:cNvPr id="248" name="テキスト ボックス 247">
                <a:extLst>
                  <a:ext uri="{FF2B5EF4-FFF2-40B4-BE49-F238E27FC236}">
                    <a16:creationId xmlns:a16="http://schemas.microsoft.com/office/drawing/2014/main" id="{6668E174-AD73-CF71-EA66-457688C0B4B2}"/>
                  </a:ext>
                </a:extLst>
              </p:cNvPr>
              <p:cNvSpPr txBox="1"/>
              <p:nvPr/>
            </p:nvSpPr>
            <p:spPr>
              <a:xfrm>
                <a:off x="7652173" y="4976825"/>
                <a:ext cx="2043670" cy="861774"/>
              </a:xfrm>
              <a:prstGeom prst="rect">
                <a:avLst/>
              </a:prstGeom>
              <a:noFill/>
            </p:spPr>
            <p:txBody>
              <a:bodyPr wrap="square" rtlCol="0">
                <a:spAutoFit/>
              </a:bodyPr>
              <a:lstStyle/>
              <a:p>
                <a:pPr algn="ctr"/>
                <a:r>
                  <a:rPr kumimoji="1" lang="ja-JP" altLang="en-US" b="1" dirty="0">
                    <a:solidFill>
                      <a:srgbClr val="C00000"/>
                    </a:solidFill>
                    <a:latin typeface="+mn-ea"/>
                  </a:rPr>
                  <a:t>ディスプレイ広告無反応層</a:t>
                </a:r>
                <a:endParaRPr kumimoji="1" lang="en-US" altLang="ja-JP" b="1" dirty="0">
                  <a:solidFill>
                    <a:srgbClr val="C00000"/>
                  </a:solidFill>
                  <a:latin typeface="+mn-ea"/>
                </a:endParaRPr>
              </a:p>
              <a:p>
                <a:pPr algn="ctr"/>
                <a:r>
                  <a:rPr kumimoji="1" lang="en-US" altLang="ja-JP" sz="1400" b="1" dirty="0">
                    <a:solidFill>
                      <a:srgbClr val="C00000"/>
                    </a:solidFill>
                    <a:latin typeface="+mn-ea"/>
                  </a:rPr>
                  <a:t>※</a:t>
                </a:r>
                <a:r>
                  <a:rPr kumimoji="1" lang="ja-JP" altLang="en-US" sz="1400" b="1" dirty="0">
                    <a:solidFill>
                      <a:srgbClr val="C00000"/>
                    </a:solidFill>
                    <a:latin typeface="+mn-ea"/>
                  </a:rPr>
                  <a:t>クリック なし</a:t>
                </a:r>
                <a:endParaRPr kumimoji="1" lang="en-US" altLang="ja-JP" sz="1400" b="1" dirty="0">
                  <a:solidFill>
                    <a:srgbClr val="C00000"/>
                  </a:solidFill>
                  <a:latin typeface="+mn-ea"/>
                </a:endParaRPr>
              </a:p>
            </p:txBody>
          </p:sp>
        </p:grpSp>
        <p:sp>
          <p:nvSpPr>
            <p:cNvPr id="2" name="テキスト ボックス 1">
              <a:extLst>
                <a:ext uri="{FF2B5EF4-FFF2-40B4-BE49-F238E27FC236}">
                  <a16:creationId xmlns:a16="http://schemas.microsoft.com/office/drawing/2014/main" id="{B174892C-7C5C-453E-FFD0-158EA207E166}"/>
                </a:ext>
              </a:extLst>
            </p:cNvPr>
            <p:cNvSpPr txBox="1"/>
            <p:nvPr/>
          </p:nvSpPr>
          <p:spPr>
            <a:xfrm>
              <a:off x="6843512" y="1685009"/>
              <a:ext cx="926867" cy="461665"/>
            </a:xfrm>
            <a:prstGeom prst="rect">
              <a:avLst/>
            </a:prstGeom>
            <a:noFill/>
          </p:spPr>
          <p:txBody>
            <a:bodyPr wrap="square" rtlCol="0">
              <a:spAutoFit/>
            </a:bodyPr>
            <a:lstStyle/>
            <a:p>
              <a:pPr algn="ctr"/>
              <a:r>
                <a:rPr kumimoji="1" lang="ja-JP" altLang="en-US" sz="1200" b="1" dirty="0">
                  <a:solidFill>
                    <a:srgbClr val="C00000"/>
                  </a:solidFill>
                </a:rPr>
                <a:t>反応</a:t>
              </a:r>
              <a:endParaRPr kumimoji="1" lang="en-US" altLang="ja-JP" sz="1200" b="1" dirty="0">
                <a:solidFill>
                  <a:srgbClr val="C00000"/>
                </a:solidFill>
              </a:endParaRPr>
            </a:p>
            <a:p>
              <a:pPr algn="ctr"/>
              <a:r>
                <a:rPr kumimoji="1" lang="ja-JP" altLang="en-US" sz="1200" b="1" dirty="0">
                  <a:solidFill>
                    <a:srgbClr val="C00000"/>
                  </a:solidFill>
                </a:rPr>
                <a:t>しやすい</a:t>
              </a:r>
            </a:p>
          </p:txBody>
        </p:sp>
        <p:sp>
          <p:nvSpPr>
            <p:cNvPr id="6" name="テキスト ボックス 5">
              <a:extLst>
                <a:ext uri="{FF2B5EF4-FFF2-40B4-BE49-F238E27FC236}">
                  <a16:creationId xmlns:a16="http://schemas.microsoft.com/office/drawing/2014/main" id="{DF2899E4-F220-76FC-663A-60E394601018}"/>
                </a:ext>
              </a:extLst>
            </p:cNvPr>
            <p:cNvSpPr txBox="1"/>
            <p:nvPr/>
          </p:nvSpPr>
          <p:spPr>
            <a:xfrm>
              <a:off x="6813856" y="6128841"/>
              <a:ext cx="926867" cy="461665"/>
            </a:xfrm>
            <a:prstGeom prst="rect">
              <a:avLst/>
            </a:prstGeom>
            <a:noFill/>
          </p:spPr>
          <p:txBody>
            <a:bodyPr wrap="square" rtlCol="0">
              <a:spAutoFit/>
            </a:bodyPr>
            <a:lstStyle/>
            <a:p>
              <a:pPr algn="ctr"/>
              <a:r>
                <a:rPr kumimoji="1" lang="ja-JP" altLang="en-US" sz="1200" b="1" dirty="0">
                  <a:solidFill>
                    <a:schemeClr val="tx1">
                      <a:lumMod val="65000"/>
                      <a:lumOff val="35000"/>
                    </a:schemeClr>
                  </a:solidFill>
                </a:rPr>
                <a:t>反応</a:t>
              </a:r>
              <a:endParaRPr kumimoji="1" lang="en-US" altLang="ja-JP" sz="1200" b="1" dirty="0">
                <a:solidFill>
                  <a:schemeClr val="tx1">
                    <a:lumMod val="65000"/>
                    <a:lumOff val="35000"/>
                  </a:schemeClr>
                </a:solidFill>
              </a:endParaRPr>
            </a:p>
            <a:p>
              <a:pPr algn="ctr"/>
              <a:r>
                <a:rPr kumimoji="1" lang="ja-JP" altLang="en-US" sz="1200" b="1" dirty="0">
                  <a:solidFill>
                    <a:schemeClr val="tx1">
                      <a:lumMod val="65000"/>
                      <a:lumOff val="35000"/>
                    </a:schemeClr>
                  </a:solidFill>
                </a:rPr>
                <a:t>しづらい</a:t>
              </a:r>
            </a:p>
          </p:txBody>
        </p:sp>
      </p:grpSp>
      <p:sp>
        <p:nvSpPr>
          <p:cNvPr id="12" name="正方形/長方形 11">
            <a:extLst>
              <a:ext uri="{FF2B5EF4-FFF2-40B4-BE49-F238E27FC236}">
                <a16:creationId xmlns:a16="http://schemas.microsoft.com/office/drawing/2014/main" id="{3E611F41-CB17-EB01-9A1B-AE275ECF30F8}"/>
              </a:ext>
            </a:extLst>
          </p:cNvPr>
          <p:cNvSpPr/>
          <p:nvPr/>
        </p:nvSpPr>
        <p:spPr>
          <a:xfrm>
            <a:off x="10038806" y="6385197"/>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Yahoo! JAPAN</a:t>
            </a:r>
            <a:r>
              <a:rPr lang="ja-JP" altLang="en-US" sz="800" dirty="0">
                <a:solidFill>
                  <a:srgbClr val="000000"/>
                </a:solidFill>
                <a:latin typeface="+mn-ea"/>
              </a:rPr>
              <a:t>自社調べ</a:t>
            </a:r>
          </a:p>
        </p:txBody>
      </p:sp>
    </p:spTree>
    <p:extLst>
      <p:ext uri="{BB962C8B-B14F-4D97-AF65-F5344CB8AC3E}">
        <p14:creationId xmlns:p14="http://schemas.microsoft.com/office/powerpoint/2010/main" val="1179721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5729B898-9C86-7338-0289-049748F2D622}"/>
              </a:ext>
            </a:extLst>
          </p:cNvPr>
          <p:cNvSpPr/>
          <p:nvPr/>
        </p:nvSpPr>
        <p:spPr>
          <a:xfrm>
            <a:off x="479425" y="1010718"/>
            <a:ext cx="11233150" cy="876232"/>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トピックス</a:t>
            </a:r>
            <a:r>
              <a:rPr lang="en-US" altLang="ja-JP" b="1" dirty="0">
                <a:solidFill>
                  <a:schemeClr val="accent3"/>
                </a:solidFill>
                <a:latin typeface="Meiryo" panose="020B0604030504040204" pitchFamily="34" charset="-128"/>
                <a:ea typeface="Meiryo" panose="020B0604030504040204" pitchFamily="34" charset="-128"/>
              </a:rPr>
              <a:t>PR</a:t>
            </a:r>
            <a:r>
              <a:rPr lang="ja-JP" altLang="en-US" b="1" dirty="0">
                <a:solidFill>
                  <a:schemeClr val="accent3"/>
                </a:solidFill>
                <a:latin typeface="Meiryo" panose="020B0604030504040204" pitchFamily="34" charset="-128"/>
                <a:ea typeface="Meiryo" panose="020B0604030504040204" pitchFamily="34" charset="-128"/>
              </a:rPr>
              <a:t>の特性上コンテンツ感覚での接触となることで、</a:t>
            </a:r>
            <a:r>
              <a:rPr lang="ja-JP" altLang="en-US" b="1" dirty="0">
                <a:solidFill>
                  <a:srgbClr val="C00000"/>
                </a:solidFill>
                <a:latin typeface="Meiryo" panose="020B0604030504040204" pitchFamily="34" charset="-128"/>
                <a:ea typeface="Meiryo" panose="020B0604030504040204" pitchFamily="34" charset="-128"/>
              </a:rPr>
              <a:t>ディスプレイ広告に反応しない層が反応。</a:t>
            </a:r>
          </a:p>
          <a:p>
            <a:pPr algn="ctr">
              <a:lnSpc>
                <a:spcPct val="150000"/>
              </a:lnSpc>
            </a:pPr>
            <a:r>
              <a:rPr lang="ja-JP" altLang="en-US" b="1" dirty="0">
                <a:solidFill>
                  <a:srgbClr val="C00000"/>
                </a:solidFill>
                <a:latin typeface="Meiryo" panose="020B0604030504040204" pitchFamily="34" charset="-128"/>
                <a:ea typeface="Meiryo" panose="020B0604030504040204" pitchFamily="34" charset="-128"/>
              </a:rPr>
              <a:t>通常のディスプレイ広告とは異なるユーザー接触を得られる傾向</a:t>
            </a:r>
            <a:r>
              <a:rPr lang="ja-JP" altLang="en-US" b="1" dirty="0">
                <a:solidFill>
                  <a:schemeClr val="accent3"/>
                </a:solidFill>
                <a:latin typeface="Meiryo" panose="020B0604030504040204" pitchFamily="34" charset="-128"/>
                <a:ea typeface="Meiryo" panose="020B0604030504040204" pitchFamily="34" charset="-128"/>
              </a:rPr>
              <a:t>がある。</a:t>
            </a:r>
          </a:p>
        </p:txBody>
      </p:sp>
      <p:sp>
        <p:nvSpPr>
          <p:cNvPr id="171" name="テキスト プレースホルダー 1">
            <a:extLst>
              <a:ext uri="{FF2B5EF4-FFF2-40B4-BE49-F238E27FC236}">
                <a16:creationId xmlns:a16="http://schemas.microsoft.com/office/drawing/2014/main" id="{5EAC98FC-AF52-E34C-9B09-03B1222E4A29}"/>
              </a:ext>
            </a:extLst>
          </p:cNvPr>
          <p:cNvSpPr>
            <a:spLocks noGrp="1"/>
          </p:cNvSpPr>
          <p:nvPr>
            <p:ph type="body" sz="quarter" idx="10"/>
          </p:nvPr>
        </p:nvSpPr>
        <p:spPr>
          <a:xfrm>
            <a:off x="1345616" y="252000"/>
            <a:ext cx="8136904" cy="335028"/>
          </a:xfrm>
        </p:spPr>
        <p:txBody>
          <a:bodyPr/>
          <a:lstStyle/>
          <a:p>
            <a:r>
              <a:rPr kumimoji="1" lang="ja-JP" altLang="en-US" dirty="0"/>
              <a:t>広告効果事例②広告反応（クリック）の増加</a:t>
            </a:r>
          </a:p>
        </p:txBody>
      </p:sp>
      <p:grpSp>
        <p:nvGrpSpPr>
          <p:cNvPr id="18" name="グループ化 17">
            <a:extLst>
              <a:ext uri="{FF2B5EF4-FFF2-40B4-BE49-F238E27FC236}">
                <a16:creationId xmlns:a16="http://schemas.microsoft.com/office/drawing/2014/main" id="{CD5531C4-160F-10BD-A078-E8912F100813}"/>
              </a:ext>
            </a:extLst>
          </p:cNvPr>
          <p:cNvGrpSpPr/>
          <p:nvPr/>
        </p:nvGrpSpPr>
        <p:grpSpPr>
          <a:xfrm>
            <a:off x="9866630" y="3173324"/>
            <a:ext cx="2231923" cy="1378097"/>
            <a:chOff x="9852779" y="4095337"/>
            <a:chExt cx="2231923" cy="1378097"/>
          </a:xfrm>
        </p:grpSpPr>
        <p:sp>
          <p:nvSpPr>
            <p:cNvPr id="5" name="テキスト ボックス 4">
              <a:extLst>
                <a:ext uri="{FF2B5EF4-FFF2-40B4-BE49-F238E27FC236}">
                  <a16:creationId xmlns:a16="http://schemas.microsoft.com/office/drawing/2014/main" id="{CB568B4B-68BF-AB34-E53A-589C41656963}"/>
                </a:ext>
              </a:extLst>
            </p:cNvPr>
            <p:cNvSpPr txBox="1"/>
            <p:nvPr/>
          </p:nvSpPr>
          <p:spPr>
            <a:xfrm>
              <a:off x="9852779" y="4245776"/>
              <a:ext cx="2231923"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トピックス</a:t>
              </a:r>
              <a:r>
                <a:rPr lang="en-US" altLang="ja-JP" sz="1600" b="1" dirty="0">
                  <a:solidFill>
                    <a:srgbClr val="C00000"/>
                  </a:solidFill>
                  <a:latin typeface="+mn-ea"/>
                </a:rPr>
                <a:t>PR</a:t>
              </a:r>
              <a:r>
                <a:rPr lang="ja-JP" altLang="en-US" sz="1600" b="1" dirty="0">
                  <a:solidFill>
                    <a:srgbClr val="C00000"/>
                  </a:solidFill>
                  <a:latin typeface="+mn-ea"/>
                </a:rPr>
                <a:t>に</a:t>
              </a: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C00000"/>
                  </a:solidFill>
                  <a:effectLst/>
                  <a:uLnTx/>
                  <a:uFillTx/>
                  <a:latin typeface="+mn-ea"/>
                  <a:cs typeface="+mn-cs"/>
                </a:rPr>
                <a:t>反応したうち</a:t>
              </a:r>
              <a:r>
                <a:rPr lang="en-US" altLang="ja-JP" sz="1600" b="1" dirty="0">
                  <a:solidFill>
                    <a:srgbClr val="C00000"/>
                  </a:solidFill>
                  <a:latin typeface="+mn-ea"/>
                </a:rPr>
                <a:t>34</a:t>
              </a:r>
              <a:r>
                <a:rPr lang="ja-JP" altLang="en-US" sz="1600" b="1" dirty="0">
                  <a:solidFill>
                    <a:srgbClr val="C00000"/>
                  </a:solidFill>
                  <a:latin typeface="+mn-ea"/>
                </a:rPr>
                <a:t>％が</a:t>
              </a: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C00000"/>
                  </a:solidFill>
                  <a:effectLst/>
                  <a:uLnTx/>
                  <a:uFillTx/>
                  <a:latin typeface="+mn-ea"/>
                  <a:cs typeface="+mn-cs"/>
                </a:rPr>
                <a:t>ディスプレイ広告</a:t>
              </a:r>
              <a:endParaRPr kumimoji="1" lang="en-US" altLang="ja-JP" sz="1600" b="1" i="0" u="none" strike="noStrike" kern="1200" cap="none" spc="0" normalizeH="0" baseline="0" noProof="0" dirty="0">
                <a:ln>
                  <a:noFill/>
                </a:ln>
                <a:solidFill>
                  <a:srgbClr val="C00000"/>
                </a:solidFill>
                <a:effectLst/>
                <a:uLnTx/>
                <a:uFillTx/>
                <a:latin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無反応層</a:t>
              </a:r>
              <a:endParaRPr kumimoji="1" lang="en-US" altLang="ja-JP" sz="1600" b="1" i="0" u="none" strike="noStrike" kern="1200" cap="none" spc="0" normalizeH="0" baseline="0" noProof="0" dirty="0">
                <a:ln>
                  <a:noFill/>
                </a:ln>
                <a:solidFill>
                  <a:srgbClr val="C00000"/>
                </a:solidFill>
                <a:effectLst/>
                <a:uLnTx/>
                <a:uFillTx/>
                <a:latin typeface="+mn-ea"/>
                <a:cs typeface="+mn-cs"/>
              </a:endParaRPr>
            </a:p>
          </p:txBody>
        </p:sp>
        <p:sp>
          <p:nvSpPr>
            <p:cNvPr id="9" name="吹き出し: 角を丸めた四角形 8">
              <a:extLst>
                <a:ext uri="{FF2B5EF4-FFF2-40B4-BE49-F238E27FC236}">
                  <a16:creationId xmlns:a16="http://schemas.microsoft.com/office/drawing/2014/main" id="{50CB8FDA-E5B6-D674-3304-87075637AD61}"/>
                </a:ext>
              </a:extLst>
            </p:cNvPr>
            <p:cNvSpPr/>
            <p:nvPr/>
          </p:nvSpPr>
          <p:spPr>
            <a:xfrm>
              <a:off x="9852779" y="4095337"/>
              <a:ext cx="2222156" cy="1378097"/>
            </a:xfrm>
            <a:prstGeom prst="wedgeRoundRectCallout">
              <a:avLst>
                <a:gd name="adj1" fmla="val -51220"/>
                <a:gd name="adj2" fmla="val 77879"/>
                <a:gd name="adj3" fmla="val 16667"/>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96" name="グループ化 95">
            <a:extLst>
              <a:ext uri="{FF2B5EF4-FFF2-40B4-BE49-F238E27FC236}">
                <a16:creationId xmlns:a16="http://schemas.microsoft.com/office/drawing/2014/main" id="{141B2454-F178-9CB2-3EB7-66C616FCD6C6}"/>
              </a:ext>
            </a:extLst>
          </p:cNvPr>
          <p:cNvGrpSpPr/>
          <p:nvPr/>
        </p:nvGrpSpPr>
        <p:grpSpPr>
          <a:xfrm>
            <a:off x="881939" y="2458968"/>
            <a:ext cx="892735" cy="4230886"/>
            <a:chOff x="5349898" y="1632484"/>
            <a:chExt cx="1058559" cy="5006204"/>
          </a:xfrm>
        </p:grpSpPr>
        <p:sp>
          <p:nvSpPr>
            <p:cNvPr id="102" name="矢印: 上下 101">
              <a:extLst>
                <a:ext uri="{FF2B5EF4-FFF2-40B4-BE49-F238E27FC236}">
                  <a16:creationId xmlns:a16="http://schemas.microsoft.com/office/drawing/2014/main" id="{76E2F146-4750-20AE-AF1F-A246A6A7C6F5}"/>
                </a:ext>
              </a:extLst>
            </p:cNvPr>
            <p:cNvSpPr/>
            <p:nvPr/>
          </p:nvSpPr>
          <p:spPr>
            <a:xfrm>
              <a:off x="5676652" y="2047319"/>
              <a:ext cx="477434" cy="4143508"/>
            </a:xfrm>
            <a:prstGeom prst="upDownArrow">
              <a:avLst/>
            </a:prstGeom>
            <a:gradFill flip="none" rotWithShape="1">
              <a:gsLst>
                <a:gs pos="0">
                  <a:schemeClr val="tx2">
                    <a:lumMod val="20000"/>
                    <a:lumOff val="80000"/>
                  </a:schemeClr>
                </a:gs>
                <a:gs pos="100000">
                  <a:srgbClr val="FF0000"/>
                </a:gs>
              </a:gsLst>
              <a:lin ang="16200000" scaled="1"/>
              <a:tileRect/>
            </a:gra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mn-ea"/>
                <a:cs typeface="+mn-cs"/>
              </a:endParaRPr>
            </a:p>
          </p:txBody>
        </p:sp>
        <p:sp>
          <p:nvSpPr>
            <p:cNvPr id="98" name="テキスト ボックス 97">
              <a:extLst>
                <a:ext uri="{FF2B5EF4-FFF2-40B4-BE49-F238E27FC236}">
                  <a16:creationId xmlns:a16="http://schemas.microsoft.com/office/drawing/2014/main" id="{7A380896-A00A-D512-4AD9-C0B3DAEA57DB}"/>
                </a:ext>
              </a:extLst>
            </p:cNvPr>
            <p:cNvSpPr txBox="1"/>
            <p:nvPr/>
          </p:nvSpPr>
          <p:spPr>
            <a:xfrm>
              <a:off x="5443417" y="1632484"/>
              <a:ext cx="965040" cy="509848"/>
            </a:xfrm>
            <a:prstGeom prst="rect">
              <a:avLst/>
            </a:prstGeom>
            <a:noFill/>
          </p:spPr>
          <p:txBody>
            <a:bodyPr wrap="square" rtlCol="0">
              <a:spAutoFit/>
            </a:bodyPr>
            <a:lstStyle/>
            <a:p>
              <a:pPr algn="ctr"/>
              <a:r>
                <a:rPr kumimoji="1" lang="ja-JP" altLang="en-US" sz="1050" b="1" dirty="0">
                  <a:solidFill>
                    <a:srgbClr val="C00000"/>
                  </a:solidFill>
                </a:rPr>
                <a:t>反応</a:t>
              </a:r>
              <a:endParaRPr kumimoji="1" lang="en-US" altLang="ja-JP" sz="1050" b="1" dirty="0">
                <a:solidFill>
                  <a:srgbClr val="C00000"/>
                </a:solidFill>
              </a:endParaRPr>
            </a:p>
            <a:p>
              <a:pPr algn="ctr"/>
              <a:r>
                <a:rPr kumimoji="1" lang="ja-JP" altLang="en-US" sz="1050" b="1" dirty="0">
                  <a:solidFill>
                    <a:srgbClr val="C00000"/>
                  </a:solidFill>
                </a:rPr>
                <a:t>しやすい</a:t>
              </a:r>
            </a:p>
          </p:txBody>
        </p:sp>
        <p:sp>
          <p:nvSpPr>
            <p:cNvPr id="99" name="テキスト ボックス 98">
              <a:extLst>
                <a:ext uri="{FF2B5EF4-FFF2-40B4-BE49-F238E27FC236}">
                  <a16:creationId xmlns:a16="http://schemas.microsoft.com/office/drawing/2014/main" id="{2639AEE0-2D8C-005D-CDB9-7B763344460E}"/>
                </a:ext>
              </a:extLst>
            </p:cNvPr>
            <p:cNvSpPr txBox="1"/>
            <p:nvPr/>
          </p:nvSpPr>
          <p:spPr>
            <a:xfrm>
              <a:off x="5349898" y="6128840"/>
              <a:ext cx="1028904" cy="509848"/>
            </a:xfrm>
            <a:prstGeom prst="rect">
              <a:avLst/>
            </a:prstGeom>
            <a:noFill/>
          </p:spPr>
          <p:txBody>
            <a:bodyPr wrap="square" rtlCol="0">
              <a:spAutoFit/>
            </a:bodyPr>
            <a:lstStyle/>
            <a:p>
              <a:pPr algn="ctr"/>
              <a:r>
                <a:rPr kumimoji="1" lang="ja-JP" altLang="en-US" sz="1050" b="1" dirty="0">
                  <a:solidFill>
                    <a:schemeClr val="tx1">
                      <a:lumMod val="65000"/>
                      <a:lumOff val="35000"/>
                    </a:schemeClr>
                  </a:solidFill>
                </a:rPr>
                <a:t>反応</a:t>
              </a:r>
              <a:endParaRPr kumimoji="1" lang="en-US" altLang="ja-JP" sz="1050" b="1" dirty="0">
                <a:solidFill>
                  <a:schemeClr val="tx1">
                    <a:lumMod val="65000"/>
                    <a:lumOff val="35000"/>
                  </a:schemeClr>
                </a:solidFill>
              </a:endParaRPr>
            </a:p>
            <a:p>
              <a:pPr algn="ctr"/>
              <a:r>
                <a:rPr kumimoji="1" lang="ja-JP" altLang="en-US" sz="1050" b="1" dirty="0">
                  <a:solidFill>
                    <a:schemeClr val="tx1">
                      <a:lumMod val="65000"/>
                      <a:lumOff val="35000"/>
                    </a:schemeClr>
                  </a:solidFill>
                </a:rPr>
                <a:t>しづらい</a:t>
              </a:r>
            </a:p>
          </p:txBody>
        </p:sp>
      </p:grpSp>
      <p:pic>
        <p:nvPicPr>
          <p:cNvPr id="74" name="図 73">
            <a:extLst>
              <a:ext uri="{FF2B5EF4-FFF2-40B4-BE49-F238E27FC236}">
                <a16:creationId xmlns:a16="http://schemas.microsoft.com/office/drawing/2014/main" id="{F79E300B-8E4D-EECE-39F7-D3D13FD28F38}"/>
              </a:ext>
            </a:extLst>
          </p:cNvPr>
          <p:cNvPicPr>
            <a:picLocks noChangeAspect="1"/>
          </p:cNvPicPr>
          <p:nvPr/>
        </p:nvPicPr>
        <p:blipFill rotWithShape="1">
          <a:blip r:embed="rId2"/>
          <a:srcRect t="19084" r="2549" b="51636"/>
          <a:stretch/>
        </p:blipFill>
        <p:spPr>
          <a:xfrm>
            <a:off x="1836609" y="3511550"/>
            <a:ext cx="427592" cy="1149580"/>
          </a:xfrm>
          <a:prstGeom prst="rect">
            <a:avLst/>
          </a:prstGeom>
        </p:spPr>
      </p:pic>
      <p:pic>
        <p:nvPicPr>
          <p:cNvPr id="80" name="図 79">
            <a:extLst>
              <a:ext uri="{FF2B5EF4-FFF2-40B4-BE49-F238E27FC236}">
                <a16:creationId xmlns:a16="http://schemas.microsoft.com/office/drawing/2014/main" id="{F57DE9CC-8CDC-6CC4-4715-4FB9E6BC62EF}"/>
              </a:ext>
            </a:extLst>
          </p:cNvPr>
          <p:cNvPicPr>
            <a:picLocks noChangeAspect="1"/>
          </p:cNvPicPr>
          <p:nvPr/>
        </p:nvPicPr>
        <p:blipFill rotWithShape="1">
          <a:blip r:embed="rId2"/>
          <a:srcRect t="48558" r="4242"/>
          <a:stretch/>
        </p:blipFill>
        <p:spPr>
          <a:xfrm>
            <a:off x="1836609" y="4661130"/>
            <a:ext cx="422034" cy="2028724"/>
          </a:xfrm>
          <a:prstGeom prst="rect">
            <a:avLst/>
          </a:prstGeom>
        </p:spPr>
      </p:pic>
      <p:pic>
        <p:nvPicPr>
          <p:cNvPr id="86" name="図 85">
            <a:extLst>
              <a:ext uri="{FF2B5EF4-FFF2-40B4-BE49-F238E27FC236}">
                <a16:creationId xmlns:a16="http://schemas.microsoft.com/office/drawing/2014/main" id="{4B782AFF-0AA6-FDAC-673F-14D6774F0E74}"/>
              </a:ext>
            </a:extLst>
          </p:cNvPr>
          <p:cNvPicPr>
            <a:picLocks noChangeAspect="1"/>
          </p:cNvPicPr>
          <p:nvPr/>
        </p:nvPicPr>
        <p:blipFill rotWithShape="1">
          <a:blip r:embed="rId2"/>
          <a:srcRect r="2549" b="80604"/>
          <a:stretch/>
        </p:blipFill>
        <p:spPr>
          <a:xfrm>
            <a:off x="1855321" y="2774633"/>
            <a:ext cx="413764" cy="736917"/>
          </a:xfrm>
          <a:prstGeom prst="rect">
            <a:avLst/>
          </a:prstGeom>
        </p:spPr>
      </p:pic>
      <p:graphicFrame>
        <p:nvGraphicFramePr>
          <p:cNvPr id="88" name="オブジェクト 87">
            <a:extLst>
              <a:ext uri="{FF2B5EF4-FFF2-40B4-BE49-F238E27FC236}">
                <a16:creationId xmlns:a16="http://schemas.microsoft.com/office/drawing/2014/main" id="{11B3FB7E-9F50-56CF-EBDC-08C7397B8548}"/>
              </a:ext>
            </a:extLst>
          </p:cNvPr>
          <p:cNvGraphicFramePr>
            <a:graphicFrameLocks noChangeAspect="1"/>
          </p:cNvGraphicFramePr>
          <p:nvPr>
            <p:extLst>
              <p:ext uri="{D42A27DB-BD31-4B8C-83A1-F6EECF244321}">
                <p14:modId xmlns:p14="http://schemas.microsoft.com/office/powerpoint/2010/main" val="2309595226"/>
              </p:ext>
            </p:extLst>
          </p:nvPr>
        </p:nvGraphicFramePr>
        <p:xfrm>
          <a:off x="1732247" y="2048824"/>
          <a:ext cx="7973090" cy="4512314"/>
        </p:xfrm>
        <a:graphic>
          <a:graphicData uri="http://schemas.openxmlformats.org/presentationml/2006/ole">
            <mc:AlternateContent xmlns:mc="http://schemas.openxmlformats.org/markup-compatibility/2006">
              <mc:Choice xmlns:v="urn:schemas-microsoft-com:vml" Requires="v">
                <p:oleObj name="Worksheet" r:id="rId3" imgW="6273607" imgH="3054117" progId="Excel.Sheet.12">
                  <p:embed/>
                </p:oleObj>
              </mc:Choice>
              <mc:Fallback>
                <p:oleObj name="Worksheet" r:id="rId3" imgW="6273607" imgH="3054117" progId="Excel.Sheet.12">
                  <p:embed/>
                  <p:pic>
                    <p:nvPicPr>
                      <p:cNvPr id="0" name=""/>
                      <p:cNvPicPr/>
                      <p:nvPr/>
                    </p:nvPicPr>
                    <p:blipFill>
                      <a:blip r:embed="rId4"/>
                      <a:stretch>
                        <a:fillRect/>
                      </a:stretch>
                    </p:blipFill>
                    <p:spPr>
                      <a:xfrm>
                        <a:off x="1732247" y="2048824"/>
                        <a:ext cx="7973090" cy="4512314"/>
                      </a:xfrm>
                      <a:prstGeom prst="rect">
                        <a:avLst/>
                      </a:prstGeom>
                    </p:spPr>
                  </p:pic>
                </p:oleObj>
              </mc:Fallback>
            </mc:AlternateContent>
          </a:graphicData>
        </a:graphic>
      </p:graphicFrame>
      <p:sp>
        <p:nvSpPr>
          <p:cNvPr id="33" name="正方形/長方形 32">
            <a:extLst>
              <a:ext uri="{FF2B5EF4-FFF2-40B4-BE49-F238E27FC236}">
                <a16:creationId xmlns:a16="http://schemas.microsoft.com/office/drawing/2014/main" id="{2D199DDC-C1AB-4F06-64A5-3D9B3FD9A24E}"/>
              </a:ext>
            </a:extLst>
          </p:cNvPr>
          <p:cNvSpPr/>
          <p:nvPr/>
        </p:nvSpPr>
        <p:spPr>
          <a:xfrm>
            <a:off x="6041346" y="5002415"/>
            <a:ext cx="3681409" cy="160358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F45AFABD-B981-51DE-A140-890B3C0C0D1B}"/>
              </a:ext>
            </a:extLst>
          </p:cNvPr>
          <p:cNvSpPr/>
          <p:nvPr/>
        </p:nvSpPr>
        <p:spPr>
          <a:xfrm>
            <a:off x="10038806" y="6385197"/>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Yahoo! JAPAN</a:t>
            </a:r>
            <a:r>
              <a:rPr lang="ja-JP" altLang="en-US" sz="800" dirty="0">
                <a:solidFill>
                  <a:srgbClr val="000000"/>
                </a:solidFill>
                <a:latin typeface="+mn-ea"/>
              </a:rPr>
              <a:t>自社調べ</a:t>
            </a:r>
          </a:p>
        </p:txBody>
      </p:sp>
    </p:spTree>
    <p:extLst>
      <p:ext uri="{BB962C8B-B14F-4D97-AF65-F5344CB8AC3E}">
        <p14:creationId xmlns:p14="http://schemas.microsoft.com/office/powerpoint/2010/main" val="28326241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表 35">
            <a:extLst>
              <a:ext uri="{FF2B5EF4-FFF2-40B4-BE49-F238E27FC236}">
                <a16:creationId xmlns:a16="http://schemas.microsoft.com/office/drawing/2014/main" id="{33E21EC6-7D86-65B9-0258-C530CD3F76BD}"/>
              </a:ext>
            </a:extLst>
          </p:cNvPr>
          <p:cNvGraphicFramePr>
            <a:graphicFrameLocks noGrp="1"/>
          </p:cNvGraphicFramePr>
          <p:nvPr>
            <p:extLst>
              <p:ext uri="{D42A27DB-BD31-4B8C-83A1-F6EECF244321}">
                <p14:modId xmlns:p14="http://schemas.microsoft.com/office/powerpoint/2010/main" val="2679579312"/>
              </p:ext>
            </p:extLst>
          </p:nvPr>
        </p:nvGraphicFramePr>
        <p:xfrm>
          <a:off x="2039163" y="2131994"/>
          <a:ext cx="7672104" cy="4204765"/>
        </p:xfrm>
        <a:graphic>
          <a:graphicData uri="http://schemas.openxmlformats.org/drawingml/2006/table">
            <a:tbl>
              <a:tblPr firstRow="1" bandRow="1">
                <a:tableStyleId>{5C22544A-7EE6-4342-B048-85BDC9FD1C3A}</a:tableStyleId>
              </a:tblPr>
              <a:tblGrid>
                <a:gridCol w="2056984">
                  <a:extLst>
                    <a:ext uri="{9D8B030D-6E8A-4147-A177-3AD203B41FA5}">
                      <a16:colId xmlns:a16="http://schemas.microsoft.com/office/drawing/2014/main" val="1115437008"/>
                    </a:ext>
                  </a:extLst>
                </a:gridCol>
                <a:gridCol w="2703934">
                  <a:extLst>
                    <a:ext uri="{9D8B030D-6E8A-4147-A177-3AD203B41FA5}">
                      <a16:colId xmlns:a16="http://schemas.microsoft.com/office/drawing/2014/main" val="1713294334"/>
                    </a:ext>
                  </a:extLst>
                </a:gridCol>
                <a:gridCol w="2911186">
                  <a:extLst>
                    <a:ext uri="{9D8B030D-6E8A-4147-A177-3AD203B41FA5}">
                      <a16:colId xmlns:a16="http://schemas.microsoft.com/office/drawing/2014/main" val="1374830648"/>
                    </a:ext>
                  </a:extLst>
                </a:gridCol>
              </a:tblGrid>
              <a:tr h="543473">
                <a:tc>
                  <a:txBody>
                    <a:bodyPr/>
                    <a:lstStyle/>
                    <a:p>
                      <a:pPr algn="ctr"/>
                      <a:r>
                        <a:rPr kumimoji="1" lang="ja-JP" altLang="en-US" dirty="0"/>
                        <a:t>ユーザー層</a:t>
                      </a:r>
                    </a:p>
                  </a:txBody>
                  <a:tcPr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kumimoji="1" lang="ja-JP" altLang="en-US" dirty="0">
                          <a:latin typeface="+mn-ea"/>
                          <a:ea typeface="+mn-ea"/>
                        </a:rPr>
                        <a:t>クリック率</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p>
                      <a:pPr algn="ctr"/>
                      <a:r>
                        <a:rPr kumimoji="1" lang="ja-JP" altLang="en-US" dirty="0"/>
                        <a:t>検索率</a:t>
                      </a:r>
                    </a:p>
                  </a:txBody>
                  <a:tcPr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3702088260"/>
                  </a:ext>
                </a:extLst>
              </a:tr>
              <a:tr h="915323">
                <a:tc>
                  <a:txBody>
                    <a:bodyPr/>
                    <a:lstStyle/>
                    <a:p>
                      <a:pPr algn="ctr"/>
                      <a:r>
                        <a:rPr kumimoji="1" lang="ja-JP" altLang="en-US" b="1" dirty="0">
                          <a:solidFill>
                            <a:schemeClr val="tx1">
                              <a:lumMod val="65000"/>
                              <a:lumOff val="35000"/>
                            </a:schemeClr>
                          </a:solidFill>
                        </a:rPr>
                        <a:t>関心 低</a:t>
                      </a:r>
                      <a:endParaRPr kumimoji="1" lang="en-US" altLang="ja-JP" b="1" dirty="0">
                        <a:solidFill>
                          <a:schemeClr val="tx1">
                            <a:lumMod val="65000"/>
                            <a:lumOff val="35000"/>
                          </a:schemeClr>
                        </a:solidFill>
                      </a:endParaRPr>
                    </a:p>
                  </a:txBody>
                  <a:tcPr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0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endParaRPr kumimoji="1" lang="ja-JP" alt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dirty="0"/>
                    </a:p>
                  </a:txBody>
                  <a:tcPr anchor="ctr">
                    <a:lnL w="1270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05947297"/>
                  </a:ext>
                </a:extLst>
              </a:tr>
              <a:tr h="915323">
                <a:tc>
                  <a:txBody>
                    <a:bodyPr/>
                    <a:lstStyle/>
                    <a:p>
                      <a:pPr algn="ctr"/>
                      <a:r>
                        <a:rPr kumimoji="1" lang="ja-JP" altLang="en-US" b="1" dirty="0">
                          <a:solidFill>
                            <a:schemeClr val="tx1">
                              <a:lumMod val="65000"/>
                              <a:lumOff val="35000"/>
                            </a:schemeClr>
                          </a:solidFill>
                        </a:rPr>
                        <a:t>関心 中</a:t>
                      </a:r>
                      <a:endParaRPr kumimoji="1" lang="en-US" altLang="ja-JP" b="1" dirty="0">
                        <a:solidFill>
                          <a:schemeClr val="tx1">
                            <a:lumMod val="65000"/>
                            <a:lumOff val="35000"/>
                          </a:schemeClr>
                        </a:solidFill>
                      </a:endParaRPr>
                    </a:p>
                  </a:txBody>
                  <a:tcPr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90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25000"/>
                        <a:lumOff val="75000"/>
                      </a:schemeClr>
                    </a:solidFill>
                  </a:tcPr>
                </a:tc>
                <a:tc>
                  <a:txBody>
                    <a:bodyPr/>
                    <a:lstStyle/>
                    <a:p>
                      <a:pPr algn="ctr"/>
                      <a:endParaRPr kumimoji="1" lang="ja-JP" alt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90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dirty="0"/>
                    </a:p>
                  </a:txBody>
                  <a:tcPr anchor="ctr">
                    <a:lnL w="1270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90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43215303"/>
                  </a:ext>
                </a:extLst>
              </a:tr>
              <a:tr h="915323">
                <a:tc>
                  <a:txBody>
                    <a:bodyPr/>
                    <a:lstStyle/>
                    <a:p>
                      <a:pPr algn="ctr"/>
                      <a:r>
                        <a:rPr kumimoji="1" lang="ja-JP" altLang="en-US" b="1" dirty="0">
                          <a:solidFill>
                            <a:schemeClr val="tx1">
                              <a:lumMod val="65000"/>
                              <a:lumOff val="35000"/>
                            </a:schemeClr>
                          </a:solidFill>
                        </a:rPr>
                        <a:t>関心 高</a:t>
                      </a:r>
                      <a:endParaRPr kumimoji="1" lang="en-US" altLang="ja-JP" b="1" dirty="0">
                        <a:solidFill>
                          <a:schemeClr val="tx1">
                            <a:lumMod val="65000"/>
                            <a:lumOff val="35000"/>
                          </a:schemeClr>
                        </a:solidFill>
                      </a:endParaRPr>
                    </a:p>
                  </a:txBody>
                  <a:tcPr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endParaRPr kumimoji="1" lang="ja-JP" altLang="en-US"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dirty="0"/>
                    </a:p>
                  </a:txBody>
                  <a:tcPr anchor="ctr">
                    <a:lnL w="1270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1601728"/>
                  </a:ext>
                </a:extLst>
              </a:tr>
              <a:tr h="915323">
                <a:tc>
                  <a:txBody>
                    <a:bodyPr/>
                    <a:lstStyle/>
                    <a:p>
                      <a:pPr algn="ctr"/>
                      <a:r>
                        <a:rPr kumimoji="1" lang="ja-JP" altLang="en-US" b="1" dirty="0">
                          <a:solidFill>
                            <a:schemeClr val="tx1">
                              <a:lumMod val="65000"/>
                              <a:lumOff val="35000"/>
                            </a:schemeClr>
                          </a:solidFill>
                        </a:rPr>
                        <a:t>関心 超高</a:t>
                      </a:r>
                      <a:endParaRPr kumimoji="1" lang="en-US" altLang="ja-JP" b="1" dirty="0">
                        <a:solidFill>
                          <a:schemeClr val="tx1">
                            <a:lumMod val="65000"/>
                            <a:lumOff val="35000"/>
                          </a:schemeClr>
                        </a:solidFill>
                      </a:endParaRPr>
                    </a:p>
                  </a:txBody>
                  <a:tcPr anchor="ctr">
                    <a:lnL w="12700" cap="flat" cmpd="sng" algn="ctr">
                      <a:no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90000"/>
                      </a:schemeClr>
                    </a:solidFill>
                  </a:tcPr>
                </a:tc>
                <a:tc>
                  <a:txBody>
                    <a:bodyPr/>
                    <a:lstStyle/>
                    <a:p>
                      <a:pPr algn="ctr"/>
                      <a:endParaRPr kumimoji="1" lang="ja-JP" altLang="en-US"/>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kumimoji="1" lang="ja-JP" altLang="en-US" dirty="0"/>
                    </a:p>
                  </a:txBody>
                  <a:tcPr anchor="ctr">
                    <a:lnL w="12700" cap="flat" cmpd="sng" algn="ctr">
                      <a:solidFill>
                        <a:schemeClr val="bg1">
                          <a:lumMod val="7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29318428"/>
                  </a:ext>
                </a:extLst>
              </a:tr>
            </a:tbl>
          </a:graphicData>
        </a:graphic>
      </p:graphicFrame>
      <p:sp>
        <p:nvSpPr>
          <p:cNvPr id="5" name="正方形/長方形 4">
            <a:extLst>
              <a:ext uri="{FF2B5EF4-FFF2-40B4-BE49-F238E27FC236}">
                <a16:creationId xmlns:a16="http://schemas.microsoft.com/office/drawing/2014/main" id="{65BDECF3-FE6A-E8D2-8854-294B1F32F44C}"/>
              </a:ext>
            </a:extLst>
          </p:cNvPr>
          <p:cNvSpPr/>
          <p:nvPr/>
        </p:nvSpPr>
        <p:spPr>
          <a:xfrm>
            <a:off x="479425" y="1010718"/>
            <a:ext cx="11233150" cy="61917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メイリオ" panose="020B0604030504040204" pitchFamily="50" charset="-128"/>
                <a:ea typeface="メイリオ" panose="020B0604030504040204" pitchFamily="50" charset="-128"/>
              </a:rPr>
              <a:t>カテゴリ関連の記事を閲覧しない</a:t>
            </a:r>
            <a:r>
              <a:rPr lang="en-US" altLang="ja-JP" b="1" dirty="0">
                <a:solidFill>
                  <a:schemeClr val="accent3"/>
                </a:solidFill>
                <a:latin typeface="メイリオ" panose="020B0604030504040204" pitchFamily="50" charset="-128"/>
                <a:ea typeface="メイリオ" panose="020B0604030504040204" pitchFamily="50" charset="-128"/>
              </a:rPr>
              <a:t>/</a:t>
            </a:r>
            <a:r>
              <a:rPr lang="ja-JP" altLang="en-US" b="1" dirty="0">
                <a:solidFill>
                  <a:schemeClr val="accent3"/>
                </a:solidFill>
                <a:latin typeface="メイリオ" panose="020B0604030504040204" pitchFamily="50" charset="-128"/>
                <a:ea typeface="メイリオ" panose="020B0604030504040204" pitchFamily="50" charset="-128"/>
              </a:rPr>
              <a:t>閲覧が少ない</a:t>
            </a:r>
            <a:r>
              <a:rPr lang="ja-JP" altLang="en-US" b="1" dirty="0">
                <a:solidFill>
                  <a:srgbClr val="C00000"/>
                </a:solidFill>
                <a:latin typeface="メイリオ" panose="020B0604030504040204" pitchFamily="50" charset="-128"/>
                <a:ea typeface="メイリオ" panose="020B0604030504040204" pitchFamily="50" charset="-128"/>
              </a:rPr>
              <a:t>潜在関心層のクリック率と検索率がリフト</a:t>
            </a:r>
            <a:r>
              <a:rPr lang="ja-JP" altLang="en-US" b="1" dirty="0">
                <a:solidFill>
                  <a:schemeClr val="accent3"/>
                </a:solidFill>
                <a:latin typeface="メイリオ" panose="020B0604030504040204" pitchFamily="50" charset="-128"/>
                <a:ea typeface="メイリオ" panose="020B0604030504040204" pitchFamily="50" charset="-128"/>
              </a:rPr>
              <a:t>する傾向</a:t>
            </a:r>
          </a:p>
        </p:txBody>
      </p:sp>
      <p:graphicFrame>
        <p:nvGraphicFramePr>
          <p:cNvPr id="8" name="グラフ 7">
            <a:extLst>
              <a:ext uri="{FF2B5EF4-FFF2-40B4-BE49-F238E27FC236}">
                <a16:creationId xmlns:a16="http://schemas.microsoft.com/office/drawing/2014/main" id="{7AD8C015-AEBF-01B0-45AE-5A3BD1BD16A3}"/>
              </a:ext>
            </a:extLst>
          </p:cNvPr>
          <p:cNvGraphicFramePr>
            <a:graphicFrameLocks/>
          </p:cNvGraphicFramePr>
          <p:nvPr>
            <p:extLst>
              <p:ext uri="{D42A27DB-BD31-4B8C-83A1-F6EECF244321}">
                <p14:modId xmlns:p14="http://schemas.microsoft.com/office/powerpoint/2010/main" val="337957328"/>
              </p:ext>
            </p:extLst>
          </p:nvPr>
        </p:nvGraphicFramePr>
        <p:xfrm>
          <a:off x="3961712" y="2539480"/>
          <a:ext cx="2818760" cy="393477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グラフ 8">
            <a:extLst>
              <a:ext uri="{FF2B5EF4-FFF2-40B4-BE49-F238E27FC236}">
                <a16:creationId xmlns:a16="http://schemas.microsoft.com/office/drawing/2014/main" id="{006B7B34-1163-1173-CDA5-8DB5580244F7}"/>
              </a:ext>
            </a:extLst>
          </p:cNvPr>
          <p:cNvGraphicFramePr>
            <a:graphicFrameLocks/>
          </p:cNvGraphicFramePr>
          <p:nvPr>
            <p:extLst>
              <p:ext uri="{D42A27DB-BD31-4B8C-83A1-F6EECF244321}">
                <p14:modId xmlns:p14="http://schemas.microsoft.com/office/powerpoint/2010/main" val="3723579357"/>
              </p:ext>
            </p:extLst>
          </p:nvPr>
        </p:nvGraphicFramePr>
        <p:xfrm>
          <a:off x="6794061" y="2445248"/>
          <a:ext cx="3008651" cy="4079804"/>
        </p:xfrm>
        <a:graphic>
          <a:graphicData uri="http://schemas.openxmlformats.org/drawingml/2006/chart">
            <c:chart xmlns:c="http://schemas.openxmlformats.org/drawingml/2006/chart" xmlns:r="http://schemas.openxmlformats.org/officeDocument/2006/relationships" r:id="rId3"/>
          </a:graphicData>
        </a:graphic>
      </p:graphicFrame>
      <p:grpSp>
        <p:nvGrpSpPr>
          <p:cNvPr id="23" name="グループ化 22">
            <a:extLst>
              <a:ext uri="{FF2B5EF4-FFF2-40B4-BE49-F238E27FC236}">
                <a16:creationId xmlns:a16="http://schemas.microsoft.com/office/drawing/2014/main" id="{7B6CD8D6-F229-15FD-059B-04C0747D1AAE}"/>
              </a:ext>
            </a:extLst>
          </p:cNvPr>
          <p:cNvGrpSpPr/>
          <p:nvPr/>
        </p:nvGrpSpPr>
        <p:grpSpPr>
          <a:xfrm>
            <a:off x="4126673" y="1794048"/>
            <a:ext cx="3036393" cy="268407"/>
            <a:chOff x="2235200" y="3774114"/>
            <a:chExt cx="3036393" cy="268407"/>
          </a:xfrm>
        </p:grpSpPr>
        <p:grpSp>
          <p:nvGrpSpPr>
            <p:cNvPr id="22" name="グループ化 21">
              <a:extLst>
                <a:ext uri="{FF2B5EF4-FFF2-40B4-BE49-F238E27FC236}">
                  <a16:creationId xmlns:a16="http://schemas.microsoft.com/office/drawing/2014/main" id="{B167B60F-1C87-023D-D667-442B922B69B0}"/>
                </a:ext>
              </a:extLst>
            </p:cNvPr>
            <p:cNvGrpSpPr/>
            <p:nvPr/>
          </p:nvGrpSpPr>
          <p:grpSpPr>
            <a:xfrm>
              <a:off x="2235200" y="3774114"/>
              <a:ext cx="1777993" cy="261610"/>
              <a:chOff x="2235200" y="3774114"/>
              <a:chExt cx="1777993" cy="261610"/>
            </a:xfrm>
          </p:grpSpPr>
          <p:sp>
            <p:nvSpPr>
              <p:cNvPr id="17" name="正方形/長方形 16">
                <a:extLst>
                  <a:ext uri="{FF2B5EF4-FFF2-40B4-BE49-F238E27FC236}">
                    <a16:creationId xmlns:a16="http://schemas.microsoft.com/office/drawing/2014/main" id="{B490824E-B9A9-3CA7-9E85-373787934494}"/>
                  </a:ext>
                </a:extLst>
              </p:cNvPr>
              <p:cNvSpPr/>
              <p:nvPr/>
            </p:nvSpPr>
            <p:spPr>
              <a:xfrm>
                <a:off x="2235200" y="3801533"/>
                <a:ext cx="180000" cy="180000"/>
              </a:xfrm>
              <a:prstGeom prst="rect">
                <a:avLst/>
              </a:prstGeom>
              <a:solidFill>
                <a:srgbClr val="FF466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dirty="0">
                  <a:solidFill>
                    <a:schemeClr val="tx1"/>
                  </a:solidFill>
                </a:endParaRPr>
              </a:p>
            </p:txBody>
          </p:sp>
          <p:sp>
            <p:nvSpPr>
              <p:cNvPr id="19" name="テキスト ボックス 18">
                <a:extLst>
                  <a:ext uri="{FF2B5EF4-FFF2-40B4-BE49-F238E27FC236}">
                    <a16:creationId xmlns:a16="http://schemas.microsoft.com/office/drawing/2014/main" id="{565E12E2-2879-4F78-C840-DCE724475ADF}"/>
                  </a:ext>
                </a:extLst>
              </p:cNvPr>
              <p:cNvSpPr txBox="1"/>
              <p:nvPr/>
            </p:nvSpPr>
            <p:spPr>
              <a:xfrm>
                <a:off x="2377433" y="3774114"/>
                <a:ext cx="1635760" cy="261610"/>
              </a:xfrm>
              <a:prstGeom prst="rect">
                <a:avLst/>
              </a:prstGeom>
              <a:noFill/>
            </p:spPr>
            <p:txBody>
              <a:bodyPr wrap="square" rtlCol="0">
                <a:spAutoFit/>
              </a:bodyPr>
              <a:lstStyle/>
              <a:p>
                <a:r>
                  <a:rPr kumimoji="1" lang="ja-JP" altLang="en-US" sz="1050" dirty="0">
                    <a:latin typeface="+mn-ea"/>
                  </a:rPr>
                  <a:t>トピックス</a:t>
                </a:r>
                <a:r>
                  <a:rPr kumimoji="1" lang="en-US" altLang="ja-JP" sz="1050" dirty="0">
                    <a:latin typeface="+mn-ea"/>
                  </a:rPr>
                  <a:t>PR</a:t>
                </a:r>
                <a:endParaRPr kumimoji="1" lang="ja-JP" altLang="en-US" sz="1050" dirty="0">
                  <a:latin typeface="+mn-ea"/>
                </a:endParaRPr>
              </a:p>
            </p:txBody>
          </p:sp>
        </p:grpSp>
        <p:grpSp>
          <p:nvGrpSpPr>
            <p:cNvPr id="21" name="グループ化 20">
              <a:extLst>
                <a:ext uri="{FF2B5EF4-FFF2-40B4-BE49-F238E27FC236}">
                  <a16:creationId xmlns:a16="http://schemas.microsoft.com/office/drawing/2014/main" id="{D390C885-A6DA-6B50-96A8-437BB821D78C}"/>
                </a:ext>
              </a:extLst>
            </p:cNvPr>
            <p:cNvGrpSpPr/>
            <p:nvPr/>
          </p:nvGrpSpPr>
          <p:grpSpPr>
            <a:xfrm>
              <a:off x="3455833" y="3780911"/>
              <a:ext cx="1815760" cy="261610"/>
              <a:chOff x="2287433" y="4171141"/>
              <a:chExt cx="1815760" cy="261610"/>
            </a:xfrm>
          </p:grpSpPr>
          <p:sp>
            <p:nvSpPr>
              <p:cNvPr id="18" name="正方形/長方形 17">
                <a:extLst>
                  <a:ext uri="{FF2B5EF4-FFF2-40B4-BE49-F238E27FC236}">
                    <a16:creationId xmlns:a16="http://schemas.microsoft.com/office/drawing/2014/main" id="{07641A67-7BA6-648A-0464-FFB1FF20B80F}"/>
                  </a:ext>
                </a:extLst>
              </p:cNvPr>
              <p:cNvSpPr/>
              <p:nvPr/>
            </p:nvSpPr>
            <p:spPr>
              <a:xfrm>
                <a:off x="2287433" y="4196333"/>
                <a:ext cx="180000" cy="180000"/>
              </a:xfrm>
              <a:prstGeom prst="rect">
                <a:avLst/>
              </a:prstGeom>
              <a:solidFill>
                <a:srgbClr val="BFBFB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dirty="0">
                  <a:solidFill>
                    <a:schemeClr val="tx1"/>
                  </a:solidFill>
                </a:endParaRPr>
              </a:p>
            </p:txBody>
          </p:sp>
          <p:sp>
            <p:nvSpPr>
              <p:cNvPr id="20" name="テキスト ボックス 19">
                <a:extLst>
                  <a:ext uri="{FF2B5EF4-FFF2-40B4-BE49-F238E27FC236}">
                    <a16:creationId xmlns:a16="http://schemas.microsoft.com/office/drawing/2014/main" id="{700C1FC5-6BD0-57D6-7F07-6DE17FF0343E}"/>
                  </a:ext>
                </a:extLst>
              </p:cNvPr>
              <p:cNvSpPr txBox="1"/>
              <p:nvPr/>
            </p:nvSpPr>
            <p:spPr>
              <a:xfrm>
                <a:off x="2467433" y="4171141"/>
                <a:ext cx="1635760" cy="261610"/>
              </a:xfrm>
              <a:prstGeom prst="rect">
                <a:avLst/>
              </a:prstGeom>
              <a:noFill/>
            </p:spPr>
            <p:txBody>
              <a:bodyPr wrap="square" rtlCol="0">
                <a:spAutoFit/>
              </a:bodyPr>
              <a:lstStyle/>
              <a:p>
                <a:r>
                  <a:rPr kumimoji="1" lang="ja-JP" altLang="en-US" sz="1050" dirty="0">
                    <a:latin typeface="+mn-ea"/>
                  </a:rPr>
                  <a:t>ディスプレイ広告</a:t>
                </a:r>
              </a:p>
            </p:txBody>
          </p:sp>
        </p:grpSp>
      </p:grpSp>
      <p:sp>
        <p:nvSpPr>
          <p:cNvPr id="24" name="テキスト ボックス 23">
            <a:extLst>
              <a:ext uri="{FF2B5EF4-FFF2-40B4-BE49-F238E27FC236}">
                <a16:creationId xmlns:a16="http://schemas.microsoft.com/office/drawing/2014/main" id="{2E4B7078-E743-F0CB-6BF3-E4A28AE54C11}"/>
              </a:ext>
            </a:extLst>
          </p:cNvPr>
          <p:cNvSpPr txBox="1"/>
          <p:nvPr/>
        </p:nvSpPr>
        <p:spPr>
          <a:xfrm>
            <a:off x="479340" y="1762662"/>
            <a:ext cx="4461933" cy="369332"/>
          </a:xfrm>
          <a:prstGeom prst="rect">
            <a:avLst/>
          </a:prstGeom>
          <a:noFill/>
        </p:spPr>
        <p:txBody>
          <a:bodyPr wrap="square" rtlCol="0">
            <a:spAutoFit/>
          </a:bodyPr>
          <a:lstStyle/>
          <a:p>
            <a:pPr algn="l"/>
            <a:r>
              <a:rPr lang="ja-JP" altLang="en-US" b="1" u="sng" dirty="0">
                <a:solidFill>
                  <a:schemeClr val="tx1">
                    <a:lumMod val="65000"/>
                    <a:lumOff val="35000"/>
                  </a:schemeClr>
                </a:solidFill>
                <a:latin typeface="メイリオ" panose="020B0604030504040204" pitchFamily="50" charset="-128"/>
                <a:ea typeface="メイリオ" panose="020B0604030504040204" pitchFamily="50" charset="-128"/>
              </a:rPr>
              <a:t>広告接触者の</a:t>
            </a:r>
            <a:r>
              <a:rPr kumimoji="1" lang="ja-JP" altLang="en-US" b="1" u="sng" dirty="0">
                <a:solidFill>
                  <a:schemeClr val="tx1">
                    <a:lumMod val="65000"/>
                    <a:lumOff val="35000"/>
                  </a:schemeClr>
                </a:solidFill>
                <a:latin typeface="メイリオ" panose="020B0604030504040204" pitchFamily="50" charset="-128"/>
                <a:ea typeface="メイリオ" panose="020B0604030504040204" pitchFamily="50" charset="-128"/>
              </a:rPr>
              <a:t>関心度別 広告反応</a:t>
            </a:r>
          </a:p>
        </p:txBody>
      </p:sp>
      <p:sp>
        <p:nvSpPr>
          <p:cNvPr id="26" name="テキスト プレースホルダー 1">
            <a:extLst>
              <a:ext uri="{FF2B5EF4-FFF2-40B4-BE49-F238E27FC236}">
                <a16:creationId xmlns:a16="http://schemas.microsoft.com/office/drawing/2014/main" id="{CAACF770-CEB7-D56E-8094-ACB000C33982}"/>
              </a:ext>
            </a:extLst>
          </p:cNvPr>
          <p:cNvSpPr txBox="1">
            <a:spLocks/>
          </p:cNvSpPr>
          <p:nvPr/>
        </p:nvSpPr>
        <p:spPr>
          <a:xfrm>
            <a:off x="1430286" y="25200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t>広告効果事例③潜在関心層の広告反応</a:t>
            </a:r>
          </a:p>
        </p:txBody>
      </p:sp>
      <p:grpSp>
        <p:nvGrpSpPr>
          <p:cNvPr id="27" name="グループ化 26">
            <a:extLst>
              <a:ext uri="{FF2B5EF4-FFF2-40B4-BE49-F238E27FC236}">
                <a16:creationId xmlns:a16="http://schemas.microsoft.com/office/drawing/2014/main" id="{847C8C15-A346-127E-B1B8-194575F55B1C}"/>
              </a:ext>
            </a:extLst>
          </p:cNvPr>
          <p:cNvGrpSpPr/>
          <p:nvPr/>
        </p:nvGrpSpPr>
        <p:grpSpPr>
          <a:xfrm>
            <a:off x="9866479" y="2360693"/>
            <a:ext cx="2231923" cy="1378097"/>
            <a:chOff x="9852779" y="4095337"/>
            <a:chExt cx="2231923" cy="1378097"/>
          </a:xfrm>
        </p:grpSpPr>
        <p:sp>
          <p:nvSpPr>
            <p:cNvPr id="28" name="テキスト ボックス 27">
              <a:extLst>
                <a:ext uri="{FF2B5EF4-FFF2-40B4-BE49-F238E27FC236}">
                  <a16:creationId xmlns:a16="http://schemas.microsoft.com/office/drawing/2014/main" id="{02FA1CDD-FFA4-7E27-8C38-296E1BBE6E66}"/>
                </a:ext>
              </a:extLst>
            </p:cNvPr>
            <p:cNvSpPr txBox="1"/>
            <p:nvPr/>
          </p:nvSpPr>
          <p:spPr>
            <a:xfrm>
              <a:off x="9852779" y="4368886"/>
              <a:ext cx="2231923"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潜在関心層からも</a:t>
              </a: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広告反応を得られる</a:t>
              </a: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傾向がある</a:t>
              </a:r>
              <a:endParaRPr lang="en-US" altLang="ja-JP" sz="1600" b="1" dirty="0">
                <a:solidFill>
                  <a:srgbClr val="C00000"/>
                </a:solidFill>
                <a:latin typeface="+mn-ea"/>
              </a:endParaRPr>
            </a:p>
          </p:txBody>
        </p:sp>
        <p:sp>
          <p:nvSpPr>
            <p:cNvPr id="29" name="吹き出し: 角を丸めた四角形 28">
              <a:extLst>
                <a:ext uri="{FF2B5EF4-FFF2-40B4-BE49-F238E27FC236}">
                  <a16:creationId xmlns:a16="http://schemas.microsoft.com/office/drawing/2014/main" id="{C2FBD113-5BC1-793A-2F77-8320417690B2}"/>
                </a:ext>
              </a:extLst>
            </p:cNvPr>
            <p:cNvSpPr/>
            <p:nvPr/>
          </p:nvSpPr>
          <p:spPr>
            <a:xfrm>
              <a:off x="9852779" y="4095337"/>
              <a:ext cx="2222156" cy="1378097"/>
            </a:xfrm>
            <a:prstGeom prst="wedgeRoundRectCallout">
              <a:avLst>
                <a:gd name="adj1" fmla="val -51220"/>
                <a:gd name="adj2" fmla="val 77879"/>
                <a:gd name="adj3" fmla="val 16667"/>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30" name="正方形/長方形 29">
            <a:extLst>
              <a:ext uri="{FF2B5EF4-FFF2-40B4-BE49-F238E27FC236}">
                <a16:creationId xmlns:a16="http://schemas.microsoft.com/office/drawing/2014/main" id="{F52D9C3F-030F-E1BA-D0D5-20B3DCAF1D37}"/>
              </a:ext>
            </a:extLst>
          </p:cNvPr>
          <p:cNvSpPr/>
          <p:nvPr/>
        </p:nvSpPr>
        <p:spPr>
          <a:xfrm>
            <a:off x="2025324" y="2686983"/>
            <a:ext cx="7685943" cy="181728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7" name="テキスト ボックス 36">
            <a:extLst>
              <a:ext uri="{FF2B5EF4-FFF2-40B4-BE49-F238E27FC236}">
                <a16:creationId xmlns:a16="http://schemas.microsoft.com/office/drawing/2014/main" id="{528A86E2-F22E-09CE-EFAB-57B7BFF37608}"/>
              </a:ext>
            </a:extLst>
          </p:cNvPr>
          <p:cNvSpPr txBox="1"/>
          <p:nvPr/>
        </p:nvSpPr>
        <p:spPr>
          <a:xfrm>
            <a:off x="1968976" y="6353457"/>
            <a:ext cx="7056782" cy="261610"/>
          </a:xfrm>
          <a:prstGeom prst="rect">
            <a:avLst/>
          </a:prstGeom>
          <a:noFill/>
        </p:spPr>
        <p:txBody>
          <a:bodyPr wrap="square" rtlCol="0">
            <a:spAutoFit/>
          </a:bodyPr>
          <a:lstStyle/>
          <a:p>
            <a:pPr algn="l"/>
            <a:r>
              <a:rPr lang="en-US" altLang="ja-JP" sz="1100" dirty="0"/>
              <a:t>※</a:t>
            </a:r>
            <a:r>
              <a:rPr lang="ja-JP" altLang="en-US" sz="1100" dirty="0"/>
              <a:t>飲料に関するニュース記事の閲覧頻度をもとにユーザーを関心度別に分類</a:t>
            </a:r>
            <a:endParaRPr kumimoji="1" lang="ja-JP" altLang="en-US" sz="1100" dirty="0"/>
          </a:p>
        </p:txBody>
      </p:sp>
      <p:sp>
        <p:nvSpPr>
          <p:cNvPr id="6" name="正方形/長方形 5">
            <a:extLst>
              <a:ext uri="{FF2B5EF4-FFF2-40B4-BE49-F238E27FC236}">
                <a16:creationId xmlns:a16="http://schemas.microsoft.com/office/drawing/2014/main" id="{312D4D6A-1E2E-39EB-A9EA-5A3BDC2E7097}"/>
              </a:ext>
            </a:extLst>
          </p:cNvPr>
          <p:cNvSpPr/>
          <p:nvPr/>
        </p:nvSpPr>
        <p:spPr>
          <a:xfrm>
            <a:off x="10038806" y="6385197"/>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Yahoo! JAPAN</a:t>
            </a:r>
            <a:r>
              <a:rPr lang="ja-JP" altLang="en-US" sz="800" dirty="0">
                <a:solidFill>
                  <a:srgbClr val="000000"/>
                </a:solidFill>
                <a:latin typeface="+mn-ea"/>
              </a:rPr>
              <a:t>自社調べ</a:t>
            </a:r>
          </a:p>
        </p:txBody>
      </p:sp>
    </p:spTree>
    <p:extLst>
      <p:ext uri="{BB962C8B-B14F-4D97-AF65-F5344CB8AC3E}">
        <p14:creationId xmlns:p14="http://schemas.microsoft.com/office/powerpoint/2010/main" val="11308530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CC6C245-8962-2E0B-6E55-05D8A3EA3E27}"/>
              </a:ext>
            </a:extLst>
          </p:cNvPr>
          <p:cNvSpPr>
            <a:spLocks noGrp="1"/>
          </p:cNvSpPr>
          <p:nvPr>
            <p:ph type="body" sz="quarter" idx="18"/>
          </p:nvPr>
        </p:nvSpPr>
        <p:spPr/>
        <p:txBody>
          <a:bodyPr/>
          <a:lstStyle/>
          <a:p>
            <a:r>
              <a:rPr kumimoji="1" lang="en-US" altLang="ja-JP" dirty="0"/>
              <a:t>06</a:t>
            </a:r>
            <a:endParaRPr kumimoji="1" lang="ja-JP" altLang="en-US" dirty="0"/>
          </a:p>
        </p:txBody>
      </p:sp>
      <p:sp>
        <p:nvSpPr>
          <p:cNvPr id="4" name="テキスト プレースホルダー 3">
            <a:extLst>
              <a:ext uri="{FF2B5EF4-FFF2-40B4-BE49-F238E27FC236}">
                <a16:creationId xmlns:a16="http://schemas.microsoft.com/office/drawing/2014/main" id="{991A5844-5CA7-FA83-9B0A-0BBEF6A36644}"/>
              </a:ext>
            </a:extLst>
          </p:cNvPr>
          <p:cNvSpPr>
            <a:spLocks noGrp="1"/>
          </p:cNvSpPr>
          <p:nvPr>
            <p:ph type="body" sz="quarter" idx="19"/>
          </p:nvPr>
        </p:nvSpPr>
        <p:spPr>
          <a:xfrm>
            <a:off x="1008181" y="4381181"/>
            <a:ext cx="4265394" cy="1412875"/>
          </a:xfrm>
        </p:spPr>
        <p:txBody>
          <a:bodyPr/>
          <a:lstStyle/>
          <a:p>
            <a:r>
              <a:rPr kumimoji="1" lang="ja-JP" altLang="en-US" dirty="0"/>
              <a:t>広告効果事例②</a:t>
            </a:r>
            <a:endParaRPr kumimoji="1" lang="en-US" altLang="ja-JP" dirty="0"/>
          </a:p>
          <a:p>
            <a:r>
              <a:rPr lang="ja-JP" altLang="en-US" dirty="0"/>
              <a:t>動画配信サービス</a:t>
            </a:r>
            <a:endParaRPr lang="en-US" altLang="ja-JP" dirty="0"/>
          </a:p>
          <a:p>
            <a:r>
              <a:rPr lang="ja-JP" altLang="en-US" dirty="0"/>
              <a:t>プロモーション</a:t>
            </a:r>
            <a:endParaRPr lang="en-US" altLang="ja-JP" dirty="0"/>
          </a:p>
        </p:txBody>
      </p:sp>
    </p:spTree>
    <p:extLst>
      <p:ext uri="{BB962C8B-B14F-4D97-AF65-F5344CB8AC3E}">
        <p14:creationId xmlns:p14="http://schemas.microsoft.com/office/powerpoint/2010/main" val="24676429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AFE7CCE-BC40-A439-4A38-7C6B599F4480}"/>
              </a:ext>
            </a:extLst>
          </p:cNvPr>
          <p:cNvSpPr>
            <a:spLocks noGrp="1"/>
          </p:cNvSpPr>
          <p:nvPr>
            <p:ph type="body" sz="quarter" idx="10"/>
          </p:nvPr>
        </p:nvSpPr>
        <p:spPr/>
        <p:txBody>
          <a:bodyPr/>
          <a:lstStyle/>
          <a:p>
            <a:r>
              <a:rPr lang="ja-JP" altLang="en-US" dirty="0"/>
              <a:t>動画配信サービスのプロモーションにおける</a:t>
            </a:r>
            <a:r>
              <a:rPr kumimoji="1" lang="ja-JP" altLang="en-US" dirty="0"/>
              <a:t>広告効果事例</a:t>
            </a:r>
          </a:p>
        </p:txBody>
      </p:sp>
      <p:sp>
        <p:nvSpPr>
          <p:cNvPr id="5" name="正方形/長方形 4">
            <a:extLst>
              <a:ext uri="{FF2B5EF4-FFF2-40B4-BE49-F238E27FC236}">
                <a16:creationId xmlns:a16="http://schemas.microsoft.com/office/drawing/2014/main" id="{E85F74CC-2945-F7F9-E232-89468D647C83}"/>
              </a:ext>
            </a:extLst>
          </p:cNvPr>
          <p:cNvSpPr/>
          <p:nvPr/>
        </p:nvSpPr>
        <p:spPr>
          <a:xfrm>
            <a:off x="6261942" y="1861897"/>
            <a:ext cx="5460512" cy="6450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mn-ea"/>
                <a:cs typeface="+mn-cs"/>
              </a:rPr>
              <a:t>ネイティブ性の高さによる効果</a:t>
            </a:r>
          </a:p>
        </p:txBody>
      </p:sp>
      <p:sp>
        <p:nvSpPr>
          <p:cNvPr id="6" name="正方形/長方形 5">
            <a:extLst>
              <a:ext uri="{FF2B5EF4-FFF2-40B4-BE49-F238E27FC236}">
                <a16:creationId xmlns:a16="http://schemas.microsoft.com/office/drawing/2014/main" id="{B040394E-C410-F5EB-1F2A-2D52BD59FDD7}"/>
              </a:ext>
            </a:extLst>
          </p:cNvPr>
          <p:cNvSpPr/>
          <p:nvPr/>
        </p:nvSpPr>
        <p:spPr>
          <a:xfrm>
            <a:off x="479424" y="1874204"/>
            <a:ext cx="5460510" cy="6450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mn-ea"/>
                <a:cs typeface="+mn-cs"/>
              </a:rPr>
              <a:t>世の中ゴトを表す掲載面による効果</a:t>
            </a:r>
          </a:p>
        </p:txBody>
      </p:sp>
      <p:sp>
        <p:nvSpPr>
          <p:cNvPr id="7" name="正方形/長方形 6">
            <a:extLst>
              <a:ext uri="{FF2B5EF4-FFF2-40B4-BE49-F238E27FC236}">
                <a16:creationId xmlns:a16="http://schemas.microsoft.com/office/drawing/2014/main" id="{E5D1C658-B1AD-3E6F-D46D-B5FCB53A8A08}"/>
              </a:ext>
            </a:extLst>
          </p:cNvPr>
          <p:cNvSpPr/>
          <p:nvPr/>
        </p:nvSpPr>
        <p:spPr>
          <a:xfrm>
            <a:off x="6261940" y="2536779"/>
            <a:ext cx="5460512" cy="24693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記事閲覧を目的に訪問するという</a:t>
            </a:r>
            <a:endParaRPr lang="en-US" altLang="ja-JP" sz="20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10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1" dirty="0">
                <a:solidFill>
                  <a:srgbClr val="C00000"/>
                </a:solidFill>
                <a:latin typeface="メイリオ" panose="020B0604030504040204" pitchFamily="50" charset="-128"/>
                <a:ea typeface="メイリオ" panose="020B0604030504040204" pitchFamily="50" charset="-128"/>
              </a:rPr>
              <a:t>トピックスの特性に合わせた</a:t>
            </a:r>
            <a:endParaRPr lang="en-US" altLang="ja-JP" sz="2000" b="1" dirty="0">
              <a:solidFill>
                <a:srgbClr val="C00000"/>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1000" b="1" dirty="0">
              <a:solidFill>
                <a:srgbClr val="C00000"/>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1" dirty="0">
                <a:solidFill>
                  <a:srgbClr val="C00000"/>
                </a:solidFill>
                <a:latin typeface="メイリオ" panose="020B0604030504040204" pitchFamily="50" charset="-128"/>
                <a:ea typeface="メイリオ" panose="020B0604030504040204" pitchFamily="50" charset="-128"/>
              </a:rPr>
              <a:t>クリエイティブを掲載することで</a:t>
            </a:r>
            <a:endParaRPr lang="en-US" altLang="ja-JP" sz="2000" b="1" dirty="0">
              <a:solidFill>
                <a:srgbClr val="C00000"/>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より高い効果が期待できる</a:t>
            </a:r>
            <a:endParaRPr kumimoji="1" lang="en-US" altLang="ja-JP"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892812F1-811B-929F-FF6B-C2EAEF6CD175}"/>
              </a:ext>
            </a:extLst>
          </p:cNvPr>
          <p:cNvSpPr/>
          <p:nvPr/>
        </p:nvSpPr>
        <p:spPr>
          <a:xfrm>
            <a:off x="479425" y="2559026"/>
            <a:ext cx="5460510" cy="24593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世の中ゴトを表す</a:t>
            </a:r>
            <a:endParaRPr kumimoji="1" lang="en-US" altLang="ja-JP" sz="2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ポジションの特徴から</a:t>
            </a:r>
            <a:endParaRPr kumimoji="1" lang="en-US" altLang="ja-JP" sz="2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関心層の反応を得やすく</a:t>
            </a:r>
            <a:endParaRPr kumimoji="1" lang="en-US" altLang="ja-JP"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1000" b="1" dirty="0">
              <a:solidFill>
                <a:srgbClr val="C00000"/>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1" dirty="0">
                <a:solidFill>
                  <a:srgbClr val="C00000"/>
                </a:solidFill>
                <a:latin typeface="メイリオ" panose="020B0604030504040204" pitchFamily="50" charset="-128"/>
                <a:ea typeface="メイリオ" panose="020B0604030504040204" pitchFamily="50" charset="-128"/>
              </a:rPr>
              <a:t>多くの新規獲得に繋がりやすい</a:t>
            </a:r>
            <a:endParaRPr kumimoji="1" lang="ja-JP" altLang="en-US"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id="{F4DE0FDE-0541-F9E9-DA06-C39CB35C0061}"/>
              </a:ext>
            </a:extLst>
          </p:cNvPr>
          <p:cNvSpPr/>
          <p:nvPr/>
        </p:nvSpPr>
        <p:spPr>
          <a:xfrm>
            <a:off x="479425" y="1095009"/>
            <a:ext cx="11233150" cy="523897"/>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それぞれの効果について、ユーザー反応（検索率、クリック率）を分析</a:t>
            </a:r>
          </a:p>
        </p:txBody>
      </p:sp>
      <p:grpSp>
        <p:nvGrpSpPr>
          <p:cNvPr id="16" name="グループ化 15">
            <a:extLst>
              <a:ext uri="{FF2B5EF4-FFF2-40B4-BE49-F238E27FC236}">
                <a16:creationId xmlns:a16="http://schemas.microsoft.com/office/drawing/2014/main" id="{D978BBB8-061F-799A-8279-B29CE60B1434}"/>
              </a:ext>
            </a:extLst>
          </p:cNvPr>
          <p:cNvGrpSpPr/>
          <p:nvPr/>
        </p:nvGrpSpPr>
        <p:grpSpPr>
          <a:xfrm>
            <a:off x="5926980" y="5051129"/>
            <a:ext cx="6096000" cy="1431106"/>
            <a:chOff x="144463" y="5203422"/>
            <a:chExt cx="6096000" cy="1431106"/>
          </a:xfrm>
        </p:grpSpPr>
        <p:sp>
          <p:nvSpPr>
            <p:cNvPr id="14" name="フローチャート: 他ページ結合子 13">
              <a:extLst>
                <a:ext uri="{FF2B5EF4-FFF2-40B4-BE49-F238E27FC236}">
                  <a16:creationId xmlns:a16="http://schemas.microsoft.com/office/drawing/2014/main" id="{A2BEC006-BA0C-F60B-279C-4B7F894DB09C}"/>
                </a:ext>
              </a:extLst>
            </p:cNvPr>
            <p:cNvSpPr/>
            <p:nvPr/>
          </p:nvSpPr>
          <p:spPr>
            <a:xfrm>
              <a:off x="479422" y="5203422"/>
              <a:ext cx="5472115" cy="709698"/>
            </a:xfrm>
            <a:prstGeom prst="flowChartOffpageConnector">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000" b="1" dirty="0">
                <a:solidFill>
                  <a:schemeClr val="bg1"/>
                </a:solidFill>
                <a:latin typeface="+mn-ea"/>
              </a:endParaRPr>
            </a:p>
          </p:txBody>
        </p:sp>
        <p:sp>
          <p:nvSpPr>
            <p:cNvPr id="9" name="二等辺三角形 8">
              <a:extLst>
                <a:ext uri="{FF2B5EF4-FFF2-40B4-BE49-F238E27FC236}">
                  <a16:creationId xmlns:a16="http://schemas.microsoft.com/office/drawing/2014/main" id="{73F3FE12-79B1-4A14-783A-818B66AEE801}"/>
                </a:ext>
              </a:extLst>
            </p:cNvPr>
            <p:cNvSpPr/>
            <p:nvPr/>
          </p:nvSpPr>
          <p:spPr>
            <a:xfrm rot="10800000">
              <a:off x="467819" y="5762991"/>
              <a:ext cx="5472115" cy="871537"/>
            </a:xfrm>
            <a:prstGeom prs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ボックス 12">
              <a:extLst>
                <a:ext uri="{FF2B5EF4-FFF2-40B4-BE49-F238E27FC236}">
                  <a16:creationId xmlns:a16="http://schemas.microsoft.com/office/drawing/2014/main" id="{8E253248-0839-0D3A-520D-8C4CEA334B82}"/>
                </a:ext>
              </a:extLst>
            </p:cNvPr>
            <p:cNvSpPr txBox="1"/>
            <p:nvPr/>
          </p:nvSpPr>
          <p:spPr>
            <a:xfrm>
              <a:off x="144463" y="5332624"/>
              <a:ext cx="6096000" cy="369332"/>
            </a:xfrm>
            <a:prstGeom prst="rect">
              <a:avLst/>
            </a:prstGeom>
            <a:noFill/>
          </p:spPr>
          <p:txBody>
            <a:bodyPr wrap="square">
              <a:spAutoFit/>
            </a:bodyPr>
            <a:lstStyle/>
            <a:p>
              <a:pPr algn="ctr"/>
              <a:r>
                <a:rPr kumimoji="1" lang="ja-JP" altLang="en-US" sz="1800" b="1" dirty="0">
                  <a:solidFill>
                    <a:schemeClr val="bg1"/>
                  </a:solidFill>
                  <a:latin typeface="+mn-ea"/>
                </a:rPr>
                <a:t>広告効果事例</a:t>
              </a:r>
              <a:r>
                <a:rPr lang="ja-JP" altLang="en-US" b="1" dirty="0">
                  <a:solidFill>
                    <a:schemeClr val="bg1"/>
                  </a:solidFill>
                  <a:latin typeface="+mn-ea"/>
                </a:rPr>
                <a:t>③（</a:t>
              </a:r>
              <a:r>
                <a:rPr lang="en-US" altLang="ja-JP" b="1" dirty="0">
                  <a:solidFill>
                    <a:schemeClr val="bg1"/>
                  </a:solidFill>
                  <a:latin typeface="+mn-ea"/>
                </a:rPr>
                <a:t>P39</a:t>
              </a:r>
              <a:r>
                <a:rPr lang="ja-JP" altLang="en-US" b="1" dirty="0">
                  <a:solidFill>
                    <a:schemeClr val="bg1"/>
                  </a:solidFill>
                  <a:latin typeface="+mn-ea"/>
                </a:rPr>
                <a:t>）</a:t>
              </a:r>
              <a:endParaRPr kumimoji="1" lang="en-US" altLang="ja-JP" sz="1800" b="1" dirty="0">
                <a:solidFill>
                  <a:schemeClr val="bg1"/>
                </a:solidFill>
                <a:latin typeface="+mn-ea"/>
              </a:endParaRPr>
            </a:p>
          </p:txBody>
        </p:sp>
      </p:grpSp>
      <p:grpSp>
        <p:nvGrpSpPr>
          <p:cNvPr id="17" name="グループ化 16">
            <a:extLst>
              <a:ext uri="{FF2B5EF4-FFF2-40B4-BE49-F238E27FC236}">
                <a16:creationId xmlns:a16="http://schemas.microsoft.com/office/drawing/2014/main" id="{69D33BAE-9A02-6FF1-C602-502B77F65503}"/>
              </a:ext>
            </a:extLst>
          </p:cNvPr>
          <p:cNvGrpSpPr/>
          <p:nvPr/>
        </p:nvGrpSpPr>
        <p:grpSpPr>
          <a:xfrm>
            <a:off x="134587" y="5058179"/>
            <a:ext cx="6096000" cy="1431106"/>
            <a:chOff x="144463" y="5203422"/>
            <a:chExt cx="6096000" cy="1431106"/>
          </a:xfrm>
        </p:grpSpPr>
        <p:sp>
          <p:nvSpPr>
            <p:cNvPr id="18" name="フローチャート: 他ページ結合子 17">
              <a:extLst>
                <a:ext uri="{FF2B5EF4-FFF2-40B4-BE49-F238E27FC236}">
                  <a16:creationId xmlns:a16="http://schemas.microsoft.com/office/drawing/2014/main" id="{9DBD97D5-D161-957C-F8D7-236B48FF949F}"/>
                </a:ext>
              </a:extLst>
            </p:cNvPr>
            <p:cNvSpPr/>
            <p:nvPr/>
          </p:nvSpPr>
          <p:spPr>
            <a:xfrm>
              <a:off x="479422" y="5203422"/>
              <a:ext cx="5472115" cy="709698"/>
            </a:xfrm>
            <a:prstGeom prst="flowChartOffpageConnector">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000" b="1" dirty="0">
                <a:solidFill>
                  <a:schemeClr val="bg1"/>
                </a:solidFill>
                <a:latin typeface="+mn-ea"/>
              </a:endParaRPr>
            </a:p>
          </p:txBody>
        </p:sp>
        <p:sp>
          <p:nvSpPr>
            <p:cNvPr id="19" name="二等辺三角形 18">
              <a:extLst>
                <a:ext uri="{FF2B5EF4-FFF2-40B4-BE49-F238E27FC236}">
                  <a16:creationId xmlns:a16="http://schemas.microsoft.com/office/drawing/2014/main" id="{A208F1F1-694D-224B-EBD9-3332AB5D0925}"/>
                </a:ext>
              </a:extLst>
            </p:cNvPr>
            <p:cNvSpPr/>
            <p:nvPr/>
          </p:nvSpPr>
          <p:spPr>
            <a:xfrm rot="10800000">
              <a:off x="467819" y="5762991"/>
              <a:ext cx="5472115" cy="871537"/>
            </a:xfrm>
            <a:prstGeom prs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テキスト ボックス 19">
              <a:extLst>
                <a:ext uri="{FF2B5EF4-FFF2-40B4-BE49-F238E27FC236}">
                  <a16:creationId xmlns:a16="http://schemas.microsoft.com/office/drawing/2014/main" id="{1F08BF85-E80D-460D-6D2A-0F61AA663052}"/>
                </a:ext>
              </a:extLst>
            </p:cNvPr>
            <p:cNvSpPr txBox="1"/>
            <p:nvPr/>
          </p:nvSpPr>
          <p:spPr>
            <a:xfrm>
              <a:off x="144463" y="5332624"/>
              <a:ext cx="6096000" cy="646331"/>
            </a:xfrm>
            <a:prstGeom prst="rect">
              <a:avLst/>
            </a:prstGeom>
            <a:noFill/>
          </p:spPr>
          <p:txBody>
            <a:bodyPr wrap="square">
              <a:spAutoFit/>
            </a:bodyPr>
            <a:lstStyle/>
            <a:p>
              <a:pPr algn="ctr"/>
              <a:r>
                <a:rPr kumimoji="1" lang="ja-JP" altLang="en-US" sz="1800" b="1" dirty="0">
                  <a:solidFill>
                    <a:schemeClr val="bg1"/>
                  </a:solidFill>
                  <a:latin typeface="+mn-ea"/>
                </a:rPr>
                <a:t>広告効果</a:t>
              </a:r>
              <a:r>
                <a:rPr lang="ja-JP" altLang="en-US" sz="1800" b="1" dirty="0">
                  <a:solidFill>
                    <a:schemeClr val="bg1"/>
                  </a:solidFill>
                  <a:latin typeface="+mn-ea"/>
                </a:rPr>
                <a:t>事例①、広告効果事例②</a:t>
              </a:r>
              <a:endParaRPr lang="en-US" altLang="ja-JP" sz="1800" b="1" dirty="0">
                <a:solidFill>
                  <a:schemeClr val="bg1"/>
                </a:solidFill>
                <a:latin typeface="+mn-ea"/>
              </a:endParaRPr>
            </a:p>
            <a:p>
              <a:pPr algn="ctr"/>
              <a:r>
                <a:rPr lang="ja-JP" altLang="en-US" b="1" dirty="0">
                  <a:solidFill>
                    <a:schemeClr val="bg1"/>
                  </a:solidFill>
                  <a:latin typeface="+mn-ea"/>
                </a:rPr>
                <a:t>（</a:t>
              </a:r>
              <a:r>
                <a:rPr lang="en-US" altLang="ja-JP" b="1" dirty="0">
                  <a:solidFill>
                    <a:schemeClr val="bg1"/>
                  </a:solidFill>
                  <a:latin typeface="+mn-ea"/>
                </a:rPr>
                <a:t>P37</a:t>
              </a:r>
              <a:r>
                <a:rPr lang="ja-JP" altLang="en-US" b="1" dirty="0">
                  <a:solidFill>
                    <a:schemeClr val="bg1"/>
                  </a:solidFill>
                  <a:latin typeface="+mn-ea"/>
                </a:rPr>
                <a:t>、</a:t>
              </a:r>
              <a:r>
                <a:rPr lang="en-US" altLang="ja-JP" b="1" dirty="0">
                  <a:solidFill>
                    <a:schemeClr val="bg1"/>
                  </a:solidFill>
                  <a:latin typeface="+mn-ea"/>
                </a:rPr>
                <a:t>38</a:t>
              </a:r>
              <a:r>
                <a:rPr lang="ja-JP" altLang="en-US" b="1" dirty="0">
                  <a:solidFill>
                    <a:schemeClr val="bg1"/>
                  </a:solidFill>
                  <a:latin typeface="+mn-ea"/>
                </a:rPr>
                <a:t>）</a:t>
              </a:r>
              <a:endParaRPr lang="en-US" altLang="ja-JP" sz="1800" b="1" dirty="0">
                <a:solidFill>
                  <a:schemeClr val="bg1"/>
                </a:solidFill>
                <a:latin typeface="+mn-ea"/>
              </a:endParaRPr>
            </a:p>
          </p:txBody>
        </p:sp>
      </p:grpSp>
    </p:spTree>
    <p:extLst>
      <p:ext uri="{BB962C8B-B14F-4D97-AF65-F5344CB8AC3E}">
        <p14:creationId xmlns:p14="http://schemas.microsoft.com/office/powerpoint/2010/main" val="14165884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図 33">
            <a:extLst>
              <a:ext uri="{FF2B5EF4-FFF2-40B4-BE49-F238E27FC236}">
                <a16:creationId xmlns:a16="http://schemas.microsoft.com/office/drawing/2014/main" id="{83E88AA2-2F06-BFA0-5516-5E00AF3F7D87}"/>
              </a:ext>
            </a:extLst>
          </p:cNvPr>
          <p:cNvPicPr>
            <a:picLocks noChangeAspect="1"/>
          </p:cNvPicPr>
          <p:nvPr/>
        </p:nvPicPr>
        <p:blipFill rotWithShape="1">
          <a:blip r:embed="rId2"/>
          <a:srcRect l="4134" t="14895" b="35270"/>
          <a:stretch/>
        </p:blipFill>
        <p:spPr>
          <a:xfrm>
            <a:off x="392148" y="2616932"/>
            <a:ext cx="11233151" cy="2603779"/>
          </a:xfrm>
          <a:prstGeom prst="rect">
            <a:avLst/>
          </a:prstGeom>
        </p:spPr>
      </p:pic>
      <p:sp>
        <p:nvSpPr>
          <p:cNvPr id="11" name="テキスト プレースホルダー 1">
            <a:extLst>
              <a:ext uri="{FF2B5EF4-FFF2-40B4-BE49-F238E27FC236}">
                <a16:creationId xmlns:a16="http://schemas.microsoft.com/office/drawing/2014/main" id="{0AE64266-A395-52B0-4357-5F7F534A2A91}"/>
              </a:ext>
            </a:extLst>
          </p:cNvPr>
          <p:cNvSpPr>
            <a:spLocks noGrp="1"/>
          </p:cNvSpPr>
          <p:nvPr>
            <p:ph type="body" sz="quarter" idx="10"/>
          </p:nvPr>
        </p:nvSpPr>
        <p:spPr>
          <a:xfrm>
            <a:off x="1277886" y="228502"/>
            <a:ext cx="8136904" cy="335028"/>
          </a:xfrm>
        </p:spPr>
        <p:txBody>
          <a:bodyPr/>
          <a:lstStyle/>
          <a:p>
            <a:r>
              <a:rPr kumimoji="1" lang="ja-JP" altLang="en-US" dirty="0"/>
              <a:t>広告効果事例</a:t>
            </a:r>
            <a:r>
              <a:rPr lang="ja-JP" altLang="en-US" dirty="0"/>
              <a:t>①新規訪問の増加</a:t>
            </a:r>
            <a:endParaRPr kumimoji="1" lang="ja-JP" altLang="en-US" dirty="0"/>
          </a:p>
        </p:txBody>
      </p:sp>
      <p:sp>
        <p:nvSpPr>
          <p:cNvPr id="12" name="テキスト ボックス 11">
            <a:extLst>
              <a:ext uri="{FF2B5EF4-FFF2-40B4-BE49-F238E27FC236}">
                <a16:creationId xmlns:a16="http://schemas.microsoft.com/office/drawing/2014/main" id="{D341E0CA-8934-6C77-20D6-BF022193A8A7}"/>
              </a:ext>
            </a:extLst>
          </p:cNvPr>
          <p:cNvSpPr txBox="1"/>
          <p:nvPr/>
        </p:nvSpPr>
        <p:spPr>
          <a:xfrm>
            <a:off x="4649824" y="2103785"/>
            <a:ext cx="2892352" cy="338554"/>
          </a:xfrm>
          <a:prstGeom prst="rect">
            <a:avLst/>
          </a:prstGeom>
          <a:noFill/>
        </p:spPr>
        <p:txBody>
          <a:bodyPr wrap="square" rtlCol="0">
            <a:spAutoFit/>
          </a:bodyPr>
          <a:lstStyle/>
          <a:p>
            <a:pPr algn="ctr"/>
            <a:r>
              <a:rPr lang="ja-JP" altLang="en-US" sz="1600" b="1" u="sng" dirty="0">
                <a:solidFill>
                  <a:schemeClr val="tx1">
                    <a:lumMod val="65000"/>
                    <a:lumOff val="35000"/>
                  </a:schemeClr>
                </a:solidFill>
              </a:rPr>
              <a:t>新規率及び新規数の推移</a:t>
            </a:r>
            <a:endParaRPr kumimoji="1" lang="ja-JP" altLang="en-US" sz="1600" b="1" u="sng" dirty="0">
              <a:solidFill>
                <a:schemeClr val="tx1">
                  <a:lumMod val="65000"/>
                  <a:lumOff val="35000"/>
                </a:schemeClr>
              </a:solidFill>
            </a:endParaRPr>
          </a:p>
        </p:txBody>
      </p:sp>
      <p:grpSp>
        <p:nvGrpSpPr>
          <p:cNvPr id="13" name="グループ化 12">
            <a:extLst>
              <a:ext uri="{FF2B5EF4-FFF2-40B4-BE49-F238E27FC236}">
                <a16:creationId xmlns:a16="http://schemas.microsoft.com/office/drawing/2014/main" id="{BC1C1523-D0BB-C104-6AB4-FD5DFFDE7700}"/>
              </a:ext>
            </a:extLst>
          </p:cNvPr>
          <p:cNvGrpSpPr/>
          <p:nvPr/>
        </p:nvGrpSpPr>
        <p:grpSpPr>
          <a:xfrm>
            <a:off x="7696035" y="2775661"/>
            <a:ext cx="1751375" cy="584775"/>
            <a:chOff x="9145225" y="2022592"/>
            <a:chExt cx="1751375" cy="584775"/>
          </a:xfrm>
        </p:grpSpPr>
        <p:cxnSp>
          <p:nvCxnSpPr>
            <p:cNvPr id="15" name="直線コネクタ 14">
              <a:extLst>
                <a:ext uri="{FF2B5EF4-FFF2-40B4-BE49-F238E27FC236}">
                  <a16:creationId xmlns:a16="http://schemas.microsoft.com/office/drawing/2014/main" id="{588A699C-0699-B796-752A-98AD35F5739A}"/>
                </a:ext>
              </a:extLst>
            </p:cNvPr>
            <p:cNvCxnSpPr/>
            <p:nvPr/>
          </p:nvCxnSpPr>
          <p:spPr>
            <a:xfrm>
              <a:off x="9145225" y="2569553"/>
              <a:ext cx="13589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0ECF8701-3A90-B453-F3CB-5C52E78D641D}"/>
                </a:ext>
              </a:extLst>
            </p:cNvPr>
            <p:cNvCxnSpPr>
              <a:cxnSpLocks/>
            </p:cNvCxnSpPr>
            <p:nvPr/>
          </p:nvCxnSpPr>
          <p:spPr>
            <a:xfrm flipV="1">
              <a:off x="10504125" y="2250100"/>
              <a:ext cx="392475" cy="3194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テキスト ボックス 16">
              <a:extLst>
                <a:ext uri="{FF2B5EF4-FFF2-40B4-BE49-F238E27FC236}">
                  <a16:creationId xmlns:a16="http://schemas.microsoft.com/office/drawing/2014/main" id="{3C9BC552-26F1-89EA-9B2E-209DC6E42A0F}"/>
                </a:ext>
              </a:extLst>
            </p:cNvPr>
            <p:cNvSpPr txBox="1"/>
            <p:nvPr/>
          </p:nvSpPr>
          <p:spPr>
            <a:xfrm>
              <a:off x="9145225" y="2022592"/>
              <a:ext cx="1428750" cy="584775"/>
            </a:xfrm>
            <a:prstGeom prst="rect">
              <a:avLst/>
            </a:prstGeom>
            <a:noFill/>
          </p:spPr>
          <p:txBody>
            <a:bodyPr wrap="square" rtlCol="0">
              <a:spAutoFit/>
            </a:bodyPr>
            <a:lstStyle/>
            <a:p>
              <a:pPr algn="ctr"/>
              <a:r>
                <a:rPr lang="ja-JP" altLang="en-US" sz="1600" b="1" dirty="0">
                  <a:solidFill>
                    <a:schemeClr val="tx1">
                      <a:lumMod val="65000"/>
                      <a:lumOff val="35000"/>
                    </a:schemeClr>
                  </a:solidFill>
                </a:rPr>
                <a:t>トピックス</a:t>
              </a:r>
              <a:r>
                <a:rPr lang="en-US" altLang="ja-JP" sz="1600" b="1" dirty="0">
                  <a:solidFill>
                    <a:schemeClr val="tx1">
                      <a:lumMod val="65000"/>
                      <a:lumOff val="35000"/>
                    </a:schemeClr>
                  </a:solidFill>
                </a:rPr>
                <a:t>PR</a:t>
              </a:r>
              <a:r>
                <a:rPr lang="ja-JP" altLang="en-US" sz="1600" b="1" dirty="0">
                  <a:solidFill>
                    <a:schemeClr val="tx1">
                      <a:lumMod val="65000"/>
                      <a:lumOff val="35000"/>
                    </a:schemeClr>
                  </a:solidFill>
                </a:rPr>
                <a:t>掲載日</a:t>
              </a:r>
              <a:endParaRPr kumimoji="1" lang="ja-JP" altLang="en-US" sz="1600" b="1" dirty="0">
                <a:solidFill>
                  <a:schemeClr val="tx1">
                    <a:lumMod val="65000"/>
                    <a:lumOff val="35000"/>
                  </a:schemeClr>
                </a:solidFill>
              </a:endParaRPr>
            </a:p>
          </p:txBody>
        </p:sp>
      </p:grpSp>
      <p:sp>
        <p:nvSpPr>
          <p:cNvPr id="18" name="正方形/長方形 17">
            <a:extLst>
              <a:ext uri="{FF2B5EF4-FFF2-40B4-BE49-F238E27FC236}">
                <a16:creationId xmlns:a16="http://schemas.microsoft.com/office/drawing/2014/main" id="{74614DB5-2005-E5A3-2637-10C9C484D991}"/>
              </a:ext>
            </a:extLst>
          </p:cNvPr>
          <p:cNvSpPr/>
          <p:nvPr/>
        </p:nvSpPr>
        <p:spPr>
          <a:xfrm>
            <a:off x="9460012" y="2613643"/>
            <a:ext cx="578793" cy="269245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82BCE1BA-8439-B8F4-0B24-28028763850F}"/>
              </a:ext>
            </a:extLst>
          </p:cNvPr>
          <p:cNvSpPr/>
          <p:nvPr/>
        </p:nvSpPr>
        <p:spPr>
          <a:xfrm>
            <a:off x="470598" y="1074792"/>
            <a:ext cx="11233150" cy="61917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トピックス</a:t>
            </a:r>
            <a:r>
              <a:rPr lang="en-US" altLang="ja-JP" b="1" dirty="0">
                <a:solidFill>
                  <a:schemeClr val="tx1">
                    <a:lumMod val="65000"/>
                    <a:lumOff val="35000"/>
                  </a:schemeClr>
                </a:solidFill>
                <a:latin typeface="メイリオ" panose="020B0604030504040204" pitchFamily="50" charset="-128"/>
                <a:ea typeface="メイリオ" panose="020B0604030504040204" pitchFamily="50" charset="-128"/>
              </a:rPr>
              <a:t>PR</a:t>
            </a:r>
            <a:r>
              <a:rPr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掲載日に新規訪問が約</a:t>
            </a:r>
            <a:r>
              <a:rPr lang="en-US" altLang="ja-JP" b="1" dirty="0">
                <a:solidFill>
                  <a:schemeClr val="tx1">
                    <a:lumMod val="65000"/>
                    <a:lumOff val="35000"/>
                  </a:schemeClr>
                </a:solidFill>
                <a:latin typeface="メイリオ" panose="020B0604030504040204" pitchFamily="50" charset="-128"/>
                <a:ea typeface="メイリオ" panose="020B0604030504040204" pitchFamily="50" charset="-128"/>
              </a:rPr>
              <a:t>20</a:t>
            </a:r>
            <a:r>
              <a:rPr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％増加。</a:t>
            </a:r>
            <a:r>
              <a:rPr lang="ja-JP" altLang="en-US" b="1" dirty="0">
                <a:solidFill>
                  <a:srgbClr val="C00000"/>
                </a:solidFill>
                <a:latin typeface="メイリオ" panose="020B0604030504040204" pitchFamily="50" charset="-128"/>
                <a:ea typeface="メイリオ" panose="020B0604030504040204" pitchFamily="50" charset="-128"/>
              </a:rPr>
              <a:t>狙ったタイミングで新規顧客を得られやすい。</a:t>
            </a:r>
          </a:p>
        </p:txBody>
      </p:sp>
      <p:sp>
        <p:nvSpPr>
          <p:cNvPr id="21" name="正方形/長方形 20">
            <a:extLst>
              <a:ext uri="{FF2B5EF4-FFF2-40B4-BE49-F238E27FC236}">
                <a16:creationId xmlns:a16="http://schemas.microsoft.com/office/drawing/2014/main" id="{E490EED8-0DBD-1B23-7D23-8CE4847A9CAD}"/>
              </a:ext>
            </a:extLst>
          </p:cNvPr>
          <p:cNvSpPr/>
          <p:nvPr/>
        </p:nvSpPr>
        <p:spPr>
          <a:xfrm>
            <a:off x="10038806" y="6385197"/>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Yahoo! JAPAN</a:t>
            </a:r>
            <a:r>
              <a:rPr lang="ja-JP" altLang="en-US" sz="800" dirty="0">
                <a:solidFill>
                  <a:srgbClr val="000000"/>
                </a:solidFill>
                <a:latin typeface="+mn-ea"/>
              </a:rPr>
              <a:t>自社調べ</a:t>
            </a:r>
          </a:p>
        </p:txBody>
      </p:sp>
      <p:pic>
        <p:nvPicPr>
          <p:cNvPr id="29" name="図 28">
            <a:extLst>
              <a:ext uri="{FF2B5EF4-FFF2-40B4-BE49-F238E27FC236}">
                <a16:creationId xmlns:a16="http://schemas.microsoft.com/office/drawing/2014/main" id="{DD2C421D-21B2-7823-0A49-848658333DC0}"/>
              </a:ext>
            </a:extLst>
          </p:cNvPr>
          <p:cNvPicPr>
            <a:picLocks noChangeAspect="1"/>
          </p:cNvPicPr>
          <p:nvPr/>
        </p:nvPicPr>
        <p:blipFill rotWithShape="1">
          <a:blip r:embed="rId3"/>
          <a:srcRect l="32298" t="83425" r="24902" b="10626"/>
          <a:stretch/>
        </p:blipFill>
        <p:spPr>
          <a:xfrm>
            <a:off x="3873701" y="5654981"/>
            <a:ext cx="4733524" cy="295946"/>
          </a:xfrm>
          <a:prstGeom prst="rect">
            <a:avLst/>
          </a:prstGeom>
        </p:spPr>
      </p:pic>
    </p:spTree>
    <p:extLst>
      <p:ext uri="{BB962C8B-B14F-4D97-AF65-F5344CB8AC3E}">
        <p14:creationId xmlns:p14="http://schemas.microsoft.com/office/powerpoint/2010/main" val="35506190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図 41">
            <a:extLst>
              <a:ext uri="{FF2B5EF4-FFF2-40B4-BE49-F238E27FC236}">
                <a16:creationId xmlns:a16="http://schemas.microsoft.com/office/drawing/2014/main" id="{FB03651D-7A97-FBC2-CBCA-4FE09A6D98DA}"/>
              </a:ext>
            </a:extLst>
          </p:cNvPr>
          <p:cNvPicPr>
            <a:picLocks noChangeAspect="1"/>
          </p:cNvPicPr>
          <p:nvPr/>
        </p:nvPicPr>
        <p:blipFill rotWithShape="1">
          <a:blip r:embed="rId2"/>
          <a:srcRect b="19811"/>
          <a:stretch/>
        </p:blipFill>
        <p:spPr>
          <a:xfrm>
            <a:off x="523906" y="3048924"/>
            <a:ext cx="6246937" cy="3097227"/>
          </a:xfrm>
          <a:prstGeom prst="rect">
            <a:avLst/>
          </a:prstGeom>
        </p:spPr>
      </p:pic>
      <p:grpSp>
        <p:nvGrpSpPr>
          <p:cNvPr id="6" name="グループ化 5">
            <a:extLst>
              <a:ext uri="{FF2B5EF4-FFF2-40B4-BE49-F238E27FC236}">
                <a16:creationId xmlns:a16="http://schemas.microsoft.com/office/drawing/2014/main" id="{CFFF7E16-D9E2-FB76-B06E-45A83424880C}"/>
              </a:ext>
            </a:extLst>
          </p:cNvPr>
          <p:cNvGrpSpPr/>
          <p:nvPr/>
        </p:nvGrpSpPr>
        <p:grpSpPr>
          <a:xfrm>
            <a:off x="6507309" y="2157252"/>
            <a:ext cx="4945201" cy="702000"/>
            <a:chOff x="3593541" y="1273600"/>
            <a:chExt cx="3565605" cy="702000"/>
          </a:xfrm>
        </p:grpSpPr>
        <p:sp>
          <p:nvSpPr>
            <p:cNvPr id="7" name="角丸四角形 60">
              <a:extLst>
                <a:ext uri="{FF2B5EF4-FFF2-40B4-BE49-F238E27FC236}">
                  <a16:creationId xmlns:a16="http://schemas.microsoft.com/office/drawing/2014/main" id="{E3FD4526-43E0-CC5A-4674-2E0EBA268268}"/>
                </a:ext>
              </a:extLst>
            </p:cNvPr>
            <p:cNvSpPr/>
            <p:nvPr/>
          </p:nvSpPr>
          <p:spPr>
            <a:xfrm>
              <a:off x="3593541" y="1273600"/>
              <a:ext cx="35656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トピックス</a:t>
              </a:r>
              <a:r>
                <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rPr>
                <a:t>PR</a:t>
              </a: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の接触者における検索リフト</a:t>
              </a:r>
              <a:endPar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8" name="角丸四角形 60">
              <a:extLst>
                <a:ext uri="{FF2B5EF4-FFF2-40B4-BE49-F238E27FC236}">
                  <a16:creationId xmlns:a16="http://schemas.microsoft.com/office/drawing/2014/main" id="{37242877-08F3-D7CA-382C-3E86BD0A6D9B}"/>
                </a:ext>
              </a:extLst>
            </p:cNvPr>
            <p:cNvSpPr/>
            <p:nvPr/>
          </p:nvSpPr>
          <p:spPr>
            <a:xfrm>
              <a:off x="4773875" y="1507600"/>
              <a:ext cx="20797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defRPr/>
              </a:pP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非接触を</a:t>
              </a: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1</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とした場合</a:t>
              </a:r>
              <a:endPar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endParaRPr>
            </a:p>
          </p:txBody>
        </p:sp>
      </p:grpSp>
      <p:sp>
        <p:nvSpPr>
          <p:cNvPr id="11" name="正方形/長方形 10">
            <a:extLst>
              <a:ext uri="{FF2B5EF4-FFF2-40B4-BE49-F238E27FC236}">
                <a16:creationId xmlns:a16="http://schemas.microsoft.com/office/drawing/2014/main" id="{9A03632A-D259-D4D6-ADE0-970DAD075CE0}"/>
              </a:ext>
            </a:extLst>
          </p:cNvPr>
          <p:cNvSpPr/>
          <p:nvPr/>
        </p:nvSpPr>
        <p:spPr>
          <a:xfrm>
            <a:off x="479425" y="1085569"/>
            <a:ext cx="11233150" cy="915543"/>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トピックス掲載日の</a:t>
            </a:r>
            <a:r>
              <a:rPr lang="ja-JP" altLang="en-US" b="1" dirty="0">
                <a:solidFill>
                  <a:srgbClr val="C00000"/>
                </a:solidFill>
                <a:latin typeface="Meiryo" panose="020B0604030504040204" pitchFamily="34" charset="-128"/>
                <a:ea typeface="Meiryo" panose="020B0604030504040204" pitchFamily="34" charset="-128"/>
              </a:rPr>
              <a:t>検索数が前日比</a:t>
            </a:r>
            <a:r>
              <a:rPr lang="en-US" altLang="ja-JP" b="1" dirty="0">
                <a:solidFill>
                  <a:srgbClr val="C00000"/>
                </a:solidFill>
                <a:latin typeface="Meiryo" panose="020B0604030504040204" pitchFamily="34" charset="-128"/>
                <a:ea typeface="Meiryo" panose="020B0604030504040204" pitchFamily="34" charset="-128"/>
              </a:rPr>
              <a:t>135</a:t>
            </a:r>
            <a:r>
              <a:rPr lang="ja-JP" altLang="en-US" b="1" dirty="0">
                <a:solidFill>
                  <a:srgbClr val="C00000"/>
                </a:solidFill>
                <a:latin typeface="Meiryo" panose="020B0604030504040204" pitchFamily="34" charset="-128"/>
                <a:ea typeface="Meiryo" panose="020B0604030504040204" pitchFamily="34" charset="-128"/>
              </a:rPr>
              <a:t>％</a:t>
            </a:r>
            <a:r>
              <a:rPr lang="ja-JP" altLang="en-US" b="1" dirty="0">
                <a:solidFill>
                  <a:schemeClr val="accent3"/>
                </a:solidFill>
                <a:latin typeface="Meiryo" panose="020B0604030504040204" pitchFamily="34" charset="-128"/>
                <a:ea typeface="Meiryo" panose="020B0604030504040204" pitchFamily="34" charset="-128"/>
              </a:rPr>
              <a:t>、トピックス</a:t>
            </a:r>
            <a:r>
              <a:rPr lang="en-US" altLang="ja-JP" b="1" dirty="0">
                <a:solidFill>
                  <a:schemeClr val="accent3"/>
                </a:solidFill>
                <a:latin typeface="Meiryo" panose="020B0604030504040204" pitchFamily="34" charset="-128"/>
                <a:ea typeface="Meiryo" panose="020B0604030504040204" pitchFamily="34" charset="-128"/>
              </a:rPr>
              <a:t>PR</a:t>
            </a:r>
            <a:r>
              <a:rPr lang="ja-JP" altLang="en-US" b="1" dirty="0">
                <a:solidFill>
                  <a:schemeClr val="accent3"/>
                </a:solidFill>
                <a:latin typeface="Meiryo" panose="020B0604030504040204" pitchFamily="34" charset="-128"/>
                <a:ea typeface="Meiryo" panose="020B0604030504040204" pitchFamily="34" charset="-128"/>
              </a:rPr>
              <a:t>接触者の</a:t>
            </a:r>
            <a:r>
              <a:rPr lang="ja-JP" altLang="en-US" b="1" dirty="0">
                <a:solidFill>
                  <a:srgbClr val="C00000"/>
                </a:solidFill>
                <a:latin typeface="Meiryo" panose="020B0604030504040204" pitchFamily="34" charset="-128"/>
                <a:ea typeface="Meiryo" panose="020B0604030504040204" pitchFamily="34" charset="-128"/>
              </a:rPr>
              <a:t>検索率</a:t>
            </a:r>
            <a:r>
              <a:rPr lang="ja-JP" altLang="en-US" b="1" dirty="0">
                <a:solidFill>
                  <a:schemeClr val="accent3"/>
                </a:solidFill>
                <a:latin typeface="Meiryo" panose="020B0604030504040204" pitchFamily="34" charset="-128"/>
                <a:ea typeface="Meiryo" panose="020B0604030504040204" pitchFamily="34" charset="-128"/>
              </a:rPr>
              <a:t>が非接触者の</a:t>
            </a:r>
            <a:r>
              <a:rPr lang="en-US" altLang="ja-JP" b="1" dirty="0">
                <a:solidFill>
                  <a:srgbClr val="C00000"/>
                </a:solidFill>
                <a:latin typeface="Meiryo" panose="020B0604030504040204" pitchFamily="34" charset="-128"/>
                <a:ea typeface="Meiryo" panose="020B0604030504040204" pitchFamily="34" charset="-128"/>
              </a:rPr>
              <a:t>1.7</a:t>
            </a:r>
            <a:r>
              <a:rPr lang="ja-JP" altLang="en-US" b="1" dirty="0">
                <a:solidFill>
                  <a:srgbClr val="C00000"/>
                </a:solidFill>
                <a:latin typeface="Meiryo" panose="020B0604030504040204" pitchFamily="34" charset="-128"/>
                <a:ea typeface="Meiryo" panose="020B0604030504040204" pitchFamily="34" charset="-128"/>
              </a:rPr>
              <a:t>倍</a:t>
            </a:r>
            <a:endParaRPr lang="en-US" altLang="ja-JP" b="1" dirty="0">
              <a:solidFill>
                <a:srgbClr val="C00000"/>
              </a:solidFill>
              <a:latin typeface="Meiryo" panose="020B0604030504040204" pitchFamily="34" charset="-128"/>
              <a:ea typeface="Meiryo" panose="020B0604030504040204" pitchFamily="34" charset="-128"/>
            </a:endParaRPr>
          </a:p>
          <a:p>
            <a:pPr algn="ctr">
              <a:lnSpc>
                <a:spcPct val="150000"/>
              </a:lnSpc>
            </a:pPr>
            <a:r>
              <a:rPr lang="ja-JP" altLang="en-US" b="1" dirty="0">
                <a:solidFill>
                  <a:srgbClr val="C00000"/>
                </a:solidFill>
                <a:latin typeface="Meiryo" panose="020B0604030504040204" pitchFamily="34" charset="-128"/>
                <a:ea typeface="Meiryo" panose="020B0604030504040204" pitchFamily="34" charset="-128"/>
              </a:rPr>
              <a:t>トピックス</a:t>
            </a:r>
            <a:r>
              <a:rPr lang="en-US" altLang="ja-JP" b="1" dirty="0">
                <a:solidFill>
                  <a:srgbClr val="C00000"/>
                </a:solidFill>
                <a:latin typeface="Meiryo" panose="020B0604030504040204" pitchFamily="34" charset="-128"/>
                <a:ea typeface="Meiryo" panose="020B0604030504040204" pitchFamily="34" charset="-128"/>
              </a:rPr>
              <a:t>PR</a:t>
            </a:r>
            <a:r>
              <a:rPr lang="ja-JP" altLang="en-US" b="1" dirty="0">
                <a:solidFill>
                  <a:srgbClr val="C00000"/>
                </a:solidFill>
                <a:latin typeface="Meiryo" panose="020B0604030504040204" pitchFamily="34" charset="-128"/>
                <a:ea typeface="Meiryo" panose="020B0604030504040204" pitchFamily="34" charset="-128"/>
              </a:rPr>
              <a:t>の接触により検索行動に結びつきやすくなる傾向。</a:t>
            </a:r>
          </a:p>
        </p:txBody>
      </p:sp>
      <p:sp>
        <p:nvSpPr>
          <p:cNvPr id="21" name="テキスト プレースホルダー 1">
            <a:extLst>
              <a:ext uri="{FF2B5EF4-FFF2-40B4-BE49-F238E27FC236}">
                <a16:creationId xmlns:a16="http://schemas.microsoft.com/office/drawing/2014/main" id="{8EA9E93E-4915-42A7-5FE4-D315FFB235B0}"/>
              </a:ext>
            </a:extLst>
          </p:cNvPr>
          <p:cNvSpPr>
            <a:spLocks noGrp="1"/>
          </p:cNvSpPr>
          <p:nvPr>
            <p:ph type="body" sz="quarter" idx="10"/>
          </p:nvPr>
        </p:nvSpPr>
        <p:spPr>
          <a:xfrm>
            <a:off x="1277886" y="228502"/>
            <a:ext cx="8136904" cy="335028"/>
          </a:xfrm>
        </p:spPr>
        <p:txBody>
          <a:bodyPr/>
          <a:lstStyle/>
          <a:p>
            <a:r>
              <a:rPr kumimoji="1" lang="ja-JP" altLang="en-US" dirty="0"/>
              <a:t>広告効果事例②検索行動の増加</a:t>
            </a:r>
          </a:p>
        </p:txBody>
      </p:sp>
      <p:grpSp>
        <p:nvGrpSpPr>
          <p:cNvPr id="28" name="グループ化 27">
            <a:extLst>
              <a:ext uri="{FF2B5EF4-FFF2-40B4-BE49-F238E27FC236}">
                <a16:creationId xmlns:a16="http://schemas.microsoft.com/office/drawing/2014/main" id="{F8021BE4-AE5E-C1FE-7200-1C18DE6C7E8D}"/>
              </a:ext>
            </a:extLst>
          </p:cNvPr>
          <p:cNvGrpSpPr/>
          <p:nvPr/>
        </p:nvGrpSpPr>
        <p:grpSpPr>
          <a:xfrm>
            <a:off x="7343604" y="3366441"/>
            <a:ext cx="4108906" cy="2784615"/>
            <a:chOff x="852349" y="3028890"/>
            <a:chExt cx="4095750" cy="2881032"/>
          </a:xfrm>
        </p:grpSpPr>
        <p:graphicFrame>
          <p:nvGraphicFramePr>
            <p:cNvPr id="5" name="グラフ 4">
              <a:extLst>
                <a:ext uri="{FF2B5EF4-FFF2-40B4-BE49-F238E27FC236}">
                  <a16:creationId xmlns:a16="http://schemas.microsoft.com/office/drawing/2014/main" id="{2C6477D6-3735-4E9C-E965-CC5F5422E4A2}"/>
                </a:ext>
              </a:extLst>
            </p:cNvPr>
            <p:cNvGraphicFramePr>
              <a:graphicFrameLocks/>
            </p:cNvGraphicFramePr>
            <p:nvPr>
              <p:extLst>
                <p:ext uri="{D42A27DB-BD31-4B8C-83A1-F6EECF244321}">
                  <p14:modId xmlns:p14="http://schemas.microsoft.com/office/powerpoint/2010/main" val="3490562930"/>
                </p:ext>
              </p:extLst>
            </p:nvPr>
          </p:nvGraphicFramePr>
          <p:xfrm>
            <a:off x="852349" y="3166722"/>
            <a:ext cx="409575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9" name="テキスト ボックス 8">
              <a:extLst>
                <a:ext uri="{FF2B5EF4-FFF2-40B4-BE49-F238E27FC236}">
                  <a16:creationId xmlns:a16="http://schemas.microsoft.com/office/drawing/2014/main" id="{B35E05A9-3B8C-E17A-D5B3-DB1526EC341F}"/>
                </a:ext>
              </a:extLst>
            </p:cNvPr>
            <p:cNvSpPr txBox="1"/>
            <p:nvPr/>
          </p:nvSpPr>
          <p:spPr>
            <a:xfrm>
              <a:off x="3411110" y="3028890"/>
              <a:ext cx="898498" cy="400110"/>
            </a:xfrm>
            <a:prstGeom prst="rect">
              <a:avLst/>
            </a:prstGeom>
            <a:noFill/>
          </p:spPr>
          <p:txBody>
            <a:bodyPr wrap="square" rtlCol="0">
              <a:spAutoFit/>
            </a:bodyPr>
            <a:lstStyle/>
            <a:p>
              <a:pPr algn="ctr"/>
              <a:r>
                <a:rPr kumimoji="1" lang="en-US" altLang="ja-JP" sz="2000" b="1" dirty="0">
                  <a:solidFill>
                    <a:srgbClr val="C00000"/>
                  </a:solidFill>
                  <a:latin typeface="+mn-ea"/>
                </a:rPr>
                <a:t>1.7</a:t>
              </a:r>
              <a:endParaRPr kumimoji="1" lang="ja-JP" altLang="en-US" sz="2000" b="1" dirty="0">
                <a:solidFill>
                  <a:srgbClr val="C00000"/>
                </a:solidFill>
                <a:latin typeface="+mn-ea"/>
              </a:endParaRPr>
            </a:p>
          </p:txBody>
        </p:sp>
      </p:grpSp>
      <p:grpSp>
        <p:nvGrpSpPr>
          <p:cNvPr id="29" name="グループ化 28">
            <a:extLst>
              <a:ext uri="{FF2B5EF4-FFF2-40B4-BE49-F238E27FC236}">
                <a16:creationId xmlns:a16="http://schemas.microsoft.com/office/drawing/2014/main" id="{9B6B4F2C-6FA1-E5E8-E795-2992A6B507BA}"/>
              </a:ext>
            </a:extLst>
          </p:cNvPr>
          <p:cNvGrpSpPr/>
          <p:nvPr/>
        </p:nvGrpSpPr>
        <p:grpSpPr>
          <a:xfrm>
            <a:off x="15845155" y="2328353"/>
            <a:ext cx="5616575" cy="3498047"/>
            <a:chOff x="6104255" y="2885510"/>
            <a:chExt cx="5616575" cy="3498047"/>
          </a:xfrm>
        </p:grpSpPr>
        <p:graphicFrame>
          <p:nvGraphicFramePr>
            <p:cNvPr id="12" name="グラフ 11">
              <a:extLst>
                <a:ext uri="{FF2B5EF4-FFF2-40B4-BE49-F238E27FC236}">
                  <a16:creationId xmlns:a16="http://schemas.microsoft.com/office/drawing/2014/main" id="{629B7A39-8718-8620-7DE5-DE76BA7E3082}"/>
                </a:ext>
              </a:extLst>
            </p:cNvPr>
            <p:cNvGraphicFramePr>
              <a:graphicFrameLocks/>
            </p:cNvGraphicFramePr>
            <p:nvPr>
              <p:extLst>
                <p:ext uri="{D42A27DB-BD31-4B8C-83A1-F6EECF244321}">
                  <p14:modId xmlns:p14="http://schemas.microsoft.com/office/powerpoint/2010/main" val="683089100"/>
                </p:ext>
              </p:extLst>
            </p:nvPr>
          </p:nvGraphicFramePr>
          <p:xfrm>
            <a:off x="6104255" y="3224064"/>
            <a:ext cx="5616575" cy="3159493"/>
          </p:xfrm>
          <a:graphic>
            <a:graphicData uri="http://schemas.openxmlformats.org/drawingml/2006/chart">
              <c:chart xmlns:c="http://schemas.openxmlformats.org/drawingml/2006/chart" xmlns:r="http://schemas.openxmlformats.org/officeDocument/2006/relationships" r:id="rId4"/>
            </a:graphicData>
          </a:graphic>
        </p:graphicFrame>
        <p:sp>
          <p:nvSpPr>
            <p:cNvPr id="16" name="テキスト ボックス 15">
              <a:extLst>
                <a:ext uri="{FF2B5EF4-FFF2-40B4-BE49-F238E27FC236}">
                  <a16:creationId xmlns:a16="http://schemas.microsoft.com/office/drawing/2014/main" id="{498E3463-8E37-8F66-E012-7A128CC18D59}"/>
                </a:ext>
              </a:extLst>
            </p:cNvPr>
            <p:cNvSpPr txBox="1"/>
            <p:nvPr/>
          </p:nvSpPr>
          <p:spPr>
            <a:xfrm>
              <a:off x="7930008" y="4039218"/>
              <a:ext cx="638592" cy="369332"/>
            </a:xfrm>
            <a:prstGeom prst="rect">
              <a:avLst/>
            </a:prstGeom>
            <a:noFill/>
          </p:spPr>
          <p:txBody>
            <a:bodyPr wrap="square" rtlCol="0">
              <a:spAutoFit/>
            </a:bodyPr>
            <a:lstStyle/>
            <a:p>
              <a:pPr algn="ctr"/>
              <a:r>
                <a:rPr kumimoji="1" lang="en-US" altLang="ja-JP" b="1" dirty="0">
                  <a:solidFill>
                    <a:srgbClr val="C00000"/>
                  </a:solidFill>
                  <a:latin typeface="+mn-ea"/>
                </a:rPr>
                <a:t>1.9</a:t>
              </a:r>
              <a:endParaRPr kumimoji="1" lang="ja-JP" altLang="en-US" b="1" dirty="0">
                <a:solidFill>
                  <a:srgbClr val="C00000"/>
                </a:solidFill>
                <a:latin typeface="+mn-ea"/>
              </a:endParaRPr>
            </a:p>
          </p:txBody>
        </p:sp>
        <p:sp>
          <p:nvSpPr>
            <p:cNvPr id="17" name="テキスト ボックス 16">
              <a:extLst>
                <a:ext uri="{FF2B5EF4-FFF2-40B4-BE49-F238E27FC236}">
                  <a16:creationId xmlns:a16="http://schemas.microsoft.com/office/drawing/2014/main" id="{3811CBA1-69F6-B6CC-DE10-BC3997EA7077}"/>
                </a:ext>
              </a:extLst>
            </p:cNvPr>
            <p:cNvSpPr txBox="1"/>
            <p:nvPr/>
          </p:nvSpPr>
          <p:spPr>
            <a:xfrm>
              <a:off x="9267081" y="3695808"/>
              <a:ext cx="638592" cy="369332"/>
            </a:xfrm>
            <a:prstGeom prst="rect">
              <a:avLst/>
            </a:prstGeom>
            <a:noFill/>
          </p:spPr>
          <p:txBody>
            <a:bodyPr wrap="square" rtlCol="0">
              <a:spAutoFit/>
            </a:bodyPr>
            <a:lstStyle/>
            <a:p>
              <a:pPr algn="ctr"/>
              <a:r>
                <a:rPr lang="en-US" altLang="ja-JP" b="1" dirty="0">
                  <a:solidFill>
                    <a:srgbClr val="C00000"/>
                  </a:solidFill>
                  <a:latin typeface="+mn-ea"/>
                </a:rPr>
                <a:t>2.2</a:t>
              </a:r>
              <a:endParaRPr kumimoji="1" lang="ja-JP" altLang="en-US" b="1" dirty="0">
                <a:solidFill>
                  <a:srgbClr val="C00000"/>
                </a:solidFill>
                <a:latin typeface="+mn-ea"/>
              </a:endParaRPr>
            </a:p>
          </p:txBody>
        </p:sp>
        <p:sp>
          <p:nvSpPr>
            <p:cNvPr id="18" name="テキスト ボックス 17">
              <a:extLst>
                <a:ext uri="{FF2B5EF4-FFF2-40B4-BE49-F238E27FC236}">
                  <a16:creationId xmlns:a16="http://schemas.microsoft.com/office/drawing/2014/main" id="{556BF12B-61EE-DADA-1D13-DD15F2AE2D4A}"/>
                </a:ext>
              </a:extLst>
            </p:cNvPr>
            <p:cNvSpPr txBox="1"/>
            <p:nvPr/>
          </p:nvSpPr>
          <p:spPr>
            <a:xfrm>
              <a:off x="10580444" y="3126313"/>
              <a:ext cx="614993" cy="369332"/>
            </a:xfrm>
            <a:prstGeom prst="rect">
              <a:avLst/>
            </a:prstGeom>
            <a:noFill/>
          </p:spPr>
          <p:txBody>
            <a:bodyPr wrap="square" rtlCol="0">
              <a:spAutoFit/>
            </a:bodyPr>
            <a:lstStyle/>
            <a:p>
              <a:pPr algn="ctr"/>
              <a:r>
                <a:rPr lang="en-US" altLang="ja-JP" b="1" dirty="0">
                  <a:solidFill>
                    <a:srgbClr val="C00000"/>
                  </a:solidFill>
                  <a:latin typeface="+mn-ea"/>
                </a:rPr>
                <a:t>3.3</a:t>
              </a:r>
              <a:endParaRPr kumimoji="1" lang="ja-JP" altLang="en-US" b="1" dirty="0">
                <a:solidFill>
                  <a:srgbClr val="C00000"/>
                </a:solidFill>
                <a:latin typeface="+mn-ea"/>
              </a:endParaRPr>
            </a:p>
          </p:txBody>
        </p:sp>
        <p:sp>
          <p:nvSpPr>
            <p:cNvPr id="27" name="テキスト ボックス 26">
              <a:extLst>
                <a:ext uri="{FF2B5EF4-FFF2-40B4-BE49-F238E27FC236}">
                  <a16:creationId xmlns:a16="http://schemas.microsoft.com/office/drawing/2014/main" id="{83C0C19D-595D-DA0E-16B7-9CEB4C26FF7C}"/>
                </a:ext>
              </a:extLst>
            </p:cNvPr>
            <p:cNvSpPr txBox="1"/>
            <p:nvPr/>
          </p:nvSpPr>
          <p:spPr>
            <a:xfrm>
              <a:off x="8212182" y="2885510"/>
              <a:ext cx="1903755" cy="338554"/>
            </a:xfrm>
            <a:prstGeom prst="rect">
              <a:avLst/>
            </a:prstGeom>
            <a:noFill/>
          </p:spPr>
          <p:txBody>
            <a:bodyPr wrap="square" rtlCol="0">
              <a:spAutoFit/>
            </a:bodyPr>
            <a:lstStyle/>
            <a:p>
              <a:pPr algn="ctr"/>
              <a:r>
                <a:rPr kumimoji="1" lang="en-US" altLang="ja-JP" sz="1600" b="1" dirty="0">
                  <a:solidFill>
                    <a:schemeClr val="tx1">
                      <a:lumMod val="65000"/>
                      <a:lumOff val="35000"/>
                    </a:schemeClr>
                  </a:solidFill>
                </a:rPr>
                <a:t>【</a:t>
              </a:r>
              <a:r>
                <a:rPr kumimoji="1" lang="ja-JP" altLang="en-US" sz="1600" b="1" dirty="0">
                  <a:solidFill>
                    <a:schemeClr val="tx1">
                      <a:lumMod val="65000"/>
                      <a:lumOff val="35000"/>
                    </a:schemeClr>
                  </a:solidFill>
                </a:rPr>
                <a:t>キーワード別</a:t>
              </a:r>
              <a:r>
                <a:rPr kumimoji="1" lang="en-US" altLang="ja-JP" sz="1600" b="1" dirty="0">
                  <a:solidFill>
                    <a:schemeClr val="tx1">
                      <a:lumMod val="65000"/>
                      <a:lumOff val="35000"/>
                    </a:schemeClr>
                  </a:solidFill>
                </a:rPr>
                <a:t>】</a:t>
              </a:r>
              <a:endParaRPr kumimoji="1" lang="ja-JP" altLang="en-US" sz="1600" b="1" dirty="0">
                <a:solidFill>
                  <a:schemeClr val="tx1">
                    <a:lumMod val="65000"/>
                    <a:lumOff val="35000"/>
                  </a:schemeClr>
                </a:solidFill>
              </a:endParaRPr>
            </a:p>
          </p:txBody>
        </p:sp>
      </p:grpSp>
      <p:grpSp>
        <p:nvGrpSpPr>
          <p:cNvPr id="31" name="グループ化 30">
            <a:extLst>
              <a:ext uri="{FF2B5EF4-FFF2-40B4-BE49-F238E27FC236}">
                <a16:creationId xmlns:a16="http://schemas.microsoft.com/office/drawing/2014/main" id="{6D86B3DE-2E47-09A5-107A-88E95B4786D4}"/>
              </a:ext>
            </a:extLst>
          </p:cNvPr>
          <p:cNvGrpSpPr/>
          <p:nvPr/>
        </p:nvGrpSpPr>
        <p:grpSpPr>
          <a:xfrm>
            <a:off x="4495591" y="3189673"/>
            <a:ext cx="2111375" cy="584775"/>
            <a:chOff x="9145225" y="2022592"/>
            <a:chExt cx="2111375" cy="584775"/>
          </a:xfrm>
        </p:grpSpPr>
        <p:sp>
          <p:nvSpPr>
            <p:cNvPr id="32" name="楕円 31">
              <a:extLst>
                <a:ext uri="{FF2B5EF4-FFF2-40B4-BE49-F238E27FC236}">
                  <a16:creationId xmlns:a16="http://schemas.microsoft.com/office/drawing/2014/main" id="{F38F7174-71ED-7C73-1E99-A000E793F479}"/>
                </a:ext>
              </a:extLst>
            </p:cNvPr>
            <p:cNvSpPr/>
            <p:nvPr/>
          </p:nvSpPr>
          <p:spPr>
            <a:xfrm>
              <a:off x="10896600" y="2070100"/>
              <a:ext cx="360000" cy="3600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33" name="直線コネクタ 32">
              <a:extLst>
                <a:ext uri="{FF2B5EF4-FFF2-40B4-BE49-F238E27FC236}">
                  <a16:creationId xmlns:a16="http://schemas.microsoft.com/office/drawing/2014/main" id="{5F749425-6F90-3383-718D-10801383AB03}"/>
                </a:ext>
              </a:extLst>
            </p:cNvPr>
            <p:cNvCxnSpPr/>
            <p:nvPr/>
          </p:nvCxnSpPr>
          <p:spPr>
            <a:xfrm>
              <a:off x="9145225" y="2569553"/>
              <a:ext cx="13589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9DD6950D-6A00-F27A-90C6-FD36EF3A8D04}"/>
                </a:ext>
              </a:extLst>
            </p:cNvPr>
            <p:cNvCxnSpPr>
              <a:cxnSpLocks/>
            </p:cNvCxnSpPr>
            <p:nvPr/>
          </p:nvCxnSpPr>
          <p:spPr>
            <a:xfrm flipV="1">
              <a:off x="10504125" y="2250100"/>
              <a:ext cx="392475" cy="3194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4FF79EF2-2F3B-96EA-DFFF-A6FC6B3CD7D8}"/>
                </a:ext>
              </a:extLst>
            </p:cNvPr>
            <p:cNvSpPr txBox="1"/>
            <p:nvPr/>
          </p:nvSpPr>
          <p:spPr>
            <a:xfrm>
              <a:off x="9145225" y="2022592"/>
              <a:ext cx="1428750" cy="584775"/>
            </a:xfrm>
            <a:prstGeom prst="rect">
              <a:avLst/>
            </a:prstGeom>
            <a:noFill/>
          </p:spPr>
          <p:txBody>
            <a:bodyPr wrap="square" rtlCol="0">
              <a:spAutoFit/>
            </a:bodyPr>
            <a:lstStyle/>
            <a:p>
              <a:pPr algn="ctr"/>
              <a:r>
                <a:rPr lang="ja-JP" altLang="en-US" sz="1600" b="1" dirty="0">
                  <a:solidFill>
                    <a:schemeClr val="tx1">
                      <a:lumMod val="65000"/>
                      <a:lumOff val="35000"/>
                    </a:schemeClr>
                  </a:solidFill>
                </a:rPr>
                <a:t>トピックス</a:t>
              </a:r>
              <a:r>
                <a:rPr lang="en-US" altLang="ja-JP" sz="1600" b="1" dirty="0">
                  <a:solidFill>
                    <a:schemeClr val="tx1">
                      <a:lumMod val="65000"/>
                      <a:lumOff val="35000"/>
                    </a:schemeClr>
                  </a:solidFill>
                </a:rPr>
                <a:t>PR</a:t>
              </a:r>
              <a:r>
                <a:rPr lang="ja-JP" altLang="en-US" sz="1600" b="1" dirty="0">
                  <a:solidFill>
                    <a:schemeClr val="tx1">
                      <a:lumMod val="65000"/>
                      <a:lumOff val="35000"/>
                    </a:schemeClr>
                  </a:solidFill>
                </a:rPr>
                <a:t>掲載日</a:t>
              </a:r>
              <a:endParaRPr kumimoji="1" lang="ja-JP" altLang="en-US" sz="1600" b="1" dirty="0">
                <a:solidFill>
                  <a:schemeClr val="tx1">
                    <a:lumMod val="65000"/>
                    <a:lumOff val="35000"/>
                  </a:schemeClr>
                </a:solidFill>
              </a:endParaRPr>
            </a:p>
          </p:txBody>
        </p:sp>
      </p:grpSp>
      <p:grpSp>
        <p:nvGrpSpPr>
          <p:cNvPr id="36" name="グループ化 35">
            <a:extLst>
              <a:ext uri="{FF2B5EF4-FFF2-40B4-BE49-F238E27FC236}">
                <a16:creationId xmlns:a16="http://schemas.microsoft.com/office/drawing/2014/main" id="{A4C6A1ED-DFA6-5950-6FF1-B1A7563C015B}"/>
              </a:ext>
            </a:extLst>
          </p:cNvPr>
          <p:cNvGrpSpPr/>
          <p:nvPr/>
        </p:nvGrpSpPr>
        <p:grpSpPr>
          <a:xfrm>
            <a:off x="1328444" y="2211721"/>
            <a:ext cx="3565605" cy="571818"/>
            <a:chOff x="4168735" y="1713946"/>
            <a:chExt cx="3565605" cy="571818"/>
          </a:xfrm>
        </p:grpSpPr>
        <p:sp>
          <p:nvSpPr>
            <p:cNvPr id="37" name="テキスト ボックス 36">
              <a:extLst>
                <a:ext uri="{FF2B5EF4-FFF2-40B4-BE49-F238E27FC236}">
                  <a16:creationId xmlns:a16="http://schemas.microsoft.com/office/drawing/2014/main" id="{05906922-D681-01C7-CB86-0D023B7A1B35}"/>
                </a:ext>
              </a:extLst>
            </p:cNvPr>
            <p:cNvSpPr txBox="1"/>
            <p:nvPr/>
          </p:nvSpPr>
          <p:spPr>
            <a:xfrm>
              <a:off x="5378149" y="2085709"/>
              <a:ext cx="1777865" cy="200055"/>
            </a:xfrm>
            <a:prstGeom prst="rect">
              <a:avLst/>
            </a:prstGeom>
            <a:noFill/>
          </p:spPr>
          <p:txBody>
            <a:bodyPr wrap="square">
              <a:spAutoFit/>
            </a:bodyPr>
            <a:lstStyle/>
            <a:p>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サービス名（</a:t>
              </a: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DMM TV</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 完全一致</a:t>
              </a:r>
              <a:endPar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8" name="角丸四角形 60">
              <a:extLst>
                <a:ext uri="{FF2B5EF4-FFF2-40B4-BE49-F238E27FC236}">
                  <a16:creationId xmlns:a16="http://schemas.microsoft.com/office/drawing/2014/main" id="{34001E03-51B9-CDEA-D206-BE19CE62B412}"/>
                </a:ext>
              </a:extLst>
            </p:cNvPr>
            <p:cNvSpPr/>
            <p:nvPr/>
          </p:nvSpPr>
          <p:spPr>
            <a:xfrm>
              <a:off x="4168735" y="1713946"/>
              <a:ext cx="35656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検索数推移</a:t>
              </a:r>
              <a:endPar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endParaRPr>
            </a:p>
          </p:txBody>
        </p:sp>
      </p:grpSp>
      <p:sp>
        <p:nvSpPr>
          <p:cNvPr id="39" name="矢印: 右 38">
            <a:extLst>
              <a:ext uri="{FF2B5EF4-FFF2-40B4-BE49-F238E27FC236}">
                <a16:creationId xmlns:a16="http://schemas.microsoft.com/office/drawing/2014/main" id="{CD54BB0E-7E91-C573-82AA-4303877CC825}"/>
              </a:ext>
            </a:extLst>
          </p:cNvPr>
          <p:cNvSpPr/>
          <p:nvPr/>
        </p:nvSpPr>
        <p:spPr>
          <a:xfrm rot="19417848">
            <a:off x="8756677" y="3992462"/>
            <a:ext cx="1214223" cy="245507"/>
          </a:xfrm>
          <a:prstGeom prst="rightArrow">
            <a:avLst>
              <a:gd name="adj1" fmla="val 44852"/>
              <a:gd name="adj2"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0" name="正方形/長方形 39">
            <a:extLst>
              <a:ext uri="{FF2B5EF4-FFF2-40B4-BE49-F238E27FC236}">
                <a16:creationId xmlns:a16="http://schemas.microsoft.com/office/drawing/2014/main" id="{AA664DE4-2EA7-20E2-B72C-A06A53F4BC5E}"/>
              </a:ext>
            </a:extLst>
          </p:cNvPr>
          <p:cNvSpPr/>
          <p:nvPr/>
        </p:nvSpPr>
        <p:spPr>
          <a:xfrm>
            <a:off x="10038806" y="6385197"/>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Yahoo! JAPAN</a:t>
            </a:r>
            <a:r>
              <a:rPr lang="ja-JP" altLang="en-US" sz="800" dirty="0">
                <a:solidFill>
                  <a:srgbClr val="000000"/>
                </a:solidFill>
                <a:latin typeface="+mn-ea"/>
              </a:rPr>
              <a:t>自社調べ</a:t>
            </a:r>
          </a:p>
        </p:txBody>
      </p:sp>
    </p:spTree>
    <p:extLst>
      <p:ext uri="{BB962C8B-B14F-4D97-AF65-F5344CB8AC3E}">
        <p14:creationId xmlns:p14="http://schemas.microsoft.com/office/powerpoint/2010/main" val="20754081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グラフ 28">
            <a:extLst>
              <a:ext uri="{FF2B5EF4-FFF2-40B4-BE49-F238E27FC236}">
                <a16:creationId xmlns:a16="http://schemas.microsoft.com/office/drawing/2014/main" id="{2805FE8B-0DDA-5D2A-742D-3FD79B64AF5F}"/>
              </a:ext>
            </a:extLst>
          </p:cNvPr>
          <p:cNvGraphicFramePr>
            <a:graphicFrameLocks/>
          </p:cNvGraphicFramePr>
          <p:nvPr>
            <p:extLst>
              <p:ext uri="{D42A27DB-BD31-4B8C-83A1-F6EECF244321}">
                <p14:modId xmlns:p14="http://schemas.microsoft.com/office/powerpoint/2010/main" val="626558574"/>
              </p:ext>
            </p:extLst>
          </p:nvPr>
        </p:nvGraphicFramePr>
        <p:xfrm>
          <a:off x="6837866" y="2950962"/>
          <a:ext cx="4598905" cy="3152441"/>
        </p:xfrm>
        <a:graphic>
          <a:graphicData uri="http://schemas.openxmlformats.org/drawingml/2006/chart">
            <c:chart xmlns:c="http://schemas.openxmlformats.org/drawingml/2006/chart" xmlns:r="http://schemas.openxmlformats.org/officeDocument/2006/relationships" r:id="rId2"/>
          </a:graphicData>
        </a:graphic>
      </p:graphicFrame>
      <p:sp>
        <p:nvSpPr>
          <p:cNvPr id="8" name="テキスト プレースホルダー 1">
            <a:extLst>
              <a:ext uri="{FF2B5EF4-FFF2-40B4-BE49-F238E27FC236}">
                <a16:creationId xmlns:a16="http://schemas.microsoft.com/office/drawing/2014/main" id="{116B20FB-84A7-3C29-265A-3CFB91FEA734}"/>
              </a:ext>
            </a:extLst>
          </p:cNvPr>
          <p:cNvSpPr>
            <a:spLocks noGrp="1"/>
          </p:cNvSpPr>
          <p:nvPr>
            <p:ph type="body" sz="quarter" idx="10"/>
          </p:nvPr>
        </p:nvSpPr>
        <p:spPr>
          <a:xfrm>
            <a:off x="1277886" y="228502"/>
            <a:ext cx="8136904" cy="335028"/>
          </a:xfrm>
        </p:spPr>
        <p:txBody>
          <a:bodyPr/>
          <a:lstStyle/>
          <a:p>
            <a:r>
              <a:rPr kumimoji="1" lang="ja-JP" altLang="en-US" dirty="0"/>
              <a:t>広告効果事例③クリエイティブ比較</a:t>
            </a:r>
          </a:p>
        </p:txBody>
      </p:sp>
      <p:sp>
        <p:nvSpPr>
          <p:cNvPr id="19" name="テキスト ボックス 18">
            <a:extLst>
              <a:ext uri="{FF2B5EF4-FFF2-40B4-BE49-F238E27FC236}">
                <a16:creationId xmlns:a16="http://schemas.microsoft.com/office/drawing/2014/main" id="{54AF4F90-4AD2-5B24-92D1-004CB4BEBA6F}"/>
              </a:ext>
            </a:extLst>
          </p:cNvPr>
          <p:cNvSpPr txBox="1"/>
          <p:nvPr/>
        </p:nvSpPr>
        <p:spPr>
          <a:xfrm>
            <a:off x="7742259" y="3274921"/>
            <a:ext cx="1344672" cy="461665"/>
          </a:xfrm>
          <a:prstGeom prst="rect">
            <a:avLst/>
          </a:prstGeom>
          <a:noFill/>
        </p:spPr>
        <p:txBody>
          <a:bodyPr wrap="square" rtlCol="0">
            <a:spAutoFit/>
          </a:bodyPr>
          <a:lstStyle/>
          <a:p>
            <a:pPr algn="ctr"/>
            <a:r>
              <a:rPr kumimoji="1" lang="en-US" altLang="ja-JP" sz="2400" b="1" dirty="0">
                <a:solidFill>
                  <a:srgbClr val="C00000"/>
                </a:solidFill>
                <a:latin typeface="+mn-ea"/>
              </a:rPr>
              <a:t>1.5</a:t>
            </a:r>
            <a:r>
              <a:rPr kumimoji="1" lang="ja-JP" altLang="en-US" sz="2400" b="1" dirty="0">
                <a:solidFill>
                  <a:srgbClr val="C00000"/>
                </a:solidFill>
                <a:latin typeface="+mn-ea"/>
              </a:rPr>
              <a:t>倍</a:t>
            </a:r>
          </a:p>
        </p:txBody>
      </p:sp>
      <p:sp>
        <p:nvSpPr>
          <p:cNvPr id="20" name="矢印: 右 19">
            <a:extLst>
              <a:ext uri="{FF2B5EF4-FFF2-40B4-BE49-F238E27FC236}">
                <a16:creationId xmlns:a16="http://schemas.microsoft.com/office/drawing/2014/main" id="{0FD2C4CC-47FB-127A-18F6-6B056009D60D}"/>
              </a:ext>
            </a:extLst>
          </p:cNvPr>
          <p:cNvSpPr/>
          <p:nvPr/>
        </p:nvSpPr>
        <p:spPr>
          <a:xfrm rot="19749080">
            <a:off x="8481565" y="3662306"/>
            <a:ext cx="1214223" cy="245507"/>
          </a:xfrm>
          <a:prstGeom prst="rightArrow">
            <a:avLst>
              <a:gd name="adj1" fmla="val 44852"/>
              <a:gd name="adj2"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20">
            <a:extLst>
              <a:ext uri="{FF2B5EF4-FFF2-40B4-BE49-F238E27FC236}">
                <a16:creationId xmlns:a16="http://schemas.microsoft.com/office/drawing/2014/main" id="{B33DE1D7-6EBC-27DD-7D27-F7E3C2844835}"/>
              </a:ext>
            </a:extLst>
          </p:cNvPr>
          <p:cNvSpPr/>
          <p:nvPr/>
        </p:nvSpPr>
        <p:spPr>
          <a:xfrm>
            <a:off x="479425" y="1085569"/>
            <a:ext cx="11233150" cy="99310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a:solidFill>
                  <a:schemeClr val="tx1">
                    <a:lumMod val="65000"/>
                    <a:lumOff val="35000"/>
                  </a:schemeClr>
                </a:solidFill>
                <a:latin typeface="Meiryo" panose="020B0604030504040204" pitchFamily="34" charset="-128"/>
                <a:ea typeface="Meiryo" panose="020B0604030504040204" pitchFamily="34" charset="-128"/>
              </a:rPr>
              <a:t>掲載クリエイティブの違いにより</a:t>
            </a:r>
            <a:r>
              <a:rPr lang="ja-JP" altLang="en-US" b="1">
                <a:solidFill>
                  <a:srgbClr val="C00000"/>
                </a:solidFill>
                <a:latin typeface="Meiryo" panose="020B0604030504040204" pitchFamily="34" charset="-128"/>
                <a:ea typeface="Meiryo" panose="020B0604030504040204" pitchFamily="34" charset="-128"/>
              </a:rPr>
              <a:t>クリック率</a:t>
            </a:r>
            <a:r>
              <a:rPr lang="ja-JP" altLang="en-US" b="1" dirty="0">
                <a:solidFill>
                  <a:srgbClr val="C00000"/>
                </a:solidFill>
                <a:latin typeface="Meiryo" panose="020B0604030504040204" pitchFamily="34" charset="-128"/>
                <a:ea typeface="Meiryo" panose="020B0604030504040204" pitchFamily="34" charset="-128"/>
              </a:rPr>
              <a:t>が</a:t>
            </a:r>
            <a:r>
              <a:rPr lang="en-US" altLang="ja-JP" b="1" dirty="0">
                <a:solidFill>
                  <a:srgbClr val="C00000"/>
                </a:solidFill>
                <a:latin typeface="Meiryo" panose="020B0604030504040204" pitchFamily="34" charset="-128"/>
                <a:ea typeface="Meiryo" panose="020B0604030504040204" pitchFamily="34" charset="-128"/>
              </a:rPr>
              <a:t>1.5</a:t>
            </a:r>
            <a:r>
              <a:rPr lang="ja-JP" altLang="en-US" b="1" dirty="0">
                <a:solidFill>
                  <a:srgbClr val="C00000"/>
                </a:solidFill>
                <a:latin typeface="Meiryo" panose="020B0604030504040204" pitchFamily="34" charset="-128"/>
                <a:ea typeface="Meiryo" panose="020B0604030504040204" pitchFamily="34" charset="-128"/>
              </a:rPr>
              <a:t>倍</a:t>
            </a:r>
            <a:r>
              <a:rPr lang="ja-JP" altLang="en-US" b="1" dirty="0">
                <a:solidFill>
                  <a:schemeClr val="tx1">
                    <a:lumMod val="65000"/>
                    <a:lumOff val="35000"/>
                  </a:schemeClr>
                </a:solidFill>
                <a:latin typeface="Meiryo" panose="020B0604030504040204" pitchFamily="34" charset="-128"/>
                <a:ea typeface="Meiryo" panose="020B0604030504040204" pitchFamily="34" charset="-128"/>
              </a:rPr>
              <a:t>に。記事閲覧を目的に訪問される掲載面のため、</a:t>
            </a:r>
            <a:endParaRPr lang="en-US" altLang="ja-JP" b="1" dirty="0">
              <a:solidFill>
                <a:schemeClr val="tx1">
                  <a:lumMod val="65000"/>
                  <a:lumOff val="35000"/>
                </a:schemeClr>
              </a:solidFill>
              <a:latin typeface="Meiryo" panose="020B0604030504040204" pitchFamily="34" charset="-128"/>
              <a:ea typeface="Meiryo" panose="020B0604030504040204" pitchFamily="34" charset="-128"/>
            </a:endParaRPr>
          </a:p>
          <a:p>
            <a:pPr algn="ctr">
              <a:lnSpc>
                <a:spcPct val="150000"/>
              </a:lnSpc>
            </a:pPr>
            <a:r>
              <a:rPr lang="ja-JP" altLang="en-US" b="1" dirty="0">
                <a:solidFill>
                  <a:srgbClr val="C00000"/>
                </a:solidFill>
                <a:latin typeface="Meiryo" panose="020B0604030504040204" pitchFamily="34" charset="-128"/>
                <a:ea typeface="Meiryo" panose="020B0604030504040204" pitchFamily="34" charset="-128"/>
              </a:rPr>
              <a:t>遷移先が記事コンテンツであることが分かるクリエイティブが好反応</a:t>
            </a:r>
            <a:r>
              <a:rPr lang="ja-JP" altLang="en-US" b="1" dirty="0">
                <a:solidFill>
                  <a:schemeClr val="tx1">
                    <a:lumMod val="65000"/>
                    <a:lumOff val="35000"/>
                  </a:schemeClr>
                </a:solidFill>
                <a:latin typeface="Meiryo" panose="020B0604030504040204" pitchFamily="34" charset="-128"/>
                <a:ea typeface="Meiryo" panose="020B0604030504040204" pitchFamily="34" charset="-128"/>
              </a:rPr>
              <a:t>となった。</a:t>
            </a:r>
          </a:p>
        </p:txBody>
      </p:sp>
      <p:grpSp>
        <p:nvGrpSpPr>
          <p:cNvPr id="25" name="グループ化 24">
            <a:extLst>
              <a:ext uri="{FF2B5EF4-FFF2-40B4-BE49-F238E27FC236}">
                <a16:creationId xmlns:a16="http://schemas.microsoft.com/office/drawing/2014/main" id="{8F7E7CA3-9C58-7872-B1CD-9C5BACF8FD95}"/>
              </a:ext>
            </a:extLst>
          </p:cNvPr>
          <p:cNvGrpSpPr/>
          <p:nvPr/>
        </p:nvGrpSpPr>
        <p:grpSpPr>
          <a:xfrm>
            <a:off x="603059" y="2889325"/>
            <a:ext cx="4964832" cy="1021120"/>
            <a:chOff x="600427" y="2046636"/>
            <a:chExt cx="4964832" cy="1021120"/>
          </a:xfrm>
        </p:grpSpPr>
        <p:pic>
          <p:nvPicPr>
            <p:cNvPr id="15" name="図 14" descr="グラフィカル ユーザー インターフェイス, テキスト&#10;&#10;自動的に生成された説明">
              <a:extLst>
                <a:ext uri="{FF2B5EF4-FFF2-40B4-BE49-F238E27FC236}">
                  <a16:creationId xmlns:a16="http://schemas.microsoft.com/office/drawing/2014/main" id="{ECB2C7E4-C21A-9DEC-C708-5CA423199C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9011" y="2046636"/>
              <a:ext cx="2916248" cy="1021120"/>
            </a:xfrm>
            <a:prstGeom prst="rect">
              <a:avLst/>
            </a:prstGeom>
          </p:spPr>
        </p:pic>
        <p:sp>
          <p:nvSpPr>
            <p:cNvPr id="24" name="テキスト ボックス 23">
              <a:extLst>
                <a:ext uri="{FF2B5EF4-FFF2-40B4-BE49-F238E27FC236}">
                  <a16:creationId xmlns:a16="http://schemas.microsoft.com/office/drawing/2014/main" id="{1838522C-AE74-9AB5-BBDA-8C1DAB4DA18A}"/>
                </a:ext>
              </a:extLst>
            </p:cNvPr>
            <p:cNvSpPr txBox="1"/>
            <p:nvPr/>
          </p:nvSpPr>
          <p:spPr>
            <a:xfrm>
              <a:off x="600427" y="2345483"/>
              <a:ext cx="2374116" cy="369332"/>
            </a:xfrm>
            <a:prstGeom prst="rect">
              <a:avLst/>
            </a:prstGeom>
            <a:noFill/>
          </p:spPr>
          <p:txBody>
            <a:bodyPr wrap="square" rtlCol="0">
              <a:spAutoFit/>
            </a:bodyPr>
            <a:lstStyle/>
            <a:p>
              <a:pPr algn="l"/>
              <a:r>
                <a:rPr lang="ja-JP" altLang="en-US" dirty="0">
                  <a:latin typeface="+mn-ea"/>
                </a:rPr>
                <a:t>クリエイティブ </a:t>
              </a:r>
              <a:r>
                <a:rPr lang="en-US" altLang="ja-JP" dirty="0">
                  <a:latin typeface="+mn-ea"/>
                </a:rPr>
                <a:t>A</a:t>
              </a:r>
              <a:endParaRPr kumimoji="1" lang="ja-JP" altLang="en-US" dirty="0">
                <a:latin typeface="+mn-ea"/>
              </a:endParaRPr>
            </a:p>
          </p:txBody>
        </p:sp>
      </p:grpSp>
      <p:grpSp>
        <p:nvGrpSpPr>
          <p:cNvPr id="27" name="グループ化 26">
            <a:extLst>
              <a:ext uri="{FF2B5EF4-FFF2-40B4-BE49-F238E27FC236}">
                <a16:creationId xmlns:a16="http://schemas.microsoft.com/office/drawing/2014/main" id="{8891A6B7-CBA2-1AFD-F5DD-74AC40A04C8A}"/>
              </a:ext>
            </a:extLst>
          </p:cNvPr>
          <p:cNvGrpSpPr/>
          <p:nvPr/>
        </p:nvGrpSpPr>
        <p:grpSpPr>
          <a:xfrm>
            <a:off x="555391" y="4791669"/>
            <a:ext cx="4994486" cy="980762"/>
            <a:chOff x="5834346" y="2263758"/>
            <a:chExt cx="4994486" cy="980762"/>
          </a:xfrm>
        </p:grpSpPr>
        <p:pic>
          <p:nvPicPr>
            <p:cNvPr id="13" name="図 12" descr="テキスト&#10;&#10;自動的に生成された説明">
              <a:extLst>
                <a:ext uri="{FF2B5EF4-FFF2-40B4-BE49-F238E27FC236}">
                  <a16:creationId xmlns:a16="http://schemas.microsoft.com/office/drawing/2014/main" id="{9C7DACE1-3635-E960-9903-B7BE802BD2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12583" y="2263758"/>
              <a:ext cx="2916249" cy="980762"/>
            </a:xfrm>
            <a:prstGeom prst="rect">
              <a:avLst/>
            </a:prstGeom>
          </p:spPr>
        </p:pic>
        <p:sp>
          <p:nvSpPr>
            <p:cNvPr id="26" name="テキスト ボックス 25">
              <a:extLst>
                <a:ext uri="{FF2B5EF4-FFF2-40B4-BE49-F238E27FC236}">
                  <a16:creationId xmlns:a16="http://schemas.microsoft.com/office/drawing/2014/main" id="{54FEF044-D84F-8797-B0FD-9B8B29E7C321}"/>
                </a:ext>
              </a:extLst>
            </p:cNvPr>
            <p:cNvSpPr txBox="1"/>
            <p:nvPr/>
          </p:nvSpPr>
          <p:spPr>
            <a:xfrm>
              <a:off x="5834346" y="2571975"/>
              <a:ext cx="2374116" cy="369332"/>
            </a:xfrm>
            <a:prstGeom prst="rect">
              <a:avLst/>
            </a:prstGeom>
            <a:noFill/>
          </p:spPr>
          <p:txBody>
            <a:bodyPr wrap="square" rtlCol="0">
              <a:spAutoFit/>
            </a:bodyPr>
            <a:lstStyle/>
            <a:p>
              <a:pPr algn="l"/>
              <a:r>
                <a:rPr lang="ja-JP" altLang="en-US" dirty="0">
                  <a:latin typeface="+mn-ea"/>
                </a:rPr>
                <a:t>クリエイティブ </a:t>
              </a:r>
              <a:r>
                <a:rPr lang="en-US" altLang="ja-JP" dirty="0">
                  <a:latin typeface="+mn-ea"/>
                </a:rPr>
                <a:t>B</a:t>
              </a:r>
              <a:endParaRPr kumimoji="1" lang="ja-JP" altLang="en-US" dirty="0">
                <a:latin typeface="+mn-ea"/>
              </a:endParaRPr>
            </a:p>
          </p:txBody>
        </p:sp>
      </p:grpSp>
      <p:sp>
        <p:nvSpPr>
          <p:cNvPr id="30" name="テキスト ボックス 29">
            <a:extLst>
              <a:ext uri="{FF2B5EF4-FFF2-40B4-BE49-F238E27FC236}">
                <a16:creationId xmlns:a16="http://schemas.microsoft.com/office/drawing/2014/main" id="{919228AB-7E1E-CF18-38B0-AAC7A42692D1}"/>
              </a:ext>
            </a:extLst>
          </p:cNvPr>
          <p:cNvSpPr txBox="1"/>
          <p:nvPr/>
        </p:nvSpPr>
        <p:spPr>
          <a:xfrm>
            <a:off x="7370344" y="2793363"/>
            <a:ext cx="3756751" cy="307777"/>
          </a:xfrm>
          <a:prstGeom prst="rect">
            <a:avLst/>
          </a:prstGeom>
          <a:noFill/>
        </p:spPr>
        <p:txBody>
          <a:bodyPr wrap="square" rtlCol="0">
            <a:spAutoFit/>
          </a:bodyPr>
          <a:lstStyle/>
          <a:p>
            <a:pPr algn="ctr"/>
            <a:r>
              <a:rPr kumimoji="1" lang="ja-JP" altLang="en-US" sz="1400" b="1" u="sng" dirty="0"/>
              <a:t>クリエイティブ別クリック率</a:t>
            </a:r>
          </a:p>
        </p:txBody>
      </p:sp>
      <p:sp>
        <p:nvSpPr>
          <p:cNvPr id="33" name="正方形/長方形 32">
            <a:extLst>
              <a:ext uri="{FF2B5EF4-FFF2-40B4-BE49-F238E27FC236}">
                <a16:creationId xmlns:a16="http://schemas.microsoft.com/office/drawing/2014/main" id="{618847F9-F22D-6677-1CEC-C6AC510FB9C6}"/>
              </a:ext>
            </a:extLst>
          </p:cNvPr>
          <p:cNvSpPr/>
          <p:nvPr/>
        </p:nvSpPr>
        <p:spPr>
          <a:xfrm>
            <a:off x="3569466" y="5034708"/>
            <a:ext cx="1839816" cy="25338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41" name="グループ化 40">
            <a:extLst>
              <a:ext uri="{FF2B5EF4-FFF2-40B4-BE49-F238E27FC236}">
                <a16:creationId xmlns:a16="http://schemas.microsoft.com/office/drawing/2014/main" id="{A59971FF-D33C-2AF6-B35F-6D6AAE08105A}"/>
              </a:ext>
            </a:extLst>
          </p:cNvPr>
          <p:cNvGrpSpPr/>
          <p:nvPr/>
        </p:nvGrpSpPr>
        <p:grpSpPr>
          <a:xfrm>
            <a:off x="584252" y="4379308"/>
            <a:ext cx="1845957" cy="412361"/>
            <a:chOff x="303107" y="4509891"/>
            <a:chExt cx="1845957" cy="412361"/>
          </a:xfrm>
        </p:grpSpPr>
        <p:pic>
          <p:nvPicPr>
            <p:cNvPr id="38" name="Picture 2" descr="ひらめくシルエットイラスト／無料イラストなら「イラストAC」">
              <a:extLst>
                <a:ext uri="{FF2B5EF4-FFF2-40B4-BE49-F238E27FC236}">
                  <a16:creationId xmlns:a16="http://schemas.microsoft.com/office/drawing/2014/main" id="{DC37B56F-5A87-D132-973B-CE19AE550542}"/>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1243" t="6073" r="60109" b="59274"/>
            <a:stretch/>
          </p:blipFill>
          <p:spPr bwMode="auto">
            <a:xfrm rot="1331496">
              <a:off x="1705266" y="4509891"/>
              <a:ext cx="269176" cy="375431"/>
            </a:xfrm>
            <a:prstGeom prst="rect">
              <a:avLst/>
            </a:prstGeom>
            <a:noFill/>
            <a:extLst>
              <a:ext uri="{909E8E84-426E-40DD-AFC4-6F175D3DCCD1}">
                <a14:hiddenFill xmlns:a14="http://schemas.microsoft.com/office/drawing/2010/main">
                  <a:solidFill>
                    <a:srgbClr val="FFFFFF"/>
                  </a:solidFill>
                </a14:hiddenFill>
              </a:ext>
            </a:extLst>
          </p:spPr>
        </p:pic>
        <p:sp>
          <p:nvSpPr>
            <p:cNvPr id="39" name="吹き出し: 角を丸めた四角形 38">
              <a:extLst>
                <a:ext uri="{FF2B5EF4-FFF2-40B4-BE49-F238E27FC236}">
                  <a16:creationId xmlns:a16="http://schemas.microsoft.com/office/drawing/2014/main" id="{8EB1803E-F1BA-E89A-BF31-54EEC6F2D05A}"/>
                </a:ext>
              </a:extLst>
            </p:cNvPr>
            <p:cNvSpPr/>
            <p:nvPr/>
          </p:nvSpPr>
          <p:spPr>
            <a:xfrm>
              <a:off x="303107" y="4520009"/>
              <a:ext cx="1814085" cy="402243"/>
            </a:xfrm>
            <a:prstGeom prst="wedgeRoundRectCallout">
              <a:avLst>
                <a:gd name="adj1" fmla="val 47190"/>
                <a:gd name="adj2" fmla="val 81725"/>
                <a:gd name="adj3" fmla="val 16667"/>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0" name="テキスト ボックス 39">
              <a:extLst>
                <a:ext uri="{FF2B5EF4-FFF2-40B4-BE49-F238E27FC236}">
                  <a16:creationId xmlns:a16="http://schemas.microsoft.com/office/drawing/2014/main" id="{20689C48-7E06-BC94-8E83-B2B2B5BADA95}"/>
                </a:ext>
              </a:extLst>
            </p:cNvPr>
            <p:cNvSpPr txBox="1"/>
            <p:nvPr/>
          </p:nvSpPr>
          <p:spPr>
            <a:xfrm>
              <a:off x="446351" y="4595221"/>
              <a:ext cx="1702713" cy="307777"/>
            </a:xfrm>
            <a:prstGeom prst="rect">
              <a:avLst/>
            </a:prstGeom>
            <a:noFill/>
          </p:spPr>
          <p:txBody>
            <a:bodyPr wrap="square" rtlCol="0">
              <a:spAutoFit/>
            </a:bodyPr>
            <a:lstStyle/>
            <a:p>
              <a:pPr algn="l"/>
              <a:r>
                <a:rPr lang="ja-JP" altLang="en-US" sz="1400" dirty="0">
                  <a:solidFill>
                    <a:srgbClr val="C00000"/>
                  </a:solidFill>
                  <a:latin typeface="+mn-ea"/>
                </a:rPr>
                <a:t>クリック率 良</a:t>
              </a:r>
              <a:endParaRPr kumimoji="1" lang="ja-JP" altLang="en-US" sz="1400" dirty="0">
                <a:solidFill>
                  <a:srgbClr val="C00000"/>
                </a:solidFill>
                <a:latin typeface="+mn-ea"/>
              </a:endParaRPr>
            </a:p>
          </p:txBody>
        </p:sp>
      </p:grpSp>
    </p:spTree>
    <p:extLst>
      <p:ext uri="{BB962C8B-B14F-4D97-AF65-F5344CB8AC3E}">
        <p14:creationId xmlns:p14="http://schemas.microsoft.com/office/powerpoint/2010/main" val="27114618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正方形/長方形 22">
            <a:extLst>
              <a:ext uri="{FF2B5EF4-FFF2-40B4-BE49-F238E27FC236}">
                <a16:creationId xmlns:a16="http://schemas.microsoft.com/office/drawing/2014/main" id="{FFAEAD1B-9472-CE3E-5753-3DEA62571D46}"/>
              </a:ext>
            </a:extLst>
          </p:cNvPr>
          <p:cNvSpPr/>
          <p:nvPr/>
        </p:nvSpPr>
        <p:spPr>
          <a:xfrm>
            <a:off x="5091377" y="4376191"/>
            <a:ext cx="6159399" cy="1338681"/>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3"/>
              </a:solidFill>
            </a:endParaRPr>
          </a:p>
        </p:txBody>
      </p:sp>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ja-JP" altLang="en-US" dirty="0"/>
              <a:t>いまメディアプランニングで起きている課題</a:t>
            </a:r>
          </a:p>
        </p:txBody>
      </p:sp>
      <p:sp>
        <p:nvSpPr>
          <p:cNvPr id="15" name="テキスト ボックス 14">
            <a:extLst>
              <a:ext uri="{FF2B5EF4-FFF2-40B4-BE49-F238E27FC236}">
                <a16:creationId xmlns:a16="http://schemas.microsoft.com/office/drawing/2014/main" id="{0ADE27F4-8093-B290-FF1F-3A37DD79A313}"/>
              </a:ext>
            </a:extLst>
          </p:cNvPr>
          <p:cNvSpPr txBox="1"/>
          <p:nvPr/>
        </p:nvSpPr>
        <p:spPr>
          <a:xfrm>
            <a:off x="5167368" y="4445366"/>
            <a:ext cx="6007416" cy="1200329"/>
          </a:xfrm>
          <a:prstGeom prst="rect">
            <a:avLst/>
          </a:prstGeom>
          <a:noFill/>
        </p:spPr>
        <p:txBody>
          <a:bodyPr wrap="square" rtlCol="0">
            <a:spAutoFit/>
          </a:bodyPr>
          <a:lstStyle/>
          <a:p>
            <a:pPr algn="l"/>
            <a:r>
              <a:rPr lang="ja-JP" altLang="en-US" dirty="0">
                <a:solidFill>
                  <a:schemeClr val="accent3"/>
                </a:solidFill>
                <a:latin typeface="+mj-ea"/>
                <a:ea typeface="+mj-ea"/>
              </a:rPr>
              <a:t>・広告の運用自動化</a:t>
            </a:r>
            <a:endParaRPr lang="en-US" altLang="ja-JP" dirty="0">
              <a:solidFill>
                <a:schemeClr val="accent3"/>
              </a:solidFill>
              <a:latin typeface="+mj-ea"/>
              <a:ea typeface="+mj-ea"/>
            </a:endParaRPr>
          </a:p>
          <a:p>
            <a:pPr algn="l"/>
            <a:r>
              <a:rPr lang="ja-JP" altLang="en-US" dirty="0">
                <a:solidFill>
                  <a:schemeClr val="accent3"/>
                </a:solidFill>
                <a:latin typeface="+mj-ea"/>
                <a:ea typeface="+mj-ea"/>
              </a:rPr>
              <a:t>・データマーケティング　</a:t>
            </a:r>
            <a:endParaRPr lang="en-US" altLang="ja-JP" dirty="0">
              <a:solidFill>
                <a:schemeClr val="accent3"/>
              </a:solidFill>
              <a:latin typeface="+mj-ea"/>
              <a:ea typeface="+mj-ea"/>
            </a:endParaRPr>
          </a:p>
          <a:p>
            <a:pPr algn="l"/>
            <a:endParaRPr lang="en-US" altLang="ja-JP" dirty="0">
              <a:solidFill>
                <a:schemeClr val="accent3"/>
              </a:solidFill>
              <a:latin typeface="+mj-ea"/>
              <a:ea typeface="+mj-ea"/>
            </a:endParaRPr>
          </a:p>
          <a:p>
            <a:pPr algn="l"/>
            <a:r>
              <a:rPr lang="ja-JP" altLang="en-US" dirty="0">
                <a:solidFill>
                  <a:schemeClr val="accent3"/>
                </a:solidFill>
                <a:latin typeface="+mj-ea"/>
                <a:ea typeface="+mj-ea"/>
              </a:rPr>
              <a:t>などデジタル技術を活用した確率の高い手法の進化</a:t>
            </a:r>
            <a:endParaRPr kumimoji="1" lang="ja-JP" altLang="en-US" dirty="0">
              <a:solidFill>
                <a:schemeClr val="accent3"/>
              </a:solidFill>
              <a:latin typeface="+mj-ea"/>
              <a:ea typeface="+mj-ea"/>
            </a:endParaRPr>
          </a:p>
        </p:txBody>
      </p:sp>
      <p:pic>
        <p:nvPicPr>
          <p:cNvPr id="20" name="図 19">
            <a:extLst>
              <a:ext uri="{FF2B5EF4-FFF2-40B4-BE49-F238E27FC236}">
                <a16:creationId xmlns:a16="http://schemas.microsoft.com/office/drawing/2014/main" id="{D610BEBA-9C7E-0ED4-B3D3-C7A9C552F7F4}"/>
              </a:ext>
            </a:extLst>
          </p:cNvPr>
          <p:cNvPicPr>
            <a:picLocks noChangeAspect="1"/>
          </p:cNvPicPr>
          <p:nvPr/>
        </p:nvPicPr>
        <p:blipFill>
          <a:blip r:embed="rId2"/>
          <a:stretch>
            <a:fillRect/>
          </a:stretch>
        </p:blipFill>
        <p:spPr>
          <a:xfrm>
            <a:off x="704080" y="2341536"/>
            <a:ext cx="3445274" cy="3832494"/>
          </a:xfrm>
          <a:prstGeom prst="rect">
            <a:avLst/>
          </a:prstGeom>
        </p:spPr>
      </p:pic>
      <p:sp>
        <p:nvSpPr>
          <p:cNvPr id="21" name="右中かっこ 20">
            <a:extLst>
              <a:ext uri="{FF2B5EF4-FFF2-40B4-BE49-F238E27FC236}">
                <a16:creationId xmlns:a16="http://schemas.microsoft.com/office/drawing/2014/main" id="{905FC7D6-1483-6F87-5F78-5CE2E5F977E0}"/>
              </a:ext>
            </a:extLst>
          </p:cNvPr>
          <p:cNvSpPr/>
          <p:nvPr/>
        </p:nvSpPr>
        <p:spPr>
          <a:xfrm>
            <a:off x="4367174" y="3972154"/>
            <a:ext cx="490119" cy="2146759"/>
          </a:xfrm>
          <a:prstGeom prst="rightBrace">
            <a:avLst>
              <a:gd name="adj1" fmla="val 0"/>
              <a:gd name="adj2" fmla="val 50334"/>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 name="右中かっこ 21">
            <a:extLst>
              <a:ext uri="{FF2B5EF4-FFF2-40B4-BE49-F238E27FC236}">
                <a16:creationId xmlns:a16="http://schemas.microsoft.com/office/drawing/2014/main" id="{9F875742-21D0-5D8B-8280-A788AE7469E2}"/>
              </a:ext>
            </a:extLst>
          </p:cNvPr>
          <p:cNvSpPr/>
          <p:nvPr/>
        </p:nvSpPr>
        <p:spPr>
          <a:xfrm>
            <a:off x="4367174" y="2427001"/>
            <a:ext cx="490119" cy="1493946"/>
          </a:xfrm>
          <a:prstGeom prst="rightBrace">
            <a:avLst>
              <a:gd name="adj1" fmla="val 0"/>
              <a:gd name="adj2" fmla="val 50334"/>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DD213B3F-E48B-C0D3-11A0-229BC02336DC}"/>
              </a:ext>
            </a:extLst>
          </p:cNvPr>
          <p:cNvSpPr/>
          <p:nvPr/>
        </p:nvSpPr>
        <p:spPr>
          <a:xfrm>
            <a:off x="5091377" y="2427001"/>
            <a:ext cx="6159399" cy="1532283"/>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800" b="1" dirty="0">
                <a:solidFill>
                  <a:schemeClr val="bg1"/>
                </a:solidFill>
                <a:latin typeface="+mn-ea"/>
              </a:rPr>
              <a:t>効率的に拡大させる手法の</a:t>
            </a:r>
            <a:endParaRPr kumimoji="1" lang="en-US" altLang="ja-JP" sz="2800" b="1" dirty="0">
              <a:solidFill>
                <a:schemeClr val="bg1"/>
              </a:solidFill>
              <a:latin typeface="+mn-ea"/>
            </a:endParaRPr>
          </a:p>
          <a:p>
            <a:pPr algn="ctr"/>
            <a:r>
              <a:rPr lang="ja-JP" altLang="en-US" sz="2800" b="1" dirty="0">
                <a:solidFill>
                  <a:schemeClr val="bg1"/>
                </a:solidFill>
                <a:latin typeface="+mn-ea"/>
              </a:rPr>
              <a:t>試行錯誤が必要な領域</a:t>
            </a:r>
            <a:endParaRPr kumimoji="1" lang="en-US" altLang="ja-JP" sz="2800" b="1" dirty="0">
              <a:solidFill>
                <a:schemeClr val="bg1"/>
              </a:solidFill>
              <a:latin typeface="+mn-ea"/>
            </a:endParaRPr>
          </a:p>
        </p:txBody>
      </p:sp>
      <p:sp>
        <p:nvSpPr>
          <p:cNvPr id="9" name="正方形/長方形 8">
            <a:extLst>
              <a:ext uri="{FF2B5EF4-FFF2-40B4-BE49-F238E27FC236}">
                <a16:creationId xmlns:a16="http://schemas.microsoft.com/office/drawing/2014/main" id="{948F2B83-A61E-7DED-CB53-40DCA8281C0E}"/>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kumimoji="1" lang="ja-JP" altLang="en-US" b="1" dirty="0">
                <a:solidFill>
                  <a:schemeClr val="accent3"/>
                </a:solidFill>
                <a:latin typeface="Meiryo" panose="020B0604030504040204" pitchFamily="34" charset="-128"/>
                <a:ea typeface="Meiryo" panose="020B0604030504040204" pitchFamily="34" charset="-128"/>
              </a:rPr>
              <a:t>マーケットシェア拡大のためにはパーチェスファネル上層</a:t>
            </a:r>
            <a:r>
              <a:rPr lang="ja-JP" altLang="en-US" b="1" dirty="0">
                <a:solidFill>
                  <a:schemeClr val="accent3"/>
                </a:solidFill>
                <a:latin typeface="Meiryo" panose="020B0604030504040204" pitchFamily="34" charset="-128"/>
                <a:ea typeface="Meiryo" panose="020B0604030504040204" pitchFamily="34" charset="-128"/>
              </a:rPr>
              <a:t>の</a:t>
            </a:r>
            <a:r>
              <a:rPr kumimoji="1" lang="ja-JP" altLang="en-US" b="1" dirty="0">
                <a:solidFill>
                  <a:schemeClr val="accent3"/>
                </a:solidFill>
                <a:latin typeface="Meiryo" panose="020B0604030504040204" pitchFamily="34" charset="-128"/>
                <a:ea typeface="Meiryo" panose="020B0604030504040204" pitchFamily="34" charset="-128"/>
              </a:rPr>
              <a:t>拡大をしていく必要がある</a:t>
            </a:r>
          </a:p>
          <a:p>
            <a:pPr algn="ctr">
              <a:lnSpc>
                <a:spcPct val="150000"/>
              </a:lnSpc>
            </a:pPr>
            <a:r>
              <a:rPr kumimoji="1" lang="ja-JP" altLang="en-US" b="1" dirty="0">
                <a:solidFill>
                  <a:schemeClr val="accent3"/>
                </a:solidFill>
                <a:latin typeface="Meiryo" panose="020B0604030504040204" pitchFamily="34" charset="-128"/>
                <a:ea typeface="Meiryo" panose="020B0604030504040204" pitchFamily="34" charset="-128"/>
              </a:rPr>
              <a:t>一方でメディア利用が複雑化する現代において効率的な認知拡大が難しくなっている</a:t>
            </a:r>
          </a:p>
        </p:txBody>
      </p:sp>
    </p:spTree>
    <p:extLst>
      <p:ext uri="{BB962C8B-B14F-4D97-AF65-F5344CB8AC3E}">
        <p14:creationId xmlns:p14="http://schemas.microsoft.com/office/powerpoint/2010/main" val="1018858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D0B1AB3E-29DC-BC58-F6AE-3A1B2F5BB23E}"/>
              </a:ext>
            </a:extLst>
          </p:cNvPr>
          <p:cNvPicPr>
            <a:picLocks noChangeAspect="1"/>
          </p:cNvPicPr>
          <p:nvPr/>
        </p:nvPicPr>
        <p:blipFill>
          <a:blip r:embed="rId2"/>
          <a:stretch>
            <a:fillRect/>
          </a:stretch>
        </p:blipFill>
        <p:spPr>
          <a:xfrm>
            <a:off x="2142628" y="2807848"/>
            <a:ext cx="7456440" cy="3756042"/>
          </a:xfrm>
          <a:prstGeom prst="rect">
            <a:avLst/>
          </a:prstGeom>
        </p:spPr>
      </p:pic>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lang="ja-JP" altLang="en-US" dirty="0"/>
              <a:t>広告費と</a:t>
            </a:r>
            <a:r>
              <a:rPr kumimoji="1" lang="ja-JP" altLang="en-US" dirty="0"/>
              <a:t>認知効率の関係</a:t>
            </a:r>
          </a:p>
        </p:txBody>
      </p:sp>
      <p:sp>
        <p:nvSpPr>
          <p:cNvPr id="3" name="正方形/長方形 2">
            <a:extLst>
              <a:ext uri="{FF2B5EF4-FFF2-40B4-BE49-F238E27FC236}">
                <a16:creationId xmlns:a16="http://schemas.microsoft.com/office/drawing/2014/main" id="{A03B5044-C01C-A310-F7BE-D72B87608E83}"/>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kumimoji="1" lang="ja-JP" altLang="en-US" b="1" dirty="0">
                <a:solidFill>
                  <a:schemeClr val="accent3"/>
                </a:solidFill>
                <a:latin typeface="Meiryo" panose="020B0604030504040204" pitchFamily="34" charset="-128"/>
                <a:ea typeface="Meiryo" panose="020B0604030504040204" pitchFamily="34" charset="-128"/>
              </a:rPr>
              <a:t>広告投下に対する認知効率は</a:t>
            </a:r>
            <a:r>
              <a:rPr kumimoji="1" lang="en-US" altLang="ja-JP" b="1" dirty="0">
                <a:solidFill>
                  <a:schemeClr val="accent3"/>
                </a:solidFill>
                <a:latin typeface="Meiryo" panose="020B0604030504040204" pitchFamily="34" charset="-128"/>
                <a:ea typeface="Meiryo" panose="020B0604030504040204" pitchFamily="34" charset="-128"/>
              </a:rPr>
              <a:t>10</a:t>
            </a:r>
            <a:r>
              <a:rPr kumimoji="1" lang="ja-JP" altLang="en-US" b="1" dirty="0">
                <a:solidFill>
                  <a:schemeClr val="accent3"/>
                </a:solidFill>
                <a:latin typeface="Meiryo" panose="020B0604030504040204" pitchFamily="34" charset="-128"/>
                <a:ea typeface="Meiryo" panose="020B0604030504040204" pitchFamily="34" charset="-128"/>
              </a:rPr>
              <a:t>年前と比較して低下傾向</a:t>
            </a:r>
            <a:endParaRPr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感覚ではなく実際のデータからも</a:t>
            </a:r>
            <a:r>
              <a:rPr kumimoji="1" lang="ja-JP" altLang="en-US" b="1" dirty="0">
                <a:solidFill>
                  <a:schemeClr val="accent3"/>
                </a:solidFill>
                <a:latin typeface="Meiryo" panose="020B0604030504040204" pitchFamily="34" charset="-128"/>
                <a:ea typeface="Meiryo" panose="020B0604030504040204" pitchFamily="34" charset="-128"/>
              </a:rPr>
              <a:t>効率的に認知を取りづらい時代になっている</a:t>
            </a:r>
          </a:p>
        </p:txBody>
      </p:sp>
      <p:sp>
        <p:nvSpPr>
          <p:cNvPr id="7" name="テキスト ボックス 6">
            <a:extLst>
              <a:ext uri="{FF2B5EF4-FFF2-40B4-BE49-F238E27FC236}">
                <a16:creationId xmlns:a16="http://schemas.microsoft.com/office/drawing/2014/main" id="{A7611C9D-23FD-975C-1CF7-9AA0C30D3759}"/>
              </a:ext>
            </a:extLst>
          </p:cNvPr>
          <p:cNvSpPr txBox="1"/>
          <p:nvPr/>
        </p:nvSpPr>
        <p:spPr>
          <a:xfrm>
            <a:off x="2937618" y="2460774"/>
            <a:ext cx="6311560" cy="338554"/>
          </a:xfrm>
          <a:prstGeom prst="rect">
            <a:avLst/>
          </a:prstGeom>
          <a:noFill/>
        </p:spPr>
        <p:txBody>
          <a:bodyPr wrap="square" rtlCol="0">
            <a:spAutoFit/>
          </a:bodyPr>
          <a:lstStyle/>
          <a:p>
            <a:pPr algn="ctr"/>
            <a:r>
              <a:rPr lang="ja-JP" altLang="en-US" sz="1600" b="1" u="sng" dirty="0">
                <a:solidFill>
                  <a:schemeClr val="accent3"/>
                </a:solidFill>
                <a:latin typeface="+mj-ea"/>
                <a:ea typeface="+mj-ea"/>
              </a:rPr>
              <a:t>広告費と</a:t>
            </a:r>
            <a:r>
              <a:rPr kumimoji="1" lang="ja-JP" altLang="en-US" sz="1600" b="1" u="sng" dirty="0">
                <a:solidFill>
                  <a:schemeClr val="accent3"/>
                </a:solidFill>
                <a:latin typeface="+mj-ea"/>
                <a:ea typeface="+mj-ea"/>
              </a:rPr>
              <a:t>認知効率の比較（</a:t>
            </a:r>
            <a:r>
              <a:rPr kumimoji="1" lang="en-US" altLang="ja-JP" sz="1600" b="1" u="sng" dirty="0">
                <a:solidFill>
                  <a:schemeClr val="accent3"/>
                </a:solidFill>
                <a:latin typeface="+mj-ea"/>
                <a:ea typeface="+mj-ea"/>
              </a:rPr>
              <a:t>20</a:t>
            </a:r>
            <a:r>
              <a:rPr lang="en-US" altLang="ja-JP" sz="1600" b="1" u="sng" dirty="0">
                <a:solidFill>
                  <a:schemeClr val="accent3"/>
                </a:solidFill>
                <a:latin typeface="+mj-ea"/>
                <a:ea typeface="+mj-ea"/>
              </a:rPr>
              <a:t>09</a:t>
            </a:r>
            <a:r>
              <a:rPr lang="ja-JP" altLang="en-US" sz="1600" b="1" u="sng" dirty="0">
                <a:solidFill>
                  <a:schemeClr val="accent3"/>
                </a:solidFill>
                <a:latin typeface="+mj-ea"/>
                <a:ea typeface="+mj-ea"/>
              </a:rPr>
              <a:t>－</a:t>
            </a:r>
            <a:r>
              <a:rPr lang="en-US" altLang="ja-JP" sz="1600" b="1" u="sng" dirty="0">
                <a:solidFill>
                  <a:schemeClr val="accent3"/>
                </a:solidFill>
                <a:latin typeface="+mj-ea"/>
                <a:ea typeface="+mj-ea"/>
              </a:rPr>
              <a:t>2011</a:t>
            </a:r>
            <a:r>
              <a:rPr lang="ja-JP" altLang="en-US" sz="1600" b="1" u="sng" dirty="0">
                <a:solidFill>
                  <a:schemeClr val="accent3"/>
                </a:solidFill>
                <a:latin typeface="+mj-ea"/>
                <a:ea typeface="+mj-ea"/>
              </a:rPr>
              <a:t>年 </a:t>
            </a:r>
            <a:r>
              <a:rPr lang="en-US" altLang="ja-JP" sz="1600" b="1" u="sng" dirty="0">
                <a:solidFill>
                  <a:schemeClr val="accent3"/>
                </a:solidFill>
                <a:latin typeface="+mj-ea"/>
                <a:ea typeface="+mj-ea"/>
              </a:rPr>
              <a:t>vs 2019-2021</a:t>
            </a:r>
            <a:r>
              <a:rPr lang="ja-JP" altLang="en-US" sz="1600" b="1" u="sng" dirty="0">
                <a:solidFill>
                  <a:schemeClr val="accent3"/>
                </a:solidFill>
                <a:latin typeface="+mj-ea"/>
                <a:ea typeface="+mj-ea"/>
              </a:rPr>
              <a:t>年</a:t>
            </a:r>
            <a:r>
              <a:rPr kumimoji="1" lang="ja-JP" altLang="en-US" sz="1600" b="1" u="sng" dirty="0">
                <a:solidFill>
                  <a:schemeClr val="accent3"/>
                </a:solidFill>
                <a:latin typeface="+mj-ea"/>
                <a:ea typeface="+mj-ea"/>
              </a:rPr>
              <a:t>）</a:t>
            </a:r>
          </a:p>
        </p:txBody>
      </p:sp>
      <p:sp>
        <p:nvSpPr>
          <p:cNvPr id="11" name="矢印: 下 10">
            <a:extLst>
              <a:ext uri="{FF2B5EF4-FFF2-40B4-BE49-F238E27FC236}">
                <a16:creationId xmlns:a16="http://schemas.microsoft.com/office/drawing/2014/main" id="{A6BFEDEE-F577-3D74-1E70-47DA0200111C}"/>
              </a:ext>
            </a:extLst>
          </p:cNvPr>
          <p:cNvSpPr/>
          <p:nvPr/>
        </p:nvSpPr>
        <p:spPr>
          <a:xfrm>
            <a:off x="8312727" y="3581400"/>
            <a:ext cx="464127" cy="394855"/>
          </a:xfrm>
          <a:prstGeom prst="downArrow">
            <a:avLst>
              <a:gd name="adj1" fmla="val 50000"/>
              <a:gd name="adj2" fmla="val 50000"/>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12" name="テキスト ボックス 13">
            <a:extLst>
              <a:ext uri="{FF2B5EF4-FFF2-40B4-BE49-F238E27FC236}">
                <a16:creationId xmlns:a16="http://schemas.microsoft.com/office/drawing/2014/main" id="{6C41F6B5-016C-42D2-9BFA-491524D53EAC}"/>
              </a:ext>
            </a:extLst>
          </p:cNvPr>
          <p:cNvSpPr txBox="1"/>
          <p:nvPr/>
        </p:nvSpPr>
        <p:spPr>
          <a:xfrm>
            <a:off x="167447" y="6563890"/>
            <a:ext cx="5982778" cy="21544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800" dirty="0">
                <a:solidFill>
                  <a:schemeClr val="accent3"/>
                </a:solidFill>
                <a:latin typeface="+mn-ea"/>
              </a:rPr>
              <a:t>出展：電通調査（</a:t>
            </a:r>
            <a:r>
              <a:rPr kumimoji="1" lang="en-US" altLang="ja-JP" sz="800" dirty="0">
                <a:solidFill>
                  <a:schemeClr val="accent3"/>
                </a:solidFill>
                <a:latin typeface="+mn-ea"/>
              </a:rPr>
              <a:t>2022</a:t>
            </a:r>
            <a:r>
              <a:rPr lang="ja-JP" altLang="en-US" sz="800" dirty="0">
                <a:solidFill>
                  <a:schemeClr val="accent3"/>
                </a:solidFill>
                <a:latin typeface="+mn-ea"/>
              </a:rPr>
              <a:t>）</a:t>
            </a:r>
            <a:endParaRPr kumimoji="1" lang="ja-JP" altLang="en-US" sz="800" dirty="0">
              <a:solidFill>
                <a:schemeClr val="accent3"/>
              </a:solidFill>
              <a:latin typeface="+mn-ea"/>
            </a:endParaRPr>
          </a:p>
        </p:txBody>
      </p:sp>
    </p:spTree>
    <p:extLst>
      <p:ext uri="{BB962C8B-B14F-4D97-AF65-F5344CB8AC3E}">
        <p14:creationId xmlns:p14="http://schemas.microsoft.com/office/powerpoint/2010/main" val="8889605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四角形: 角を丸くする 52">
            <a:extLst>
              <a:ext uri="{FF2B5EF4-FFF2-40B4-BE49-F238E27FC236}">
                <a16:creationId xmlns:a16="http://schemas.microsoft.com/office/drawing/2014/main" id="{1905072B-080A-7884-9B9C-946C21B31654}"/>
              </a:ext>
            </a:extLst>
          </p:cNvPr>
          <p:cNvSpPr/>
          <p:nvPr/>
        </p:nvSpPr>
        <p:spPr>
          <a:xfrm>
            <a:off x="8057826" y="5461965"/>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2" name="四角形: 角を丸くする 51">
            <a:extLst>
              <a:ext uri="{FF2B5EF4-FFF2-40B4-BE49-F238E27FC236}">
                <a16:creationId xmlns:a16="http://schemas.microsoft.com/office/drawing/2014/main" id="{A711F110-CF68-8800-2E80-63035A534B3A}"/>
              </a:ext>
            </a:extLst>
          </p:cNvPr>
          <p:cNvSpPr/>
          <p:nvPr/>
        </p:nvSpPr>
        <p:spPr>
          <a:xfrm>
            <a:off x="9508982" y="4687732"/>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1" name="四角形: 角を丸くする 50">
            <a:extLst>
              <a:ext uri="{FF2B5EF4-FFF2-40B4-BE49-F238E27FC236}">
                <a16:creationId xmlns:a16="http://schemas.microsoft.com/office/drawing/2014/main" id="{F4DC54A3-1E93-692B-E7F9-76018B3882FF}"/>
              </a:ext>
            </a:extLst>
          </p:cNvPr>
          <p:cNvSpPr/>
          <p:nvPr/>
        </p:nvSpPr>
        <p:spPr>
          <a:xfrm>
            <a:off x="6229026" y="4687732"/>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0" name="四角形: 角を丸くする 49">
            <a:extLst>
              <a:ext uri="{FF2B5EF4-FFF2-40B4-BE49-F238E27FC236}">
                <a16:creationId xmlns:a16="http://schemas.microsoft.com/office/drawing/2014/main" id="{EB790FD4-8954-6A90-ABC0-BFEB0B167607}"/>
              </a:ext>
            </a:extLst>
          </p:cNvPr>
          <p:cNvSpPr/>
          <p:nvPr/>
        </p:nvSpPr>
        <p:spPr>
          <a:xfrm>
            <a:off x="7861606" y="3940193"/>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49" name="四角形: 角を丸くする 48">
            <a:extLst>
              <a:ext uri="{FF2B5EF4-FFF2-40B4-BE49-F238E27FC236}">
                <a16:creationId xmlns:a16="http://schemas.microsoft.com/office/drawing/2014/main" id="{25CEA584-B6B4-789B-347C-17CCBB92B71D}"/>
              </a:ext>
            </a:extLst>
          </p:cNvPr>
          <p:cNvSpPr/>
          <p:nvPr/>
        </p:nvSpPr>
        <p:spPr>
          <a:xfrm>
            <a:off x="9499685" y="3187700"/>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48" name="四角形: 角を丸くする 47">
            <a:extLst>
              <a:ext uri="{FF2B5EF4-FFF2-40B4-BE49-F238E27FC236}">
                <a16:creationId xmlns:a16="http://schemas.microsoft.com/office/drawing/2014/main" id="{41DAB377-D6F4-5C00-8B34-2826610C01A3}"/>
              </a:ext>
            </a:extLst>
          </p:cNvPr>
          <p:cNvSpPr/>
          <p:nvPr/>
        </p:nvSpPr>
        <p:spPr>
          <a:xfrm>
            <a:off x="6210606" y="3187700"/>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ja-JP" altLang="en-US" dirty="0"/>
              <a:t>認知効率低下の要因</a:t>
            </a:r>
          </a:p>
        </p:txBody>
      </p:sp>
      <p:sp>
        <p:nvSpPr>
          <p:cNvPr id="3" name="正方形/長方形 2">
            <a:extLst>
              <a:ext uri="{FF2B5EF4-FFF2-40B4-BE49-F238E27FC236}">
                <a16:creationId xmlns:a16="http://schemas.microsoft.com/office/drawing/2014/main" id="{A03B5044-C01C-A310-F7BE-D72B87608E83}"/>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認知獲得の手段の筆頭であったテレビ</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CM</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でカバーしにくい量が増えている</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加えて、補完となるデジタルメディアは複雑化しておりプランニングが難しくなっている</a:t>
            </a:r>
          </a:p>
        </p:txBody>
      </p:sp>
      <p:sp>
        <p:nvSpPr>
          <p:cNvPr id="21" name="正方形/長方形 20">
            <a:extLst>
              <a:ext uri="{FF2B5EF4-FFF2-40B4-BE49-F238E27FC236}">
                <a16:creationId xmlns:a16="http://schemas.microsoft.com/office/drawing/2014/main" id="{F99BF518-DE2E-EB04-9F80-71844D779ADB}"/>
              </a:ext>
            </a:extLst>
          </p:cNvPr>
          <p:cNvSpPr/>
          <p:nvPr/>
        </p:nvSpPr>
        <p:spPr>
          <a:xfrm>
            <a:off x="704080" y="2459620"/>
            <a:ext cx="5277316" cy="588033"/>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テレビ</a:t>
            </a:r>
            <a:r>
              <a:rPr kumimoji="1" lang="en-US" altLang="ja-JP" sz="16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CM</a:t>
            </a:r>
            <a:r>
              <a:rPr kumimoji="1" lang="ja-JP" altLang="en-US" sz="16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のリーチ効率の低下</a:t>
            </a:r>
          </a:p>
        </p:txBody>
      </p:sp>
      <p:sp>
        <p:nvSpPr>
          <p:cNvPr id="22" name="正方形/長方形 21">
            <a:extLst>
              <a:ext uri="{FF2B5EF4-FFF2-40B4-BE49-F238E27FC236}">
                <a16:creationId xmlns:a16="http://schemas.microsoft.com/office/drawing/2014/main" id="{A1A4FAD2-5D84-14F3-949E-55FA550E0A34}"/>
              </a:ext>
            </a:extLst>
          </p:cNvPr>
          <p:cNvSpPr/>
          <p:nvPr/>
        </p:nvSpPr>
        <p:spPr>
          <a:xfrm>
            <a:off x="6112448" y="2459620"/>
            <a:ext cx="5277316" cy="588033"/>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デジタルメディア利用の分散</a:t>
            </a:r>
          </a:p>
        </p:txBody>
      </p:sp>
      <p:grpSp>
        <p:nvGrpSpPr>
          <p:cNvPr id="5" name="Group 88">
            <a:extLst>
              <a:ext uri="{FF2B5EF4-FFF2-40B4-BE49-F238E27FC236}">
                <a16:creationId xmlns:a16="http://schemas.microsoft.com/office/drawing/2014/main" id="{DC395893-548A-B7E5-92A5-2577FD643295}"/>
              </a:ext>
            </a:extLst>
          </p:cNvPr>
          <p:cNvGrpSpPr>
            <a:grpSpLocks/>
          </p:cNvGrpSpPr>
          <p:nvPr/>
        </p:nvGrpSpPr>
        <p:grpSpPr bwMode="auto">
          <a:xfrm>
            <a:off x="6358071" y="4740465"/>
            <a:ext cx="597520" cy="535564"/>
            <a:chOff x="372" y="2549"/>
            <a:chExt cx="434" cy="389"/>
          </a:xfrm>
        </p:grpSpPr>
        <p:sp>
          <p:nvSpPr>
            <p:cNvPr id="7" name="Freeform 89">
              <a:extLst>
                <a:ext uri="{FF2B5EF4-FFF2-40B4-BE49-F238E27FC236}">
                  <a16:creationId xmlns:a16="http://schemas.microsoft.com/office/drawing/2014/main" id="{575B9C2A-CC99-C1D2-B8EA-81A4C9BC91B1}"/>
                </a:ext>
              </a:extLst>
            </p:cNvPr>
            <p:cNvSpPr>
              <a:spLocks noChangeArrowheads="1"/>
            </p:cNvSpPr>
            <p:nvPr/>
          </p:nvSpPr>
          <p:spPr bwMode="auto">
            <a:xfrm>
              <a:off x="372" y="2549"/>
              <a:ext cx="434" cy="301"/>
            </a:xfrm>
            <a:custGeom>
              <a:avLst/>
              <a:gdLst>
                <a:gd name="T0" fmla="*/ 1864 w 1918"/>
                <a:gd name="T1" fmla="*/ 0 h 1332"/>
                <a:gd name="T2" fmla="*/ 1562 w 1918"/>
                <a:gd name="T3" fmla="*/ 0 h 1332"/>
                <a:gd name="T4" fmla="*/ 1559 w 1918"/>
                <a:gd name="T5" fmla="*/ 0 h 1332"/>
                <a:gd name="T6" fmla="*/ 1502 w 1918"/>
                <a:gd name="T7" fmla="*/ 45 h 1332"/>
                <a:gd name="T8" fmla="*/ 1455 w 1918"/>
                <a:gd name="T9" fmla="*/ 311 h 1332"/>
                <a:gd name="T10" fmla="*/ 56 w 1918"/>
                <a:gd name="T11" fmla="*/ 311 h 1332"/>
                <a:gd name="T12" fmla="*/ 0 w 1918"/>
                <a:gd name="T13" fmla="*/ 367 h 1332"/>
                <a:gd name="T14" fmla="*/ 0 w 1918"/>
                <a:gd name="T15" fmla="*/ 370 h 1332"/>
                <a:gd name="T16" fmla="*/ 0 w 1918"/>
                <a:gd name="T17" fmla="*/ 384 h 1332"/>
                <a:gd name="T18" fmla="*/ 121 w 1918"/>
                <a:gd name="T19" fmla="*/ 1052 h 1332"/>
                <a:gd name="T20" fmla="*/ 155 w 1918"/>
                <a:gd name="T21" fmla="*/ 1094 h 1332"/>
                <a:gd name="T22" fmla="*/ 183 w 1918"/>
                <a:gd name="T23" fmla="*/ 1102 h 1332"/>
                <a:gd name="T24" fmla="*/ 1313 w 1918"/>
                <a:gd name="T25" fmla="*/ 1102 h 1332"/>
                <a:gd name="T26" fmla="*/ 1294 w 1918"/>
                <a:gd name="T27" fmla="*/ 1215 h 1332"/>
                <a:gd name="T28" fmla="*/ 183 w 1918"/>
                <a:gd name="T29" fmla="*/ 1215 h 1332"/>
                <a:gd name="T30" fmla="*/ 127 w 1918"/>
                <a:gd name="T31" fmla="*/ 1272 h 1332"/>
                <a:gd name="T32" fmla="*/ 183 w 1918"/>
                <a:gd name="T33" fmla="*/ 1328 h 1332"/>
                <a:gd name="T34" fmla="*/ 1342 w 1918"/>
                <a:gd name="T35" fmla="*/ 1328 h 1332"/>
                <a:gd name="T36" fmla="*/ 1401 w 1918"/>
                <a:gd name="T37" fmla="*/ 1283 h 1332"/>
                <a:gd name="T38" fmla="*/ 1610 w 1918"/>
                <a:gd name="T39" fmla="*/ 113 h 1332"/>
                <a:gd name="T40" fmla="*/ 1864 w 1918"/>
                <a:gd name="T41" fmla="*/ 113 h 1332"/>
                <a:gd name="T42" fmla="*/ 1917 w 1918"/>
                <a:gd name="T43" fmla="*/ 60 h 1332"/>
                <a:gd name="T44" fmla="*/ 1917 w 1918"/>
                <a:gd name="T45" fmla="*/ 54 h 1332"/>
                <a:gd name="T46" fmla="*/ 1864 w 1918"/>
                <a:gd name="T47" fmla="*/ 0 h 1332"/>
                <a:gd name="T48" fmla="*/ 1333 w 1918"/>
                <a:gd name="T49" fmla="*/ 987 h 1332"/>
                <a:gd name="T50" fmla="*/ 237 w 1918"/>
                <a:gd name="T51" fmla="*/ 987 h 1332"/>
                <a:gd name="T52" fmla="*/ 135 w 1918"/>
                <a:gd name="T53" fmla="*/ 423 h 1332"/>
                <a:gd name="T54" fmla="*/ 1435 w 1918"/>
                <a:gd name="T55" fmla="*/ 423 h 1332"/>
                <a:gd name="T56" fmla="*/ 1333 w 1918"/>
                <a:gd name="T57" fmla="*/ 987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18" h="1332">
                  <a:moveTo>
                    <a:pt x="1864" y="0"/>
                  </a:moveTo>
                  <a:lnTo>
                    <a:pt x="1562" y="0"/>
                  </a:lnTo>
                  <a:lnTo>
                    <a:pt x="1559" y="0"/>
                  </a:lnTo>
                  <a:cubicBezTo>
                    <a:pt x="1531" y="0"/>
                    <a:pt x="1505" y="17"/>
                    <a:pt x="1502" y="45"/>
                  </a:cubicBezTo>
                  <a:lnTo>
                    <a:pt x="1455" y="311"/>
                  </a:lnTo>
                  <a:lnTo>
                    <a:pt x="56" y="311"/>
                  </a:lnTo>
                  <a:cubicBezTo>
                    <a:pt x="25" y="311"/>
                    <a:pt x="0" y="336"/>
                    <a:pt x="0" y="367"/>
                  </a:cubicBezTo>
                  <a:lnTo>
                    <a:pt x="0" y="370"/>
                  </a:lnTo>
                  <a:cubicBezTo>
                    <a:pt x="0" y="375"/>
                    <a:pt x="0" y="378"/>
                    <a:pt x="0" y="384"/>
                  </a:cubicBezTo>
                  <a:lnTo>
                    <a:pt x="121" y="1052"/>
                  </a:lnTo>
                  <a:cubicBezTo>
                    <a:pt x="124" y="1071"/>
                    <a:pt x="138" y="1085"/>
                    <a:pt x="155" y="1094"/>
                  </a:cubicBezTo>
                  <a:cubicBezTo>
                    <a:pt x="163" y="1100"/>
                    <a:pt x="175" y="1102"/>
                    <a:pt x="183" y="1102"/>
                  </a:cubicBezTo>
                  <a:lnTo>
                    <a:pt x="1313" y="1102"/>
                  </a:lnTo>
                  <a:lnTo>
                    <a:pt x="1294" y="1215"/>
                  </a:lnTo>
                  <a:lnTo>
                    <a:pt x="183" y="1215"/>
                  </a:lnTo>
                  <a:cubicBezTo>
                    <a:pt x="152" y="1215"/>
                    <a:pt x="127" y="1241"/>
                    <a:pt x="127" y="1272"/>
                  </a:cubicBezTo>
                  <a:cubicBezTo>
                    <a:pt x="127" y="1303"/>
                    <a:pt x="152" y="1328"/>
                    <a:pt x="183" y="1328"/>
                  </a:cubicBezTo>
                  <a:lnTo>
                    <a:pt x="1342" y="1328"/>
                  </a:lnTo>
                  <a:cubicBezTo>
                    <a:pt x="1370" y="1331"/>
                    <a:pt x="1395" y="1311"/>
                    <a:pt x="1401" y="1283"/>
                  </a:cubicBezTo>
                  <a:lnTo>
                    <a:pt x="1610" y="113"/>
                  </a:lnTo>
                  <a:lnTo>
                    <a:pt x="1864" y="113"/>
                  </a:lnTo>
                  <a:cubicBezTo>
                    <a:pt x="1892" y="113"/>
                    <a:pt x="1917" y="88"/>
                    <a:pt x="1917" y="60"/>
                  </a:cubicBezTo>
                  <a:lnTo>
                    <a:pt x="1917" y="54"/>
                  </a:lnTo>
                  <a:cubicBezTo>
                    <a:pt x="1917" y="26"/>
                    <a:pt x="1892" y="0"/>
                    <a:pt x="1864" y="0"/>
                  </a:cubicBezTo>
                  <a:close/>
                  <a:moveTo>
                    <a:pt x="1333" y="987"/>
                  </a:moveTo>
                  <a:lnTo>
                    <a:pt x="237" y="987"/>
                  </a:lnTo>
                  <a:lnTo>
                    <a:pt x="135" y="423"/>
                  </a:lnTo>
                  <a:lnTo>
                    <a:pt x="1435" y="423"/>
                  </a:lnTo>
                  <a:lnTo>
                    <a:pt x="1333" y="98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 name="Freeform 90">
              <a:extLst>
                <a:ext uri="{FF2B5EF4-FFF2-40B4-BE49-F238E27FC236}">
                  <a16:creationId xmlns:a16="http://schemas.microsoft.com/office/drawing/2014/main" id="{493B07E4-55A7-73EF-0D18-D2E7B835B6A8}"/>
                </a:ext>
              </a:extLst>
            </p:cNvPr>
            <p:cNvSpPr>
              <a:spLocks noChangeArrowheads="1"/>
            </p:cNvSpPr>
            <p:nvPr/>
          </p:nvSpPr>
          <p:spPr bwMode="auto">
            <a:xfrm>
              <a:off x="443" y="2875"/>
              <a:ext cx="63" cy="63"/>
            </a:xfrm>
            <a:custGeom>
              <a:avLst/>
              <a:gdLst>
                <a:gd name="T0" fmla="*/ 282 w 283"/>
                <a:gd name="T1" fmla="*/ 141 h 283"/>
                <a:gd name="T2" fmla="*/ 263 w 283"/>
                <a:gd name="T3" fmla="*/ 212 h 283"/>
                <a:gd name="T4" fmla="*/ 212 w 283"/>
                <a:gd name="T5" fmla="*/ 263 h 283"/>
                <a:gd name="T6" fmla="*/ 141 w 283"/>
                <a:gd name="T7" fmla="*/ 282 h 283"/>
                <a:gd name="T8" fmla="*/ 71 w 283"/>
                <a:gd name="T9" fmla="*/ 263 h 283"/>
                <a:gd name="T10" fmla="*/ 19 w 283"/>
                <a:gd name="T11" fmla="*/ 212 h 283"/>
                <a:gd name="T12" fmla="*/ 0 w 283"/>
                <a:gd name="T13" fmla="*/ 141 h 283"/>
                <a:gd name="T14" fmla="*/ 19 w 283"/>
                <a:gd name="T15" fmla="*/ 71 h 283"/>
                <a:gd name="T16" fmla="*/ 71 w 283"/>
                <a:gd name="T17" fmla="*/ 19 h 283"/>
                <a:gd name="T18" fmla="*/ 141 w 283"/>
                <a:gd name="T19" fmla="*/ 0 h 283"/>
                <a:gd name="T20" fmla="*/ 212 w 283"/>
                <a:gd name="T21" fmla="*/ 19 h 283"/>
                <a:gd name="T22" fmla="*/ 263 w 283"/>
                <a:gd name="T23" fmla="*/ 71 h 283"/>
                <a:gd name="T24" fmla="*/ 282 w 283"/>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283">
                  <a:moveTo>
                    <a:pt x="282" y="141"/>
                  </a:moveTo>
                  <a:cubicBezTo>
                    <a:pt x="282" y="167"/>
                    <a:pt x="276" y="190"/>
                    <a:pt x="263" y="212"/>
                  </a:cubicBezTo>
                  <a:cubicBezTo>
                    <a:pt x="250" y="235"/>
                    <a:pt x="234" y="250"/>
                    <a:pt x="212" y="263"/>
                  </a:cubicBezTo>
                  <a:cubicBezTo>
                    <a:pt x="189" y="276"/>
                    <a:pt x="167" y="282"/>
                    <a:pt x="141" y="282"/>
                  </a:cubicBezTo>
                  <a:cubicBezTo>
                    <a:pt x="115" y="282"/>
                    <a:pt x="93" y="276"/>
                    <a:pt x="71" y="263"/>
                  </a:cubicBezTo>
                  <a:cubicBezTo>
                    <a:pt x="48" y="250"/>
                    <a:pt x="32" y="235"/>
                    <a:pt x="19" y="212"/>
                  </a:cubicBezTo>
                  <a:cubicBezTo>
                    <a:pt x="6" y="190"/>
                    <a:pt x="0" y="167"/>
                    <a:pt x="0" y="141"/>
                  </a:cubicBezTo>
                  <a:cubicBezTo>
                    <a:pt x="0" y="115"/>
                    <a:pt x="6" y="94"/>
                    <a:pt x="19" y="71"/>
                  </a:cubicBezTo>
                  <a:cubicBezTo>
                    <a:pt x="32" y="49"/>
                    <a:pt x="48" y="32"/>
                    <a:pt x="71" y="19"/>
                  </a:cubicBezTo>
                  <a:cubicBezTo>
                    <a:pt x="93" y="6"/>
                    <a:pt x="115" y="0"/>
                    <a:pt x="141" y="0"/>
                  </a:cubicBezTo>
                  <a:cubicBezTo>
                    <a:pt x="167" y="0"/>
                    <a:pt x="189" y="6"/>
                    <a:pt x="212" y="19"/>
                  </a:cubicBezTo>
                  <a:cubicBezTo>
                    <a:pt x="234" y="32"/>
                    <a:pt x="250" y="49"/>
                    <a:pt x="263" y="71"/>
                  </a:cubicBezTo>
                  <a:cubicBezTo>
                    <a:pt x="276" y="94"/>
                    <a:pt x="282" y="115"/>
                    <a:pt x="282"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9" name="Freeform 91">
              <a:extLst>
                <a:ext uri="{FF2B5EF4-FFF2-40B4-BE49-F238E27FC236}">
                  <a16:creationId xmlns:a16="http://schemas.microsoft.com/office/drawing/2014/main" id="{BE4E024D-DEAC-0F60-F56A-55A669E57C07}"/>
                </a:ext>
              </a:extLst>
            </p:cNvPr>
            <p:cNvSpPr>
              <a:spLocks noChangeArrowheads="1"/>
            </p:cNvSpPr>
            <p:nvPr/>
          </p:nvSpPr>
          <p:spPr bwMode="auto">
            <a:xfrm>
              <a:off x="583" y="2875"/>
              <a:ext cx="63" cy="63"/>
            </a:xfrm>
            <a:custGeom>
              <a:avLst/>
              <a:gdLst>
                <a:gd name="T0" fmla="*/ 281 w 282"/>
                <a:gd name="T1" fmla="*/ 141 h 283"/>
                <a:gd name="T2" fmla="*/ 262 w 282"/>
                <a:gd name="T3" fmla="*/ 212 h 283"/>
                <a:gd name="T4" fmla="*/ 210 w 282"/>
                <a:gd name="T5" fmla="*/ 263 h 283"/>
                <a:gd name="T6" fmla="*/ 140 w 282"/>
                <a:gd name="T7" fmla="*/ 282 h 283"/>
                <a:gd name="T8" fmla="*/ 69 w 282"/>
                <a:gd name="T9" fmla="*/ 263 h 283"/>
                <a:gd name="T10" fmla="*/ 19 w 282"/>
                <a:gd name="T11" fmla="*/ 212 h 283"/>
                <a:gd name="T12" fmla="*/ 0 w 282"/>
                <a:gd name="T13" fmla="*/ 141 h 283"/>
                <a:gd name="T14" fmla="*/ 19 w 282"/>
                <a:gd name="T15" fmla="*/ 71 h 283"/>
                <a:gd name="T16" fmla="*/ 69 w 282"/>
                <a:gd name="T17" fmla="*/ 19 h 283"/>
                <a:gd name="T18" fmla="*/ 140 w 282"/>
                <a:gd name="T19" fmla="*/ 0 h 283"/>
                <a:gd name="T20" fmla="*/ 210 w 282"/>
                <a:gd name="T21" fmla="*/ 19 h 283"/>
                <a:gd name="T22" fmla="*/ 262 w 282"/>
                <a:gd name="T23" fmla="*/ 71 h 283"/>
                <a:gd name="T24" fmla="*/ 281 w 282"/>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283">
                  <a:moveTo>
                    <a:pt x="281" y="141"/>
                  </a:moveTo>
                  <a:cubicBezTo>
                    <a:pt x="281" y="167"/>
                    <a:pt x="275" y="190"/>
                    <a:pt x="262" y="212"/>
                  </a:cubicBezTo>
                  <a:cubicBezTo>
                    <a:pt x="249" y="235"/>
                    <a:pt x="233" y="250"/>
                    <a:pt x="210" y="263"/>
                  </a:cubicBezTo>
                  <a:cubicBezTo>
                    <a:pt x="188" y="276"/>
                    <a:pt x="166" y="282"/>
                    <a:pt x="140" y="282"/>
                  </a:cubicBezTo>
                  <a:cubicBezTo>
                    <a:pt x="114" y="282"/>
                    <a:pt x="92" y="276"/>
                    <a:pt x="69" y="263"/>
                  </a:cubicBezTo>
                  <a:cubicBezTo>
                    <a:pt x="47" y="250"/>
                    <a:pt x="31" y="235"/>
                    <a:pt x="19" y="212"/>
                  </a:cubicBezTo>
                  <a:cubicBezTo>
                    <a:pt x="6" y="190"/>
                    <a:pt x="0" y="167"/>
                    <a:pt x="0" y="141"/>
                  </a:cubicBezTo>
                  <a:cubicBezTo>
                    <a:pt x="0" y="115"/>
                    <a:pt x="6" y="94"/>
                    <a:pt x="19" y="71"/>
                  </a:cubicBezTo>
                  <a:cubicBezTo>
                    <a:pt x="31" y="49"/>
                    <a:pt x="47" y="32"/>
                    <a:pt x="69" y="19"/>
                  </a:cubicBezTo>
                  <a:cubicBezTo>
                    <a:pt x="92" y="6"/>
                    <a:pt x="114" y="0"/>
                    <a:pt x="140" y="0"/>
                  </a:cubicBezTo>
                  <a:cubicBezTo>
                    <a:pt x="166" y="0"/>
                    <a:pt x="188" y="6"/>
                    <a:pt x="210" y="19"/>
                  </a:cubicBezTo>
                  <a:cubicBezTo>
                    <a:pt x="233" y="32"/>
                    <a:pt x="249" y="49"/>
                    <a:pt x="262" y="71"/>
                  </a:cubicBezTo>
                  <a:cubicBezTo>
                    <a:pt x="275" y="94"/>
                    <a:pt x="281" y="115"/>
                    <a:pt x="281"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3" name="Group 84">
            <a:extLst>
              <a:ext uri="{FF2B5EF4-FFF2-40B4-BE49-F238E27FC236}">
                <a16:creationId xmlns:a16="http://schemas.microsoft.com/office/drawing/2014/main" id="{3B28B34C-C046-0C6D-2296-7AD71857524A}"/>
              </a:ext>
            </a:extLst>
          </p:cNvPr>
          <p:cNvGrpSpPr>
            <a:grpSpLocks/>
          </p:cNvGrpSpPr>
          <p:nvPr/>
        </p:nvGrpSpPr>
        <p:grpSpPr bwMode="auto">
          <a:xfrm>
            <a:off x="9763488" y="4890772"/>
            <a:ext cx="769938" cy="261938"/>
            <a:chOff x="3052" y="3190"/>
            <a:chExt cx="485" cy="165"/>
          </a:xfrm>
        </p:grpSpPr>
        <p:sp>
          <p:nvSpPr>
            <p:cNvPr id="14" name="Freeform 85">
              <a:extLst>
                <a:ext uri="{FF2B5EF4-FFF2-40B4-BE49-F238E27FC236}">
                  <a16:creationId xmlns:a16="http://schemas.microsoft.com/office/drawing/2014/main" id="{7CFCD52E-51E1-5389-0833-DE44C59BA8A2}"/>
                </a:ext>
              </a:extLst>
            </p:cNvPr>
            <p:cNvSpPr>
              <a:spLocks noChangeArrowheads="1"/>
            </p:cNvSpPr>
            <p:nvPr/>
          </p:nvSpPr>
          <p:spPr bwMode="auto">
            <a:xfrm>
              <a:off x="3052" y="3190"/>
              <a:ext cx="485" cy="165"/>
            </a:xfrm>
            <a:custGeom>
              <a:avLst/>
              <a:gdLst>
                <a:gd name="T0" fmla="*/ 2030 w 2144"/>
                <a:gd name="T1" fmla="*/ 0 h 734"/>
                <a:gd name="T2" fmla="*/ 2143 w 2144"/>
                <a:gd name="T3" fmla="*/ 113 h 734"/>
                <a:gd name="T4" fmla="*/ 2143 w 2144"/>
                <a:gd name="T5" fmla="*/ 620 h 734"/>
                <a:gd name="T6" fmla="*/ 2030 w 2144"/>
                <a:gd name="T7" fmla="*/ 733 h 734"/>
                <a:gd name="T8" fmla="*/ 113 w 2144"/>
                <a:gd name="T9" fmla="*/ 733 h 734"/>
                <a:gd name="T10" fmla="*/ 0 w 2144"/>
                <a:gd name="T11" fmla="*/ 620 h 734"/>
                <a:gd name="T12" fmla="*/ 0 w 2144"/>
                <a:gd name="T13" fmla="*/ 113 h 734"/>
                <a:gd name="T14" fmla="*/ 113 w 2144"/>
                <a:gd name="T15" fmla="*/ 0 h 734"/>
                <a:gd name="T16" fmla="*/ 2030 w 2144"/>
                <a:gd name="T17" fmla="*/ 0 h 734"/>
                <a:gd name="T18" fmla="*/ 1381 w 2144"/>
                <a:gd name="T19" fmla="*/ 620 h 734"/>
                <a:gd name="T20" fmla="*/ 1381 w 2144"/>
                <a:gd name="T21" fmla="*/ 113 h 734"/>
                <a:gd name="T22" fmla="*/ 113 w 2144"/>
                <a:gd name="T23" fmla="*/ 113 h 734"/>
                <a:gd name="T24" fmla="*/ 113 w 2144"/>
                <a:gd name="T25" fmla="*/ 620 h 734"/>
                <a:gd name="T26" fmla="*/ 1381 w 2144"/>
                <a:gd name="T27" fmla="*/ 620 h 734"/>
                <a:gd name="T28" fmla="*/ 2030 w 2144"/>
                <a:gd name="T29" fmla="*/ 592 h 734"/>
                <a:gd name="T30" fmla="*/ 2030 w 2144"/>
                <a:gd name="T31" fmla="*/ 583 h 734"/>
                <a:gd name="T32" fmla="*/ 2027 w 2144"/>
                <a:gd name="T33" fmla="*/ 578 h 734"/>
                <a:gd name="T34" fmla="*/ 1909 w 2144"/>
                <a:gd name="T35" fmla="*/ 459 h 734"/>
                <a:gd name="T36" fmla="*/ 1946 w 2144"/>
                <a:gd name="T37" fmla="*/ 339 h 734"/>
                <a:gd name="T38" fmla="*/ 1720 w 2144"/>
                <a:gd name="T39" fmla="*/ 113 h 734"/>
                <a:gd name="T40" fmla="*/ 1494 w 2144"/>
                <a:gd name="T41" fmla="*/ 339 h 734"/>
                <a:gd name="T42" fmla="*/ 1720 w 2144"/>
                <a:gd name="T43" fmla="*/ 564 h 734"/>
                <a:gd name="T44" fmla="*/ 1875 w 2144"/>
                <a:gd name="T45" fmla="*/ 504 h 734"/>
                <a:gd name="T46" fmla="*/ 1988 w 2144"/>
                <a:gd name="T47" fmla="*/ 617 h 734"/>
                <a:gd name="T48" fmla="*/ 1994 w 2144"/>
                <a:gd name="T49" fmla="*/ 620 h 734"/>
                <a:gd name="T50" fmla="*/ 2005 w 2144"/>
                <a:gd name="T51" fmla="*/ 620 h 734"/>
                <a:gd name="T52" fmla="*/ 2019 w 2144"/>
                <a:gd name="T53" fmla="*/ 611 h 734"/>
                <a:gd name="T54" fmla="*/ 2022 w 2144"/>
                <a:gd name="T55" fmla="*/ 609 h 734"/>
                <a:gd name="T56" fmla="*/ 2030 w 2144"/>
                <a:gd name="T57" fmla="*/ 592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734">
                  <a:moveTo>
                    <a:pt x="2030" y="0"/>
                  </a:moveTo>
                  <a:cubicBezTo>
                    <a:pt x="2092" y="0"/>
                    <a:pt x="2143" y="51"/>
                    <a:pt x="2143" y="113"/>
                  </a:cubicBezTo>
                  <a:lnTo>
                    <a:pt x="2143" y="620"/>
                  </a:lnTo>
                  <a:cubicBezTo>
                    <a:pt x="2143" y="682"/>
                    <a:pt x="2092" y="733"/>
                    <a:pt x="2030" y="733"/>
                  </a:cubicBezTo>
                  <a:lnTo>
                    <a:pt x="113" y="733"/>
                  </a:lnTo>
                  <a:cubicBezTo>
                    <a:pt x="51" y="733"/>
                    <a:pt x="0" y="682"/>
                    <a:pt x="0" y="620"/>
                  </a:cubicBezTo>
                  <a:lnTo>
                    <a:pt x="0" y="113"/>
                  </a:lnTo>
                  <a:cubicBezTo>
                    <a:pt x="0" y="51"/>
                    <a:pt x="51" y="0"/>
                    <a:pt x="113" y="0"/>
                  </a:cubicBezTo>
                  <a:lnTo>
                    <a:pt x="2030" y="0"/>
                  </a:lnTo>
                  <a:close/>
                  <a:moveTo>
                    <a:pt x="1381" y="620"/>
                  </a:moveTo>
                  <a:lnTo>
                    <a:pt x="1381" y="113"/>
                  </a:lnTo>
                  <a:lnTo>
                    <a:pt x="113" y="113"/>
                  </a:lnTo>
                  <a:lnTo>
                    <a:pt x="113" y="620"/>
                  </a:lnTo>
                  <a:lnTo>
                    <a:pt x="1381" y="620"/>
                  </a:lnTo>
                  <a:close/>
                  <a:moveTo>
                    <a:pt x="2030" y="592"/>
                  </a:moveTo>
                  <a:cubicBezTo>
                    <a:pt x="2030" y="589"/>
                    <a:pt x="2030" y="586"/>
                    <a:pt x="2030" y="583"/>
                  </a:cubicBezTo>
                  <a:cubicBezTo>
                    <a:pt x="2030" y="580"/>
                    <a:pt x="2030" y="580"/>
                    <a:pt x="2027" y="578"/>
                  </a:cubicBezTo>
                  <a:lnTo>
                    <a:pt x="1909" y="459"/>
                  </a:lnTo>
                  <a:cubicBezTo>
                    <a:pt x="1932" y="425"/>
                    <a:pt x="1946" y="383"/>
                    <a:pt x="1946" y="339"/>
                  </a:cubicBezTo>
                  <a:cubicBezTo>
                    <a:pt x="1946" y="215"/>
                    <a:pt x="1844" y="113"/>
                    <a:pt x="1720" y="113"/>
                  </a:cubicBezTo>
                  <a:cubicBezTo>
                    <a:pt x="1596" y="113"/>
                    <a:pt x="1494" y="215"/>
                    <a:pt x="1494" y="339"/>
                  </a:cubicBezTo>
                  <a:cubicBezTo>
                    <a:pt x="1494" y="462"/>
                    <a:pt x="1596" y="564"/>
                    <a:pt x="1720" y="564"/>
                  </a:cubicBezTo>
                  <a:cubicBezTo>
                    <a:pt x="1779" y="564"/>
                    <a:pt x="1833" y="541"/>
                    <a:pt x="1875" y="504"/>
                  </a:cubicBezTo>
                  <a:lnTo>
                    <a:pt x="1988" y="617"/>
                  </a:lnTo>
                  <a:cubicBezTo>
                    <a:pt x="1991" y="620"/>
                    <a:pt x="1991" y="620"/>
                    <a:pt x="1994" y="620"/>
                  </a:cubicBezTo>
                  <a:cubicBezTo>
                    <a:pt x="1996" y="623"/>
                    <a:pt x="1999" y="620"/>
                    <a:pt x="2005" y="620"/>
                  </a:cubicBezTo>
                  <a:cubicBezTo>
                    <a:pt x="2011" y="617"/>
                    <a:pt x="2016" y="614"/>
                    <a:pt x="2019" y="611"/>
                  </a:cubicBezTo>
                  <a:lnTo>
                    <a:pt x="2022" y="609"/>
                  </a:lnTo>
                  <a:cubicBezTo>
                    <a:pt x="2027" y="603"/>
                    <a:pt x="2030" y="597"/>
                    <a:pt x="2030" y="59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 name="Freeform 86">
              <a:extLst>
                <a:ext uri="{FF2B5EF4-FFF2-40B4-BE49-F238E27FC236}">
                  <a16:creationId xmlns:a16="http://schemas.microsoft.com/office/drawing/2014/main" id="{ECC7C326-AF9C-024B-D2AB-0CC749E5BC52}"/>
                </a:ext>
              </a:extLst>
            </p:cNvPr>
            <p:cNvSpPr>
              <a:spLocks noChangeArrowheads="1"/>
            </p:cNvSpPr>
            <p:nvPr/>
          </p:nvSpPr>
          <p:spPr bwMode="auto">
            <a:xfrm>
              <a:off x="3403" y="3228"/>
              <a:ext cx="76" cy="76"/>
            </a:xfrm>
            <a:custGeom>
              <a:avLst/>
              <a:gdLst>
                <a:gd name="T0" fmla="*/ 338 w 339"/>
                <a:gd name="T1" fmla="*/ 169 h 338"/>
                <a:gd name="T2" fmla="*/ 316 w 339"/>
                <a:gd name="T3" fmla="*/ 252 h 338"/>
                <a:gd name="T4" fmla="*/ 254 w 339"/>
                <a:gd name="T5" fmla="*/ 314 h 338"/>
                <a:gd name="T6" fmla="*/ 169 w 339"/>
                <a:gd name="T7" fmla="*/ 337 h 338"/>
                <a:gd name="T8" fmla="*/ 84 w 339"/>
                <a:gd name="T9" fmla="*/ 314 h 338"/>
                <a:gd name="T10" fmla="*/ 22 w 339"/>
                <a:gd name="T11" fmla="*/ 252 h 338"/>
                <a:gd name="T12" fmla="*/ 0 w 339"/>
                <a:gd name="T13" fmla="*/ 169 h 338"/>
                <a:gd name="T14" fmla="*/ 22 w 339"/>
                <a:gd name="T15" fmla="*/ 84 h 338"/>
                <a:gd name="T16" fmla="*/ 84 w 339"/>
                <a:gd name="T17" fmla="*/ 22 h 338"/>
                <a:gd name="T18" fmla="*/ 169 w 339"/>
                <a:gd name="T19" fmla="*/ 0 h 338"/>
                <a:gd name="T20" fmla="*/ 254 w 339"/>
                <a:gd name="T21" fmla="*/ 22 h 338"/>
                <a:gd name="T22" fmla="*/ 316 w 339"/>
                <a:gd name="T23" fmla="*/ 84 h 338"/>
                <a:gd name="T24" fmla="*/ 338 w 339"/>
                <a:gd name="T25" fmla="*/ 16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38">
                  <a:moveTo>
                    <a:pt x="338" y="169"/>
                  </a:moveTo>
                  <a:cubicBezTo>
                    <a:pt x="338" y="199"/>
                    <a:pt x="332" y="225"/>
                    <a:pt x="316" y="252"/>
                  </a:cubicBezTo>
                  <a:cubicBezTo>
                    <a:pt x="301" y="279"/>
                    <a:pt x="281" y="299"/>
                    <a:pt x="254" y="314"/>
                  </a:cubicBezTo>
                  <a:cubicBezTo>
                    <a:pt x="227" y="330"/>
                    <a:pt x="200" y="337"/>
                    <a:pt x="169" y="337"/>
                  </a:cubicBezTo>
                  <a:cubicBezTo>
                    <a:pt x="138" y="337"/>
                    <a:pt x="111" y="330"/>
                    <a:pt x="84" y="314"/>
                  </a:cubicBezTo>
                  <a:cubicBezTo>
                    <a:pt x="57" y="299"/>
                    <a:pt x="38" y="279"/>
                    <a:pt x="22" y="252"/>
                  </a:cubicBezTo>
                  <a:cubicBezTo>
                    <a:pt x="7" y="225"/>
                    <a:pt x="0" y="199"/>
                    <a:pt x="0" y="169"/>
                  </a:cubicBezTo>
                  <a:cubicBezTo>
                    <a:pt x="0" y="138"/>
                    <a:pt x="7" y="111"/>
                    <a:pt x="22" y="84"/>
                  </a:cubicBezTo>
                  <a:cubicBezTo>
                    <a:pt x="38" y="57"/>
                    <a:pt x="57" y="37"/>
                    <a:pt x="84" y="22"/>
                  </a:cubicBezTo>
                  <a:cubicBezTo>
                    <a:pt x="111" y="6"/>
                    <a:pt x="138" y="0"/>
                    <a:pt x="169" y="0"/>
                  </a:cubicBezTo>
                  <a:cubicBezTo>
                    <a:pt x="200" y="0"/>
                    <a:pt x="227" y="6"/>
                    <a:pt x="254" y="22"/>
                  </a:cubicBezTo>
                  <a:cubicBezTo>
                    <a:pt x="281" y="37"/>
                    <a:pt x="301" y="57"/>
                    <a:pt x="316" y="84"/>
                  </a:cubicBezTo>
                  <a:cubicBezTo>
                    <a:pt x="332" y="111"/>
                    <a:pt x="338" y="138"/>
                    <a:pt x="338" y="169"/>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16" name="Freeform 57">
            <a:extLst>
              <a:ext uri="{FF2B5EF4-FFF2-40B4-BE49-F238E27FC236}">
                <a16:creationId xmlns:a16="http://schemas.microsoft.com/office/drawing/2014/main" id="{A6B8F89C-6C76-D5E4-512E-E8C6454BBB5C}"/>
              </a:ext>
            </a:extLst>
          </p:cNvPr>
          <p:cNvSpPr>
            <a:spLocks noChangeArrowheads="1"/>
          </p:cNvSpPr>
          <p:nvPr/>
        </p:nvSpPr>
        <p:spPr bwMode="auto">
          <a:xfrm>
            <a:off x="8217217" y="4015099"/>
            <a:ext cx="642243" cy="506305"/>
          </a:xfrm>
          <a:custGeom>
            <a:avLst/>
            <a:gdLst>
              <a:gd name="T0" fmla="*/ 2030 w 2144"/>
              <a:gd name="T1" fmla="*/ 0 h 1524"/>
              <a:gd name="T2" fmla="*/ 113 w 2144"/>
              <a:gd name="T3" fmla="*/ 0 h 1524"/>
              <a:gd name="T4" fmla="*/ 0 w 2144"/>
              <a:gd name="T5" fmla="*/ 113 h 1524"/>
              <a:gd name="T6" fmla="*/ 0 w 2144"/>
              <a:gd name="T7" fmla="*/ 1410 h 1524"/>
              <a:gd name="T8" fmla="*/ 113 w 2144"/>
              <a:gd name="T9" fmla="*/ 1523 h 1524"/>
              <a:gd name="T10" fmla="*/ 2030 w 2144"/>
              <a:gd name="T11" fmla="*/ 1523 h 1524"/>
              <a:gd name="T12" fmla="*/ 2143 w 2144"/>
              <a:gd name="T13" fmla="*/ 1410 h 1524"/>
              <a:gd name="T14" fmla="*/ 2143 w 2144"/>
              <a:gd name="T15" fmla="*/ 113 h 1524"/>
              <a:gd name="T16" fmla="*/ 2030 w 2144"/>
              <a:gd name="T17" fmla="*/ 0 h 1524"/>
              <a:gd name="T18" fmla="*/ 1319 w 2144"/>
              <a:gd name="T19" fmla="*/ 812 h 1524"/>
              <a:gd name="T20" fmla="*/ 875 w 2144"/>
              <a:gd name="T21" fmla="*/ 1066 h 1524"/>
              <a:gd name="T22" fmla="*/ 790 w 2144"/>
              <a:gd name="T23" fmla="*/ 1018 h 1524"/>
              <a:gd name="T24" fmla="*/ 790 w 2144"/>
              <a:gd name="T25" fmla="*/ 508 h 1524"/>
              <a:gd name="T26" fmla="*/ 875 w 2144"/>
              <a:gd name="T27" fmla="*/ 460 h 1524"/>
              <a:gd name="T28" fmla="*/ 1319 w 2144"/>
              <a:gd name="T29" fmla="*/ 713 h 1524"/>
              <a:gd name="T30" fmla="*/ 1319 w 2144"/>
              <a:gd name="T31" fmla="*/ 812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44" h="1524">
                <a:moveTo>
                  <a:pt x="2030" y="0"/>
                </a:moveTo>
                <a:lnTo>
                  <a:pt x="113" y="0"/>
                </a:lnTo>
                <a:cubicBezTo>
                  <a:pt x="51" y="0"/>
                  <a:pt x="0" y="51"/>
                  <a:pt x="0" y="113"/>
                </a:cubicBezTo>
                <a:lnTo>
                  <a:pt x="0" y="1410"/>
                </a:lnTo>
                <a:cubicBezTo>
                  <a:pt x="0" y="1472"/>
                  <a:pt x="51" y="1523"/>
                  <a:pt x="113" y="1523"/>
                </a:cubicBezTo>
                <a:lnTo>
                  <a:pt x="2030" y="1523"/>
                </a:lnTo>
                <a:cubicBezTo>
                  <a:pt x="2092" y="1523"/>
                  <a:pt x="2143" y="1472"/>
                  <a:pt x="2143" y="1410"/>
                </a:cubicBezTo>
                <a:lnTo>
                  <a:pt x="2143" y="113"/>
                </a:lnTo>
                <a:cubicBezTo>
                  <a:pt x="2143" y="51"/>
                  <a:pt x="2092" y="0"/>
                  <a:pt x="2030" y="0"/>
                </a:cubicBezTo>
                <a:close/>
                <a:moveTo>
                  <a:pt x="1319" y="812"/>
                </a:moveTo>
                <a:lnTo>
                  <a:pt x="875" y="1066"/>
                </a:lnTo>
                <a:cubicBezTo>
                  <a:pt x="838" y="1088"/>
                  <a:pt x="790" y="1060"/>
                  <a:pt x="790" y="1018"/>
                </a:cubicBezTo>
                <a:lnTo>
                  <a:pt x="790" y="508"/>
                </a:lnTo>
                <a:cubicBezTo>
                  <a:pt x="790" y="466"/>
                  <a:pt x="838" y="437"/>
                  <a:pt x="875" y="460"/>
                </a:cubicBezTo>
                <a:lnTo>
                  <a:pt x="1319" y="713"/>
                </a:lnTo>
                <a:cubicBezTo>
                  <a:pt x="1359" y="735"/>
                  <a:pt x="1359" y="789"/>
                  <a:pt x="1319" y="81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8" name="Freeform 34">
            <a:extLst>
              <a:ext uri="{FF2B5EF4-FFF2-40B4-BE49-F238E27FC236}">
                <a16:creationId xmlns:a16="http://schemas.microsoft.com/office/drawing/2014/main" id="{B968110A-110E-60BD-84C0-14021667ADFF}"/>
              </a:ext>
            </a:extLst>
          </p:cNvPr>
          <p:cNvSpPr>
            <a:spLocks noChangeArrowheads="1"/>
          </p:cNvSpPr>
          <p:nvPr/>
        </p:nvSpPr>
        <p:spPr bwMode="auto">
          <a:xfrm>
            <a:off x="6337354" y="3289156"/>
            <a:ext cx="626382" cy="500592"/>
          </a:xfrm>
          <a:custGeom>
            <a:avLst/>
            <a:gdLst>
              <a:gd name="T0" fmla="*/ 2149 w 2150"/>
              <a:gd name="T1" fmla="*/ 1235 h 1718"/>
              <a:gd name="T2" fmla="*/ 657 w 2150"/>
              <a:gd name="T3" fmla="*/ 1678 h 1718"/>
              <a:gd name="T4" fmla="*/ 119 w 2150"/>
              <a:gd name="T5" fmla="*/ 1353 h 1718"/>
              <a:gd name="T6" fmla="*/ 119 w 2150"/>
              <a:gd name="T7" fmla="*/ 0 h 1718"/>
              <a:gd name="T8" fmla="*/ 736 w 2150"/>
              <a:gd name="T9" fmla="*/ 770 h 1718"/>
              <a:gd name="T10" fmla="*/ 680 w 2150"/>
              <a:gd name="T11" fmla="*/ 663 h 1718"/>
              <a:gd name="T12" fmla="*/ 556 w 2150"/>
              <a:gd name="T13" fmla="*/ 621 h 1718"/>
              <a:gd name="T14" fmla="*/ 443 w 2150"/>
              <a:gd name="T15" fmla="*/ 581 h 1718"/>
              <a:gd name="T16" fmla="*/ 471 w 2150"/>
              <a:gd name="T17" fmla="*/ 485 h 1718"/>
              <a:gd name="T18" fmla="*/ 609 w 2150"/>
              <a:gd name="T19" fmla="*/ 491 h 1718"/>
              <a:gd name="T20" fmla="*/ 717 w 2150"/>
              <a:gd name="T21" fmla="*/ 491 h 1718"/>
              <a:gd name="T22" fmla="*/ 536 w 2150"/>
              <a:gd name="T23" fmla="*/ 398 h 1718"/>
              <a:gd name="T24" fmla="*/ 367 w 2150"/>
              <a:gd name="T25" fmla="*/ 482 h 1718"/>
              <a:gd name="T26" fmla="*/ 372 w 2150"/>
              <a:gd name="T27" fmla="*/ 626 h 1718"/>
              <a:gd name="T28" fmla="*/ 550 w 2150"/>
              <a:gd name="T29" fmla="*/ 702 h 1718"/>
              <a:gd name="T30" fmla="*/ 655 w 2150"/>
              <a:gd name="T31" fmla="*/ 784 h 1718"/>
              <a:gd name="T32" fmla="*/ 595 w 2150"/>
              <a:gd name="T33" fmla="*/ 854 h 1718"/>
              <a:gd name="T34" fmla="*/ 451 w 2150"/>
              <a:gd name="T35" fmla="*/ 834 h 1718"/>
              <a:gd name="T36" fmla="*/ 322 w 2150"/>
              <a:gd name="T37" fmla="*/ 750 h 1718"/>
              <a:gd name="T38" fmla="*/ 451 w 2150"/>
              <a:gd name="T39" fmla="*/ 921 h 1718"/>
              <a:gd name="T40" fmla="*/ 672 w 2150"/>
              <a:gd name="T41" fmla="*/ 896 h 1718"/>
              <a:gd name="T42" fmla="*/ 1277 w 2150"/>
              <a:gd name="T43" fmla="*/ 921 h 1718"/>
              <a:gd name="T44" fmla="*/ 1193 w 2150"/>
              <a:gd name="T45" fmla="*/ 790 h 1718"/>
              <a:gd name="T46" fmla="*/ 861 w 2150"/>
              <a:gd name="T47" fmla="*/ 412 h 1718"/>
              <a:gd name="T48" fmla="*/ 945 w 2150"/>
              <a:gd name="T49" fmla="*/ 547 h 1718"/>
              <a:gd name="T50" fmla="*/ 1805 w 2150"/>
              <a:gd name="T51" fmla="*/ 845 h 1718"/>
              <a:gd name="T52" fmla="*/ 1799 w 2150"/>
              <a:gd name="T53" fmla="*/ 691 h 1718"/>
              <a:gd name="T54" fmla="*/ 1692 w 2150"/>
              <a:gd name="T55" fmla="*/ 629 h 1718"/>
              <a:gd name="T56" fmla="*/ 1576 w 2150"/>
              <a:gd name="T57" fmla="*/ 601 h 1718"/>
              <a:gd name="T58" fmla="*/ 1523 w 2150"/>
              <a:gd name="T59" fmla="*/ 505 h 1718"/>
              <a:gd name="T60" fmla="*/ 1621 w 2150"/>
              <a:gd name="T61" fmla="*/ 471 h 1718"/>
              <a:gd name="T62" fmla="*/ 1822 w 2150"/>
              <a:gd name="T63" fmla="*/ 561 h 1718"/>
              <a:gd name="T64" fmla="*/ 1700 w 2150"/>
              <a:gd name="T65" fmla="*/ 409 h 1718"/>
              <a:gd name="T66" fmla="*/ 1497 w 2150"/>
              <a:gd name="T67" fmla="*/ 434 h 1718"/>
              <a:gd name="T68" fmla="*/ 1444 w 2150"/>
              <a:gd name="T69" fmla="*/ 589 h 1718"/>
              <a:gd name="T70" fmla="*/ 1548 w 2150"/>
              <a:gd name="T71" fmla="*/ 680 h 1718"/>
              <a:gd name="T72" fmla="*/ 1729 w 2150"/>
              <a:gd name="T73" fmla="*/ 742 h 1718"/>
              <a:gd name="T74" fmla="*/ 1717 w 2150"/>
              <a:gd name="T75" fmla="*/ 837 h 1718"/>
              <a:gd name="T76" fmla="*/ 1582 w 2150"/>
              <a:gd name="T77" fmla="*/ 854 h 1718"/>
              <a:gd name="T78" fmla="*/ 1500 w 2150"/>
              <a:gd name="T79" fmla="*/ 750 h 1718"/>
              <a:gd name="T80" fmla="*/ 1472 w 2150"/>
              <a:gd name="T81" fmla="*/ 888 h 1718"/>
              <a:gd name="T82" fmla="*/ 1695 w 2150"/>
              <a:gd name="T83" fmla="*/ 924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50" h="1718">
                <a:moveTo>
                  <a:pt x="2028" y="0"/>
                </a:moveTo>
                <a:cubicBezTo>
                  <a:pt x="2093" y="0"/>
                  <a:pt x="2143" y="53"/>
                  <a:pt x="2149" y="118"/>
                </a:cubicBezTo>
                <a:lnTo>
                  <a:pt x="2149" y="1235"/>
                </a:lnTo>
                <a:cubicBezTo>
                  <a:pt x="2149" y="1299"/>
                  <a:pt x="2095" y="1353"/>
                  <a:pt x="2030" y="1353"/>
                </a:cubicBezTo>
                <a:lnTo>
                  <a:pt x="982" y="1353"/>
                </a:lnTo>
                <a:lnTo>
                  <a:pt x="657" y="1678"/>
                </a:lnTo>
                <a:cubicBezTo>
                  <a:pt x="618" y="1717"/>
                  <a:pt x="547" y="1689"/>
                  <a:pt x="547" y="1632"/>
                </a:cubicBezTo>
                <a:lnTo>
                  <a:pt x="547" y="1353"/>
                </a:lnTo>
                <a:lnTo>
                  <a:pt x="119" y="1353"/>
                </a:lnTo>
                <a:cubicBezTo>
                  <a:pt x="54" y="1353"/>
                  <a:pt x="0" y="1299"/>
                  <a:pt x="0" y="1235"/>
                </a:cubicBezTo>
                <a:lnTo>
                  <a:pt x="0" y="118"/>
                </a:lnTo>
                <a:cubicBezTo>
                  <a:pt x="0" y="53"/>
                  <a:pt x="54" y="0"/>
                  <a:pt x="119" y="0"/>
                </a:cubicBezTo>
                <a:lnTo>
                  <a:pt x="2028" y="0"/>
                </a:lnTo>
                <a:close/>
                <a:moveTo>
                  <a:pt x="717" y="845"/>
                </a:moveTo>
                <a:cubicBezTo>
                  <a:pt x="728" y="825"/>
                  <a:pt x="734" y="804"/>
                  <a:pt x="736" y="770"/>
                </a:cubicBezTo>
                <a:cubicBezTo>
                  <a:pt x="736" y="756"/>
                  <a:pt x="734" y="745"/>
                  <a:pt x="731" y="731"/>
                </a:cubicBezTo>
                <a:cubicBezTo>
                  <a:pt x="725" y="719"/>
                  <a:pt x="719" y="705"/>
                  <a:pt x="711" y="694"/>
                </a:cubicBezTo>
                <a:cubicBezTo>
                  <a:pt x="702" y="683"/>
                  <a:pt x="691" y="671"/>
                  <a:pt x="680" y="663"/>
                </a:cubicBezTo>
                <a:cubicBezTo>
                  <a:pt x="669" y="652"/>
                  <a:pt x="655" y="646"/>
                  <a:pt x="638" y="640"/>
                </a:cubicBezTo>
                <a:cubicBezTo>
                  <a:pt x="629" y="637"/>
                  <a:pt x="618" y="635"/>
                  <a:pt x="604" y="632"/>
                </a:cubicBezTo>
                <a:cubicBezTo>
                  <a:pt x="587" y="629"/>
                  <a:pt x="573" y="626"/>
                  <a:pt x="556" y="621"/>
                </a:cubicBezTo>
                <a:cubicBezTo>
                  <a:pt x="539" y="618"/>
                  <a:pt x="525" y="612"/>
                  <a:pt x="511" y="609"/>
                </a:cubicBezTo>
                <a:cubicBezTo>
                  <a:pt x="497" y="606"/>
                  <a:pt x="491" y="604"/>
                  <a:pt x="488" y="604"/>
                </a:cubicBezTo>
                <a:cubicBezTo>
                  <a:pt x="468" y="598"/>
                  <a:pt x="454" y="592"/>
                  <a:pt x="443" y="581"/>
                </a:cubicBezTo>
                <a:cubicBezTo>
                  <a:pt x="432" y="570"/>
                  <a:pt x="426" y="556"/>
                  <a:pt x="426" y="539"/>
                </a:cubicBezTo>
                <a:cubicBezTo>
                  <a:pt x="426" y="525"/>
                  <a:pt x="443" y="513"/>
                  <a:pt x="449" y="505"/>
                </a:cubicBezTo>
                <a:cubicBezTo>
                  <a:pt x="454" y="496"/>
                  <a:pt x="459" y="491"/>
                  <a:pt x="471" y="485"/>
                </a:cubicBezTo>
                <a:cubicBezTo>
                  <a:pt x="482" y="479"/>
                  <a:pt x="493" y="477"/>
                  <a:pt x="502" y="474"/>
                </a:cubicBezTo>
                <a:cubicBezTo>
                  <a:pt x="510" y="471"/>
                  <a:pt x="522" y="471"/>
                  <a:pt x="533" y="471"/>
                </a:cubicBezTo>
                <a:cubicBezTo>
                  <a:pt x="564" y="471"/>
                  <a:pt x="589" y="477"/>
                  <a:pt x="609" y="491"/>
                </a:cubicBezTo>
                <a:cubicBezTo>
                  <a:pt x="628" y="505"/>
                  <a:pt x="641" y="527"/>
                  <a:pt x="643" y="561"/>
                </a:cubicBezTo>
                <a:lnTo>
                  <a:pt x="734" y="561"/>
                </a:lnTo>
                <a:cubicBezTo>
                  <a:pt x="734" y="536"/>
                  <a:pt x="728" y="510"/>
                  <a:pt x="717" y="491"/>
                </a:cubicBezTo>
                <a:cubicBezTo>
                  <a:pt x="705" y="471"/>
                  <a:pt x="691" y="454"/>
                  <a:pt x="674" y="440"/>
                </a:cubicBezTo>
                <a:cubicBezTo>
                  <a:pt x="657" y="426"/>
                  <a:pt x="635" y="415"/>
                  <a:pt x="612" y="409"/>
                </a:cubicBezTo>
                <a:cubicBezTo>
                  <a:pt x="587" y="400"/>
                  <a:pt x="562" y="398"/>
                  <a:pt x="536" y="398"/>
                </a:cubicBezTo>
                <a:cubicBezTo>
                  <a:pt x="514" y="398"/>
                  <a:pt x="490" y="400"/>
                  <a:pt x="468" y="406"/>
                </a:cubicBezTo>
                <a:cubicBezTo>
                  <a:pt x="445" y="412"/>
                  <a:pt x="426" y="423"/>
                  <a:pt x="409" y="434"/>
                </a:cubicBezTo>
                <a:cubicBezTo>
                  <a:pt x="392" y="448"/>
                  <a:pt x="378" y="463"/>
                  <a:pt x="367" y="482"/>
                </a:cubicBezTo>
                <a:cubicBezTo>
                  <a:pt x="356" y="502"/>
                  <a:pt x="350" y="525"/>
                  <a:pt x="350" y="550"/>
                </a:cubicBezTo>
                <a:cubicBezTo>
                  <a:pt x="350" y="564"/>
                  <a:pt x="353" y="574"/>
                  <a:pt x="356" y="589"/>
                </a:cubicBezTo>
                <a:cubicBezTo>
                  <a:pt x="358" y="603"/>
                  <a:pt x="363" y="615"/>
                  <a:pt x="372" y="626"/>
                </a:cubicBezTo>
                <a:cubicBezTo>
                  <a:pt x="380" y="637"/>
                  <a:pt x="392" y="648"/>
                  <a:pt x="406" y="657"/>
                </a:cubicBezTo>
                <a:cubicBezTo>
                  <a:pt x="420" y="665"/>
                  <a:pt x="437" y="674"/>
                  <a:pt x="460" y="680"/>
                </a:cubicBezTo>
                <a:cubicBezTo>
                  <a:pt x="497" y="688"/>
                  <a:pt x="525" y="697"/>
                  <a:pt x="550" y="702"/>
                </a:cubicBezTo>
                <a:cubicBezTo>
                  <a:pt x="573" y="708"/>
                  <a:pt x="595" y="716"/>
                  <a:pt x="612" y="722"/>
                </a:cubicBezTo>
                <a:cubicBezTo>
                  <a:pt x="621" y="725"/>
                  <a:pt x="632" y="733"/>
                  <a:pt x="641" y="742"/>
                </a:cubicBezTo>
                <a:cubicBezTo>
                  <a:pt x="649" y="750"/>
                  <a:pt x="655" y="764"/>
                  <a:pt x="655" y="784"/>
                </a:cubicBezTo>
                <a:cubicBezTo>
                  <a:pt x="655" y="793"/>
                  <a:pt x="652" y="804"/>
                  <a:pt x="649" y="812"/>
                </a:cubicBezTo>
                <a:cubicBezTo>
                  <a:pt x="643" y="823"/>
                  <a:pt x="637" y="832"/>
                  <a:pt x="629" y="837"/>
                </a:cubicBezTo>
                <a:cubicBezTo>
                  <a:pt x="620" y="843"/>
                  <a:pt x="609" y="848"/>
                  <a:pt x="595" y="854"/>
                </a:cubicBezTo>
                <a:cubicBezTo>
                  <a:pt x="581" y="857"/>
                  <a:pt x="564" y="859"/>
                  <a:pt x="545" y="859"/>
                </a:cubicBezTo>
                <a:cubicBezTo>
                  <a:pt x="525" y="859"/>
                  <a:pt x="508" y="857"/>
                  <a:pt x="494" y="854"/>
                </a:cubicBezTo>
                <a:cubicBezTo>
                  <a:pt x="477" y="848"/>
                  <a:pt x="463" y="842"/>
                  <a:pt x="451" y="834"/>
                </a:cubicBezTo>
                <a:cubicBezTo>
                  <a:pt x="440" y="825"/>
                  <a:pt x="429" y="815"/>
                  <a:pt x="423" y="801"/>
                </a:cubicBezTo>
                <a:cubicBezTo>
                  <a:pt x="415" y="787"/>
                  <a:pt x="412" y="770"/>
                  <a:pt x="412" y="750"/>
                </a:cubicBezTo>
                <a:lnTo>
                  <a:pt x="322" y="750"/>
                </a:lnTo>
                <a:cubicBezTo>
                  <a:pt x="322" y="781"/>
                  <a:pt x="327" y="809"/>
                  <a:pt x="339" y="831"/>
                </a:cubicBezTo>
                <a:cubicBezTo>
                  <a:pt x="350" y="854"/>
                  <a:pt x="364" y="873"/>
                  <a:pt x="384" y="888"/>
                </a:cubicBezTo>
                <a:cubicBezTo>
                  <a:pt x="404" y="904"/>
                  <a:pt x="425" y="913"/>
                  <a:pt x="451" y="921"/>
                </a:cubicBezTo>
                <a:cubicBezTo>
                  <a:pt x="476" y="930"/>
                  <a:pt x="505" y="933"/>
                  <a:pt x="533" y="933"/>
                </a:cubicBezTo>
                <a:cubicBezTo>
                  <a:pt x="559" y="933"/>
                  <a:pt x="581" y="930"/>
                  <a:pt x="607" y="924"/>
                </a:cubicBezTo>
                <a:cubicBezTo>
                  <a:pt x="632" y="919"/>
                  <a:pt x="655" y="910"/>
                  <a:pt x="672" y="896"/>
                </a:cubicBezTo>
                <a:cubicBezTo>
                  <a:pt x="688" y="882"/>
                  <a:pt x="705" y="865"/>
                  <a:pt x="717" y="845"/>
                </a:cubicBezTo>
                <a:close/>
                <a:moveTo>
                  <a:pt x="1181" y="921"/>
                </a:moveTo>
                <a:lnTo>
                  <a:pt x="1277" y="921"/>
                </a:lnTo>
                <a:lnTo>
                  <a:pt x="1277" y="412"/>
                </a:lnTo>
                <a:lnTo>
                  <a:pt x="1193" y="412"/>
                </a:lnTo>
                <a:lnTo>
                  <a:pt x="1193" y="790"/>
                </a:lnTo>
                <a:lnTo>
                  <a:pt x="1190" y="790"/>
                </a:lnTo>
                <a:lnTo>
                  <a:pt x="957" y="412"/>
                </a:lnTo>
                <a:lnTo>
                  <a:pt x="861" y="412"/>
                </a:lnTo>
                <a:lnTo>
                  <a:pt x="861" y="921"/>
                </a:lnTo>
                <a:lnTo>
                  <a:pt x="945" y="921"/>
                </a:lnTo>
                <a:lnTo>
                  <a:pt x="945" y="547"/>
                </a:lnTo>
                <a:lnTo>
                  <a:pt x="948" y="547"/>
                </a:lnTo>
                <a:lnTo>
                  <a:pt x="1181" y="921"/>
                </a:lnTo>
                <a:close/>
                <a:moveTo>
                  <a:pt x="1805" y="845"/>
                </a:moveTo>
                <a:cubicBezTo>
                  <a:pt x="1816" y="825"/>
                  <a:pt x="1822" y="804"/>
                  <a:pt x="1825" y="767"/>
                </a:cubicBezTo>
                <a:cubicBezTo>
                  <a:pt x="1825" y="753"/>
                  <a:pt x="1822" y="742"/>
                  <a:pt x="1819" y="728"/>
                </a:cubicBezTo>
                <a:cubicBezTo>
                  <a:pt x="1813" y="716"/>
                  <a:pt x="1808" y="702"/>
                  <a:pt x="1799" y="691"/>
                </a:cubicBezTo>
                <a:cubicBezTo>
                  <a:pt x="1791" y="680"/>
                  <a:pt x="1779" y="668"/>
                  <a:pt x="1768" y="660"/>
                </a:cubicBezTo>
                <a:cubicBezTo>
                  <a:pt x="1757" y="649"/>
                  <a:pt x="1743" y="643"/>
                  <a:pt x="1726" y="637"/>
                </a:cubicBezTo>
                <a:cubicBezTo>
                  <a:pt x="1717" y="635"/>
                  <a:pt x="1706" y="632"/>
                  <a:pt x="1692" y="629"/>
                </a:cubicBezTo>
                <a:cubicBezTo>
                  <a:pt x="1675" y="626"/>
                  <a:pt x="1661" y="623"/>
                  <a:pt x="1644" y="618"/>
                </a:cubicBezTo>
                <a:cubicBezTo>
                  <a:pt x="1627" y="615"/>
                  <a:pt x="1613" y="608"/>
                  <a:pt x="1599" y="606"/>
                </a:cubicBezTo>
                <a:cubicBezTo>
                  <a:pt x="1585" y="603"/>
                  <a:pt x="1579" y="601"/>
                  <a:pt x="1576" y="601"/>
                </a:cubicBezTo>
                <a:cubicBezTo>
                  <a:pt x="1556" y="595"/>
                  <a:pt x="1542" y="589"/>
                  <a:pt x="1531" y="578"/>
                </a:cubicBezTo>
                <a:cubicBezTo>
                  <a:pt x="1520" y="567"/>
                  <a:pt x="1514" y="553"/>
                  <a:pt x="1514" y="536"/>
                </a:cubicBezTo>
                <a:cubicBezTo>
                  <a:pt x="1514" y="525"/>
                  <a:pt x="1518" y="513"/>
                  <a:pt x="1523" y="505"/>
                </a:cubicBezTo>
                <a:cubicBezTo>
                  <a:pt x="1529" y="496"/>
                  <a:pt x="1537" y="491"/>
                  <a:pt x="1545" y="485"/>
                </a:cubicBezTo>
                <a:cubicBezTo>
                  <a:pt x="1554" y="479"/>
                  <a:pt x="1582" y="477"/>
                  <a:pt x="1590" y="474"/>
                </a:cubicBezTo>
                <a:cubicBezTo>
                  <a:pt x="1599" y="471"/>
                  <a:pt x="1610" y="471"/>
                  <a:pt x="1621" y="471"/>
                </a:cubicBezTo>
                <a:cubicBezTo>
                  <a:pt x="1652" y="471"/>
                  <a:pt x="1679" y="477"/>
                  <a:pt x="1698" y="491"/>
                </a:cubicBezTo>
                <a:cubicBezTo>
                  <a:pt x="1718" y="505"/>
                  <a:pt x="1729" y="527"/>
                  <a:pt x="1731" y="561"/>
                </a:cubicBezTo>
                <a:lnTo>
                  <a:pt x="1822" y="561"/>
                </a:lnTo>
                <a:cubicBezTo>
                  <a:pt x="1822" y="536"/>
                  <a:pt x="1817" y="510"/>
                  <a:pt x="1805" y="491"/>
                </a:cubicBezTo>
                <a:cubicBezTo>
                  <a:pt x="1794" y="471"/>
                  <a:pt x="1779" y="454"/>
                  <a:pt x="1762" y="440"/>
                </a:cubicBezTo>
                <a:cubicBezTo>
                  <a:pt x="1746" y="426"/>
                  <a:pt x="1723" y="415"/>
                  <a:pt x="1700" y="409"/>
                </a:cubicBezTo>
                <a:cubicBezTo>
                  <a:pt x="1675" y="400"/>
                  <a:pt x="1650" y="398"/>
                  <a:pt x="1624" y="398"/>
                </a:cubicBezTo>
                <a:cubicBezTo>
                  <a:pt x="1602" y="398"/>
                  <a:pt x="1579" y="400"/>
                  <a:pt x="1556" y="406"/>
                </a:cubicBezTo>
                <a:cubicBezTo>
                  <a:pt x="1534" y="412"/>
                  <a:pt x="1514" y="423"/>
                  <a:pt x="1497" y="434"/>
                </a:cubicBezTo>
                <a:cubicBezTo>
                  <a:pt x="1480" y="448"/>
                  <a:pt x="1466" y="462"/>
                  <a:pt x="1455" y="482"/>
                </a:cubicBezTo>
                <a:cubicBezTo>
                  <a:pt x="1444" y="501"/>
                  <a:pt x="1438" y="525"/>
                  <a:pt x="1438" y="550"/>
                </a:cubicBezTo>
                <a:cubicBezTo>
                  <a:pt x="1438" y="564"/>
                  <a:pt x="1442" y="574"/>
                  <a:pt x="1444" y="589"/>
                </a:cubicBezTo>
                <a:cubicBezTo>
                  <a:pt x="1447" y="603"/>
                  <a:pt x="1452" y="615"/>
                  <a:pt x="1461" y="626"/>
                </a:cubicBezTo>
                <a:cubicBezTo>
                  <a:pt x="1469" y="637"/>
                  <a:pt x="1480" y="648"/>
                  <a:pt x="1494" y="657"/>
                </a:cubicBezTo>
                <a:cubicBezTo>
                  <a:pt x="1509" y="665"/>
                  <a:pt x="1525" y="674"/>
                  <a:pt x="1548" y="680"/>
                </a:cubicBezTo>
                <a:cubicBezTo>
                  <a:pt x="1585" y="688"/>
                  <a:pt x="1613" y="697"/>
                  <a:pt x="1638" y="702"/>
                </a:cubicBezTo>
                <a:cubicBezTo>
                  <a:pt x="1661" y="708"/>
                  <a:pt x="1683" y="716"/>
                  <a:pt x="1700" y="722"/>
                </a:cubicBezTo>
                <a:cubicBezTo>
                  <a:pt x="1709" y="725"/>
                  <a:pt x="1721" y="733"/>
                  <a:pt x="1729" y="742"/>
                </a:cubicBezTo>
                <a:cubicBezTo>
                  <a:pt x="1738" y="750"/>
                  <a:pt x="1743" y="764"/>
                  <a:pt x="1743" y="784"/>
                </a:cubicBezTo>
                <a:cubicBezTo>
                  <a:pt x="1743" y="793"/>
                  <a:pt x="1740" y="804"/>
                  <a:pt x="1737" y="812"/>
                </a:cubicBezTo>
                <a:cubicBezTo>
                  <a:pt x="1731" y="823"/>
                  <a:pt x="1726" y="832"/>
                  <a:pt x="1717" y="837"/>
                </a:cubicBezTo>
                <a:cubicBezTo>
                  <a:pt x="1709" y="843"/>
                  <a:pt x="1698" y="848"/>
                  <a:pt x="1683" y="854"/>
                </a:cubicBezTo>
                <a:cubicBezTo>
                  <a:pt x="1669" y="857"/>
                  <a:pt x="1652" y="859"/>
                  <a:pt x="1633" y="859"/>
                </a:cubicBezTo>
                <a:cubicBezTo>
                  <a:pt x="1613" y="859"/>
                  <a:pt x="1596" y="857"/>
                  <a:pt x="1582" y="854"/>
                </a:cubicBezTo>
                <a:cubicBezTo>
                  <a:pt x="1565" y="848"/>
                  <a:pt x="1551" y="842"/>
                  <a:pt x="1540" y="834"/>
                </a:cubicBezTo>
                <a:cubicBezTo>
                  <a:pt x="1528" y="825"/>
                  <a:pt x="1517" y="815"/>
                  <a:pt x="1511" y="801"/>
                </a:cubicBezTo>
                <a:cubicBezTo>
                  <a:pt x="1503" y="787"/>
                  <a:pt x="1500" y="770"/>
                  <a:pt x="1500" y="750"/>
                </a:cubicBezTo>
                <a:lnTo>
                  <a:pt x="1410" y="750"/>
                </a:lnTo>
                <a:cubicBezTo>
                  <a:pt x="1410" y="781"/>
                  <a:pt x="1416" y="809"/>
                  <a:pt x="1427" y="831"/>
                </a:cubicBezTo>
                <a:cubicBezTo>
                  <a:pt x="1439" y="854"/>
                  <a:pt x="1452" y="873"/>
                  <a:pt x="1472" y="888"/>
                </a:cubicBezTo>
                <a:cubicBezTo>
                  <a:pt x="1492" y="904"/>
                  <a:pt x="1515" y="913"/>
                  <a:pt x="1540" y="921"/>
                </a:cubicBezTo>
                <a:cubicBezTo>
                  <a:pt x="1566" y="930"/>
                  <a:pt x="1593" y="933"/>
                  <a:pt x="1621" y="933"/>
                </a:cubicBezTo>
                <a:cubicBezTo>
                  <a:pt x="1647" y="933"/>
                  <a:pt x="1669" y="930"/>
                  <a:pt x="1695" y="924"/>
                </a:cubicBezTo>
                <a:cubicBezTo>
                  <a:pt x="1720" y="919"/>
                  <a:pt x="1743" y="910"/>
                  <a:pt x="1760" y="896"/>
                </a:cubicBezTo>
                <a:cubicBezTo>
                  <a:pt x="1777" y="882"/>
                  <a:pt x="1793" y="865"/>
                  <a:pt x="1805" y="845"/>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23" name="Group 25">
            <a:extLst>
              <a:ext uri="{FF2B5EF4-FFF2-40B4-BE49-F238E27FC236}">
                <a16:creationId xmlns:a16="http://schemas.microsoft.com/office/drawing/2014/main" id="{73E55485-6DFA-55E1-E137-3A748917DD1A}"/>
              </a:ext>
            </a:extLst>
          </p:cNvPr>
          <p:cNvGrpSpPr>
            <a:grpSpLocks/>
          </p:cNvGrpSpPr>
          <p:nvPr/>
        </p:nvGrpSpPr>
        <p:grpSpPr bwMode="auto">
          <a:xfrm>
            <a:off x="9633255" y="3261625"/>
            <a:ext cx="597924" cy="472175"/>
            <a:chOff x="1389" y="1311"/>
            <a:chExt cx="485" cy="383"/>
          </a:xfrm>
        </p:grpSpPr>
        <p:sp>
          <p:nvSpPr>
            <p:cNvPr id="24" name="Freeform 26">
              <a:extLst>
                <a:ext uri="{FF2B5EF4-FFF2-40B4-BE49-F238E27FC236}">
                  <a16:creationId xmlns:a16="http://schemas.microsoft.com/office/drawing/2014/main" id="{17F08405-F7BA-A89B-A21A-74A92163B555}"/>
                </a:ext>
              </a:extLst>
            </p:cNvPr>
            <p:cNvSpPr>
              <a:spLocks noChangeArrowheads="1"/>
            </p:cNvSpPr>
            <p:nvPr/>
          </p:nvSpPr>
          <p:spPr bwMode="auto">
            <a:xfrm>
              <a:off x="1389" y="1311"/>
              <a:ext cx="485" cy="383"/>
            </a:xfrm>
            <a:custGeom>
              <a:avLst/>
              <a:gdLst>
                <a:gd name="T0" fmla="*/ 2030 w 2144"/>
                <a:gd name="T1" fmla="*/ 226 h 1693"/>
                <a:gd name="T2" fmla="*/ 1805 w 2144"/>
                <a:gd name="T3" fmla="*/ 226 h 1693"/>
                <a:gd name="T4" fmla="*/ 1805 w 2144"/>
                <a:gd name="T5" fmla="*/ 113 h 1693"/>
                <a:gd name="T6" fmla="*/ 1692 w 2144"/>
                <a:gd name="T7" fmla="*/ 0 h 1693"/>
                <a:gd name="T8" fmla="*/ 113 w 2144"/>
                <a:gd name="T9" fmla="*/ 0 h 1693"/>
                <a:gd name="T10" fmla="*/ 0 w 2144"/>
                <a:gd name="T11" fmla="*/ 113 h 1693"/>
                <a:gd name="T12" fmla="*/ 0 w 2144"/>
                <a:gd name="T13" fmla="*/ 1409 h 1693"/>
                <a:gd name="T14" fmla="*/ 282 w 2144"/>
                <a:gd name="T15" fmla="*/ 1692 h 1693"/>
                <a:gd name="T16" fmla="*/ 1861 w 2144"/>
                <a:gd name="T17" fmla="*/ 1692 h 1693"/>
                <a:gd name="T18" fmla="*/ 2143 w 2144"/>
                <a:gd name="T19" fmla="*/ 1409 h 1693"/>
                <a:gd name="T20" fmla="*/ 2143 w 2144"/>
                <a:gd name="T21" fmla="*/ 338 h 1693"/>
                <a:gd name="T22" fmla="*/ 2030 w 2144"/>
                <a:gd name="T23" fmla="*/ 226 h 1693"/>
                <a:gd name="T24" fmla="*/ 282 w 2144"/>
                <a:gd name="T25" fmla="*/ 1579 h 1693"/>
                <a:gd name="T26" fmla="*/ 116 w 2144"/>
                <a:gd name="T27" fmla="*/ 1438 h 1693"/>
                <a:gd name="T28" fmla="*/ 113 w 2144"/>
                <a:gd name="T29" fmla="*/ 1409 h 1693"/>
                <a:gd name="T30" fmla="*/ 113 w 2144"/>
                <a:gd name="T31" fmla="*/ 113 h 1693"/>
                <a:gd name="T32" fmla="*/ 1692 w 2144"/>
                <a:gd name="T33" fmla="*/ 113 h 1693"/>
                <a:gd name="T34" fmla="*/ 1692 w 2144"/>
                <a:gd name="T35" fmla="*/ 1409 h 1693"/>
                <a:gd name="T36" fmla="*/ 1694 w 2144"/>
                <a:gd name="T37" fmla="*/ 1438 h 1693"/>
                <a:gd name="T38" fmla="*/ 1771 w 2144"/>
                <a:gd name="T39" fmla="*/ 1579 h 1693"/>
                <a:gd name="T40" fmla="*/ 282 w 2144"/>
                <a:gd name="T41" fmla="*/ 1579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4" h="1693">
                  <a:moveTo>
                    <a:pt x="2030" y="226"/>
                  </a:moveTo>
                  <a:lnTo>
                    <a:pt x="1805" y="226"/>
                  </a:lnTo>
                  <a:lnTo>
                    <a:pt x="1805" y="113"/>
                  </a:lnTo>
                  <a:cubicBezTo>
                    <a:pt x="1805" y="51"/>
                    <a:pt x="1754" y="0"/>
                    <a:pt x="1692" y="0"/>
                  </a:cubicBezTo>
                  <a:lnTo>
                    <a:pt x="113" y="0"/>
                  </a:lnTo>
                  <a:cubicBezTo>
                    <a:pt x="51" y="0"/>
                    <a:pt x="0" y="51"/>
                    <a:pt x="0" y="113"/>
                  </a:cubicBezTo>
                  <a:lnTo>
                    <a:pt x="0" y="1409"/>
                  </a:lnTo>
                  <a:cubicBezTo>
                    <a:pt x="0" y="1565"/>
                    <a:pt x="127" y="1692"/>
                    <a:pt x="282" y="1692"/>
                  </a:cubicBezTo>
                  <a:lnTo>
                    <a:pt x="1861" y="1692"/>
                  </a:lnTo>
                  <a:cubicBezTo>
                    <a:pt x="2016" y="1692"/>
                    <a:pt x="2143" y="1565"/>
                    <a:pt x="2143" y="1409"/>
                  </a:cubicBezTo>
                  <a:lnTo>
                    <a:pt x="2143" y="338"/>
                  </a:lnTo>
                  <a:cubicBezTo>
                    <a:pt x="2143" y="276"/>
                    <a:pt x="2092" y="226"/>
                    <a:pt x="2030" y="226"/>
                  </a:cubicBezTo>
                  <a:close/>
                  <a:moveTo>
                    <a:pt x="282" y="1579"/>
                  </a:moveTo>
                  <a:cubicBezTo>
                    <a:pt x="197" y="1579"/>
                    <a:pt x="130" y="1517"/>
                    <a:pt x="116" y="1438"/>
                  </a:cubicBezTo>
                  <a:cubicBezTo>
                    <a:pt x="113" y="1429"/>
                    <a:pt x="113" y="1418"/>
                    <a:pt x="113" y="1409"/>
                  </a:cubicBezTo>
                  <a:lnTo>
                    <a:pt x="113" y="113"/>
                  </a:lnTo>
                  <a:lnTo>
                    <a:pt x="1692" y="113"/>
                  </a:lnTo>
                  <a:lnTo>
                    <a:pt x="1692" y="1409"/>
                  </a:lnTo>
                  <a:cubicBezTo>
                    <a:pt x="1692" y="1418"/>
                    <a:pt x="1692" y="1429"/>
                    <a:pt x="1694" y="1438"/>
                  </a:cubicBezTo>
                  <a:cubicBezTo>
                    <a:pt x="1703" y="1494"/>
                    <a:pt x="1728" y="1542"/>
                    <a:pt x="1771" y="1579"/>
                  </a:cubicBezTo>
                  <a:lnTo>
                    <a:pt x="282" y="157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25" name="Freeform 27">
              <a:extLst>
                <a:ext uri="{FF2B5EF4-FFF2-40B4-BE49-F238E27FC236}">
                  <a16:creationId xmlns:a16="http://schemas.microsoft.com/office/drawing/2014/main" id="{2FC7EEF4-63EE-C707-01BE-865B1F907314}"/>
                </a:ext>
              </a:extLst>
            </p:cNvPr>
            <p:cNvSpPr>
              <a:spLocks noChangeArrowheads="1"/>
            </p:cNvSpPr>
            <p:nvPr/>
          </p:nvSpPr>
          <p:spPr bwMode="auto">
            <a:xfrm>
              <a:off x="1453" y="1401"/>
              <a:ext cx="140" cy="153"/>
            </a:xfrm>
            <a:custGeom>
              <a:avLst/>
              <a:gdLst>
                <a:gd name="T0" fmla="*/ 310 w 622"/>
                <a:gd name="T1" fmla="*/ 676 h 677"/>
                <a:gd name="T2" fmla="*/ 0 w 622"/>
                <a:gd name="T3" fmla="*/ 676 h 677"/>
                <a:gd name="T4" fmla="*/ 0 w 622"/>
                <a:gd name="T5" fmla="*/ 0 h 677"/>
                <a:gd name="T6" fmla="*/ 621 w 622"/>
                <a:gd name="T7" fmla="*/ 0 h 677"/>
                <a:gd name="T8" fmla="*/ 621 w 622"/>
                <a:gd name="T9" fmla="*/ 676 h 677"/>
                <a:gd name="T10" fmla="*/ 310 w 622"/>
                <a:gd name="T11" fmla="*/ 676 h 677"/>
              </a:gdLst>
              <a:ahLst/>
              <a:cxnLst>
                <a:cxn ang="0">
                  <a:pos x="T0" y="T1"/>
                </a:cxn>
                <a:cxn ang="0">
                  <a:pos x="T2" y="T3"/>
                </a:cxn>
                <a:cxn ang="0">
                  <a:pos x="T4" y="T5"/>
                </a:cxn>
                <a:cxn ang="0">
                  <a:pos x="T6" y="T7"/>
                </a:cxn>
                <a:cxn ang="0">
                  <a:pos x="T8" y="T9"/>
                </a:cxn>
                <a:cxn ang="0">
                  <a:pos x="T10" y="T11"/>
                </a:cxn>
              </a:cxnLst>
              <a:rect l="0" t="0" r="r" b="b"/>
              <a:pathLst>
                <a:path w="622" h="677">
                  <a:moveTo>
                    <a:pt x="310" y="676"/>
                  </a:moveTo>
                  <a:lnTo>
                    <a:pt x="0" y="676"/>
                  </a:lnTo>
                  <a:lnTo>
                    <a:pt x="0" y="0"/>
                  </a:lnTo>
                  <a:lnTo>
                    <a:pt x="621" y="0"/>
                  </a:lnTo>
                  <a:lnTo>
                    <a:pt x="621" y="676"/>
                  </a:lnTo>
                  <a:lnTo>
                    <a:pt x="310" y="676"/>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26" name="Freeform 28">
              <a:extLst>
                <a:ext uri="{FF2B5EF4-FFF2-40B4-BE49-F238E27FC236}">
                  <a16:creationId xmlns:a16="http://schemas.microsoft.com/office/drawing/2014/main" id="{BBC06DB8-5F6D-42B7-4A97-35855265C9BC}"/>
                </a:ext>
              </a:extLst>
            </p:cNvPr>
            <p:cNvSpPr>
              <a:spLocks noChangeArrowheads="1"/>
            </p:cNvSpPr>
            <p:nvPr/>
          </p:nvSpPr>
          <p:spPr bwMode="auto">
            <a:xfrm>
              <a:off x="1453" y="1592"/>
              <a:ext cx="280" cy="25"/>
            </a:xfrm>
            <a:custGeom>
              <a:avLst/>
              <a:gdLst>
                <a:gd name="T0" fmla="*/ 1184 w 1241"/>
                <a:gd name="T1" fmla="*/ 0 h 114"/>
                <a:gd name="T2" fmla="*/ 56 w 1241"/>
                <a:gd name="T3" fmla="*/ 0 h 114"/>
                <a:gd name="T4" fmla="*/ 0 w 1241"/>
                <a:gd name="T5" fmla="*/ 57 h 114"/>
                <a:gd name="T6" fmla="*/ 9 w 1241"/>
                <a:gd name="T7" fmla="*/ 85 h 114"/>
                <a:gd name="T8" fmla="*/ 56 w 1241"/>
                <a:gd name="T9" fmla="*/ 113 h 114"/>
                <a:gd name="T10" fmla="*/ 1184 w 1241"/>
                <a:gd name="T11" fmla="*/ 113 h 114"/>
                <a:gd name="T12" fmla="*/ 1232 w 1241"/>
                <a:gd name="T13" fmla="*/ 85 h 114"/>
                <a:gd name="T14" fmla="*/ 1240 w 1241"/>
                <a:gd name="T15" fmla="*/ 57 h 114"/>
                <a:gd name="T16" fmla="*/ 1232 w 1241"/>
                <a:gd name="T17" fmla="*/ 28 h 114"/>
                <a:gd name="T18" fmla="*/ 1184 w 1241"/>
                <a:gd name="T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1" h="114">
                  <a:moveTo>
                    <a:pt x="1184" y="0"/>
                  </a:moveTo>
                  <a:lnTo>
                    <a:pt x="56" y="0"/>
                  </a:lnTo>
                  <a:cubicBezTo>
                    <a:pt x="25" y="0"/>
                    <a:pt x="0" y="26"/>
                    <a:pt x="0" y="57"/>
                  </a:cubicBezTo>
                  <a:cubicBezTo>
                    <a:pt x="0" y="68"/>
                    <a:pt x="3" y="76"/>
                    <a:pt x="9" y="85"/>
                  </a:cubicBezTo>
                  <a:cubicBezTo>
                    <a:pt x="17" y="102"/>
                    <a:pt x="37" y="113"/>
                    <a:pt x="56" y="113"/>
                  </a:cubicBezTo>
                  <a:lnTo>
                    <a:pt x="1184" y="113"/>
                  </a:lnTo>
                  <a:cubicBezTo>
                    <a:pt x="1204" y="113"/>
                    <a:pt x="1223" y="102"/>
                    <a:pt x="1232" y="85"/>
                  </a:cubicBezTo>
                  <a:cubicBezTo>
                    <a:pt x="1238" y="76"/>
                    <a:pt x="1240" y="69"/>
                    <a:pt x="1240" y="57"/>
                  </a:cubicBezTo>
                  <a:cubicBezTo>
                    <a:pt x="1240" y="46"/>
                    <a:pt x="1238" y="37"/>
                    <a:pt x="1232" y="28"/>
                  </a:cubicBezTo>
                  <a:cubicBezTo>
                    <a:pt x="1223" y="11"/>
                    <a:pt x="1204" y="0"/>
                    <a:pt x="1184"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27" name="Freeform 29">
              <a:extLst>
                <a:ext uri="{FF2B5EF4-FFF2-40B4-BE49-F238E27FC236}">
                  <a16:creationId xmlns:a16="http://schemas.microsoft.com/office/drawing/2014/main" id="{4690B15B-2CAD-2C30-8ECB-95F33539B673}"/>
                </a:ext>
              </a:extLst>
            </p:cNvPr>
            <p:cNvSpPr>
              <a:spLocks noChangeArrowheads="1"/>
            </p:cNvSpPr>
            <p:nvPr/>
          </p:nvSpPr>
          <p:spPr bwMode="auto">
            <a:xfrm>
              <a:off x="1620" y="1528"/>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8"/>
                    <a:pt x="25" y="113"/>
                    <a:pt x="56" y="113"/>
                  </a:cubicBezTo>
                  <a:lnTo>
                    <a:pt x="450" y="113"/>
                  </a:lnTo>
                  <a:cubicBezTo>
                    <a:pt x="481" y="113"/>
                    <a:pt x="506" y="8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28" name="Freeform 30">
              <a:extLst>
                <a:ext uri="{FF2B5EF4-FFF2-40B4-BE49-F238E27FC236}">
                  <a16:creationId xmlns:a16="http://schemas.microsoft.com/office/drawing/2014/main" id="{63279AB0-0A58-9FEB-0BC2-535287CC6A97}"/>
                </a:ext>
              </a:extLst>
            </p:cNvPr>
            <p:cNvSpPr>
              <a:spLocks noChangeArrowheads="1"/>
            </p:cNvSpPr>
            <p:nvPr/>
          </p:nvSpPr>
          <p:spPr bwMode="auto">
            <a:xfrm>
              <a:off x="1620" y="1464"/>
              <a:ext cx="114" cy="25"/>
            </a:xfrm>
            <a:custGeom>
              <a:avLst/>
              <a:gdLst>
                <a:gd name="T0" fmla="*/ 450 w 507"/>
                <a:gd name="T1" fmla="*/ 0 h 114"/>
                <a:gd name="T2" fmla="*/ 56 w 507"/>
                <a:gd name="T3" fmla="*/ 0 h 114"/>
                <a:gd name="T4" fmla="*/ 0 w 507"/>
                <a:gd name="T5" fmla="*/ 56 h 114"/>
                <a:gd name="T6" fmla="*/ 8 w 507"/>
                <a:gd name="T7" fmla="*/ 85 h 114"/>
                <a:gd name="T8" fmla="*/ 56 w 507"/>
                <a:gd name="T9" fmla="*/ 113 h 114"/>
                <a:gd name="T10" fmla="*/ 450 w 507"/>
                <a:gd name="T11" fmla="*/ 113 h 114"/>
                <a:gd name="T12" fmla="*/ 498 w 507"/>
                <a:gd name="T13" fmla="*/ 85 h 114"/>
                <a:gd name="T14" fmla="*/ 506 w 507"/>
                <a:gd name="T15" fmla="*/ 56 h 114"/>
                <a:gd name="T16" fmla="*/ 450 w 5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114">
                  <a:moveTo>
                    <a:pt x="450" y="0"/>
                  </a:moveTo>
                  <a:lnTo>
                    <a:pt x="56" y="0"/>
                  </a:lnTo>
                  <a:cubicBezTo>
                    <a:pt x="25" y="0"/>
                    <a:pt x="0" y="25"/>
                    <a:pt x="0" y="56"/>
                  </a:cubicBezTo>
                  <a:cubicBezTo>
                    <a:pt x="0" y="68"/>
                    <a:pt x="2" y="76"/>
                    <a:pt x="8" y="85"/>
                  </a:cubicBezTo>
                  <a:cubicBezTo>
                    <a:pt x="17" y="102"/>
                    <a:pt x="36" y="113"/>
                    <a:pt x="56" y="113"/>
                  </a:cubicBezTo>
                  <a:lnTo>
                    <a:pt x="450" y="113"/>
                  </a:lnTo>
                  <a:cubicBezTo>
                    <a:pt x="470" y="113"/>
                    <a:pt x="489" y="102"/>
                    <a:pt x="498" y="85"/>
                  </a:cubicBezTo>
                  <a:cubicBezTo>
                    <a:pt x="504" y="76"/>
                    <a:pt x="506" y="6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29" name="Freeform 31">
              <a:extLst>
                <a:ext uri="{FF2B5EF4-FFF2-40B4-BE49-F238E27FC236}">
                  <a16:creationId xmlns:a16="http://schemas.microsoft.com/office/drawing/2014/main" id="{94D7D816-17FE-BA08-5CB5-5DC5429622B6}"/>
                </a:ext>
              </a:extLst>
            </p:cNvPr>
            <p:cNvSpPr>
              <a:spLocks noChangeArrowheads="1"/>
            </p:cNvSpPr>
            <p:nvPr/>
          </p:nvSpPr>
          <p:spPr bwMode="auto">
            <a:xfrm>
              <a:off x="1620" y="1401"/>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7"/>
                    <a:pt x="25" y="113"/>
                    <a:pt x="56" y="113"/>
                  </a:cubicBezTo>
                  <a:lnTo>
                    <a:pt x="450" y="113"/>
                  </a:lnTo>
                  <a:cubicBezTo>
                    <a:pt x="481" y="113"/>
                    <a:pt x="506" y="87"/>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33" name="Group 143">
            <a:extLst>
              <a:ext uri="{FF2B5EF4-FFF2-40B4-BE49-F238E27FC236}">
                <a16:creationId xmlns:a16="http://schemas.microsoft.com/office/drawing/2014/main" id="{BC717D6C-4849-8C62-911E-E4AE46E03C8A}"/>
              </a:ext>
            </a:extLst>
          </p:cNvPr>
          <p:cNvGrpSpPr>
            <a:grpSpLocks/>
          </p:cNvGrpSpPr>
          <p:nvPr/>
        </p:nvGrpSpPr>
        <p:grpSpPr bwMode="auto">
          <a:xfrm>
            <a:off x="8178206" y="5552182"/>
            <a:ext cx="424409" cy="501374"/>
            <a:chOff x="469" y="3913"/>
            <a:chExt cx="386" cy="456"/>
          </a:xfrm>
        </p:grpSpPr>
        <p:sp>
          <p:nvSpPr>
            <p:cNvPr id="34" name="Freeform 144">
              <a:extLst>
                <a:ext uri="{FF2B5EF4-FFF2-40B4-BE49-F238E27FC236}">
                  <a16:creationId xmlns:a16="http://schemas.microsoft.com/office/drawing/2014/main" id="{B10D7C34-6217-CCA4-307E-AE508E0E5531}"/>
                </a:ext>
              </a:extLst>
            </p:cNvPr>
            <p:cNvSpPr>
              <a:spLocks noChangeArrowheads="1"/>
            </p:cNvSpPr>
            <p:nvPr/>
          </p:nvSpPr>
          <p:spPr bwMode="auto">
            <a:xfrm>
              <a:off x="469" y="3913"/>
              <a:ext cx="386" cy="456"/>
            </a:xfrm>
            <a:custGeom>
              <a:avLst/>
              <a:gdLst>
                <a:gd name="T0" fmla="*/ 1650 w 1707"/>
                <a:gd name="T1" fmla="*/ 101 h 2014"/>
                <a:gd name="T2" fmla="*/ 1554 w 1707"/>
                <a:gd name="T3" fmla="*/ 25 h 2014"/>
                <a:gd name="T4" fmla="*/ 1483 w 1707"/>
                <a:gd name="T5" fmla="*/ 0 h 2014"/>
                <a:gd name="T6" fmla="*/ 1396 w 1707"/>
                <a:gd name="T7" fmla="*/ 42 h 2014"/>
                <a:gd name="T8" fmla="*/ 784 w 1707"/>
                <a:gd name="T9" fmla="*/ 815 h 2014"/>
                <a:gd name="T10" fmla="*/ 226 w 1707"/>
                <a:gd name="T11" fmla="*/ 1686 h 2014"/>
                <a:gd name="T12" fmla="*/ 178 w 1707"/>
                <a:gd name="T13" fmla="*/ 1728 h 2014"/>
                <a:gd name="T14" fmla="*/ 170 w 1707"/>
                <a:gd name="T15" fmla="*/ 1723 h 2014"/>
                <a:gd name="T16" fmla="*/ 116 w 1707"/>
                <a:gd name="T17" fmla="*/ 1706 h 2014"/>
                <a:gd name="T18" fmla="*/ 48 w 1707"/>
                <a:gd name="T19" fmla="*/ 1737 h 2014"/>
                <a:gd name="T20" fmla="*/ 29 w 1707"/>
                <a:gd name="T21" fmla="*/ 1768 h 2014"/>
                <a:gd name="T22" fmla="*/ 43 w 1707"/>
                <a:gd name="T23" fmla="*/ 1886 h 2014"/>
                <a:gd name="T24" fmla="*/ 184 w 1707"/>
                <a:gd name="T25" fmla="*/ 1996 h 2014"/>
                <a:gd name="T26" fmla="*/ 237 w 1707"/>
                <a:gd name="T27" fmla="*/ 2013 h 2014"/>
                <a:gd name="T28" fmla="*/ 305 w 1707"/>
                <a:gd name="T29" fmla="*/ 1982 h 2014"/>
                <a:gd name="T30" fmla="*/ 331 w 1707"/>
                <a:gd name="T31" fmla="*/ 1948 h 2014"/>
                <a:gd name="T32" fmla="*/ 316 w 1707"/>
                <a:gd name="T33" fmla="*/ 1830 h 2014"/>
                <a:gd name="T34" fmla="*/ 305 w 1707"/>
                <a:gd name="T35" fmla="*/ 1821 h 2014"/>
                <a:gd name="T36" fmla="*/ 333 w 1707"/>
                <a:gd name="T37" fmla="*/ 1765 h 2014"/>
                <a:gd name="T38" fmla="*/ 1055 w 1707"/>
                <a:gd name="T39" fmla="*/ 1029 h 2014"/>
                <a:gd name="T40" fmla="*/ 1667 w 1707"/>
                <a:gd name="T41" fmla="*/ 259 h 2014"/>
                <a:gd name="T42" fmla="*/ 1650 w 1707"/>
                <a:gd name="T43" fmla="*/ 101 h 2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7" h="2014">
                  <a:moveTo>
                    <a:pt x="1650" y="101"/>
                  </a:moveTo>
                  <a:lnTo>
                    <a:pt x="1554" y="25"/>
                  </a:lnTo>
                  <a:cubicBezTo>
                    <a:pt x="1534" y="8"/>
                    <a:pt x="1509" y="0"/>
                    <a:pt x="1483" y="0"/>
                  </a:cubicBezTo>
                  <a:cubicBezTo>
                    <a:pt x="1450" y="0"/>
                    <a:pt x="1416" y="14"/>
                    <a:pt x="1396" y="42"/>
                  </a:cubicBezTo>
                  <a:lnTo>
                    <a:pt x="784" y="815"/>
                  </a:lnTo>
                  <a:lnTo>
                    <a:pt x="226" y="1686"/>
                  </a:lnTo>
                  <a:cubicBezTo>
                    <a:pt x="215" y="1706"/>
                    <a:pt x="198" y="1717"/>
                    <a:pt x="178" y="1728"/>
                  </a:cubicBezTo>
                  <a:lnTo>
                    <a:pt x="170" y="1723"/>
                  </a:lnTo>
                  <a:cubicBezTo>
                    <a:pt x="156" y="1711"/>
                    <a:pt x="136" y="1706"/>
                    <a:pt x="116" y="1706"/>
                  </a:cubicBezTo>
                  <a:cubicBezTo>
                    <a:pt x="91" y="1706"/>
                    <a:pt x="65" y="1717"/>
                    <a:pt x="48" y="1737"/>
                  </a:cubicBezTo>
                  <a:lnTo>
                    <a:pt x="29" y="1768"/>
                  </a:lnTo>
                  <a:cubicBezTo>
                    <a:pt x="0" y="1804"/>
                    <a:pt x="6" y="1858"/>
                    <a:pt x="43" y="1886"/>
                  </a:cubicBezTo>
                  <a:lnTo>
                    <a:pt x="184" y="1996"/>
                  </a:lnTo>
                  <a:cubicBezTo>
                    <a:pt x="198" y="2008"/>
                    <a:pt x="218" y="2013"/>
                    <a:pt x="237" y="2013"/>
                  </a:cubicBezTo>
                  <a:cubicBezTo>
                    <a:pt x="263" y="2013"/>
                    <a:pt x="288" y="2002"/>
                    <a:pt x="305" y="1982"/>
                  </a:cubicBezTo>
                  <a:lnTo>
                    <a:pt x="331" y="1948"/>
                  </a:lnTo>
                  <a:cubicBezTo>
                    <a:pt x="359" y="1912"/>
                    <a:pt x="353" y="1858"/>
                    <a:pt x="316" y="1830"/>
                  </a:cubicBezTo>
                  <a:lnTo>
                    <a:pt x="305" y="1821"/>
                  </a:lnTo>
                  <a:cubicBezTo>
                    <a:pt x="308" y="1802"/>
                    <a:pt x="319" y="1782"/>
                    <a:pt x="333" y="1765"/>
                  </a:cubicBezTo>
                  <a:lnTo>
                    <a:pt x="1055" y="1029"/>
                  </a:lnTo>
                  <a:lnTo>
                    <a:pt x="1667" y="259"/>
                  </a:lnTo>
                  <a:cubicBezTo>
                    <a:pt x="1706" y="211"/>
                    <a:pt x="1698" y="141"/>
                    <a:pt x="1650" y="10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35" name="Freeform 145">
              <a:extLst>
                <a:ext uri="{FF2B5EF4-FFF2-40B4-BE49-F238E27FC236}">
                  <a16:creationId xmlns:a16="http://schemas.microsoft.com/office/drawing/2014/main" id="{2906D3DC-C8B5-991D-271C-4E3BD591A3D0}"/>
                </a:ext>
              </a:extLst>
            </p:cNvPr>
            <p:cNvSpPr>
              <a:spLocks noChangeArrowheads="1"/>
            </p:cNvSpPr>
            <p:nvPr/>
          </p:nvSpPr>
          <p:spPr bwMode="auto">
            <a:xfrm>
              <a:off x="531" y="4003"/>
              <a:ext cx="13" cy="25"/>
            </a:xfrm>
            <a:custGeom>
              <a:avLst/>
              <a:gdLst>
                <a:gd name="T0" fmla="*/ 31 w 63"/>
                <a:gd name="T1" fmla="*/ 115 h 116"/>
                <a:gd name="T2" fmla="*/ 62 w 63"/>
                <a:gd name="T3" fmla="*/ 87 h 116"/>
                <a:gd name="T4" fmla="*/ 62 w 63"/>
                <a:gd name="T5" fmla="*/ 84 h 116"/>
                <a:gd name="T6" fmla="*/ 62 w 63"/>
                <a:gd name="T7" fmla="*/ 84 h 116"/>
                <a:gd name="T8" fmla="*/ 62 w 63"/>
                <a:gd name="T9" fmla="*/ 84 h 116"/>
                <a:gd name="T10" fmla="*/ 62 w 63"/>
                <a:gd name="T11" fmla="*/ 84 h 116"/>
                <a:gd name="T12" fmla="*/ 62 w 63"/>
                <a:gd name="T13" fmla="*/ 84 h 116"/>
                <a:gd name="T14" fmla="*/ 62 w 63"/>
                <a:gd name="T15" fmla="*/ 84 h 116"/>
                <a:gd name="T16" fmla="*/ 62 w 63"/>
                <a:gd name="T17" fmla="*/ 84 h 116"/>
                <a:gd name="T18" fmla="*/ 62 w 63"/>
                <a:gd name="T19" fmla="*/ 84 h 116"/>
                <a:gd name="T20" fmla="*/ 62 w 63"/>
                <a:gd name="T21" fmla="*/ 84 h 116"/>
                <a:gd name="T22" fmla="*/ 62 w 63"/>
                <a:gd name="T23" fmla="*/ 84 h 116"/>
                <a:gd name="T24" fmla="*/ 62 w 63"/>
                <a:gd name="T25" fmla="*/ 84 h 116"/>
                <a:gd name="T26" fmla="*/ 62 w 63"/>
                <a:gd name="T27" fmla="*/ 84 h 116"/>
                <a:gd name="T28" fmla="*/ 62 w 63"/>
                <a:gd name="T29" fmla="*/ 84 h 116"/>
                <a:gd name="T30" fmla="*/ 62 w 63"/>
                <a:gd name="T31" fmla="*/ 84 h 116"/>
                <a:gd name="T32" fmla="*/ 62 w 63"/>
                <a:gd name="T33" fmla="*/ 65 h 116"/>
                <a:gd name="T34" fmla="*/ 62 w 63"/>
                <a:gd name="T35" fmla="*/ 65 h 116"/>
                <a:gd name="T36" fmla="*/ 62 w 63"/>
                <a:gd name="T37" fmla="*/ 65 h 116"/>
                <a:gd name="T38" fmla="*/ 62 w 63"/>
                <a:gd name="T39" fmla="*/ 65 h 116"/>
                <a:gd name="T40" fmla="*/ 62 w 63"/>
                <a:gd name="T41" fmla="*/ 65 h 116"/>
                <a:gd name="T42" fmla="*/ 62 w 63"/>
                <a:gd name="T43" fmla="*/ 65 h 116"/>
                <a:gd name="T44" fmla="*/ 62 w 63"/>
                <a:gd name="T45" fmla="*/ 65 h 116"/>
                <a:gd name="T46" fmla="*/ 62 w 63"/>
                <a:gd name="T47" fmla="*/ 65 h 116"/>
                <a:gd name="T48" fmla="*/ 62 w 63"/>
                <a:gd name="T49" fmla="*/ 65 h 116"/>
                <a:gd name="T50" fmla="*/ 62 w 63"/>
                <a:gd name="T51" fmla="*/ 65 h 116"/>
                <a:gd name="T52" fmla="*/ 62 w 63"/>
                <a:gd name="T53" fmla="*/ 65 h 116"/>
                <a:gd name="T54" fmla="*/ 62 w 63"/>
                <a:gd name="T55" fmla="*/ 65 h 116"/>
                <a:gd name="T56" fmla="*/ 62 w 63"/>
                <a:gd name="T57" fmla="*/ 65 h 116"/>
                <a:gd name="T58" fmla="*/ 62 w 63"/>
                <a:gd name="T59" fmla="*/ 65 h 116"/>
                <a:gd name="T60" fmla="*/ 62 w 63"/>
                <a:gd name="T61" fmla="*/ 65 h 116"/>
                <a:gd name="T62" fmla="*/ 62 w 63"/>
                <a:gd name="T63" fmla="*/ 65 h 116"/>
                <a:gd name="T64" fmla="*/ 62 w 63"/>
                <a:gd name="T65" fmla="*/ 65 h 116"/>
                <a:gd name="T66" fmla="*/ 62 w 63"/>
                <a:gd name="T67" fmla="*/ 65 h 116"/>
                <a:gd name="T68" fmla="*/ 62 w 63"/>
                <a:gd name="T69" fmla="*/ 65 h 116"/>
                <a:gd name="T70" fmla="*/ 62 w 63"/>
                <a:gd name="T71" fmla="*/ 65 h 116"/>
                <a:gd name="T72" fmla="*/ 62 w 63"/>
                <a:gd name="T73" fmla="*/ 65 h 116"/>
                <a:gd name="T74" fmla="*/ 62 w 63"/>
                <a:gd name="T75" fmla="*/ 65 h 116"/>
                <a:gd name="T76" fmla="*/ 62 w 63"/>
                <a:gd name="T77" fmla="*/ 65 h 116"/>
                <a:gd name="T78" fmla="*/ 62 w 63"/>
                <a:gd name="T79" fmla="*/ 65 h 116"/>
                <a:gd name="T80" fmla="*/ 62 w 63"/>
                <a:gd name="T81" fmla="*/ 65 h 116"/>
                <a:gd name="T82" fmla="*/ 62 w 63"/>
                <a:gd name="T83" fmla="*/ 65 h 116"/>
                <a:gd name="T84" fmla="*/ 62 w 63"/>
                <a:gd name="T85" fmla="*/ 65 h 116"/>
                <a:gd name="T86" fmla="*/ 62 w 63"/>
                <a:gd name="T87" fmla="*/ 65 h 116"/>
                <a:gd name="T88" fmla="*/ 62 w 63"/>
                <a:gd name="T89" fmla="*/ 65 h 116"/>
                <a:gd name="T90" fmla="*/ 62 w 63"/>
                <a:gd name="T91" fmla="*/ 65 h 116"/>
                <a:gd name="T92" fmla="*/ 62 w 63"/>
                <a:gd name="T93" fmla="*/ 65 h 116"/>
                <a:gd name="T94" fmla="*/ 62 w 63"/>
                <a:gd name="T95" fmla="*/ 65 h 116"/>
                <a:gd name="T96" fmla="*/ 62 w 63"/>
                <a:gd name="T97" fmla="*/ 65 h 116"/>
                <a:gd name="T98" fmla="*/ 62 w 63"/>
                <a:gd name="T99" fmla="*/ 65 h 116"/>
                <a:gd name="T100" fmla="*/ 62 w 63"/>
                <a:gd name="T101" fmla="*/ 65 h 116"/>
                <a:gd name="T102" fmla="*/ 62 w 63"/>
                <a:gd name="T103" fmla="*/ 65 h 116"/>
                <a:gd name="T104" fmla="*/ 62 w 63"/>
                <a:gd name="T105" fmla="*/ 65 h 116"/>
                <a:gd name="T106" fmla="*/ 62 w 63"/>
                <a:gd name="T107" fmla="*/ 65 h 116"/>
                <a:gd name="T108" fmla="*/ 62 w 63"/>
                <a:gd name="T109" fmla="*/ 65 h 116"/>
                <a:gd name="T110" fmla="*/ 62 w 63"/>
                <a:gd name="T111" fmla="*/ 65 h 116"/>
                <a:gd name="T112" fmla="*/ 62 w 63"/>
                <a:gd name="T113" fmla="*/ 65 h 116"/>
                <a:gd name="T114" fmla="*/ 62 w 63"/>
                <a:gd name="T115" fmla="*/ 65 h 116"/>
                <a:gd name="T116" fmla="*/ 62 w 63"/>
                <a:gd name="T117" fmla="*/ 65 h 116"/>
                <a:gd name="T118" fmla="*/ 62 w 63"/>
                <a:gd name="T119" fmla="*/ 65 h 116"/>
                <a:gd name="T120" fmla="*/ 62 w 63"/>
                <a:gd name="T121" fmla="*/ 65 h 116"/>
                <a:gd name="T122" fmla="*/ 62 w 63"/>
                <a:gd name="T123" fmla="*/ 65 h 116"/>
                <a:gd name="T124" fmla="*/ 62 w 63"/>
                <a:gd name="T125" fmla="*/ 5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 h="116">
                  <a:moveTo>
                    <a:pt x="0" y="34"/>
                  </a:moveTo>
                  <a:cubicBezTo>
                    <a:pt x="3" y="50"/>
                    <a:pt x="3" y="67"/>
                    <a:pt x="3" y="84"/>
                  </a:cubicBezTo>
                  <a:cubicBezTo>
                    <a:pt x="3" y="101"/>
                    <a:pt x="14" y="115"/>
                    <a:pt x="31" y="115"/>
                  </a:cubicBezTo>
                  <a:lnTo>
                    <a:pt x="31" y="115"/>
                  </a:lnTo>
                  <a:cubicBezTo>
                    <a:pt x="48" y="115"/>
                    <a:pt x="62" y="104"/>
                    <a:pt x="62" y="87"/>
                  </a:cubicBezTo>
                  <a:lnTo>
                    <a:pt x="62" y="87"/>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cubicBezTo>
                    <a:pt x="62" y="79"/>
                    <a:pt x="62" y="70"/>
                    <a:pt x="62" y="65"/>
                  </a:cubicBez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cubicBezTo>
                    <a:pt x="62" y="62"/>
                    <a:pt x="62" y="62"/>
                    <a:pt x="62" y="59"/>
                  </a:cubicBezTo>
                  <a:lnTo>
                    <a:pt x="62" y="56"/>
                  </a:lnTo>
                  <a:cubicBezTo>
                    <a:pt x="59" y="42"/>
                    <a:pt x="48" y="34"/>
                    <a:pt x="34" y="34"/>
                  </a:cubicBezTo>
                  <a:cubicBezTo>
                    <a:pt x="14" y="0"/>
                    <a:pt x="0" y="17"/>
                    <a:pt x="0" y="3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36" name="Freeform 146">
              <a:extLst>
                <a:ext uri="{FF2B5EF4-FFF2-40B4-BE49-F238E27FC236}">
                  <a16:creationId xmlns:a16="http://schemas.microsoft.com/office/drawing/2014/main" id="{6ACB5126-CCB3-D24B-DFF3-296CCF763C34}"/>
                </a:ext>
              </a:extLst>
            </p:cNvPr>
            <p:cNvSpPr>
              <a:spLocks noChangeArrowheads="1"/>
            </p:cNvSpPr>
            <p:nvPr/>
          </p:nvSpPr>
          <p:spPr bwMode="auto">
            <a:xfrm>
              <a:off x="518" y="3968"/>
              <a:ext cx="20" cy="23"/>
            </a:xfrm>
            <a:custGeom>
              <a:avLst/>
              <a:gdLst>
                <a:gd name="T0" fmla="*/ 31 w 94"/>
                <a:gd name="T1" fmla="*/ 88 h 106"/>
                <a:gd name="T2" fmla="*/ 56 w 94"/>
                <a:gd name="T3" fmla="*/ 105 h 106"/>
                <a:gd name="T4" fmla="*/ 84 w 94"/>
                <a:gd name="T5" fmla="*/ 65 h 106"/>
                <a:gd name="T6" fmla="*/ 84 w 94"/>
                <a:gd name="T7" fmla="*/ 62 h 106"/>
                <a:gd name="T8" fmla="*/ 82 w 94"/>
                <a:gd name="T9" fmla="*/ 57 h 106"/>
                <a:gd name="T10" fmla="*/ 76 w 94"/>
                <a:gd name="T11" fmla="*/ 48 h 106"/>
                <a:gd name="T12" fmla="*/ 65 w 94"/>
                <a:gd name="T13" fmla="*/ 26 h 106"/>
                <a:gd name="T14" fmla="*/ 59 w 94"/>
                <a:gd name="T15" fmla="*/ 17 h 106"/>
                <a:gd name="T16" fmla="*/ 56 w 94"/>
                <a:gd name="T17" fmla="*/ 12 h 106"/>
                <a:gd name="T18" fmla="*/ 56 w 94"/>
                <a:gd name="T19" fmla="*/ 12 h 106"/>
                <a:gd name="T20" fmla="*/ 56 w 94"/>
                <a:gd name="T21" fmla="*/ 12 h 106"/>
                <a:gd name="T22" fmla="*/ 56 w 94"/>
                <a:gd name="T23" fmla="*/ 12 h 106"/>
                <a:gd name="T24" fmla="*/ 56 w 94"/>
                <a:gd name="T25" fmla="*/ 12 h 106"/>
                <a:gd name="T26" fmla="*/ 56 w 94"/>
                <a:gd name="T27" fmla="*/ 12 h 106"/>
                <a:gd name="T28" fmla="*/ 56 w 94"/>
                <a:gd name="T29" fmla="*/ 12 h 106"/>
                <a:gd name="T30" fmla="*/ 56 w 94"/>
                <a:gd name="T31" fmla="*/ 12 h 106"/>
                <a:gd name="T32" fmla="*/ 56 w 94"/>
                <a:gd name="T33" fmla="*/ 12 h 106"/>
                <a:gd name="T34" fmla="*/ 56 w 94"/>
                <a:gd name="T35" fmla="*/ 12 h 106"/>
                <a:gd name="T36" fmla="*/ 56 w 94"/>
                <a:gd name="T37" fmla="*/ 12 h 106"/>
                <a:gd name="T38" fmla="*/ 56 w 94"/>
                <a:gd name="T39" fmla="*/ 12 h 106"/>
                <a:gd name="T40" fmla="*/ 56 w 94"/>
                <a:gd name="T41" fmla="*/ 12 h 106"/>
                <a:gd name="T42" fmla="*/ 56 w 94"/>
                <a:gd name="T43" fmla="*/ 12 h 106"/>
                <a:gd name="T44" fmla="*/ 56 w 94"/>
                <a:gd name="T45" fmla="*/ 12 h 106"/>
                <a:gd name="T46" fmla="*/ 56 w 94"/>
                <a:gd name="T47" fmla="*/ 12 h 106"/>
                <a:gd name="T48" fmla="*/ 56 w 94"/>
                <a:gd name="T49" fmla="*/ 12 h 106"/>
                <a:gd name="T50" fmla="*/ 56 w 94"/>
                <a:gd name="T51" fmla="*/ 12 h 106"/>
                <a:gd name="T52" fmla="*/ 56 w 94"/>
                <a:gd name="T53" fmla="*/ 12 h 106"/>
                <a:gd name="T54" fmla="*/ 56 w 94"/>
                <a:gd name="T55" fmla="*/ 12 h 106"/>
                <a:gd name="T56" fmla="*/ 56 w 94"/>
                <a:gd name="T57" fmla="*/ 12 h 106"/>
                <a:gd name="T58" fmla="*/ 56 w 94"/>
                <a:gd name="T59" fmla="*/ 12 h 106"/>
                <a:gd name="T60" fmla="*/ 56 w 94"/>
                <a:gd name="T61" fmla="*/ 12 h 106"/>
                <a:gd name="T62" fmla="*/ 56 w 94"/>
                <a:gd name="T63" fmla="*/ 12 h 106"/>
                <a:gd name="T64" fmla="*/ 56 w 94"/>
                <a:gd name="T65" fmla="*/ 12 h 106"/>
                <a:gd name="T66" fmla="*/ 56 w 94"/>
                <a:gd name="T67" fmla="*/ 12 h 106"/>
                <a:gd name="T68" fmla="*/ 34 w 94"/>
                <a:gd name="T69" fmla="*/ 0 h 106"/>
                <a:gd name="T70" fmla="*/ 17 w 94"/>
                <a:gd name="T71" fmla="*/ 6 h 106"/>
                <a:gd name="T72" fmla="*/ 8 w 94"/>
                <a:gd name="T73" fmla="*/ 48 h 106"/>
                <a:gd name="T74" fmla="*/ 31 w 94"/>
                <a:gd name="T75" fmla="*/ 8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06">
                  <a:moveTo>
                    <a:pt x="31" y="88"/>
                  </a:moveTo>
                  <a:cubicBezTo>
                    <a:pt x="36" y="99"/>
                    <a:pt x="45" y="105"/>
                    <a:pt x="56" y="105"/>
                  </a:cubicBezTo>
                  <a:cubicBezTo>
                    <a:pt x="76" y="105"/>
                    <a:pt x="93" y="85"/>
                    <a:pt x="84" y="65"/>
                  </a:cubicBezTo>
                  <a:cubicBezTo>
                    <a:pt x="84" y="65"/>
                    <a:pt x="84" y="64"/>
                    <a:pt x="84" y="62"/>
                  </a:cubicBezTo>
                  <a:cubicBezTo>
                    <a:pt x="84" y="59"/>
                    <a:pt x="82" y="60"/>
                    <a:pt x="82" y="57"/>
                  </a:cubicBezTo>
                  <a:cubicBezTo>
                    <a:pt x="82" y="54"/>
                    <a:pt x="79" y="51"/>
                    <a:pt x="76" y="48"/>
                  </a:cubicBezTo>
                  <a:cubicBezTo>
                    <a:pt x="73" y="40"/>
                    <a:pt x="67" y="34"/>
                    <a:pt x="65" y="26"/>
                  </a:cubicBezTo>
                  <a:cubicBezTo>
                    <a:pt x="62" y="23"/>
                    <a:pt x="62" y="20"/>
                    <a:pt x="59" y="17"/>
                  </a:cubicBezTo>
                  <a:cubicBezTo>
                    <a:pt x="59" y="14"/>
                    <a:pt x="56" y="14"/>
                    <a:pt x="56" y="12"/>
                  </a:cubicBez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cubicBezTo>
                    <a:pt x="51" y="3"/>
                    <a:pt x="42" y="0"/>
                    <a:pt x="34" y="0"/>
                  </a:cubicBezTo>
                  <a:cubicBezTo>
                    <a:pt x="28" y="0"/>
                    <a:pt x="22" y="0"/>
                    <a:pt x="17" y="6"/>
                  </a:cubicBezTo>
                  <a:cubicBezTo>
                    <a:pt x="3" y="14"/>
                    <a:pt x="0" y="34"/>
                    <a:pt x="8" y="48"/>
                  </a:cubicBezTo>
                  <a:cubicBezTo>
                    <a:pt x="14" y="60"/>
                    <a:pt x="22" y="74"/>
                    <a:pt x="31" y="88"/>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37" name="Freeform 147">
              <a:extLst>
                <a:ext uri="{FF2B5EF4-FFF2-40B4-BE49-F238E27FC236}">
                  <a16:creationId xmlns:a16="http://schemas.microsoft.com/office/drawing/2014/main" id="{14AB4746-B7FB-EDD0-4412-DC45DEC3CA12}"/>
                </a:ext>
              </a:extLst>
            </p:cNvPr>
            <p:cNvSpPr>
              <a:spLocks noChangeArrowheads="1"/>
            </p:cNvSpPr>
            <p:nvPr/>
          </p:nvSpPr>
          <p:spPr bwMode="auto">
            <a:xfrm>
              <a:off x="521" y="4041"/>
              <a:ext cx="19" cy="23"/>
            </a:xfrm>
            <a:custGeom>
              <a:avLst/>
              <a:gdLst>
                <a:gd name="T0" fmla="*/ 65 w 88"/>
                <a:gd name="T1" fmla="*/ 3 h 108"/>
                <a:gd name="T2" fmla="*/ 56 w 88"/>
                <a:gd name="T3" fmla="*/ 0 h 108"/>
                <a:gd name="T4" fmla="*/ 28 w 88"/>
                <a:gd name="T5" fmla="*/ 20 h 108"/>
                <a:gd name="T6" fmla="*/ 8 w 88"/>
                <a:gd name="T7" fmla="*/ 65 h 108"/>
                <a:gd name="T8" fmla="*/ 20 w 88"/>
                <a:gd name="T9" fmla="*/ 105 h 108"/>
                <a:gd name="T10" fmla="*/ 34 w 88"/>
                <a:gd name="T11" fmla="*/ 107 h 108"/>
                <a:gd name="T12" fmla="*/ 59 w 88"/>
                <a:gd name="T13" fmla="*/ 93 h 108"/>
                <a:gd name="T14" fmla="*/ 59 w 88"/>
                <a:gd name="T15" fmla="*/ 90 h 108"/>
                <a:gd name="T16" fmla="*/ 71 w 88"/>
                <a:gd name="T17" fmla="*/ 71 h 108"/>
                <a:gd name="T18" fmla="*/ 71 w 88"/>
                <a:gd name="T19" fmla="*/ 71 h 108"/>
                <a:gd name="T20" fmla="*/ 71 w 88"/>
                <a:gd name="T21" fmla="*/ 71 h 108"/>
                <a:gd name="T22" fmla="*/ 71 w 88"/>
                <a:gd name="T23" fmla="*/ 71 h 108"/>
                <a:gd name="T24" fmla="*/ 71 w 88"/>
                <a:gd name="T25" fmla="*/ 71 h 108"/>
                <a:gd name="T26" fmla="*/ 71 w 88"/>
                <a:gd name="T27" fmla="*/ 71 h 108"/>
                <a:gd name="T28" fmla="*/ 71 w 88"/>
                <a:gd name="T29" fmla="*/ 68 h 108"/>
                <a:gd name="T30" fmla="*/ 71 w 88"/>
                <a:gd name="T31" fmla="*/ 68 h 108"/>
                <a:gd name="T32" fmla="*/ 82 w 88"/>
                <a:gd name="T33" fmla="*/ 45 h 108"/>
                <a:gd name="T34" fmla="*/ 82 w 88"/>
                <a:gd name="T35" fmla="*/ 45 h 108"/>
                <a:gd name="T36" fmla="*/ 82 w 88"/>
                <a:gd name="T37" fmla="*/ 45 h 108"/>
                <a:gd name="T38" fmla="*/ 82 w 88"/>
                <a:gd name="T39" fmla="*/ 45 h 108"/>
                <a:gd name="T40" fmla="*/ 82 w 88"/>
                <a:gd name="T41" fmla="*/ 45 h 108"/>
                <a:gd name="T42" fmla="*/ 82 w 88"/>
                <a:gd name="T43" fmla="*/ 45 h 108"/>
                <a:gd name="T44" fmla="*/ 82 w 88"/>
                <a:gd name="T45" fmla="*/ 45 h 108"/>
                <a:gd name="T46" fmla="*/ 82 w 88"/>
                <a:gd name="T47" fmla="*/ 45 h 108"/>
                <a:gd name="T48" fmla="*/ 82 w 88"/>
                <a:gd name="T49" fmla="*/ 45 h 108"/>
                <a:gd name="T50" fmla="*/ 82 w 88"/>
                <a:gd name="T51" fmla="*/ 45 h 108"/>
                <a:gd name="T52" fmla="*/ 82 w 88"/>
                <a:gd name="T53" fmla="*/ 45 h 108"/>
                <a:gd name="T54" fmla="*/ 82 w 88"/>
                <a:gd name="T55" fmla="*/ 45 h 108"/>
                <a:gd name="T56" fmla="*/ 82 w 88"/>
                <a:gd name="T57" fmla="*/ 45 h 108"/>
                <a:gd name="T58" fmla="*/ 82 w 88"/>
                <a:gd name="T59" fmla="*/ 45 h 108"/>
                <a:gd name="T60" fmla="*/ 82 w 88"/>
                <a:gd name="T61" fmla="*/ 45 h 108"/>
                <a:gd name="T62" fmla="*/ 82 w 88"/>
                <a:gd name="T63" fmla="*/ 45 h 108"/>
                <a:gd name="T64" fmla="*/ 82 w 88"/>
                <a:gd name="T65" fmla="*/ 45 h 108"/>
                <a:gd name="T66" fmla="*/ 82 w 88"/>
                <a:gd name="T67" fmla="*/ 45 h 108"/>
                <a:gd name="T68" fmla="*/ 82 w 88"/>
                <a:gd name="T69" fmla="*/ 45 h 108"/>
                <a:gd name="T70" fmla="*/ 82 w 88"/>
                <a:gd name="T71" fmla="*/ 45 h 108"/>
                <a:gd name="T72" fmla="*/ 82 w 88"/>
                <a:gd name="T73" fmla="*/ 45 h 108"/>
                <a:gd name="T74" fmla="*/ 82 w 88"/>
                <a:gd name="T75" fmla="*/ 45 h 108"/>
                <a:gd name="T76" fmla="*/ 82 w 88"/>
                <a:gd name="T77" fmla="*/ 45 h 108"/>
                <a:gd name="T78" fmla="*/ 82 w 88"/>
                <a:gd name="T79" fmla="*/ 45 h 108"/>
                <a:gd name="T80" fmla="*/ 82 w 88"/>
                <a:gd name="T81" fmla="*/ 45 h 108"/>
                <a:gd name="T82" fmla="*/ 82 w 88"/>
                <a:gd name="T83" fmla="*/ 45 h 108"/>
                <a:gd name="T84" fmla="*/ 82 w 88"/>
                <a:gd name="T85" fmla="*/ 45 h 108"/>
                <a:gd name="T86" fmla="*/ 82 w 88"/>
                <a:gd name="T87" fmla="*/ 45 h 108"/>
                <a:gd name="T88" fmla="*/ 82 w 88"/>
                <a:gd name="T89" fmla="*/ 45 h 108"/>
                <a:gd name="T90" fmla="*/ 82 w 88"/>
                <a:gd name="T91" fmla="*/ 45 h 108"/>
                <a:gd name="T92" fmla="*/ 82 w 88"/>
                <a:gd name="T93" fmla="*/ 45 h 108"/>
                <a:gd name="T94" fmla="*/ 65 w 88"/>
                <a:gd name="T95"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8">
                  <a:moveTo>
                    <a:pt x="65" y="3"/>
                  </a:moveTo>
                  <a:cubicBezTo>
                    <a:pt x="62" y="3"/>
                    <a:pt x="59" y="0"/>
                    <a:pt x="56" y="0"/>
                  </a:cubicBezTo>
                  <a:cubicBezTo>
                    <a:pt x="45" y="0"/>
                    <a:pt x="31" y="6"/>
                    <a:pt x="28" y="20"/>
                  </a:cubicBezTo>
                  <a:cubicBezTo>
                    <a:pt x="23" y="37"/>
                    <a:pt x="14" y="51"/>
                    <a:pt x="8" y="65"/>
                  </a:cubicBezTo>
                  <a:cubicBezTo>
                    <a:pt x="0" y="79"/>
                    <a:pt x="6" y="96"/>
                    <a:pt x="20" y="105"/>
                  </a:cubicBezTo>
                  <a:cubicBezTo>
                    <a:pt x="23" y="107"/>
                    <a:pt x="28" y="107"/>
                    <a:pt x="34" y="107"/>
                  </a:cubicBezTo>
                  <a:cubicBezTo>
                    <a:pt x="45" y="107"/>
                    <a:pt x="54" y="102"/>
                    <a:pt x="59" y="93"/>
                  </a:cubicBezTo>
                  <a:cubicBezTo>
                    <a:pt x="59" y="93"/>
                    <a:pt x="59" y="93"/>
                    <a:pt x="59" y="90"/>
                  </a:cubicBezTo>
                  <a:cubicBezTo>
                    <a:pt x="62" y="85"/>
                    <a:pt x="68" y="76"/>
                    <a:pt x="71" y="71"/>
                  </a:cubicBezTo>
                  <a:lnTo>
                    <a:pt x="71" y="71"/>
                  </a:lnTo>
                  <a:lnTo>
                    <a:pt x="71" y="71"/>
                  </a:lnTo>
                  <a:lnTo>
                    <a:pt x="71" y="71"/>
                  </a:lnTo>
                  <a:lnTo>
                    <a:pt x="71" y="71"/>
                  </a:lnTo>
                  <a:lnTo>
                    <a:pt x="71" y="71"/>
                  </a:lnTo>
                  <a:cubicBezTo>
                    <a:pt x="71" y="71"/>
                    <a:pt x="71" y="71"/>
                    <a:pt x="71" y="68"/>
                  </a:cubicBezTo>
                  <a:lnTo>
                    <a:pt x="71" y="68"/>
                  </a:lnTo>
                  <a:cubicBezTo>
                    <a:pt x="73" y="59"/>
                    <a:pt x="76" y="54"/>
                    <a:pt x="82" y="45"/>
                  </a:cubicBez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cubicBezTo>
                    <a:pt x="87" y="26"/>
                    <a:pt x="82" y="9"/>
                    <a:pt x="65" y="3"/>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38" name="Freeform 148">
              <a:extLst>
                <a:ext uri="{FF2B5EF4-FFF2-40B4-BE49-F238E27FC236}">
                  <a16:creationId xmlns:a16="http://schemas.microsoft.com/office/drawing/2014/main" id="{F92AB48E-3166-1646-6E9D-24658E208C56}"/>
                </a:ext>
              </a:extLst>
            </p:cNvPr>
            <p:cNvSpPr>
              <a:spLocks noChangeArrowheads="1"/>
            </p:cNvSpPr>
            <p:nvPr/>
          </p:nvSpPr>
          <p:spPr bwMode="auto">
            <a:xfrm>
              <a:off x="592" y="3968"/>
              <a:ext cx="20" cy="24"/>
            </a:xfrm>
            <a:custGeom>
              <a:avLst/>
              <a:gdLst>
                <a:gd name="T0" fmla="*/ 34 w 94"/>
                <a:gd name="T1" fmla="*/ 107 h 111"/>
                <a:gd name="T2" fmla="*/ 59 w 94"/>
                <a:gd name="T3" fmla="*/ 90 h 111"/>
                <a:gd name="T4" fmla="*/ 85 w 94"/>
                <a:gd name="T5" fmla="*/ 47 h 111"/>
                <a:gd name="T6" fmla="*/ 76 w 94"/>
                <a:gd name="T7" fmla="*/ 5 h 111"/>
                <a:gd name="T8" fmla="*/ 59 w 94"/>
                <a:gd name="T9" fmla="*/ 0 h 111"/>
                <a:gd name="T10" fmla="*/ 37 w 94"/>
                <a:gd name="T11" fmla="*/ 11 h 111"/>
                <a:gd name="T12" fmla="*/ 37 w 94"/>
                <a:gd name="T13" fmla="*/ 11 h 111"/>
                <a:gd name="T14" fmla="*/ 37 w 94"/>
                <a:gd name="T15" fmla="*/ 11 h 111"/>
                <a:gd name="T16" fmla="*/ 37 w 94"/>
                <a:gd name="T17" fmla="*/ 11 h 111"/>
                <a:gd name="T18" fmla="*/ 37 w 94"/>
                <a:gd name="T19" fmla="*/ 11 h 111"/>
                <a:gd name="T20" fmla="*/ 37 w 94"/>
                <a:gd name="T21" fmla="*/ 11 h 111"/>
                <a:gd name="T22" fmla="*/ 37 w 94"/>
                <a:gd name="T23" fmla="*/ 11 h 111"/>
                <a:gd name="T24" fmla="*/ 37 w 94"/>
                <a:gd name="T25" fmla="*/ 11 h 111"/>
                <a:gd name="T26" fmla="*/ 37 w 94"/>
                <a:gd name="T27" fmla="*/ 11 h 111"/>
                <a:gd name="T28" fmla="*/ 37 w 94"/>
                <a:gd name="T29" fmla="*/ 11 h 111"/>
                <a:gd name="T30" fmla="*/ 37 w 94"/>
                <a:gd name="T31" fmla="*/ 11 h 111"/>
                <a:gd name="T32" fmla="*/ 37 w 94"/>
                <a:gd name="T33" fmla="*/ 11 h 111"/>
                <a:gd name="T34" fmla="*/ 37 w 94"/>
                <a:gd name="T35" fmla="*/ 11 h 111"/>
                <a:gd name="T36" fmla="*/ 37 w 94"/>
                <a:gd name="T37" fmla="*/ 11 h 111"/>
                <a:gd name="T38" fmla="*/ 37 w 94"/>
                <a:gd name="T39" fmla="*/ 11 h 111"/>
                <a:gd name="T40" fmla="*/ 37 w 94"/>
                <a:gd name="T41" fmla="*/ 11 h 111"/>
                <a:gd name="T42" fmla="*/ 37 w 94"/>
                <a:gd name="T43" fmla="*/ 11 h 111"/>
                <a:gd name="T44" fmla="*/ 37 w 94"/>
                <a:gd name="T45" fmla="*/ 11 h 111"/>
                <a:gd name="T46" fmla="*/ 37 w 94"/>
                <a:gd name="T47" fmla="*/ 11 h 111"/>
                <a:gd name="T48" fmla="*/ 37 w 94"/>
                <a:gd name="T49" fmla="*/ 11 h 111"/>
                <a:gd name="T50" fmla="*/ 37 w 94"/>
                <a:gd name="T51" fmla="*/ 11 h 111"/>
                <a:gd name="T52" fmla="*/ 37 w 94"/>
                <a:gd name="T53" fmla="*/ 11 h 111"/>
                <a:gd name="T54" fmla="*/ 37 w 94"/>
                <a:gd name="T55" fmla="*/ 11 h 111"/>
                <a:gd name="T56" fmla="*/ 37 w 94"/>
                <a:gd name="T57" fmla="*/ 11 h 111"/>
                <a:gd name="T58" fmla="*/ 37 w 94"/>
                <a:gd name="T59" fmla="*/ 11 h 111"/>
                <a:gd name="T60" fmla="*/ 37 w 94"/>
                <a:gd name="T61" fmla="*/ 11 h 111"/>
                <a:gd name="T62" fmla="*/ 34 w 94"/>
                <a:gd name="T63" fmla="*/ 16 h 111"/>
                <a:gd name="T64" fmla="*/ 28 w 94"/>
                <a:gd name="T65" fmla="*/ 25 h 111"/>
                <a:gd name="T66" fmla="*/ 17 w 94"/>
                <a:gd name="T67" fmla="*/ 47 h 111"/>
                <a:gd name="T68" fmla="*/ 11 w 94"/>
                <a:gd name="T69" fmla="*/ 56 h 111"/>
                <a:gd name="T70" fmla="*/ 9 w 94"/>
                <a:gd name="T71" fmla="*/ 62 h 111"/>
                <a:gd name="T72" fmla="*/ 9 w 94"/>
                <a:gd name="T73" fmla="*/ 64 h 111"/>
                <a:gd name="T74" fmla="*/ 34 w 94"/>
                <a:gd name="T75" fmla="*/ 10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11">
                  <a:moveTo>
                    <a:pt x="34" y="107"/>
                  </a:moveTo>
                  <a:cubicBezTo>
                    <a:pt x="45" y="107"/>
                    <a:pt x="54" y="101"/>
                    <a:pt x="59" y="90"/>
                  </a:cubicBezTo>
                  <a:cubicBezTo>
                    <a:pt x="65" y="76"/>
                    <a:pt x="74" y="59"/>
                    <a:pt x="85" y="47"/>
                  </a:cubicBezTo>
                  <a:cubicBezTo>
                    <a:pt x="93" y="33"/>
                    <a:pt x="90" y="16"/>
                    <a:pt x="76" y="5"/>
                  </a:cubicBezTo>
                  <a:cubicBezTo>
                    <a:pt x="71" y="2"/>
                    <a:pt x="65" y="0"/>
                    <a:pt x="59" y="0"/>
                  </a:cubicBezTo>
                  <a:cubicBezTo>
                    <a:pt x="51" y="0"/>
                    <a:pt x="42" y="5"/>
                    <a:pt x="37" y="11"/>
                  </a:cubicBez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cubicBezTo>
                    <a:pt x="37" y="14"/>
                    <a:pt x="34" y="14"/>
                    <a:pt x="34" y="16"/>
                  </a:cubicBezTo>
                  <a:cubicBezTo>
                    <a:pt x="31" y="19"/>
                    <a:pt x="31" y="22"/>
                    <a:pt x="28" y="25"/>
                  </a:cubicBezTo>
                  <a:cubicBezTo>
                    <a:pt x="23" y="33"/>
                    <a:pt x="20" y="39"/>
                    <a:pt x="17" y="47"/>
                  </a:cubicBezTo>
                  <a:cubicBezTo>
                    <a:pt x="14" y="50"/>
                    <a:pt x="14" y="53"/>
                    <a:pt x="11" y="56"/>
                  </a:cubicBezTo>
                  <a:cubicBezTo>
                    <a:pt x="11" y="59"/>
                    <a:pt x="9" y="59"/>
                    <a:pt x="9" y="62"/>
                  </a:cubicBezTo>
                  <a:cubicBezTo>
                    <a:pt x="9" y="62"/>
                    <a:pt x="9" y="62"/>
                    <a:pt x="9" y="64"/>
                  </a:cubicBezTo>
                  <a:cubicBezTo>
                    <a:pt x="0" y="87"/>
                    <a:pt x="14" y="110"/>
                    <a:pt x="34" y="107"/>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39" name="Freeform 149">
              <a:extLst>
                <a:ext uri="{FF2B5EF4-FFF2-40B4-BE49-F238E27FC236}">
                  <a16:creationId xmlns:a16="http://schemas.microsoft.com/office/drawing/2014/main" id="{41E2BA41-1A2F-C9C0-5B89-7070D53BCCDE}"/>
                </a:ext>
              </a:extLst>
            </p:cNvPr>
            <p:cNvSpPr>
              <a:spLocks noChangeArrowheads="1"/>
            </p:cNvSpPr>
            <p:nvPr/>
          </p:nvSpPr>
          <p:spPr bwMode="auto">
            <a:xfrm>
              <a:off x="585" y="4002"/>
              <a:ext cx="14" cy="26"/>
            </a:xfrm>
            <a:custGeom>
              <a:avLst/>
              <a:gdLst>
                <a:gd name="T0" fmla="*/ 0 w 66"/>
                <a:gd name="T1" fmla="*/ 82 h 117"/>
                <a:gd name="T2" fmla="*/ 0 w 66"/>
                <a:gd name="T3" fmla="*/ 85 h 117"/>
                <a:gd name="T4" fmla="*/ 0 w 66"/>
                <a:gd name="T5" fmla="*/ 88 h 117"/>
                <a:gd name="T6" fmla="*/ 31 w 66"/>
                <a:gd name="T7" fmla="*/ 116 h 117"/>
                <a:gd name="T8" fmla="*/ 59 w 66"/>
                <a:gd name="T9" fmla="*/ 85 h 117"/>
                <a:gd name="T10" fmla="*/ 62 w 66"/>
                <a:gd name="T11" fmla="*/ 34 h 117"/>
                <a:gd name="T12" fmla="*/ 37 w 66"/>
                <a:gd name="T13" fmla="*/ 0 h 117"/>
                <a:gd name="T14" fmla="*/ 31 w 66"/>
                <a:gd name="T15" fmla="*/ 0 h 117"/>
                <a:gd name="T16" fmla="*/ 3 w 66"/>
                <a:gd name="T17" fmla="*/ 23 h 117"/>
                <a:gd name="T18" fmla="*/ 3 w 66"/>
                <a:gd name="T19" fmla="*/ 25 h 117"/>
                <a:gd name="T20" fmla="*/ 3 w 66"/>
                <a:gd name="T21" fmla="*/ 31 h 117"/>
                <a:gd name="T22" fmla="*/ 0 w 66"/>
                <a:gd name="T23" fmla="*/ 8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117">
                  <a:moveTo>
                    <a:pt x="0" y="82"/>
                  </a:moveTo>
                  <a:lnTo>
                    <a:pt x="0" y="85"/>
                  </a:lnTo>
                  <a:lnTo>
                    <a:pt x="0" y="88"/>
                  </a:lnTo>
                  <a:cubicBezTo>
                    <a:pt x="0" y="104"/>
                    <a:pt x="14" y="116"/>
                    <a:pt x="31" y="116"/>
                  </a:cubicBezTo>
                  <a:cubicBezTo>
                    <a:pt x="48" y="116"/>
                    <a:pt x="59" y="102"/>
                    <a:pt x="59" y="85"/>
                  </a:cubicBezTo>
                  <a:cubicBezTo>
                    <a:pt x="59" y="68"/>
                    <a:pt x="59" y="51"/>
                    <a:pt x="62" y="34"/>
                  </a:cubicBezTo>
                  <a:cubicBezTo>
                    <a:pt x="65" y="17"/>
                    <a:pt x="54" y="3"/>
                    <a:pt x="37" y="0"/>
                  </a:cubicBezTo>
                  <a:lnTo>
                    <a:pt x="31" y="0"/>
                  </a:lnTo>
                  <a:cubicBezTo>
                    <a:pt x="17" y="0"/>
                    <a:pt x="6" y="11"/>
                    <a:pt x="3" y="23"/>
                  </a:cubicBezTo>
                  <a:lnTo>
                    <a:pt x="3" y="25"/>
                  </a:lnTo>
                  <a:lnTo>
                    <a:pt x="3" y="31"/>
                  </a:lnTo>
                  <a:cubicBezTo>
                    <a:pt x="0" y="68"/>
                    <a:pt x="0" y="76"/>
                    <a:pt x="0" y="82"/>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40" name="Freeform 150">
              <a:extLst>
                <a:ext uri="{FF2B5EF4-FFF2-40B4-BE49-F238E27FC236}">
                  <a16:creationId xmlns:a16="http://schemas.microsoft.com/office/drawing/2014/main" id="{A416CECD-A8E4-7495-CE96-785BEA26D186}"/>
                </a:ext>
              </a:extLst>
            </p:cNvPr>
            <p:cNvSpPr>
              <a:spLocks noChangeArrowheads="1"/>
            </p:cNvSpPr>
            <p:nvPr/>
          </p:nvSpPr>
          <p:spPr bwMode="auto">
            <a:xfrm>
              <a:off x="590" y="4041"/>
              <a:ext cx="19" cy="22"/>
            </a:xfrm>
            <a:custGeom>
              <a:avLst/>
              <a:gdLst>
                <a:gd name="T0" fmla="*/ 59 w 88"/>
                <a:gd name="T1" fmla="*/ 20 h 103"/>
                <a:gd name="T2" fmla="*/ 31 w 88"/>
                <a:gd name="T3" fmla="*/ 0 h 103"/>
                <a:gd name="T4" fmla="*/ 22 w 88"/>
                <a:gd name="T5" fmla="*/ 3 h 103"/>
                <a:gd name="T6" fmla="*/ 5 w 88"/>
                <a:gd name="T7" fmla="*/ 40 h 103"/>
                <a:gd name="T8" fmla="*/ 5 w 88"/>
                <a:gd name="T9" fmla="*/ 40 h 103"/>
                <a:gd name="T10" fmla="*/ 5 w 88"/>
                <a:gd name="T11" fmla="*/ 40 h 103"/>
                <a:gd name="T12" fmla="*/ 5 w 88"/>
                <a:gd name="T13" fmla="*/ 40 h 103"/>
                <a:gd name="T14" fmla="*/ 5 w 88"/>
                <a:gd name="T15" fmla="*/ 40 h 103"/>
                <a:gd name="T16" fmla="*/ 5 w 88"/>
                <a:gd name="T17" fmla="*/ 40 h 103"/>
                <a:gd name="T18" fmla="*/ 5 w 88"/>
                <a:gd name="T19" fmla="*/ 40 h 103"/>
                <a:gd name="T20" fmla="*/ 5 w 88"/>
                <a:gd name="T21" fmla="*/ 40 h 103"/>
                <a:gd name="T22" fmla="*/ 5 w 88"/>
                <a:gd name="T23" fmla="*/ 40 h 103"/>
                <a:gd name="T24" fmla="*/ 5 w 88"/>
                <a:gd name="T25" fmla="*/ 40 h 103"/>
                <a:gd name="T26" fmla="*/ 5 w 88"/>
                <a:gd name="T27" fmla="*/ 40 h 103"/>
                <a:gd name="T28" fmla="*/ 5 w 88"/>
                <a:gd name="T29" fmla="*/ 40 h 103"/>
                <a:gd name="T30" fmla="*/ 5 w 88"/>
                <a:gd name="T31" fmla="*/ 40 h 103"/>
                <a:gd name="T32" fmla="*/ 5 w 88"/>
                <a:gd name="T33" fmla="*/ 40 h 103"/>
                <a:gd name="T34" fmla="*/ 5 w 88"/>
                <a:gd name="T35" fmla="*/ 40 h 103"/>
                <a:gd name="T36" fmla="*/ 5 w 88"/>
                <a:gd name="T37" fmla="*/ 40 h 103"/>
                <a:gd name="T38" fmla="*/ 5 w 88"/>
                <a:gd name="T39" fmla="*/ 40 h 103"/>
                <a:gd name="T40" fmla="*/ 5 w 88"/>
                <a:gd name="T41" fmla="*/ 40 h 103"/>
                <a:gd name="T42" fmla="*/ 5 w 88"/>
                <a:gd name="T43" fmla="*/ 40 h 103"/>
                <a:gd name="T44" fmla="*/ 5 w 88"/>
                <a:gd name="T45" fmla="*/ 40 h 103"/>
                <a:gd name="T46" fmla="*/ 5 w 88"/>
                <a:gd name="T47" fmla="*/ 40 h 103"/>
                <a:gd name="T48" fmla="*/ 5 w 88"/>
                <a:gd name="T49" fmla="*/ 40 h 103"/>
                <a:gd name="T50" fmla="*/ 5 w 88"/>
                <a:gd name="T51" fmla="*/ 40 h 103"/>
                <a:gd name="T52" fmla="*/ 5 w 88"/>
                <a:gd name="T53" fmla="*/ 40 h 103"/>
                <a:gd name="T54" fmla="*/ 5 w 88"/>
                <a:gd name="T55" fmla="*/ 40 h 103"/>
                <a:gd name="T56" fmla="*/ 5 w 88"/>
                <a:gd name="T57" fmla="*/ 40 h 103"/>
                <a:gd name="T58" fmla="*/ 5 w 88"/>
                <a:gd name="T59" fmla="*/ 40 h 103"/>
                <a:gd name="T60" fmla="*/ 5 w 88"/>
                <a:gd name="T61" fmla="*/ 40 h 103"/>
                <a:gd name="T62" fmla="*/ 5 w 88"/>
                <a:gd name="T63" fmla="*/ 40 h 103"/>
                <a:gd name="T64" fmla="*/ 5 w 88"/>
                <a:gd name="T65" fmla="*/ 40 h 103"/>
                <a:gd name="T66" fmla="*/ 5 w 88"/>
                <a:gd name="T67" fmla="*/ 40 h 103"/>
                <a:gd name="T68" fmla="*/ 17 w 88"/>
                <a:gd name="T69" fmla="*/ 62 h 103"/>
                <a:gd name="T70" fmla="*/ 17 w 88"/>
                <a:gd name="T71" fmla="*/ 62 h 103"/>
                <a:gd name="T72" fmla="*/ 17 w 88"/>
                <a:gd name="T73" fmla="*/ 65 h 103"/>
                <a:gd name="T74" fmla="*/ 17 w 88"/>
                <a:gd name="T75" fmla="*/ 65 h 103"/>
                <a:gd name="T76" fmla="*/ 17 w 88"/>
                <a:gd name="T77" fmla="*/ 65 h 103"/>
                <a:gd name="T78" fmla="*/ 17 w 88"/>
                <a:gd name="T79" fmla="*/ 65 h 103"/>
                <a:gd name="T80" fmla="*/ 17 w 88"/>
                <a:gd name="T81" fmla="*/ 65 h 103"/>
                <a:gd name="T82" fmla="*/ 17 w 88"/>
                <a:gd name="T83" fmla="*/ 65 h 103"/>
                <a:gd name="T84" fmla="*/ 28 w 88"/>
                <a:gd name="T85" fmla="*/ 85 h 103"/>
                <a:gd name="T86" fmla="*/ 28 w 88"/>
                <a:gd name="T87" fmla="*/ 88 h 103"/>
                <a:gd name="T88" fmla="*/ 53 w 88"/>
                <a:gd name="T89" fmla="*/ 102 h 103"/>
                <a:gd name="T90" fmla="*/ 67 w 88"/>
                <a:gd name="T91" fmla="*/ 99 h 103"/>
                <a:gd name="T92" fmla="*/ 79 w 88"/>
                <a:gd name="T93" fmla="*/ 59 h 103"/>
                <a:gd name="T94" fmla="*/ 59 w 88"/>
                <a:gd name="T95" fmla="*/ 2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3">
                  <a:moveTo>
                    <a:pt x="59" y="20"/>
                  </a:moveTo>
                  <a:cubicBezTo>
                    <a:pt x="53" y="9"/>
                    <a:pt x="42" y="0"/>
                    <a:pt x="31" y="0"/>
                  </a:cubicBezTo>
                  <a:cubicBezTo>
                    <a:pt x="28" y="0"/>
                    <a:pt x="25" y="0"/>
                    <a:pt x="22" y="3"/>
                  </a:cubicBezTo>
                  <a:cubicBezTo>
                    <a:pt x="8" y="9"/>
                    <a:pt x="0" y="26"/>
                    <a:pt x="5" y="40"/>
                  </a:cubicBez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cubicBezTo>
                    <a:pt x="8" y="48"/>
                    <a:pt x="11" y="57"/>
                    <a:pt x="17" y="62"/>
                  </a:cubicBezTo>
                  <a:lnTo>
                    <a:pt x="17" y="62"/>
                  </a:lnTo>
                  <a:cubicBezTo>
                    <a:pt x="17" y="62"/>
                    <a:pt x="17" y="62"/>
                    <a:pt x="17" y="65"/>
                  </a:cubicBezTo>
                  <a:lnTo>
                    <a:pt x="17" y="65"/>
                  </a:lnTo>
                  <a:lnTo>
                    <a:pt x="17" y="65"/>
                  </a:lnTo>
                  <a:lnTo>
                    <a:pt x="17" y="65"/>
                  </a:lnTo>
                  <a:lnTo>
                    <a:pt x="17" y="65"/>
                  </a:lnTo>
                  <a:lnTo>
                    <a:pt x="17" y="65"/>
                  </a:lnTo>
                  <a:cubicBezTo>
                    <a:pt x="19" y="71"/>
                    <a:pt x="22" y="79"/>
                    <a:pt x="28" y="85"/>
                  </a:cubicBezTo>
                  <a:cubicBezTo>
                    <a:pt x="28" y="85"/>
                    <a:pt x="28" y="85"/>
                    <a:pt x="28" y="88"/>
                  </a:cubicBezTo>
                  <a:cubicBezTo>
                    <a:pt x="34" y="96"/>
                    <a:pt x="45" y="102"/>
                    <a:pt x="53" y="102"/>
                  </a:cubicBezTo>
                  <a:cubicBezTo>
                    <a:pt x="59" y="102"/>
                    <a:pt x="62" y="102"/>
                    <a:pt x="67" y="99"/>
                  </a:cubicBezTo>
                  <a:cubicBezTo>
                    <a:pt x="82" y="90"/>
                    <a:pt x="87" y="73"/>
                    <a:pt x="79" y="59"/>
                  </a:cubicBezTo>
                  <a:cubicBezTo>
                    <a:pt x="73" y="51"/>
                    <a:pt x="65" y="34"/>
                    <a:pt x="59" y="2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41" name="Freeform 151">
              <a:extLst>
                <a:ext uri="{FF2B5EF4-FFF2-40B4-BE49-F238E27FC236}">
                  <a16:creationId xmlns:a16="http://schemas.microsoft.com/office/drawing/2014/main" id="{C6624100-0B3E-35F3-847B-A487472D5D2F}"/>
                </a:ext>
              </a:extLst>
            </p:cNvPr>
            <p:cNvSpPr>
              <a:spLocks noChangeArrowheads="1"/>
            </p:cNvSpPr>
            <p:nvPr/>
          </p:nvSpPr>
          <p:spPr bwMode="auto">
            <a:xfrm>
              <a:off x="469" y="3919"/>
              <a:ext cx="190" cy="185"/>
            </a:xfrm>
            <a:custGeom>
              <a:avLst/>
              <a:gdLst>
                <a:gd name="T0" fmla="*/ 206 w 844"/>
                <a:gd name="T1" fmla="*/ 728 h 819"/>
                <a:gd name="T2" fmla="*/ 206 w 844"/>
                <a:gd name="T3" fmla="*/ 728 h 819"/>
                <a:gd name="T4" fmla="*/ 641 w 844"/>
                <a:gd name="T5" fmla="*/ 728 h 819"/>
                <a:gd name="T6" fmla="*/ 641 w 844"/>
                <a:gd name="T7" fmla="*/ 728 h 819"/>
                <a:gd name="T8" fmla="*/ 686 w 844"/>
                <a:gd name="T9" fmla="*/ 691 h 819"/>
                <a:gd name="T10" fmla="*/ 720 w 844"/>
                <a:gd name="T11" fmla="*/ 169 h 819"/>
                <a:gd name="T12" fmla="*/ 678 w 844"/>
                <a:gd name="T13" fmla="*/ 127 h 819"/>
                <a:gd name="T14" fmla="*/ 678 w 844"/>
                <a:gd name="T15" fmla="*/ 127 h 819"/>
                <a:gd name="T16" fmla="*/ 167 w 844"/>
                <a:gd name="T17" fmla="*/ 127 h 819"/>
                <a:gd name="T18" fmla="*/ 167 w 844"/>
                <a:gd name="T19" fmla="*/ 127 h 819"/>
                <a:gd name="T20" fmla="*/ 125 w 844"/>
                <a:gd name="T21" fmla="*/ 169 h 819"/>
                <a:gd name="T22" fmla="*/ 161 w 844"/>
                <a:gd name="T23" fmla="*/ 691 h 819"/>
                <a:gd name="T24" fmla="*/ 206 w 844"/>
                <a:gd name="T25" fmla="*/ 728 h 819"/>
                <a:gd name="T26" fmla="*/ 187 w 844"/>
                <a:gd name="T27" fmla="*/ 186 h 819"/>
                <a:gd name="T28" fmla="*/ 195 w 844"/>
                <a:gd name="T29" fmla="*/ 181 h 819"/>
                <a:gd name="T30" fmla="*/ 198 w 844"/>
                <a:gd name="T31" fmla="*/ 178 h 819"/>
                <a:gd name="T32" fmla="*/ 215 w 844"/>
                <a:gd name="T33" fmla="*/ 161 h 819"/>
                <a:gd name="T34" fmla="*/ 635 w 844"/>
                <a:gd name="T35" fmla="*/ 161 h 819"/>
                <a:gd name="T36" fmla="*/ 652 w 844"/>
                <a:gd name="T37" fmla="*/ 178 h 819"/>
                <a:gd name="T38" fmla="*/ 655 w 844"/>
                <a:gd name="T39" fmla="*/ 181 h 819"/>
                <a:gd name="T40" fmla="*/ 663 w 844"/>
                <a:gd name="T41" fmla="*/ 186 h 819"/>
                <a:gd name="T42" fmla="*/ 604 w 844"/>
                <a:gd name="T43" fmla="*/ 686 h 819"/>
                <a:gd name="T44" fmla="*/ 167 w 844"/>
                <a:gd name="T45" fmla="*/ 609 h 819"/>
                <a:gd name="T46" fmla="*/ 187 w 844"/>
                <a:gd name="T47" fmla="*/ 18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4" h="819">
                  <a:moveTo>
                    <a:pt x="206" y="728"/>
                  </a:moveTo>
                  <a:lnTo>
                    <a:pt x="206" y="728"/>
                  </a:lnTo>
                  <a:cubicBezTo>
                    <a:pt x="336" y="818"/>
                    <a:pt x="511" y="818"/>
                    <a:pt x="641" y="728"/>
                  </a:cubicBezTo>
                  <a:lnTo>
                    <a:pt x="641" y="728"/>
                  </a:lnTo>
                  <a:cubicBezTo>
                    <a:pt x="658" y="717"/>
                    <a:pt x="672" y="703"/>
                    <a:pt x="686" y="691"/>
                  </a:cubicBezTo>
                  <a:cubicBezTo>
                    <a:pt x="829" y="556"/>
                    <a:pt x="843" y="322"/>
                    <a:pt x="720" y="169"/>
                  </a:cubicBezTo>
                  <a:cubicBezTo>
                    <a:pt x="706" y="155"/>
                    <a:pt x="692" y="141"/>
                    <a:pt x="678" y="127"/>
                  </a:cubicBezTo>
                  <a:lnTo>
                    <a:pt x="678" y="127"/>
                  </a:lnTo>
                  <a:cubicBezTo>
                    <a:pt x="534" y="0"/>
                    <a:pt x="311" y="0"/>
                    <a:pt x="167" y="127"/>
                  </a:cubicBezTo>
                  <a:lnTo>
                    <a:pt x="167" y="127"/>
                  </a:lnTo>
                  <a:cubicBezTo>
                    <a:pt x="153" y="141"/>
                    <a:pt x="139" y="155"/>
                    <a:pt x="125" y="169"/>
                  </a:cubicBezTo>
                  <a:cubicBezTo>
                    <a:pt x="0" y="322"/>
                    <a:pt x="17" y="553"/>
                    <a:pt x="161" y="691"/>
                  </a:cubicBezTo>
                  <a:cubicBezTo>
                    <a:pt x="175" y="705"/>
                    <a:pt x="192" y="717"/>
                    <a:pt x="206" y="728"/>
                  </a:cubicBezTo>
                  <a:close/>
                  <a:moveTo>
                    <a:pt x="187" y="186"/>
                  </a:moveTo>
                  <a:cubicBezTo>
                    <a:pt x="190" y="183"/>
                    <a:pt x="192" y="183"/>
                    <a:pt x="195" y="181"/>
                  </a:cubicBezTo>
                  <a:cubicBezTo>
                    <a:pt x="195" y="181"/>
                    <a:pt x="195" y="178"/>
                    <a:pt x="198" y="178"/>
                  </a:cubicBezTo>
                  <a:cubicBezTo>
                    <a:pt x="204" y="172"/>
                    <a:pt x="209" y="167"/>
                    <a:pt x="215" y="161"/>
                  </a:cubicBezTo>
                  <a:cubicBezTo>
                    <a:pt x="336" y="59"/>
                    <a:pt x="517" y="59"/>
                    <a:pt x="635" y="161"/>
                  </a:cubicBezTo>
                  <a:cubicBezTo>
                    <a:pt x="641" y="167"/>
                    <a:pt x="647" y="172"/>
                    <a:pt x="652" y="178"/>
                  </a:cubicBezTo>
                  <a:cubicBezTo>
                    <a:pt x="652" y="178"/>
                    <a:pt x="652" y="181"/>
                    <a:pt x="655" y="181"/>
                  </a:cubicBezTo>
                  <a:cubicBezTo>
                    <a:pt x="658" y="183"/>
                    <a:pt x="661" y="183"/>
                    <a:pt x="663" y="186"/>
                  </a:cubicBezTo>
                  <a:cubicBezTo>
                    <a:pt x="801" y="333"/>
                    <a:pt x="772" y="576"/>
                    <a:pt x="604" y="686"/>
                  </a:cubicBezTo>
                  <a:cubicBezTo>
                    <a:pt x="463" y="779"/>
                    <a:pt x="271" y="745"/>
                    <a:pt x="167" y="609"/>
                  </a:cubicBezTo>
                  <a:cubicBezTo>
                    <a:pt x="68" y="485"/>
                    <a:pt x="77" y="302"/>
                    <a:pt x="187" y="186"/>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42" name="テキスト ボックス 41">
            <a:extLst>
              <a:ext uri="{FF2B5EF4-FFF2-40B4-BE49-F238E27FC236}">
                <a16:creationId xmlns:a16="http://schemas.microsoft.com/office/drawing/2014/main" id="{5C1B316D-9CD8-BBFB-A555-7FB752541935}"/>
              </a:ext>
            </a:extLst>
          </p:cNvPr>
          <p:cNvSpPr txBox="1"/>
          <p:nvPr/>
        </p:nvSpPr>
        <p:spPr>
          <a:xfrm>
            <a:off x="7186317" y="3351753"/>
            <a:ext cx="57419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SNS</a:t>
            </a:r>
            <a:endParaRPr kumimoji="1" lang="ja-JP" altLang="en-US" sz="14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43" name="テキスト ボックス 42">
            <a:extLst>
              <a:ext uri="{FF2B5EF4-FFF2-40B4-BE49-F238E27FC236}">
                <a16:creationId xmlns:a16="http://schemas.microsoft.com/office/drawing/2014/main" id="{30994CF5-EFA8-A7B6-07D2-65227AB431DF}"/>
              </a:ext>
            </a:extLst>
          </p:cNvPr>
          <p:cNvSpPr txBox="1"/>
          <p:nvPr/>
        </p:nvSpPr>
        <p:spPr>
          <a:xfrm>
            <a:off x="10353283" y="3345725"/>
            <a:ext cx="905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ニュース</a:t>
            </a:r>
          </a:p>
        </p:txBody>
      </p:sp>
      <p:sp>
        <p:nvSpPr>
          <p:cNvPr id="44" name="テキスト ボックス 43">
            <a:extLst>
              <a:ext uri="{FF2B5EF4-FFF2-40B4-BE49-F238E27FC236}">
                <a16:creationId xmlns:a16="http://schemas.microsoft.com/office/drawing/2014/main" id="{6FEA58FA-3D9B-1151-D555-1FF3AEF6FBEC}"/>
              </a:ext>
            </a:extLst>
          </p:cNvPr>
          <p:cNvSpPr txBox="1"/>
          <p:nvPr/>
        </p:nvSpPr>
        <p:spPr>
          <a:xfrm>
            <a:off x="10602870" y="4867852"/>
            <a:ext cx="69943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検索</a:t>
            </a:r>
          </a:p>
        </p:txBody>
      </p:sp>
      <p:sp>
        <p:nvSpPr>
          <p:cNvPr id="45" name="テキスト ボックス 44">
            <a:extLst>
              <a:ext uri="{FF2B5EF4-FFF2-40B4-BE49-F238E27FC236}">
                <a16:creationId xmlns:a16="http://schemas.microsoft.com/office/drawing/2014/main" id="{EE1D2661-3110-77F4-D931-C8EE50A680D2}"/>
              </a:ext>
            </a:extLst>
          </p:cNvPr>
          <p:cNvSpPr txBox="1"/>
          <p:nvPr/>
        </p:nvSpPr>
        <p:spPr>
          <a:xfrm>
            <a:off x="8664449" y="5660483"/>
            <a:ext cx="126780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専門メディア</a:t>
            </a:r>
            <a:endParaRPr kumimoji="1" lang="en-US" altLang="ja-JP" sz="14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sp>
        <p:nvSpPr>
          <p:cNvPr id="46" name="テキスト ボックス 45">
            <a:extLst>
              <a:ext uri="{FF2B5EF4-FFF2-40B4-BE49-F238E27FC236}">
                <a16:creationId xmlns:a16="http://schemas.microsoft.com/office/drawing/2014/main" id="{68082152-9DBD-3E42-E0D1-02C3CC1D7A6D}"/>
              </a:ext>
            </a:extLst>
          </p:cNvPr>
          <p:cNvSpPr txBox="1"/>
          <p:nvPr/>
        </p:nvSpPr>
        <p:spPr>
          <a:xfrm>
            <a:off x="9046704" y="4121515"/>
            <a:ext cx="62782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動画</a:t>
            </a:r>
          </a:p>
        </p:txBody>
      </p:sp>
      <p:sp>
        <p:nvSpPr>
          <p:cNvPr id="47" name="テキスト ボックス 46">
            <a:extLst>
              <a:ext uri="{FF2B5EF4-FFF2-40B4-BE49-F238E27FC236}">
                <a16:creationId xmlns:a16="http://schemas.microsoft.com/office/drawing/2014/main" id="{87EA14A4-DF02-EE5A-2C1F-CA55381125B0}"/>
              </a:ext>
            </a:extLst>
          </p:cNvPr>
          <p:cNvSpPr txBox="1"/>
          <p:nvPr/>
        </p:nvSpPr>
        <p:spPr>
          <a:xfrm>
            <a:off x="6859738" y="4881515"/>
            <a:ext cx="127209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ショッピング</a:t>
            </a:r>
          </a:p>
        </p:txBody>
      </p:sp>
      <p:sp>
        <p:nvSpPr>
          <p:cNvPr id="10" name="テキスト ボックス 9">
            <a:extLst>
              <a:ext uri="{FF2B5EF4-FFF2-40B4-BE49-F238E27FC236}">
                <a16:creationId xmlns:a16="http://schemas.microsoft.com/office/drawing/2014/main" id="{449F657A-3AB8-F633-09AF-19F515D3C490}"/>
              </a:ext>
            </a:extLst>
          </p:cNvPr>
          <p:cNvSpPr txBox="1"/>
          <p:nvPr/>
        </p:nvSpPr>
        <p:spPr>
          <a:xfrm>
            <a:off x="704079" y="3245293"/>
            <a:ext cx="527731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sng"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テレビ</a:t>
            </a:r>
            <a:r>
              <a:rPr kumimoji="1" lang="en-US" altLang="ja-JP" sz="1600" b="1" i="0" u="sng"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CM</a:t>
            </a:r>
            <a:r>
              <a:rPr kumimoji="1" lang="ja-JP" altLang="en-US" sz="1600" b="1" i="0" u="sng"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のリーチ率比較</a:t>
            </a:r>
            <a:r>
              <a:rPr kumimoji="1" lang="ja-JP" altLang="en-US" sz="1600" b="1" i="0" u="sng"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r>
              <a:rPr kumimoji="1" lang="en-US" altLang="ja-JP" sz="1600" b="1" i="0" u="sng"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2012</a:t>
            </a:r>
            <a:r>
              <a:rPr kumimoji="1" lang="ja-JP" altLang="en-US" sz="1600" b="1" i="0" u="sng"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年 </a:t>
            </a:r>
            <a:r>
              <a:rPr kumimoji="1" lang="en-US" altLang="ja-JP" sz="1600" b="1" i="0" u="sng"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vs 2022</a:t>
            </a:r>
            <a:r>
              <a:rPr kumimoji="1" lang="ja-JP" altLang="en-US" sz="1600" b="1" i="0" u="sng"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年）</a:t>
            </a:r>
            <a:endParaRPr kumimoji="1" lang="ja-JP" altLang="en-US" sz="1600" b="1" i="0" u="sng"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sp>
        <p:nvSpPr>
          <p:cNvPr id="4" name="テキスト ボックス 13">
            <a:extLst>
              <a:ext uri="{FF2B5EF4-FFF2-40B4-BE49-F238E27FC236}">
                <a16:creationId xmlns:a16="http://schemas.microsoft.com/office/drawing/2014/main" id="{793FB8BA-7067-1159-018F-79F088C08E7F}"/>
              </a:ext>
            </a:extLst>
          </p:cNvPr>
          <p:cNvSpPr txBox="1"/>
          <p:nvPr/>
        </p:nvSpPr>
        <p:spPr>
          <a:xfrm>
            <a:off x="702675" y="6290152"/>
            <a:ext cx="4955544" cy="21854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Simulation</a:t>
            </a:r>
            <a:r>
              <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：ビデオリサーチ視聴率データ（関東</a:t>
            </a:r>
            <a:r>
              <a:rPr kumimoji="1" lang="en-US" altLang="ja-JP"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PM</a:t>
            </a:r>
            <a:r>
              <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）をもとにリーチを推計</a:t>
            </a:r>
          </a:p>
        </p:txBody>
      </p:sp>
      <p:graphicFrame>
        <p:nvGraphicFramePr>
          <p:cNvPr id="17" name="グラフ 16">
            <a:extLst>
              <a:ext uri="{FF2B5EF4-FFF2-40B4-BE49-F238E27FC236}">
                <a16:creationId xmlns:a16="http://schemas.microsoft.com/office/drawing/2014/main" id="{A498A84F-66C3-4DCF-9407-E97AA6E8CC07}"/>
              </a:ext>
            </a:extLst>
          </p:cNvPr>
          <p:cNvGraphicFramePr/>
          <p:nvPr/>
        </p:nvGraphicFramePr>
        <p:xfrm>
          <a:off x="704079" y="4052597"/>
          <a:ext cx="2635486" cy="211996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4" name="グラフ 53">
            <a:extLst>
              <a:ext uri="{FF2B5EF4-FFF2-40B4-BE49-F238E27FC236}">
                <a16:creationId xmlns:a16="http://schemas.microsoft.com/office/drawing/2014/main" id="{34803AC5-71C1-4418-9636-90051A615A42}"/>
              </a:ext>
            </a:extLst>
          </p:cNvPr>
          <p:cNvGraphicFramePr/>
          <p:nvPr/>
        </p:nvGraphicFramePr>
        <p:xfrm>
          <a:off x="3348933" y="4052597"/>
          <a:ext cx="2635486" cy="2119968"/>
        </p:xfrm>
        <a:graphic>
          <a:graphicData uri="http://schemas.openxmlformats.org/drawingml/2006/chart">
            <c:chart xmlns:c="http://schemas.openxmlformats.org/drawingml/2006/chart" xmlns:r="http://schemas.openxmlformats.org/officeDocument/2006/relationships" r:id="rId3"/>
          </a:graphicData>
        </a:graphic>
      </p:graphicFrame>
      <p:sp>
        <p:nvSpPr>
          <p:cNvPr id="19" name="正方形/長方形 18">
            <a:extLst>
              <a:ext uri="{FF2B5EF4-FFF2-40B4-BE49-F238E27FC236}">
                <a16:creationId xmlns:a16="http://schemas.microsoft.com/office/drawing/2014/main" id="{93C42DE6-9874-4298-8498-461EDEECD0A3}"/>
              </a:ext>
            </a:extLst>
          </p:cNvPr>
          <p:cNvSpPr/>
          <p:nvPr/>
        </p:nvSpPr>
        <p:spPr>
          <a:xfrm>
            <a:off x="960120" y="3733801"/>
            <a:ext cx="2223375" cy="256818"/>
          </a:xfrm>
          <a:prstGeom prst="rect">
            <a:avLst/>
          </a:prstGeom>
          <a:solidFill>
            <a:schemeClr val="tx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個人全体 </a:t>
            </a:r>
            <a:r>
              <a:rPr kumimoji="1" lang="en-US" altLang="ja-JP" sz="10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R1+</a:t>
            </a:r>
            <a:endParaRPr kumimoji="1" lang="ja-JP" altLang="en-US" sz="10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
        <p:nvSpPr>
          <p:cNvPr id="59" name="正方形/長方形 58">
            <a:extLst>
              <a:ext uri="{FF2B5EF4-FFF2-40B4-BE49-F238E27FC236}">
                <a16:creationId xmlns:a16="http://schemas.microsoft.com/office/drawing/2014/main" id="{D049693F-55FF-426A-BDA7-18BF2610B3BB}"/>
              </a:ext>
            </a:extLst>
          </p:cNvPr>
          <p:cNvSpPr/>
          <p:nvPr/>
        </p:nvSpPr>
        <p:spPr>
          <a:xfrm>
            <a:off x="3640653" y="3733801"/>
            <a:ext cx="2223375" cy="256818"/>
          </a:xfrm>
          <a:prstGeom prst="rect">
            <a:avLst/>
          </a:prstGeom>
          <a:solidFill>
            <a:schemeClr val="tx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個人全体 </a:t>
            </a:r>
            <a:r>
              <a:rPr kumimoji="1" lang="en-US" altLang="ja-JP" sz="10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R3+</a:t>
            </a:r>
            <a:endParaRPr kumimoji="1" lang="ja-JP" altLang="en-US" sz="10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
        <p:nvSpPr>
          <p:cNvPr id="31" name="吹き出し: 四角形 30">
            <a:extLst>
              <a:ext uri="{FF2B5EF4-FFF2-40B4-BE49-F238E27FC236}">
                <a16:creationId xmlns:a16="http://schemas.microsoft.com/office/drawing/2014/main" id="{8390A611-14D5-4C55-92B0-486FDB4205FD}"/>
              </a:ext>
            </a:extLst>
          </p:cNvPr>
          <p:cNvSpPr/>
          <p:nvPr/>
        </p:nvSpPr>
        <p:spPr>
          <a:xfrm>
            <a:off x="841248" y="4121515"/>
            <a:ext cx="589038" cy="337854"/>
          </a:xfrm>
          <a:prstGeom prst="wedgeRectCallout">
            <a:avLst>
              <a:gd name="adj1" fmla="val 39709"/>
              <a:gd name="adj2" fmla="val 73326"/>
            </a:avLst>
          </a:prstGeom>
          <a:solidFill>
            <a:srgbClr val="FFFFFF"/>
          </a:solidFill>
          <a:ln w="9525">
            <a:solidFill>
              <a:schemeClr val="bg1">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2012</a:t>
            </a:r>
            <a:r>
              <a:rPr kumimoji="1" lang="ja-JP" altLang="en-US"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60" name="吹き出し: 四角形 59">
            <a:extLst>
              <a:ext uri="{FF2B5EF4-FFF2-40B4-BE49-F238E27FC236}">
                <a16:creationId xmlns:a16="http://schemas.microsoft.com/office/drawing/2014/main" id="{3214EF23-D294-47BE-A4EC-0CC9673C6B0C}"/>
              </a:ext>
            </a:extLst>
          </p:cNvPr>
          <p:cNvSpPr/>
          <p:nvPr/>
        </p:nvSpPr>
        <p:spPr>
          <a:xfrm>
            <a:off x="2212951" y="4568903"/>
            <a:ext cx="589038" cy="337854"/>
          </a:xfrm>
          <a:prstGeom prst="wedgeRectCallout">
            <a:avLst>
              <a:gd name="adj1" fmla="val -39461"/>
              <a:gd name="adj2" fmla="val -70118"/>
            </a:avLst>
          </a:prstGeom>
          <a:solidFill>
            <a:srgbClr val="FFFFFF"/>
          </a:solidFill>
          <a:ln w="9525">
            <a:solidFill>
              <a:schemeClr val="bg1">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2022</a:t>
            </a:r>
            <a:r>
              <a:rPr kumimoji="1" lang="ja-JP" altLang="en-US"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61" name="吹き出し: 四角形 60">
            <a:extLst>
              <a:ext uri="{FF2B5EF4-FFF2-40B4-BE49-F238E27FC236}">
                <a16:creationId xmlns:a16="http://schemas.microsoft.com/office/drawing/2014/main" id="{449F824A-979B-4FAD-970A-169E8D923E0E}"/>
              </a:ext>
            </a:extLst>
          </p:cNvPr>
          <p:cNvSpPr/>
          <p:nvPr/>
        </p:nvSpPr>
        <p:spPr>
          <a:xfrm>
            <a:off x="4000003" y="4245424"/>
            <a:ext cx="589038" cy="337854"/>
          </a:xfrm>
          <a:prstGeom prst="wedgeRectCallout">
            <a:avLst>
              <a:gd name="adj1" fmla="val 39709"/>
              <a:gd name="adj2" fmla="val 73326"/>
            </a:avLst>
          </a:prstGeom>
          <a:solidFill>
            <a:srgbClr val="FFFFFF"/>
          </a:solidFill>
          <a:ln w="9525">
            <a:solidFill>
              <a:schemeClr val="bg1">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2012</a:t>
            </a:r>
            <a:r>
              <a:rPr kumimoji="1" lang="ja-JP" altLang="en-US"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62" name="吹き出し: 四角形 61">
            <a:extLst>
              <a:ext uri="{FF2B5EF4-FFF2-40B4-BE49-F238E27FC236}">
                <a16:creationId xmlns:a16="http://schemas.microsoft.com/office/drawing/2014/main" id="{E712E376-85E6-4629-B093-CF7DE4DE6703}"/>
              </a:ext>
            </a:extLst>
          </p:cNvPr>
          <p:cNvSpPr/>
          <p:nvPr/>
        </p:nvSpPr>
        <p:spPr>
          <a:xfrm>
            <a:off x="5140206" y="4814856"/>
            <a:ext cx="589038" cy="337854"/>
          </a:xfrm>
          <a:prstGeom prst="wedgeRectCallout">
            <a:avLst>
              <a:gd name="adj1" fmla="val -39461"/>
              <a:gd name="adj2" fmla="val -70118"/>
            </a:avLst>
          </a:prstGeom>
          <a:solidFill>
            <a:srgbClr val="FFFFFF"/>
          </a:solidFill>
          <a:ln w="9525">
            <a:solidFill>
              <a:schemeClr val="bg1">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2022</a:t>
            </a:r>
            <a:r>
              <a:rPr kumimoji="1" lang="ja-JP" altLang="en-US"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Tree>
    <p:extLst>
      <p:ext uri="{BB962C8B-B14F-4D97-AF65-F5344CB8AC3E}">
        <p14:creationId xmlns:p14="http://schemas.microsoft.com/office/powerpoint/2010/main" val="16928373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lang="ja-JP" altLang="en-US" dirty="0"/>
              <a:t>メディアプランニングにおける「マス」の重要性</a:t>
            </a:r>
            <a:endParaRPr kumimoji="1" lang="en-US" altLang="ja-JP" dirty="0"/>
          </a:p>
        </p:txBody>
      </p:sp>
      <p:sp>
        <p:nvSpPr>
          <p:cNvPr id="3" name="正方形/長方形 2">
            <a:extLst>
              <a:ext uri="{FF2B5EF4-FFF2-40B4-BE49-F238E27FC236}">
                <a16:creationId xmlns:a16="http://schemas.microsoft.com/office/drawing/2014/main" id="{A03B5044-C01C-A310-F7BE-D72B87608E83}"/>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kumimoji="1" lang="ja-JP" altLang="en-US" b="1" dirty="0">
                <a:solidFill>
                  <a:schemeClr val="accent3"/>
                </a:solidFill>
                <a:latin typeface="Meiryo" panose="020B0604030504040204" pitchFamily="34" charset="-128"/>
                <a:ea typeface="Meiryo" panose="020B0604030504040204" pitchFamily="34" charset="-128"/>
              </a:rPr>
              <a:t>メディア利用が複雑化＆分散している</a:t>
            </a:r>
            <a:r>
              <a:rPr lang="ja-JP" altLang="en-US" b="1" dirty="0">
                <a:solidFill>
                  <a:schemeClr val="accent3"/>
                </a:solidFill>
                <a:latin typeface="Meiryo" panose="020B0604030504040204" pitchFamily="34" charset="-128"/>
                <a:ea typeface="Meiryo" panose="020B0604030504040204" pitchFamily="34" charset="-128"/>
              </a:rPr>
              <a:t>今</a:t>
            </a:r>
            <a:r>
              <a:rPr kumimoji="1" lang="ja-JP" altLang="en-US" b="1" dirty="0">
                <a:solidFill>
                  <a:schemeClr val="accent3"/>
                </a:solidFill>
                <a:latin typeface="Meiryo" panose="020B0604030504040204" pitchFamily="34" charset="-128"/>
                <a:ea typeface="Meiryo" panose="020B0604030504040204" pitchFamily="34" charset="-128"/>
              </a:rPr>
              <a:t>、プランニング時のメディア選定がより重要に</a:t>
            </a:r>
          </a:p>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ニュースメディアや</a:t>
            </a:r>
            <a:r>
              <a:rPr lang="en-US" altLang="ja-JP" b="1" dirty="0">
                <a:solidFill>
                  <a:schemeClr val="accent3"/>
                </a:solidFill>
                <a:latin typeface="Meiryo" panose="020B0604030504040204" pitchFamily="34" charset="-128"/>
                <a:ea typeface="Meiryo" panose="020B0604030504040204" pitchFamily="34" charset="-128"/>
              </a:rPr>
              <a:t>Yahoo!</a:t>
            </a:r>
            <a:r>
              <a:rPr lang="ja-JP" altLang="en-US" b="1" dirty="0">
                <a:solidFill>
                  <a:schemeClr val="accent3"/>
                </a:solidFill>
                <a:latin typeface="Meiryo" panose="020B0604030504040204" pitchFamily="34" charset="-128"/>
                <a:ea typeface="Meiryo" panose="020B0604030504040204" pitchFamily="34" charset="-128"/>
              </a:rPr>
              <a:t> </a:t>
            </a:r>
            <a:r>
              <a:rPr lang="en-US" altLang="ja-JP" b="1" dirty="0">
                <a:solidFill>
                  <a:schemeClr val="accent3"/>
                </a:solidFill>
                <a:latin typeface="Meiryo" panose="020B0604030504040204" pitchFamily="34" charset="-128"/>
                <a:ea typeface="Meiryo" panose="020B0604030504040204" pitchFamily="34" charset="-128"/>
              </a:rPr>
              <a:t>JAPAN</a:t>
            </a:r>
            <a:r>
              <a:rPr lang="ja-JP" altLang="en-US" b="1" dirty="0">
                <a:solidFill>
                  <a:schemeClr val="accent3"/>
                </a:solidFill>
                <a:latin typeface="Meiryo" panose="020B0604030504040204" pitchFamily="34" charset="-128"/>
                <a:ea typeface="Meiryo" panose="020B0604030504040204" pitchFamily="34" charset="-128"/>
              </a:rPr>
              <a:t>の持つ「マス」の力の活用が有効と考えられる</a:t>
            </a:r>
            <a:endParaRPr kumimoji="1" lang="ja-JP" altLang="en-US" b="1" dirty="0">
              <a:solidFill>
                <a:schemeClr val="accent3"/>
              </a:solidFill>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9BB73332-A742-421F-E50B-8FAD99632B4C}"/>
              </a:ext>
            </a:extLst>
          </p:cNvPr>
          <p:cNvSpPr txBox="1"/>
          <p:nvPr/>
        </p:nvSpPr>
        <p:spPr>
          <a:xfrm>
            <a:off x="6587392" y="3032436"/>
            <a:ext cx="3740920" cy="861774"/>
          </a:xfrm>
          <a:prstGeom prst="rect">
            <a:avLst/>
          </a:prstGeom>
          <a:noFill/>
        </p:spPr>
        <p:txBody>
          <a:bodyPr wrap="square" rtlCol="0">
            <a:spAutoFit/>
          </a:bodyPr>
          <a:lstStyle/>
          <a:p>
            <a:pPr algn="l"/>
            <a:r>
              <a:rPr kumimoji="1" lang="ja-JP" altLang="en-US" sz="1600" dirty="0">
                <a:solidFill>
                  <a:schemeClr val="accent3"/>
                </a:solidFill>
              </a:rPr>
              <a:t>認知拡大に最適なメディアは？</a:t>
            </a:r>
            <a:endParaRPr kumimoji="1" lang="en-US" altLang="ja-JP" sz="1600" dirty="0">
              <a:solidFill>
                <a:schemeClr val="accent3"/>
              </a:solidFill>
            </a:endParaRPr>
          </a:p>
          <a:p>
            <a:pPr marL="285750" indent="-285750" algn="l">
              <a:buFont typeface="Arial" panose="020B0604020202020204" pitchFamily="34" charset="0"/>
              <a:buChar char="•"/>
            </a:pPr>
            <a:endParaRPr kumimoji="1" lang="en-US" altLang="ja-JP" sz="1600" dirty="0">
              <a:solidFill>
                <a:schemeClr val="accent3"/>
              </a:solidFill>
            </a:endParaRPr>
          </a:p>
          <a:p>
            <a:pPr algn="l"/>
            <a:r>
              <a:rPr kumimoji="1" lang="ja-JP" altLang="en-US" sz="1600" dirty="0">
                <a:solidFill>
                  <a:schemeClr val="accent3"/>
                </a:solidFill>
              </a:rPr>
              <a:t>認知拡大に最適なモーメント</a:t>
            </a:r>
            <a:r>
              <a:rPr lang="ja-JP" altLang="en-US" sz="1600" dirty="0">
                <a:solidFill>
                  <a:schemeClr val="accent3"/>
                </a:solidFill>
              </a:rPr>
              <a:t>は？</a:t>
            </a:r>
            <a:endParaRPr kumimoji="1" lang="en-US" altLang="ja-JP" sz="1600" dirty="0">
              <a:solidFill>
                <a:schemeClr val="accent3"/>
              </a:solidFill>
            </a:endParaRPr>
          </a:p>
        </p:txBody>
      </p:sp>
      <p:sp>
        <p:nvSpPr>
          <p:cNvPr id="8" name="矢印: 下 7">
            <a:extLst>
              <a:ext uri="{FF2B5EF4-FFF2-40B4-BE49-F238E27FC236}">
                <a16:creationId xmlns:a16="http://schemas.microsoft.com/office/drawing/2014/main" id="{4E152A97-AC58-EB8D-E5FD-EA4543533612}"/>
              </a:ext>
            </a:extLst>
          </p:cNvPr>
          <p:cNvSpPr/>
          <p:nvPr/>
        </p:nvSpPr>
        <p:spPr>
          <a:xfrm>
            <a:off x="8352839" y="4234214"/>
            <a:ext cx="811109" cy="588296"/>
          </a:xfrm>
          <a:prstGeom prst="downArrow">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四角形: 角を丸くする 9">
            <a:extLst>
              <a:ext uri="{FF2B5EF4-FFF2-40B4-BE49-F238E27FC236}">
                <a16:creationId xmlns:a16="http://schemas.microsoft.com/office/drawing/2014/main" id="{F39A9AA9-A82A-FEE8-7DE7-370AB3E219E7}"/>
              </a:ext>
            </a:extLst>
          </p:cNvPr>
          <p:cNvSpPr/>
          <p:nvPr/>
        </p:nvSpPr>
        <p:spPr>
          <a:xfrm>
            <a:off x="2551300" y="5131765"/>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b="1" dirty="0">
              <a:solidFill>
                <a:schemeClr val="accent2"/>
              </a:solidFill>
            </a:endParaRPr>
          </a:p>
        </p:txBody>
      </p:sp>
      <p:sp>
        <p:nvSpPr>
          <p:cNvPr id="11" name="四角形: 角を丸くする 10">
            <a:extLst>
              <a:ext uri="{FF2B5EF4-FFF2-40B4-BE49-F238E27FC236}">
                <a16:creationId xmlns:a16="http://schemas.microsoft.com/office/drawing/2014/main" id="{4C53A84F-3279-BC30-03AA-21810BAD13B6}"/>
              </a:ext>
            </a:extLst>
          </p:cNvPr>
          <p:cNvSpPr/>
          <p:nvPr/>
        </p:nvSpPr>
        <p:spPr>
          <a:xfrm>
            <a:off x="4002456" y="4357532"/>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b="1" dirty="0">
              <a:solidFill>
                <a:schemeClr val="accent2"/>
              </a:solidFill>
            </a:endParaRPr>
          </a:p>
        </p:txBody>
      </p:sp>
      <p:sp>
        <p:nvSpPr>
          <p:cNvPr id="12" name="四角形: 角を丸くする 11">
            <a:extLst>
              <a:ext uri="{FF2B5EF4-FFF2-40B4-BE49-F238E27FC236}">
                <a16:creationId xmlns:a16="http://schemas.microsoft.com/office/drawing/2014/main" id="{1E562676-6B1F-9E82-00E5-084F8C817D87}"/>
              </a:ext>
            </a:extLst>
          </p:cNvPr>
          <p:cNvSpPr/>
          <p:nvPr/>
        </p:nvSpPr>
        <p:spPr>
          <a:xfrm>
            <a:off x="722500" y="4357532"/>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b="1" dirty="0">
              <a:solidFill>
                <a:schemeClr val="accent2"/>
              </a:solidFill>
            </a:endParaRPr>
          </a:p>
        </p:txBody>
      </p:sp>
      <p:sp>
        <p:nvSpPr>
          <p:cNvPr id="13" name="四角形: 角を丸くする 12">
            <a:extLst>
              <a:ext uri="{FF2B5EF4-FFF2-40B4-BE49-F238E27FC236}">
                <a16:creationId xmlns:a16="http://schemas.microsoft.com/office/drawing/2014/main" id="{62FB4B5F-5C51-3D6F-D2DB-5A762B705827}"/>
              </a:ext>
            </a:extLst>
          </p:cNvPr>
          <p:cNvSpPr/>
          <p:nvPr/>
        </p:nvSpPr>
        <p:spPr>
          <a:xfrm>
            <a:off x="2355080" y="3609993"/>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b="1" dirty="0">
              <a:solidFill>
                <a:schemeClr val="accent2"/>
              </a:solidFill>
            </a:endParaRPr>
          </a:p>
        </p:txBody>
      </p:sp>
      <p:sp>
        <p:nvSpPr>
          <p:cNvPr id="14" name="四角形: 角を丸くする 13">
            <a:extLst>
              <a:ext uri="{FF2B5EF4-FFF2-40B4-BE49-F238E27FC236}">
                <a16:creationId xmlns:a16="http://schemas.microsoft.com/office/drawing/2014/main" id="{6743CE80-F5E2-4814-97BC-B74E0AD82B4D}"/>
              </a:ext>
            </a:extLst>
          </p:cNvPr>
          <p:cNvSpPr/>
          <p:nvPr/>
        </p:nvSpPr>
        <p:spPr>
          <a:xfrm>
            <a:off x="3993159" y="2857500"/>
            <a:ext cx="1880782" cy="668649"/>
          </a:xfrm>
          <a:prstGeom prst="roundRect">
            <a:avLst/>
          </a:prstGeom>
          <a:solidFill>
            <a:schemeClr val="accent5">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b="1" dirty="0">
              <a:solidFill>
                <a:schemeClr val="accent2"/>
              </a:solidFill>
            </a:endParaRPr>
          </a:p>
        </p:txBody>
      </p:sp>
      <p:sp>
        <p:nvSpPr>
          <p:cNvPr id="15" name="四角形: 角を丸くする 14">
            <a:extLst>
              <a:ext uri="{FF2B5EF4-FFF2-40B4-BE49-F238E27FC236}">
                <a16:creationId xmlns:a16="http://schemas.microsoft.com/office/drawing/2014/main" id="{79024D00-9396-FB1D-DDC5-1E07FBCF7171}"/>
              </a:ext>
            </a:extLst>
          </p:cNvPr>
          <p:cNvSpPr/>
          <p:nvPr/>
        </p:nvSpPr>
        <p:spPr>
          <a:xfrm>
            <a:off x="704080" y="2857500"/>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b="1" dirty="0">
              <a:solidFill>
                <a:schemeClr val="accent2"/>
              </a:solidFill>
            </a:endParaRPr>
          </a:p>
        </p:txBody>
      </p:sp>
      <p:grpSp>
        <p:nvGrpSpPr>
          <p:cNvPr id="16" name="Group 88">
            <a:extLst>
              <a:ext uri="{FF2B5EF4-FFF2-40B4-BE49-F238E27FC236}">
                <a16:creationId xmlns:a16="http://schemas.microsoft.com/office/drawing/2014/main" id="{31571129-CD5A-5973-23AF-CD1F974B812B}"/>
              </a:ext>
            </a:extLst>
          </p:cNvPr>
          <p:cNvGrpSpPr>
            <a:grpSpLocks/>
          </p:cNvGrpSpPr>
          <p:nvPr/>
        </p:nvGrpSpPr>
        <p:grpSpPr bwMode="auto">
          <a:xfrm>
            <a:off x="851545" y="4410265"/>
            <a:ext cx="597520" cy="535564"/>
            <a:chOff x="372" y="2549"/>
            <a:chExt cx="434" cy="389"/>
          </a:xfrm>
        </p:grpSpPr>
        <p:sp>
          <p:nvSpPr>
            <p:cNvPr id="17" name="Freeform 89">
              <a:extLst>
                <a:ext uri="{FF2B5EF4-FFF2-40B4-BE49-F238E27FC236}">
                  <a16:creationId xmlns:a16="http://schemas.microsoft.com/office/drawing/2014/main" id="{71AE435E-9D5C-20D0-5742-2E32DA2B2471}"/>
                </a:ext>
              </a:extLst>
            </p:cNvPr>
            <p:cNvSpPr>
              <a:spLocks noChangeArrowheads="1"/>
            </p:cNvSpPr>
            <p:nvPr/>
          </p:nvSpPr>
          <p:spPr bwMode="auto">
            <a:xfrm>
              <a:off x="372" y="2549"/>
              <a:ext cx="434" cy="301"/>
            </a:xfrm>
            <a:custGeom>
              <a:avLst/>
              <a:gdLst>
                <a:gd name="T0" fmla="*/ 1864 w 1918"/>
                <a:gd name="T1" fmla="*/ 0 h 1332"/>
                <a:gd name="T2" fmla="*/ 1562 w 1918"/>
                <a:gd name="T3" fmla="*/ 0 h 1332"/>
                <a:gd name="T4" fmla="*/ 1559 w 1918"/>
                <a:gd name="T5" fmla="*/ 0 h 1332"/>
                <a:gd name="T6" fmla="*/ 1502 w 1918"/>
                <a:gd name="T7" fmla="*/ 45 h 1332"/>
                <a:gd name="T8" fmla="*/ 1455 w 1918"/>
                <a:gd name="T9" fmla="*/ 311 h 1332"/>
                <a:gd name="T10" fmla="*/ 56 w 1918"/>
                <a:gd name="T11" fmla="*/ 311 h 1332"/>
                <a:gd name="T12" fmla="*/ 0 w 1918"/>
                <a:gd name="T13" fmla="*/ 367 h 1332"/>
                <a:gd name="T14" fmla="*/ 0 w 1918"/>
                <a:gd name="T15" fmla="*/ 370 h 1332"/>
                <a:gd name="T16" fmla="*/ 0 w 1918"/>
                <a:gd name="T17" fmla="*/ 384 h 1332"/>
                <a:gd name="T18" fmla="*/ 121 w 1918"/>
                <a:gd name="T19" fmla="*/ 1052 h 1332"/>
                <a:gd name="T20" fmla="*/ 155 w 1918"/>
                <a:gd name="T21" fmla="*/ 1094 h 1332"/>
                <a:gd name="T22" fmla="*/ 183 w 1918"/>
                <a:gd name="T23" fmla="*/ 1102 h 1332"/>
                <a:gd name="T24" fmla="*/ 1313 w 1918"/>
                <a:gd name="T25" fmla="*/ 1102 h 1332"/>
                <a:gd name="T26" fmla="*/ 1294 w 1918"/>
                <a:gd name="T27" fmla="*/ 1215 h 1332"/>
                <a:gd name="T28" fmla="*/ 183 w 1918"/>
                <a:gd name="T29" fmla="*/ 1215 h 1332"/>
                <a:gd name="T30" fmla="*/ 127 w 1918"/>
                <a:gd name="T31" fmla="*/ 1272 h 1332"/>
                <a:gd name="T32" fmla="*/ 183 w 1918"/>
                <a:gd name="T33" fmla="*/ 1328 h 1332"/>
                <a:gd name="T34" fmla="*/ 1342 w 1918"/>
                <a:gd name="T35" fmla="*/ 1328 h 1332"/>
                <a:gd name="T36" fmla="*/ 1401 w 1918"/>
                <a:gd name="T37" fmla="*/ 1283 h 1332"/>
                <a:gd name="T38" fmla="*/ 1610 w 1918"/>
                <a:gd name="T39" fmla="*/ 113 h 1332"/>
                <a:gd name="T40" fmla="*/ 1864 w 1918"/>
                <a:gd name="T41" fmla="*/ 113 h 1332"/>
                <a:gd name="T42" fmla="*/ 1917 w 1918"/>
                <a:gd name="T43" fmla="*/ 60 h 1332"/>
                <a:gd name="T44" fmla="*/ 1917 w 1918"/>
                <a:gd name="T45" fmla="*/ 54 h 1332"/>
                <a:gd name="T46" fmla="*/ 1864 w 1918"/>
                <a:gd name="T47" fmla="*/ 0 h 1332"/>
                <a:gd name="T48" fmla="*/ 1333 w 1918"/>
                <a:gd name="T49" fmla="*/ 987 h 1332"/>
                <a:gd name="T50" fmla="*/ 237 w 1918"/>
                <a:gd name="T51" fmla="*/ 987 h 1332"/>
                <a:gd name="T52" fmla="*/ 135 w 1918"/>
                <a:gd name="T53" fmla="*/ 423 h 1332"/>
                <a:gd name="T54" fmla="*/ 1435 w 1918"/>
                <a:gd name="T55" fmla="*/ 423 h 1332"/>
                <a:gd name="T56" fmla="*/ 1333 w 1918"/>
                <a:gd name="T57" fmla="*/ 987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18" h="1332">
                  <a:moveTo>
                    <a:pt x="1864" y="0"/>
                  </a:moveTo>
                  <a:lnTo>
                    <a:pt x="1562" y="0"/>
                  </a:lnTo>
                  <a:lnTo>
                    <a:pt x="1559" y="0"/>
                  </a:lnTo>
                  <a:cubicBezTo>
                    <a:pt x="1531" y="0"/>
                    <a:pt x="1505" y="17"/>
                    <a:pt x="1502" y="45"/>
                  </a:cubicBezTo>
                  <a:lnTo>
                    <a:pt x="1455" y="311"/>
                  </a:lnTo>
                  <a:lnTo>
                    <a:pt x="56" y="311"/>
                  </a:lnTo>
                  <a:cubicBezTo>
                    <a:pt x="25" y="311"/>
                    <a:pt x="0" y="336"/>
                    <a:pt x="0" y="367"/>
                  </a:cubicBezTo>
                  <a:lnTo>
                    <a:pt x="0" y="370"/>
                  </a:lnTo>
                  <a:cubicBezTo>
                    <a:pt x="0" y="375"/>
                    <a:pt x="0" y="378"/>
                    <a:pt x="0" y="384"/>
                  </a:cubicBezTo>
                  <a:lnTo>
                    <a:pt x="121" y="1052"/>
                  </a:lnTo>
                  <a:cubicBezTo>
                    <a:pt x="124" y="1071"/>
                    <a:pt x="138" y="1085"/>
                    <a:pt x="155" y="1094"/>
                  </a:cubicBezTo>
                  <a:cubicBezTo>
                    <a:pt x="163" y="1100"/>
                    <a:pt x="175" y="1102"/>
                    <a:pt x="183" y="1102"/>
                  </a:cubicBezTo>
                  <a:lnTo>
                    <a:pt x="1313" y="1102"/>
                  </a:lnTo>
                  <a:lnTo>
                    <a:pt x="1294" y="1215"/>
                  </a:lnTo>
                  <a:lnTo>
                    <a:pt x="183" y="1215"/>
                  </a:lnTo>
                  <a:cubicBezTo>
                    <a:pt x="152" y="1215"/>
                    <a:pt x="127" y="1241"/>
                    <a:pt x="127" y="1272"/>
                  </a:cubicBezTo>
                  <a:cubicBezTo>
                    <a:pt x="127" y="1303"/>
                    <a:pt x="152" y="1328"/>
                    <a:pt x="183" y="1328"/>
                  </a:cubicBezTo>
                  <a:lnTo>
                    <a:pt x="1342" y="1328"/>
                  </a:lnTo>
                  <a:cubicBezTo>
                    <a:pt x="1370" y="1331"/>
                    <a:pt x="1395" y="1311"/>
                    <a:pt x="1401" y="1283"/>
                  </a:cubicBezTo>
                  <a:lnTo>
                    <a:pt x="1610" y="113"/>
                  </a:lnTo>
                  <a:lnTo>
                    <a:pt x="1864" y="113"/>
                  </a:lnTo>
                  <a:cubicBezTo>
                    <a:pt x="1892" y="113"/>
                    <a:pt x="1917" y="88"/>
                    <a:pt x="1917" y="60"/>
                  </a:cubicBezTo>
                  <a:lnTo>
                    <a:pt x="1917" y="54"/>
                  </a:lnTo>
                  <a:cubicBezTo>
                    <a:pt x="1917" y="26"/>
                    <a:pt x="1892" y="0"/>
                    <a:pt x="1864" y="0"/>
                  </a:cubicBezTo>
                  <a:close/>
                  <a:moveTo>
                    <a:pt x="1333" y="987"/>
                  </a:moveTo>
                  <a:lnTo>
                    <a:pt x="237" y="987"/>
                  </a:lnTo>
                  <a:lnTo>
                    <a:pt x="135" y="423"/>
                  </a:lnTo>
                  <a:lnTo>
                    <a:pt x="1435" y="423"/>
                  </a:lnTo>
                  <a:lnTo>
                    <a:pt x="1333" y="98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18" name="Freeform 90">
              <a:extLst>
                <a:ext uri="{FF2B5EF4-FFF2-40B4-BE49-F238E27FC236}">
                  <a16:creationId xmlns:a16="http://schemas.microsoft.com/office/drawing/2014/main" id="{28FEEF62-7F08-1611-CDF0-CA1C09684D29}"/>
                </a:ext>
              </a:extLst>
            </p:cNvPr>
            <p:cNvSpPr>
              <a:spLocks noChangeArrowheads="1"/>
            </p:cNvSpPr>
            <p:nvPr/>
          </p:nvSpPr>
          <p:spPr bwMode="auto">
            <a:xfrm>
              <a:off x="443" y="2875"/>
              <a:ext cx="63" cy="63"/>
            </a:xfrm>
            <a:custGeom>
              <a:avLst/>
              <a:gdLst>
                <a:gd name="T0" fmla="*/ 282 w 283"/>
                <a:gd name="T1" fmla="*/ 141 h 283"/>
                <a:gd name="T2" fmla="*/ 263 w 283"/>
                <a:gd name="T3" fmla="*/ 212 h 283"/>
                <a:gd name="T4" fmla="*/ 212 w 283"/>
                <a:gd name="T5" fmla="*/ 263 h 283"/>
                <a:gd name="T6" fmla="*/ 141 w 283"/>
                <a:gd name="T7" fmla="*/ 282 h 283"/>
                <a:gd name="T8" fmla="*/ 71 w 283"/>
                <a:gd name="T9" fmla="*/ 263 h 283"/>
                <a:gd name="T10" fmla="*/ 19 w 283"/>
                <a:gd name="T11" fmla="*/ 212 h 283"/>
                <a:gd name="T12" fmla="*/ 0 w 283"/>
                <a:gd name="T13" fmla="*/ 141 h 283"/>
                <a:gd name="T14" fmla="*/ 19 w 283"/>
                <a:gd name="T15" fmla="*/ 71 h 283"/>
                <a:gd name="T16" fmla="*/ 71 w 283"/>
                <a:gd name="T17" fmla="*/ 19 h 283"/>
                <a:gd name="T18" fmla="*/ 141 w 283"/>
                <a:gd name="T19" fmla="*/ 0 h 283"/>
                <a:gd name="T20" fmla="*/ 212 w 283"/>
                <a:gd name="T21" fmla="*/ 19 h 283"/>
                <a:gd name="T22" fmla="*/ 263 w 283"/>
                <a:gd name="T23" fmla="*/ 71 h 283"/>
                <a:gd name="T24" fmla="*/ 282 w 283"/>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283">
                  <a:moveTo>
                    <a:pt x="282" y="141"/>
                  </a:moveTo>
                  <a:cubicBezTo>
                    <a:pt x="282" y="167"/>
                    <a:pt x="276" y="190"/>
                    <a:pt x="263" y="212"/>
                  </a:cubicBezTo>
                  <a:cubicBezTo>
                    <a:pt x="250" y="235"/>
                    <a:pt x="234" y="250"/>
                    <a:pt x="212" y="263"/>
                  </a:cubicBezTo>
                  <a:cubicBezTo>
                    <a:pt x="189" y="276"/>
                    <a:pt x="167" y="282"/>
                    <a:pt x="141" y="282"/>
                  </a:cubicBezTo>
                  <a:cubicBezTo>
                    <a:pt x="115" y="282"/>
                    <a:pt x="93" y="276"/>
                    <a:pt x="71" y="263"/>
                  </a:cubicBezTo>
                  <a:cubicBezTo>
                    <a:pt x="48" y="250"/>
                    <a:pt x="32" y="235"/>
                    <a:pt x="19" y="212"/>
                  </a:cubicBezTo>
                  <a:cubicBezTo>
                    <a:pt x="6" y="190"/>
                    <a:pt x="0" y="167"/>
                    <a:pt x="0" y="141"/>
                  </a:cubicBezTo>
                  <a:cubicBezTo>
                    <a:pt x="0" y="115"/>
                    <a:pt x="6" y="94"/>
                    <a:pt x="19" y="71"/>
                  </a:cubicBezTo>
                  <a:cubicBezTo>
                    <a:pt x="32" y="49"/>
                    <a:pt x="48" y="32"/>
                    <a:pt x="71" y="19"/>
                  </a:cubicBezTo>
                  <a:cubicBezTo>
                    <a:pt x="93" y="6"/>
                    <a:pt x="115" y="0"/>
                    <a:pt x="141" y="0"/>
                  </a:cubicBezTo>
                  <a:cubicBezTo>
                    <a:pt x="167" y="0"/>
                    <a:pt x="189" y="6"/>
                    <a:pt x="212" y="19"/>
                  </a:cubicBezTo>
                  <a:cubicBezTo>
                    <a:pt x="234" y="32"/>
                    <a:pt x="250" y="49"/>
                    <a:pt x="263" y="71"/>
                  </a:cubicBezTo>
                  <a:cubicBezTo>
                    <a:pt x="276" y="94"/>
                    <a:pt x="282" y="115"/>
                    <a:pt x="282"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19" name="Freeform 91">
              <a:extLst>
                <a:ext uri="{FF2B5EF4-FFF2-40B4-BE49-F238E27FC236}">
                  <a16:creationId xmlns:a16="http://schemas.microsoft.com/office/drawing/2014/main" id="{98A9751C-8C76-7ADC-EA85-B000AF4392EC}"/>
                </a:ext>
              </a:extLst>
            </p:cNvPr>
            <p:cNvSpPr>
              <a:spLocks noChangeArrowheads="1"/>
            </p:cNvSpPr>
            <p:nvPr/>
          </p:nvSpPr>
          <p:spPr bwMode="auto">
            <a:xfrm>
              <a:off x="583" y="2875"/>
              <a:ext cx="63" cy="63"/>
            </a:xfrm>
            <a:custGeom>
              <a:avLst/>
              <a:gdLst>
                <a:gd name="T0" fmla="*/ 281 w 282"/>
                <a:gd name="T1" fmla="*/ 141 h 283"/>
                <a:gd name="T2" fmla="*/ 262 w 282"/>
                <a:gd name="T3" fmla="*/ 212 h 283"/>
                <a:gd name="T4" fmla="*/ 210 w 282"/>
                <a:gd name="T5" fmla="*/ 263 h 283"/>
                <a:gd name="T6" fmla="*/ 140 w 282"/>
                <a:gd name="T7" fmla="*/ 282 h 283"/>
                <a:gd name="T8" fmla="*/ 69 w 282"/>
                <a:gd name="T9" fmla="*/ 263 h 283"/>
                <a:gd name="T10" fmla="*/ 19 w 282"/>
                <a:gd name="T11" fmla="*/ 212 h 283"/>
                <a:gd name="T12" fmla="*/ 0 w 282"/>
                <a:gd name="T13" fmla="*/ 141 h 283"/>
                <a:gd name="T14" fmla="*/ 19 w 282"/>
                <a:gd name="T15" fmla="*/ 71 h 283"/>
                <a:gd name="T16" fmla="*/ 69 w 282"/>
                <a:gd name="T17" fmla="*/ 19 h 283"/>
                <a:gd name="T18" fmla="*/ 140 w 282"/>
                <a:gd name="T19" fmla="*/ 0 h 283"/>
                <a:gd name="T20" fmla="*/ 210 w 282"/>
                <a:gd name="T21" fmla="*/ 19 h 283"/>
                <a:gd name="T22" fmla="*/ 262 w 282"/>
                <a:gd name="T23" fmla="*/ 71 h 283"/>
                <a:gd name="T24" fmla="*/ 281 w 282"/>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283">
                  <a:moveTo>
                    <a:pt x="281" y="141"/>
                  </a:moveTo>
                  <a:cubicBezTo>
                    <a:pt x="281" y="167"/>
                    <a:pt x="275" y="190"/>
                    <a:pt x="262" y="212"/>
                  </a:cubicBezTo>
                  <a:cubicBezTo>
                    <a:pt x="249" y="235"/>
                    <a:pt x="233" y="250"/>
                    <a:pt x="210" y="263"/>
                  </a:cubicBezTo>
                  <a:cubicBezTo>
                    <a:pt x="188" y="276"/>
                    <a:pt x="166" y="282"/>
                    <a:pt x="140" y="282"/>
                  </a:cubicBezTo>
                  <a:cubicBezTo>
                    <a:pt x="114" y="282"/>
                    <a:pt x="92" y="276"/>
                    <a:pt x="69" y="263"/>
                  </a:cubicBezTo>
                  <a:cubicBezTo>
                    <a:pt x="47" y="250"/>
                    <a:pt x="31" y="235"/>
                    <a:pt x="19" y="212"/>
                  </a:cubicBezTo>
                  <a:cubicBezTo>
                    <a:pt x="6" y="190"/>
                    <a:pt x="0" y="167"/>
                    <a:pt x="0" y="141"/>
                  </a:cubicBezTo>
                  <a:cubicBezTo>
                    <a:pt x="0" y="115"/>
                    <a:pt x="6" y="94"/>
                    <a:pt x="19" y="71"/>
                  </a:cubicBezTo>
                  <a:cubicBezTo>
                    <a:pt x="31" y="49"/>
                    <a:pt x="47" y="32"/>
                    <a:pt x="69" y="19"/>
                  </a:cubicBezTo>
                  <a:cubicBezTo>
                    <a:pt x="92" y="6"/>
                    <a:pt x="114" y="0"/>
                    <a:pt x="140" y="0"/>
                  </a:cubicBezTo>
                  <a:cubicBezTo>
                    <a:pt x="166" y="0"/>
                    <a:pt x="188" y="6"/>
                    <a:pt x="210" y="19"/>
                  </a:cubicBezTo>
                  <a:cubicBezTo>
                    <a:pt x="233" y="32"/>
                    <a:pt x="249" y="49"/>
                    <a:pt x="262" y="71"/>
                  </a:cubicBezTo>
                  <a:cubicBezTo>
                    <a:pt x="275" y="94"/>
                    <a:pt x="281" y="115"/>
                    <a:pt x="281"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grpSp>
      <p:grpSp>
        <p:nvGrpSpPr>
          <p:cNvPr id="20" name="Group 84">
            <a:extLst>
              <a:ext uri="{FF2B5EF4-FFF2-40B4-BE49-F238E27FC236}">
                <a16:creationId xmlns:a16="http://schemas.microsoft.com/office/drawing/2014/main" id="{DF48CF75-4BD7-2B90-BCAD-0D726166B5FD}"/>
              </a:ext>
            </a:extLst>
          </p:cNvPr>
          <p:cNvGrpSpPr>
            <a:grpSpLocks/>
          </p:cNvGrpSpPr>
          <p:nvPr/>
        </p:nvGrpSpPr>
        <p:grpSpPr bwMode="auto">
          <a:xfrm>
            <a:off x="4256962" y="4560572"/>
            <a:ext cx="769938" cy="261938"/>
            <a:chOff x="3052" y="3190"/>
            <a:chExt cx="485" cy="165"/>
          </a:xfrm>
        </p:grpSpPr>
        <p:sp>
          <p:nvSpPr>
            <p:cNvPr id="21" name="Freeform 85">
              <a:extLst>
                <a:ext uri="{FF2B5EF4-FFF2-40B4-BE49-F238E27FC236}">
                  <a16:creationId xmlns:a16="http://schemas.microsoft.com/office/drawing/2014/main" id="{B47DD276-DEF2-3694-E076-051F982B1472}"/>
                </a:ext>
              </a:extLst>
            </p:cNvPr>
            <p:cNvSpPr>
              <a:spLocks noChangeArrowheads="1"/>
            </p:cNvSpPr>
            <p:nvPr/>
          </p:nvSpPr>
          <p:spPr bwMode="auto">
            <a:xfrm>
              <a:off x="3052" y="3190"/>
              <a:ext cx="485" cy="165"/>
            </a:xfrm>
            <a:custGeom>
              <a:avLst/>
              <a:gdLst>
                <a:gd name="T0" fmla="*/ 2030 w 2144"/>
                <a:gd name="T1" fmla="*/ 0 h 734"/>
                <a:gd name="T2" fmla="*/ 2143 w 2144"/>
                <a:gd name="T3" fmla="*/ 113 h 734"/>
                <a:gd name="T4" fmla="*/ 2143 w 2144"/>
                <a:gd name="T5" fmla="*/ 620 h 734"/>
                <a:gd name="T6" fmla="*/ 2030 w 2144"/>
                <a:gd name="T7" fmla="*/ 733 h 734"/>
                <a:gd name="T8" fmla="*/ 113 w 2144"/>
                <a:gd name="T9" fmla="*/ 733 h 734"/>
                <a:gd name="T10" fmla="*/ 0 w 2144"/>
                <a:gd name="T11" fmla="*/ 620 h 734"/>
                <a:gd name="T12" fmla="*/ 0 w 2144"/>
                <a:gd name="T13" fmla="*/ 113 h 734"/>
                <a:gd name="T14" fmla="*/ 113 w 2144"/>
                <a:gd name="T15" fmla="*/ 0 h 734"/>
                <a:gd name="T16" fmla="*/ 2030 w 2144"/>
                <a:gd name="T17" fmla="*/ 0 h 734"/>
                <a:gd name="T18" fmla="*/ 1381 w 2144"/>
                <a:gd name="T19" fmla="*/ 620 h 734"/>
                <a:gd name="T20" fmla="*/ 1381 w 2144"/>
                <a:gd name="T21" fmla="*/ 113 h 734"/>
                <a:gd name="T22" fmla="*/ 113 w 2144"/>
                <a:gd name="T23" fmla="*/ 113 h 734"/>
                <a:gd name="T24" fmla="*/ 113 w 2144"/>
                <a:gd name="T25" fmla="*/ 620 h 734"/>
                <a:gd name="T26" fmla="*/ 1381 w 2144"/>
                <a:gd name="T27" fmla="*/ 620 h 734"/>
                <a:gd name="T28" fmla="*/ 2030 w 2144"/>
                <a:gd name="T29" fmla="*/ 592 h 734"/>
                <a:gd name="T30" fmla="*/ 2030 w 2144"/>
                <a:gd name="T31" fmla="*/ 583 h 734"/>
                <a:gd name="T32" fmla="*/ 2027 w 2144"/>
                <a:gd name="T33" fmla="*/ 578 h 734"/>
                <a:gd name="T34" fmla="*/ 1909 w 2144"/>
                <a:gd name="T35" fmla="*/ 459 h 734"/>
                <a:gd name="T36" fmla="*/ 1946 w 2144"/>
                <a:gd name="T37" fmla="*/ 339 h 734"/>
                <a:gd name="T38" fmla="*/ 1720 w 2144"/>
                <a:gd name="T39" fmla="*/ 113 h 734"/>
                <a:gd name="T40" fmla="*/ 1494 w 2144"/>
                <a:gd name="T41" fmla="*/ 339 h 734"/>
                <a:gd name="T42" fmla="*/ 1720 w 2144"/>
                <a:gd name="T43" fmla="*/ 564 h 734"/>
                <a:gd name="T44" fmla="*/ 1875 w 2144"/>
                <a:gd name="T45" fmla="*/ 504 h 734"/>
                <a:gd name="T46" fmla="*/ 1988 w 2144"/>
                <a:gd name="T47" fmla="*/ 617 h 734"/>
                <a:gd name="T48" fmla="*/ 1994 w 2144"/>
                <a:gd name="T49" fmla="*/ 620 h 734"/>
                <a:gd name="T50" fmla="*/ 2005 w 2144"/>
                <a:gd name="T51" fmla="*/ 620 h 734"/>
                <a:gd name="T52" fmla="*/ 2019 w 2144"/>
                <a:gd name="T53" fmla="*/ 611 h 734"/>
                <a:gd name="T54" fmla="*/ 2022 w 2144"/>
                <a:gd name="T55" fmla="*/ 609 h 734"/>
                <a:gd name="T56" fmla="*/ 2030 w 2144"/>
                <a:gd name="T57" fmla="*/ 592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734">
                  <a:moveTo>
                    <a:pt x="2030" y="0"/>
                  </a:moveTo>
                  <a:cubicBezTo>
                    <a:pt x="2092" y="0"/>
                    <a:pt x="2143" y="51"/>
                    <a:pt x="2143" y="113"/>
                  </a:cubicBezTo>
                  <a:lnTo>
                    <a:pt x="2143" y="620"/>
                  </a:lnTo>
                  <a:cubicBezTo>
                    <a:pt x="2143" y="682"/>
                    <a:pt x="2092" y="733"/>
                    <a:pt x="2030" y="733"/>
                  </a:cubicBezTo>
                  <a:lnTo>
                    <a:pt x="113" y="733"/>
                  </a:lnTo>
                  <a:cubicBezTo>
                    <a:pt x="51" y="733"/>
                    <a:pt x="0" y="682"/>
                    <a:pt x="0" y="620"/>
                  </a:cubicBezTo>
                  <a:lnTo>
                    <a:pt x="0" y="113"/>
                  </a:lnTo>
                  <a:cubicBezTo>
                    <a:pt x="0" y="51"/>
                    <a:pt x="51" y="0"/>
                    <a:pt x="113" y="0"/>
                  </a:cubicBezTo>
                  <a:lnTo>
                    <a:pt x="2030" y="0"/>
                  </a:lnTo>
                  <a:close/>
                  <a:moveTo>
                    <a:pt x="1381" y="620"/>
                  </a:moveTo>
                  <a:lnTo>
                    <a:pt x="1381" y="113"/>
                  </a:lnTo>
                  <a:lnTo>
                    <a:pt x="113" y="113"/>
                  </a:lnTo>
                  <a:lnTo>
                    <a:pt x="113" y="620"/>
                  </a:lnTo>
                  <a:lnTo>
                    <a:pt x="1381" y="620"/>
                  </a:lnTo>
                  <a:close/>
                  <a:moveTo>
                    <a:pt x="2030" y="592"/>
                  </a:moveTo>
                  <a:cubicBezTo>
                    <a:pt x="2030" y="589"/>
                    <a:pt x="2030" y="586"/>
                    <a:pt x="2030" y="583"/>
                  </a:cubicBezTo>
                  <a:cubicBezTo>
                    <a:pt x="2030" y="580"/>
                    <a:pt x="2030" y="580"/>
                    <a:pt x="2027" y="578"/>
                  </a:cubicBezTo>
                  <a:lnTo>
                    <a:pt x="1909" y="459"/>
                  </a:lnTo>
                  <a:cubicBezTo>
                    <a:pt x="1932" y="425"/>
                    <a:pt x="1946" y="383"/>
                    <a:pt x="1946" y="339"/>
                  </a:cubicBezTo>
                  <a:cubicBezTo>
                    <a:pt x="1946" y="215"/>
                    <a:pt x="1844" y="113"/>
                    <a:pt x="1720" y="113"/>
                  </a:cubicBezTo>
                  <a:cubicBezTo>
                    <a:pt x="1596" y="113"/>
                    <a:pt x="1494" y="215"/>
                    <a:pt x="1494" y="339"/>
                  </a:cubicBezTo>
                  <a:cubicBezTo>
                    <a:pt x="1494" y="462"/>
                    <a:pt x="1596" y="564"/>
                    <a:pt x="1720" y="564"/>
                  </a:cubicBezTo>
                  <a:cubicBezTo>
                    <a:pt x="1779" y="564"/>
                    <a:pt x="1833" y="541"/>
                    <a:pt x="1875" y="504"/>
                  </a:cubicBezTo>
                  <a:lnTo>
                    <a:pt x="1988" y="617"/>
                  </a:lnTo>
                  <a:cubicBezTo>
                    <a:pt x="1991" y="620"/>
                    <a:pt x="1991" y="620"/>
                    <a:pt x="1994" y="620"/>
                  </a:cubicBezTo>
                  <a:cubicBezTo>
                    <a:pt x="1996" y="623"/>
                    <a:pt x="1999" y="620"/>
                    <a:pt x="2005" y="620"/>
                  </a:cubicBezTo>
                  <a:cubicBezTo>
                    <a:pt x="2011" y="617"/>
                    <a:pt x="2016" y="614"/>
                    <a:pt x="2019" y="611"/>
                  </a:cubicBezTo>
                  <a:lnTo>
                    <a:pt x="2022" y="609"/>
                  </a:lnTo>
                  <a:cubicBezTo>
                    <a:pt x="2027" y="603"/>
                    <a:pt x="2030" y="597"/>
                    <a:pt x="2030" y="59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22" name="Freeform 86">
              <a:extLst>
                <a:ext uri="{FF2B5EF4-FFF2-40B4-BE49-F238E27FC236}">
                  <a16:creationId xmlns:a16="http://schemas.microsoft.com/office/drawing/2014/main" id="{14FCD812-DF71-94C7-4967-ADB0DF543D58}"/>
                </a:ext>
              </a:extLst>
            </p:cNvPr>
            <p:cNvSpPr>
              <a:spLocks noChangeArrowheads="1"/>
            </p:cNvSpPr>
            <p:nvPr/>
          </p:nvSpPr>
          <p:spPr bwMode="auto">
            <a:xfrm>
              <a:off x="3403" y="3228"/>
              <a:ext cx="76" cy="76"/>
            </a:xfrm>
            <a:custGeom>
              <a:avLst/>
              <a:gdLst>
                <a:gd name="T0" fmla="*/ 338 w 339"/>
                <a:gd name="T1" fmla="*/ 169 h 338"/>
                <a:gd name="T2" fmla="*/ 316 w 339"/>
                <a:gd name="T3" fmla="*/ 252 h 338"/>
                <a:gd name="T4" fmla="*/ 254 w 339"/>
                <a:gd name="T5" fmla="*/ 314 h 338"/>
                <a:gd name="T6" fmla="*/ 169 w 339"/>
                <a:gd name="T7" fmla="*/ 337 h 338"/>
                <a:gd name="T8" fmla="*/ 84 w 339"/>
                <a:gd name="T9" fmla="*/ 314 h 338"/>
                <a:gd name="T10" fmla="*/ 22 w 339"/>
                <a:gd name="T11" fmla="*/ 252 h 338"/>
                <a:gd name="T12" fmla="*/ 0 w 339"/>
                <a:gd name="T13" fmla="*/ 169 h 338"/>
                <a:gd name="T14" fmla="*/ 22 w 339"/>
                <a:gd name="T15" fmla="*/ 84 h 338"/>
                <a:gd name="T16" fmla="*/ 84 w 339"/>
                <a:gd name="T17" fmla="*/ 22 h 338"/>
                <a:gd name="T18" fmla="*/ 169 w 339"/>
                <a:gd name="T19" fmla="*/ 0 h 338"/>
                <a:gd name="T20" fmla="*/ 254 w 339"/>
                <a:gd name="T21" fmla="*/ 22 h 338"/>
                <a:gd name="T22" fmla="*/ 316 w 339"/>
                <a:gd name="T23" fmla="*/ 84 h 338"/>
                <a:gd name="T24" fmla="*/ 338 w 339"/>
                <a:gd name="T25" fmla="*/ 16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38">
                  <a:moveTo>
                    <a:pt x="338" y="169"/>
                  </a:moveTo>
                  <a:cubicBezTo>
                    <a:pt x="338" y="199"/>
                    <a:pt x="332" y="225"/>
                    <a:pt x="316" y="252"/>
                  </a:cubicBezTo>
                  <a:cubicBezTo>
                    <a:pt x="301" y="279"/>
                    <a:pt x="281" y="299"/>
                    <a:pt x="254" y="314"/>
                  </a:cubicBezTo>
                  <a:cubicBezTo>
                    <a:pt x="227" y="330"/>
                    <a:pt x="200" y="337"/>
                    <a:pt x="169" y="337"/>
                  </a:cubicBezTo>
                  <a:cubicBezTo>
                    <a:pt x="138" y="337"/>
                    <a:pt x="111" y="330"/>
                    <a:pt x="84" y="314"/>
                  </a:cubicBezTo>
                  <a:cubicBezTo>
                    <a:pt x="57" y="299"/>
                    <a:pt x="38" y="279"/>
                    <a:pt x="22" y="252"/>
                  </a:cubicBezTo>
                  <a:cubicBezTo>
                    <a:pt x="7" y="225"/>
                    <a:pt x="0" y="199"/>
                    <a:pt x="0" y="169"/>
                  </a:cubicBezTo>
                  <a:cubicBezTo>
                    <a:pt x="0" y="138"/>
                    <a:pt x="7" y="111"/>
                    <a:pt x="22" y="84"/>
                  </a:cubicBezTo>
                  <a:cubicBezTo>
                    <a:pt x="38" y="57"/>
                    <a:pt x="57" y="37"/>
                    <a:pt x="84" y="22"/>
                  </a:cubicBezTo>
                  <a:cubicBezTo>
                    <a:pt x="111" y="6"/>
                    <a:pt x="138" y="0"/>
                    <a:pt x="169" y="0"/>
                  </a:cubicBezTo>
                  <a:cubicBezTo>
                    <a:pt x="200" y="0"/>
                    <a:pt x="227" y="6"/>
                    <a:pt x="254" y="22"/>
                  </a:cubicBezTo>
                  <a:cubicBezTo>
                    <a:pt x="281" y="37"/>
                    <a:pt x="301" y="57"/>
                    <a:pt x="316" y="84"/>
                  </a:cubicBezTo>
                  <a:cubicBezTo>
                    <a:pt x="332" y="111"/>
                    <a:pt x="338" y="138"/>
                    <a:pt x="338" y="169"/>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grpSp>
      <p:sp>
        <p:nvSpPr>
          <p:cNvPr id="23" name="Freeform 57">
            <a:extLst>
              <a:ext uri="{FF2B5EF4-FFF2-40B4-BE49-F238E27FC236}">
                <a16:creationId xmlns:a16="http://schemas.microsoft.com/office/drawing/2014/main" id="{85A779FB-BFAB-8843-1DE2-7A64361999A8}"/>
              </a:ext>
            </a:extLst>
          </p:cNvPr>
          <p:cNvSpPr>
            <a:spLocks noChangeArrowheads="1"/>
          </p:cNvSpPr>
          <p:nvPr/>
        </p:nvSpPr>
        <p:spPr bwMode="auto">
          <a:xfrm>
            <a:off x="2710691" y="3684899"/>
            <a:ext cx="642243" cy="506305"/>
          </a:xfrm>
          <a:custGeom>
            <a:avLst/>
            <a:gdLst>
              <a:gd name="T0" fmla="*/ 2030 w 2144"/>
              <a:gd name="T1" fmla="*/ 0 h 1524"/>
              <a:gd name="T2" fmla="*/ 113 w 2144"/>
              <a:gd name="T3" fmla="*/ 0 h 1524"/>
              <a:gd name="T4" fmla="*/ 0 w 2144"/>
              <a:gd name="T5" fmla="*/ 113 h 1524"/>
              <a:gd name="T6" fmla="*/ 0 w 2144"/>
              <a:gd name="T7" fmla="*/ 1410 h 1524"/>
              <a:gd name="T8" fmla="*/ 113 w 2144"/>
              <a:gd name="T9" fmla="*/ 1523 h 1524"/>
              <a:gd name="T10" fmla="*/ 2030 w 2144"/>
              <a:gd name="T11" fmla="*/ 1523 h 1524"/>
              <a:gd name="T12" fmla="*/ 2143 w 2144"/>
              <a:gd name="T13" fmla="*/ 1410 h 1524"/>
              <a:gd name="T14" fmla="*/ 2143 w 2144"/>
              <a:gd name="T15" fmla="*/ 113 h 1524"/>
              <a:gd name="T16" fmla="*/ 2030 w 2144"/>
              <a:gd name="T17" fmla="*/ 0 h 1524"/>
              <a:gd name="T18" fmla="*/ 1319 w 2144"/>
              <a:gd name="T19" fmla="*/ 812 h 1524"/>
              <a:gd name="T20" fmla="*/ 875 w 2144"/>
              <a:gd name="T21" fmla="*/ 1066 h 1524"/>
              <a:gd name="T22" fmla="*/ 790 w 2144"/>
              <a:gd name="T23" fmla="*/ 1018 h 1524"/>
              <a:gd name="T24" fmla="*/ 790 w 2144"/>
              <a:gd name="T25" fmla="*/ 508 h 1524"/>
              <a:gd name="T26" fmla="*/ 875 w 2144"/>
              <a:gd name="T27" fmla="*/ 460 h 1524"/>
              <a:gd name="T28" fmla="*/ 1319 w 2144"/>
              <a:gd name="T29" fmla="*/ 713 h 1524"/>
              <a:gd name="T30" fmla="*/ 1319 w 2144"/>
              <a:gd name="T31" fmla="*/ 812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44" h="1524">
                <a:moveTo>
                  <a:pt x="2030" y="0"/>
                </a:moveTo>
                <a:lnTo>
                  <a:pt x="113" y="0"/>
                </a:lnTo>
                <a:cubicBezTo>
                  <a:pt x="51" y="0"/>
                  <a:pt x="0" y="51"/>
                  <a:pt x="0" y="113"/>
                </a:cubicBezTo>
                <a:lnTo>
                  <a:pt x="0" y="1410"/>
                </a:lnTo>
                <a:cubicBezTo>
                  <a:pt x="0" y="1472"/>
                  <a:pt x="51" y="1523"/>
                  <a:pt x="113" y="1523"/>
                </a:cubicBezTo>
                <a:lnTo>
                  <a:pt x="2030" y="1523"/>
                </a:lnTo>
                <a:cubicBezTo>
                  <a:pt x="2092" y="1523"/>
                  <a:pt x="2143" y="1472"/>
                  <a:pt x="2143" y="1410"/>
                </a:cubicBezTo>
                <a:lnTo>
                  <a:pt x="2143" y="113"/>
                </a:lnTo>
                <a:cubicBezTo>
                  <a:pt x="2143" y="51"/>
                  <a:pt x="2092" y="0"/>
                  <a:pt x="2030" y="0"/>
                </a:cubicBezTo>
                <a:close/>
                <a:moveTo>
                  <a:pt x="1319" y="812"/>
                </a:moveTo>
                <a:lnTo>
                  <a:pt x="875" y="1066"/>
                </a:lnTo>
                <a:cubicBezTo>
                  <a:pt x="838" y="1088"/>
                  <a:pt x="790" y="1060"/>
                  <a:pt x="790" y="1018"/>
                </a:cubicBezTo>
                <a:lnTo>
                  <a:pt x="790" y="508"/>
                </a:lnTo>
                <a:cubicBezTo>
                  <a:pt x="790" y="466"/>
                  <a:pt x="838" y="437"/>
                  <a:pt x="875" y="460"/>
                </a:cubicBezTo>
                <a:lnTo>
                  <a:pt x="1319" y="713"/>
                </a:lnTo>
                <a:cubicBezTo>
                  <a:pt x="1359" y="735"/>
                  <a:pt x="1359" y="789"/>
                  <a:pt x="1319" y="81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dirty="0"/>
          </a:p>
        </p:txBody>
      </p:sp>
      <p:sp>
        <p:nvSpPr>
          <p:cNvPr id="24" name="Freeform 34">
            <a:extLst>
              <a:ext uri="{FF2B5EF4-FFF2-40B4-BE49-F238E27FC236}">
                <a16:creationId xmlns:a16="http://schemas.microsoft.com/office/drawing/2014/main" id="{F699511E-EE58-4C65-612A-8C27820BBD9D}"/>
              </a:ext>
            </a:extLst>
          </p:cNvPr>
          <p:cNvSpPr>
            <a:spLocks noChangeArrowheads="1"/>
          </p:cNvSpPr>
          <p:nvPr/>
        </p:nvSpPr>
        <p:spPr bwMode="auto">
          <a:xfrm>
            <a:off x="830828" y="2958956"/>
            <a:ext cx="626382" cy="500592"/>
          </a:xfrm>
          <a:custGeom>
            <a:avLst/>
            <a:gdLst>
              <a:gd name="T0" fmla="*/ 2149 w 2150"/>
              <a:gd name="T1" fmla="*/ 1235 h 1718"/>
              <a:gd name="T2" fmla="*/ 657 w 2150"/>
              <a:gd name="T3" fmla="*/ 1678 h 1718"/>
              <a:gd name="T4" fmla="*/ 119 w 2150"/>
              <a:gd name="T5" fmla="*/ 1353 h 1718"/>
              <a:gd name="T6" fmla="*/ 119 w 2150"/>
              <a:gd name="T7" fmla="*/ 0 h 1718"/>
              <a:gd name="T8" fmla="*/ 736 w 2150"/>
              <a:gd name="T9" fmla="*/ 770 h 1718"/>
              <a:gd name="T10" fmla="*/ 680 w 2150"/>
              <a:gd name="T11" fmla="*/ 663 h 1718"/>
              <a:gd name="T12" fmla="*/ 556 w 2150"/>
              <a:gd name="T13" fmla="*/ 621 h 1718"/>
              <a:gd name="T14" fmla="*/ 443 w 2150"/>
              <a:gd name="T15" fmla="*/ 581 h 1718"/>
              <a:gd name="T16" fmla="*/ 471 w 2150"/>
              <a:gd name="T17" fmla="*/ 485 h 1718"/>
              <a:gd name="T18" fmla="*/ 609 w 2150"/>
              <a:gd name="T19" fmla="*/ 491 h 1718"/>
              <a:gd name="T20" fmla="*/ 717 w 2150"/>
              <a:gd name="T21" fmla="*/ 491 h 1718"/>
              <a:gd name="T22" fmla="*/ 536 w 2150"/>
              <a:gd name="T23" fmla="*/ 398 h 1718"/>
              <a:gd name="T24" fmla="*/ 367 w 2150"/>
              <a:gd name="T25" fmla="*/ 482 h 1718"/>
              <a:gd name="T26" fmla="*/ 372 w 2150"/>
              <a:gd name="T27" fmla="*/ 626 h 1718"/>
              <a:gd name="T28" fmla="*/ 550 w 2150"/>
              <a:gd name="T29" fmla="*/ 702 h 1718"/>
              <a:gd name="T30" fmla="*/ 655 w 2150"/>
              <a:gd name="T31" fmla="*/ 784 h 1718"/>
              <a:gd name="T32" fmla="*/ 595 w 2150"/>
              <a:gd name="T33" fmla="*/ 854 h 1718"/>
              <a:gd name="T34" fmla="*/ 451 w 2150"/>
              <a:gd name="T35" fmla="*/ 834 h 1718"/>
              <a:gd name="T36" fmla="*/ 322 w 2150"/>
              <a:gd name="T37" fmla="*/ 750 h 1718"/>
              <a:gd name="T38" fmla="*/ 451 w 2150"/>
              <a:gd name="T39" fmla="*/ 921 h 1718"/>
              <a:gd name="T40" fmla="*/ 672 w 2150"/>
              <a:gd name="T41" fmla="*/ 896 h 1718"/>
              <a:gd name="T42" fmla="*/ 1277 w 2150"/>
              <a:gd name="T43" fmla="*/ 921 h 1718"/>
              <a:gd name="T44" fmla="*/ 1193 w 2150"/>
              <a:gd name="T45" fmla="*/ 790 h 1718"/>
              <a:gd name="T46" fmla="*/ 861 w 2150"/>
              <a:gd name="T47" fmla="*/ 412 h 1718"/>
              <a:gd name="T48" fmla="*/ 945 w 2150"/>
              <a:gd name="T49" fmla="*/ 547 h 1718"/>
              <a:gd name="T50" fmla="*/ 1805 w 2150"/>
              <a:gd name="T51" fmla="*/ 845 h 1718"/>
              <a:gd name="T52" fmla="*/ 1799 w 2150"/>
              <a:gd name="T53" fmla="*/ 691 h 1718"/>
              <a:gd name="T54" fmla="*/ 1692 w 2150"/>
              <a:gd name="T55" fmla="*/ 629 h 1718"/>
              <a:gd name="T56" fmla="*/ 1576 w 2150"/>
              <a:gd name="T57" fmla="*/ 601 h 1718"/>
              <a:gd name="T58" fmla="*/ 1523 w 2150"/>
              <a:gd name="T59" fmla="*/ 505 h 1718"/>
              <a:gd name="T60" fmla="*/ 1621 w 2150"/>
              <a:gd name="T61" fmla="*/ 471 h 1718"/>
              <a:gd name="T62" fmla="*/ 1822 w 2150"/>
              <a:gd name="T63" fmla="*/ 561 h 1718"/>
              <a:gd name="T64" fmla="*/ 1700 w 2150"/>
              <a:gd name="T65" fmla="*/ 409 h 1718"/>
              <a:gd name="T66" fmla="*/ 1497 w 2150"/>
              <a:gd name="T67" fmla="*/ 434 h 1718"/>
              <a:gd name="T68" fmla="*/ 1444 w 2150"/>
              <a:gd name="T69" fmla="*/ 589 h 1718"/>
              <a:gd name="T70" fmla="*/ 1548 w 2150"/>
              <a:gd name="T71" fmla="*/ 680 h 1718"/>
              <a:gd name="T72" fmla="*/ 1729 w 2150"/>
              <a:gd name="T73" fmla="*/ 742 h 1718"/>
              <a:gd name="T74" fmla="*/ 1717 w 2150"/>
              <a:gd name="T75" fmla="*/ 837 h 1718"/>
              <a:gd name="T76" fmla="*/ 1582 w 2150"/>
              <a:gd name="T77" fmla="*/ 854 h 1718"/>
              <a:gd name="T78" fmla="*/ 1500 w 2150"/>
              <a:gd name="T79" fmla="*/ 750 h 1718"/>
              <a:gd name="T80" fmla="*/ 1472 w 2150"/>
              <a:gd name="T81" fmla="*/ 888 h 1718"/>
              <a:gd name="T82" fmla="*/ 1695 w 2150"/>
              <a:gd name="T83" fmla="*/ 924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50" h="1718">
                <a:moveTo>
                  <a:pt x="2028" y="0"/>
                </a:moveTo>
                <a:cubicBezTo>
                  <a:pt x="2093" y="0"/>
                  <a:pt x="2143" y="53"/>
                  <a:pt x="2149" y="118"/>
                </a:cubicBezTo>
                <a:lnTo>
                  <a:pt x="2149" y="1235"/>
                </a:lnTo>
                <a:cubicBezTo>
                  <a:pt x="2149" y="1299"/>
                  <a:pt x="2095" y="1353"/>
                  <a:pt x="2030" y="1353"/>
                </a:cubicBezTo>
                <a:lnTo>
                  <a:pt x="982" y="1353"/>
                </a:lnTo>
                <a:lnTo>
                  <a:pt x="657" y="1678"/>
                </a:lnTo>
                <a:cubicBezTo>
                  <a:pt x="618" y="1717"/>
                  <a:pt x="547" y="1689"/>
                  <a:pt x="547" y="1632"/>
                </a:cubicBezTo>
                <a:lnTo>
                  <a:pt x="547" y="1353"/>
                </a:lnTo>
                <a:lnTo>
                  <a:pt x="119" y="1353"/>
                </a:lnTo>
                <a:cubicBezTo>
                  <a:pt x="54" y="1353"/>
                  <a:pt x="0" y="1299"/>
                  <a:pt x="0" y="1235"/>
                </a:cubicBezTo>
                <a:lnTo>
                  <a:pt x="0" y="118"/>
                </a:lnTo>
                <a:cubicBezTo>
                  <a:pt x="0" y="53"/>
                  <a:pt x="54" y="0"/>
                  <a:pt x="119" y="0"/>
                </a:cubicBezTo>
                <a:lnTo>
                  <a:pt x="2028" y="0"/>
                </a:lnTo>
                <a:close/>
                <a:moveTo>
                  <a:pt x="717" y="845"/>
                </a:moveTo>
                <a:cubicBezTo>
                  <a:pt x="728" y="825"/>
                  <a:pt x="734" y="804"/>
                  <a:pt x="736" y="770"/>
                </a:cubicBezTo>
                <a:cubicBezTo>
                  <a:pt x="736" y="756"/>
                  <a:pt x="734" y="745"/>
                  <a:pt x="731" y="731"/>
                </a:cubicBezTo>
                <a:cubicBezTo>
                  <a:pt x="725" y="719"/>
                  <a:pt x="719" y="705"/>
                  <a:pt x="711" y="694"/>
                </a:cubicBezTo>
                <a:cubicBezTo>
                  <a:pt x="702" y="683"/>
                  <a:pt x="691" y="671"/>
                  <a:pt x="680" y="663"/>
                </a:cubicBezTo>
                <a:cubicBezTo>
                  <a:pt x="669" y="652"/>
                  <a:pt x="655" y="646"/>
                  <a:pt x="638" y="640"/>
                </a:cubicBezTo>
                <a:cubicBezTo>
                  <a:pt x="629" y="637"/>
                  <a:pt x="618" y="635"/>
                  <a:pt x="604" y="632"/>
                </a:cubicBezTo>
                <a:cubicBezTo>
                  <a:pt x="587" y="629"/>
                  <a:pt x="573" y="626"/>
                  <a:pt x="556" y="621"/>
                </a:cubicBezTo>
                <a:cubicBezTo>
                  <a:pt x="539" y="618"/>
                  <a:pt x="525" y="612"/>
                  <a:pt x="511" y="609"/>
                </a:cubicBezTo>
                <a:cubicBezTo>
                  <a:pt x="497" y="606"/>
                  <a:pt x="491" y="604"/>
                  <a:pt x="488" y="604"/>
                </a:cubicBezTo>
                <a:cubicBezTo>
                  <a:pt x="468" y="598"/>
                  <a:pt x="454" y="592"/>
                  <a:pt x="443" y="581"/>
                </a:cubicBezTo>
                <a:cubicBezTo>
                  <a:pt x="432" y="570"/>
                  <a:pt x="426" y="556"/>
                  <a:pt x="426" y="539"/>
                </a:cubicBezTo>
                <a:cubicBezTo>
                  <a:pt x="426" y="525"/>
                  <a:pt x="443" y="513"/>
                  <a:pt x="449" y="505"/>
                </a:cubicBezTo>
                <a:cubicBezTo>
                  <a:pt x="454" y="496"/>
                  <a:pt x="459" y="491"/>
                  <a:pt x="471" y="485"/>
                </a:cubicBezTo>
                <a:cubicBezTo>
                  <a:pt x="482" y="479"/>
                  <a:pt x="493" y="477"/>
                  <a:pt x="502" y="474"/>
                </a:cubicBezTo>
                <a:cubicBezTo>
                  <a:pt x="510" y="471"/>
                  <a:pt x="522" y="471"/>
                  <a:pt x="533" y="471"/>
                </a:cubicBezTo>
                <a:cubicBezTo>
                  <a:pt x="564" y="471"/>
                  <a:pt x="589" y="477"/>
                  <a:pt x="609" y="491"/>
                </a:cubicBezTo>
                <a:cubicBezTo>
                  <a:pt x="628" y="505"/>
                  <a:pt x="641" y="527"/>
                  <a:pt x="643" y="561"/>
                </a:cubicBezTo>
                <a:lnTo>
                  <a:pt x="734" y="561"/>
                </a:lnTo>
                <a:cubicBezTo>
                  <a:pt x="734" y="536"/>
                  <a:pt x="728" y="510"/>
                  <a:pt x="717" y="491"/>
                </a:cubicBezTo>
                <a:cubicBezTo>
                  <a:pt x="705" y="471"/>
                  <a:pt x="691" y="454"/>
                  <a:pt x="674" y="440"/>
                </a:cubicBezTo>
                <a:cubicBezTo>
                  <a:pt x="657" y="426"/>
                  <a:pt x="635" y="415"/>
                  <a:pt x="612" y="409"/>
                </a:cubicBezTo>
                <a:cubicBezTo>
                  <a:pt x="587" y="400"/>
                  <a:pt x="562" y="398"/>
                  <a:pt x="536" y="398"/>
                </a:cubicBezTo>
                <a:cubicBezTo>
                  <a:pt x="514" y="398"/>
                  <a:pt x="490" y="400"/>
                  <a:pt x="468" y="406"/>
                </a:cubicBezTo>
                <a:cubicBezTo>
                  <a:pt x="445" y="412"/>
                  <a:pt x="426" y="423"/>
                  <a:pt x="409" y="434"/>
                </a:cubicBezTo>
                <a:cubicBezTo>
                  <a:pt x="392" y="448"/>
                  <a:pt x="378" y="463"/>
                  <a:pt x="367" y="482"/>
                </a:cubicBezTo>
                <a:cubicBezTo>
                  <a:pt x="356" y="502"/>
                  <a:pt x="350" y="525"/>
                  <a:pt x="350" y="550"/>
                </a:cubicBezTo>
                <a:cubicBezTo>
                  <a:pt x="350" y="564"/>
                  <a:pt x="353" y="574"/>
                  <a:pt x="356" y="589"/>
                </a:cubicBezTo>
                <a:cubicBezTo>
                  <a:pt x="358" y="603"/>
                  <a:pt x="363" y="615"/>
                  <a:pt x="372" y="626"/>
                </a:cubicBezTo>
                <a:cubicBezTo>
                  <a:pt x="380" y="637"/>
                  <a:pt x="392" y="648"/>
                  <a:pt x="406" y="657"/>
                </a:cubicBezTo>
                <a:cubicBezTo>
                  <a:pt x="420" y="665"/>
                  <a:pt x="437" y="674"/>
                  <a:pt x="460" y="680"/>
                </a:cubicBezTo>
                <a:cubicBezTo>
                  <a:pt x="497" y="688"/>
                  <a:pt x="525" y="697"/>
                  <a:pt x="550" y="702"/>
                </a:cubicBezTo>
                <a:cubicBezTo>
                  <a:pt x="573" y="708"/>
                  <a:pt x="595" y="716"/>
                  <a:pt x="612" y="722"/>
                </a:cubicBezTo>
                <a:cubicBezTo>
                  <a:pt x="621" y="725"/>
                  <a:pt x="632" y="733"/>
                  <a:pt x="641" y="742"/>
                </a:cubicBezTo>
                <a:cubicBezTo>
                  <a:pt x="649" y="750"/>
                  <a:pt x="655" y="764"/>
                  <a:pt x="655" y="784"/>
                </a:cubicBezTo>
                <a:cubicBezTo>
                  <a:pt x="655" y="793"/>
                  <a:pt x="652" y="804"/>
                  <a:pt x="649" y="812"/>
                </a:cubicBezTo>
                <a:cubicBezTo>
                  <a:pt x="643" y="823"/>
                  <a:pt x="637" y="832"/>
                  <a:pt x="629" y="837"/>
                </a:cubicBezTo>
                <a:cubicBezTo>
                  <a:pt x="620" y="843"/>
                  <a:pt x="609" y="848"/>
                  <a:pt x="595" y="854"/>
                </a:cubicBezTo>
                <a:cubicBezTo>
                  <a:pt x="581" y="857"/>
                  <a:pt x="564" y="859"/>
                  <a:pt x="545" y="859"/>
                </a:cubicBezTo>
                <a:cubicBezTo>
                  <a:pt x="525" y="859"/>
                  <a:pt x="508" y="857"/>
                  <a:pt x="494" y="854"/>
                </a:cubicBezTo>
                <a:cubicBezTo>
                  <a:pt x="477" y="848"/>
                  <a:pt x="463" y="842"/>
                  <a:pt x="451" y="834"/>
                </a:cubicBezTo>
                <a:cubicBezTo>
                  <a:pt x="440" y="825"/>
                  <a:pt x="429" y="815"/>
                  <a:pt x="423" y="801"/>
                </a:cubicBezTo>
                <a:cubicBezTo>
                  <a:pt x="415" y="787"/>
                  <a:pt x="412" y="770"/>
                  <a:pt x="412" y="750"/>
                </a:cubicBezTo>
                <a:lnTo>
                  <a:pt x="322" y="750"/>
                </a:lnTo>
                <a:cubicBezTo>
                  <a:pt x="322" y="781"/>
                  <a:pt x="327" y="809"/>
                  <a:pt x="339" y="831"/>
                </a:cubicBezTo>
                <a:cubicBezTo>
                  <a:pt x="350" y="854"/>
                  <a:pt x="364" y="873"/>
                  <a:pt x="384" y="888"/>
                </a:cubicBezTo>
                <a:cubicBezTo>
                  <a:pt x="404" y="904"/>
                  <a:pt x="425" y="913"/>
                  <a:pt x="451" y="921"/>
                </a:cubicBezTo>
                <a:cubicBezTo>
                  <a:pt x="476" y="930"/>
                  <a:pt x="505" y="933"/>
                  <a:pt x="533" y="933"/>
                </a:cubicBezTo>
                <a:cubicBezTo>
                  <a:pt x="559" y="933"/>
                  <a:pt x="581" y="930"/>
                  <a:pt x="607" y="924"/>
                </a:cubicBezTo>
                <a:cubicBezTo>
                  <a:pt x="632" y="919"/>
                  <a:pt x="655" y="910"/>
                  <a:pt x="672" y="896"/>
                </a:cubicBezTo>
                <a:cubicBezTo>
                  <a:pt x="688" y="882"/>
                  <a:pt x="705" y="865"/>
                  <a:pt x="717" y="845"/>
                </a:cubicBezTo>
                <a:close/>
                <a:moveTo>
                  <a:pt x="1181" y="921"/>
                </a:moveTo>
                <a:lnTo>
                  <a:pt x="1277" y="921"/>
                </a:lnTo>
                <a:lnTo>
                  <a:pt x="1277" y="412"/>
                </a:lnTo>
                <a:lnTo>
                  <a:pt x="1193" y="412"/>
                </a:lnTo>
                <a:lnTo>
                  <a:pt x="1193" y="790"/>
                </a:lnTo>
                <a:lnTo>
                  <a:pt x="1190" y="790"/>
                </a:lnTo>
                <a:lnTo>
                  <a:pt x="957" y="412"/>
                </a:lnTo>
                <a:lnTo>
                  <a:pt x="861" y="412"/>
                </a:lnTo>
                <a:lnTo>
                  <a:pt x="861" y="921"/>
                </a:lnTo>
                <a:lnTo>
                  <a:pt x="945" y="921"/>
                </a:lnTo>
                <a:lnTo>
                  <a:pt x="945" y="547"/>
                </a:lnTo>
                <a:lnTo>
                  <a:pt x="948" y="547"/>
                </a:lnTo>
                <a:lnTo>
                  <a:pt x="1181" y="921"/>
                </a:lnTo>
                <a:close/>
                <a:moveTo>
                  <a:pt x="1805" y="845"/>
                </a:moveTo>
                <a:cubicBezTo>
                  <a:pt x="1816" y="825"/>
                  <a:pt x="1822" y="804"/>
                  <a:pt x="1825" y="767"/>
                </a:cubicBezTo>
                <a:cubicBezTo>
                  <a:pt x="1825" y="753"/>
                  <a:pt x="1822" y="742"/>
                  <a:pt x="1819" y="728"/>
                </a:cubicBezTo>
                <a:cubicBezTo>
                  <a:pt x="1813" y="716"/>
                  <a:pt x="1808" y="702"/>
                  <a:pt x="1799" y="691"/>
                </a:cubicBezTo>
                <a:cubicBezTo>
                  <a:pt x="1791" y="680"/>
                  <a:pt x="1779" y="668"/>
                  <a:pt x="1768" y="660"/>
                </a:cubicBezTo>
                <a:cubicBezTo>
                  <a:pt x="1757" y="649"/>
                  <a:pt x="1743" y="643"/>
                  <a:pt x="1726" y="637"/>
                </a:cubicBezTo>
                <a:cubicBezTo>
                  <a:pt x="1717" y="635"/>
                  <a:pt x="1706" y="632"/>
                  <a:pt x="1692" y="629"/>
                </a:cubicBezTo>
                <a:cubicBezTo>
                  <a:pt x="1675" y="626"/>
                  <a:pt x="1661" y="623"/>
                  <a:pt x="1644" y="618"/>
                </a:cubicBezTo>
                <a:cubicBezTo>
                  <a:pt x="1627" y="615"/>
                  <a:pt x="1613" y="608"/>
                  <a:pt x="1599" y="606"/>
                </a:cubicBezTo>
                <a:cubicBezTo>
                  <a:pt x="1585" y="603"/>
                  <a:pt x="1579" y="601"/>
                  <a:pt x="1576" y="601"/>
                </a:cubicBezTo>
                <a:cubicBezTo>
                  <a:pt x="1556" y="595"/>
                  <a:pt x="1542" y="589"/>
                  <a:pt x="1531" y="578"/>
                </a:cubicBezTo>
                <a:cubicBezTo>
                  <a:pt x="1520" y="567"/>
                  <a:pt x="1514" y="553"/>
                  <a:pt x="1514" y="536"/>
                </a:cubicBezTo>
                <a:cubicBezTo>
                  <a:pt x="1514" y="525"/>
                  <a:pt x="1518" y="513"/>
                  <a:pt x="1523" y="505"/>
                </a:cubicBezTo>
                <a:cubicBezTo>
                  <a:pt x="1529" y="496"/>
                  <a:pt x="1537" y="491"/>
                  <a:pt x="1545" y="485"/>
                </a:cubicBezTo>
                <a:cubicBezTo>
                  <a:pt x="1554" y="479"/>
                  <a:pt x="1582" y="477"/>
                  <a:pt x="1590" y="474"/>
                </a:cubicBezTo>
                <a:cubicBezTo>
                  <a:pt x="1599" y="471"/>
                  <a:pt x="1610" y="471"/>
                  <a:pt x="1621" y="471"/>
                </a:cubicBezTo>
                <a:cubicBezTo>
                  <a:pt x="1652" y="471"/>
                  <a:pt x="1679" y="477"/>
                  <a:pt x="1698" y="491"/>
                </a:cubicBezTo>
                <a:cubicBezTo>
                  <a:pt x="1718" y="505"/>
                  <a:pt x="1729" y="527"/>
                  <a:pt x="1731" y="561"/>
                </a:cubicBezTo>
                <a:lnTo>
                  <a:pt x="1822" y="561"/>
                </a:lnTo>
                <a:cubicBezTo>
                  <a:pt x="1822" y="536"/>
                  <a:pt x="1817" y="510"/>
                  <a:pt x="1805" y="491"/>
                </a:cubicBezTo>
                <a:cubicBezTo>
                  <a:pt x="1794" y="471"/>
                  <a:pt x="1779" y="454"/>
                  <a:pt x="1762" y="440"/>
                </a:cubicBezTo>
                <a:cubicBezTo>
                  <a:pt x="1746" y="426"/>
                  <a:pt x="1723" y="415"/>
                  <a:pt x="1700" y="409"/>
                </a:cubicBezTo>
                <a:cubicBezTo>
                  <a:pt x="1675" y="400"/>
                  <a:pt x="1650" y="398"/>
                  <a:pt x="1624" y="398"/>
                </a:cubicBezTo>
                <a:cubicBezTo>
                  <a:pt x="1602" y="398"/>
                  <a:pt x="1579" y="400"/>
                  <a:pt x="1556" y="406"/>
                </a:cubicBezTo>
                <a:cubicBezTo>
                  <a:pt x="1534" y="412"/>
                  <a:pt x="1514" y="423"/>
                  <a:pt x="1497" y="434"/>
                </a:cubicBezTo>
                <a:cubicBezTo>
                  <a:pt x="1480" y="448"/>
                  <a:pt x="1466" y="462"/>
                  <a:pt x="1455" y="482"/>
                </a:cubicBezTo>
                <a:cubicBezTo>
                  <a:pt x="1444" y="501"/>
                  <a:pt x="1438" y="525"/>
                  <a:pt x="1438" y="550"/>
                </a:cubicBezTo>
                <a:cubicBezTo>
                  <a:pt x="1438" y="564"/>
                  <a:pt x="1442" y="574"/>
                  <a:pt x="1444" y="589"/>
                </a:cubicBezTo>
                <a:cubicBezTo>
                  <a:pt x="1447" y="603"/>
                  <a:pt x="1452" y="615"/>
                  <a:pt x="1461" y="626"/>
                </a:cubicBezTo>
                <a:cubicBezTo>
                  <a:pt x="1469" y="637"/>
                  <a:pt x="1480" y="648"/>
                  <a:pt x="1494" y="657"/>
                </a:cubicBezTo>
                <a:cubicBezTo>
                  <a:pt x="1509" y="665"/>
                  <a:pt x="1525" y="674"/>
                  <a:pt x="1548" y="680"/>
                </a:cubicBezTo>
                <a:cubicBezTo>
                  <a:pt x="1585" y="688"/>
                  <a:pt x="1613" y="697"/>
                  <a:pt x="1638" y="702"/>
                </a:cubicBezTo>
                <a:cubicBezTo>
                  <a:pt x="1661" y="708"/>
                  <a:pt x="1683" y="716"/>
                  <a:pt x="1700" y="722"/>
                </a:cubicBezTo>
                <a:cubicBezTo>
                  <a:pt x="1709" y="725"/>
                  <a:pt x="1721" y="733"/>
                  <a:pt x="1729" y="742"/>
                </a:cubicBezTo>
                <a:cubicBezTo>
                  <a:pt x="1738" y="750"/>
                  <a:pt x="1743" y="764"/>
                  <a:pt x="1743" y="784"/>
                </a:cubicBezTo>
                <a:cubicBezTo>
                  <a:pt x="1743" y="793"/>
                  <a:pt x="1740" y="804"/>
                  <a:pt x="1737" y="812"/>
                </a:cubicBezTo>
                <a:cubicBezTo>
                  <a:pt x="1731" y="823"/>
                  <a:pt x="1726" y="832"/>
                  <a:pt x="1717" y="837"/>
                </a:cubicBezTo>
                <a:cubicBezTo>
                  <a:pt x="1709" y="843"/>
                  <a:pt x="1698" y="848"/>
                  <a:pt x="1683" y="854"/>
                </a:cubicBezTo>
                <a:cubicBezTo>
                  <a:pt x="1669" y="857"/>
                  <a:pt x="1652" y="859"/>
                  <a:pt x="1633" y="859"/>
                </a:cubicBezTo>
                <a:cubicBezTo>
                  <a:pt x="1613" y="859"/>
                  <a:pt x="1596" y="857"/>
                  <a:pt x="1582" y="854"/>
                </a:cubicBezTo>
                <a:cubicBezTo>
                  <a:pt x="1565" y="848"/>
                  <a:pt x="1551" y="842"/>
                  <a:pt x="1540" y="834"/>
                </a:cubicBezTo>
                <a:cubicBezTo>
                  <a:pt x="1528" y="825"/>
                  <a:pt x="1517" y="815"/>
                  <a:pt x="1511" y="801"/>
                </a:cubicBezTo>
                <a:cubicBezTo>
                  <a:pt x="1503" y="787"/>
                  <a:pt x="1500" y="770"/>
                  <a:pt x="1500" y="750"/>
                </a:cubicBezTo>
                <a:lnTo>
                  <a:pt x="1410" y="750"/>
                </a:lnTo>
                <a:cubicBezTo>
                  <a:pt x="1410" y="781"/>
                  <a:pt x="1416" y="809"/>
                  <a:pt x="1427" y="831"/>
                </a:cubicBezTo>
                <a:cubicBezTo>
                  <a:pt x="1439" y="854"/>
                  <a:pt x="1452" y="873"/>
                  <a:pt x="1472" y="888"/>
                </a:cubicBezTo>
                <a:cubicBezTo>
                  <a:pt x="1492" y="904"/>
                  <a:pt x="1515" y="913"/>
                  <a:pt x="1540" y="921"/>
                </a:cubicBezTo>
                <a:cubicBezTo>
                  <a:pt x="1566" y="930"/>
                  <a:pt x="1593" y="933"/>
                  <a:pt x="1621" y="933"/>
                </a:cubicBezTo>
                <a:cubicBezTo>
                  <a:pt x="1647" y="933"/>
                  <a:pt x="1669" y="930"/>
                  <a:pt x="1695" y="924"/>
                </a:cubicBezTo>
                <a:cubicBezTo>
                  <a:pt x="1720" y="919"/>
                  <a:pt x="1743" y="910"/>
                  <a:pt x="1760" y="896"/>
                </a:cubicBezTo>
                <a:cubicBezTo>
                  <a:pt x="1777" y="882"/>
                  <a:pt x="1793" y="865"/>
                  <a:pt x="1805" y="845"/>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grpSp>
        <p:nvGrpSpPr>
          <p:cNvPr id="25" name="Group 25">
            <a:extLst>
              <a:ext uri="{FF2B5EF4-FFF2-40B4-BE49-F238E27FC236}">
                <a16:creationId xmlns:a16="http://schemas.microsoft.com/office/drawing/2014/main" id="{8BDCABC8-2303-CAE5-4932-8F74C75985EB}"/>
              </a:ext>
            </a:extLst>
          </p:cNvPr>
          <p:cNvGrpSpPr>
            <a:grpSpLocks/>
          </p:cNvGrpSpPr>
          <p:nvPr/>
        </p:nvGrpSpPr>
        <p:grpSpPr bwMode="auto">
          <a:xfrm>
            <a:off x="4126729" y="2931425"/>
            <a:ext cx="597924" cy="472175"/>
            <a:chOff x="1389" y="1311"/>
            <a:chExt cx="485" cy="383"/>
          </a:xfrm>
        </p:grpSpPr>
        <p:sp>
          <p:nvSpPr>
            <p:cNvPr id="26" name="Freeform 26">
              <a:extLst>
                <a:ext uri="{FF2B5EF4-FFF2-40B4-BE49-F238E27FC236}">
                  <a16:creationId xmlns:a16="http://schemas.microsoft.com/office/drawing/2014/main" id="{908D4841-2FAF-D50B-6B70-74941035A24A}"/>
                </a:ext>
              </a:extLst>
            </p:cNvPr>
            <p:cNvSpPr>
              <a:spLocks noChangeArrowheads="1"/>
            </p:cNvSpPr>
            <p:nvPr/>
          </p:nvSpPr>
          <p:spPr bwMode="auto">
            <a:xfrm>
              <a:off x="1389" y="1311"/>
              <a:ext cx="485" cy="383"/>
            </a:xfrm>
            <a:custGeom>
              <a:avLst/>
              <a:gdLst>
                <a:gd name="T0" fmla="*/ 2030 w 2144"/>
                <a:gd name="T1" fmla="*/ 226 h 1693"/>
                <a:gd name="T2" fmla="*/ 1805 w 2144"/>
                <a:gd name="T3" fmla="*/ 226 h 1693"/>
                <a:gd name="T4" fmla="*/ 1805 w 2144"/>
                <a:gd name="T5" fmla="*/ 113 h 1693"/>
                <a:gd name="T6" fmla="*/ 1692 w 2144"/>
                <a:gd name="T7" fmla="*/ 0 h 1693"/>
                <a:gd name="T8" fmla="*/ 113 w 2144"/>
                <a:gd name="T9" fmla="*/ 0 h 1693"/>
                <a:gd name="T10" fmla="*/ 0 w 2144"/>
                <a:gd name="T11" fmla="*/ 113 h 1693"/>
                <a:gd name="T12" fmla="*/ 0 w 2144"/>
                <a:gd name="T13" fmla="*/ 1409 h 1693"/>
                <a:gd name="T14" fmla="*/ 282 w 2144"/>
                <a:gd name="T15" fmla="*/ 1692 h 1693"/>
                <a:gd name="T16" fmla="*/ 1861 w 2144"/>
                <a:gd name="T17" fmla="*/ 1692 h 1693"/>
                <a:gd name="T18" fmla="*/ 2143 w 2144"/>
                <a:gd name="T19" fmla="*/ 1409 h 1693"/>
                <a:gd name="T20" fmla="*/ 2143 w 2144"/>
                <a:gd name="T21" fmla="*/ 338 h 1693"/>
                <a:gd name="T22" fmla="*/ 2030 w 2144"/>
                <a:gd name="T23" fmla="*/ 226 h 1693"/>
                <a:gd name="T24" fmla="*/ 282 w 2144"/>
                <a:gd name="T25" fmla="*/ 1579 h 1693"/>
                <a:gd name="T26" fmla="*/ 116 w 2144"/>
                <a:gd name="T27" fmla="*/ 1438 h 1693"/>
                <a:gd name="T28" fmla="*/ 113 w 2144"/>
                <a:gd name="T29" fmla="*/ 1409 h 1693"/>
                <a:gd name="T30" fmla="*/ 113 w 2144"/>
                <a:gd name="T31" fmla="*/ 113 h 1693"/>
                <a:gd name="T32" fmla="*/ 1692 w 2144"/>
                <a:gd name="T33" fmla="*/ 113 h 1693"/>
                <a:gd name="T34" fmla="*/ 1692 w 2144"/>
                <a:gd name="T35" fmla="*/ 1409 h 1693"/>
                <a:gd name="T36" fmla="*/ 1694 w 2144"/>
                <a:gd name="T37" fmla="*/ 1438 h 1693"/>
                <a:gd name="T38" fmla="*/ 1771 w 2144"/>
                <a:gd name="T39" fmla="*/ 1579 h 1693"/>
                <a:gd name="T40" fmla="*/ 282 w 2144"/>
                <a:gd name="T41" fmla="*/ 1579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4" h="1693">
                  <a:moveTo>
                    <a:pt x="2030" y="226"/>
                  </a:moveTo>
                  <a:lnTo>
                    <a:pt x="1805" y="226"/>
                  </a:lnTo>
                  <a:lnTo>
                    <a:pt x="1805" y="113"/>
                  </a:lnTo>
                  <a:cubicBezTo>
                    <a:pt x="1805" y="51"/>
                    <a:pt x="1754" y="0"/>
                    <a:pt x="1692" y="0"/>
                  </a:cubicBezTo>
                  <a:lnTo>
                    <a:pt x="113" y="0"/>
                  </a:lnTo>
                  <a:cubicBezTo>
                    <a:pt x="51" y="0"/>
                    <a:pt x="0" y="51"/>
                    <a:pt x="0" y="113"/>
                  </a:cubicBezTo>
                  <a:lnTo>
                    <a:pt x="0" y="1409"/>
                  </a:lnTo>
                  <a:cubicBezTo>
                    <a:pt x="0" y="1565"/>
                    <a:pt x="127" y="1692"/>
                    <a:pt x="282" y="1692"/>
                  </a:cubicBezTo>
                  <a:lnTo>
                    <a:pt x="1861" y="1692"/>
                  </a:lnTo>
                  <a:cubicBezTo>
                    <a:pt x="2016" y="1692"/>
                    <a:pt x="2143" y="1565"/>
                    <a:pt x="2143" y="1409"/>
                  </a:cubicBezTo>
                  <a:lnTo>
                    <a:pt x="2143" y="338"/>
                  </a:lnTo>
                  <a:cubicBezTo>
                    <a:pt x="2143" y="276"/>
                    <a:pt x="2092" y="226"/>
                    <a:pt x="2030" y="226"/>
                  </a:cubicBezTo>
                  <a:close/>
                  <a:moveTo>
                    <a:pt x="282" y="1579"/>
                  </a:moveTo>
                  <a:cubicBezTo>
                    <a:pt x="197" y="1579"/>
                    <a:pt x="130" y="1517"/>
                    <a:pt x="116" y="1438"/>
                  </a:cubicBezTo>
                  <a:cubicBezTo>
                    <a:pt x="113" y="1429"/>
                    <a:pt x="113" y="1418"/>
                    <a:pt x="113" y="1409"/>
                  </a:cubicBezTo>
                  <a:lnTo>
                    <a:pt x="113" y="113"/>
                  </a:lnTo>
                  <a:lnTo>
                    <a:pt x="1692" y="113"/>
                  </a:lnTo>
                  <a:lnTo>
                    <a:pt x="1692" y="1409"/>
                  </a:lnTo>
                  <a:cubicBezTo>
                    <a:pt x="1692" y="1418"/>
                    <a:pt x="1692" y="1429"/>
                    <a:pt x="1694" y="1438"/>
                  </a:cubicBezTo>
                  <a:cubicBezTo>
                    <a:pt x="1703" y="1494"/>
                    <a:pt x="1728" y="1542"/>
                    <a:pt x="1771" y="1579"/>
                  </a:cubicBezTo>
                  <a:lnTo>
                    <a:pt x="282" y="157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27" name="Freeform 27">
              <a:extLst>
                <a:ext uri="{FF2B5EF4-FFF2-40B4-BE49-F238E27FC236}">
                  <a16:creationId xmlns:a16="http://schemas.microsoft.com/office/drawing/2014/main" id="{65B35757-0F00-E046-B37D-9411CBCC0CC6}"/>
                </a:ext>
              </a:extLst>
            </p:cNvPr>
            <p:cNvSpPr>
              <a:spLocks noChangeArrowheads="1"/>
            </p:cNvSpPr>
            <p:nvPr/>
          </p:nvSpPr>
          <p:spPr bwMode="auto">
            <a:xfrm>
              <a:off x="1453" y="1401"/>
              <a:ext cx="140" cy="153"/>
            </a:xfrm>
            <a:custGeom>
              <a:avLst/>
              <a:gdLst>
                <a:gd name="T0" fmla="*/ 310 w 622"/>
                <a:gd name="T1" fmla="*/ 676 h 677"/>
                <a:gd name="T2" fmla="*/ 0 w 622"/>
                <a:gd name="T3" fmla="*/ 676 h 677"/>
                <a:gd name="T4" fmla="*/ 0 w 622"/>
                <a:gd name="T5" fmla="*/ 0 h 677"/>
                <a:gd name="T6" fmla="*/ 621 w 622"/>
                <a:gd name="T7" fmla="*/ 0 h 677"/>
                <a:gd name="T8" fmla="*/ 621 w 622"/>
                <a:gd name="T9" fmla="*/ 676 h 677"/>
                <a:gd name="T10" fmla="*/ 310 w 622"/>
                <a:gd name="T11" fmla="*/ 676 h 677"/>
              </a:gdLst>
              <a:ahLst/>
              <a:cxnLst>
                <a:cxn ang="0">
                  <a:pos x="T0" y="T1"/>
                </a:cxn>
                <a:cxn ang="0">
                  <a:pos x="T2" y="T3"/>
                </a:cxn>
                <a:cxn ang="0">
                  <a:pos x="T4" y="T5"/>
                </a:cxn>
                <a:cxn ang="0">
                  <a:pos x="T6" y="T7"/>
                </a:cxn>
                <a:cxn ang="0">
                  <a:pos x="T8" y="T9"/>
                </a:cxn>
                <a:cxn ang="0">
                  <a:pos x="T10" y="T11"/>
                </a:cxn>
              </a:cxnLst>
              <a:rect l="0" t="0" r="r" b="b"/>
              <a:pathLst>
                <a:path w="622" h="677">
                  <a:moveTo>
                    <a:pt x="310" y="676"/>
                  </a:moveTo>
                  <a:lnTo>
                    <a:pt x="0" y="676"/>
                  </a:lnTo>
                  <a:lnTo>
                    <a:pt x="0" y="0"/>
                  </a:lnTo>
                  <a:lnTo>
                    <a:pt x="621" y="0"/>
                  </a:lnTo>
                  <a:lnTo>
                    <a:pt x="621" y="676"/>
                  </a:lnTo>
                  <a:lnTo>
                    <a:pt x="310" y="676"/>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28" name="Freeform 28">
              <a:extLst>
                <a:ext uri="{FF2B5EF4-FFF2-40B4-BE49-F238E27FC236}">
                  <a16:creationId xmlns:a16="http://schemas.microsoft.com/office/drawing/2014/main" id="{06073942-839B-C7D3-1FB8-5455EE52D58A}"/>
                </a:ext>
              </a:extLst>
            </p:cNvPr>
            <p:cNvSpPr>
              <a:spLocks noChangeArrowheads="1"/>
            </p:cNvSpPr>
            <p:nvPr/>
          </p:nvSpPr>
          <p:spPr bwMode="auto">
            <a:xfrm>
              <a:off x="1453" y="1592"/>
              <a:ext cx="280" cy="25"/>
            </a:xfrm>
            <a:custGeom>
              <a:avLst/>
              <a:gdLst>
                <a:gd name="T0" fmla="*/ 1184 w 1241"/>
                <a:gd name="T1" fmla="*/ 0 h 114"/>
                <a:gd name="T2" fmla="*/ 56 w 1241"/>
                <a:gd name="T3" fmla="*/ 0 h 114"/>
                <a:gd name="T4" fmla="*/ 0 w 1241"/>
                <a:gd name="T5" fmla="*/ 57 h 114"/>
                <a:gd name="T6" fmla="*/ 9 w 1241"/>
                <a:gd name="T7" fmla="*/ 85 h 114"/>
                <a:gd name="T8" fmla="*/ 56 w 1241"/>
                <a:gd name="T9" fmla="*/ 113 h 114"/>
                <a:gd name="T10" fmla="*/ 1184 w 1241"/>
                <a:gd name="T11" fmla="*/ 113 h 114"/>
                <a:gd name="T12" fmla="*/ 1232 w 1241"/>
                <a:gd name="T13" fmla="*/ 85 h 114"/>
                <a:gd name="T14" fmla="*/ 1240 w 1241"/>
                <a:gd name="T15" fmla="*/ 57 h 114"/>
                <a:gd name="T16" fmla="*/ 1232 w 1241"/>
                <a:gd name="T17" fmla="*/ 28 h 114"/>
                <a:gd name="T18" fmla="*/ 1184 w 1241"/>
                <a:gd name="T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1" h="114">
                  <a:moveTo>
                    <a:pt x="1184" y="0"/>
                  </a:moveTo>
                  <a:lnTo>
                    <a:pt x="56" y="0"/>
                  </a:lnTo>
                  <a:cubicBezTo>
                    <a:pt x="25" y="0"/>
                    <a:pt x="0" y="26"/>
                    <a:pt x="0" y="57"/>
                  </a:cubicBezTo>
                  <a:cubicBezTo>
                    <a:pt x="0" y="68"/>
                    <a:pt x="3" y="76"/>
                    <a:pt x="9" y="85"/>
                  </a:cubicBezTo>
                  <a:cubicBezTo>
                    <a:pt x="17" y="102"/>
                    <a:pt x="37" y="113"/>
                    <a:pt x="56" y="113"/>
                  </a:cubicBezTo>
                  <a:lnTo>
                    <a:pt x="1184" y="113"/>
                  </a:lnTo>
                  <a:cubicBezTo>
                    <a:pt x="1204" y="113"/>
                    <a:pt x="1223" y="102"/>
                    <a:pt x="1232" y="85"/>
                  </a:cubicBezTo>
                  <a:cubicBezTo>
                    <a:pt x="1238" y="76"/>
                    <a:pt x="1240" y="69"/>
                    <a:pt x="1240" y="57"/>
                  </a:cubicBezTo>
                  <a:cubicBezTo>
                    <a:pt x="1240" y="46"/>
                    <a:pt x="1238" y="37"/>
                    <a:pt x="1232" y="28"/>
                  </a:cubicBezTo>
                  <a:cubicBezTo>
                    <a:pt x="1223" y="11"/>
                    <a:pt x="1204" y="0"/>
                    <a:pt x="1184"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29" name="Freeform 29">
              <a:extLst>
                <a:ext uri="{FF2B5EF4-FFF2-40B4-BE49-F238E27FC236}">
                  <a16:creationId xmlns:a16="http://schemas.microsoft.com/office/drawing/2014/main" id="{54DD61E7-C4A2-EB3E-608A-1E9B0916D2A5}"/>
                </a:ext>
              </a:extLst>
            </p:cNvPr>
            <p:cNvSpPr>
              <a:spLocks noChangeArrowheads="1"/>
            </p:cNvSpPr>
            <p:nvPr/>
          </p:nvSpPr>
          <p:spPr bwMode="auto">
            <a:xfrm>
              <a:off x="1620" y="1528"/>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8"/>
                    <a:pt x="25" y="113"/>
                    <a:pt x="56" y="113"/>
                  </a:cubicBezTo>
                  <a:lnTo>
                    <a:pt x="450" y="113"/>
                  </a:lnTo>
                  <a:cubicBezTo>
                    <a:pt x="481" y="113"/>
                    <a:pt x="506" y="8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30" name="Freeform 30">
              <a:extLst>
                <a:ext uri="{FF2B5EF4-FFF2-40B4-BE49-F238E27FC236}">
                  <a16:creationId xmlns:a16="http://schemas.microsoft.com/office/drawing/2014/main" id="{F35AC809-A09A-7A21-A55A-6F7F7241BD56}"/>
                </a:ext>
              </a:extLst>
            </p:cNvPr>
            <p:cNvSpPr>
              <a:spLocks noChangeArrowheads="1"/>
            </p:cNvSpPr>
            <p:nvPr/>
          </p:nvSpPr>
          <p:spPr bwMode="auto">
            <a:xfrm>
              <a:off x="1620" y="1464"/>
              <a:ext cx="114" cy="25"/>
            </a:xfrm>
            <a:custGeom>
              <a:avLst/>
              <a:gdLst>
                <a:gd name="T0" fmla="*/ 450 w 507"/>
                <a:gd name="T1" fmla="*/ 0 h 114"/>
                <a:gd name="T2" fmla="*/ 56 w 507"/>
                <a:gd name="T3" fmla="*/ 0 h 114"/>
                <a:gd name="T4" fmla="*/ 0 w 507"/>
                <a:gd name="T5" fmla="*/ 56 h 114"/>
                <a:gd name="T6" fmla="*/ 8 w 507"/>
                <a:gd name="T7" fmla="*/ 85 h 114"/>
                <a:gd name="T8" fmla="*/ 56 w 507"/>
                <a:gd name="T9" fmla="*/ 113 h 114"/>
                <a:gd name="T10" fmla="*/ 450 w 507"/>
                <a:gd name="T11" fmla="*/ 113 h 114"/>
                <a:gd name="T12" fmla="*/ 498 w 507"/>
                <a:gd name="T13" fmla="*/ 85 h 114"/>
                <a:gd name="T14" fmla="*/ 506 w 507"/>
                <a:gd name="T15" fmla="*/ 56 h 114"/>
                <a:gd name="T16" fmla="*/ 450 w 5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114">
                  <a:moveTo>
                    <a:pt x="450" y="0"/>
                  </a:moveTo>
                  <a:lnTo>
                    <a:pt x="56" y="0"/>
                  </a:lnTo>
                  <a:cubicBezTo>
                    <a:pt x="25" y="0"/>
                    <a:pt x="0" y="25"/>
                    <a:pt x="0" y="56"/>
                  </a:cubicBezTo>
                  <a:cubicBezTo>
                    <a:pt x="0" y="68"/>
                    <a:pt x="2" y="76"/>
                    <a:pt x="8" y="85"/>
                  </a:cubicBezTo>
                  <a:cubicBezTo>
                    <a:pt x="17" y="102"/>
                    <a:pt x="36" y="113"/>
                    <a:pt x="56" y="113"/>
                  </a:cubicBezTo>
                  <a:lnTo>
                    <a:pt x="450" y="113"/>
                  </a:lnTo>
                  <a:cubicBezTo>
                    <a:pt x="470" y="113"/>
                    <a:pt x="489" y="102"/>
                    <a:pt x="498" y="85"/>
                  </a:cubicBezTo>
                  <a:cubicBezTo>
                    <a:pt x="504" y="76"/>
                    <a:pt x="506" y="6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31" name="Freeform 31">
              <a:extLst>
                <a:ext uri="{FF2B5EF4-FFF2-40B4-BE49-F238E27FC236}">
                  <a16:creationId xmlns:a16="http://schemas.microsoft.com/office/drawing/2014/main" id="{6134B92E-2191-5114-4778-3AE83CAD064B}"/>
                </a:ext>
              </a:extLst>
            </p:cNvPr>
            <p:cNvSpPr>
              <a:spLocks noChangeArrowheads="1"/>
            </p:cNvSpPr>
            <p:nvPr/>
          </p:nvSpPr>
          <p:spPr bwMode="auto">
            <a:xfrm>
              <a:off x="1620" y="1401"/>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7"/>
                    <a:pt x="25" y="113"/>
                    <a:pt x="56" y="113"/>
                  </a:cubicBezTo>
                  <a:lnTo>
                    <a:pt x="450" y="113"/>
                  </a:lnTo>
                  <a:cubicBezTo>
                    <a:pt x="481" y="113"/>
                    <a:pt x="506" y="87"/>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grpSp>
      <p:grpSp>
        <p:nvGrpSpPr>
          <p:cNvPr id="32" name="Group 143">
            <a:extLst>
              <a:ext uri="{FF2B5EF4-FFF2-40B4-BE49-F238E27FC236}">
                <a16:creationId xmlns:a16="http://schemas.microsoft.com/office/drawing/2014/main" id="{5CB3BB3A-F353-7F5D-77D9-12239E5BFF9B}"/>
              </a:ext>
            </a:extLst>
          </p:cNvPr>
          <p:cNvGrpSpPr>
            <a:grpSpLocks/>
          </p:cNvGrpSpPr>
          <p:nvPr/>
        </p:nvGrpSpPr>
        <p:grpSpPr bwMode="auto">
          <a:xfrm>
            <a:off x="2671680" y="5221982"/>
            <a:ext cx="424409" cy="501374"/>
            <a:chOff x="469" y="3913"/>
            <a:chExt cx="386" cy="456"/>
          </a:xfrm>
        </p:grpSpPr>
        <p:sp>
          <p:nvSpPr>
            <p:cNvPr id="33" name="Freeform 144">
              <a:extLst>
                <a:ext uri="{FF2B5EF4-FFF2-40B4-BE49-F238E27FC236}">
                  <a16:creationId xmlns:a16="http://schemas.microsoft.com/office/drawing/2014/main" id="{43CDBA1C-FE6A-F2A0-4B5D-4EFE1F9DA888}"/>
                </a:ext>
              </a:extLst>
            </p:cNvPr>
            <p:cNvSpPr>
              <a:spLocks noChangeArrowheads="1"/>
            </p:cNvSpPr>
            <p:nvPr/>
          </p:nvSpPr>
          <p:spPr bwMode="auto">
            <a:xfrm>
              <a:off x="469" y="3913"/>
              <a:ext cx="386" cy="456"/>
            </a:xfrm>
            <a:custGeom>
              <a:avLst/>
              <a:gdLst>
                <a:gd name="T0" fmla="*/ 1650 w 1707"/>
                <a:gd name="T1" fmla="*/ 101 h 2014"/>
                <a:gd name="T2" fmla="*/ 1554 w 1707"/>
                <a:gd name="T3" fmla="*/ 25 h 2014"/>
                <a:gd name="T4" fmla="*/ 1483 w 1707"/>
                <a:gd name="T5" fmla="*/ 0 h 2014"/>
                <a:gd name="T6" fmla="*/ 1396 w 1707"/>
                <a:gd name="T7" fmla="*/ 42 h 2014"/>
                <a:gd name="T8" fmla="*/ 784 w 1707"/>
                <a:gd name="T9" fmla="*/ 815 h 2014"/>
                <a:gd name="T10" fmla="*/ 226 w 1707"/>
                <a:gd name="T11" fmla="*/ 1686 h 2014"/>
                <a:gd name="T12" fmla="*/ 178 w 1707"/>
                <a:gd name="T13" fmla="*/ 1728 h 2014"/>
                <a:gd name="T14" fmla="*/ 170 w 1707"/>
                <a:gd name="T15" fmla="*/ 1723 h 2014"/>
                <a:gd name="T16" fmla="*/ 116 w 1707"/>
                <a:gd name="T17" fmla="*/ 1706 h 2014"/>
                <a:gd name="T18" fmla="*/ 48 w 1707"/>
                <a:gd name="T19" fmla="*/ 1737 h 2014"/>
                <a:gd name="T20" fmla="*/ 29 w 1707"/>
                <a:gd name="T21" fmla="*/ 1768 h 2014"/>
                <a:gd name="T22" fmla="*/ 43 w 1707"/>
                <a:gd name="T23" fmla="*/ 1886 h 2014"/>
                <a:gd name="T24" fmla="*/ 184 w 1707"/>
                <a:gd name="T25" fmla="*/ 1996 h 2014"/>
                <a:gd name="T26" fmla="*/ 237 w 1707"/>
                <a:gd name="T27" fmla="*/ 2013 h 2014"/>
                <a:gd name="T28" fmla="*/ 305 w 1707"/>
                <a:gd name="T29" fmla="*/ 1982 h 2014"/>
                <a:gd name="T30" fmla="*/ 331 w 1707"/>
                <a:gd name="T31" fmla="*/ 1948 h 2014"/>
                <a:gd name="T32" fmla="*/ 316 w 1707"/>
                <a:gd name="T33" fmla="*/ 1830 h 2014"/>
                <a:gd name="T34" fmla="*/ 305 w 1707"/>
                <a:gd name="T35" fmla="*/ 1821 h 2014"/>
                <a:gd name="T36" fmla="*/ 333 w 1707"/>
                <a:gd name="T37" fmla="*/ 1765 h 2014"/>
                <a:gd name="T38" fmla="*/ 1055 w 1707"/>
                <a:gd name="T39" fmla="*/ 1029 h 2014"/>
                <a:gd name="T40" fmla="*/ 1667 w 1707"/>
                <a:gd name="T41" fmla="*/ 259 h 2014"/>
                <a:gd name="T42" fmla="*/ 1650 w 1707"/>
                <a:gd name="T43" fmla="*/ 101 h 2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7" h="2014">
                  <a:moveTo>
                    <a:pt x="1650" y="101"/>
                  </a:moveTo>
                  <a:lnTo>
                    <a:pt x="1554" y="25"/>
                  </a:lnTo>
                  <a:cubicBezTo>
                    <a:pt x="1534" y="8"/>
                    <a:pt x="1509" y="0"/>
                    <a:pt x="1483" y="0"/>
                  </a:cubicBezTo>
                  <a:cubicBezTo>
                    <a:pt x="1450" y="0"/>
                    <a:pt x="1416" y="14"/>
                    <a:pt x="1396" y="42"/>
                  </a:cubicBezTo>
                  <a:lnTo>
                    <a:pt x="784" y="815"/>
                  </a:lnTo>
                  <a:lnTo>
                    <a:pt x="226" y="1686"/>
                  </a:lnTo>
                  <a:cubicBezTo>
                    <a:pt x="215" y="1706"/>
                    <a:pt x="198" y="1717"/>
                    <a:pt x="178" y="1728"/>
                  </a:cubicBezTo>
                  <a:lnTo>
                    <a:pt x="170" y="1723"/>
                  </a:lnTo>
                  <a:cubicBezTo>
                    <a:pt x="156" y="1711"/>
                    <a:pt x="136" y="1706"/>
                    <a:pt x="116" y="1706"/>
                  </a:cubicBezTo>
                  <a:cubicBezTo>
                    <a:pt x="91" y="1706"/>
                    <a:pt x="65" y="1717"/>
                    <a:pt x="48" y="1737"/>
                  </a:cubicBezTo>
                  <a:lnTo>
                    <a:pt x="29" y="1768"/>
                  </a:lnTo>
                  <a:cubicBezTo>
                    <a:pt x="0" y="1804"/>
                    <a:pt x="6" y="1858"/>
                    <a:pt x="43" y="1886"/>
                  </a:cubicBezTo>
                  <a:lnTo>
                    <a:pt x="184" y="1996"/>
                  </a:lnTo>
                  <a:cubicBezTo>
                    <a:pt x="198" y="2008"/>
                    <a:pt x="218" y="2013"/>
                    <a:pt x="237" y="2013"/>
                  </a:cubicBezTo>
                  <a:cubicBezTo>
                    <a:pt x="263" y="2013"/>
                    <a:pt x="288" y="2002"/>
                    <a:pt x="305" y="1982"/>
                  </a:cubicBezTo>
                  <a:lnTo>
                    <a:pt x="331" y="1948"/>
                  </a:lnTo>
                  <a:cubicBezTo>
                    <a:pt x="359" y="1912"/>
                    <a:pt x="353" y="1858"/>
                    <a:pt x="316" y="1830"/>
                  </a:cubicBezTo>
                  <a:lnTo>
                    <a:pt x="305" y="1821"/>
                  </a:lnTo>
                  <a:cubicBezTo>
                    <a:pt x="308" y="1802"/>
                    <a:pt x="319" y="1782"/>
                    <a:pt x="333" y="1765"/>
                  </a:cubicBezTo>
                  <a:lnTo>
                    <a:pt x="1055" y="1029"/>
                  </a:lnTo>
                  <a:lnTo>
                    <a:pt x="1667" y="259"/>
                  </a:lnTo>
                  <a:cubicBezTo>
                    <a:pt x="1706" y="211"/>
                    <a:pt x="1698" y="141"/>
                    <a:pt x="1650" y="10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34" name="Freeform 145">
              <a:extLst>
                <a:ext uri="{FF2B5EF4-FFF2-40B4-BE49-F238E27FC236}">
                  <a16:creationId xmlns:a16="http://schemas.microsoft.com/office/drawing/2014/main" id="{F1EC4DED-44F4-86EC-ACCC-0BF59CC3CDCB}"/>
                </a:ext>
              </a:extLst>
            </p:cNvPr>
            <p:cNvSpPr>
              <a:spLocks noChangeArrowheads="1"/>
            </p:cNvSpPr>
            <p:nvPr/>
          </p:nvSpPr>
          <p:spPr bwMode="auto">
            <a:xfrm>
              <a:off x="531" y="4003"/>
              <a:ext cx="13" cy="25"/>
            </a:xfrm>
            <a:custGeom>
              <a:avLst/>
              <a:gdLst>
                <a:gd name="T0" fmla="*/ 31 w 63"/>
                <a:gd name="T1" fmla="*/ 115 h 116"/>
                <a:gd name="T2" fmla="*/ 62 w 63"/>
                <a:gd name="T3" fmla="*/ 87 h 116"/>
                <a:gd name="T4" fmla="*/ 62 w 63"/>
                <a:gd name="T5" fmla="*/ 84 h 116"/>
                <a:gd name="T6" fmla="*/ 62 w 63"/>
                <a:gd name="T7" fmla="*/ 84 h 116"/>
                <a:gd name="T8" fmla="*/ 62 w 63"/>
                <a:gd name="T9" fmla="*/ 84 h 116"/>
                <a:gd name="T10" fmla="*/ 62 w 63"/>
                <a:gd name="T11" fmla="*/ 84 h 116"/>
                <a:gd name="T12" fmla="*/ 62 w 63"/>
                <a:gd name="T13" fmla="*/ 84 h 116"/>
                <a:gd name="T14" fmla="*/ 62 w 63"/>
                <a:gd name="T15" fmla="*/ 84 h 116"/>
                <a:gd name="T16" fmla="*/ 62 w 63"/>
                <a:gd name="T17" fmla="*/ 84 h 116"/>
                <a:gd name="T18" fmla="*/ 62 w 63"/>
                <a:gd name="T19" fmla="*/ 84 h 116"/>
                <a:gd name="T20" fmla="*/ 62 w 63"/>
                <a:gd name="T21" fmla="*/ 84 h 116"/>
                <a:gd name="T22" fmla="*/ 62 w 63"/>
                <a:gd name="T23" fmla="*/ 84 h 116"/>
                <a:gd name="T24" fmla="*/ 62 w 63"/>
                <a:gd name="T25" fmla="*/ 84 h 116"/>
                <a:gd name="T26" fmla="*/ 62 w 63"/>
                <a:gd name="T27" fmla="*/ 84 h 116"/>
                <a:gd name="T28" fmla="*/ 62 w 63"/>
                <a:gd name="T29" fmla="*/ 84 h 116"/>
                <a:gd name="T30" fmla="*/ 62 w 63"/>
                <a:gd name="T31" fmla="*/ 84 h 116"/>
                <a:gd name="T32" fmla="*/ 62 w 63"/>
                <a:gd name="T33" fmla="*/ 65 h 116"/>
                <a:gd name="T34" fmla="*/ 62 w 63"/>
                <a:gd name="T35" fmla="*/ 65 h 116"/>
                <a:gd name="T36" fmla="*/ 62 w 63"/>
                <a:gd name="T37" fmla="*/ 65 h 116"/>
                <a:gd name="T38" fmla="*/ 62 w 63"/>
                <a:gd name="T39" fmla="*/ 65 h 116"/>
                <a:gd name="T40" fmla="*/ 62 w 63"/>
                <a:gd name="T41" fmla="*/ 65 h 116"/>
                <a:gd name="T42" fmla="*/ 62 w 63"/>
                <a:gd name="T43" fmla="*/ 65 h 116"/>
                <a:gd name="T44" fmla="*/ 62 w 63"/>
                <a:gd name="T45" fmla="*/ 65 h 116"/>
                <a:gd name="T46" fmla="*/ 62 w 63"/>
                <a:gd name="T47" fmla="*/ 65 h 116"/>
                <a:gd name="T48" fmla="*/ 62 w 63"/>
                <a:gd name="T49" fmla="*/ 65 h 116"/>
                <a:gd name="T50" fmla="*/ 62 w 63"/>
                <a:gd name="T51" fmla="*/ 65 h 116"/>
                <a:gd name="T52" fmla="*/ 62 w 63"/>
                <a:gd name="T53" fmla="*/ 65 h 116"/>
                <a:gd name="T54" fmla="*/ 62 w 63"/>
                <a:gd name="T55" fmla="*/ 65 h 116"/>
                <a:gd name="T56" fmla="*/ 62 w 63"/>
                <a:gd name="T57" fmla="*/ 65 h 116"/>
                <a:gd name="T58" fmla="*/ 62 w 63"/>
                <a:gd name="T59" fmla="*/ 65 h 116"/>
                <a:gd name="T60" fmla="*/ 62 w 63"/>
                <a:gd name="T61" fmla="*/ 65 h 116"/>
                <a:gd name="T62" fmla="*/ 62 w 63"/>
                <a:gd name="T63" fmla="*/ 65 h 116"/>
                <a:gd name="T64" fmla="*/ 62 w 63"/>
                <a:gd name="T65" fmla="*/ 65 h 116"/>
                <a:gd name="T66" fmla="*/ 62 w 63"/>
                <a:gd name="T67" fmla="*/ 65 h 116"/>
                <a:gd name="T68" fmla="*/ 62 w 63"/>
                <a:gd name="T69" fmla="*/ 65 h 116"/>
                <a:gd name="T70" fmla="*/ 62 w 63"/>
                <a:gd name="T71" fmla="*/ 65 h 116"/>
                <a:gd name="T72" fmla="*/ 62 w 63"/>
                <a:gd name="T73" fmla="*/ 65 h 116"/>
                <a:gd name="T74" fmla="*/ 62 w 63"/>
                <a:gd name="T75" fmla="*/ 65 h 116"/>
                <a:gd name="T76" fmla="*/ 62 w 63"/>
                <a:gd name="T77" fmla="*/ 65 h 116"/>
                <a:gd name="T78" fmla="*/ 62 w 63"/>
                <a:gd name="T79" fmla="*/ 65 h 116"/>
                <a:gd name="T80" fmla="*/ 62 w 63"/>
                <a:gd name="T81" fmla="*/ 65 h 116"/>
                <a:gd name="T82" fmla="*/ 62 w 63"/>
                <a:gd name="T83" fmla="*/ 65 h 116"/>
                <a:gd name="T84" fmla="*/ 62 w 63"/>
                <a:gd name="T85" fmla="*/ 65 h 116"/>
                <a:gd name="T86" fmla="*/ 62 w 63"/>
                <a:gd name="T87" fmla="*/ 65 h 116"/>
                <a:gd name="T88" fmla="*/ 62 w 63"/>
                <a:gd name="T89" fmla="*/ 65 h 116"/>
                <a:gd name="T90" fmla="*/ 62 w 63"/>
                <a:gd name="T91" fmla="*/ 65 h 116"/>
                <a:gd name="T92" fmla="*/ 62 w 63"/>
                <a:gd name="T93" fmla="*/ 65 h 116"/>
                <a:gd name="T94" fmla="*/ 62 w 63"/>
                <a:gd name="T95" fmla="*/ 65 h 116"/>
                <a:gd name="T96" fmla="*/ 62 w 63"/>
                <a:gd name="T97" fmla="*/ 65 h 116"/>
                <a:gd name="T98" fmla="*/ 62 w 63"/>
                <a:gd name="T99" fmla="*/ 65 h 116"/>
                <a:gd name="T100" fmla="*/ 62 w 63"/>
                <a:gd name="T101" fmla="*/ 65 h 116"/>
                <a:gd name="T102" fmla="*/ 62 w 63"/>
                <a:gd name="T103" fmla="*/ 65 h 116"/>
                <a:gd name="T104" fmla="*/ 62 w 63"/>
                <a:gd name="T105" fmla="*/ 65 h 116"/>
                <a:gd name="T106" fmla="*/ 62 w 63"/>
                <a:gd name="T107" fmla="*/ 65 h 116"/>
                <a:gd name="T108" fmla="*/ 62 w 63"/>
                <a:gd name="T109" fmla="*/ 65 h 116"/>
                <a:gd name="T110" fmla="*/ 62 w 63"/>
                <a:gd name="T111" fmla="*/ 65 h 116"/>
                <a:gd name="T112" fmla="*/ 62 w 63"/>
                <a:gd name="T113" fmla="*/ 65 h 116"/>
                <a:gd name="T114" fmla="*/ 62 w 63"/>
                <a:gd name="T115" fmla="*/ 65 h 116"/>
                <a:gd name="T116" fmla="*/ 62 w 63"/>
                <a:gd name="T117" fmla="*/ 65 h 116"/>
                <a:gd name="T118" fmla="*/ 62 w 63"/>
                <a:gd name="T119" fmla="*/ 65 h 116"/>
                <a:gd name="T120" fmla="*/ 62 w 63"/>
                <a:gd name="T121" fmla="*/ 65 h 116"/>
                <a:gd name="T122" fmla="*/ 62 w 63"/>
                <a:gd name="T123" fmla="*/ 65 h 116"/>
                <a:gd name="T124" fmla="*/ 62 w 63"/>
                <a:gd name="T125" fmla="*/ 5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 h="116">
                  <a:moveTo>
                    <a:pt x="0" y="34"/>
                  </a:moveTo>
                  <a:cubicBezTo>
                    <a:pt x="3" y="50"/>
                    <a:pt x="3" y="67"/>
                    <a:pt x="3" y="84"/>
                  </a:cubicBezTo>
                  <a:cubicBezTo>
                    <a:pt x="3" y="101"/>
                    <a:pt x="14" y="115"/>
                    <a:pt x="31" y="115"/>
                  </a:cubicBezTo>
                  <a:lnTo>
                    <a:pt x="31" y="115"/>
                  </a:lnTo>
                  <a:cubicBezTo>
                    <a:pt x="48" y="115"/>
                    <a:pt x="62" y="104"/>
                    <a:pt x="62" y="87"/>
                  </a:cubicBezTo>
                  <a:lnTo>
                    <a:pt x="62" y="87"/>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cubicBezTo>
                    <a:pt x="62" y="79"/>
                    <a:pt x="62" y="70"/>
                    <a:pt x="62" y="65"/>
                  </a:cubicBez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cubicBezTo>
                    <a:pt x="62" y="62"/>
                    <a:pt x="62" y="62"/>
                    <a:pt x="62" y="59"/>
                  </a:cubicBezTo>
                  <a:lnTo>
                    <a:pt x="62" y="56"/>
                  </a:lnTo>
                  <a:cubicBezTo>
                    <a:pt x="59" y="42"/>
                    <a:pt x="48" y="34"/>
                    <a:pt x="34" y="34"/>
                  </a:cubicBezTo>
                  <a:cubicBezTo>
                    <a:pt x="14" y="0"/>
                    <a:pt x="0" y="17"/>
                    <a:pt x="0" y="3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35" name="Freeform 146">
              <a:extLst>
                <a:ext uri="{FF2B5EF4-FFF2-40B4-BE49-F238E27FC236}">
                  <a16:creationId xmlns:a16="http://schemas.microsoft.com/office/drawing/2014/main" id="{E19ADC29-1CBD-275C-541F-F192A93A0FD8}"/>
                </a:ext>
              </a:extLst>
            </p:cNvPr>
            <p:cNvSpPr>
              <a:spLocks noChangeArrowheads="1"/>
            </p:cNvSpPr>
            <p:nvPr/>
          </p:nvSpPr>
          <p:spPr bwMode="auto">
            <a:xfrm>
              <a:off x="518" y="3968"/>
              <a:ext cx="20" cy="23"/>
            </a:xfrm>
            <a:custGeom>
              <a:avLst/>
              <a:gdLst>
                <a:gd name="T0" fmla="*/ 31 w 94"/>
                <a:gd name="T1" fmla="*/ 88 h 106"/>
                <a:gd name="T2" fmla="*/ 56 w 94"/>
                <a:gd name="T3" fmla="*/ 105 h 106"/>
                <a:gd name="T4" fmla="*/ 84 w 94"/>
                <a:gd name="T5" fmla="*/ 65 h 106"/>
                <a:gd name="T6" fmla="*/ 84 w 94"/>
                <a:gd name="T7" fmla="*/ 62 h 106"/>
                <a:gd name="T8" fmla="*/ 82 w 94"/>
                <a:gd name="T9" fmla="*/ 57 h 106"/>
                <a:gd name="T10" fmla="*/ 76 w 94"/>
                <a:gd name="T11" fmla="*/ 48 h 106"/>
                <a:gd name="T12" fmla="*/ 65 w 94"/>
                <a:gd name="T13" fmla="*/ 26 h 106"/>
                <a:gd name="T14" fmla="*/ 59 w 94"/>
                <a:gd name="T15" fmla="*/ 17 h 106"/>
                <a:gd name="T16" fmla="*/ 56 w 94"/>
                <a:gd name="T17" fmla="*/ 12 h 106"/>
                <a:gd name="T18" fmla="*/ 56 w 94"/>
                <a:gd name="T19" fmla="*/ 12 h 106"/>
                <a:gd name="T20" fmla="*/ 56 w 94"/>
                <a:gd name="T21" fmla="*/ 12 h 106"/>
                <a:gd name="T22" fmla="*/ 56 w 94"/>
                <a:gd name="T23" fmla="*/ 12 h 106"/>
                <a:gd name="T24" fmla="*/ 56 w 94"/>
                <a:gd name="T25" fmla="*/ 12 h 106"/>
                <a:gd name="T26" fmla="*/ 56 w 94"/>
                <a:gd name="T27" fmla="*/ 12 h 106"/>
                <a:gd name="T28" fmla="*/ 56 w 94"/>
                <a:gd name="T29" fmla="*/ 12 h 106"/>
                <a:gd name="T30" fmla="*/ 56 w 94"/>
                <a:gd name="T31" fmla="*/ 12 h 106"/>
                <a:gd name="T32" fmla="*/ 56 w 94"/>
                <a:gd name="T33" fmla="*/ 12 h 106"/>
                <a:gd name="T34" fmla="*/ 56 w 94"/>
                <a:gd name="T35" fmla="*/ 12 h 106"/>
                <a:gd name="T36" fmla="*/ 56 w 94"/>
                <a:gd name="T37" fmla="*/ 12 h 106"/>
                <a:gd name="T38" fmla="*/ 56 w 94"/>
                <a:gd name="T39" fmla="*/ 12 h 106"/>
                <a:gd name="T40" fmla="*/ 56 w 94"/>
                <a:gd name="T41" fmla="*/ 12 h 106"/>
                <a:gd name="T42" fmla="*/ 56 w 94"/>
                <a:gd name="T43" fmla="*/ 12 h 106"/>
                <a:gd name="T44" fmla="*/ 56 w 94"/>
                <a:gd name="T45" fmla="*/ 12 h 106"/>
                <a:gd name="T46" fmla="*/ 56 w 94"/>
                <a:gd name="T47" fmla="*/ 12 h 106"/>
                <a:gd name="T48" fmla="*/ 56 w 94"/>
                <a:gd name="T49" fmla="*/ 12 h 106"/>
                <a:gd name="T50" fmla="*/ 56 w 94"/>
                <a:gd name="T51" fmla="*/ 12 h 106"/>
                <a:gd name="T52" fmla="*/ 56 w 94"/>
                <a:gd name="T53" fmla="*/ 12 h 106"/>
                <a:gd name="T54" fmla="*/ 56 w 94"/>
                <a:gd name="T55" fmla="*/ 12 h 106"/>
                <a:gd name="T56" fmla="*/ 56 w 94"/>
                <a:gd name="T57" fmla="*/ 12 h 106"/>
                <a:gd name="T58" fmla="*/ 56 w 94"/>
                <a:gd name="T59" fmla="*/ 12 h 106"/>
                <a:gd name="T60" fmla="*/ 56 w 94"/>
                <a:gd name="T61" fmla="*/ 12 h 106"/>
                <a:gd name="T62" fmla="*/ 56 w 94"/>
                <a:gd name="T63" fmla="*/ 12 h 106"/>
                <a:gd name="T64" fmla="*/ 56 w 94"/>
                <a:gd name="T65" fmla="*/ 12 h 106"/>
                <a:gd name="T66" fmla="*/ 56 w 94"/>
                <a:gd name="T67" fmla="*/ 12 h 106"/>
                <a:gd name="T68" fmla="*/ 34 w 94"/>
                <a:gd name="T69" fmla="*/ 0 h 106"/>
                <a:gd name="T70" fmla="*/ 17 w 94"/>
                <a:gd name="T71" fmla="*/ 6 h 106"/>
                <a:gd name="T72" fmla="*/ 8 w 94"/>
                <a:gd name="T73" fmla="*/ 48 h 106"/>
                <a:gd name="T74" fmla="*/ 31 w 94"/>
                <a:gd name="T75" fmla="*/ 8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06">
                  <a:moveTo>
                    <a:pt x="31" y="88"/>
                  </a:moveTo>
                  <a:cubicBezTo>
                    <a:pt x="36" y="99"/>
                    <a:pt x="45" y="105"/>
                    <a:pt x="56" y="105"/>
                  </a:cubicBezTo>
                  <a:cubicBezTo>
                    <a:pt x="76" y="105"/>
                    <a:pt x="93" y="85"/>
                    <a:pt x="84" y="65"/>
                  </a:cubicBezTo>
                  <a:cubicBezTo>
                    <a:pt x="84" y="65"/>
                    <a:pt x="84" y="64"/>
                    <a:pt x="84" y="62"/>
                  </a:cubicBezTo>
                  <a:cubicBezTo>
                    <a:pt x="84" y="59"/>
                    <a:pt x="82" y="60"/>
                    <a:pt x="82" y="57"/>
                  </a:cubicBezTo>
                  <a:cubicBezTo>
                    <a:pt x="82" y="54"/>
                    <a:pt x="79" y="51"/>
                    <a:pt x="76" y="48"/>
                  </a:cubicBezTo>
                  <a:cubicBezTo>
                    <a:pt x="73" y="40"/>
                    <a:pt x="67" y="34"/>
                    <a:pt x="65" y="26"/>
                  </a:cubicBezTo>
                  <a:cubicBezTo>
                    <a:pt x="62" y="23"/>
                    <a:pt x="62" y="20"/>
                    <a:pt x="59" y="17"/>
                  </a:cubicBezTo>
                  <a:cubicBezTo>
                    <a:pt x="59" y="14"/>
                    <a:pt x="56" y="14"/>
                    <a:pt x="56" y="12"/>
                  </a:cubicBez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cubicBezTo>
                    <a:pt x="51" y="3"/>
                    <a:pt x="42" y="0"/>
                    <a:pt x="34" y="0"/>
                  </a:cubicBezTo>
                  <a:cubicBezTo>
                    <a:pt x="28" y="0"/>
                    <a:pt x="22" y="0"/>
                    <a:pt x="17" y="6"/>
                  </a:cubicBezTo>
                  <a:cubicBezTo>
                    <a:pt x="3" y="14"/>
                    <a:pt x="0" y="34"/>
                    <a:pt x="8" y="48"/>
                  </a:cubicBezTo>
                  <a:cubicBezTo>
                    <a:pt x="14" y="60"/>
                    <a:pt x="22" y="74"/>
                    <a:pt x="31" y="88"/>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36" name="Freeform 147">
              <a:extLst>
                <a:ext uri="{FF2B5EF4-FFF2-40B4-BE49-F238E27FC236}">
                  <a16:creationId xmlns:a16="http://schemas.microsoft.com/office/drawing/2014/main" id="{069ED122-5B9B-C6BB-4E23-FCFC88A03891}"/>
                </a:ext>
              </a:extLst>
            </p:cNvPr>
            <p:cNvSpPr>
              <a:spLocks noChangeArrowheads="1"/>
            </p:cNvSpPr>
            <p:nvPr/>
          </p:nvSpPr>
          <p:spPr bwMode="auto">
            <a:xfrm>
              <a:off x="521" y="4041"/>
              <a:ext cx="19" cy="23"/>
            </a:xfrm>
            <a:custGeom>
              <a:avLst/>
              <a:gdLst>
                <a:gd name="T0" fmla="*/ 65 w 88"/>
                <a:gd name="T1" fmla="*/ 3 h 108"/>
                <a:gd name="T2" fmla="*/ 56 w 88"/>
                <a:gd name="T3" fmla="*/ 0 h 108"/>
                <a:gd name="T4" fmla="*/ 28 w 88"/>
                <a:gd name="T5" fmla="*/ 20 h 108"/>
                <a:gd name="T6" fmla="*/ 8 w 88"/>
                <a:gd name="T7" fmla="*/ 65 h 108"/>
                <a:gd name="T8" fmla="*/ 20 w 88"/>
                <a:gd name="T9" fmla="*/ 105 h 108"/>
                <a:gd name="T10" fmla="*/ 34 w 88"/>
                <a:gd name="T11" fmla="*/ 107 h 108"/>
                <a:gd name="T12" fmla="*/ 59 w 88"/>
                <a:gd name="T13" fmla="*/ 93 h 108"/>
                <a:gd name="T14" fmla="*/ 59 w 88"/>
                <a:gd name="T15" fmla="*/ 90 h 108"/>
                <a:gd name="T16" fmla="*/ 71 w 88"/>
                <a:gd name="T17" fmla="*/ 71 h 108"/>
                <a:gd name="T18" fmla="*/ 71 w 88"/>
                <a:gd name="T19" fmla="*/ 71 h 108"/>
                <a:gd name="T20" fmla="*/ 71 w 88"/>
                <a:gd name="T21" fmla="*/ 71 h 108"/>
                <a:gd name="T22" fmla="*/ 71 w 88"/>
                <a:gd name="T23" fmla="*/ 71 h 108"/>
                <a:gd name="T24" fmla="*/ 71 w 88"/>
                <a:gd name="T25" fmla="*/ 71 h 108"/>
                <a:gd name="T26" fmla="*/ 71 w 88"/>
                <a:gd name="T27" fmla="*/ 71 h 108"/>
                <a:gd name="T28" fmla="*/ 71 w 88"/>
                <a:gd name="T29" fmla="*/ 68 h 108"/>
                <a:gd name="T30" fmla="*/ 71 w 88"/>
                <a:gd name="T31" fmla="*/ 68 h 108"/>
                <a:gd name="T32" fmla="*/ 82 w 88"/>
                <a:gd name="T33" fmla="*/ 45 h 108"/>
                <a:gd name="T34" fmla="*/ 82 w 88"/>
                <a:gd name="T35" fmla="*/ 45 h 108"/>
                <a:gd name="T36" fmla="*/ 82 w 88"/>
                <a:gd name="T37" fmla="*/ 45 h 108"/>
                <a:gd name="T38" fmla="*/ 82 w 88"/>
                <a:gd name="T39" fmla="*/ 45 h 108"/>
                <a:gd name="T40" fmla="*/ 82 w 88"/>
                <a:gd name="T41" fmla="*/ 45 h 108"/>
                <a:gd name="T42" fmla="*/ 82 w 88"/>
                <a:gd name="T43" fmla="*/ 45 h 108"/>
                <a:gd name="T44" fmla="*/ 82 w 88"/>
                <a:gd name="T45" fmla="*/ 45 h 108"/>
                <a:gd name="T46" fmla="*/ 82 w 88"/>
                <a:gd name="T47" fmla="*/ 45 h 108"/>
                <a:gd name="T48" fmla="*/ 82 w 88"/>
                <a:gd name="T49" fmla="*/ 45 h 108"/>
                <a:gd name="T50" fmla="*/ 82 w 88"/>
                <a:gd name="T51" fmla="*/ 45 h 108"/>
                <a:gd name="T52" fmla="*/ 82 w 88"/>
                <a:gd name="T53" fmla="*/ 45 h 108"/>
                <a:gd name="T54" fmla="*/ 82 w 88"/>
                <a:gd name="T55" fmla="*/ 45 h 108"/>
                <a:gd name="T56" fmla="*/ 82 w 88"/>
                <a:gd name="T57" fmla="*/ 45 h 108"/>
                <a:gd name="T58" fmla="*/ 82 w 88"/>
                <a:gd name="T59" fmla="*/ 45 h 108"/>
                <a:gd name="T60" fmla="*/ 82 w 88"/>
                <a:gd name="T61" fmla="*/ 45 h 108"/>
                <a:gd name="T62" fmla="*/ 82 w 88"/>
                <a:gd name="T63" fmla="*/ 45 h 108"/>
                <a:gd name="T64" fmla="*/ 82 w 88"/>
                <a:gd name="T65" fmla="*/ 45 h 108"/>
                <a:gd name="T66" fmla="*/ 82 w 88"/>
                <a:gd name="T67" fmla="*/ 45 h 108"/>
                <a:gd name="T68" fmla="*/ 82 w 88"/>
                <a:gd name="T69" fmla="*/ 45 h 108"/>
                <a:gd name="T70" fmla="*/ 82 w 88"/>
                <a:gd name="T71" fmla="*/ 45 h 108"/>
                <a:gd name="T72" fmla="*/ 82 w 88"/>
                <a:gd name="T73" fmla="*/ 45 h 108"/>
                <a:gd name="T74" fmla="*/ 82 w 88"/>
                <a:gd name="T75" fmla="*/ 45 h 108"/>
                <a:gd name="T76" fmla="*/ 82 w 88"/>
                <a:gd name="T77" fmla="*/ 45 h 108"/>
                <a:gd name="T78" fmla="*/ 82 w 88"/>
                <a:gd name="T79" fmla="*/ 45 h 108"/>
                <a:gd name="T80" fmla="*/ 82 w 88"/>
                <a:gd name="T81" fmla="*/ 45 h 108"/>
                <a:gd name="T82" fmla="*/ 82 w 88"/>
                <a:gd name="T83" fmla="*/ 45 h 108"/>
                <a:gd name="T84" fmla="*/ 82 w 88"/>
                <a:gd name="T85" fmla="*/ 45 h 108"/>
                <a:gd name="T86" fmla="*/ 82 w 88"/>
                <a:gd name="T87" fmla="*/ 45 h 108"/>
                <a:gd name="T88" fmla="*/ 82 w 88"/>
                <a:gd name="T89" fmla="*/ 45 h 108"/>
                <a:gd name="T90" fmla="*/ 82 w 88"/>
                <a:gd name="T91" fmla="*/ 45 h 108"/>
                <a:gd name="T92" fmla="*/ 82 w 88"/>
                <a:gd name="T93" fmla="*/ 45 h 108"/>
                <a:gd name="T94" fmla="*/ 65 w 88"/>
                <a:gd name="T95"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8">
                  <a:moveTo>
                    <a:pt x="65" y="3"/>
                  </a:moveTo>
                  <a:cubicBezTo>
                    <a:pt x="62" y="3"/>
                    <a:pt x="59" y="0"/>
                    <a:pt x="56" y="0"/>
                  </a:cubicBezTo>
                  <a:cubicBezTo>
                    <a:pt x="45" y="0"/>
                    <a:pt x="31" y="6"/>
                    <a:pt x="28" y="20"/>
                  </a:cubicBezTo>
                  <a:cubicBezTo>
                    <a:pt x="23" y="37"/>
                    <a:pt x="14" y="51"/>
                    <a:pt x="8" y="65"/>
                  </a:cubicBezTo>
                  <a:cubicBezTo>
                    <a:pt x="0" y="79"/>
                    <a:pt x="6" y="96"/>
                    <a:pt x="20" y="105"/>
                  </a:cubicBezTo>
                  <a:cubicBezTo>
                    <a:pt x="23" y="107"/>
                    <a:pt x="28" y="107"/>
                    <a:pt x="34" y="107"/>
                  </a:cubicBezTo>
                  <a:cubicBezTo>
                    <a:pt x="45" y="107"/>
                    <a:pt x="54" y="102"/>
                    <a:pt x="59" y="93"/>
                  </a:cubicBezTo>
                  <a:cubicBezTo>
                    <a:pt x="59" y="93"/>
                    <a:pt x="59" y="93"/>
                    <a:pt x="59" y="90"/>
                  </a:cubicBezTo>
                  <a:cubicBezTo>
                    <a:pt x="62" y="85"/>
                    <a:pt x="68" y="76"/>
                    <a:pt x="71" y="71"/>
                  </a:cubicBezTo>
                  <a:lnTo>
                    <a:pt x="71" y="71"/>
                  </a:lnTo>
                  <a:lnTo>
                    <a:pt x="71" y="71"/>
                  </a:lnTo>
                  <a:lnTo>
                    <a:pt x="71" y="71"/>
                  </a:lnTo>
                  <a:lnTo>
                    <a:pt x="71" y="71"/>
                  </a:lnTo>
                  <a:lnTo>
                    <a:pt x="71" y="71"/>
                  </a:lnTo>
                  <a:cubicBezTo>
                    <a:pt x="71" y="71"/>
                    <a:pt x="71" y="71"/>
                    <a:pt x="71" y="68"/>
                  </a:cubicBezTo>
                  <a:lnTo>
                    <a:pt x="71" y="68"/>
                  </a:lnTo>
                  <a:cubicBezTo>
                    <a:pt x="73" y="59"/>
                    <a:pt x="76" y="54"/>
                    <a:pt x="82" y="45"/>
                  </a:cubicBez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cubicBezTo>
                    <a:pt x="87" y="26"/>
                    <a:pt x="82" y="9"/>
                    <a:pt x="65" y="3"/>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37" name="Freeform 148">
              <a:extLst>
                <a:ext uri="{FF2B5EF4-FFF2-40B4-BE49-F238E27FC236}">
                  <a16:creationId xmlns:a16="http://schemas.microsoft.com/office/drawing/2014/main" id="{CC16F924-BF12-B998-A761-EF11DAC75819}"/>
                </a:ext>
              </a:extLst>
            </p:cNvPr>
            <p:cNvSpPr>
              <a:spLocks noChangeArrowheads="1"/>
            </p:cNvSpPr>
            <p:nvPr/>
          </p:nvSpPr>
          <p:spPr bwMode="auto">
            <a:xfrm>
              <a:off x="592" y="3968"/>
              <a:ext cx="20" cy="24"/>
            </a:xfrm>
            <a:custGeom>
              <a:avLst/>
              <a:gdLst>
                <a:gd name="T0" fmla="*/ 34 w 94"/>
                <a:gd name="T1" fmla="*/ 107 h 111"/>
                <a:gd name="T2" fmla="*/ 59 w 94"/>
                <a:gd name="T3" fmla="*/ 90 h 111"/>
                <a:gd name="T4" fmla="*/ 85 w 94"/>
                <a:gd name="T5" fmla="*/ 47 h 111"/>
                <a:gd name="T6" fmla="*/ 76 w 94"/>
                <a:gd name="T7" fmla="*/ 5 h 111"/>
                <a:gd name="T8" fmla="*/ 59 w 94"/>
                <a:gd name="T9" fmla="*/ 0 h 111"/>
                <a:gd name="T10" fmla="*/ 37 w 94"/>
                <a:gd name="T11" fmla="*/ 11 h 111"/>
                <a:gd name="T12" fmla="*/ 37 w 94"/>
                <a:gd name="T13" fmla="*/ 11 h 111"/>
                <a:gd name="T14" fmla="*/ 37 w 94"/>
                <a:gd name="T15" fmla="*/ 11 h 111"/>
                <a:gd name="T16" fmla="*/ 37 w 94"/>
                <a:gd name="T17" fmla="*/ 11 h 111"/>
                <a:gd name="T18" fmla="*/ 37 w 94"/>
                <a:gd name="T19" fmla="*/ 11 h 111"/>
                <a:gd name="T20" fmla="*/ 37 w 94"/>
                <a:gd name="T21" fmla="*/ 11 h 111"/>
                <a:gd name="T22" fmla="*/ 37 w 94"/>
                <a:gd name="T23" fmla="*/ 11 h 111"/>
                <a:gd name="T24" fmla="*/ 37 w 94"/>
                <a:gd name="T25" fmla="*/ 11 h 111"/>
                <a:gd name="T26" fmla="*/ 37 w 94"/>
                <a:gd name="T27" fmla="*/ 11 h 111"/>
                <a:gd name="T28" fmla="*/ 37 w 94"/>
                <a:gd name="T29" fmla="*/ 11 h 111"/>
                <a:gd name="T30" fmla="*/ 37 w 94"/>
                <a:gd name="T31" fmla="*/ 11 h 111"/>
                <a:gd name="T32" fmla="*/ 37 w 94"/>
                <a:gd name="T33" fmla="*/ 11 h 111"/>
                <a:gd name="T34" fmla="*/ 37 w 94"/>
                <a:gd name="T35" fmla="*/ 11 h 111"/>
                <a:gd name="T36" fmla="*/ 37 w 94"/>
                <a:gd name="T37" fmla="*/ 11 h 111"/>
                <a:gd name="T38" fmla="*/ 37 w 94"/>
                <a:gd name="T39" fmla="*/ 11 h 111"/>
                <a:gd name="T40" fmla="*/ 37 w 94"/>
                <a:gd name="T41" fmla="*/ 11 h 111"/>
                <a:gd name="T42" fmla="*/ 37 w 94"/>
                <a:gd name="T43" fmla="*/ 11 h 111"/>
                <a:gd name="T44" fmla="*/ 37 w 94"/>
                <a:gd name="T45" fmla="*/ 11 h 111"/>
                <a:gd name="T46" fmla="*/ 37 w 94"/>
                <a:gd name="T47" fmla="*/ 11 h 111"/>
                <a:gd name="T48" fmla="*/ 37 w 94"/>
                <a:gd name="T49" fmla="*/ 11 h 111"/>
                <a:gd name="T50" fmla="*/ 37 w 94"/>
                <a:gd name="T51" fmla="*/ 11 h 111"/>
                <a:gd name="T52" fmla="*/ 37 w 94"/>
                <a:gd name="T53" fmla="*/ 11 h 111"/>
                <a:gd name="T54" fmla="*/ 37 w 94"/>
                <a:gd name="T55" fmla="*/ 11 h 111"/>
                <a:gd name="T56" fmla="*/ 37 w 94"/>
                <a:gd name="T57" fmla="*/ 11 h 111"/>
                <a:gd name="T58" fmla="*/ 37 w 94"/>
                <a:gd name="T59" fmla="*/ 11 h 111"/>
                <a:gd name="T60" fmla="*/ 37 w 94"/>
                <a:gd name="T61" fmla="*/ 11 h 111"/>
                <a:gd name="T62" fmla="*/ 34 w 94"/>
                <a:gd name="T63" fmla="*/ 16 h 111"/>
                <a:gd name="T64" fmla="*/ 28 w 94"/>
                <a:gd name="T65" fmla="*/ 25 h 111"/>
                <a:gd name="T66" fmla="*/ 17 w 94"/>
                <a:gd name="T67" fmla="*/ 47 h 111"/>
                <a:gd name="T68" fmla="*/ 11 w 94"/>
                <a:gd name="T69" fmla="*/ 56 h 111"/>
                <a:gd name="T70" fmla="*/ 9 w 94"/>
                <a:gd name="T71" fmla="*/ 62 h 111"/>
                <a:gd name="T72" fmla="*/ 9 w 94"/>
                <a:gd name="T73" fmla="*/ 64 h 111"/>
                <a:gd name="T74" fmla="*/ 34 w 94"/>
                <a:gd name="T75" fmla="*/ 10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11">
                  <a:moveTo>
                    <a:pt x="34" y="107"/>
                  </a:moveTo>
                  <a:cubicBezTo>
                    <a:pt x="45" y="107"/>
                    <a:pt x="54" y="101"/>
                    <a:pt x="59" y="90"/>
                  </a:cubicBezTo>
                  <a:cubicBezTo>
                    <a:pt x="65" y="76"/>
                    <a:pt x="74" y="59"/>
                    <a:pt x="85" y="47"/>
                  </a:cubicBezTo>
                  <a:cubicBezTo>
                    <a:pt x="93" y="33"/>
                    <a:pt x="90" y="16"/>
                    <a:pt x="76" y="5"/>
                  </a:cubicBezTo>
                  <a:cubicBezTo>
                    <a:pt x="71" y="2"/>
                    <a:pt x="65" y="0"/>
                    <a:pt x="59" y="0"/>
                  </a:cubicBezTo>
                  <a:cubicBezTo>
                    <a:pt x="51" y="0"/>
                    <a:pt x="42" y="5"/>
                    <a:pt x="37" y="11"/>
                  </a:cubicBez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cubicBezTo>
                    <a:pt x="37" y="14"/>
                    <a:pt x="34" y="14"/>
                    <a:pt x="34" y="16"/>
                  </a:cubicBezTo>
                  <a:cubicBezTo>
                    <a:pt x="31" y="19"/>
                    <a:pt x="31" y="22"/>
                    <a:pt x="28" y="25"/>
                  </a:cubicBezTo>
                  <a:cubicBezTo>
                    <a:pt x="23" y="33"/>
                    <a:pt x="20" y="39"/>
                    <a:pt x="17" y="47"/>
                  </a:cubicBezTo>
                  <a:cubicBezTo>
                    <a:pt x="14" y="50"/>
                    <a:pt x="14" y="53"/>
                    <a:pt x="11" y="56"/>
                  </a:cubicBezTo>
                  <a:cubicBezTo>
                    <a:pt x="11" y="59"/>
                    <a:pt x="9" y="59"/>
                    <a:pt x="9" y="62"/>
                  </a:cubicBezTo>
                  <a:cubicBezTo>
                    <a:pt x="9" y="62"/>
                    <a:pt x="9" y="62"/>
                    <a:pt x="9" y="64"/>
                  </a:cubicBezTo>
                  <a:cubicBezTo>
                    <a:pt x="0" y="87"/>
                    <a:pt x="14" y="110"/>
                    <a:pt x="34" y="107"/>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38" name="Freeform 149">
              <a:extLst>
                <a:ext uri="{FF2B5EF4-FFF2-40B4-BE49-F238E27FC236}">
                  <a16:creationId xmlns:a16="http://schemas.microsoft.com/office/drawing/2014/main" id="{12032812-C8A3-EB7A-9389-73664EEB34A9}"/>
                </a:ext>
              </a:extLst>
            </p:cNvPr>
            <p:cNvSpPr>
              <a:spLocks noChangeArrowheads="1"/>
            </p:cNvSpPr>
            <p:nvPr/>
          </p:nvSpPr>
          <p:spPr bwMode="auto">
            <a:xfrm>
              <a:off x="585" y="4002"/>
              <a:ext cx="14" cy="26"/>
            </a:xfrm>
            <a:custGeom>
              <a:avLst/>
              <a:gdLst>
                <a:gd name="T0" fmla="*/ 0 w 66"/>
                <a:gd name="T1" fmla="*/ 82 h 117"/>
                <a:gd name="T2" fmla="*/ 0 w 66"/>
                <a:gd name="T3" fmla="*/ 85 h 117"/>
                <a:gd name="T4" fmla="*/ 0 w 66"/>
                <a:gd name="T5" fmla="*/ 88 h 117"/>
                <a:gd name="T6" fmla="*/ 31 w 66"/>
                <a:gd name="T7" fmla="*/ 116 h 117"/>
                <a:gd name="T8" fmla="*/ 59 w 66"/>
                <a:gd name="T9" fmla="*/ 85 h 117"/>
                <a:gd name="T10" fmla="*/ 62 w 66"/>
                <a:gd name="T11" fmla="*/ 34 h 117"/>
                <a:gd name="T12" fmla="*/ 37 w 66"/>
                <a:gd name="T13" fmla="*/ 0 h 117"/>
                <a:gd name="T14" fmla="*/ 31 w 66"/>
                <a:gd name="T15" fmla="*/ 0 h 117"/>
                <a:gd name="T16" fmla="*/ 3 w 66"/>
                <a:gd name="T17" fmla="*/ 23 h 117"/>
                <a:gd name="T18" fmla="*/ 3 w 66"/>
                <a:gd name="T19" fmla="*/ 25 h 117"/>
                <a:gd name="T20" fmla="*/ 3 w 66"/>
                <a:gd name="T21" fmla="*/ 31 h 117"/>
                <a:gd name="T22" fmla="*/ 0 w 66"/>
                <a:gd name="T23" fmla="*/ 8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117">
                  <a:moveTo>
                    <a:pt x="0" y="82"/>
                  </a:moveTo>
                  <a:lnTo>
                    <a:pt x="0" y="85"/>
                  </a:lnTo>
                  <a:lnTo>
                    <a:pt x="0" y="88"/>
                  </a:lnTo>
                  <a:cubicBezTo>
                    <a:pt x="0" y="104"/>
                    <a:pt x="14" y="116"/>
                    <a:pt x="31" y="116"/>
                  </a:cubicBezTo>
                  <a:cubicBezTo>
                    <a:pt x="48" y="116"/>
                    <a:pt x="59" y="102"/>
                    <a:pt x="59" y="85"/>
                  </a:cubicBezTo>
                  <a:cubicBezTo>
                    <a:pt x="59" y="68"/>
                    <a:pt x="59" y="51"/>
                    <a:pt x="62" y="34"/>
                  </a:cubicBezTo>
                  <a:cubicBezTo>
                    <a:pt x="65" y="17"/>
                    <a:pt x="54" y="3"/>
                    <a:pt x="37" y="0"/>
                  </a:cubicBezTo>
                  <a:lnTo>
                    <a:pt x="31" y="0"/>
                  </a:lnTo>
                  <a:cubicBezTo>
                    <a:pt x="17" y="0"/>
                    <a:pt x="6" y="11"/>
                    <a:pt x="3" y="23"/>
                  </a:cubicBezTo>
                  <a:lnTo>
                    <a:pt x="3" y="25"/>
                  </a:lnTo>
                  <a:lnTo>
                    <a:pt x="3" y="31"/>
                  </a:lnTo>
                  <a:cubicBezTo>
                    <a:pt x="0" y="68"/>
                    <a:pt x="0" y="76"/>
                    <a:pt x="0" y="82"/>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39" name="Freeform 150">
              <a:extLst>
                <a:ext uri="{FF2B5EF4-FFF2-40B4-BE49-F238E27FC236}">
                  <a16:creationId xmlns:a16="http://schemas.microsoft.com/office/drawing/2014/main" id="{6930FF61-6742-6774-B515-5289FD61ACCA}"/>
                </a:ext>
              </a:extLst>
            </p:cNvPr>
            <p:cNvSpPr>
              <a:spLocks noChangeArrowheads="1"/>
            </p:cNvSpPr>
            <p:nvPr/>
          </p:nvSpPr>
          <p:spPr bwMode="auto">
            <a:xfrm>
              <a:off x="590" y="4041"/>
              <a:ext cx="19" cy="22"/>
            </a:xfrm>
            <a:custGeom>
              <a:avLst/>
              <a:gdLst>
                <a:gd name="T0" fmla="*/ 59 w 88"/>
                <a:gd name="T1" fmla="*/ 20 h 103"/>
                <a:gd name="T2" fmla="*/ 31 w 88"/>
                <a:gd name="T3" fmla="*/ 0 h 103"/>
                <a:gd name="T4" fmla="*/ 22 w 88"/>
                <a:gd name="T5" fmla="*/ 3 h 103"/>
                <a:gd name="T6" fmla="*/ 5 w 88"/>
                <a:gd name="T7" fmla="*/ 40 h 103"/>
                <a:gd name="T8" fmla="*/ 5 w 88"/>
                <a:gd name="T9" fmla="*/ 40 h 103"/>
                <a:gd name="T10" fmla="*/ 5 w 88"/>
                <a:gd name="T11" fmla="*/ 40 h 103"/>
                <a:gd name="T12" fmla="*/ 5 w 88"/>
                <a:gd name="T13" fmla="*/ 40 h 103"/>
                <a:gd name="T14" fmla="*/ 5 w 88"/>
                <a:gd name="T15" fmla="*/ 40 h 103"/>
                <a:gd name="T16" fmla="*/ 5 w 88"/>
                <a:gd name="T17" fmla="*/ 40 h 103"/>
                <a:gd name="T18" fmla="*/ 5 w 88"/>
                <a:gd name="T19" fmla="*/ 40 h 103"/>
                <a:gd name="T20" fmla="*/ 5 w 88"/>
                <a:gd name="T21" fmla="*/ 40 h 103"/>
                <a:gd name="T22" fmla="*/ 5 w 88"/>
                <a:gd name="T23" fmla="*/ 40 h 103"/>
                <a:gd name="T24" fmla="*/ 5 w 88"/>
                <a:gd name="T25" fmla="*/ 40 h 103"/>
                <a:gd name="T26" fmla="*/ 5 w 88"/>
                <a:gd name="T27" fmla="*/ 40 h 103"/>
                <a:gd name="T28" fmla="*/ 5 w 88"/>
                <a:gd name="T29" fmla="*/ 40 h 103"/>
                <a:gd name="T30" fmla="*/ 5 w 88"/>
                <a:gd name="T31" fmla="*/ 40 h 103"/>
                <a:gd name="T32" fmla="*/ 5 w 88"/>
                <a:gd name="T33" fmla="*/ 40 h 103"/>
                <a:gd name="T34" fmla="*/ 5 w 88"/>
                <a:gd name="T35" fmla="*/ 40 h 103"/>
                <a:gd name="T36" fmla="*/ 5 w 88"/>
                <a:gd name="T37" fmla="*/ 40 h 103"/>
                <a:gd name="T38" fmla="*/ 5 w 88"/>
                <a:gd name="T39" fmla="*/ 40 h 103"/>
                <a:gd name="T40" fmla="*/ 5 w 88"/>
                <a:gd name="T41" fmla="*/ 40 h 103"/>
                <a:gd name="T42" fmla="*/ 5 w 88"/>
                <a:gd name="T43" fmla="*/ 40 h 103"/>
                <a:gd name="T44" fmla="*/ 5 w 88"/>
                <a:gd name="T45" fmla="*/ 40 h 103"/>
                <a:gd name="T46" fmla="*/ 5 w 88"/>
                <a:gd name="T47" fmla="*/ 40 h 103"/>
                <a:gd name="T48" fmla="*/ 5 w 88"/>
                <a:gd name="T49" fmla="*/ 40 h 103"/>
                <a:gd name="T50" fmla="*/ 5 w 88"/>
                <a:gd name="T51" fmla="*/ 40 h 103"/>
                <a:gd name="T52" fmla="*/ 5 w 88"/>
                <a:gd name="T53" fmla="*/ 40 h 103"/>
                <a:gd name="T54" fmla="*/ 5 w 88"/>
                <a:gd name="T55" fmla="*/ 40 h 103"/>
                <a:gd name="T56" fmla="*/ 5 w 88"/>
                <a:gd name="T57" fmla="*/ 40 h 103"/>
                <a:gd name="T58" fmla="*/ 5 w 88"/>
                <a:gd name="T59" fmla="*/ 40 h 103"/>
                <a:gd name="T60" fmla="*/ 5 w 88"/>
                <a:gd name="T61" fmla="*/ 40 h 103"/>
                <a:gd name="T62" fmla="*/ 5 w 88"/>
                <a:gd name="T63" fmla="*/ 40 h 103"/>
                <a:gd name="T64" fmla="*/ 5 w 88"/>
                <a:gd name="T65" fmla="*/ 40 h 103"/>
                <a:gd name="T66" fmla="*/ 5 w 88"/>
                <a:gd name="T67" fmla="*/ 40 h 103"/>
                <a:gd name="T68" fmla="*/ 17 w 88"/>
                <a:gd name="T69" fmla="*/ 62 h 103"/>
                <a:gd name="T70" fmla="*/ 17 w 88"/>
                <a:gd name="T71" fmla="*/ 62 h 103"/>
                <a:gd name="T72" fmla="*/ 17 w 88"/>
                <a:gd name="T73" fmla="*/ 65 h 103"/>
                <a:gd name="T74" fmla="*/ 17 w 88"/>
                <a:gd name="T75" fmla="*/ 65 h 103"/>
                <a:gd name="T76" fmla="*/ 17 w 88"/>
                <a:gd name="T77" fmla="*/ 65 h 103"/>
                <a:gd name="T78" fmla="*/ 17 w 88"/>
                <a:gd name="T79" fmla="*/ 65 h 103"/>
                <a:gd name="T80" fmla="*/ 17 w 88"/>
                <a:gd name="T81" fmla="*/ 65 h 103"/>
                <a:gd name="T82" fmla="*/ 17 w 88"/>
                <a:gd name="T83" fmla="*/ 65 h 103"/>
                <a:gd name="T84" fmla="*/ 28 w 88"/>
                <a:gd name="T85" fmla="*/ 85 h 103"/>
                <a:gd name="T86" fmla="*/ 28 w 88"/>
                <a:gd name="T87" fmla="*/ 88 h 103"/>
                <a:gd name="T88" fmla="*/ 53 w 88"/>
                <a:gd name="T89" fmla="*/ 102 h 103"/>
                <a:gd name="T90" fmla="*/ 67 w 88"/>
                <a:gd name="T91" fmla="*/ 99 h 103"/>
                <a:gd name="T92" fmla="*/ 79 w 88"/>
                <a:gd name="T93" fmla="*/ 59 h 103"/>
                <a:gd name="T94" fmla="*/ 59 w 88"/>
                <a:gd name="T95" fmla="*/ 2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3">
                  <a:moveTo>
                    <a:pt x="59" y="20"/>
                  </a:moveTo>
                  <a:cubicBezTo>
                    <a:pt x="53" y="9"/>
                    <a:pt x="42" y="0"/>
                    <a:pt x="31" y="0"/>
                  </a:cubicBezTo>
                  <a:cubicBezTo>
                    <a:pt x="28" y="0"/>
                    <a:pt x="25" y="0"/>
                    <a:pt x="22" y="3"/>
                  </a:cubicBezTo>
                  <a:cubicBezTo>
                    <a:pt x="8" y="9"/>
                    <a:pt x="0" y="26"/>
                    <a:pt x="5" y="40"/>
                  </a:cubicBez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cubicBezTo>
                    <a:pt x="8" y="48"/>
                    <a:pt x="11" y="57"/>
                    <a:pt x="17" y="62"/>
                  </a:cubicBezTo>
                  <a:lnTo>
                    <a:pt x="17" y="62"/>
                  </a:lnTo>
                  <a:cubicBezTo>
                    <a:pt x="17" y="62"/>
                    <a:pt x="17" y="62"/>
                    <a:pt x="17" y="65"/>
                  </a:cubicBezTo>
                  <a:lnTo>
                    <a:pt x="17" y="65"/>
                  </a:lnTo>
                  <a:lnTo>
                    <a:pt x="17" y="65"/>
                  </a:lnTo>
                  <a:lnTo>
                    <a:pt x="17" y="65"/>
                  </a:lnTo>
                  <a:lnTo>
                    <a:pt x="17" y="65"/>
                  </a:lnTo>
                  <a:lnTo>
                    <a:pt x="17" y="65"/>
                  </a:lnTo>
                  <a:cubicBezTo>
                    <a:pt x="19" y="71"/>
                    <a:pt x="22" y="79"/>
                    <a:pt x="28" y="85"/>
                  </a:cubicBezTo>
                  <a:cubicBezTo>
                    <a:pt x="28" y="85"/>
                    <a:pt x="28" y="85"/>
                    <a:pt x="28" y="88"/>
                  </a:cubicBezTo>
                  <a:cubicBezTo>
                    <a:pt x="34" y="96"/>
                    <a:pt x="45" y="102"/>
                    <a:pt x="53" y="102"/>
                  </a:cubicBezTo>
                  <a:cubicBezTo>
                    <a:pt x="59" y="102"/>
                    <a:pt x="62" y="102"/>
                    <a:pt x="67" y="99"/>
                  </a:cubicBezTo>
                  <a:cubicBezTo>
                    <a:pt x="82" y="90"/>
                    <a:pt x="87" y="73"/>
                    <a:pt x="79" y="59"/>
                  </a:cubicBezTo>
                  <a:cubicBezTo>
                    <a:pt x="73" y="51"/>
                    <a:pt x="65" y="34"/>
                    <a:pt x="59" y="2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40" name="Freeform 151">
              <a:extLst>
                <a:ext uri="{FF2B5EF4-FFF2-40B4-BE49-F238E27FC236}">
                  <a16:creationId xmlns:a16="http://schemas.microsoft.com/office/drawing/2014/main" id="{434DE6C7-C461-AB7A-F710-89E30134F59C}"/>
                </a:ext>
              </a:extLst>
            </p:cNvPr>
            <p:cNvSpPr>
              <a:spLocks noChangeArrowheads="1"/>
            </p:cNvSpPr>
            <p:nvPr/>
          </p:nvSpPr>
          <p:spPr bwMode="auto">
            <a:xfrm>
              <a:off x="469" y="3919"/>
              <a:ext cx="190" cy="185"/>
            </a:xfrm>
            <a:custGeom>
              <a:avLst/>
              <a:gdLst>
                <a:gd name="T0" fmla="*/ 206 w 844"/>
                <a:gd name="T1" fmla="*/ 728 h 819"/>
                <a:gd name="T2" fmla="*/ 206 w 844"/>
                <a:gd name="T3" fmla="*/ 728 h 819"/>
                <a:gd name="T4" fmla="*/ 641 w 844"/>
                <a:gd name="T5" fmla="*/ 728 h 819"/>
                <a:gd name="T6" fmla="*/ 641 w 844"/>
                <a:gd name="T7" fmla="*/ 728 h 819"/>
                <a:gd name="T8" fmla="*/ 686 w 844"/>
                <a:gd name="T9" fmla="*/ 691 h 819"/>
                <a:gd name="T10" fmla="*/ 720 w 844"/>
                <a:gd name="T11" fmla="*/ 169 h 819"/>
                <a:gd name="T12" fmla="*/ 678 w 844"/>
                <a:gd name="T13" fmla="*/ 127 h 819"/>
                <a:gd name="T14" fmla="*/ 678 w 844"/>
                <a:gd name="T15" fmla="*/ 127 h 819"/>
                <a:gd name="T16" fmla="*/ 167 w 844"/>
                <a:gd name="T17" fmla="*/ 127 h 819"/>
                <a:gd name="T18" fmla="*/ 167 w 844"/>
                <a:gd name="T19" fmla="*/ 127 h 819"/>
                <a:gd name="T20" fmla="*/ 125 w 844"/>
                <a:gd name="T21" fmla="*/ 169 h 819"/>
                <a:gd name="T22" fmla="*/ 161 w 844"/>
                <a:gd name="T23" fmla="*/ 691 h 819"/>
                <a:gd name="T24" fmla="*/ 206 w 844"/>
                <a:gd name="T25" fmla="*/ 728 h 819"/>
                <a:gd name="T26" fmla="*/ 187 w 844"/>
                <a:gd name="T27" fmla="*/ 186 h 819"/>
                <a:gd name="T28" fmla="*/ 195 w 844"/>
                <a:gd name="T29" fmla="*/ 181 h 819"/>
                <a:gd name="T30" fmla="*/ 198 w 844"/>
                <a:gd name="T31" fmla="*/ 178 h 819"/>
                <a:gd name="T32" fmla="*/ 215 w 844"/>
                <a:gd name="T33" fmla="*/ 161 h 819"/>
                <a:gd name="T34" fmla="*/ 635 w 844"/>
                <a:gd name="T35" fmla="*/ 161 h 819"/>
                <a:gd name="T36" fmla="*/ 652 w 844"/>
                <a:gd name="T37" fmla="*/ 178 h 819"/>
                <a:gd name="T38" fmla="*/ 655 w 844"/>
                <a:gd name="T39" fmla="*/ 181 h 819"/>
                <a:gd name="T40" fmla="*/ 663 w 844"/>
                <a:gd name="T41" fmla="*/ 186 h 819"/>
                <a:gd name="T42" fmla="*/ 604 w 844"/>
                <a:gd name="T43" fmla="*/ 686 h 819"/>
                <a:gd name="T44" fmla="*/ 167 w 844"/>
                <a:gd name="T45" fmla="*/ 609 h 819"/>
                <a:gd name="T46" fmla="*/ 187 w 844"/>
                <a:gd name="T47" fmla="*/ 18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4" h="819">
                  <a:moveTo>
                    <a:pt x="206" y="728"/>
                  </a:moveTo>
                  <a:lnTo>
                    <a:pt x="206" y="728"/>
                  </a:lnTo>
                  <a:cubicBezTo>
                    <a:pt x="336" y="818"/>
                    <a:pt x="511" y="818"/>
                    <a:pt x="641" y="728"/>
                  </a:cubicBezTo>
                  <a:lnTo>
                    <a:pt x="641" y="728"/>
                  </a:lnTo>
                  <a:cubicBezTo>
                    <a:pt x="658" y="717"/>
                    <a:pt x="672" y="703"/>
                    <a:pt x="686" y="691"/>
                  </a:cubicBezTo>
                  <a:cubicBezTo>
                    <a:pt x="829" y="556"/>
                    <a:pt x="843" y="322"/>
                    <a:pt x="720" y="169"/>
                  </a:cubicBezTo>
                  <a:cubicBezTo>
                    <a:pt x="706" y="155"/>
                    <a:pt x="692" y="141"/>
                    <a:pt x="678" y="127"/>
                  </a:cubicBezTo>
                  <a:lnTo>
                    <a:pt x="678" y="127"/>
                  </a:lnTo>
                  <a:cubicBezTo>
                    <a:pt x="534" y="0"/>
                    <a:pt x="311" y="0"/>
                    <a:pt x="167" y="127"/>
                  </a:cubicBezTo>
                  <a:lnTo>
                    <a:pt x="167" y="127"/>
                  </a:lnTo>
                  <a:cubicBezTo>
                    <a:pt x="153" y="141"/>
                    <a:pt x="139" y="155"/>
                    <a:pt x="125" y="169"/>
                  </a:cubicBezTo>
                  <a:cubicBezTo>
                    <a:pt x="0" y="322"/>
                    <a:pt x="17" y="553"/>
                    <a:pt x="161" y="691"/>
                  </a:cubicBezTo>
                  <a:cubicBezTo>
                    <a:pt x="175" y="705"/>
                    <a:pt x="192" y="717"/>
                    <a:pt x="206" y="728"/>
                  </a:cubicBezTo>
                  <a:close/>
                  <a:moveTo>
                    <a:pt x="187" y="186"/>
                  </a:moveTo>
                  <a:cubicBezTo>
                    <a:pt x="190" y="183"/>
                    <a:pt x="192" y="183"/>
                    <a:pt x="195" y="181"/>
                  </a:cubicBezTo>
                  <a:cubicBezTo>
                    <a:pt x="195" y="181"/>
                    <a:pt x="195" y="178"/>
                    <a:pt x="198" y="178"/>
                  </a:cubicBezTo>
                  <a:cubicBezTo>
                    <a:pt x="204" y="172"/>
                    <a:pt x="209" y="167"/>
                    <a:pt x="215" y="161"/>
                  </a:cubicBezTo>
                  <a:cubicBezTo>
                    <a:pt x="336" y="59"/>
                    <a:pt x="517" y="59"/>
                    <a:pt x="635" y="161"/>
                  </a:cubicBezTo>
                  <a:cubicBezTo>
                    <a:pt x="641" y="167"/>
                    <a:pt x="647" y="172"/>
                    <a:pt x="652" y="178"/>
                  </a:cubicBezTo>
                  <a:cubicBezTo>
                    <a:pt x="652" y="178"/>
                    <a:pt x="652" y="181"/>
                    <a:pt x="655" y="181"/>
                  </a:cubicBezTo>
                  <a:cubicBezTo>
                    <a:pt x="658" y="183"/>
                    <a:pt x="661" y="183"/>
                    <a:pt x="663" y="186"/>
                  </a:cubicBezTo>
                  <a:cubicBezTo>
                    <a:pt x="801" y="333"/>
                    <a:pt x="772" y="576"/>
                    <a:pt x="604" y="686"/>
                  </a:cubicBezTo>
                  <a:cubicBezTo>
                    <a:pt x="463" y="779"/>
                    <a:pt x="271" y="745"/>
                    <a:pt x="167" y="609"/>
                  </a:cubicBezTo>
                  <a:cubicBezTo>
                    <a:pt x="68" y="485"/>
                    <a:pt x="77" y="302"/>
                    <a:pt x="187" y="186"/>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grpSp>
      <p:sp>
        <p:nvSpPr>
          <p:cNvPr id="41" name="テキスト ボックス 40">
            <a:extLst>
              <a:ext uri="{FF2B5EF4-FFF2-40B4-BE49-F238E27FC236}">
                <a16:creationId xmlns:a16="http://schemas.microsoft.com/office/drawing/2014/main" id="{4197047E-C3FE-1CE2-4F1E-39045CDF362F}"/>
              </a:ext>
            </a:extLst>
          </p:cNvPr>
          <p:cNvSpPr txBox="1"/>
          <p:nvPr/>
        </p:nvSpPr>
        <p:spPr>
          <a:xfrm>
            <a:off x="1679791" y="3021553"/>
            <a:ext cx="574196" cy="307777"/>
          </a:xfrm>
          <a:prstGeom prst="rect">
            <a:avLst/>
          </a:prstGeom>
          <a:noFill/>
        </p:spPr>
        <p:txBody>
          <a:bodyPr wrap="none" rtlCol="0">
            <a:spAutoFit/>
          </a:bodyPr>
          <a:lstStyle/>
          <a:p>
            <a:pPr algn="l"/>
            <a:r>
              <a:rPr kumimoji="1" lang="en-US" altLang="ja-JP" sz="1400" b="1" dirty="0">
                <a:solidFill>
                  <a:schemeClr val="accent3"/>
                </a:solidFill>
                <a:latin typeface="+mj-ea"/>
                <a:ea typeface="+mj-ea"/>
              </a:rPr>
              <a:t>SNS</a:t>
            </a:r>
            <a:endParaRPr kumimoji="1" lang="ja-JP" altLang="en-US" sz="1400" b="1" dirty="0">
              <a:solidFill>
                <a:schemeClr val="accent3"/>
              </a:solidFill>
              <a:latin typeface="+mj-ea"/>
              <a:ea typeface="+mj-ea"/>
            </a:endParaRPr>
          </a:p>
        </p:txBody>
      </p:sp>
      <p:sp>
        <p:nvSpPr>
          <p:cNvPr id="42" name="テキスト ボックス 41">
            <a:extLst>
              <a:ext uri="{FF2B5EF4-FFF2-40B4-BE49-F238E27FC236}">
                <a16:creationId xmlns:a16="http://schemas.microsoft.com/office/drawing/2014/main" id="{D54C3653-63E2-E62C-D1FC-6D6465C25D82}"/>
              </a:ext>
            </a:extLst>
          </p:cNvPr>
          <p:cNvSpPr txBox="1"/>
          <p:nvPr/>
        </p:nvSpPr>
        <p:spPr>
          <a:xfrm>
            <a:off x="4846757" y="3015525"/>
            <a:ext cx="905080" cy="307777"/>
          </a:xfrm>
          <a:prstGeom prst="rect">
            <a:avLst/>
          </a:prstGeom>
          <a:noFill/>
        </p:spPr>
        <p:txBody>
          <a:bodyPr wrap="square" rtlCol="0">
            <a:spAutoFit/>
          </a:bodyPr>
          <a:lstStyle/>
          <a:p>
            <a:pPr algn="l"/>
            <a:r>
              <a:rPr lang="ja-JP" altLang="en-US" sz="1400" b="1" dirty="0">
                <a:solidFill>
                  <a:schemeClr val="accent3"/>
                </a:solidFill>
              </a:rPr>
              <a:t>ニュース</a:t>
            </a:r>
            <a:endParaRPr kumimoji="1" lang="ja-JP" altLang="en-US" sz="1400" b="1" dirty="0">
              <a:solidFill>
                <a:schemeClr val="accent3"/>
              </a:solidFill>
            </a:endParaRPr>
          </a:p>
        </p:txBody>
      </p:sp>
      <p:sp>
        <p:nvSpPr>
          <p:cNvPr id="43" name="テキスト ボックス 42">
            <a:extLst>
              <a:ext uri="{FF2B5EF4-FFF2-40B4-BE49-F238E27FC236}">
                <a16:creationId xmlns:a16="http://schemas.microsoft.com/office/drawing/2014/main" id="{07A7850F-5DC0-0E28-1A6E-A44FDEE605DF}"/>
              </a:ext>
            </a:extLst>
          </p:cNvPr>
          <p:cNvSpPr txBox="1"/>
          <p:nvPr/>
        </p:nvSpPr>
        <p:spPr>
          <a:xfrm>
            <a:off x="5096344" y="4537652"/>
            <a:ext cx="699436" cy="307777"/>
          </a:xfrm>
          <a:prstGeom prst="rect">
            <a:avLst/>
          </a:prstGeom>
          <a:noFill/>
        </p:spPr>
        <p:txBody>
          <a:bodyPr wrap="square" rtlCol="0">
            <a:spAutoFit/>
          </a:bodyPr>
          <a:lstStyle/>
          <a:p>
            <a:pPr algn="l"/>
            <a:r>
              <a:rPr kumimoji="1" lang="ja-JP" altLang="en-US" sz="1400" b="1" dirty="0">
                <a:solidFill>
                  <a:schemeClr val="accent3"/>
                </a:solidFill>
              </a:rPr>
              <a:t>検索</a:t>
            </a:r>
          </a:p>
        </p:txBody>
      </p:sp>
      <p:sp>
        <p:nvSpPr>
          <p:cNvPr id="44" name="テキスト ボックス 43">
            <a:extLst>
              <a:ext uri="{FF2B5EF4-FFF2-40B4-BE49-F238E27FC236}">
                <a16:creationId xmlns:a16="http://schemas.microsoft.com/office/drawing/2014/main" id="{EF90E247-F494-220E-53FD-0212B055D749}"/>
              </a:ext>
            </a:extLst>
          </p:cNvPr>
          <p:cNvSpPr txBox="1"/>
          <p:nvPr/>
        </p:nvSpPr>
        <p:spPr>
          <a:xfrm>
            <a:off x="3157923" y="5330283"/>
            <a:ext cx="1267809" cy="307777"/>
          </a:xfrm>
          <a:prstGeom prst="rect">
            <a:avLst/>
          </a:prstGeom>
          <a:noFill/>
        </p:spPr>
        <p:txBody>
          <a:bodyPr wrap="square" rtlCol="0">
            <a:spAutoFit/>
          </a:bodyPr>
          <a:lstStyle/>
          <a:p>
            <a:pPr algn="l"/>
            <a:r>
              <a:rPr lang="ja-JP" altLang="en-US" sz="1400" b="1" dirty="0">
                <a:solidFill>
                  <a:schemeClr val="accent3"/>
                </a:solidFill>
              </a:rPr>
              <a:t>専門メディア</a:t>
            </a:r>
            <a:endParaRPr lang="en-US" altLang="ja-JP" sz="1400" b="1" dirty="0">
              <a:solidFill>
                <a:schemeClr val="accent3"/>
              </a:solidFill>
            </a:endParaRPr>
          </a:p>
        </p:txBody>
      </p:sp>
      <p:sp>
        <p:nvSpPr>
          <p:cNvPr id="45" name="テキスト ボックス 44">
            <a:extLst>
              <a:ext uri="{FF2B5EF4-FFF2-40B4-BE49-F238E27FC236}">
                <a16:creationId xmlns:a16="http://schemas.microsoft.com/office/drawing/2014/main" id="{AA2D4ED4-4DA3-A892-7B39-D884338CF61A}"/>
              </a:ext>
            </a:extLst>
          </p:cNvPr>
          <p:cNvSpPr txBox="1"/>
          <p:nvPr/>
        </p:nvSpPr>
        <p:spPr>
          <a:xfrm>
            <a:off x="3540178" y="3791315"/>
            <a:ext cx="627825" cy="307777"/>
          </a:xfrm>
          <a:prstGeom prst="rect">
            <a:avLst/>
          </a:prstGeom>
          <a:noFill/>
        </p:spPr>
        <p:txBody>
          <a:bodyPr wrap="square" rtlCol="0">
            <a:spAutoFit/>
          </a:bodyPr>
          <a:lstStyle/>
          <a:p>
            <a:pPr algn="l"/>
            <a:r>
              <a:rPr kumimoji="1" lang="ja-JP" altLang="en-US" sz="1400" b="1" dirty="0">
                <a:solidFill>
                  <a:schemeClr val="accent3"/>
                </a:solidFill>
              </a:rPr>
              <a:t>動画</a:t>
            </a:r>
          </a:p>
        </p:txBody>
      </p:sp>
      <p:sp>
        <p:nvSpPr>
          <p:cNvPr id="46" name="テキスト ボックス 45">
            <a:extLst>
              <a:ext uri="{FF2B5EF4-FFF2-40B4-BE49-F238E27FC236}">
                <a16:creationId xmlns:a16="http://schemas.microsoft.com/office/drawing/2014/main" id="{1EC714CB-A478-BACA-5E4C-0BB35A8FD908}"/>
              </a:ext>
            </a:extLst>
          </p:cNvPr>
          <p:cNvSpPr txBox="1"/>
          <p:nvPr/>
        </p:nvSpPr>
        <p:spPr>
          <a:xfrm>
            <a:off x="1353212" y="4551315"/>
            <a:ext cx="1272092" cy="307777"/>
          </a:xfrm>
          <a:prstGeom prst="rect">
            <a:avLst/>
          </a:prstGeom>
          <a:noFill/>
        </p:spPr>
        <p:txBody>
          <a:bodyPr wrap="square" rtlCol="0">
            <a:spAutoFit/>
          </a:bodyPr>
          <a:lstStyle/>
          <a:p>
            <a:pPr algn="l"/>
            <a:r>
              <a:rPr lang="ja-JP" altLang="en-US" sz="1400" b="1" dirty="0">
                <a:solidFill>
                  <a:schemeClr val="accent3"/>
                </a:solidFill>
                <a:latin typeface="+mj-ea"/>
                <a:ea typeface="+mj-ea"/>
              </a:rPr>
              <a:t>ショッピング</a:t>
            </a:r>
            <a:endParaRPr kumimoji="1" lang="ja-JP" altLang="en-US" sz="1400" b="1" dirty="0">
              <a:solidFill>
                <a:schemeClr val="accent3"/>
              </a:solidFill>
              <a:latin typeface="+mj-ea"/>
              <a:ea typeface="+mj-ea"/>
            </a:endParaRPr>
          </a:p>
        </p:txBody>
      </p:sp>
      <p:sp>
        <p:nvSpPr>
          <p:cNvPr id="47" name="吹き出し: 角を丸めた四角形 46">
            <a:extLst>
              <a:ext uri="{FF2B5EF4-FFF2-40B4-BE49-F238E27FC236}">
                <a16:creationId xmlns:a16="http://schemas.microsoft.com/office/drawing/2014/main" id="{155D3391-1B7A-2FBC-9F63-50706CDD4777}"/>
              </a:ext>
            </a:extLst>
          </p:cNvPr>
          <p:cNvSpPr/>
          <p:nvPr/>
        </p:nvSpPr>
        <p:spPr>
          <a:xfrm>
            <a:off x="6318061" y="2838986"/>
            <a:ext cx="3626644" cy="1180028"/>
          </a:xfrm>
          <a:prstGeom prst="wedgeRoundRectCallout">
            <a:avLst>
              <a:gd name="adj1" fmla="val 57737"/>
              <a:gd name="adj2" fmla="val 19914"/>
              <a:gd name="adj3" fmla="val 16667"/>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Freeform 16">
            <a:extLst>
              <a:ext uri="{FF2B5EF4-FFF2-40B4-BE49-F238E27FC236}">
                <a16:creationId xmlns:a16="http://schemas.microsoft.com/office/drawing/2014/main" id="{3DF4A136-D283-FF12-0560-12752E7BC7F0}"/>
              </a:ext>
            </a:extLst>
          </p:cNvPr>
          <p:cNvSpPr>
            <a:spLocks noChangeArrowheads="1"/>
          </p:cNvSpPr>
          <p:nvPr/>
        </p:nvSpPr>
        <p:spPr bwMode="auto">
          <a:xfrm>
            <a:off x="10343341" y="3126384"/>
            <a:ext cx="794369" cy="899872"/>
          </a:xfrm>
          <a:custGeom>
            <a:avLst/>
            <a:gdLst>
              <a:gd name="T0" fmla="*/ 1691 w 1692"/>
              <a:gd name="T1" fmla="*/ 1804 h 1918"/>
              <a:gd name="T2" fmla="*/ 1579 w 1692"/>
              <a:gd name="T3" fmla="*/ 1917 h 1918"/>
              <a:gd name="T4" fmla="*/ 846 w 1692"/>
              <a:gd name="T5" fmla="*/ 1917 h 1918"/>
              <a:gd name="T6" fmla="*/ 112 w 1692"/>
              <a:gd name="T7" fmla="*/ 1917 h 1918"/>
              <a:gd name="T8" fmla="*/ 0 w 1692"/>
              <a:gd name="T9" fmla="*/ 1804 h 1918"/>
              <a:gd name="T10" fmla="*/ 2 w 1692"/>
              <a:gd name="T11" fmla="*/ 1782 h 1918"/>
              <a:gd name="T12" fmla="*/ 152 w 1692"/>
              <a:gd name="T13" fmla="*/ 1350 h 1918"/>
              <a:gd name="T14" fmla="*/ 846 w 1692"/>
              <a:gd name="T15" fmla="*/ 1187 h 1918"/>
              <a:gd name="T16" fmla="*/ 1539 w 1692"/>
              <a:gd name="T17" fmla="*/ 1350 h 1918"/>
              <a:gd name="T18" fmla="*/ 1689 w 1692"/>
              <a:gd name="T19" fmla="*/ 1782 h 1918"/>
              <a:gd name="T20" fmla="*/ 1691 w 1692"/>
              <a:gd name="T21" fmla="*/ 1804 h 1918"/>
              <a:gd name="T22" fmla="*/ 846 w 1692"/>
              <a:gd name="T23" fmla="*/ 0 h 1918"/>
              <a:gd name="T24" fmla="*/ 366 w 1692"/>
              <a:gd name="T25" fmla="*/ 536 h 1918"/>
              <a:gd name="T26" fmla="*/ 846 w 1692"/>
              <a:gd name="T27" fmla="*/ 1071 h 1918"/>
              <a:gd name="T28" fmla="*/ 1325 w 1692"/>
              <a:gd name="T29" fmla="*/ 536 h 1918"/>
              <a:gd name="T30" fmla="*/ 846 w 1692"/>
              <a:gd name="T31"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2" h="1918">
                <a:moveTo>
                  <a:pt x="1691" y="1804"/>
                </a:moveTo>
                <a:cubicBezTo>
                  <a:pt x="1691" y="1866"/>
                  <a:pt x="1641" y="1917"/>
                  <a:pt x="1579" y="1917"/>
                </a:cubicBezTo>
                <a:lnTo>
                  <a:pt x="846" y="1917"/>
                </a:lnTo>
                <a:lnTo>
                  <a:pt x="112" y="1917"/>
                </a:lnTo>
                <a:cubicBezTo>
                  <a:pt x="50" y="1917"/>
                  <a:pt x="0" y="1866"/>
                  <a:pt x="0" y="1804"/>
                </a:cubicBezTo>
                <a:cubicBezTo>
                  <a:pt x="0" y="1796"/>
                  <a:pt x="0" y="1787"/>
                  <a:pt x="2" y="1782"/>
                </a:cubicBezTo>
                <a:cubicBezTo>
                  <a:pt x="17" y="1655"/>
                  <a:pt x="53" y="1452"/>
                  <a:pt x="152" y="1350"/>
                </a:cubicBezTo>
                <a:cubicBezTo>
                  <a:pt x="290" y="1209"/>
                  <a:pt x="632" y="1187"/>
                  <a:pt x="846" y="1187"/>
                </a:cubicBezTo>
                <a:cubicBezTo>
                  <a:pt x="1059" y="1187"/>
                  <a:pt x="1401" y="1209"/>
                  <a:pt x="1539" y="1350"/>
                </a:cubicBezTo>
                <a:cubicBezTo>
                  <a:pt x="1638" y="1452"/>
                  <a:pt x="1677" y="1655"/>
                  <a:pt x="1689" y="1782"/>
                </a:cubicBezTo>
                <a:cubicBezTo>
                  <a:pt x="1691" y="1787"/>
                  <a:pt x="1691" y="1796"/>
                  <a:pt x="1691" y="1804"/>
                </a:cubicBezTo>
                <a:close/>
                <a:moveTo>
                  <a:pt x="846" y="0"/>
                </a:moveTo>
                <a:cubicBezTo>
                  <a:pt x="581" y="0"/>
                  <a:pt x="366" y="240"/>
                  <a:pt x="366" y="536"/>
                </a:cubicBezTo>
                <a:cubicBezTo>
                  <a:pt x="366" y="832"/>
                  <a:pt x="581" y="1071"/>
                  <a:pt x="846" y="1071"/>
                </a:cubicBezTo>
                <a:cubicBezTo>
                  <a:pt x="1110" y="1071"/>
                  <a:pt x="1325" y="832"/>
                  <a:pt x="1325" y="536"/>
                </a:cubicBezTo>
                <a:cubicBezTo>
                  <a:pt x="1325" y="240"/>
                  <a:pt x="1110" y="0"/>
                  <a:pt x="846" y="0"/>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51" name="テキスト ボックス 50">
            <a:extLst>
              <a:ext uri="{FF2B5EF4-FFF2-40B4-BE49-F238E27FC236}">
                <a16:creationId xmlns:a16="http://schemas.microsoft.com/office/drawing/2014/main" id="{036756C4-80BD-55BB-4DDB-6A53929D1C91}"/>
              </a:ext>
            </a:extLst>
          </p:cNvPr>
          <p:cNvSpPr txBox="1"/>
          <p:nvPr/>
        </p:nvSpPr>
        <p:spPr>
          <a:xfrm>
            <a:off x="6099813" y="5625472"/>
            <a:ext cx="5486080" cy="707886"/>
          </a:xfrm>
          <a:prstGeom prst="rect">
            <a:avLst/>
          </a:prstGeom>
          <a:noFill/>
        </p:spPr>
        <p:txBody>
          <a:bodyPr wrap="square">
            <a:spAutoFit/>
          </a:bodyPr>
          <a:lstStyle/>
          <a:p>
            <a:pPr algn="ctr"/>
            <a:r>
              <a:rPr kumimoji="1" lang="ja-JP" altLang="en-US" sz="2000" dirty="0">
                <a:solidFill>
                  <a:schemeClr val="accent3"/>
                </a:solidFill>
                <a:latin typeface="+mn-ea"/>
              </a:rPr>
              <a:t>国内最大のニュースメディア</a:t>
            </a:r>
            <a:endParaRPr lang="ja-JP" altLang="en-US" sz="2000" dirty="0">
              <a:solidFill>
                <a:schemeClr val="accent3"/>
              </a:solidFill>
              <a:latin typeface="+mn-ea"/>
            </a:endParaRPr>
          </a:p>
          <a:p>
            <a:pPr algn="ctr"/>
            <a:r>
              <a:rPr kumimoji="1" lang="en-US" altLang="ja-JP" sz="2000" dirty="0">
                <a:solidFill>
                  <a:schemeClr val="accent3"/>
                </a:solidFill>
                <a:latin typeface="+mn-ea"/>
              </a:rPr>
              <a:t>Yahoo</a:t>
            </a:r>
            <a:r>
              <a:rPr lang="en-US" altLang="ja-JP" sz="2000" dirty="0">
                <a:solidFill>
                  <a:schemeClr val="accent3"/>
                </a:solidFill>
                <a:latin typeface="+mn-ea"/>
              </a:rPr>
              <a:t>!</a:t>
            </a:r>
            <a:r>
              <a:rPr lang="ja-JP" altLang="en-US" sz="2000" dirty="0">
                <a:solidFill>
                  <a:schemeClr val="accent3"/>
                </a:solidFill>
                <a:latin typeface="+mn-ea"/>
              </a:rPr>
              <a:t> </a:t>
            </a:r>
            <a:r>
              <a:rPr kumimoji="1" lang="en-US" altLang="ja-JP" sz="2000" dirty="0">
                <a:solidFill>
                  <a:schemeClr val="accent3"/>
                </a:solidFill>
                <a:latin typeface="+mn-ea"/>
              </a:rPr>
              <a:t>JAPAN</a:t>
            </a:r>
            <a:r>
              <a:rPr kumimoji="1" lang="ja-JP" altLang="en-US" sz="2000" dirty="0">
                <a:solidFill>
                  <a:schemeClr val="accent3"/>
                </a:solidFill>
                <a:latin typeface="+mn-ea"/>
              </a:rPr>
              <a:t>をご活用下さい</a:t>
            </a:r>
            <a:endParaRPr lang="ja-JP" altLang="en-US" sz="2000" dirty="0">
              <a:solidFill>
                <a:schemeClr val="accent3"/>
              </a:solidFill>
              <a:latin typeface="+mn-ea"/>
            </a:endParaRPr>
          </a:p>
        </p:txBody>
      </p:sp>
      <p:pic>
        <p:nvPicPr>
          <p:cNvPr id="53" name="図 52" descr="ロゴ&#10;&#10;自動的に生成された説明">
            <a:extLst>
              <a:ext uri="{FF2B5EF4-FFF2-40B4-BE49-F238E27FC236}">
                <a16:creationId xmlns:a16="http://schemas.microsoft.com/office/drawing/2014/main" id="{53AC2FB9-59FD-A82C-47EC-ED5030A055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52675" y="4788269"/>
            <a:ext cx="2753730" cy="867425"/>
          </a:xfrm>
          <a:prstGeom prst="rect">
            <a:avLst/>
          </a:prstGeom>
        </p:spPr>
      </p:pic>
    </p:spTree>
    <p:extLst>
      <p:ext uri="{BB962C8B-B14F-4D97-AF65-F5344CB8AC3E}">
        <p14:creationId xmlns:p14="http://schemas.microsoft.com/office/powerpoint/2010/main" val="21615163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5230261E-6FEA-5F86-6059-05A7C9643DBA}"/>
              </a:ext>
            </a:extLst>
          </p:cNvPr>
          <p:cNvSpPr>
            <a:spLocks noGrp="1"/>
          </p:cNvSpPr>
          <p:nvPr>
            <p:ph type="body" sz="quarter" idx="18"/>
          </p:nvPr>
        </p:nvSpPr>
        <p:spPr/>
        <p:txBody>
          <a:bodyPr/>
          <a:lstStyle/>
          <a:p>
            <a:r>
              <a:rPr lang="en-US" altLang="ja-JP" dirty="0"/>
              <a:t>02</a:t>
            </a:r>
          </a:p>
          <a:p>
            <a:endParaRPr kumimoji="1" lang="ja-JP" altLang="en-US" dirty="0"/>
          </a:p>
        </p:txBody>
      </p:sp>
      <p:sp>
        <p:nvSpPr>
          <p:cNvPr id="4" name="テキスト プレースホルダー 3">
            <a:extLst>
              <a:ext uri="{FF2B5EF4-FFF2-40B4-BE49-F238E27FC236}">
                <a16:creationId xmlns:a16="http://schemas.microsoft.com/office/drawing/2014/main" id="{4956E079-8A24-AAF5-F393-7027BF63B62E}"/>
              </a:ext>
            </a:extLst>
          </p:cNvPr>
          <p:cNvSpPr>
            <a:spLocks noGrp="1"/>
          </p:cNvSpPr>
          <p:nvPr>
            <p:ph type="body" sz="quarter" idx="19"/>
          </p:nvPr>
        </p:nvSpPr>
        <p:spPr>
          <a:xfrm>
            <a:off x="741218" y="4386259"/>
            <a:ext cx="6993606" cy="490576"/>
          </a:xfrm>
        </p:spPr>
        <p:txBody>
          <a:bodyPr/>
          <a:lstStyle/>
          <a:p>
            <a:pPr algn="l"/>
            <a:r>
              <a:rPr lang="ja-JP" altLang="en-US" dirty="0">
                <a:latin typeface="+mn-ea"/>
              </a:rPr>
              <a:t>ニュースメディアの</a:t>
            </a:r>
            <a:endParaRPr lang="en-US" altLang="ja-JP" dirty="0">
              <a:latin typeface="+mn-ea"/>
            </a:endParaRPr>
          </a:p>
          <a:p>
            <a:pPr algn="l"/>
            <a:r>
              <a:rPr lang="ja-JP" altLang="en-US" dirty="0">
                <a:latin typeface="+mn-ea"/>
              </a:rPr>
              <a:t>ブランディング活用価値について</a:t>
            </a:r>
            <a:endParaRPr kumimoji="1" lang="ja-JP" altLang="en-US" dirty="0">
              <a:latin typeface="+mn-ea"/>
            </a:endParaRPr>
          </a:p>
        </p:txBody>
      </p:sp>
    </p:spTree>
    <p:extLst>
      <p:ext uri="{BB962C8B-B14F-4D97-AF65-F5344CB8AC3E}">
        <p14:creationId xmlns:p14="http://schemas.microsoft.com/office/powerpoint/2010/main" val="4005236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ja-JP" altLang="en-US" dirty="0"/>
              <a:t>ニュースメディアの特性</a:t>
            </a:r>
          </a:p>
        </p:txBody>
      </p:sp>
      <p:sp>
        <p:nvSpPr>
          <p:cNvPr id="3" name="正方形/長方形 2">
            <a:extLst>
              <a:ext uri="{FF2B5EF4-FFF2-40B4-BE49-F238E27FC236}">
                <a16:creationId xmlns:a16="http://schemas.microsoft.com/office/drawing/2014/main" id="{E1DA3C86-1D10-4A96-A7EF-3886072E305F}"/>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ニュースメディアは</a:t>
            </a:r>
            <a:r>
              <a:rPr lang="en-US" altLang="ja-JP" b="1" dirty="0">
                <a:solidFill>
                  <a:schemeClr val="accent3"/>
                </a:solidFill>
                <a:latin typeface="Meiryo" panose="020B0604030504040204" pitchFamily="34" charset="-128"/>
                <a:ea typeface="Meiryo" panose="020B0604030504040204" pitchFamily="34" charset="-128"/>
              </a:rPr>
              <a:t>『</a:t>
            </a:r>
            <a:r>
              <a:rPr lang="ja-JP" altLang="en-US" b="1" dirty="0">
                <a:solidFill>
                  <a:schemeClr val="accent3"/>
                </a:solidFill>
                <a:latin typeface="Meiryo" panose="020B0604030504040204" pitchFamily="34" charset="-128"/>
                <a:ea typeface="Meiryo" panose="020B0604030504040204" pitchFamily="34" charset="-128"/>
              </a:rPr>
              <a:t>世の中ゴト確認メディア</a:t>
            </a:r>
            <a:r>
              <a:rPr lang="en-US" altLang="ja-JP" b="1" dirty="0">
                <a:solidFill>
                  <a:schemeClr val="accent3"/>
                </a:solidFill>
                <a:latin typeface="Meiryo" panose="020B0604030504040204" pitchFamily="34" charset="-128"/>
                <a:ea typeface="Meiryo" panose="020B0604030504040204" pitchFamily="34" charset="-128"/>
              </a:rPr>
              <a:t>』</a:t>
            </a:r>
          </a:p>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世の中の新しい情報を収集する目的で利用するため、情報への受容度が高いマインドで利用</a:t>
            </a:r>
            <a:endParaRPr lang="en-US" altLang="ja-JP" b="1" dirty="0">
              <a:solidFill>
                <a:schemeClr val="accent3"/>
              </a:solidFill>
              <a:latin typeface="Meiryo" panose="020B0604030504040204" pitchFamily="34" charset="-128"/>
              <a:ea typeface="Meiryo" panose="020B0604030504040204" pitchFamily="34" charset="-128"/>
            </a:endParaRPr>
          </a:p>
        </p:txBody>
      </p:sp>
      <p:sp>
        <p:nvSpPr>
          <p:cNvPr id="46" name="テキスト ボックス 25">
            <a:extLst>
              <a:ext uri="{FF2B5EF4-FFF2-40B4-BE49-F238E27FC236}">
                <a16:creationId xmlns:a16="http://schemas.microsoft.com/office/drawing/2014/main" id="{8F5B2C16-4256-A86E-4934-B237E1A430CE}"/>
              </a:ext>
            </a:extLst>
          </p:cNvPr>
          <p:cNvSpPr txBox="1"/>
          <p:nvPr/>
        </p:nvSpPr>
        <p:spPr>
          <a:xfrm>
            <a:off x="716057" y="2489230"/>
            <a:ext cx="5096873" cy="369332"/>
          </a:xfrm>
          <a:prstGeom prst="rect">
            <a:avLst/>
          </a:prstGeom>
          <a:solidFill>
            <a:schemeClr val="tx1">
              <a:lumMod val="65000"/>
              <a:lumOff val="35000"/>
            </a:schemeClr>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en-US" altLang="ja-JP" b="1" dirty="0">
                <a:solidFill>
                  <a:schemeClr val="bg1"/>
                </a:solidFill>
              </a:rPr>
              <a:t>SNS/</a:t>
            </a:r>
            <a:r>
              <a:rPr kumimoji="1" lang="ja-JP" altLang="en-US" b="1" dirty="0">
                <a:solidFill>
                  <a:schemeClr val="bg1"/>
                </a:solidFill>
              </a:rPr>
              <a:t>動画サービス</a:t>
            </a:r>
          </a:p>
        </p:txBody>
      </p:sp>
      <p:sp>
        <p:nvSpPr>
          <p:cNvPr id="47" name="テキスト ボックス 26">
            <a:extLst>
              <a:ext uri="{FF2B5EF4-FFF2-40B4-BE49-F238E27FC236}">
                <a16:creationId xmlns:a16="http://schemas.microsoft.com/office/drawing/2014/main" id="{12FBF509-14F2-45C1-7E69-2B7F8EE24A2A}"/>
              </a:ext>
            </a:extLst>
          </p:cNvPr>
          <p:cNvSpPr txBox="1"/>
          <p:nvPr/>
        </p:nvSpPr>
        <p:spPr>
          <a:xfrm>
            <a:off x="6379071" y="2458956"/>
            <a:ext cx="5103646" cy="369332"/>
          </a:xfrm>
          <a:prstGeom prst="rect">
            <a:avLst/>
          </a:prstGeom>
          <a:solidFill>
            <a:schemeClr val="accent6"/>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b="1" dirty="0">
                <a:solidFill>
                  <a:schemeClr val="bg1"/>
                </a:solidFill>
              </a:rPr>
              <a:t>ニュース</a:t>
            </a:r>
            <a:r>
              <a:rPr kumimoji="1" lang="ja-JP" altLang="en-US" b="1" dirty="0">
                <a:solidFill>
                  <a:schemeClr val="bg1"/>
                </a:solidFill>
              </a:rPr>
              <a:t>サービス</a:t>
            </a:r>
          </a:p>
        </p:txBody>
      </p:sp>
      <p:sp>
        <p:nvSpPr>
          <p:cNvPr id="48" name="テキスト ボックス 27">
            <a:extLst>
              <a:ext uri="{FF2B5EF4-FFF2-40B4-BE49-F238E27FC236}">
                <a16:creationId xmlns:a16="http://schemas.microsoft.com/office/drawing/2014/main" id="{BB11C739-207F-3CEB-D7A7-9A703CF3E60B}"/>
              </a:ext>
            </a:extLst>
          </p:cNvPr>
          <p:cNvSpPr txBox="1"/>
          <p:nvPr/>
        </p:nvSpPr>
        <p:spPr>
          <a:xfrm>
            <a:off x="716056" y="2935047"/>
            <a:ext cx="5096873" cy="33855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1600" dirty="0">
                <a:solidFill>
                  <a:schemeClr val="accent3"/>
                </a:solidFill>
              </a:rPr>
              <a:t>顕在的なニーズへの接触が中心</a:t>
            </a:r>
          </a:p>
        </p:txBody>
      </p:sp>
      <p:sp>
        <p:nvSpPr>
          <p:cNvPr id="49" name="テキスト ボックス 28">
            <a:extLst>
              <a:ext uri="{FF2B5EF4-FFF2-40B4-BE49-F238E27FC236}">
                <a16:creationId xmlns:a16="http://schemas.microsoft.com/office/drawing/2014/main" id="{133E30F3-B660-BF17-F3D8-766ADE26395F}"/>
              </a:ext>
            </a:extLst>
          </p:cNvPr>
          <p:cNvSpPr txBox="1"/>
          <p:nvPr/>
        </p:nvSpPr>
        <p:spPr>
          <a:xfrm>
            <a:off x="6379070" y="2935047"/>
            <a:ext cx="5103646" cy="33855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600" dirty="0">
                <a:solidFill>
                  <a:schemeClr val="accent3"/>
                </a:solidFill>
              </a:rPr>
              <a:t>潜在的なニーズへ接触することができる</a:t>
            </a:r>
            <a:endParaRPr kumimoji="1" lang="ja-JP" altLang="en-US" sz="1600" dirty="0">
              <a:solidFill>
                <a:schemeClr val="accent3"/>
              </a:solidFill>
            </a:endParaRPr>
          </a:p>
        </p:txBody>
      </p:sp>
      <p:sp>
        <p:nvSpPr>
          <p:cNvPr id="27" name="円/楕円 91">
            <a:extLst>
              <a:ext uri="{FF2B5EF4-FFF2-40B4-BE49-F238E27FC236}">
                <a16:creationId xmlns:a16="http://schemas.microsoft.com/office/drawing/2014/main" id="{F9936B59-F910-19C1-BA45-91C235756305}"/>
              </a:ext>
            </a:extLst>
          </p:cNvPr>
          <p:cNvSpPr/>
          <p:nvPr/>
        </p:nvSpPr>
        <p:spPr>
          <a:xfrm>
            <a:off x="9013479" y="3158486"/>
            <a:ext cx="2367624" cy="2162917"/>
          </a:xfrm>
          <a:prstGeom prst="ellipse">
            <a:avLst/>
          </a:prstGeom>
          <a:solidFill>
            <a:srgbClr val="FFD8D9">
              <a:alpha val="49227"/>
            </a:srgbClr>
          </a:solidFill>
          <a:ln>
            <a:noFill/>
          </a:ln>
          <a:effectLst>
            <a:reflection endPos="0" dist="50800" dir="5400000" sy="-100000" algn="bl" rotWithShape="0"/>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Helvetica" panose="020B0604020202020204" pitchFamily="34" charset="0"/>
              <a:ea typeface="Yu Gothic" panose="020B0400000000000000" pitchFamily="50" charset="-128"/>
              <a:cs typeface="Helvetica" panose="020B0604020202020204" pitchFamily="34" charset="0"/>
            </a:endParaRPr>
          </a:p>
        </p:txBody>
      </p:sp>
      <p:pic>
        <p:nvPicPr>
          <p:cNvPr id="28" name="図 27">
            <a:extLst>
              <a:ext uri="{FF2B5EF4-FFF2-40B4-BE49-F238E27FC236}">
                <a16:creationId xmlns:a16="http://schemas.microsoft.com/office/drawing/2014/main" id="{41F832D0-6C82-D234-0E00-EBFB24A4A4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84649" y="3334541"/>
            <a:ext cx="1036916" cy="1519292"/>
          </a:xfrm>
          <a:prstGeom prst="rect">
            <a:avLst/>
          </a:prstGeom>
        </p:spPr>
      </p:pic>
      <p:pic>
        <p:nvPicPr>
          <p:cNvPr id="29" name="図 28" descr="図形, 円&#10;&#10;自動的に生成された説明">
            <a:extLst>
              <a:ext uri="{FF2B5EF4-FFF2-40B4-BE49-F238E27FC236}">
                <a16:creationId xmlns:a16="http://schemas.microsoft.com/office/drawing/2014/main" id="{16E66D2B-7700-D7F7-B404-BE11629B85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flipV="1">
            <a:off x="6512675" y="3450308"/>
            <a:ext cx="815170" cy="818029"/>
          </a:xfrm>
          <a:prstGeom prst="rect">
            <a:avLst/>
          </a:prstGeom>
        </p:spPr>
      </p:pic>
      <p:pic>
        <p:nvPicPr>
          <p:cNvPr id="30" name="図 29" descr="アイコン&#10;&#10;自動的に生成された説明">
            <a:extLst>
              <a:ext uri="{FF2B5EF4-FFF2-40B4-BE49-F238E27FC236}">
                <a16:creationId xmlns:a16="http://schemas.microsoft.com/office/drawing/2014/main" id="{470525F0-749A-3CCA-7D41-050E6C10EF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55230" y="3588200"/>
            <a:ext cx="450864" cy="450864"/>
          </a:xfrm>
          <a:prstGeom prst="rect">
            <a:avLst/>
          </a:prstGeom>
        </p:spPr>
      </p:pic>
      <p:pic>
        <p:nvPicPr>
          <p:cNvPr id="54" name="図 53" descr="アイコン&#10;&#10;自動的に生成された説明">
            <a:extLst>
              <a:ext uri="{FF2B5EF4-FFF2-40B4-BE49-F238E27FC236}">
                <a16:creationId xmlns:a16="http://schemas.microsoft.com/office/drawing/2014/main" id="{0C530E06-411D-2A51-36E0-A153222D5F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96645" y="3924493"/>
            <a:ext cx="463066" cy="463066"/>
          </a:xfrm>
          <a:prstGeom prst="rect">
            <a:avLst/>
          </a:prstGeom>
        </p:spPr>
      </p:pic>
      <p:pic>
        <p:nvPicPr>
          <p:cNvPr id="55" name="図 54" descr="白いバックグラウンドの前にある交通標識&#10;&#10;自動的に生成された説明">
            <a:extLst>
              <a:ext uri="{FF2B5EF4-FFF2-40B4-BE49-F238E27FC236}">
                <a16:creationId xmlns:a16="http://schemas.microsoft.com/office/drawing/2014/main" id="{EC7ED3A8-F460-91D7-7191-253A503BD17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97082" y="4371382"/>
            <a:ext cx="547260" cy="547260"/>
          </a:xfrm>
          <a:prstGeom prst="rect">
            <a:avLst/>
          </a:prstGeom>
        </p:spPr>
      </p:pic>
      <p:pic>
        <p:nvPicPr>
          <p:cNvPr id="56" name="図 55" descr="アイコン&#10;&#10;自動的に生成された説明">
            <a:extLst>
              <a:ext uri="{FF2B5EF4-FFF2-40B4-BE49-F238E27FC236}">
                <a16:creationId xmlns:a16="http://schemas.microsoft.com/office/drawing/2014/main" id="{E928ED6E-348D-A8CD-E461-1B5365EF7AE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75025" y="3511126"/>
            <a:ext cx="547260" cy="547260"/>
          </a:xfrm>
          <a:prstGeom prst="rect">
            <a:avLst/>
          </a:prstGeom>
        </p:spPr>
      </p:pic>
      <p:pic>
        <p:nvPicPr>
          <p:cNvPr id="57" name="図 56" descr="アイコン&#10;&#10;自動的に生成された説明">
            <a:extLst>
              <a:ext uri="{FF2B5EF4-FFF2-40B4-BE49-F238E27FC236}">
                <a16:creationId xmlns:a16="http://schemas.microsoft.com/office/drawing/2014/main" id="{C1F5F73B-8759-AE7F-2292-6C5B58EB285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75101" y="4046901"/>
            <a:ext cx="589356" cy="589356"/>
          </a:xfrm>
          <a:prstGeom prst="rect">
            <a:avLst/>
          </a:prstGeom>
        </p:spPr>
      </p:pic>
      <p:sp>
        <p:nvSpPr>
          <p:cNvPr id="58" name="テキスト ボックス 31">
            <a:extLst>
              <a:ext uri="{FF2B5EF4-FFF2-40B4-BE49-F238E27FC236}">
                <a16:creationId xmlns:a16="http://schemas.microsoft.com/office/drawing/2014/main" id="{DB3F51F6-98E2-2AC4-40BC-FA599037BD49}"/>
              </a:ext>
            </a:extLst>
          </p:cNvPr>
          <p:cNvSpPr txBox="1"/>
          <p:nvPr/>
        </p:nvSpPr>
        <p:spPr>
          <a:xfrm>
            <a:off x="6776751" y="5672023"/>
            <a:ext cx="4391643" cy="58477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kumimoji="1" lang="ja-JP" altLang="en-US" sz="1600" b="1" dirty="0">
                <a:solidFill>
                  <a:schemeClr val="accent6"/>
                </a:solidFill>
              </a:rPr>
              <a:t>・世の中的な話題や新しい情報を求めて接触</a:t>
            </a:r>
            <a:endParaRPr kumimoji="1" lang="en-US" altLang="ja-JP" sz="1600" b="1" dirty="0">
              <a:solidFill>
                <a:schemeClr val="accent6"/>
              </a:solidFill>
            </a:endParaRPr>
          </a:p>
          <a:p>
            <a:pPr algn="l"/>
            <a:r>
              <a:rPr lang="ja-JP" altLang="en-US" sz="1600" b="1" dirty="0">
                <a:solidFill>
                  <a:schemeClr val="accent6"/>
                </a:solidFill>
              </a:rPr>
              <a:t>・</a:t>
            </a:r>
            <a:r>
              <a:rPr kumimoji="1" lang="ja-JP" altLang="en-US" sz="1600" b="1" dirty="0">
                <a:solidFill>
                  <a:schemeClr val="accent6"/>
                </a:solidFill>
              </a:rPr>
              <a:t>興味が薄い情報でも受容度が高い</a:t>
            </a:r>
          </a:p>
        </p:txBody>
      </p:sp>
      <p:sp>
        <p:nvSpPr>
          <p:cNvPr id="59" name="楕円 58">
            <a:extLst>
              <a:ext uri="{FF2B5EF4-FFF2-40B4-BE49-F238E27FC236}">
                <a16:creationId xmlns:a16="http://schemas.microsoft.com/office/drawing/2014/main" id="{819BF234-8500-D9CD-00B6-338417BF34F2}"/>
              </a:ext>
            </a:extLst>
          </p:cNvPr>
          <p:cNvSpPr/>
          <p:nvPr/>
        </p:nvSpPr>
        <p:spPr>
          <a:xfrm>
            <a:off x="3816833" y="3809020"/>
            <a:ext cx="936104" cy="93610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60" name="図 59" descr="食品 が含まれている画像&#10;&#10;自動的に生成された説明">
            <a:extLst>
              <a:ext uri="{FF2B5EF4-FFF2-40B4-BE49-F238E27FC236}">
                <a16:creationId xmlns:a16="http://schemas.microsoft.com/office/drawing/2014/main" id="{F09129E5-5810-DF87-02C9-313503D18A9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78029" y="3502111"/>
            <a:ext cx="907300" cy="1427148"/>
          </a:xfrm>
          <a:prstGeom prst="rect">
            <a:avLst/>
          </a:prstGeom>
        </p:spPr>
      </p:pic>
      <p:pic>
        <p:nvPicPr>
          <p:cNvPr id="61" name="図 60" descr="図形, 円&#10;&#10;自動的に生成された説明">
            <a:extLst>
              <a:ext uri="{FF2B5EF4-FFF2-40B4-BE49-F238E27FC236}">
                <a16:creationId xmlns:a16="http://schemas.microsoft.com/office/drawing/2014/main" id="{6BF9EF05-E634-890A-E594-32B9A4857A1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0948696" flipH="1">
            <a:off x="1103382" y="3557026"/>
            <a:ext cx="837918" cy="840859"/>
          </a:xfrm>
          <a:prstGeom prst="rect">
            <a:avLst/>
          </a:prstGeom>
        </p:spPr>
      </p:pic>
      <p:sp>
        <p:nvSpPr>
          <p:cNvPr id="62" name="矢印: 下 61">
            <a:extLst>
              <a:ext uri="{FF2B5EF4-FFF2-40B4-BE49-F238E27FC236}">
                <a16:creationId xmlns:a16="http://schemas.microsoft.com/office/drawing/2014/main" id="{DCD5EBCF-2DB0-E423-1074-C938222BB75E}"/>
              </a:ext>
            </a:extLst>
          </p:cNvPr>
          <p:cNvSpPr/>
          <p:nvPr/>
        </p:nvSpPr>
        <p:spPr>
          <a:xfrm rot="16200000">
            <a:off x="3124969" y="3700313"/>
            <a:ext cx="216024" cy="1008112"/>
          </a:xfrm>
          <a:prstGeom prst="downArrow">
            <a:avLst/>
          </a:prstGeom>
          <a:solidFill>
            <a:schemeClr val="bg2">
              <a:lumMod val="2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63" name="図 62" descr="アイコン&#10;&#10;中程度の精度で自動的に生成された説明">
            <a:extLst>
              <a:ext uri="{FF2B5EF4-FFF2-40B4-BE49-F238E27FC236}">
                <a16:creationId xmlns:a16="http://schemas.microsoft.com/office/drawing/2014/main" id="{132C920F-1C6B-BAB2-69BF-BF2F20E0051E}"/>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27427" y="3670009"/>
            <a:ext cx="551147" cy="551147"/>
          </a:xfrm>
          <a:prstGeom prst="rect">
            <a:avLst/>
          </a:prstGeom>
        </p:spPr>
      </p:pic>
      <p:pic>
        <p:nvPicPr>
          <p:cNvPr id="64" name="図 63" descr="アイコン&#10;&#10;中程度の精度で自動的に生成された説明">
            <a:extLst>
              <a:ext uri="{FF2B5EF4-FFF2-40B4-BE49-F238E27FC236}">
                <a16:creationId xmlns:a16="http://schemas.microsoft.com/office/drawing/2014/main" id="{95884E94-5E6D-0712-D13F-C364F805E7DC}"/>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960849" y="3953036"/>
            <a:ext cx="648072" cy="648072"/>
          </a:xfrm>
          <a:prstGeom prst="rect">
            <a:avLst/>
          </a:prstGeom>
        </p:spPr>
      </p:pic>
      <p:pic>
        <p:nvPicPr>
          <p:cNvPr id="65" name="図 64" descr="アイコン&#10;&#10;自動的に生成された説明">
            <a:extLst>
              <a:ext uri="{FF2B5EF4-FFF2-40B4-BE49-F238E27FC236}">
                <a16:creationId xmlns:a16="http://schemas.microsoft.com/office/drawing/2014/main" id="{CDA59A7D-6EF6-3A55-40AB-659D3584779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97081" y="3787318"/>
            <a:ext cx="336407" cy="336407"/>
          </a:xfrm>
          <a:prstGeom prst="rect">
            <a:avLst/>
          </a:prstGeom>
        </p:spPr>
      </p:pic>
      <p:pic>
        <p:nvPicPr>
          <p:cNvPr id="66" name="図 65" descr="アイコン&#10;&#10;自動的に生成された説明">
            <a:extLst>
              <a:ext uri="{FF2B5EF4-FFF2-40B4-BE49-F238E27FC236}">
                <a16:creationId xmlns:a16="http://schemas.microsoft.com/office/drawing/2014/main" id="{59C84F8C-F5FC-82D2-1B6F-49B5A40D16A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671013" y="3440683"/>
            <a:ext cx="458698" cy="458698"/>
          </a:xfrm>
          <a:prstGeom prst="rect">
            <a:avLst/>
          </a:prstGeom>
        </p:spPr>
      </p:pic>
      <p:sp>
        <p:nvSpPr>
          <p:cNvPr id="67" name="テキスト ボックス 32">
            <a:extLst>
              <a:ext uri="{FF2B5EF4-FFF2-40B4-BE49-F238E27FC236}">
                <a16:creationId xmlns:a16="http://schemas.microsoft.com/office/drawing/2014/main" id="{F2FF63FD-60E2-C8CD-3B9C-1141C0600FF7}"/>
              </a:ext>
            </a:extLst>
          </p:cNvPr>
          <p:cNvSpPr txBox="1"/>
          <p:nvPr/>
        </p:nvSpPr>
        <p:spPr>
          <a:xfrm>
            <a:off x="1286460" y="5672023"/>
            <a:ext cx="4248472" cy="58477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600" b="1" dirty="0">
                <a:solidFill>
                  <a:schemeClr val="accent3"/>
                </a:solidFill>
              </a:rPr>
              <a:t>・明確な興味関心や目的を持って接触</a:t>
            </a:r>
            <a:endParaRPr kumimoji="1" lang="en-US" altLang="ja-JP" sz="1600" b="1" dirty="0">
              <a:solidFill>
                <a:schemeClr val="accent3"/>
              </a:solidFill>
            </a:endParaRPr>
          </a:p>
          <a:p>
            <a:pPr algn="l"/>
            <a:r>
              <a:rPr kumimoji="1" lang="ja-JP" altLang="en-US" sz="1600" b="1" dirty="0">
                <a:solidFill>
                  <a:schemeClr val="accent3"/>
                </a:solidFill>
              </a:rPr>
              <a:t>・興味のある情報以外への受容度が低い</a:t>
            </a:r>
          </a:p>
        </p:txBody>
      </p:sp>
      <p:sp>
        <p:nvSpPr>
          <p:cNvPr id="68" name="テキスト ボックス 35">
            <a:extLst>
              <a:ext uri="{FF2B5EF4-FFF2-40B4-BE49-F238E27FC236}">
                <a16:creationId xmlns:a16="http://schemas.microsoft.com/office/drawing/2014/main" id="{CEF531FE-BFE9-513A-4C8A-19A8AFC6F350}"/>
              </a:ext>
            </a:extLst>
          </p:cNvPr>
          <p:cNvSpPr txBox="1"/>
          <p:nvPr/>
        </p:nvSpPr>
        <p:spPr>
          <a:xfrm>
            <a:off x="1498817" y="5192619"/>
            <a:ext cx="3448752" cy="369332"/>
          </a:xfrm>
          <a:prstGeom prst="rect">
            <a:avLst/>
          </a:prstGeom>
          <a:solidFill>
            <a:schemeClr val="tx1">
              <a:lumMod val="50000"/>
              <a:lumOff val="50000"/>
            </a:schemeClr>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b="1" dirty="0">
                <a:solidFill>
                  <a:schemeClr val="bg1"/>
                </a:solidFill>
              </a:rPr>
              <a:t>特徴</a:t>
            </a:r>
          </a:p>
        </p:txBody>
      </p:sp>
      <p:sp>
        <p:nvSpPr>
          <p:cNvPr id="69" name="矢印: 下 68">
            <a:extLst>
              <a:ext uri="{FF2B5EF4-FFF2-40B4-BE49-F238E27FC236}">
                <a16:creationId xmlns:a16="http://schemas.microsoft.com/office/drawing/2014/main" id="{3533D969-46F0-1392-E26B-6D9B57953483}"/>
              </a:ext>
            </a:extLst>
          </p:cNvPr>
          <p:cNvSpPr/>
          <p:nvPr/>
        </p:nvSpPr>
        <p:spPr>
          <a:xfrm rot="16200000">
            <a:off x="8650857" y="3556052"/>
            <a:ext cx="216024" cy="1008112"/>
          </a:xfrm>
          <a:prstGeom prst="downArrow">
            <a:avLst/>
          </a:prstGeom>
          <a:solidFill>
            <a:schemeClr val="accent6">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70" name="テキスト ボックス 40">
            <a:extLst>
              <a:ext uri="{FF2B5EF4-FFF2-40B4-BE49-F238E27FC236}">
                <a16:creationId xmlns:a16="http://schemas.microsoft.com/office/drawing/2014/main" id="{C3178099-BF36-3ABE-1054-E0DE88963C64}"/>
              </a:ext>
            </a:extLst>
          </p:cNvPr>
          <p:cNvSpPr txBox="1"/>
          <p:nvPr/>
        </p:nvSpPr>
        <p:spPr>
          <a:xfrm>
            <a:off x="7176605" y="5184820"/>
            <a:ext cx="3320432" cy="369332"/>
          </a:xfrm>
          <a:prstGeom prst="rect">
            <a:avLst/>
          </a:prstGeom>
          <a:solidFill>
            <a:schemeClr val="accent6">
              <a:lumMod val="60000"/>
              <a:lumOff val="40000"/>
            </a:schemeClr>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b="1" dirty="0">
                <a:solidFill>
                  <a:schemeClr val="bg1"/>
                </a:solidFill>
              </a:rPr>
              <a:t>特徴</a:t>
            </a:r>
          </a:p>
        </p:txBody>
      </p:sp>
    </p:spTree>
    <p:extLst>
      <p:ext uri="{BB962C8B-B14F-4D97-AF65-F5344CB8AC3E}">
        <p14:creationId xmlns:p14="http://schemas.microsoft.com/office/powerpoint/2010/main" val="1300509723"/>
      </p:ext>
    </p:extLst>
  </p:cSld>
  <p:clrMapOvr>
    <a:masterClrMapping/>
  </p:clrMapOvr>
</p:sld>
</file>

<file path=ppt/theme/theme1.xml><?xml version="1.0" encoding="utf-8"?>
<a:theme xmlns:a="http://schemas.openxmlformats.org/drawingml/2006/main" name="表紙">
  <a:themeElements>
    <a:clrScheme name="Yahoo広告カラーパレット">
      <a:dk1>
        <a:srgbClr val="000000"/>
      </a:dk1>
      <a:lt1>
        <a:srgbClr val="F5F5F5"/>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61542</TotalTime>
  <Words>3198</Words>
  <Application>Microsoft Office PowerPoint</Application>
  <PresentationFormat>ワイド画面</PresentationFormat>
  <Paragraphs>576</Paragraphs>
  <Slides>39</Slides>
  <Notes>10</Notes>
  <HiddenSlides>0</HiddenSlides>
  <MMClips>0</MMClips>
  <ScaleCrop>false</ScaleCrop>
  <HeadingPairs>
    <vt:vector size="8" baseType="variant">
      <vt:variant>
        <vt:lpstr>使用されているフォント</vt:lpstr>
      </vt:variant>
      <vt:variant>
        <vt:i4>10</vt:i4>
      </vt:variant>
      <vt:variant>
        <vt:lpstr>テーマ</vt:lpstr>
      </vt:variant>
      <vt:variant>
        <vt:i4>1</vt:i4>
      </vt:variant>
      <vt:variant>
        <vt:lpstr>埋め込まれた OLE サーバー</vt:lpstr>
      </vt:variant>
      <vt:variant>
        <vt:i4>1</vt:i4>
      </vt:variant>
      <vt:variant>
        <vt:lpstr>スライド タイトル</vt:lpstr>
      </vt:variant>
      <vt:variant>
        <vt:i4>39</vt:i4>
      </vt:variant>
    </vt:vector>
  </HeadingPairs>
  <TitlesOfParts>
    <vt:vector size="51" baseType="lpstr">
      <vt:lpstr>メイリオ</vt:lpstr>
      <vt:lpstr>メイリオ</vt:lpstr>
      <vt:lpstr>Yu Gothic</vt:lpstr>
      <vt:lpstr>Yu Gothic</vt:lpstr>
      <vt:lpstr>Yu Gothic Medium</vt:lpstr>
      <vt:lpstr>Arial</vt:lpstr>
      <vt:lpstr>Calibri</vt:lpstr>
      <vt:lpstr>Helvetica</vt:lpstr>
      <vt:lpstr>Segoe UI</vt:lpstr>
      <vt:lpstr>Wingdings</vt:lpstr>
      <vt:lpstr>表紙</vt:lpstr>
      <vt:lpstr>Worksheet</vt:lpstr>
      <vt:lpstr>Yahoo! JAPAN トップページ　トピックスPR　SP 販促資料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松本 恵実</cp:lastModifiedBy>
  <cp:revision>719</cp:revision>
  <dcterms:created xsi:type="dcterms:W3CDTF">2020-02-26T07:28:11Z</dcterms:created>
  <dcterms:modified xsi:type="dcterms:W3CDTF">2023-08-04T04:36:22Z</dcterms:modified>
  <cp:category/>
</cp:coreProperties>
</file>