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562" r:id="rId2"/>
    <p:sldId id="601" r:id="rId3"/>
    <p:sldId id="602" r:id="rId4"/>
    <p:sldId id="586" r:id="rId5"/>
    <p:sldId id="587" r:id="rId6"/>
    <p:sldId id="589" r:id="rId7"/>
    <p:sldId id="590" r:id="rId8"/>
    <p:sldId id="597" r:id="rId9"/>
    <p:sldId id="598" r:id="rId10"/>
    <p:sldId id="599" r:id="rId11"/>
    <p:sldId id="600" r:id="rId12"/>
    <p:sldId id="596" r:id="rId1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8A7F"/>
    <a:srgbClr val="C4A17C"/>
    <a:srgbClr val="FBFBFB"/>
    <a:srgbClr val="ECECEC"/>
    <a:srgbClr val="FFFFFF"/>
    <a:srgbClr val="F5F5F5"/>
    <a:srgbClr val="999999"/>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46" autoAdjust="0"/>
    <p:restoredTop sz="96534" autoAdjust="0"/>
  </p:normalViewPr>
  <p:slideViewPr>
    <p:cSldViewPr snapToGrid="0">
      <p:cViewPr varScale="1">
        <p:scale>
          <a:sx n="92" d="100"/>
          <a:sy n="92" d="100"/>
        </p:scale>
        <p:origin x="44" y="232"/>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userId="7815101345_tp_box_2" providerId="OAuth2" clId="{32C37BD8-BDBC-4148-B0B2-5551CE5B6651}"/>
    <pc:docChg chg="modMainMaster">
      <pc:chgData name="smiyazak" userId="7815101345_tp_box_2" providerId="OAuth2" clId="{32C37BD8-BDBC-4148-B0B2-5551CE5B6651}" dt="2023-02-27T04:11:58.018" v="3" actId="20577"/>
      <pc:docMkLst>
        <pc:docMk/>
      </pc:docMkLst>
      <pc:sldMasterChg chg="modSldLayout">
        <pc:chgData name="smiyazak" userId="7815101345_tp_box_2" providerId="OAuth2" clId="{32C37BD8-BDBC-4148-B0B2-5551CE5B6651}" dt="2023-02-27T04:11:58.018" v="3" actId="20577"/>
        <pc:sldMasterMkLst>
          <pc:docMk/>
          <pc:sldMasterMk cId="0" sldId="2147483648"/>
        </pc:sldMasterMkLst>
        <pc:sldLayoutChg chg="modSp mod">
          <pc:chgData name="smiyazak" userId="7815101345_tp_box_2" providerId="OAuth2" clId="{32C37BD8-BDBC-4148-B0B2-5551CE5B6651}" dt="2023-02-27T04:11:58.018" v="3" actId="20577"/>
          <pc:sldLayoutMkLst>
            <pc:docMk/>
            <pc:sldMasterMk cId="0" sldId="2147483648"/>
            <pc:sldLayoutMk cId="999880659" sldId="2147483868"/>
          </pc:sldLayoutMkLst>
          <pc:spChg chg="mod">
            <ac:chgData name="smiyazak" userId="7815101345_tp_box_2" providerId="OAuth2" clId="{32C37BD8-BDBC-4148-B0B2-5551CE5B6651}" dt="2023-02-27T04:11:58.018" v="3" actId="20577"/>
            <ac:spMkLst>
              <pc:docMk/>
              <pc:sldMasterMk cId="0" sldId="2147483648"/>
              <pc:sldLayoutMk cId="999880659" sldId="2147483868"/>
              <ac:spMk id="23" creationId="{478FD697-B661-50F1-F21F-29D523E9D19F}"/>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2023/3/20</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3021575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140299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目次B_4項目_">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69154" y="-308222"/>
            <a:ext cx="4799272" cy="7887262"/>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03714 w 4804774"/>
              <a:gd name="connsiteY0" fmla="*/ 530624 h 7936978"/>
              <a:gd name="connsiteX1" fmla="*/ 3101951 w 4804774"/>
              <a:gd name="connsiteY1" fmla="*/ 0 h 7936978"/>
              <a:gd name="connsiteX2" fmla="*/ 4804774 w 4804774"/>
              <a:gd name="connsiteY2" fmla="*/ 6597444 h 7936978"/>
              <a:gd name="connsiteX3" fmla="*/ 0 w 4804774"/>
              <a:gd name="connsiteY3" fmla="*/ 7936978 h 7936978"/>
              <a:gd name="connsiteX4" fmla="*/ 1103714 w 4804774"/>
              <a:gd name="connsiteY4" fmla="*/ 530624 h 7936978"/>
              <a:gd name="connsiteX0" fmla="*/ 1090082 w 4791142"/>
              <a:gd name="connsiteY0" fmla="*/ 530624 h 7887262"/>
              <a:gd name="connsiteX1" fmla="*/ 3088319 w 4791142"/>
              <a:gd name="connsiteY1" fmla="*/ 0 h 7887262"/>
              <a:gd name="connsiteX2" fmla="*/ 4791142 w 4791142"/>
              <a:gd name="connsiteY2" fmla="*/ 6597444 h 7887262"/>
              <a:gd name="connsiteX3" fmla="*/ 0 w 4791142"/>
              <a:gd name="connsiteY3" fmla="*/ 7887262 h 7887262"/>
              <a:gd name="connsiteX4" fmla="*/ 1090082 w 4791142"/>
              <a:gd name="connsiteY4" fmla="*/ 530624 h 7887262"/>
              <a:gd name="connsiteX0" fmla="*/ 1090082 w 4799272"/>
              <a:gd name="connsiteY0" fmla="*/ 530624 h 7887262"/>
              <a:gd name="connsiteX1" fmla="*/ 3088319 w 4799272"/>
              <a:gd name="connsiteY1" fmla="*/ 0 h 7887262"/>
              <a:gd name="connsiteX2" fmla="*/ 4799272 w 4799272"/>
              <a:gd name="connsiteY2" fmla="*/ 6654774 h 7887262"/>
              <a:gd name="connsiteX3" fmla="*/ 0 w 4799272"/>
              <a:gd name="connsiteY3" fmla="*/ 7887262 h 7887262"/>
              <a:gd name="connsiteX4" fmla="*/ 1090082 w 4799272"/>
              <a:gd name="connsiteY4" fmla="*/ 530624 h 7887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9272" h="7887262">
                <a:moveTo>
                  <a:pt x="1090082" y="530624"/>
                </a:moveTo>
                <a:lnTo>
                  <a:pt x="3088319" y="0"/>
                </a:lnTo>
                <a:lnTo>
                  <a:pt x="4799272" y="6654774"/>
                </a:lnTo>
                <a:lnTo>
                  <a:pt x="0" y="7887262"/>
                </a:lnTo>
                <a:cubicBezTo>
                  <a:pt x="518324" y="5085350"/>
                  <a:pt x="727961" y="2995674"/>
                  <a:pt x="1090082" y="530624"/>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pic>
        <p:nvPicPr>
          <p:cNvPr id="4" name="図 3">
            <a:extLst>
              <a:ext uri="{FF2B5EF4-FFF2-40B4-BE49-F238E27FC236}">
                <a16:creationId xmlns:a16="http://schemas.microsoft.com/office/drawing/2014/main" id="{8A125518-0AAB-3573-D633-6794F505E320}"/>
              </a:ext>
            </a:extLst>
          </p:cNvPr>
          <p:cNvPicPr>
            <a:picLocks noChangeAspect="1"/>
          </p:cNvPicPr>
          <p:nvPr userDrawn="1"/>
        </p:nvPicPr>
        <p:blipFill>
          <a:blip r:embed="rId3">
            <a:alphaModFix amt="50000"/>
          </a:blip>
          <a:stretch>
            <a:fillRect/>
          </a:stretch>
        </p:blipFill>
        <p:spPr>
          <a:xfrm>
            <a:off x="6666280" y="-37840"/>
            <a:ext cx="7804641" cy="7102315"/>
          </a:xfrm>
          <a:prstGeom prst="rect">
            <a:avLst/>
          </a:prstGeom>
        </p:spPr>
      </p:pic>
    </p:spTree>
    <p:extLst>
      <p:ext uri="{BB962C8B-B14F-4D97-AF65-F5344CB8AC3E}">
        <p14:creationId xmlns:p14="http://schemas.microsoft.com/office/powerpoint/2010/main" val="3103755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2_目次B_4項目_">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69154" y="-308222"/>
            <a:ext cx="4799272" cy="7887262"/>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03714 w 4804774"/>
              <a:gd name="connsiteY0" fmla="*/ 530624 h 7936978"/>
              <a:gd name="connsiteX1" fmla="*/ 3101951 w 4804774"/>
              <a:gd name="connsiteY1" fmla="*/ 0 h 7936978"/>
              <a:gd name="connsiteX2" fmla="*/ 4804774 w 4804774"/>
              <a:gd name="connsiteY2" fmla="*/ 6597444 h 7936978"/>
              <a:gd name="connsiteX3" fmla="*/ 0 w 4804774"/>
              <a:gd name="connsiteY3" fmla="*/ 7936978 h 7936978"/>
              <a:gd name="connsiteX4" fmla="*/ 1103714 w 4804774"/>
              <a:gd name="connsiteY4" fmla="*/ 530624 h 7936978"/>
              <a:gd name="connsiteX0" fmla="*/ 1090082 w 4791142"/>
              <a:gd name="connsiteY0" fmla="*/ 530624 h 7887262"/>
              <a:gd name="connsiteX1" fmla="*/ 3088319 w 4791142"/>
              <a:gd name="connsiteY1" fmla="*/ 0 h 7887262"/>
              <a:gd name="connsiteX2" fmla="*/ 4791142 w 4791142"/>
              <a:gd name="connsiteY2" fmla="*/ 6597444 h 7887262"/>
              <a:gd name="connsiteX3" fmla="*/ 0 w 4791142"/>
              <a:gd name="connsiteY3" fmla="*/ 7887262 h 7887262"/>
              <a:gd name="connsiteX4" fmla="*/ 1090082 w 4791142"/>
              <a:gd name="connsiteY4" fmla="*/ 530624 h 7887262"/>
              <a:gd name="connsiteX0" fmla="*/ 1090082 w 4799272"/>
              <a:gd name="connsiteY0" fmla="*/ 530624 h 7887262"/>
              <a:gd name="connsiteX1" fmla="*/ 3088319 w 4799272"/>
              <a:gd name="connsiteY1" fmla="*/ 0 h 7887262"/>
              <a:gd name="connsiteX2" fmla="*/ 4799272 w 4799272"/>
              <a:gd name="connsiteY2" fmla="*/ 6654774 h 7887262"/>
              <a:gd name="connsiteX3" fmla="*/ 0 w 4799272"/>
              <a:gd name="connsiteY3" fmla="*/ 7887262 h 7887262"/>
              <a:gd name="connsiteX4" fmla="*/ 1090082 w 4799272"/>
              <a:gd name="connsiteY4" fmla="*/ 530624 h 7887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9272" h="7887262">
                <a:moveTo>
                  <a:pt x="1090082" y="530624"/>
                </a:moveTo>
                <a:lnTo>
                  <a:pt x="3088319" y="0"/>
                </a:lnTo>
                <a:lnTo>
                  <a:pt x="4799272" y="6654774"/>
                </a:lnTo>
                <a:lnTo>
                  <a:pt x="0" y="7887262"/>
                </a:lnTo>
                <a:cubicBezTo>
                  <a:pt x="518324" y="5085350"/>
                  <a:pt x="727961" y="2995674"/>
                  <a:pt x="1090082" y="530624"/>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 name="円/楕円 1">
            <a:extLst>
              <a:ext uri="{FF2B5EF4-FFF2-40B4-BE49-F238E27FC236}">
                <a16:creationId xmlns:a16="http://schemas.microsoft.com/office/drawing/2014/main" id="{74D22098-1E47-391A-E852-4054467CB973}"/>
              </a:ext>
            </a:extLst>
          </p:cNvPr>
          <p:cNvSpPr>
            <a:spLocks noChangeAspect="1"/>
          </p:cNvSpPr>
          <p:nvPr userDrawn="1"/>
        </p:nvSpPr>
        <p:spPr>
          <a:xfrm>
            <a:off x="1019496" y="17687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6" name="円/楕円 5">
            <a:extLst>
              <a:ext uri="{FF2B5EF4-FFF2-40B4-BE49-F238E27FC236}">
                <a16:creationId xmlns:a16="http://schemas.microsoft.com/office/drawing/2014/main" id="{280502C9-28A6-7206-A833-52D71D111908}"/>
              </a:ext>
            </a:extLst>
          </p:cNvPr>
          <p:cNvSpPr>
            <a:spLocks noChangeAspect="1"/>
          </p:cNvSpPr>
          <p:nvPr userDrawn="1"/>
        </p:nvSpPr>
        <p:spPr>
          <a:xfrm>
            <a:off x="1019496" y="26868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7" name="円/楕円 6">
            <a:extLst>
              <a:ext uri="{FF2B5EF4-FFF2-40B4-BE49-F238E27FC236}">
                <a16:creationId xmlns:a16="http://schemas.microsoft.com/office/drawing/2014/main" id="{2BDF396E-3543-0DA4-6285-6626350B31E3}"/>
              </a:ext>
            </a:extLst>
          </p:cNvPr>
          <p:cNvSpPr>
            <a:spLocks noChangeAspect="1"/>
          </p:cNvSpPr>
          <p:nvPr userDrawn="1"/>
        </p:nvSpPr>
        <p:spPr>
          <a:xfrm>
            <a:off x="1019496" y="36049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2" name="円/楕円 11">
            <a:extLst>
              <a:ext uri="{FF2B5EF4-FFF2-40B4-BE49-F238E27FC236}">
                <a16:creationId xmlns:a16="http://schemas.microsoft.com/office/drawing/2014/main" id="{21E95370-F446-0798-6A71-7E67F54FD627}"/>
              </a:ext>
            </a:extLst>
          </p:cNvPr>
          <p:cNvSpPr>
            <a:spLocks noChangeAspect="1"/>
          </p:cNvSpPr>
          <p:nvPr userDrawn="1"/>
        </p:nvSpPr>
        <p:spPr>
          <a:xfrm>
            <a:off x="1019496" y="452305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3" name="直線コネクタ 12">
            <a:extLst>
              <a:ext uri="{FF2B5EF4-FFF2-40B4-BE49-F238E27FC236}">
                <a16:creationId xmlns:a16="http://schemas.microsoft.com/office/drawing/2014/main" id="{4A4AECA9-48C3-102D-8B56-2B26BB1E1EC0}"/>
              </a:ext>
            </a:extLst>
          </p:cNvPr>
          <p:cNvCxnSpPr>
            <a:cxnSpLocks/>
            <a:stCxn id="2" idx="4"/>
            <a:endCxn id="6" idx="0"/>
          </p:cNvCxnSpPr>
          <p:nvPr userDrawn="1"/>
        </p:nvCxnSpPr>
        <p:spPr>
          <a:xfrm>
            <a:off x="1289496" y="23087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8E282C73-063E-3DE0-BEBD-555D405F3F48}"/>
              </a:ext>
            </a:extLst>
          </p:cNvPr>
          <p:cNvCxnSpPr>
            <a:stCxn id="6" idx="4"/>
            <a:endCxn id="7" idx="0"/>
          </p:cNvCxnSpPr>
          <p:nvPr userDrawn="1"/>
        </p:nvCxnSpPr>
        <p:spPr>
          <a:xfrm>
            <a:off x="1289496" y="32268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D122DF4A-B25C-83EB-5039-AA217EC43955}"/>
              </a:ext>
            </a:extLst>
          </p:cNvPr>
          <p:cNvCxnSpPr>
            <a:stCxn id="7" idx="4"/>
            <a:endCxn id="12" idx="0"/>
          </p:cNvCxnSpPr>
          <p:nvPr userDrawn="1"/>
        </p:nvCxnSpPr>
        <p:spPr>
          <a:xfrm>
            <a:off x="1289496" y="414495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34" name="テキスト プレースホルダー 4">
            <a:extLst>
              <a:ext uri="{FF2B5EF4-FFF2-40B4-BE49-F238E27FC236}">
                <a16:creationId xmlns:a16="http://schemas.microsoft.com/office/drawing/2014/main" id="{6440FFB9-0C0F-3F3A-3ADC-6AF19AFD348B}"/>
              </a:ext>
            </a:extLst>
          </p:cNvPr>
          <p:cNvSpPr>
            <a:spLocks noGrp="1"/>
          </p:cNvSpPr>
          <p:nvPr>
            <p:ph type="body" sz="quarter" idx="14" hasCustomPrompt="1"/>
          </p:nvPr>
        </p:nvSpPr>
        <p:spPr>
          <a:xfrm>
            <a:off x="1905536" y="18587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35" name="テキスト プレースホルダー 4">
            <a:extLst>
              <a:ext uri="{FF2B5EF4-FFF2-40B4-BE49-F238E27FC236}">
                <a16:creationId xmlns:a16="http://schemas.microsoft.com/office/drawing/2014/main" id="{FB293505-9141-B5AB-0EA4-425FFE108E48}"/>
              </a:ext>
            </a:extLst>
          </p:cNvPr>
          <p:cNvSpPr>
            <a:spLocks noGrp="1"/>
          </p:cNvSpPr>
          <p:nvPr>
            <p:ph type="body" sz="quarter" idx="15" hasCustomPrompt="1"/>
          </p:nvPr>
        </p:nvSpPr>
        <p:spPr>
          <a:xfrm>
            <a:off x="1905536" y="28133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36" name="テキスト プレースホルダー 4">
            <a:extLst>
              <a:ext uri="{FF2B5EF4-FFF2-40B4-BE49-F238E27FC236}">
                <a16:creationId xmlns:a16="http://schemas.microsoft.com/office/drawing/2014/main" id="{D81A307B-EFDF-E64F-0A81-8097B46A4D66}"/>
              </a:ext>
            </a:extLst>
          </p:cNvPr>
          <p:cNvSpPr>
            <a:spLocks noGrp="1"/>
          </p:cNvSpPr>
          <p:nvPr>
            <p:ph type="body" sz="quarter" idx="16" hasCustomPrompt="1"/>
          </p:nvPr>
        </p:nvSpPr>
        <p:spPr>
          <a:xfrm>
            <a:off x="1905536" y="37377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37" name="テキスト プレースホルダー 4">
            <a:extLst>
              <a:ext uri="{FF2B5EF4-FFF2-40B4-BE49-F238E27FC236}">
                <a16:creationId xmlns:a16="http://schemas.microsoft.com/office/drawing/2014/main" id="{20327A7C-6103-A7A0-D73F-3E50AB985C05}"/>
              </a:ext>
            </a:extLst>
          </p:cNvPr>
          <p:cNvSpPr>
            <a:spLocks noGrp="1"/>
          </p:cNvSpPr>
          <p:nvPr>
            <p:ph type="body" sz="quarter" idx="17" hasCustomPrompt="1"/>
          </p:nvPr>
        </p:nvSpPr>
        <p:spPr>
          <a:xfrm>
            <a:off x="1905536" y="46320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pic>
        <p:nvPicPr>
          <p:cNvPr id="4" name="図 3">
            <a:extLst>
              <a:ext uri="{FF2B5EF4-FFF2-40B4-BE49-F238E27FC236}">
                <a16:creationId xmlns:a16="http://schemas.microsoft.com/office/drawing/2014/main" id="{8A125518-0AAB-3573-D633-6794F505E320}"/>
              </a:ext>
            </a:extLst>
          </p:cNvPr>
          <p:cNvPicPr>
            <a:picLocks noChangeAspect="1"/>
          </p:cNvPicPr>
          <p:nvPr userDrawn="1"/>
        </p:nvPicPr>
        <p:blipFill>
          <a:blip r:embed="rId3">
            <a:alphaModFix amt="50000"/>
          </a:blip>
          <a:stretch>
            <a:fillRect/>
          </a:stretch>
        </p:blipFill>
        <p:spPr>
          <a:xfrm>
            <a:off x="6666280" y="-37840"/>
            <a:ext cx="7804641" cy="7102315"/>
          </a:xfrm>
          <a:prstGeom prst="rect">
            <a:avLst/>
          </a:prstGeom>
        </p:spPr>
      </p:pic>
    </p:spTree>
    <p:extLst>
      <p:ext uri="{BB962C8B-B14F-4D97-AF65-F5344CB8AC3E}">
        <p14:creationId xmlns:p14="http://schemas.microsoft.com/office/powerpoint/2010/main" val="1899788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2_目次B_6項目">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69154" y="-308222"/>
            <a:ext cx="4799272" cy="7887262"/>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03714 w 4804774"/>
              <a:gd name="connsiteY0" fmla="*/ 530624 h 7936978"/>
              <a:gd name="connsiteX1" fmla="*/ 3101951 w 4804774"/>
              <a:gd name="connsiteY1" fmla="*/ 0 h 7936978"/>
              <a:gd name="connsiteX2" fmla="*/ 4804774 w 4804774"/>
              <a:gd name="connsiteY2" fmla="*/ 6597444 h 7936978"/>
              <a:gd name="connsiteX3" fmla="*/ 0 w 4804774"/>
              <a:gd name="connsiteY3" fmla="*/ 7936978 h 7936978"/>
              <a:gd name="connsiteX4" fmla="*/ 1103714 w 4804774"/>
              <a:gd name="connsiteY4" fmla="*/ 530624 h 7936978"/>
              <a:gd name="connsiteX0" fmla="*/ 1090082 w 4791142"/>
              <a:gd name="connsiteY0" fmla="*/ 530624 h 7887262"/>
              <a:gd name="connsiteX1" fmla="*/ 3088319 w 4791142"/>
              <a:gd name="connsiteY1" fmla="*/ 0 h 7887262"/>
              <a:gd name="connsiteX2" fmla="*/ 4791142 w 4791142"/>
              <a:gd name="connsiteY2" fmla="*/ 6597444 h 7887262"/>
              <a:gd name="connsiteX3" fmla="*/ 0 w 4791142"/>
              <a:gd name="connsiteY3" fmla="*/ 7887262 h 7887262"/>
              <a:gd name="connsiteX4" fmla="*/ 1090082 w 4791142"/>
              <a:gd name="connsiteY4" fmla="*/ 530624 h 7887262"/>
              <a:gd name="connsiteX0" fmla="*/ 1090082 w 4799272"/>
              <a:gd name="connsiteY0" fmla="*/ 530624 h 7887262"/>
              <a:gd name="connsiteX1" fmla="*/ 3088319 w 4799272"/>
              <a:gd name="connsiteY1" fmla="*/ 0 h 7887262"/>
              <a:gd name="connsiteX2" fmla="*/ 4799272 w 4799272"/>
              <a:gd name="connsiteY2" fmla="*/ 6654774 h 7887262"/>
              <a:gd name="connsiteX3" fmla="*/ 0 w 4799272"/>
              <a:gd name="connsiteY3" fmla="*/ 7887262 h 7887262"/>
              <a:gd name="connsiteX4" fmla="*/ 1090082 w 4799272"/>
              <a:gd name="connsiteY4" fmla="*/ 530624 h 7887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9272" h="7887262">
                <a:moveTo>
                  <a:pt x="1090082" y="530624"/>
                </a:moveTo>
                <a:lnTo>
                  <a:pt x="3088319" y="0"/>
                </a:lnTo>
                <a:lnTo>
                  <a:pt x="4799272" y="6654774"/>
                </a:lnTo>
                <a:lnTo>
                  <a:pt x="0" y="7887262"/>
                </a:lnTo>
                <a:cubicBezTo>
                  <a:pt x="518324" y="5085350"/>
                  <a:pt x="727961" y="2995674"/>
                  <a:pt x="1090082" y="530624"/>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pic>
        <p:nvPicPr>
          <p:cNvPr id="4" name="図 3">
            <a:extLst>
              <a:ext uri="{FF2B5EF4-FFF2-40B4-BE49-F238E27FC236}">
                <a16:creationId xmlns:a16="http://schemas.microsoft.com/office/drawing/2014/main" id="{8A125518-0AAB-3573-D633-6794F505E320}"/>
              </a:ext>
            </a:extLst>
          </p:cNvPr>
          <p:cNvPicPr>
            <a:picLocks noChangeAspect="1"/>
          </p:cNvPicPr>
          <p:nvPr userDrawn="1"/>
        </p:nvPicPr>
        <p:blipFill>
          <a:blip r:embed="rId3">
            <a:alphaModFix amt="50000"/>
          </a:blip>
          <a:stretch>
            <a:fillRect/>
          </a:stretch>
        </p:blipFill>
        <p:spPr>
          <a:xfrm>
            <a:off x="6666280" y="-37840"/>
            <a:ext cx="7804641" cy="7102315"/>
          </a:xfrm>
          <a:prstGeom prst="rect">
            <a:avLst/>
          </a:prstGeom>
        </p:spPr>
      </p:pic>
      <p:sp>
        <p:nvSpPr>
          <p:cNvPr id="5" name="円/楕円 4">
            <a:extLst>
              <a:ext uri="{FF2B5EF4-FFF2-40B4-BE49-F238E27FC236}">
                <a16:creationId xmlns:a16="http://schemas.microsoft.com/office/drawing/2014/main" id="{46B2582F-0008-98B4-114F-E808E4BEB3D3}"/>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0" name="円/楕円 9">
            <a:extLst>
              <a:ext uri="{FF2B5EF4-FFF2-40B4-BE49-F238E27FC236}">
                <a16:creationId xmlns:a16="http://schemas.microsoft.com/office/drawing/2014/main" id="{53C53CFC-754C-8EC4-F8DA-89CB591076AE}"/>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EFAE35BD-DD25-1B47-794F-3C039617F04A}"/>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40D31314-C61D-DD98-3D5C-1DAD9777B856}"/>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8CCB8ECE-CF02-CDD2-FFAF-4A2757A3B37C}"/>
              </a:ext>
            </a:extLst>
          </p:cNvPr>
          <p:cNvCxnSpPr>
            <a:cxnSpLocks/>
            <a:stCxn id="5"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5034167B-1EF3-A0C9-CA6B-9383D8153899}"/>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691A4210-C74A-18B2-702C-F1487DCD8F0D}"/>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9C9F46C9-4326-D925-4C1F-40DBBF2C4554}"/>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1D6E681E-1FCC-0002-DE9E-3282D4E9B929}"/>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D05451ED-224A-EE20-6524-DD7F2A6B66F8}"/>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56C1FB27-AD8E-6B04-8B2D-DF20110BBF4C}"/>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2AD8B817-CE82-1FA6-48FF-5A1459623CB6}"/>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E8EBF631-0F12-4A41-C457-5DDD57606913}"/>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1ABF7065-E56F-E1FF-7E72-C4F482A9B780}"/>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F26911CA-BDD1-32D8-9A19-2A02D7DFADCF}"/>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38032B60-1410-BFD1-00F2-9DA4743EB3F9}"/>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94B4DCE9-6886-35F3-E353-4FC6C8F414CF}"/>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73771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3_中表紙B_">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正方形/長方形 7">
            <a:extLst>
              <a:ext uri="{FF2B5EF4-FFF2-40B4-BE49-F238E27FC236}">
                <a16:creationId xmlns:a16="http://schemas.microsoft.com/office/drawing/2014/main" id="{FC6CB2AA-D1AF-701E-4FD0-219744D12131}"/>
              </a:ext>
            </a:extLst>
          </p:cNvPr>
          <p:cNvSpPr/>
          <p:nvPr userDrawn="1"/>
        </p:nvSpPr>
        <p:spPr>
          <a:xfrm rot="864741">
            <a:off x="8169154" y="-308222"/>
            <a:ext cx="4799272" cy="7887262"/>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03714 w 4804774"/>
              <a:gd name="connsiteY0" fmla="*/ 530624 h 7936978"/>
              <a:gd name="connsiteX1" fmla="*/ 3101951 w 4804774"/>
              <a:gd name="connsiteY1" fmla="*/ 0 h 7936978"/>
              <a:gd name="connsiteX2" fmla="*/ 4804774 w 4804774"/>
              <a:gd name="connsiteY2" fmla="*/ 6597444 h 7936978"/>
              <a:gd name="connsiteX3" fmla="*/ 0 w 4804774"/>
              <a:gd name="connsiteY3" fmla="*/ 7936978 h 7936978"/>
              <a:gd name="connsiteX4" fmla="*/ 1103714 w 4804774"/>
              <a:gd name="connsiteY4" fmla="*/ 530624 h 7936978"/>
              <a:gd name="connsiteX0" fmla="*/ 1090082 w 4791142"/>
              <a:gd name="connsiteY0" fmla="*/ 530624 h 7887262"/>
              <a:gd name="connsiteX1" fmla="*/ 3088319 w 4791142"/>
              <a:gd name="connsiteY1" fmla="*/ 0 h 7887262"/>
              <a:gd name="connsiteX2" fmla="*/ 4791142 w 4791142"/>
              <a:gd name="connsiteY2" fmla="*/ 6597444 h 7887262"/>
              <a:gd name="connsiteX3" fmla="*/ 0 w 4791142"/>
              <a:gd name="connsiteY3" fmla="*/ 7887262 h 7887262"/>
              <a:gd name="connsiteX4" fmla="*/ 1090082 w 4791142"/>
              <a:gd name="connsiteY4" fmla="*/ 530624 h 7887262"/>
              <a:gd name="connsiteX0" fmla="*/ 1090082 w 4799272"/>
              <a:gd name="connsiteY0" fmla="*/ 530624 h 7887262"/>
              <a:gd name="connsiteX1" fmla="*/ 3088319 w 4799272"/>
              <a:gd name="connsiteY1" fmla="*/ 0 h 7887262"/>
              <a:gd name="connsiteX2" fmla="*/ 4799272 w 4799272"/>
              <a:gd name="connsiteY2" fmla="*/ 6654774 h 7887262"/>
              <a:gd name="connsiteX3" fmla="*/ 0 w 4799272"/>
              <a:gd name="connsiteY3" fmla="*/ 7887262 h 7887262"/>
              <a:gd name="connsiteX4" fmla="*/ 1090082 w 4799272"/>
              <a:gd name="connsiteY4" fmla="*/ 530624 h 7887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9272" h="7887262">
                <a:moveTo>
                  <a:pt x="1090082" y="530624"/>
                </a:moveTo>
                <a:lnTo>
                  <a:pt x="3088319" y="0"/>
                </a:lnTo>
                <a:lnTo>
                  <a:pt x="4799272" y="6654774"/>
                </a:lnTo>
                <a:lnTo>
                  <a:pt x="0" y="7887262"/>
                </a:lnTo>
                <a:cubicBezTo>
                  <a:pt x="518324" y="5085350"/>
                  <a:pt x="727961" y="2995674"/>
                  <a:pt x="1090082" y="530624"/>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75027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98668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126090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62248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pic>
        <p:nvPicPr>
          <p:cNvPr id="5" name="図 4">
            <a:extLst>
              <a:ext uri="{FF2B5EF4-FFF2-40B4-BE49-F238E27FC236}">
                <a16:creationId xmlns:a16="http://schemas.microsoft.com/office/drawing/2014/main" id="{605C4C86-70CE-DCA9-EE67-9628884D3112}"/>
              </a:ext>
            </a:extLst>
          </p:cNvPr>
          <p:cNvPicPr>
            <a:picLocks noChangeAspect="1"/>
          </p:cNvPicPr>
          <p:nvPr userDrawn="1"/>
        </p:nvPicPr>
        <p:blipFill>
          <a:blip r:embed="rId2">
            <a:alphaModFix amt="50000"/>
          </a:blip>
          <a:stretch>
            <a:fillRect/>
          </a:stretch>
        </p:blipFill>
        <p:spPr>
          <a:xfrm>
            <a:off x="6666280" y="-37840"/>
            <a:ext cx="7804641" cy="7102315"/>
          </a:xfrm>
          <a:prstGeom prst="rect">
            <a:avLst/>
          </a:prstGeom>
        </p:spPr>
      </p:pic>
    </p:spTree>
    <p:extLst>
      <p:ext uri="{BB962C8B-B14F-4D97-AF65-F5344CB8AC3E}">
        <p14:creationId xmlns:p14="http://schemas.microsoft.com/office/powerpoint/2010/main" val="17147811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4_裏表紙B">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5043" y="-2771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l"/>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806761" y="45869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967839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38153354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911658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661548907"/>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22321352"/>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6" name="図プレースホルダー 11">
            <a:extLst>
              <a:ext uri="{FF2B5EF4-FFF2-40B4-BE49-F238E27FC236}">
                <a16:creationId xmlns:a16="http://schemas.microsoft.com/office/drawing/2014/main" id="{2E810E5A-373F-DFA3-F96F-2BC69F537FD6}"/>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11709823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1_表紙A_YDA共通">
    <p:bg>
      <p:bgPr>
        <a:solidFill>
          <a:srgbClr val="FBFBFB"/>
        </a:solidFill>
        <a:effectLst/>
      </p:bgPr>
    </p:bg>
    <p:spTree>
      <p:nvGrpSpPr>
        <p:cNvPr id="1" name=""/>
        <p:cNvGrpSpPr/>
        <p:nvPr/>
      </p:nvGrpSpPr>
      <p:grpSpPr>
        <a:xfrm>
          <a:off x="0" y="0"/>
          <a:ext cx="0" cy="0"/>
          <a:chOff x="0" y="0"/>
          <a:chExt cx="0" cy="0"/>
        </a:xfrm>
      </p:grpSpPr>
      <p:pic>
        <p:nvPicPr>
          <p:cNvPr id="11" name="図 10" descr="携帯電話を操作している女性&#10;&#10;自動的に生成された説明">
            <a:extLst>
              <a:ext uri="{FF2B5EF4-FFF2-40B4-BE49-F238E27FC236}">
                <a16:creationId xmlns:a16="http://schemas.microsoft.com/office/drawing/2014/main" id="{5DD907B9-B48A-67BE-ED3D-114DB90E78D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101" b="15625"/>
          <a:stretch/>
        </p:blipFill>
        <p:spPr>
          <a:xfrm flipH="1">
            <a:off x="499956" y="0"/>
            <a:ext cx="11692044"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013280" y="5710013"/>
            <a:ext cx="1295226"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2022/10/12</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500818"/>
            <a:ext cx="4453035"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5170973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88528780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表紙A_YDA共通予約型">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013280" y="5710013"/>
            <a:ext cx="1295226"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2022/10/12</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500818"/>
            <a:ext cx="4453035"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43391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表紙A_YDA共通運用型">
    <p:spTree>
      <p:nvGrpSpPr>
        <p:cNvPr id="1" name=""/>
        <p:cNvGrpSpPr/>
        <p:nvPr/>
      </p:nvGrpSpPr>
      <p:grpSpPr>
        <a:xfrm>
          <a:off x="0" y="0"/>
          <a:ext cx="0" cy="0"/>
          <a:chOff x="0" y="0"/>
          <a:chExt cx="0" cy="0"/>
        </a:xfrm>
      </p:grpSpPr>
      <p:pic>
        <p:nvPicPr>
          <p:cNvPr id="11" name="図 10" descr="携帯電話を持つ手&#10;&#10;自動的に生成された説明">
            <a:extLst>
              <a:ext uri="{FF2B5EF4-FFF2-40B4-BE49-F238E27FC236}">
                <a16:creationId xmlns:a16="http://schemas.microsoft.com/office/drawing/2014/main" id="{50F36E10-D439-74B8-16DB-D14C59822D6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952" r="42685" b="20119"/>
          <a:stretch/>
        </p:blipFill>
        <p:spPr>
          <a:xfrm>
            <a:off x="5448822" y="0"/>
            <a:ext cx="6743177"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013280" y="5710013"/>
            <a:ext cx="1295226"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2022/10/12</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500818"/>
            <a:ext cx="4453035"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
        <p:nvSpPr>
          <p:cNvPr id="14" name="正方形/長方形 13">
            <a:extLst>
              <a:ext uri="{FF2B5EF4-FFF2-40B4-BE49-F238E27FC236}">
                <a16:creationId xmlns:a16="http://schemas.microsoft.com/office/drawing/2014/main" id="{AAC694FF-A545-7641-CED7-E9E551A31BE5}"/>
              </a:ext>
            </a:extLst>
          </p:cNvPr>
          <p:cNvSpPr/>
          <p:nvPr userDrawn="1"/>
        </p:nvSpPr>
        <p:spPr>
          <a:xfrm>
            <a:off x="2270034" y="2300156"/>
            <a:ext cx="8503488" cy="2170445"/>
          </a:xfrm>
          <a:prstGeom prst="rect">
            <a:avLst/>
          </a:prstGeom>
          <a:solidFill>
            <a:schemeClr val="accent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8800">
                <a:solidFill>
                  <a:schemeClr val="tx1"/>
                </a:solidFill>
              </a:rPr>
              <a:t>調整中</a:t>
            </a:r>
            <a:endParaRPr kumimoji="1" lang="ja-JP" altLang="en-US" sz="8800" dirty="0">
              <a:solidFill>
                <a:schemeClr val="tx1"/>
              </a:solidFill>
            </a:endParaRPr>
          </a:p>
        </p:txBody>
      </p:sp>
    </p:spTree>
    <p:extLst>
      <p:ext uri="{BB962C8B-B14F-4D97-AF65-F5344CB8AC3E}">
        <p14:creationId xmlns:p14="http://schemas.microsoft.com/office/powerpoint/2010/main" val="1754161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表紙A_YSA共通">
    <p:bg>
      <p:bgPr>
        <a:solidFill>
          <a:srgbClr val="C4A17C"/>
        </a:solidFill>
        <a:effectLst/>
      </p:bgPr>
    </p:bg>
    <p:spTree>
      <p:nvGrpSpPr>
        <p:cNvPr id="1" name=""/>
        <p:cNvGrpSpPr/>
        <p:nvPr/>
      </p:nvGrpSpPr>
      <p:grpSpPr>
        <a:xfrm>
          <a:off x="0" y="0"/>
          <a:ext cx="0" cy="0"/>
          <a:chOff x="0" y="0"/>
          <a:chExt cx="0" cy="0"/>
        </a:xfrm>
      </p:grpSpPr>
      <p:pic>
        <p:nvPicPr>
          <p:cNvPr id="11" name="図 10" descr="携帯電話を持っている手&#10;&#10;中程度の精度で自動的に生成された説明">
            <a:extLst>
              <a:ext uri="{FF2B5EF4-FFF2-40B4-BE49-F238E27FC236}">
                <a16:creationId xmlns:a16="http://schemas.microsoft.com/office/drawing/2014/main" id="{94092E1C-8F22-6982-4BF9-7CD4A95AFCD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85" t="12048" r="24779" b="3037"/>
          <a:stretch/>
        </p:blipFill>
        <p:spPr>
          <a:xfrm>
            <a:off x="1382750" y="-1"/>
            <a:ext cx="10812767" cy="6858001"/>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013280" y="5710013"/>
            <a:ext cx="1295226"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2022/10/12</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500818"/>
            <a:ext cx="4453035"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4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4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304879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2_目次A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2" name="円/楕円 51">
            <a:extLst>
              <a:ext uri="{FF2B5EF4-FFF2-40B4-BE49-F238E27FC236}">
                <a16:creationId xmlns:a16="http://schemas.microsoft.com/office/drawing/2014/main" id="{E3844857-778D-FB4D-F785-F07A305F429B}"/>
              </a:ext>
            </a:extLst>
          </p:cNvPr>
          <p:cNvSpPr>
            <a:spLocks noChangeAspect="1"/>
          </p:cNvSpPr>
          <p:nvPr userDrawn="1"/>
        </p:nvSpPr>
        <p:spPr>
          <a:xfrm>
            <a:off x="1019496" y="472625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E1AC21E9-E95C-BFC8-4A22-D36654BF692B}"/>
              </a:ext>
            </a:extLst>
          </p:cNvPr>
          <p:cNvCxnSpPr>
            <a:stCxn id="51" idx="4"/>
            <a:endCxn id="52" idx="0"/>
          </p:cNvCxnSpPr>
          <p:nvPr userDrawn="1"/>
        </p:nvCxnSpPr>
        <p:spPr>
          <a:xfrm>
            <a:off x="1289496" y="434815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9" name="テキスト プレースホルダー 4">
            <a:extLst>
              <a:ext uri="{FF2B5EF4-FFF2-40B4-BE49-F238E27FC236}">
                <a16:creationId xmlns:a16="http://schemas.microsoft.com/office/drawing/2014/main" id="{707B4232-FAAB-FFB6-A623-D322760D290A}"/>
              </a:ext>
            </a:extLst>
          </p:cNvPr>
          <p:cNvSpPr>
            <a:spLocks noGrp="1"/>
          </p:cNvSpPr>
          <p:nvPr>
            <p:ph type="body" sz="quarter" idx="17" hasCustomPrompt="1"/>
          </p:nvPr>
        </p:nvSpPr>
        <p:spPr>
          <a:xfrm>
            <a:off x="1905536" y="48352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635985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3_中表紙A">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70662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4_裏表紙A">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2504830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1_表紙B">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88095"/>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45843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693461" y="6227119"/>
            <a:ext cx="1189428"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a:t>
            </a:r>
            <a:r>
              <a:rPr kumimoji="1" lang="ja-JP" altLang="en-US"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3</a:t>
            </a:r>
            <a:r>
              <a:rPr kumimoji="1" lang="ja-JP" altLang="en-US"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月</a:t>
            </a:r>
            <a:endPar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endParaRP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598990"/>
            <a:ext cx="6823297" cy="1325563"/>
          </a:xfrm>
          <a:prstGeom prst="rect">
            <a:avLst/>
          </a:prstGeom>
        </p:spPr>
        <p:txBody>
          <a:bodyPr anchor="ctr"/>
          <a:lstStyle>
            <a:lvl1pPr>
              <a:lnSpc>
                <a:spcPct val="120000"/>
              </a:lnSpc>
              <a:defRPr sz="3200" b="1">
                <a:solidFill>
                  <a:schemeClr val="accent3"/>
                </a:solidFill>
              </a:defRPr>
            </a:lvl1pPr>
          </a:lstStyle>
          <a:p>
            <a:r>
              <a:rPr kumimoji="1" lang="en-US" altLang="ja-JP"/>
              <a:t>Yahoo!</a:t>
            </a:r>
            <a:r>
              <a:rPr kumimoji="1" lang="ja-JP" altLang="en-US"/>
              <a:t>トピックス</a:t>
            </a:r>
            <a:br>
              <a:rPr kumimoji="1" lang="en-US" altLang="ja-JP"/>
            </a:br>
            <a:r>
              <a:rPr kumimoji="1" lang="en-US" altLang="ja-JP"/>
              <a:t>15</a:t>
            </a:r>
            <a:r>
              <a:rPr kumimoji="1" lang="ja-JP" altLang="en-US"/>
              <a:t>文字の見出しのポイント</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999880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48C1B28-8B85-767A-DF53-0B978A3417A8}"/>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865" r:id="rId2"/>
    <p:sldLayoutId id="2147483873" r:id="rId3"/>
    <p:sldLayoutId id="2147483872" r:id="rId4"/>
    <p:sldLayoutId id="2147483874" r:id="rId5"/>
    <p:sldLayoutId id="2147483853" r:id="rId6"/>
    <p:sldLayoutId id="2147483851" r:id="rId7"/>
    <p:sldLayoutId id="2147483852" r:id="rId8"/>
    <p:sldLayoutId id="2147483868" r:id="rId9"/>
    <p:sldLayoutId id="2147483878" r:id="rId10"/>
    <p:sldLayoutId id="2147483875" r:id="rId11"/>
    <p:sldLayoutId id="2147483876" r:id="rId12"/>
    <p:sldLayoutId id="2147483877" r:id="rId13"/>
    <p:sldLayoutId id="2147483871" r:id="rId14"/>
    <p:sldLayoutId id="2147483762" r:id="rId15"/>
    <p:sldLayoutId id="2147483782" r:id="rId16"/>
    <p:sldLayoutId id="2147483793" r:id="rId17"/>
    <p:sldLayoutId id="2147483867" r:id="rId18"/>
    <p:sldLayoutId id="2147483800" r:id="rId19"/>
    <p:sldLayoutId id="2147483794" r:id="rId20"/>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hyperlink" Target="https://news.yahoo.co.jp/newshack/info/yahoonews_topics_heading15.html" TargetMode="External"/><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hyperlink" Target="https://news.yahoo.co.jp/newshack/inside/yahoonews_topics_heading.html" TargetMode="External"/><Relationship Id="rId4" Type="http://schemas.openxmlformats.org/officeDocument/2006/relationships/hyperlink" Target="https://news.yahoo.co.jp/newshack/inside/13title.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83D2F6-86BB-1437-8108-8E22BC5412D6}"/>
              </a:ext>
            </a:extLst>
          </p:cNvPr>
          <p:cNvSpPr>
            <a:spLocks noGrp="1"/>
          </p:cNvSpPr>
          <p:nvPr>
            <p:ph type="title"/>
          </p:nvPr>
        </p:nvSpPr>
        <p:spPr>
          <a:xfrm>
            <a:off x="695400" y="2598990"/>
            <a:ext cx="7166338" cy="1325563"/>
          </a:xfrm>
        </p:spPr>
        <p:txBody>
          <a:bodyPr/>
          <a:lstStyle/>
          <a:p>
            <a:r>
              <a:rPr kumimoji="1" lang="en-US" altLang="ja-JP" sz="2000">
                <a:latin typeface="+mj-ea"/>
              </a:rPr>
              <a:t>Yahoo!</a:t>
            </a:r>
            <a:r>
              <a:rPr kumimoji="1" lang="ja-JP" altLang="en-US" sz="2000">
                <a:latin typeface="+mj-ea"/>
              </a:rPr>
              <a:t>ニュース</a:t>
            </a:r>
            <a:r>
              <a:rPr kumimoji="1" lang="en-US" altLang="ja-JP" sz="2000">
                <a:latin typeface="+mj-ea"/>
              </a:rPr>
              <a:t> </a:t>
            </a:r>
            <a:r>
              <a:rPr kumimoji="1" lang="ja-JP" altLang="en-US" sz="2000">
                <a:latin typeface="+mj-ea"/>
              </a:rPr>
              <a:t>トピックスを参考にした</a:t>
            </a:r>
            <a:br>
              <a:rPr kumimoji="1" lang="en-US" altLang="ja-JP" sz="2800">
                <a:latin typeface="+mj-ea"/>
              </a:rPr>
            </a:br>
            <a:r>
              <a:rPr kumimoji="1" lang="en-US" altLang="ja-JP" sz="4000">
                <a:latin typeface="+mj-ea"/>
              </a:rPr>
              <a:t>15.5</a:t>
            </a:r>
            <a:r>
              <a:rPr kumimoji="1" lang="ja-JP" altLang="en-US" sz="4000">
                <a:latin typeface="+mj-ea"/>
              </a:rPr>
              <a:t>文字</a:t>
            </a:r>
            <a:r>
              <a:rPr kumimoji="1" lang="en-US" altLang="ja-JP" sz="4000">
                <a:latin typeface="+mj-ea"/>
              </a:rPr>
              <a:t> </a:t>
            </a:r>
            <a:r>
              <a:rPr kumimoji="1" lang="ja-JP" altLang="en-US" sz="4000">
                <a:latin typeface="+mj-ea"/>
              </a:rPr>
              <a:t>見出しのポイント</a:t>
            </a:r>
            <a:endParaRPr kumimoji="1" lang="ja-JP" altLang="en-US" sz="2800">
              <a:latin typeface="+mj-ea"/>
            </a:endParaRPr>
          </a:p>
        </p:txBody>
      </p:sp>
    </p:spTree>
    <p:extLst>
      <p:ext uri="{BB962C8B-B14F-4D97-AF65-F5344CB8AC3E}">
        <p14:creationId xmlns:p14="http://schemas.microsoft.com/office/powerpoint/2010/main" val="11553779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ja-JP" altLang="en-US"/>
              <a:t>⑦</a:t>
            </a:r>
            <a:r>
              <a:rPr kumimoji="1" lang="en-US" altLang="ja-JP"/>
              <a:t> </a:t>
            </a:r>
            <a:r>
              <a:rPr kumimoji="1" lang="ja-JP" altLang="en-US"/>
              <a:t>季節感を表現する</a:t>
            </a:r>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季節感のある話題（例えば年中行事に関わること、暑さ寒さ対策など）はユーザーの関心が高いです。</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明日からのユーザーの行動につなげるという点を意識できると良さそうです。</a:t>
            </a:r>
            <a:endParaRPr lang="en-US" altLang="ja-JP" sz="1600" dirty="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3" y="2657779"/>
            <a:ext cx="11245775"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季節感のあるワード例</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b="0" i="0" dirty="0">
                <a:solidFill>
                  <a:schemeClr val="accent3"/>
                </a:solidFill>
                <a:effectLst/>
                <a:latin typeface="NotoSansJP"/>
              </a:rPr>
              <a:t>節電と両立 ○○を使った寒さ対策</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ユーザーが置かれている季節や立場を</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想起させることで、自分ごと化しやすくなります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a:rPr>
              <a:t>冬</a:t>
            </a:r>
            <a:r>
              <a:rPr lang="ja-JP" altLang="en-US" sz="1400" i="0" dirty="0">
                <a:solidFill>
                  <a:schemeClr val="accent3"/>
                </a:solidFill>
                <a:effectLst/>
                <a:latin typeface="NotoSansJP"/>
              </a:rPr>
              <a:t>の節電 ○○を使った対策のコツ</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○○で宴会盛り上がり間違いなし</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桜満開</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 ○○で盛り上</a:t>
            </a:r>
            <a:r>
              <a:rPr kumimoji="0" lang="ja-JP" altLang="en-US" sz="1400" kern="0" dirty="0">
                <a:solidFill>
                  <a:schemeClr val="accent3"/>
                </a:solidFill>
                <a:latin typeface="Meiryo" panose="020B0604030504040204" pitchFamily="34" charset="-128"/>
                <a:ea typeface="Meiryo" panose="020B0604030504040204" pitchFamily="34" charset="-128"/>
              </a:rPr>
              <a:t>げる宴の場</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一目でいつの季節か分かる単語を入れることで</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ユーザーが利用シーンを想像しやすくなります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pic>
        <p:nvPicPr>
          <p:cNvPr id="10" name="図プレースホルダー 11" descr="アイコン&#10;&#10;自動的に生成された説明">
            <a:extLst>
              <a:ext uri="{FF2B5EF4-FFF2-40B4-BE49-F238E27FC236}">
                <a16:creationId xmlns:a16="http://schemas.microsoft.com/office/drawing/2014/main" id="{A27E8664-24BD-DE0B-3C9E-40EECAA880E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1" name="テキスト プレースホルダー 13">
            <a:extLst>
              <a:ext uri="{FF2B5EF4-FFF2-40B4-BE49-F238E27FC236}">
                <a16:creationId xmlns:a16="http://schemas.microsoft.com/office/drawing/2014/main" id="{9CD207A3-E759-70F9-2C9F-3C0FBF6A5104}"/>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2214536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ja-JP" altLang="en-US"/>
              <a:t>⑧</a:t>
            </a:r>
            <a:r>
              <a:rPr lang="en-US" altLang="ja-JP"/>
              <a:t> </a:t>
            </a:r>
            <a:r>
              <a:rPr lang="ja-JP" altLang="en-US"/>
              <a:t>漢字の多用は控える</a:t>
            </a:r>
            <a:endParaRPr kumimoji="1" lang="ja-JP" altLang="en-US"/>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柔らかい伝え方に書き換える</a:t>
            </a: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a:rPr>
              <a:t>断熱性能業界一位 </a:t>
            </a:r>
            <a:r>
              <a:rPr lang="ja-JP" altLang="en-US" sz="1400" b="0" i="0" dirty="0">
                <a:solidFill>
                  <a:schemeClr val="accent3"/>
                </a:solidFill>
                <a:effectLst/>
                <a:latin typeface="NotoSansJP"/>
              </a:rPr>
              <a:t>高性能の秘密</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漢字が多いと難しい内容と捉えられてしまいます</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柔らかい伝え方に書き換えられると良いでしょう</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a:rPr>
              <a:t>なぜ暖かい？ </a:t>
            </a:r>
            <a:r>
              <a:rPr lang="ja-JP" altLang="en-US" sz="1400" b="0" i="0" dirty="0">
                <a:solidFill>
                  <a:schemeClr val="accent3"/>
                </a:solidFill>
                <a:effectLst/>
                <a:latin typeface="NotoSansJP"/>
              </a:rPr>
              <a:t>高性能の秘密</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panose="020B0500000000000000"/>
              </a:rPr>
              <a:t>観光需要増 </a:t>
            </a:r>
            <a:r>
              <a:rPr lang="ja-JP" altLang="en-US" sz="1400" b="0" i="0" dirty="0">
                <a:solidFill>
                  <a:schemeClr val="accent3"/>
                </a:solidFill>
                <a:effectLst/>
                <a:latin typeface="NotoSansJP" panose="020B0500000000000000"/>
              </a:rPr>
              <a:t>申込者多数</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a:rPr>
              <a:t>旅行シーズン始まる </a:t>
            </a:r>
            <a:r>
              <a:rPr lang="ja-JP" altLang="en-US" sz="1400" b="0" i="0" dirty="0">
                <a:solidFill>
                  <a:schemeClr val="accent3"/>
                </a:solidFill>
                <a:effectLst/>
                <a:latin typeface="NotoSansJP"/>
              </a:rPr>
              <a:t>○○が人気</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事実をそのまま伝えるのではなく、同じ意味を表す</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異なる表現を模索することも手の一つです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B19C08D7-EBD4-FBF1-595B-E1686EFEF1DD}"/>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漢字以外の表現を考える</a:t>
            </a:r>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大量の情報を短い文章にまとめようとすると、漢字の比率が高くなりがちです。</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漢字が続くと敬遠されやすくなりますので、ひらがなや数字を間に入れるなどして見やすさを意識できると良いです。</a:t>
            </a:r>
            <a:endParaRPr lang="en-US" altLang="ja-JP" sz="1600" dirty="0">
              <a:solidFill>
                <a:schemeClr val="accent3"/>
              </a:solidFill>
              <a:latin typeface="Meiryo" panose="020B0604030504040204" pitchFamily="34" charset="-128"/>
              <a:ea typeface="Meiryo" panose="020B0604030504040204" pitchFamily="34" charset="-128"/>
            </a:endParaRPr>
          </a:p>
        </p:txBody>
      </p:sp>
      <p:pic>
        <p:nvPicPr>
          <p:cNvPr id="13" name="図プレースホルダー 11" descr="アイコン&#10;&#10;自動的に生成された説明">
            <a:extLst>
              <a:ext uri="{FF2B5EF4-FFF2-40B4-BE49-F238E27FC236}">
                <a16:creationId xmlns:a16="http://schemas.microsoft.com/office/drawing/2014/main" id="{387622F2-B182-0FDA-4A89-AF11229FE1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4" name="テキスト プレースホルダー 13">
            <a:extLst>
              <a:ext uri="{FF2B5EF4-FFF2-40B4-BE49-F238E27FC236}">
                <a16:creationId xmlns:a16="http://schemas.microsoft.com/office/drawing/2014/main" id="{A528922E-C97B-85E4-3D58-8AD4C2429A22}"/>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2970254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191A2B2-08D9-0E4B-B74A-E351953B91CC}"/>
              </a:ext>
            </a:extLst>
          </p:cNvPr>
          <p:cNvSpPr>
            <a:spLocks noGrp="1"/>
          </p:cNvSpPr>
          <p:nvPr>
            <p:ph type="body" sz="quarter" idx="10"/>
          </p:nvPr>
        </p:nvSpPr>
        <p:spPr/>
        <p:txBody>
          <a:bodyPr/>
          <a:lstStyle/>
          <a:p>
            <a:r>
              <a:rPr lang="ja-JP" altLang="en-US"/>
              <a:t>他</a:t>
            </a:r>
            <a:r>
              <a:rPr lang="en-US" altLang="ja-JP"/>
              <a:t> </a:t>
            </a:r>
            <a:r>
              <a:rPr lang="ja-JP" altLang="en-US"/>
              <a:t>参考情報</a:t>
            </a:r>
            <a:endParaRPr kumimoji="1" lang="ja-JP" altLang="en-US"/>
          </a:p>
        </p:txBody>
      </p:sp>
      <p:sp>
        <p:nvSpPr>
          <p:cNvPr id="9" name="テキスト ボックス 8">
            <a:extLst>
              <a:ext uri="{FF2B5EF4-FFF2-40B4-BE49-F238E27FC236}">
                <a16:creationId xmlns:a16="http://schemas.microsoft.com/office/drawing/2014/main" id="{62CC32CA-91B9-3FAD-54F1-54194AF2B41C}"/>
              </a:ext>
            </a:extLst>
          </p:cNvPr>
          <p:cNvSpPr txBox="1"/>
          <p:nvPr/>
        </p:nvSpPr>
        <p:spPr>
          <a:xfrm>
            <a:off x="2447323" y="2886724"/>
            <a:ext cx="7284727" cy="2800767"/>
          </a:xfrm>
          <a:prstGeom prst="rect">
            <a:avLst/>
          </a:prstGeom>
          <a:noFill/>
        </p:spPr>
        <p:txBody>
          <a:bodyPr wrap="square" lIns="0" tIns="0" rIns="0" bIns="0" rtlCol="0">
            <a:spAutoFit/>
          </a:bodyPr>
          <a:lstStyle/>
          <a:p>
            <a:pPr marL="285750" indent="-285750">
              <a:lnSpc>
                <a:spcPct val="150000"/>
              </a:lnSpc>
              <a:spcBef>
                <a:spcPts val="2400"/>
              </a:spcBef>
              <a:buClr>
                <a:schemeClr val="accent6"/>
              </a:buClr>
              <a:buFont typeface="Wingdings" pitchFamily="2" charset="2"/>
              <a:buChar char="l"/>
            </a:pPr>
            <a:r>
              <a:rPr lang="en-US" altLang="ja-JP" sz="1600">
                <a:solidFill>
                  <a:schemeClr val="accent3"/>
                </a:solidFill>
                <a:latin typeface="Meiryo" panose="020B0604030504040204" pitchFamily="34" charset="-128"/>
                <a:ea typeface="Meiryo" panose="020B0604030504040204" pitchFamily="34" charset="-128"/>
                <a:hlinkClick r:id="rId3"/>
              </a:rPr>
              <a:t>Yahoo!</a:t>
            </a:r>
            <a:r>
              <a:rPr lang="ja-JP" altLang="en-US" sz="1600">
                <a:solidFill>
                  <a:schemeClr val="accent3"/>
                </a:solidFill>
                <a:latin typeface="Meiryo" panose="020B0604030504040204" pitchFamily="34" charset="-128"/>
                <a:ea typeface="Meiryo" panose="020B0604030504040204" pitchFamily="34" charset="-128"/>
                <a:hlinkClick r:id="rId3"/>
              </a:rPr>
              <a:t>ニュース トピックスの見出し文字数を最大</a:t>
            </a:r>
            <a:r>
              <a:rPr lang="en-US" altLang="ja-JP" sz="1600">
                <a:solidFill>
                  <a:schemeClr val="accent3"/>
                </a:solidFill>
                <a:latin typeface="Meiryo" panose="020B0604030504040204" pitchFamily="34" charset="-128"/>
                <a:ea typeface="Meiryo" panose="020B0604030504040204" pitchFamily="34" charset="-128"/>
                <a:hlinkClick r:id="rId3"/>
              </a:rPr>
              <a:t>15.5</a:t>
            </a:r>
            <a:r>
              <a:rPr lang="ja-JP" altLang="en-US" sz="1600">
                <a:solidFill>
                  <a:schemeClr val="accent3"/>
                </a:solidFill>
                <a:latin typeface="Meiryo" panose="020B0604030504040204" pitchFamily="34" charset="-128"/>
                <a:ea typeface="Meiryo" panose="020B0604030504040204" pitchFamily="34" charset="-128"/>
                <a:hlinkClick r:id="rId3"/>
              </a:rPr>
              <a:t>文字に変更します</a:t>
            </a:r>
            <a:br>
              <a:rPr lang="ja-JP" altLang="en-US" sz="1600">
                <a:solidFill>
                  <a:schemeClr val="accent3"/>
                </a:solidFill>
                <a:latin typeface="Meiryo" panose="020B0604030504040204" pitchFamily="34" charset="-128"/>
                <a:ea typeface="Meiryo" panose="020B0604030504040204" pitchFamily="34" charset="-128"/>
              </a:rPr>
            </a:br>
            <a:r>
              <a:rPr lang="en-US" altLang="ja-JP" sz="1600">
                <a:solidFill>
                  <a:schemeClr val="accent3"/>
                </a:solidFill>
                <a:latin typeface="Meiryo" panose="020B0604030504040204" pitchFamily="34" charset="-128"/>
                <a:ea typeface="Meiryo" panose="020B0604030504040204" pitchFamily="34" charset="-128"/>
              </a:rPr>
              <a:t>※2021</a:t>
            </a:r>
            <a:r>
              <a:rPr lang="ja-JP" altLang="en-US" sz="1600">
                <a:solidFill>
                  <a:schemeClr val="accent3"/>
                </a:solidFill>
                <a:latin typeface="Meiryo" panose="020B0604030504040204" pitchFamily="34" charset="-128"/>
                <a:ea typeface="Meiryo" panose="020B0604030504040204" pitchFamily="34" charset="-128"/>
              </a:rPr>
              <a:t>年</a:t>
            </a:r>
            <a:r>
              <a:rPr lang="en-US" altLang="ja-JP" sz="1600">
                <a:solidFill>
                  <a:schemeClr val="accent3"/>
                </a:solidFill>
                <a:latin typeface="Meiryo" panose="020B0604030504040204" pitchFamily="34" charset="-128"/>
                <a:ea typeface="Meiryo" panose="020B0604030504040204" pitchFamily="34" charset="-128"/>
              </a:rPr>
              <a:t>4</a:t>
            </a:r>
            <a:r>
              <a:rPr lang="ja-JP" altLang="en-US" sz="1600">
                <a:solidFill>
                  <a:schemeClr val="accent3"/>
                </a:solidFill>
                <a:latin typeface="Meiryo" panose="020B0604030504040204" pitchFamily="34" charset="-128"/>
                <a:ea typeface="Meiryo" panose="020B0604030504040204" pitchFamily="34" charset="-128"/>
              </a:rPr>
              <a:t>月に見出しの文字数を</a:t>
            </a:r>
            <a:r>
              <a:rPr lang="en-US" altLang="ja-JP" sz="1600">
                <a:solidFill>
                  <a:schemeClr val="accent3"/>
                </a:solidFill>
                <a:latin typeface="Meiryo" panose="020B0604030504040204" pitchFamily="34" charset="-128"/>
                <a:ea typeface="Meiryo" panose="020B0604030504040204" pitchFamily="34" charset="-128"/>
              </a:rPr>
              <a:t>13.5</a:t>
            </a:r>
            <a:r>
              <a:rPr lang="ja-JP" altLang="en-US" sz="1600">
                <a:solidFill>
                  <a:schemeClr val="accent3"/>
                </a:solidFill>
                <a:latin typeface="Meiryo" panose="020B0604030504040204" pitchFamily="34" charset="-128"/>
                <a:ea typeface="Meiryo" panose="020B0604030504040204" pitchFamily="34" charset="-128"/>
              </a:rPr>
              <a:t>文字から</a:t>
            </a:r>
            <a:r>
              <a:rPr lang="en-US" altLang="ja-JP" sz="1600">
                <a:solidFill>
                  <a:schemeClr val="accent3"/>
                </a:solidFill>
                <a:latin typeface="Meiryo" panose="020B0604030504040204" pitchFamily="34" charset="-128"/>
                <a:ea typeface="Meiryo" panose="020B0604030504040204" pitchFamily="34" charset="-128"/>
              </a:rPr>
              <a:t>14.5</a:t>
            </a:r>
            <a:r>
              <a:rPr lang="ja-JP" altLang="en-US" sz="1600">
                <a:solidFill>
                  <a:schemeClr val="accent3"/>
                </a:solidFill>
                <a:latin typeface="Meiryo" panose="020B0604030504040204" pitchFamily="34" charset="-128"/>
                <a:ea typeface="Meiryo" panose="020B0604030504040204" pitchFamily="34" charset="-128"/>
              </a:rPr>
              <a:t>文字、</a:t>
            </a:r>
            <a:br>
              <a:rPr lang="en-US" altLang="ja-JP" sz="1600">
                <a:solidFill>
                  <a:schemeClr val="accent3"/>
                </a:solidFill>
                <a:latin typeface="Meiryo" panose="020B0604030504040204" pitchFamily="34" charset="-128"/>
                <a:ea typeface="Meiryo" panose="020B0604030504040204" pitchFamily="34" charset="-128"/>
              </a:rPr>
            </a:br>
            <a:r>
              <a:rPr lang="ja-JP" altLang="en-US" sz="1600">
                <a:solidFill>
                  <a:schemeClr val="accent3"/>
                </a:solidFill>
                <a:latin typeface="Meiryo" panose="020B0604030504040204" pitchFamily="34" charset="-128"/>
                <a:ea typeface="Meiryo" panose="020B0604030504040204" pitchFamily="34" charset="-128"/>
              </a:rPr>
              <a:t>　</a:t>
            </a:r>
            <a:r>
              <a:rPr lang="en-US" altLang="ja-JP" sz="1600">
                <a:solidFill>
                  <a:schemeClr val="accent3"/>
                </a:solidFill>
                <a:latin typeface="Meiryo" panose="020B0604030504040204" pitchFamily="34" charset="-128"/>
                <a:ea typeface="Meiryo" panose="020B0604030504040204" pitchFamily="34" charset="-128"/>
              </a:rPr>
              <a:t>22</a:t>
            </a:r>
            <a:r>
              <a:rPr lang="ja-JP" altLang="en-US" sz="1600">
                <a:solidFill>
                  <a:schemeClr val="accent3"/>
                </a:solidFill>
                <a:latin typeface="Meiryo" panose="020B0604030504040204" pitchFamily="34" charset="-128"/>
                <a:ea typeface="Meiryo" panose="020B0604030504040204" pitchFamily="34" charset="-128"/>
              </a:rPr>
              <a:t>年</a:t>
            </a:r>
            <a:r>
              <a:rPr lang="en-US" altLang="ja-JP" sz="1600">
                <a:solidFill>
                  <a:schemeClr val="accent3"/>
                </a:solidFill>
                <a:latin typeface="Meiryo" panose="020B0604030504040204" pitchFamily="34" charset="-128"/>
                <a:ea typeface="Meiryo" panose="020B0604030504040204" pitchFamily="34" charset="-128"/>
              </a:rPr>
              <a:t>1</a:t>
            </a:r>
            <a:r>
              <a:rPr lang="ja-JP" altLang="en-US" sz="1600">
                <a:solidFill>
                  <a:schemeClr val="accent3"/>
                </a:solidFill>
                <a:latin typeface="Meiryo" panose="020B0604030504040204" pitchFamily="34" charset="-128"/>
                <a:ea typeface="Meiryo" panose="020B0604030504040204" pitchFamily="34" charset="-128"/>
              </a:rPr>
              <a:t>月に</a:t>
            </a:r>
            <a:r>
              <a:rPr lang="en-US" altLang="ja-JP" sz="1600">
                <a:solidFill>
                  <a:schemeClr val="accent3"/>
                </a:solidFill>
                <a:latin typeface="Meiryo" panose="020B0604030504040204" pitchFamily="34" charset="-128"/>
                <a:ea typeface="Meiryo" panose="020B0604030504040204" pitchFamily="34" charset="-128"/>
              </a:rPr>
              <a:t>15.5</a:t>
            </a:r>
            <a:r>
              <a:rPr lang="ja-JP" altLang="en-US" sz="1600">
                <a:solidFill>
                  <a:schemeClr val="accent3"/>
                </a:solidFill>
                <a:latin typeface="Meiryo" panose="020B0604030504040204" pitchFamily="34" charset="-128"/>
                <a:ea typeface="Meiryo" panose="020B0604030504040204" pitchFamily="34" charset="-128"/>
              </a:rPr>
              <a:t>文字に変更（半角スペース含む）</a:t>
            </a:r>
          </a:p>
          <a:p>
            <a:pPr marL="285750" indent="-285750">
              <a:lnSpc>
                <a:spcPct val="150000"/>
              </a:lnSpc>
              <a:spcBef>
                <a:spcPts val="2400"/>
              </a:spcBef>
              <a:buClr>
                <a:schemeClr val="accent6"/>
              </a:buClr>
              <a:buFont typeface="Wingdings" pitchFamily="2" charset="2"/>
              <a:buChar char="l"/>
            </a:pPr>
            <a:r>
              <a:rPr lang="en-US" altLang="ja-JP" sz="1600">
                <a:solidFill>
                  <a:schemeClr val="accent3"/>
                </a:solidFill>
                <a:latin typeface="Meiryo" panose="020B0604030504040204" pitchFamily="34" charset="-128"/>
                <a:ea typeface="Meiryo" panose="020B0604030504040204" pitchFamily="34" charset="-128"/>
                <a:hlinkClick r:id="rId4"/>
              </a:rPr>
              <a:t>Yahoo!</a:t>
            </a:r>
            <a:r>
              <a:rPr lang="ja-JP" altLang="en-US" sz="1600">
                <a:solidFill>
                  <a:schemeClr val="accent3"/>
                </a:solidFill>
                <a:latin typeface="Meiryo" panose="020B0604030504040204" pitchFamily="34" charset="-128"/>
                <a:ea typeface="Meiryo" panose="020B0604030504040204" pitchFamily="34" charset="-128"/>
                <a:hlinkClick r:id="rId4"/>
              </a:rPr>
              <a:t>ニュース トピックス編集部の編集が選んだ「好きな</a:t>
            </a:r>
            <a:r>
              <a:rPr lang="en-US" altLang="ja-JP" sz="1600">
                <a:solidFill>
                  <a:schemeClr val="accent3"/>
                </a:solidFill>
                <a:latin typeface="Meiryo" panose="020B0604030504040204" pitchFamily="34" charset="-128"/>
                <a:ea typeface="Meiryo" panose="020B0604030504040204" pitchFamily="34" charset="-128"/>
                <a:hlinkClick r:id="rId4"/>
              </a:rPr>
              <a:t>13</a:t>
            </a:r>
            <a:r>
              <a:rPr lang="ja-JP" altLang="en-US" sz="1600">
                <a:solidFill>
                  <a:schemeClr val="accent3"/>
                </a:solidFill>
                <a:latin typeface="Meiryo" panose="020B0604030504040204" pitchFamily="34" charset="-128"/>
                <a:ea typeface="Meiryo" panose="020B0604030504040204" pitchFamily="34" charset="-128"/>
                <a:hlinkClick r:id="rId4"/>
              </a:rPr>
              <a:t>文字見出し」</a:t>
            </a:r>
            <a:endParaRPr lang="en-US" altLang="ja-JP" sz="1600">
              <a:solidFill>
                <a:schemeClr val="accent3"/>
              </a:solidFill>
              <a:latin typeface="Meiryo" panose="020B0604030504040204" pitchFamily="34" charset="-128"/>
              <a:ea typeface="Meiryo" panose="020B0604030504040204" pitchFamily="34" charset="-128"/>
            </a:endParaRPr>
          </a:p>
          <a:p>
            <a:pPr marL="285750" indent="-285750">
              <a:lnSpc>
                <a:spcPct val="150000"/>
              </a:lnSpc>
              <a:spcBef>
                <a:spcPts val="2400"/>
              </a:spcBef>
              <a:buClr>
                <a:schemeClr val="accent6"/>
              </a:buClr>
              <a:buFont typeface="Wingdings" pitchFamily="2" charset="2"/>
              <a:buChar char="l"/>
            </a:pPr>
            <a:r>
              <a:rPr lang="en-US" altLang="ja-JP" sz="1600">
                <a:solidFill>
                  <a:schemeClr val="accent3"/>
                </a:solidFill>
                <a:latin typeface="Meiryo" panose="020B0604030504040204" pitchFamily="34" charset="-128"/>
                <a:ea typeface="Meiryo" panose="020B0604030504040204" pitchFamily="34" charset="-128"/>
                <a:hlinkClick r:id="rId5"/>
              </a:rPr>
              <a:t>Yahoo!</a:t>
            </a:r>
            <a:r>
              <a:rPr lang="ja-JP" altLang="en-US" sz="1600">
                <a:solidFill>
                  <a:schemeClr val="accent3"/>
                </a:solidFill>
                <a:latin typeface="Meiryo" panose="020B0604030504040204" pitchFamily="34" charset="-128"/>
                <a:ea typeface="Meiryo" panose="020B0604030504040204" pitchFamily="34" charset="-128"/>
                <a:hlinkClick r:id="rId5"/>
              </a:rPr>
              <a:t>ニュース トピックス「</a:t>
            </a:r>
            <a:r>
              <a:rPr lang="en-US" altLang="ja-JP" sz="1600">
                <a:solidFill>
                  <a:schemeClr val="accent3"/>
                </a:solidFill>
                <a:latin typeface="Meiryo" panose="020B0604030504040204" pitchFamily="34" charset="-128"/>
                <a:ea typeface="Meiryo" panose="020B0604030504040204" pitchFamily="34" charset="-128"/>
                <a:hlinkClick r:id="rId5"/>
              </a:rPr>
              <a:t>13</a:t>
            </a:r>
            <a:r>
              <a:rPr lang="ja-JP" altLang="en-US" sz="1600">
                <a:solidFill>
                  <a:schemeClr val="accent3"/>
                </a:solidFill>
                <a:latin typeface="Meiryo" panose="020B0604030504040204" pitchFamily="34" charset="-128"/>
                <a:ea typeface="Meiryo" panose="020B0604030504040204" pitchFamily="34" charset="-128"/>
                <a:hlinkClick r:id="rId5"/>
              </a:rPr>
              <a:t>文字見出し」の極意　</a:t>
            </a:r>
            <a:br>
              <a:rPr lang="en-US" altLang="ja-JP" sz="1600">
                <a:solidFill>
                  <a:schemeClr val="accent3"/>
                </a:solidFill>
                <a:latin typeface="Meiryo" panose="020B0604030504040204" pitchFamily="34" charset="-128"/>
                <a:ea typeface="Meiryo" panose="020B0604030504040204" pitchFamily="34" charset="-128"/>
                <a:hlinkClick r:id="rId5"/>
              </a:rPr>
            </a:br>
            <a:r>
              <a:rPr lang="ja-JP" altLang="en-US" sz="1600">
                <a:solidFill>
                  <a:schemeClr val="accent3"/>
                </a:solidFill>
                <a:latin typeface="Meiryo" panose="020B0604030504040204" pitchFamily="34" charset="-128"/>
                <a:ea typeface="Meiryo" panose="020B0604030504040204" pitchFamily="34" charset="-128"/>
                <a:hlinkClick r:id="rId5"/>
              </a:rPr>
              <a:t>難関「コートジボワール」はどう表現？</a:t>
            </a:r>
            <a:endParaRPr lang="ja-JP" altLang="en-US" sz="1600">
              <a:solidFill>
                <a:schemeClr val="accent3"/>
              </a:solidFill>
              <a:latin typeface="Meiryo" panose="020B0604030504040204" pitchFamily="34" charset="-128"/>
              <a:ea typeface="Meiryo" panose="020B0604030504040204" pitchFamily="34" charset="-128"/>
            </a:endParaRPr>
          </a:p>
        </p:txBody>
      </p:sp>
      <p:sp>
        <p:nvSpPr>
          <p:cNvPr id="5" name="テキスト ボックス 4">
            <a:extLst>
              <a:ext uri="{FF2B5EF4-FFF2-40B4-BE49-F238E27FC236}">
                <a16:creationId xmlns:a16="http://schemas.microsoft.com/office/drawing/2014/main" id="{88253039-9A04-8C6F-8E88-90E5CAB70492}"/>
              </a:ext>
            </a:extLst>
          </p:cNvPr>
          <p:cNvSpPr txBox="1"/>
          <p:nvPr/>
        </p:nvSpPr>
        <p:spPr>
          <a:xfrm>
            <a:off x="2447323" y="1306980"/>
            <a:ext cx="7284727" cy="796372"/>
          </a:xfrm>
          <a:prstGeom prst="rect">
            <a:avLst/>
          </a:prstGeom>
          <a:noFill/>
        </p:spPr>
        <p:txBody>
          <a:bodyPr wrap="square" lIns="0" tIns="0" rIns="0" bIns="0" rtlCol="0">
            <a:spAutoFit/>
          </a:bodyPr>
          <a:lstStyle/>
          <a:p>
            <a:pPr algn="ctr">
              <a:lnSpc>
                <a:spcPct val="150000"/>
              </a:lnSpc>
            </a:pPr>
            <a:r>
              <a:rPr lang="ja-JP" altLang="en-US" b="1">
                <a:solidFill>
                  <a:schemeClr val="accent3"/>
                </a:solidFill>
                <a:latin typeface="Meiryo" panose="020B0604030504040204" pitchFamily="34" charset="-128"/>
                <a:ea typeface="Meiryo" panose="020B0604030504040204" pitchFamily="34" charset="-128"/>
              </a:rPr>
              <a:t>よりトピックス編集部の実務に近い情報となりますが</a:t>
            </a:r>
            <a:br>
              <a:rPr lang="en-US" altLang="ja-JP" b="1">
                <a:solidFill>
                  <a:schemeClr val="accent3"/>
                </a:solidFill>
                <a:latin typeface="Meiryo" panose="020B0604030504040204" pitchFamily="34" charset="-128"/>
                <a:ea typeface="Meiryo" panose="020B0604030504040204" pitchFamily="34" charset="-128"/>
              </a:rPr>
            </a:br>
            <a:r>
              <a:rPr lang="ja-JP" altLang="en-US" b="1">
                <a:solidFill>
                  <a:schemeClr val="accent3"/>
                </a:solidFill>
                <a:latin typeface="Meiryo" panose="020B0604030504040204" pitchFamily="34" charset="-128"/>
                <a:ea typeface="Meiryo" panose="020B0604030504040204" pitchFamily="34" charset="-128"/>
              </a:rPr>
              <a:t>文章の雰囲気づくりのご参考にしてください。</a:t>
            </a:r>
            <a:endParaRPr lang="en-US" altLang="ja-JP" b="1">
              <a:solidFill>
                <a:schemeClr val="accent3"/>
              </a:solidFill>
              <a:latin typeface="Meiryo" panose="020B0604030504040204" pitchFamily="34" charset="-128"/>
              <a:ea typeface="Meiryo" panose="020B0604030504040204" pitchFamily="34" charset="-128"/>
            </a:endParaRPr>
          </a:p>
        </p:txBody>
      </p:sp>
      <p:cxnSp>
        <p:nvCxnSpPr>
          <p:cNvPr id="3" name="直線コネクタ 2">
            <a:extLst>
              <a:ext uri="{FF2B5EF4-FFF2-40B4-BE49-F238E27FC236}">
                <a16:creationId xmlns:a16="http://schemas.microsoft.com/office/drawing/2014/main" id="{7E415C0B-6D2F-CCB6-E9D5-686E2C4DD233}"/>
              </a:ext>
            </a:extLst>
          </p:cNvPr>
          <p:cNvCxnSpPr>
            <a:cxnSpLocks/>
          </p:cNvCxnSpPr>
          <p:nvPr/>
        </p:nvCxnSpPr>
        <p:spPr>
          <a:xfrm>
            <a:off x="2447323" y="2544921"/>
            <a:ext cx="728472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613102E4-3232-AD07-94EF-B50F4E385500}"/>
              </a:ext>
            </a:extLst>
          </p:cNvPr>
          <p:cNvCxnSpPr>
            <a:cxnSpLocks/>
          </p:cNvCxnSpPr>
          <p:nvPr/>
        </p:nvCxnSpPr>
        <p:spPr>
          <a:xfrm>
            <a:off x="2447323" y="6128948"/>
            <a:ext cx="728472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5592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F1B84FF2-9CFA-8B56-4333-4718AF231B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569" y="993648"/>
            <a:ext cx="2432485" cy="5267141"/>
          </a:xfrm>
          <a:prstGeom prst="rect">
            <a:avLst/>
          </a:prstGeom>
          <a:ln>
            <a:solidFill>
              <a:schemeClr val="bg2"/>
            </a:solidFill>
          </a:ln>
        </p:spPr>
      </p:pic>
      <p:sp>
        <p:nvSpPr>
          <p:cNvPr id="2" name="テキスト プレースホルダー 1">
            <a:extLst>
              <a:ext uri="{FF2B5EF4-FFF2-40B4-BE49-F238E27FC236}">
                <a16:creationId xmlns:a16="http://schemas.microsoft.com/office/drawing/2014/main" id="{4191A2B2-08D9-0E4B-B74A-E351953B91CC}"/>
              </a:ext>
            </a:extLst>
          </p:cNvPr>
          <p:cNvSpPr>
            <a:spLocks noGrp="1"/>
          </p:cNvSpPr>
          <p:nvPr>
            <p:ph type="body" sz="quarter" idx="10"/>
          </p:nvPr>
        </p:nvSpPr>
        <p:spPr/>
        <p:txBody>
          <a:bodyPr/>
          <a:lstStyle/>
          <a:p>
            <a:r>
              <a:rPr lang="ja-JP" altLang="en-US"/>
              <a:t>はじめに</a:t>
            </a:r>
            <a:endParaRPr kumimoji="1" lang="ja-JP" altLang="en-US"/>
          </a:p>
        </p:txBody>
      </p:sp>
      <p:sp>
        <p:nvSpPr>
          <p:cNvPr id="3" name="テキスト ボックス 2">
            <a:extLst>
              <a:ext uri="{FF2B5EF4-FFF2-40B4-BE49-F238E27FC236}">
                <a16:creationId xmlns:a16="http://schemas.microsoft.com/office/drawing/2014/main" id="{3499BAAB-8D2A-F156-FFC4-4121F41ECB85}"/>
              </a:ext>
            </a:extLst>
          </p:cNvPr>
          <p:cNvSpPr txBox="1"/>
          <p:nvPr/>
        </p:nvSpPr>
        <p:spPr>
          <a:xfrm>
            <a:off x="668522" y="6375167"/>
            <a:ext cx="4523849"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schemeClr val="tx1">
                    <a:lumMod val="50000"/>
                    <a:lumOff val="50000"/>
                  </a:schemeClr>
                </a:solidFill>
                <a:effectLst/>
                <a:uLnTx/>
                <a:uFillTx/>
              </a:rPr>
              <a:t>※</a:t>
            </a:r>
            <a:r>
              <a:rPr kumimoji="0" lang="ja-JP" altLang="en-US" sz="900" b="0" i="0" u="none" strike="noStrike" kern="0" cap="none" spc="0" normalizeH="0" baseline="0" noProof="0" dirty="0">
                <a:ln>
                  <a:noFill/>
                </a:ln>
                <a:solidFill>
                  <a:schemeClr val="tx1">
                    <a:lumMod val="50000"/>
                    <a:lumOff val="50000"/>
                  </a:schemeClr>
                </a:solidFill>
                <a:effectLst/>
                <a:uLnTx/>
                <a:uFillTx/>
              </a:rPr>
              <a:t>上記は</a:t>
            </a:r>
            <a:r>
              <a:rPr kumimoji="0" lang="ja-JP" altLang="en-US" sz="900" kern="0" dirty="0">
                <a:solidFill>
                  <a:schemeClr val="tx1">
                    <a:lumMod val="50000"/>
                    <a:lumOff val="50000"/>
                  </a:schemeClr>
                </a:solidFill>
              </a:rPr>
              <a:t>掲載</a:t>
            </a:r>
            <a:r>
              <a:rPr kumimoji="0" lang="ja-JP" altLang="en-US" sz="900" b="0" i="0" u="none" strike="noStrike" kern="0" cap="none" spc="0" normalizeH="0" baseline="0" noProof="0" dirty="0">
                <a:ln>
                  <a:noFill/>
                </a:ln>
                <a:solidFill>
                  <a:schemeClr val="tx1">
                    <a:lumMod val="50000"/>
                    <a:lumOff val="50000"/>
                  </a:schemeClr>
                </a:solidFill>
                <a:effectLst/>
                <a:uLnTx/>
                <a:uFillTx/>
              </a:rPr>
              <a:t>イメージであり、この通りの表示を保証するものではありません。</a:t>
            </a:r>
            <a:endParaRPr kumimoji="0" lang="en-US" altLang="ja-JP" sz="900" b="0" i="0" u="none" strike="noStrike" kern="0" cap="none" spc="0" normalizeH="0" baseline="0" noProof="0" dirty="0">
              <a:ln>
                <a:noFill/>
              </a:ln>
              <a:solidFill>
                <a:schemeClr val="tx1">
                  <a:lumMod val="50000"/>
                  <a:lumOff val="50000"/>
                </a:schemeClr>
              </a:solidFill>
              <a:effectLst/>
              <a:uLnTx/>
              <a:uFillTx/>
            </a:endParaRPr>
          </a:p>
        </p:txBody>
      </p:sp>
      <p:sp>
        <p:nvSpPr>
          <p:cNvPr id="6" name="正方形/長方形 5">
            <a:extLst>
              <a:ext uri="{FF2B5EF4-FFF2-40B4-BE49-F238E27FC236}">
                <a16:creationId xmlns:a16="http://schemas.microsoft.com/office/drawing/2014/main" id="{10B650EB-FA31-D610-052E-972062CCE473}"/>
              </a:ext>
            </a:extLst>
          </p:cNvPr>
          <p:cNvSpPr/>
          <p:nvPr/>
        </p:nvSpPr>
        <p:spPr>
          <a:xfrm>
            <a:off x="668523" y="4867399"/>
            <a:ext cx="2459422" cy="578069"/>
          </a:xfrm>
          <a:prstGeom prst="rect">
            <a:avLst/>
          </a:prstGeom>
          <a:noFill/>
          <a:ln w="28575"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7" name="角丸四角形 10">
            <a:extLst>
              <a:ext uri="{FF2B5EF4-FFF2-40B4-BE49-F238E27FC236}">
                <a16:creationId xmlns:a16="http://schemas.microsoft.com/office/drawing/2014/main" id="{3167C383-B8BA-4BBC-6236-38351D9F6037}"/>
              </a:ext>
            </a:extLst>
          </p:cNvPr>
          <p:cNvSpPr/>
          <p:nvPr/>
        </p:nvSpPr>
        <p:spPr>
          <a:xfrm>
            <a:off x="5840818" y="1542064"/>
            <a:ext cx="6026716" cy="769936"/>
          </a:xfrm>
          <a:prstGeom prst="roundRect">
            <a:avLst>
              <a:gd name="adj" fmla="val 8047"/>
            </a:avLst>
          </a:prstGeom>
          <a:noFill/>
          <a:ln w="15875">
            <a:noFill/>
          </a:ln>
        </p:spPr>
        <p:txBody>
          <a:bodyPr wrap="square" tIns="72000" anchor="t">
            <a:spAutoFit/>
          </a:bodyPr>
          <a:lstStyle/>
          <a:p>
            <a:r>
              <a:rPr lang="ja-JP" altLang="en-US" sz="2000" b="1" dirty="0">
                <a:solidFill>
                  <a:schemeClr val="accent3"/>
                </a:solidFill>
                <a:latin typeface="Meiryo" panose="020B0604030504040204" pitchFamily="34" charset="-128"/>
                <a:ea typeface="Meiryo" panose="020B0604030504040204" pitchFamily="34" charset="-128"/>
              </a:rPr>
              <a:t>広告に使用する文言は、トピックスを参考に</a:t>
            </a:r>
            <a:endParaRPr lang="en-US" altLang="ja-JP" sz="2000" b="1" dirty="0">
              <a:solidFill>
                <a:schemeClr val="accent3"/>
              </a:solidFill>
              <a:latin typeface="Meiryo" panose="020B0604030504040204" pitchFamily="34" charset="-128"/>
              <a:ea typeface="Meiryo" panose="020B0604030504040204" pitchFamily="34" charset="-128"/>
            </a:endParaRPr>
          </a:p>
          <a:p>
            <a:r>
              <a:rPr lang="ja-JP" altLang="en-US" sz="2000" b="1" dirty="0">
                <a:solidFill>
                  <a:schemeClr val="accent3"/>
                </a:solidFill>
                <a:latin typeface="Meiryo" panose="020B0604030504040204" pitchFamily="34" charset="-128"/>
                <a:ea typeface="Meiryo" panose="020B0604030504040204" pitchFamily="34" charset="-128"/>
              </a:rPr>
              <a:t>構成することをおすすめします</a:t>
            </a:r>
            <a:endParaRPr lang="en-US" altLang="ja-JP" sz="2000" b="1" dirty="0">
              <a:solidFill>
                <a:schemeClr val="accent3"/>
              </a:solidFill>
              <a:latin typeface="Meiryo" panose="020B0604030504040204" pitchFamily="34" charset="-128"/>
              <a:ea typeface="Meiryo" panose="020B0604030504040204" pitchFamily="34" charset="-128"/>
            </a:endParaRPr>
          </a:p>
        </p:txBody>
      </p:sp>
      <p:sp>
        <p:nvSpPr>
          <p:cNvPr id="8" name="吹き出し: 角を丸めた四角形 9">
            <a:extLst>
              <a:ext uri="{FF2B5EF4-FFF2-40B4-BE49-F238E27FC236}">
                <a16:creationId xmlns:a16="http://schemas.microsoft.com/office/drawing/2014/main" id="{3CB77108-9A90-D6A4-2D98-8285215C5AD4}"/>
              </a:ext>
            </a:extLst>
          </p:cNvPr>
          <p:cNvSpPr/>
          <p:nvPr/>
        </p:nvSpPr>
        <p:spPr>
          <a:xfrm>
            <a:off x="2672372" y="2979000"/>
            <a:ext cx="2520000" cy="900000"/>
          </a:xfrm>
          <a:prstGeom prst="wedgeRoundRectCallout">
            <a:avLst>
              <a:gd name="adj1" fmla="val -59470"/>
              <a:gd name="adj2" fmla="val 21359"/>
              <a:gd name="adj3" fmla="val 16667"/>
            </a:avLst>
          </a:prstGeom>
          <a:ln/>
          <a:effectLst>
            <a:outerShdw blurRad="38100" dist="25400" dir="2700000" algn="ctr" rotWithShape="0">
              <a:srgbClr val="000000">
                <a:alpha val="30000"/>
              </a:srgb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accent3"/>
                </a:solidFill>
                <a:latin typeface="+mn-ea"/>
              </a:rPr>
              <a:t>Yahoo!</a:t>
            </a:r>
            <a:r>
              <a:rPr lang="ja-JP" altLang="en-US" sz="1400" dirty="0">
                <a:solidFill>
                  <a:schemeClr val="accent3"/>
                </a:solidFill>
                <a:latin typeface="+mn-ea"/>
              </a:rPr>
              <a:t>ニュース編集部が</a:t>
            </a:r>
            <a:endParaRPr lang="en-US" altLang="ja-JP" sz="1400" dirty="0">
              <a:solidFill>
                <a:schemeClr val="accent3"/>
              </a:solidFill>
              <a:latin typeface="+mn-ea"/>
            </a:endParaRPr>
          </a:p>
          <a:p>
            <a:pPr algn="ctr"/>
            <a:r>
              <a:rPr lang="ja-JP" altLang="en-US" sz="1400" dirty="0">
                <a:solidFill>
                  <a:schemeClr val="accent3"/>
                </a:solidFill>
                <a:latin typeface="+mn-ea"/>
              </a:rPr>
              <a:t>選んだ</a:t>
            </a:r>
            <a:r>
              <a:rPr lang="en-US" altLang="ja-JP" sz="1400" dirty="0">
                <a:solidFill>
                  <a:schemeClr val="accent3"/>
                </a:solidFill>
                <a:latin typeface="+mn-ea"/>
              </a:rPr>
              <a:t>6</a:t>
            </a:r>
            <a:r>
              <a:rPr lang="ja-JP" altLang="en-US" sz="1400" dirty="0">
                <a:solidFill>
                  <a:schemeClr val="accent3"/>
                </a:solidFill>
                <a:latin typeface="+mn-ea"/>
              </a:rPr>
              <a:t>本のニュース</a:t>
            </a:r>
            <a:endParaRPr kumimoji="1" lang="ja-JP" altLang="en-US" sz="1400" dirty="0">
              <a:solidFill>
                <a:schemeClr val="accent3"/>
              </a:solidFill>
              <a:latin typeface="+mn-ea"/>
            </a:endParaRPr>
          </a:p>
        </p:txBody>
      </p:sp>
      <p:sp>
        <p:nvSpPr>
          <p:cNvPr id="10" name="テキスト ボックス 9">
            <a:extLst>
              <a:ext uri="{FF2B5EF4-FFF2-40B4-BE49-F238E27FC236}">
                <a16:creationId xmlns:a16="http://schemas.microsoft.com/office/drawing/2014/main" id="{C2CDDECE-0398-ED89-93E7-3383283CA6E3}"/>
              </a:ext>
            </a:extLst>
          </p:cNvPr>
          <p:cNvSpPr txBox="1"/>
          <p:nvPr/>
        </p:nvSpPr>
        <p:spPr>
          <a:xfrm>
            <a:off x="5840819" y="2524757"/>
            <a:ext cx="6026716" cy="3293209"/>
          </a:xfrm>
          <a:prstGeom prst="rect">
            <a:avLst/>
          </a:prstGeom>
          <a:noFill/>
        </p:spPr>
        <p:txBody>
          <a:bodyPr wrap="square">
            <a:spAutoFit/>
          </a:bodyPr>
          <a:lstStyle/>
          <a:p>
            <a:r>
              <a:rPr lang="ja-JP" altLang="en-US" sz="1600" dirty="0">
                <a:solidFill>
                  <a:schemeClr val="tx2"/>
                </a:solidFill>
                <a:latin typeface="+mn-ea"/>
              </a:rPr>
              <a:t>ヤフーのトップページに訪れるユーザーの多くは、</a:t>
            </a:r>
            <a:endParaRPr lang="en-US" altLang="ja-JP" sz="1600" dirty="0">
              <a:solidFill>
                <a:schemeClr val="tx2"/>
              </a:solidFill>
              <a:latin typeface="+mn-ea"/>
            </a:endParaRPr>
          </a:p>
          <a:p>
            <a:r>
              <a:rPr lang="ja-JP" altLang="en-US" sz="1600" dirty="0">
                <a:solidFill>
                  <a:schemeClr val="tx2"/>
                </a:solidFill>
                <a:latin typeface="+mn-ea"/>
              </a:rPr>
              <a:t>信頼性・公共性の高い、世の中の情報を求めて</a:t>
            </a:r>
            <a:br>
              <a:rPr lang="en-US" altLang="ja-JP" sz="1600" dirty="0">
                <a:solidFill>
                  <a:schemeClr val="tx2"/>
                </a:solidFill>
                <a:latin typeface="+mn-ea"/>
              </a:rPr>
            </a:br>
            <a:r>
              <a:rPr lang="ja-JP" altLang="en-US" sz="1600" dirty="0">
                <a:solidFill>
                  <a:schemeClr val="tx2"/>
                </a:solidFill>
                <a:latin typeface="+mn-ea"/>
              </a:rPr>
              <a:t>訪問しています。</a:t>
            </a:r>
            <a:endParaRPr lang="en-US" altLang="ja-JP" sz="1600" dirty="0">
              <a:solidFill>
                <a:schemeClr val="tx2"/>
              </a:solidFill>
              <a:latin typeface="+mn-ea"/>
            </a:endParaRPr>
          </a:p>
          <a:p>
            <a:endParaRPr lang="en-US" altLang="ja-JP" sz="1600" dirty="0">
              <a:solidFill>
                <a:schemeClr val="tx2"/>
              </a:solidFill>
              <a:latin typeface="+mn-ea"/>
            </a:endParaRPr>
          </a:p>
          <a:p>
            <a:r>
              <a:rPr lang="ja-JP" altLang="en-US" sz="1600" dirty="0">
                <a:solidFill>
                  <a:schemeClr val="tx2"/>
                </a:solidFill>
                <a:latin typeface="+mn-ea"/>
              </a:rPr>
              <a:t>そういったユーザーに対し、</a:t>
            </a:r>
            <a:r>
              <a:rPr lang="ja-JP" altLang="en-US" sz="1600" b="1" dirty="0">
                <a:solidFill>
                  <a:schemeClr val="accent6"/>
                </a:solidFill>
                <a:latin typeface="+mn-ea"/>
              </a:rPr>
              <a:t>トピックスになじんだ</a:t>
            </a:r>
            <a:br>
              <a:rPr lang="en-US" altLang="ja-JP" sz="1600" b="1" dirty="0">
                <a:solidFill>
                  <a:schemeClr val="accent6"/>
                </a:solidFill>
                <a:latin typeface="+mn-ea"/>
              </a:rPr>
            </a:br>
            <a:r>
              <a:rPr lang="ja-JP" altLang="en-US" sz="1600" b="1" dirty="0">
                <a:solidFill>
                  <a:schemeClr val="accent6"/>
                </a:solidFill>
                <a:latin typeface="+mn-ea"/>
              </a:rPr>
              <a:t>自然なフォーマットと内容</a:t>
            </a:r>
            <a:r>
              <a:rPr lang="ja-JP" altLang="en-US" sz="1600" dirty="0">
                <a:solidFill>
                  <a:schemeClr val="tx2"/>
                </a:solidFill>
                <a:latin typeface="+mn-ea"/>
              </a:rPr>
              <a:t>で伝えることで、</a:t>
            </a:r>
            <a:br>
              <a:rPr lang="en-US" altLang="ja-JP" sz="1600" dirty="0">
                <a:solidFill>
                  <a:schemeClr val="tx2"/>
                </a:solidFill>
                <a:latin typeface="+mn-ea"/>
              </a:rPr>
            </a:br>
            <a:r>
              <a:rPr lang="ja-JP" altLang="en-US" sz="1600" dirty="0">
                <a:solidFill>
                  <a:schemeClr val="tx2"/>
                </a:solidFill>
                <a:latin typeface="+mn-ea"/>
              </a:rPr>
              <a:t>自然に、効果的にユーザーの</a:t>
            </a:r>
            <a:r>
              <a:rPr lang="ja-JP" altLang="en-US" sz="1600" b="1" dirty="0">
                <a:solidFill>
                  <a:schemeClr val="accent6"/>
                </a:solidFill>
                <a:latin typeface="+mn-ea"/>
              </a:rPr>
              <a:t>認知</a:t>
            </a:r>
            <a:r>
              <a:rPr lang="ja-JP" altLang="en-US" sz="1600" dirty="0">
                <a:solidFill>
                  <a:schemeClr val="tx2"/>
                </a:solidFill>
                <a:latin typeface="+mn-ea"/>
              </a:rPr>
              <a:t>を獲得することができます。</a:t>
            </a:r>
            <a:endParaRPr lang="en-US" altLang="ja-JP" sz="1600" dirty="0">
              <a:solidFill>
                <a:schemeClr val="tx2"/>
              </a:solidFill>
              <a:latin typeface="+mn-ea"/>
            </a:endParaRPr>
          </a:p>
          <a:p>
            <a:endParaRPr lang="en-US" altLang="ja-JP" sz="1600" dirty="0">
              <a:solidFill>
                <a:schemeClr val="tx2"/>
              </a:solidFill>
              <a:latin typeface="+mn-ea"/>
            </a:endParaRPr>
          </a:p>
          <a:p>
            <a:r>
              <a:rPr lang="ja-JP" altLang="en-US" sz="1600" dirty="0">
                <a:solidFill>
                  <a:schemeClr val="tx2"/>
                </a:solidFill>
                <a:latin typeface="+mn-ea"/>
              </a:rPr>
              <a:t>この資料では、</a:t>
            </a:r>
            <a:r>
              <a:rPr lang="en-US" altLang="ja-JP" sz="1600" dirty="0">
                <a:solidFill>
                  <a:schemeClr val="tx2"/>
                </a:solidFill>
                <a:latin typeface="+mn-ea"/>
              </a:rPr>
              <a:t>Yahoo! </a:t>
            </a:r>
            <a:r>
              <a:rPr lang="ja-JP" altLang="en-US" sz="1600" dirty="0">
                <a:solidFill>
                  <a:schemeClr val="tx2"/>
                </a:solidFill>
                <a:latin typeface="+mn-ea"/>
              </a:rPr>
              <a:t>ニュース</a:t>
            </a:r>
            <a:r>
              <a:rPr lang="en-US" altLang="ja-JP" sz="1600" dirty="0">
                <a:solidFill>
                  <a:schemeClr val="tx2"/>
                </a:solidFill>
                <a:latin typeface="+mn-ea"/>
              </a:rPr>
              <a:t> </a:t>
            </a:r>
            <a:r>
              <a:rPr lang="ja-JP" altLang="en-US" sz="1600" dirty="0">
                <a:solidFill>
                  <a:schemeClr val="tx2"/>
                </a:solidFill>
                <a:latin typeface="+mn-ea"/>
              </a:rPr>
              <a:t>トピックス編集部が</a:t>
            </a:r>
            <a:endParaRPr lang="en-US" altLang="ja-JP" sz="1600" dirty="0">
              <a:solidFill>
                <a:schemeClr val="tx2"/>
              </a:solidFill>
              <a:latin typeface="+mn-ea"/>
            </a:endParaRPr>
          </a:p>
          <a:p>
            <a:r>
              <a:rPr lang="ja-JP" altLang="en-US" sz="1600" dirty="0">
                <a:solidFill>
                  <a:schemeClr val="tx2"/>
                </a:solidFill>
                <a:latin typeface="+mn-ea"/>
              </a:rPr>
              <a:t>ニュースの見出しを作成する時に心がけているノウハウを</a:t>
            </a:r>
            <a:endParaRPr lang="en-US" altLang="ja-JP" sz="1600" dirty="0">
              <a:solidFill>
                <a:schemeClr val="tx2"/>
              </a:solidFill>
              <a:latin typeface="+mn-ea"/>
            </a:endParaRPr>
          </a:p>
          <a:p>
            <a:r>
              <a:rPr lang="ja-JP" altLang="en-US" sz="1600" dirty="0">
                <a:solidFill>
                  <a:schemeClr val="tx2"/>
                </a:solidFill>
                <a:latin typeface="+mn-ea"/>
              </a:rPr>
              <a:t>まとめています。</a:t>
            </a:r>
            <a:endParaRPr lang="en-US" altLang="ja-JP" sz="1600" dirty="0">
              <a:solidFill>
                <a:schemeClr val="tx2"/>
              </a:solidFill>
              <a:latin typeface="+mn-ea"/>
            </a:endParaRPr>
          </a:p>
          <a:p>
            <a:endParaRPr lang="en-US" altLang="ja-JP" sz="1600" dirty="0">
              <a:solidFill>
                <a:schemeClr val="tx2"/>
              </a:solidFill>
              <a:latin typeface="+mn-ea"/>
            </a:endParaRPr>
          </a:p>
          <a:p>
            <a:r>
              <a:rPr lang="ja-JP" altLang="en-US" sz="1600" dirty="0">
                <a:solidFill>
                  <a:schemeClr val="tx2"/>
                </a:solidFill>
                <a:latin typeface="+mn-ea"/>
              </a:rPr>
              <a:t>広告クリエイティブの見出し制作にお役立てください。</a:t>
            </a:r>
            <a:endParaRPr lang="en-US" altLang="ja-JP" sz="1600" dirty="0">
              <a:solidFill>
                <a:schemeClr val="tx2"/>
              </a:solidFill>
              <a:latin typeface="+mn-ea"/>
            </a:endParaRPr>
          </a:p>
        </p:txBody>
      </p:sp>
      <p:sp>
        <p:nvSpPr>
          <p:cNvPr id="12" name="吹き出し: 角を丸めた四角形 9">
            <a:extLst>
              <a:ext uri="{FF2B5EF4-FFF2-40B4-BE49-F238E27FC236}">
                <a16:creationId xmlns:a16="http://schemas.microsoft.com/office/drawing/2014/main" id="{949038D8-44AA-EE63-0B72-4F214B25A4F2}"/>
              </a:ext>
            </a:extLst>
          </p:cNvPr>
          <p:cNvSpPr/>
          <p:nvPr/>
        </p:nvSpPr>
        <p:spPr>
          <a:xfrm>
            <a:off x="3345897" y="4867399"/>
            <a:ext cx="1846475" cy="578070"/>
          </a:xfrm>
          <a:prstGeom prst="wedgeRoundRectCallout">
            <a:avLst>
              <a:gd name="adj1" fmla="val -56768"/>
              <a:gd name="adj2" fmla="val 24602"/>
              <a:gd name="adj3" fmla="val 16667"/>
            </a:avLst>
          </a:prstGeom>
          <a:ln/>
          <a:effectLst>
            <a:outerShdw blurRad="38100" dist="25400" dir="2700000" algn="ctr" rotWithShape="0">
              <a:srgbClr val="000000">
                <a:alpha val="30000"/>
              </a:srgb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accent3"/>
                </a:solidFill>
                <a:latin typeface="+mn-ea"/>
              </a:rPr>
              <a:t>広告</a:t>
            </a:r>
            <a:endParaRPr kumimoji="1" lang="ja-JP" altLang="en-US" sz="1400" dirty="0">
              <a:solidFill>
                <a:schemeClr val="accent3"/>
              </a:solidFill>
              <a:latin typeface="+mn-ea"/>
            </a:endParaRPr>
          </a:p>
        </p:txBody>
      </p:sp>
    </p:spTree>
    <p:extLst>
      <p:ext uri="{BB962C8B-B14F-4D97-AF65-F5344CB8AC3E}">
        <p14:creationId xmlns:p14="http://schemas.microsoft.com/office/powerpoint/2010/main" val="1229316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円/楕円 6">
            <a:extLst>
              <a:ext uri="{FF2B5EF4-FFF2-40B4-BE49-F238E27FC236}">
                <a16:creationId xmlns:a16="http://schemas.microsoft.com/office/drawing/2014/main" id="{F619D82F-2BE9-F210-B286-661B63EA26ED}"/>
              </a:ext>
            </a:extLst>
          </p:cNvPr>
          <p:cNvSpPr>
            <a:spLocks noChangeAspect="1"/>
          </p:cNvSpPr>
          <p:nvPr/>
        </p:nvSpPr>
        <p:spPr>
          <a:xfrm>
            <a:off x="2353590" y="293378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8" name="テキスト プレースホルダー 4">
            <a:extLst>
              <a:ext uri="{FF2B5EF4-FFF2-40B4-BE49-F238E27FC236}">
                <a16:creationId xmlns:a16="http://schemas.microsoft.com/office/drawing/2014/main" id="{17C6F463-D8EB-D741-F590-0AEA74144D51}"/>
              </a:ext>
            </a:extLst>
          </p:cNvPr>
          <p:cNvSpPr txBox="1">
            <a:spLocks/>
          </p:cNvSpPr>
          <p:nvPr/>
        </p:nvSpPr>
        <p:spPr>
          <a:xfrm>
            <a:off x="3072359" y="3631171"/>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価値ある情報提供をする</a:t>
            </a:r>
          </a:p>
        </p:txBody>
      </p:sp>
      <p:sp>
        <p:nvSpPr>
          <p:cNvPr id="9" name="円/楕円 8">
            <a:extLst>
              <a:ext uri="{FF2B5EF4-FFF2-40B4-BE49-F238E27FC236}">
                <a16:creationId xmlns:a16="http://schemas.microsoft.com/office/drawing/2014/main" id="{0C81A301-CA62-2E0C-F77B-C2479AB1AD6F}"/>
              </a:ext>
            </a:extLst>
          </p:cNvPr>
          <p:cNvSpPr>
            <a:spLocks noChangeAspect="1"/>
          </p:cNvSpPr>
          <p:nvPr/>
        </p:nvSpPr>
        <p:spPr>
          <a:xfrm>
            <a:off x="2353590" y="3631171"/>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2" name="テキスト プレースホルダー 4">
            <a:extLst>
              <a:ext uri="{FF2B5EF4-FFF2-40B4-BE49-F238E27FC236}">
                <a16:creationId xmlns:a16="http://schemas.microsoft.com/office/drawing/2014/main" id="{71F3BC8F-B45A-58B9-1E38-B52A85F90B33}"/>
              </a:ext>
            </a:extLst>
          </p:cNvPr>
          <p:cNvSpPr txBox="1">
            <a:spLocks/>
          </p:cNvSpPr>
          <p:nvPr/>
        </p:nvSpPr>
        <p:spPr>
          <a:xfrm>
            <a:off x="3072359" y="43285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閲覧態度を考慮した言葉遣い</a:t>
            </a:r>
          </a:p>
        </p:txBody>
      </p:sp>
      <p:sp>
        <p:nvSpPr>
          <p:cNvPr id="13" name="円/楕円 12">
            <a:extLst>
              <a:ext uri="{FF2B5EF4-FFF2-40B4-BE49-F238E27FC236}">
                <a16:creationId xmlns:a16="http://schemas.microsoft.com/office/drawing/2014/main" id="{22ECA180-1C1C-2001-3616-B8540C330299}"/>
              </a:ext>
            </a:extLst>
          </p:cNvPr>
          <p:cNvSpPr>
            <a:spLocks noChangeAspect="1"/>
          </p:cNvSpPr>
          <p:nvPr/>
        </p:nvSpPr>
        <p:spPr>
          <a:xfrm>
            <a:off x="2353590" y="432856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4" name="テキスト プレースホルダー 4">
            <a:extLst>
              <a:ext uri="{FF2B5EF4-FFF2-40B4-BE49-F238E27FC236}">
                <a16:creationId xmlns:a16="http://schemas.microsoft.com/office/drawing/2014/main" id="{2708852D-0884-F4BB-3313-599D619A0597}"/>
              </a:ext>
            </a:extLst>
          </p:cNvPr>
          <p:cNvSpPr txBox="1">
            <a:spLocks/>
          </p:cNvSpPr>
          <p:nvPr/>
        </p:nvSpPr>
        <p:spPr>
          <a:xfrm>
            <a:off x="3072359" y="50207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語りかけは口語で行う</a:t>
            </a:r>
          </a:p>
        </p:txBody>
      </p:sp>
      <p:sp>
        <p:nvSpPr>
          <p:cNvPr id="15" name="円/楕円 14">
            <a:extLst>
              <a:ext uri="{FF2B5EF4-FFF2-40B4-BE49-F238E27FC236}">
                <a16:creationId xmlns:a16="http://schemas.microsoft.com/office/drawing/2014/main" id="{25EE1A99-7486-1F95-1D44-C96C110C995B}"/>
              </a:ext>
            </a:extLst>
          </p:cNvPr>
          <p:cNvSpPr>
            <a:spLocks noChangeAspect="1"/>
          </p:cNvSpPr>
          <p:nvPr/>
        </p:nvSpPr>
        <p:spPr>
          <a:xfrm>
            <a:off x="2353590" y="502076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lang="en-US" altLang="ja-JP" b="1" i="1" dirty="0">
                <a:solidFill>
                  <a:schemeClr val="bg1"/>
                </a:solidFill>
                <a:latin typeface="Segoe UI" panose="020B0502040204020203" pitchFamily="34" charset="0"/>
                <a:cs typeface="Segoe UI" panose="020B0502040204020203" pitchFamily="34" charset="0"/>
              </a:rPr>
              <a:t>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テキスト プレースホルダー 4">
            <a:extLst>
              <a:ext uri="{FF2B5EF4-FFF2-40B4-BE49-F238E27FC236}">
                <a16:creationId xmlns:a16="http://schemas.microsoft.com/office/drawing/2014/main" id="{97676E39-32BA-5C35-37A0-908BE1C598B5}"/>
              </a:ext>
            </a:extLst>
          </p:cNvPr>
          <p:cNvSpPr txBox="1">
            <a:spLocks/>
          </p:cNvSpPr>
          <p:nvPr/>
        </p:nvSpPr>
        <p:spPr>
          <a:xfrm>
            <a:off x="6961191" y="2933782"/>
            <a:ext cx="2811534"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引きの強い言葉は冒頭に</a:t>
            </a:r>
          </a:p>
        </p:txBody>
      </p:sp>
      <p:sp>
        <p:nvSpPr>
          <p:cNvPr id="17" name="円/楕円 16">
            <a:extLst>
              <a:ext uri="{FF2B5EF4-FFF2-40B4-BE49-F238E27FC236}">
                <a16:creationId xmlns:a16="http://schemas.microsoft.com/office/drawing/2014/main" id="{577945FD-1412-1F99-91AA-521656C52F4C}"/>
              </a:ext>
            </a:extLst>
          </p:cNvPr>
          <p:cNvSpPr>
            <a:spLocks noChangeAspect="1"/>
          </p:cNvSpPr>
          <p:nvPr/>
        </p:nvSpPr>
        <p:spPr>
          <a:xfrm>
            <a:off x="6242422" y="293378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lang="en-US" altLang="ja-JP" b="1" i="1" dirty="0">
                <a:solidFill>
                  <a:schemeClr val="bg1"/>
                </a:solidFill>
                <a:latin typeface="Segoe UI" panose="020B0502040204020203" pitchFamily="34" charset="0"/>
                <a:cs typeface="Segoe UI" panose="020B0502040204020203" pitchFamily="34" charset="0"/>
              </a:rPr>
              <a:t>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8" name="テキスト プレースホルダー 4">
            <a:extLst>
              <a:ext uri="{FF2B5EF4-FFF2-40B4-BE49-F238E27FC236}">
                <a16:creationId xmlns:a16="http://schemas.microsoft.com/office/drawing/2014/main" id="{68D2638E-1506-2EC6-6710-2C8E5D1AA2EB}"/>
              </a:ext>
            </a:extLst>
          </p:cNvPr>
          <p:cNvSpPr txBox="1">
            <a:spLocks/>
          </p:cNvSpPr>
          <p:nvPr/>
        </p:nvSpPr>
        <p:spPr>
          <a:xfrm>
            <a:off x="6961191" y="3631171"/>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数字を入れて具体性を出す</a:t>
            </a:r>
          </a:p>
        </p:txBody>
      </p:sp>
      <p:sp>
        <p:nvSpPr>
          <p:cNvPr id="19" name="円/楕円 18">
            <a:extLst>
              <a:ext uri="{FF2B5EF4-FFF2-40B4-BE49-F238E27FC236}">
                <a16:creationId xmlns:a16="http://schemas.microsoft.com/office/drawing/2014/main" id="{0871A494-E0FC-8601-6808-747884D2F8FE}"/>
              </a:ext>
            </a:extLst>
          </p:cNvPr>
          <p:cNvSpPr>
            <a:spLocks noChangeAspect="1"/>
          </p:cNvSpPr>
          <p:nvPr/>
        </p:nvSpPr>
        <p:spPr>
          <a:xfrm>
            <a:off x="6242422" y="3631171"/>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BC144BE9-9D8B-96D3-2E3D-D7795AA71E0D}"/>
              </a:ext>
            </a:extLst>
          </p:cNvPr>
          <p:cNvSpPr txBox="1">
            <a:spLocks/>
          </p:cNvSpPr>
          <p:nvPr/>
        </p:nvSpPr>
        <p:spPr>
          <a:xfrm>
            <a:off x="6961191" y="43285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季節感を表現する</a:t>
            </a:r>
          </a:p>
        </p:txBody>
      </p:sp>
      <p:sp>
        <p:nvSpPr>
          <p:cNvPr id="21" name="円/楕円 20">
            <a:extLst>
              <a:ext uri="{FF2B5EF4-FFF2-40B4-BE49-F238E27FC236}">
                <a16:creationId xmlns:a16="http://schemas.microsoft.com/office/drawing/2014/main" id="{DD2A50B1-9432-C4A7-6023-A15CAA5B7E6B}"/>
              </a:ext>
            </a:extLst>
          </p:cNvPr>
          <p:cNvSpPr>
            <a:spLocks noChangeAspect="1"/>
          </p:cNvSpPr>
          <p:nvPr/>
        </p:nvSpPr>
        <p:spPr>
          <a:xfrm>
            <a:off x="6242422" y="432856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7</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A5DDFC7D-D482-6D35-B853-466E70BD5BC6}"/>
              </a:ext>
            </a:extLst>
          </p:cNvPr>
          <p:cNvSpPr txBox="1">
            <a:spLocks/>
          </p:cNvSpPr>
          <p:nvPr/>
        </p:nvSpPr>
        <p:spPr>
          <a:xfrm>
            <a:off x="6961191" y="50207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漢字の多用は控える</a:t>
            </a:r>
          </a:p>
        </p:txBody>
      </p:sp>
      <p:sp>
        <p:nvSpPr>
          <p:cNvPr id="23" name="円/楕円 22">
            <a:extLst>
              <a:ext uri="{FF2B5EF4-FFF2-40B4-BE49-F238E27FC236}">
                <a16:creationId xmlns:a16="http://schemas.microsoft.com/office/drawing/2014/main" id="{B3E7D66F-CB97-03F3-628C-B0CDBAA043FC}"/>
              </a:ext>
            </a:extLst>
          </p:cNvPr>
          <p:cNvSpPr>
            <a:spLocks noChangeAspect="1"/>
          </p:cNvSpPr>
          <p:nvPr/>
        </p:nvSpPr>
        <p:spPr>
          <a:xfrm>
            <a:off x="6242422" y="502076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8</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4" name="テキスト ボックス 23">
            <a:extLst>
              <a:ext uri="{FF2B5EF4-FFF2-40B4-BE49-F238E27FC236}">
                <a16:creationId xmlns:a16="http://schemas.microsoft.com/office/drawing/2014/main" id="{B55C8783-BC76-D9A3-5F98-472CA9A21789}"/>
              </a:ext>
            </a:extLst>
          </p:cNvPr>
          <p:cNvSpPr txBox="1"/>
          <p:nvPr/>
        </p:nvSpPr>
        <p:spPr>
          <a:xfrm>
            <a:off x="2112578" y="1570943"/>
            <a:ext cx="7966842" cy="578620"/>
          </a:xfrm>
          <a:prstGeom prst="rect">
            <a:avLst/>
          </a:prstGeom>
          <a:noFill/>
        </p:spPr>
        <p:txBody>
          <a:bodyPr wrap="square" lIns="0" tIns="0" rIns="0" bIns="0" rtlCol="0">
            <a:spAutoFit/>
          </a:bodyPr>
          <a:lstStyle/>
          <a:p>
            <a:pPr algn="ctr">
              <a:lnSpc>
                <a:spcPct val="120000"/>
              </a:lnSpc>
            </a:pPr>
            <a:r>
              <a:rPr lang="en-US" altLang="ja-JP" sz="1600">
                <a:solidFill>
                  <a:schemeClr val="accent3"/>
                </a:solidFill>
                <a:latin typeface="Meiryo" panose="020B0604030504040204" pitchFamily="34" charset="-128"/>
                <a:ea typeface="Meiryo" panose="020B0604030504040204" pitchFamily="34" charset="-128"/>
              </a:rPr>
              <a:t>Yahoo!</a:t>
            </a:r>
            <a:r>
              <a:rPr lang="ja-JP" altLang="en-US" sz="1600">
                <a:solidFill>
                  <a:schemeClr val="accent3"/>
                </a:solidFill>
                <a:latin typeface="Meiryo" panose="020B0604030504040204" pitchFamily="34" charset="-128"/>
                <a:ea typeface="Meiryo" panose="020B0604030504040204" pitchFamily="34" charset="-128"/>
              </a:rPr>
              <a:t>ニュース</a:t>
            </a:r>
            <a:r>
              <a:rPr lang="en-US" altLang="ja-JP" sz="1600">
                <a:solidFill>
                  <a:schemeClr val="accent3"/>
                </a:solidFill>
                <a:latin typeface="Meiryo" panose="020B0604030504040204" pitchFamily="34" charset="-128"/>
                <a:ea typeface="Meiryo" panose="020B0604030504040204" pitchFamily="34" charset="-128"/>
              </a:rPr>
              <a:t> </a:t>
            </a:r>
            <a:r>
              <a:rPr lang="ja-JP" altLang="en-US" sz="1600">
                <a:solidFill>
                  <a:schemeClr val="accent3"/>
                </a:solidFill>
                <a:latin typeface="Meiryo" panose="020B0604030504040204" pitchFamily="34" charset="-128"/>
                <a:ea typeface="Meiryo" panose="020B0604030504040204" pitchFamily="34" charset="-128"/>
              </a:rPr>
              <a:t>トピックス編集部が見出しをつける際に</a:t>
            </a:r>
            <a:endParaRPr lang="en-US" altLang="ja-JP" sz="160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心がけているポイントを、</a:t>
            </a:r>
            <a:r>
              <a:rPr lang="en-US" altLang="ja-JP" sz="1600">
                <a:solidFill>
                  <a:schemeClr val="accent3"/>
                </a:solidFill>
                <a:latin typeface="Meiryo" panose="020B0604030504040204" pitchFamily="34" charset="-128"/>
                <a:ea typeface="Meiryo" panose="020B0604030504040204" pitchFamily="34" charset="-128"/>
              </a:rPr>
              <a:t>8</a:t>
            </a:r>
            <a:r>
              <a:rPr lang="ja-JP" altLang="en-US" sz="1600">
                <a:solidFill>
                  <a:schemeClr val="accent3"/>
                </a:solidFill>
                <a:latin typeface="Meiryo" panose="020B0604030504040204" pitchFamily="34" charset="-128"/>
                <a:ea typeface="Meiryo" panose="020B0604030504040204" pitchFamily="34" charset="-128"/>
              </a:rPr>
              <a:t>つにまとめました。</a:t>
            </a:r>
            <a:endParaRPr lang="en-US" altLang="ja-JP" sz="1600" dirty="0">
              <a:solidFill>
                <a:srgbClr val="C00000"/>
              </a:solidFill>
              <a:latin typeface="Meiryo" panose="020B0604030504040204" pitchFamily="34" charset="-128"/>
              <a:ea typeface="Meiryo" panose="020B0604030504040204" pitchFamily="34" charset="-128"/>
            </a:endParaRPr>
          </a:p>
        </p:txBody>
      </p:sp>
      <p:sp>
        <p:nvSpPr>
          <p:cNvPr id="2" name="テキスト プレースホルダー 1">
            <a:extLst>
              <a:ext uri="{FF2B5EF4-FFF2-40B4-BE49-F238E27FC236}">
                <a16:creationId xmlns:a16="http://schemas.microsoft.com/office/drawing/2014/main" id="{325F3FCB-269A-D053-4CF7-7E42FE90E14C}"/>
              </a:ext>
            </a:extLst>
          </p:cNvPr>
          <p:cNvSpPr>
            <a:spLocks noGrp="1"/>
          </p:cNvSpPr>
          <p:nvPr>
            <p:ph type="body" sz="quarter" idx="10"/>
          </p:nvPr>
        </p:nvSpPr>
        <p:spPr/>
        <p:txBody>
          <a:bodyPr/>
          <a:lstStyle/>
          <a:p>
            <a:r>
              <a:rPr lang="en-US" altLang="ja-JP"/>
              <a:t>15.5</a:t>
            </a:r>
            <a:r>
              <a:rPr lang="ja-JP" altLang="en-US"/>
              <a:t>文字</a:t>
            </a:r>
            <a:r>
              <a:rPr lang="en-US" altLang="ja-JP"/>
              <a:t> </a:t>
            </a:r>
            <a:r>
              <a:rPr lang="ja-JP" altLang="en-US"/>
              <a:t>見出しのポイント</a:t>
            </a:r>
          </a:p>
        </p:txBody>
      </p:sp>
      <p:sp>
        <p:nvSpPr>
          <p:cNvPr id="5" name="テキスト プレースホルダー 4">
            <a:extLst>
              <a:ext uri="{FF2B5EF4-FFF2-40B4-BE49-F238E27FC236}">
                <a16:creationId xmlns:a16="http://schemas.microsoft.com/office/drawing/2014/main" id="{54F40C91-C461-BB49-0F8F-2CEC9380A013}"/>
              </a:ext>
            </a:extLst>
          </p:cNvPr>
          <p:cNvSpPr txBox="1">
            <a:spLocks/>
          </p:cNvSpPr>
          <p:nvPr/>
        </p:nvSpPr>
        <p:spPr>
          <a:xfrm>
            <a:off x="3072359" y="2933782"/>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自分ごと化させる</a:t>
            </a:r>
          </a:p>
        </p:txBody>
      </p:sp>
      <p:cxnSp>
        <p:nvCxnSpPr>
          <p:cNvPr id="27" name="直線コネクタ 26">
            <a:extLst>
              <a:ext uri="{FF2B5EF4-FFF2-40B4-BE49-F238E27FC236}">
                <a16:creationId xmlns:a16="http://schemas.microsoft.com/office/drawing/2014/main" id="{AF0F59E8-FCBE-84C1-E630-3633922FE614}"/>
              </a:ext>
            </a:extLst>
          </p:cNvPr>
          <p:cNvCxnSpPr>
            <a:cxnSpLocks/>
          </p:cNvCxnSpPr>
          <p:nvPr/>
        </p:nvCxnSpPr>
        <p:spPr>
          <a:xfrm>
            <a:off x="2112579" y="2575034"/>
            <a:ext cx="796684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CF6F105F-72E7-E7C3-8876-198F941127A2}"/>
              </a:ext>
            </a:extLst>
          </p:cNvPr>
          <p:cNvCxnSpPr>
            <a:cxnSpLocks/>
          </p:cNvCxnSpPr>
          <p:nvPr/>
        </p:nvCxnSpPr>
        <p:spPr>
          <a:xfrm>
            <a:off x="2112579" y="5875282"/>
            <a:ext cx="796684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5782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en-US" altLang="ja-JP"/>
              <a:t>① </a:t>
            </a:r>
            <a:r>
              <a:rPr lang="ja-JP" altLang="en-US"/>
              <a:t>自分ごと化させる</a:t>
            </a:r>
            <a:endParaRPr kumimoji="1" lang="ja-JP" altLang="en-US"/>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ユーザーが「自分ごと化」しやすい話題を軸に見出しを作ると良さそうです。</a:t>
            </a:r>
            <a:endParaRPr lang="en-US" altLang="ja-JP" sz="160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例えば、以下のような話題が普遍的にユーザーの関心を引くことができます。</a:t>
            </a:r>
            <a:endParaRPr lang="en-US" altLang="ja-JP" sz="1600" dirty="0">
              <a:solidFill>
                <a:srgbClr val="C00000"/>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DB9F9122-151B-E314-75D9-F98472EF40F1}"/>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a:solidFill>
                  <a:schemeClr val="bg1"/>
                </a:solidFill>
                <a:latin typeface="Meiryo" panose="020B0604030504040204" pitchFamily="34" charset="-128"/>
                <a:ea typeface="Meiryo" panose="020B0604030504040204" pitchFamily="34" charset="-128"/>
              </a:rPr>
              <a:t>お金・費用に関すること</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a:solidFill>
                  <a:schemeClr val="bg1"/>
                </a:solidFill>
                <a:latin typeface="Meiryo" panose="020B0604030504040204" pitchFamily="34" charset="-128"/>
                <a:ea typeface="Meiryo" panose="020B0604030504040204" pitchFamily="34" charset="-128"/>
              </a:rPr>
              <a:t>衣食住・暮らしの変化に関わること</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○○ガスの新サービスが人気</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暮らしの何がどう変わったかを</a:t>
            </a:r>
            <a:br>
              <a:rPr kumimoji="0" lang="en-US" altLang="ja-JP" sz="1400" kern="0">
                <a:solidFill>
                  <a:schemeClr val="accent3"/>
                </a:solidFill>
                <a:latin typeface="Meiryo" panose="020B0604030504040204" pitchFamily="34" charset="-128"/>
                <a:ea typeface="Meiryo" panose="020B0604030504040204" pitchFamily="34" charset="-128"/>
              </a:rPr>
            </a:br>
            <a:r>
              <a:rPr kumimoji="0" lang="ja-JP" altLang="en-US" sz="1400" kern="0">
                <a:solidFill>
                  <a:schemeClr val="accent3"/>
                </a:solidFill>
                <a:latin typeface="Meiryo" panose="020B0604030504040204" pitchFamily="34" charset="-128"/>
                <a:ea typeface="Meiryo" panose="020B0604030504040204" pitchFamily="34" charset="-128"/>
              </a:rPr>
              <a:t>明確に表現したワードを使用できると良いです</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電力自由化</a:t>
            </a:r>
            <a:r>
              <a:rPr kumimoji="0" lang="en-US" altLang="ja-JP"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 </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選ぶ目安や注意点</a:t>
            </a:r>
            <a:endPar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新成人</a:t>
            </a:r>
            <a:r>
              <a:rPr kumimoji="0" lang="en-US" altLang="ja-JP"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18</a:t>
            </a: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歳</a:t>
            </a:r>
            <a:r>
              <a:rPr kumimoji="0" lang="en-US" altLang="ja-JP"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キャリア</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契約が可に</a:t>
            </a: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○○住宅の高断熱の家</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kern="0">
                <a:solidFill>
                  <a:schemeClr val="accent3"/>
                </a:solidFill>
                <a:latin typeface="Meiryo" panose="020B0604030504040204" pitchFamily="34" charset="-128"/>
                <a:ea typeface="Meiryo" panose="020B0604030504040204" pitchFamily="34" charset="-128"/>
              </a:rPr>
              <a:t>断熱で</a:t>
            </a:r>
            <a:r>
              <a:rPr kumimoji="0" lang="ja-JP" altLang="en-US" sz="1400" kern="0">
                <a:solidFill>
                  <a:schemeClr val="accent6"/>
                </a:solidFill>
                <a:latin typeface="Meiryo" panose="020B0604030504040204" pitchFamily="34" charset="-128"/>
                <a:ea typeface="Meiryo" panose="020B0604030504040204" pitchFamily="34" charset="-128"/>
              </a:rPr>
              <a:t>年間○万円</a:t>
            </a:r>
            <a:r>
              <a:rPr kumimoji="0" lang="ja-JP" altLang="en-US" sz="1400" kern="0">
                <a:solidFill>
                  <a:schemeClr val="accent3"/>
                </a:solidFill>
                <a:latin typeface="Meiryo" panose="020B0604030504040204" pitchFamily="34" charset="-128"/>
                <a:ea typeface="Meiryo" panose="020B0604030504040204" pitchFamily="34" charset="-128"/>
              </a:rPr>
              <a:t>の差</a:t>
            </a:r>
            <a:r>
              <a:rPr kumimoji="0" lang="en-US" altLang="ja-JP" sz="1400" kern="0">
                <a:solidFill>
                  <a:schemeClr val="accent3"/>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○○住宅</a:t>
            </a:r>
            <a:endParaRPr kumimoji="0" lang="en-US" altLang="ja-JP" sz="1400" kern="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a:ln>
                  <a:noFill/>
                </a:ln>
                <a:solidFill>
                  <a:schemeClr val="accent6"/>
                </a:solidFill>
                <a:effectLst/>
                <a:uLnTx/>
                <a:uFillTx/>
                <a:latin typeface="Meiryo" panose="020B0604030504040204" pitchFamily="34" charset="-128"/>
                <a:ea typeface="Meiryo" panose="020B0604030504040204" pitchFamily="34" charset="-128"/>
              </a:rPr>
              <a:t>光熱費を節約しよう</a:t>
            </a:r>
            <a:r>
              <a:rPr kumimoji="0" lang="en-US" altLang="ja-JP" sz="1400" u="none" strike="noStrike" kern="0" cap="none" spc="0" normalizeH="0" baseline="0" noProof="0">
                <a:ln>
                  <a:noFill/>
                </a:ln>
                <a:solidFill>
                  <a:schemeClr val="accent6"/>
                </a:solidFill>
                <a:effectLst/>
                <a:uLnTx/>
                <a:uFillTx/>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高断熱の家</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ユーザーに馴染みのある主語を使いましょう</a:t>
            </a:r>
            <a:br>
              <a:rPr kumimoji="0" lang="en-US" altLang="ja-JP" sz="1400" kern="0">
                <a:solidFill>
                  <a:schemeClr val="accent3"/>
                </a:solidFill>
                <a:latin typeface="Meiryo" panose="020B0604030504040204" pitchFamily="34" charset="-128"/>
                <a:ea typeface="Meiryo" panose="020B0604030504040204" pitchFamily="34" charset="-128"/>
              </a:rPr>
            </a:br>
            <a:r>
              <a:rPr kumimoji="0" lang="ja-JP" altLang="en-US" sz="1400" kern="0">
                <a:solidFill>
                  <a:schemeClr val="accent3"/>
                </a:solidFill>
                <a:latin typeface="Meiryo" panose="020B0604030504040204" pitchFamily="34" charset="-128"/>
                <a:ea typeface="Meiryo" panose="020B0604030504040204" pitchFamily="34" charset="-128"/>
              </a:rPr>
              <a:t>金額が具体的に入るとよりわかりやすくなります</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pic>
        <p:nvPicPr>
          <p:cNvPr id="12" name="図プレースホルダー 11" descr="アイコン&#10;&#10;自動的に生成された説明">
            <a:extLst>
              <a:ext uri="{FF2B5EF4-FFF2-40B4-BE49-F238E27FC236}">
                <a16:creationId xmlns:a16="http://schemas.microsoft.com/office/drawing/2014/main" id="{19B640A4-EC29-78D4-BD68-C3BE447EFC81}"/>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a:extLst>
              <a:ext uri="{FF2B5EF4-FFF2-40B4-BE49-F238E27FC236}">
                <a16:creationId xmlns:a16="http://schemas.microsoft.com/office/drawing/2014/main" id="{91CC5077-3FD4-FD77-6338-4971AB5301F0}"/>
              </a:ext>
            </a:extLst>
          </p:cNvPr>
          <p:cNvSpPr>
            <a:spLocks noGrp="1"/>
          </p:cNvSpPr>
          <p:nvPr>
            <p:ph type="body" sz="quarter" idx="12"/>
          </p:nvPr>
        </p:nvSpPr>
        <p:spPr/>
        <p:txBody>
          <a:bodyPr/>
          <a:lstStyle/>
          <a:p>
            <a:r>
              <a:rPr lang="en-US" altLang="ja-JP" spc="0"/>
              <a:t>TIPS</a:t>
            </a:r>
            <a:endParaRPr lang="ja-JP" altLang="en-US" spc="0"/>
          </a:p>
        </p:txBody>
      </p:sp>
    </p:spTree>
    <p:extLst>
      <p:ext uri="{BB962C8B-B14F-4D97-AF65-F5344CB8AC3E}">
        <p14:creationId xmlns:p14="http://schemas.microsoft.com/office/powerpoint/2010/main" val="3299010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ja-JP" altLang="en-US"/>
              <a:t>②</a:t>
            </a:r>
            <a:r>
              <a:rPr lang="en-US" altLang="ja-JP"/>
              <a:t> </a:t>
            </a:r>
            <a:r>
              <a:rPr lang="ja-JP" altLang="en-US"/>
              <a:t>価値ある情報提供をする</a:t>
            </a:r>
            <a:endParaRPr kumimoji="1" lang="ja-JP" altLang="en-US"/>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新しい情報や、これまでのユーザーの知識を更新するようなトピックを盛り込むことで</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ユーザーを引き込む工夫ができます。</a:t>
            </a:r>
            <a:endParaRPr lang="en-US" altLang="ja-JP" sz="160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DB9F9122-151B-E314-75D9-F98472EF40F1}"/>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a:solidFill>
                  <a:schemeClr val="bg1"/>
                </a:solidFill>
                <a:latin typeface="Meiryo" panose="020B0604030504040204" pitchFamily="34" charset="-128"/>
                <a:ea typeface="Meiryo" panose="020B0604030504040204" pitchFamily="34" charset="-128"/>
              </a:rPr>
              <a:t>新しい情報</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これまでの知識を更新するトピック</a:t>
            </a: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○○の中古車は万全の保証</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掲載面がニュースを提供する場所であることを踏まえて</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ユーザーへのインプットがある内容だとベターです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kern="0" dirty="0">
                <a:solidFill>
                  <a:schemeClr val="accent6"/>
                </a:solidFill>
                <a:latin typeface="Meiryo" panose="020B0604030504040204" pitchFamily="34" charset="-128"/>
                <a:ea typeface="Meiryo" panose="020B0604030504040204" pitchFamily="34" charset="-128"/>
              </a:rPr>
              <a:t>新車より安心</a:t>
            </a:r>
            <a:r>
              <a:rPr kumimoji="0" lang="ja-JP" altLang="en-US" sz="1400" kern="0" dirty="0">
                <a:solidFill>
                  <a:schemeClr val="accent3"/>
                </a:solidFill>
                <a:latin typeface="Meiryo" panose="020B0604030504040204" pitchFamily="34" charset="-128"/>
                <a:ea typeface="Meiryo" panose="020B0604030504040204" pitchFamily="34" charset="-128"/>
              </a:rPr>
              <a:t>？</a:t>
            </a:r>
            <a:r>
              <a:rPr kumimoji="0" lang="en-US" altLang="ja-JP" sz="1400" kern="0" dirty="0">
                <a:solidFill>
                  <a:schemeClr val="accent3"/>
                </a:solidFill>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○○の中古車保証</a:t>
            </a:r>
            <a:r>
              <a:rPr kumimoji="0" lang="en-US" altLang="ja-JP" sz="1400" kern="0" dirty="0">
                <a:solidFill>
                  <a:schemeClr val="accent3"/>
                </a:solidFill>
                <a:latin typeface="Meiryo" panose="020B0604030504040204" pitchFamily="34" charset="-128"/>
                <a:ea typeface="Meiryo" panose="020B0604030504040204" pitchFamily="34" charset="-128"/>
              </a:rPr>
              <a:t> </a:t>
            </a:r>
          </a:p>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実は損</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a:t>
            </a:r>
            <a:r>
              <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 </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コンビニでの現金払い</a:t>
            </a: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○○電機の冷蔵庫がおすすめ</a:t>
            </a:r>
            <a:endParaRPr kumimoji="0" lang="en-US" altLang="ja-JP" sz="1400" kern="0">
              <a:solidFill>
                <a:schemeClr val="accent3"/>
              </a:solidFill>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en-US" altLang="ja-JP" sz="1400" kern="0">
                <a:solidFill>
                  <a:schemeClr val="accent6"/>
                </a:solidFill>
                <a:latin typeface="Meiryo" panose="020B0604030504040204" pitchFamily="34" charset="-128"/>
                <a:ea typeface="Meiryo" panose="020B0604030504040204" pitchFamily="34" charset="-128"/>
              </a:rPr>
              <a:t>2023</a:t>
            </a:r>
            <a:r>
              <a:rPr kumimoji="0" lang="ja-JP" altLang="en-US" sz="1400" kern="0">
                <a:solidFill>
                  <a:schemeClr val="accent6"/>
                </a:solidFill>
                <a:latin typeface="Meiryo" panose="020B0604030504040204" pitchFamily="34" charset="-128"/>
                <a:ea typeface="Meiryo" panose="020B0604030504040204" pitchFamily="34" charset="-128"/>
              </a:rPr>
              <a:t>年春新商品</a:t>
            </a:r>
            <a:r>
              <a:rPr kumimoji="0" lang="en-US" altLang="ja-JP" sz="1400" kern="0">
                <a:solidFill>
                  <a:schemeClr val="accent3"/>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○○の冷蔵庫</a:t>
            </a:r>
            <a:endParaRPr kumimoji="0" lang="en-US" altLang="ja-JP" sz="1400" kern="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ブランド全面刷新</a:t>
            </a:r>
            <a:r>
              <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○○の柔軟剤</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「新型」「初公開」「刷新」などの</a:t>
            </a:r>
            <a:endPar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ワクワク感が出せるワードが有効です</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pic>
        <p:nvPicPr>
          <p:cNvPr id="16" name="図プレースホルダー 11" descr="アイコン&#10;&#10;自動的に生成された説明">
            <a:extLst>
              <a:ext uri="{FF2B5EF4-FFF2-40B4-BE49-F238E27FC236}">
                <a16:creationId xmlns:a16="http://schemas.microsoft.com/office/drawing/2014/main" id="{4C762523-955E-74FC-21F6-F2DA527716E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7" name="テキスト プレースホルダー 13">
            <a:extLst>
              <a:ext uri="{FF2B5EF4-FFF2-40B4-BE49-F238E27FC236}">
                <a16:creationId xmlns:a16="http://schemas.microsoft.com/office/drawing/2014/main" id="{BD1E85A4-FEFD-C3C6-183B-7F0C61826EEA}"/>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3890574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en-US" altLang="ja-JP"/>
              <a:t>③ </a:t>
            </a:r>
            <a:r>
              <a:rPr lang="ja-JP" altLang="en-US"/>
              <a:t>閲覧態度を考慮した言葉遣い</a:t>
            </a:r>
            <a:endParaRPr kumimoji="1" lang="ja-JP" altLang="en-US"/>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コンテンツを探している流れで見出しを目にすることを考慮し、</a:t>
            </a:r>
            <a:endParaRPr lang="en-US" altLang="ja-JP" sz="160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遷移先に飛ばないと理解できない言葉は使わず、可能な限り平易な言葉遣いができるとベターです</a:t>
            </a:r>
            <a:endParaRPr lang="en-US" altLang="ja-JP" sz="160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DB9F9122-151B-E314-75D9-F98472EF40F1}"/>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a:solidFill>
                  <a:schemeClr val="bg1"/>
                </a:solidFill>
                <a:latin typeface="Meiryo" panose="020B0604030504040204" pitchFamily="34" charset="-128"/>
                <a:ea typeface="Meiryo" panose="020B0604030504040204" pitchFamily="34" charset="-128"/>
              </a:rPr>
              <a:t>一般名詞も唐突感がないかチェック</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商品と関係ない固有名詞は避ける</a:t>
            </a: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で爆売れの発泡酒</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事実であることが前提とはなりますが、固有名詞は</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抽象化することで見出しに近づけることができます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chemeClr val="accent3"/>
              </a:buClr>
              <a:defRPr/>
            </a:pPr>
            <a:r>
              <a:rPr kumimoji="0" lang="ja-JP" altLang="en-US" sz="1400" kern="0" dirty="0">
                <a:solidFill>
                  <a:schemeClr val="accent6"/>
                </a:solidFill>
                <a:latin typeface="Meiryo" panose="020B0604030504040204" pitchFamily="34" charset="-128"/>
                <a:ea typeface="Meiryo" panose="020B0604030504040204" pitchFamily="34" charset="-128"/>
              </a:rPr>
              <a:t>ネット販売</a:t>
            </a:r>
            <a:r>
              <a:rPr kumimoji="0" lang="ja-JP" altLang="en-US" sz="1400" kern="0" dirty="0">
                <a:solidFill>
                  <a:schemeClr val="accent3"/>
                </a:solidFill>
                <a:latin typeface="Meiryo" panose="020B0604030504040204" pitchFamily="34" charset="-128"/>
                <a:ea typeface="Meiryo" panose="020B0604030504040204" pitchFamily="34" charset="-128"/>
              </a:rPr>
              <a:t>で好調</a:t>
            </a:r>
            <a:r>
              <a:rPr kumimoji="0" lang="en-US" altLang="ja-JP" sz="1400" kern="0" dirty="0">
                <a:solidFill>
                  <a:schemeClr val="accent3"/>
                </a:solidFill>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発泡酒○○</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ちょっと見て</a:t>
            </a:r>
            <a:r>
              <a:rPr kumimoji="0" lang="en-US" altLang="ja-JP" sz="1400" kern="0">
                <a:solidFill>
                  <a:schemeClr val="accent3"/>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この</a:t>
            </a:r>
            <a:r>
              <a:rPr kumimoji="0" lang="ja-JP" altLang="en-US" sz="1400" kern="0">
                <a:solidFill>
                  <a:schemeClr val="accent6"/>
                </a:solidFill>
                <a:latin typeface="Meiryo" panose="020B0604030504040204" pitchFamily="34" charset="-128"/>
                <a:ea typeface="Meiryo" panose="020B0604030504040204" pitchFamily="34" charset="-128"/>
              </a:rPr>
              <a:t>肌ツヤ</a:t>
            </a:r>
            <a:endParaRPr kumimoji="0" lang="en-US" altLang="ja-JP" sz="1400" kern="0">
              <a:solidFill>
                <a:schemeClr val="accent6"/>
              </a:solidFill>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kern="0">
                <a:solidFill>
                  <a:schemeClr val="accent6"/>
                </a:solidFill>
                <a:latin typeface="Meiryo" panose="020B0604030504040204" pitchFamily="34" charset="-128"/>
                <a:ea typeface="Meiryo" panose="020B0604030504040204" pitchFamily="34" charset="-128"/>
              </a:rPr>
              <a:t>使用後の肌ツヤ</a:t>
            </a:r>
            <a:r>
              <a:rPr kumimoji="0" lang="ja-JP" altLang="en-US" sz="1400" kern="0">
                <a:solidFill>
                  <a:schemeClr val="accent3"/>
                </a:solidFill>
                <a:latin typeface="Meiryo" panose="020B0604030504040204" pitchFamily="34" charset="-128"/>
                <a:ea typeface="Meiryo" panose="020B0604030504040204" pitchFamily="34" charset="-128"/>
              </a:rPr>
              <a:t>が違う</a:t>
            </a:r>
            <a:r>
              <a:rPr kumimoji="0" lang="en-US" altLang="ja-JP" sz="1400" kern="0">
                <a:solidFill>
                  <a:schemeClr val="accent3"/>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○○美容液</a:t>
            </a:r>
            <a:endParaRPr kumimoji="0" lang="en-US" altLang="ja-JP" sz="1400" kern="0">
              <a:solidFill>
                <a:schemeClr val="accent3"/>
              </a:solidFill>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特徴的な一般名詞には補足説明を行うことで</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唐突感を和らげることができます</a:t>
            </a:r>
          </a:p>
        </p:txBody>
      </p:sp>
      <p:pic>
        <p:nvPicPr>
          <p:cNvPr id="9" name="図プレースホルダー 11" descr="アイコン&#10;&#10;自動的に生成された説明">
            <a:extLst>
              <a:ext uri="{FF2B5EF4-FFF2-40B4-BE49-F238E27FC236}">
                <a16:creationId xmlns:a16="http://schemas.microsoft.com/office/drawing/2014/main" id="{93375D1B-D1AE-E918-B5B5-396038C6E8B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2" name="テキスト プレースホルダー 13">
            <a:extLst>
              <a:ext uri="{FF2B5EF4-FFF2-40B4-BE49-F238E27FC236}">
                <a16:creationId xmlns:a16="http://schemas.microsoft.com/office/drawing/2014/main" id="{3DED63C5-E4EE-E078-FC8D-1EA0F3689B52}"/>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3745097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kumimoji="1" lang="ja-JP" altLang="en-US"/>
              <a:t>④</a:t>
            </a:r>
            <a:r>
              <a:rPr kumimoji="1" lang="en-US" altLang="ja-JP"/>
              <a:t> </a:t>
            </a:r>
            <a:r>
              <a:rPr kumimoji="1" lang="ja-JP" altLang="en-US"/>
              <a:t>語りかけは口語で行う</a:t>
            </a:r>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ユーザーに向けられた言葉は関心が高く、口語体はクリックされやすい傾向があります。</a:t>
            </a:r>
            <a:endParaRPr lang="en-US" altLang="ja-JP" sz="160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字数の余裕があれば、ユーザーへの語りかけは口語で行うとニュアンスが伝わりやすくなりそうです。</a:t>
            </a:r>
            <a:endParaRPr lang="en-US" altLang="ja-JP" sz="160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11245776"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56165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漢字の表現を口語に変換</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50</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周年</a:t>
            </a: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感謝</a:t>
            </a:r>
            <a:r>
              <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○○のサービス</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10712432"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語りかけの文言は文字数が増えがちですが、伝えたい内容が商品名のみ等のシンプルなものであれば、</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en-US" altLang="ja-JP" sz="1400" kern="0" dirty="0">
                <a:solidFill>
                  <a:schemeClr val="accent3"/>
                </a:solidFill>
                <a:latin typeface="Meiryo" panose="020B0604030504040204" pitchFamily="34" charset="-128"/>
                <a:ea typeface="Meiryo" panose="020B0604030504040204" pitchFamily="34" charset="-128"/>
              </a:rPr>
              <a:t>15.5</a:t>
            </a:r>
            <a:r>
              <a:rPr kumimoji="0" lang="ja-JP" altLang="en-US" sz="1400" kern="0" dirty="0">
                <a:solidFill>
                  <a:schemeClr val="accent3"/>
                </a:solidFill>
                <a:latin typeface="Meiryo" panose="020B0604030504040204" pitchFamily="34" charset="-128"/>
                <a:ea typeface="Meiryo" panose="020B0604030504040204" pitchFamily="34" charset="-128"/>
              </a:rPr>
              <a:t>文字を使い切って口語に変換することも検討できます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chemeClr val="accent3"/>
              </a:buClr>
              <a:defRPr/>
            </a:pPr>
            <a:r>
              <a:rPr kumimoji="0" lang="ja-JP" altLang="en-US" sz="1400" kern="0" dirty="0">
                <a:solidFill>
                  <a:schemeClr val="accent3"/>
                </a:solidFill>
                <a:latin typeface="Meiryo" panose="020B0604030504040204" pitchFamily="34" charset="-128"/>
                <a:ea typeface="Meiryo" panose="020B0604030504040204" pitchFamily="34" charset="-128"/>
              </a:rPr>
              <a:t>○○からの</a:t>
            </a:r>
            <a:r>
              <a:rPr kumimoji="0" lang="ja-JP" altLang="en-US" sz="1400" kern="0" dirty="0">
                <a:solidFill>
                  <a:schemeClr val="accent6"/>
                </a:solidFill>
                <a:latin typeface="Meiryo" panose="020B0604030504040204" pitchFamily="34" charset="-128"/>
                <a:ea typeface="Meiryo" panose="020B0604030504040204" pitchFamily="34" charset="-128"/>
              </a:rPr>
              <a:t>ありがとう</a:t>
            </a:r>
            <a:r>
              <a:rPr kumimoji="0" lang="en-US" altLang="ja-JP" sz="1400" kern="0" dirty="0">
                <a:solidFill>
                  <a:schemeClr val="accent3"/>
                </a:solidFill>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特別商品</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6"/>
                </a:solidFill>
                <a:latin typeface="Meiryo" panose="020B0604030504040204" pitchFamily="34" charset="-128"/>
                <a:ea typeface="Meiryo" panose="020B0604030504040204" pitchFamily="34" charset="-128"/>
              </a:rPr>
              <a:t>誰も知らない</a:t>
            </a:r>
            <a:r>
              <a:rPr kumimoji="0" lang="ja-JP" altLang="en-US" sz="1400" kern="0">
                <a:solidFill>
                  <a:schemeClr val="accent3"/>
                </a:solidFill>
                <a:latin typeface="Meiryo" panose="020B0604030504040204" pitchFamily="34" charset="-128"/>
                <a:ea typeface="Meiryo" panose="020B0604030504040204" pitchFamily="34" charset="-128"/>
              </a:rPr>
              <a:t>○○の神コスパ</a:t>
            </a:r>
            <a:endParaRPr kumimoji="0" lang="en-US" altLang="ja-JP" sz="1400" kern="0">
              <a:solidFill>
                <a:schemeClr val="accent3"/>
              </a:solidFill>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kern="0">
                <a:solidFill>
                  <a:schemeClr val="accent6"/>
                </a:solidFill>
                <a:latin typeface="Meiryo" panose="020B0604030504040204" pitchFamily="34" charset="-128"/>
                <a:ea typeface="Meiryo" panose="020B0604030504040204" pitchFamily="34" charset="-128"/>
              </a:rPr>
              <a:t>こっそり教えます</a:t>
            </a:r>
            <a:r>
              <a:rPr kumimoji="0" lang="en-US" altLang="ja-JP" sz="1400" kern="0">
                <a:solidFill>
                  <a:schemeClr val="accent6"/>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○○がオトク</a:t>
            </a:r>
            <a:endParaRPr kumimoji="0" lang="en-US" altLang="ja-JP" sz="1400" kern="0">
              <a:solidFill>
                <a:schemeClr val="accent3"/>
              </a:solidFill>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9" name="図プレースホルダー 11" descr="アイコン&#10;&#10;自動的に生成された説明">
            <a:extLst>
              <a:ext uri="{FF2B5EF4-FFF2-40B4-BE49-F238E27FC236}">
                <a16:creationId xmlns:a16="http://schemas.microsoft.com/office/drawing/2014/main" id="{FA677271-A212-75C0-7B5A-49A3886B391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2" name="テキスト プレースホルダー 13">
            <a:extLst>
              <a:ext uri="{FF2B5EF4-FFF2-40B4-BE49-F238E27FC236}">
                <a16:creationId xmlns:a16="http://schemas.microsoft.com/office/drawing/2014/main" id="{2E6355E7-E686-7D8D-0624-61C9F30B1278}"/>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1469874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ja-JP" altLang="en-US"/>
              <a:t>⑤</a:t>
            </a:r>
            <a:r>
              <a:rPr kumimoji="1" lang="en-US" altLang="ja-JP"/>
              <a:t> </a:t>
            </a:r>
            <a:r>
              <a:rPr kumimoji="1" lang="ja-JP" altLang="en-US"/>
              <a:t>引きの強い言葉は冒頭に</a:t>
            </a: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11233152"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56165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気になる単語を冒頭に配置</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b="0" i="0" dirty="0">
                <a:solidFill>
                  <a:schemeClr val="accent3"/>
                </a:solidFill>
                <a:effectLst/>
                <a:latin typeface="NotoSansJP"/>
              </a:rPr>
              <a:t>品薄が続く○○ </a:t>
            </a:r>
            <a:r>
              <a:rPr lang="ja-JP" altLang="en-US" sz="1400" b="0" i="0" dirty="0">
                <a:solidFill>
                  <a:schemeClr val="accent6"/>
                </a:solidFill>
                <a:effectLst/>
                <a:latin typeface="NotoSansJP"/>
              </a:rPr>
              <a:t>再入荷</a:t>
            </a:r>
            <a:r>
              <a:rPr lang="ja-JP" altLang="en-US" sz="1400" b="0" i="0" dirty="0">
                <a:solidFill>
                  <a:schemeClr val="accent3"/>
                </a:solidFill>
                <a:effectLst/>
                <a:latin typeface="NotoSansJP"/>
              </a:rPr>
              <a:t>情報</a:t>
            </a:r>
            <a:endParaRPr lang="en-US" altLang="ja-JP" sz="1400" b="0" i="0" dirty="0">
              <a:solidFill>
                <a:schemeClr val="accent3"/>
              </a:solidFill>
              <a:effectLst/>
              <a:latin typeface="NotoSansJP"/>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10712432"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ユーザーメリットのある情報や評判を一言で表す言葉などは</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末尾よりも冒頭にあったほうが目につきやすくなります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chemeClr val="accent3"/>
              </a:buClr>
              <a:defRPr/>
            </a:pPr>
            <a:r>
              <a:rPr lang="ja-JP" altLang="en-US" sz="1400" i="0" dirty="0">
                <a:solidFill>
                  <a:schemeClr val="accent6"/>
                </a:solidFill>
                <a:effectLst/>
                <a:latin typeface="NotoSansJP"/>
              </a:rPr>
              <a:t>再入荷</a:t>
            </a:r>
            <a:r>
              <a:rPr lang="ja-JP" altLang="en-US" sz="1400" i="0" dirty="0">
                <a:solidFill>
                  <a:schemeClr val="accent3"/>
                </a:solidFill>
                <a:effectLst/>
                <a:latin typeface="NotoSansJP"/>
              </a:rPr>
              <a:t> 品薄○○を手に入れよう</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学生も使っている ○○が</a:t>
            </a:r>
            <a:r>
              <a:rPr kumimoji="0" lang="ja-JP" altLang="en-US" sz="1400" kern="0" dirty="0">
                <a:solidFill>
                  <a:schemeClr val="accent6"/>
                </a:solidFill>
                <a:latin typeface="Meiryo" panose="020B0604030504040204" pitchFamily="34" charset="-128"/>
                <a:ea typeface="Meiryo" panose="020B0604030504040204" pitchFamily="34" charset="-128"/>
              </a:rPr>
              <a:t>大流行</a:t>
            </a:r>
            <a:endParaRPr kumimoji="0" lang="en-US" altLang="ja-JP" sz="1400" kern="0" dirty="0">
              <a:solidFill>
                <a:schemeClr val="accent6"/>
              </a:solidFill>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dirty="0">
                <a:solidFill>
                  <a:schemeClr val="accent6"/>
                </a:solidFill>
                <a:latin typeface="NotoSansJP"/>
              </a:rPr>
              <a:t>大流行</a:t>
            </a:r>
            <a:r>
              <a:rPr lang="ja-JP" altLang="en-US" sz="1400" dirty="0">
                <a:solidFill>
                  <a:schemeClr val="accent3"/>
                </a:solidFill>
                <a:latin typeface="NotoSansJP"/>
              </a:rPr>
              <a:t> ○○を学生が使う理由</a:t>
            </a:r>
            <a:endParaRPr kumimoji="0" lang="en-US" altLang="ja-JP" sz="1400" kern="0" dirty="0">
              <a:solidFill>
                <a:schemeClr val="accent3"/>
              </a:solidFill>
              <a:highlight>
                <a:srgbClr val="FFFF00"/>
              </a:highlight>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ボックス 8">
            <a:extLst>
              <a:ext uri="{FF2B5EF4-FFF2-40B4-BE49-F238E27FC236}">
                <a16:creationId xmlns:a16="http://schemas.microsoft.com/office/drawing/2014/main" id="{1EEA3D1F-920A-4DDC-9C89-D2342620CC67}"/>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引きの強い言葉や結論は後ろより前に持ってきた方が、ユーザーの関心を得られやすい傾向にあります。</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en-US" altLang="ja-JP" sz="1600" dirty="0">
                <a:solidFill>
                  <a:schemeClr val="accent3"/>
                </a:solidFill>
                <a:latin typeface="Meiryo" panose="020B0604030504040204" pitchFamily="34" charset="-128"/>
                <a:ea typeface="Meiryo" panose="020B0604030504040204" pitchFamily="34" charset="-128"/>
              </a:rPr>
              <a:t>15.5</a:t>
            </a:r>
            <a:r>
              <a:rPr lang="ja-JP" altLang="en-US" sz="1600" dirty="0">
                <a:solidFill>
                  <a:schemeClr val="accent3"/>
                </a:solidFill>
                <a:latin typeface="Meiryo" panose="020B0604030504040204" pitchFamily="34" charset="-128"/>
                <a:ea typeface="Meiryo" panose="020B0604030504040204" pitchFamily="34" charset="-128"/>
              </a:rPr>
              <a:t>文字見出しの中で最も出したいポイントはできるだけ前に持ってくるよう意識できると良さそうです。</a:t>
            </a:r>
            <a:endParaRPr lang="en-US" altLang="ja-JP" sz="1600" dirty="0">
              <a:solidFill>
                <a:schemeClr val="accent3"/>
              </a:solidFill>
              <a:latin typeface="Meiryo" panose="020B0604030504040204" pitchFamily="34" charset="-128"/>
              <a:ea typeface="Meiryo" panose="020B0604030504040204" pitchFamily="34" charset="-128"/>
            </a:endParaRPr>
          </a:p>
        </p:txBody>
      </p:sp>
      <p:pic>
        <p:nvPicPr>
          <p:cNvPr id="10" name="図プレースホルダー 11" descr="アイコン&#10;&#10;自動的に生成された説明">
            <a:extLst>
              <a:ext uri="{FF2B5EF4-FFF2-40B4-BE49-F238E27FC236}">
                <a16:creationId xmlns:a16="http://schemas.microsoft.com/office/drawing/2014/main" id="{022BEB6C-DB54-5BD1-0198-1050E7A9120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1" name="テキスト プレースホルダー 13">
            <a:extLst>
              <a:ext uri="{FF2B5EF4-FFF2-40B4-BE49-F238E27FC236}">
                <a16:creationId xmlns:a16="http://schemas.microsoft.com/office/drawing/2014/main" id="{CAFD0E72-651F-AE77-947B-2A2ADD5FBED7}"/>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2019930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kumimoji="1" lang="ja-JP" altLang="en-US"/>
              <a:t>⑥</a:t>
            </a:r>
            <a:r>
              <a:rPr kumimoji="1" lang="en-US" altLang="ja-JP"/>
              <a:t> </a:t>
            </a:r>
            <a:r>
              <a:rPr kumimoji="1" lang="ja-JP" altLang="en-US"/>
              <a:t>数字を入れて具体性を出す</a:t>
            </a:r>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数字や規模感が出せるものは、ユーザーが具体的なイメージをしやすくクリックされやすい傾向があります。</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特にインパクトのある数字は効果的です。</a:t>
            </a:r>
            <a:endParaRPr lang="en-US" altLang="ja-JP" sz="1600" dirty="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具体的な数字を出す</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b="0" i="0" dirty="0">
                <a:solidFill>
                  <a:schemeClr val="accent6"/>
                </a:solidFill>
                <a:effectLst/>
                <a:latin typeface="NotoSansJP"/>
              </a:rPr>
              <a:t>意外な購入者</a:t>
            </a:r>
            <a:r>
              <a:rPr lang="ja-JP" altLang="en-US" sz="1400" b="0" i="0" dirty="0">
                <a:solidFill>
                  <a:schemeClr val="accent3"/>
                </a:solidFill>
                <a:effectLst/>
                <a:latin typeface="NotoSansJP"/>
              </a:rPr>
              <a:t> 話題の○○</a:t>
            </a:r>
            <a:endParaRPr lang="en-US" altLang="ja-JP" sz="1400" b="0" i="0" dirty="0">
              <a:solidFill>
                <a:schemeClr val="accent3"/>
              </a:solidFill>
              <a:effectLst/>
              <a:latin typeface="NotoSansJP"/>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具体的な数字を出すことで、目を引き、</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ユーザーの興味関心を引きます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chemeClr val="accent3"/>
              </a:buClr>
              <a:defRPr/>
            </a:pPr>
            <a:r>
              <a:rPr lang="en-US" altLang="ja-JP" sz="1400" i="0" dirty="0">
                <a:solidFill>
                  <a:schemeClr val="accent6"/>
                </a:solidFill>
                <a:effectLst/>
                <a:latin typeface="NotoSansJP"/>
              </a:rPr>
              <a:t>9</a:t>
            </a:r>
            <a:r>
              <a:rPr lang="ja-JP" altLang="en-US" sz="1400" i="0" dirty="0">
                <a:solidFill>
                  <a:schemeClr val="accent6"/>
                </a:solidFill>
                <a:effectLst/>
                <a:latin typeface="NotoSansJP"/>
              </a:rPr>
              <a:t>割が主婦</a:t>
            </a:r>
            <a:r>
              <a:rPr lang="ja-JP" altLang="en-US" sz="1400" i="0" dirty="0">
                <a:solidFill>
                  <a:schemeClr val="accent3"/>
                </a:solidFill>
                <a:effectLst/>
                <a:latin typeface="NotoSansJP"/>
              </a:rPr>
              <a:t> 話題を集める○○</a:t>
            </a:r>
            <a:endParaRPr lang="en-US" altLang="ja-JP" sz="1400" i="0" dirty="0">
              <a:solidFill>
                <a:schemeClr val="accent3"/>
              </a:solidFill>
              <a:effectLst/>
              <a:latin typeface="NotoSansJP"/>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dirty="0">
                <a:solidFill>
                  <a:schemeClr val="accent3"/>
                </a:solidFill>
                <a:latin typeface="NotoSansJP"/>
              </a:rPr>
              <a:t>○○発売開始</a:t>
            </a:r>
            <a:r>
              <a:rPr lang="ja-JP" altLang="en-US" sz="1400" i="0" dirty="0">
                <a:solidFill>
                  <a:schemeClr val="accent3"/>
                </a:solidFill>
                <a:effectLst/>
                <a:latin typeface="NotoSansJP"/>
              </a:rPr>
              <a:t> </a:t>
            </a:r>
            <a:r>
              <a:rPr lang="ja-JP" altLang="en-US" sz="1400" i="0" dirty="0">
                <a:solidFill>
                  <a:schemeClr val="accent6"/>
                </a:solidFill>
                <a:effectLst/>
                <a:latin typeface="NotoSansJP"/>
              </a:rPr>
              <a:t>限定数</a:t>
            </a:r>
            <a:r>
              <a:rPr lang="ja-JP" altLang="en-US" sz="1400" i="0" dirty="0">
                <a:solidFill>
                  <a:schemeClr val="accent3"/>
                </a:solidFill>
                <a:effectLst/>
                <a:latin typeface="NotoSansJP"/>
              </a:rPr>
              <a:t>即完売</a:t>
            </a:r>
            <a:endParaRPr kumimoji="0" lang="en-US" altLang="ja-JP" sz="1400" kern="0" dirty="0">
              <a:solidFill>
                <a:schemeClr val="accent3"/>
              </a:solidFill>
              <a:highlight>
                <a:srgbClr val="FFFF00"/>
              </a:highlight>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dirty="0">
                <a:solidFill>
                  <a:schemeClr val="accent3"/>
                </a:solidFill>
                <a:latin typeface="NotoSansJP"/>
              </a:rPr>
              <a:t>○○</a:t>
            </a:r>
            <a:r>
              <a:rPr lang="en-US" altLang="ja-JP" sz="1400" dirty="0">
                <a:solidFill>
                  <a:schemeClr val="accent6"/>
                </a:solidFill>
                <a:latin typeface="NotoSansJP"/>
              </a:rPr>
              <a:t>5</a:t>
            </a:r>
            <a:r>
              <a:rPr lang="ja-JP" altLang="en-US" sz="1400" dirty="0">
                <a:solidFill>
                  <a:schemeClr val="accent6"/>
                </a:solidFill>
                <a:latin typeface="NotoSansJP"/>
              </a:rPr>
              <a:t>万</a:t>
            </a:r>
            <a:r>
              <a:rPr lang="ja-JP" altLang="en-US" sz="1400" i="0" dirty="0">
                <a:solidFill>
                  <a:schemeClr val="accent6"/>
                </a:solidFill>
                <a:effectLst/>
                <a:latin typeface="NotoSansJP"/>
              </a:rPr>
              <a:t>台</a:t>
            </a:r>
            <a:r>
              <a:rPr lang="ja-JP" altLang="en-US" sz="1400" i="0" dirty="0">
                <a:solidFill>
                  <a:schemeClr val="accent3"/>
                </a:solidFill>
                <a:effectLst/>
                <a:latin typeface="NotoSansJP"/>
              </a:rPr>
              <a:t>即完売 </a:t>
            </a:r>
            <a:r>
              <a:rPr lang="ja-JP" altLang="en-US" sz="1400" dirty="0">
                <a:solidFill>
                  <a:schemeClr val="accent3"/>
                </a:solidFill>
                <a:latin typeface="NotoSansJP"/>
              </a:rPr>
              <a:t>人気の理由は？</a:t>
            </a:r>
            <a:endParaRPr kumimoji="0" lang="en-US" altLang="ja-JP" sz="1400" kern="0" dirty="0">
              <a:solidFill>
                <a:schemeClr val="accent3"/>
              </a:solidFill>
              <a:highlight>
                <a:srgbClr val="FFFF00"/>
              </a:highlight>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数字を使用することで</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具体的な規模感も伝えることができます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B19C08D7-EBD4-FBF1-595B-E1686EFEF1DD}"/>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規模感を明確に伝える</a:t>
            </a:r>
            <a:endParaRPr kumimoji="1" lang="ja-JP" altLang="en-US" sz="1600" b="1" dirty="0">
              <a:solidFill>
                <a:schemeClr val="bg1"/>
              </a:solidFill>
              <a:latin typeface="Meiryo" panose="020B0604030504040204" pitchFamily="34" charset="-128"/>
              <a:ea typeface="Meiryo" panose="020B0604030504040204" pitchFamily="34" charset="-128"/>
            </a:endParaRPr>
          </a:p>
        </p:txBody>
      </p:sp>
      <p:pic>
        <p:nvPicPr>
          <p:cNvPr id="15" name="図プレースホルダー 11" descr="アイコン&#10;&#10;自動的に生成された説明">
            <a:extLst>
              <a:ext uri="{FF2B5EF4-FFF2-40B4-BE49-F238E27FC236}">
                <a16:creationId xmlns:a16="http://schemas.microsoft.com/office/drawing/2014/main" id="{52D074E0-9A81-C47C-1A1B-C42AAA2B1C4C}"/>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6" name="テキスト プレースホルダー 13">
            <a:extLst>
              <a:ext uri="{FF2B5EF4-FFF2-40B4-BE49-F238E27FC236}">
                <a16:creationId xmlns:a16="http://schemas.microsoft.com/office/drawing/2014/main" id="{B30D5054-231F-796B-5CD9-9F63816EF7E2}"/>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2663435329"/>
      </p:ext>
    </p:extLst>
  </p:cSld>
  <p:clrMapOvr>
    <a:masterClrMapping/>
  </p:clrMapOvr>
</p:sld>
</file>

<file path=ppt/theme/theme1.xml><?xml version="1.0" encoding="utf-8"?>
<a:theme xmlns:a="http://schemas.openxmlformats.org/drawingml/2006/main" name="表紙">
  <a:themeElements>
    <a:clrScheme name="ユーザー定義 1">
      <a:dk1>
        <a:srgbClr val="000000"/>
      </a:dk1>
      <a:lt1>
        <a:srgbClr val="F5F5F5"/>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22392</TotalTime>
  <Words>1386</Words>
  <Application>Microsoft Office PowerPoint</Application>
  <PresentationFormat>ワイド画面</PresentationFormat>
  <Paragraphs>192</Paragraphs>
  <Slides>12</Slides>
  <Notes>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12</vt:i4>
      </vt:variant>
    </vt:vector>
  </HeadingPairs>
  <TitlesOfParts>
    <vt:vector size="22" baseType="lpstr">
      <vt:lpstr>NotoSansJP</vt:lpstr>
      <vt:lpstr>メイリオ</vt:lpstr>
      <vt:lpstr>メイリオ</vt:lpstr>
      <vt:lpstr>Yu Gothic</vt:lpstr>
      <vt:lpstr>Yu Gothic Medium</vt:lpstr>
      <vt:lpstr>Arial</vt:lpstr>
      <vt:lpstr>Calibri</vt:lpstr>
      <vt:lpstr>Segoe UI</vt:lpstr>
      <vt:lpstr>Wingdings</vt:lpstr>
      <vt:lpstr>表紙</vt:lpstr>
      <vt:lpstr>Yahoo!ニュース トピックスを参考にした 15.5文字 見出しのポイント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宮崎 佐津紀</cp:lastModifiedBy>
  <cp:revision>568</cp:revision>
  <dcterms:created xsi:type="dcterms:W3CDTF">2020-02-26T07:28:11Z</dcterms:created>
  <dcterms:modified xsi:type="dcterms:W3CDTF">2023-03-20T02:37:08Z</dcterms:modified>
  <cp:category/>
</cp:coreProperties>
</file>