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46"/>
  </p:notesMasterIdLst>
  <p:handoutMasterIdLst>
    <p:handoutMasterId r:id="rId47"/>
  </p:handoutMasterIdLst>
  <p:sldIdLst>
    <p:sldId id="469" r:id="rId3"/>
    <p:sldId id="572" r:id="rId4"/>
    <p:sldId id="544" r:id="rId5"/>
    <p:sldId id="578" r:id="rId6"/>
    <p:sldId id="1633" r:id="rId7"/>
    <p:sldId id="559" r:id="rId8"/>
    <p:sldId id="580" r:id="rId9"/>
    <p:sldId id="1640" r:id="rId10"/>
    <p:sldId id="1641" r:id="rId11"/>
    <p:sldId id="1642" r:id="rId12"/>
    <p:sldId id="1643" r:id="rId13"/>
    <p:sldId id="583" r:id="rId14"/>
    <p:sldId id="1621" r:id="rId15"/>
    <p:sldId id="1625" r:id="rId16"/>
    <p:sldId id="569" r:id="rId17"/>
    <p:sldId id="600" r:id="rId18"/>
    <p:sldId id="601" r:id="rId19"/>
    <p:sldId id="611" r:id="rId20"/>
    <p:sldId id="624" r:id="rId21"/>
    <p:sldId id="1618" r:id="rId22"/>
    <p:sldId id="1645" r:id="rId23"/>
    <p:sldId id="619" r:id="rId24"/>
    <p:sldId id="1644" r:id="rId25"/>
    <p:sldId id="616" r:id="rId26"/>
    <p:sldId id="1632" r:id="rId27"/>
    <p:sldId id="620" r:id="rId28"/>
    <p:sldId id="1634" r:id="rId29"/>
    <p:sldId id="1635" r:id="rId30"/>
    <p:sldId id="1636" r:id="rId31"/>
    <p:sldId id="1637" r:id="rId32"/>
    <p:sldId id="1638" r:id="rId33"/>
    <p:sldId id="1639" r:id="rId34"/>
    <p:sldId id="621" r:id="rId35"/>
    <p:sldId id="617" r:id="rId36"/>
    <p:sldId id="622" r:id="rId37"/>
    <p:sldId id="625" r:id="rId38"/>
    <p:sldId id="1647" r:id="rId39"/>
    <p:sldId id="1649" r:id="rId40"/>
    <p:sldId id="547" r:id="rId41"/>
    <p:sldId id="546" r:id="rId42"/>
    <p:sldId id="1631" r:id="rId43"/>
    <p:sldId id="1646" r:id="rId44"/>
    <p:sldId id="512" r:id="rId4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B07264B-080C-EBB1-6566-27F8B387F2E2}" name="片山 優那" initials="片山" userId="S::yunkatay@yahoo-corp.jp::bb7b03e9-082d-4c9c-811d-11e9b85b435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ECEC"/>
    <a:srgbClr val="F5F5F5"/>
    <a:srgbClr val="E9E9E9"/>
    <a:srgbClr val="FBFBFB"/>
    <a:srgbClr val="FFFFFF"/>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AC375D-961E-4F97-9BAD-3C507C190793}" v="6" dt="2023-05-16T06:29:06.99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4" d="100"/>
          <a:sy n="94" d="100"/>
        </p:scale>
        <p:origin x="148" y="68"/>
      </p:cViewPr>
      <p:guideLst/>
    </p:cSldViewPr>
  </p:slideViewPr>
  <p:notesTextViewPr>
    <p:cViewPr>
      <p:scale>
        <a:sx n="1" d="1"/>
        <a:sy n="1" d="1"/>
      </p:scale>
      <p:origin x="0" y="0"/>
    </p:cViewPr>
  </p:notesTextViewPr>
  <p:notesViewPr>
    <p:cSldViewPr snapToGrid="0">
      <p:cViewPr varScale="1">
        <p:scale>
          <a:sx n="75" d="100"/>
          <a:sy n="75" d="100"/>
        </p:scale>
        <p:origin x="2840" y="6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microsoft.com/office/2015/10/relationships/revisionInfo" Target="revisionInfo.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72F4FED7-20D6-4FEB-95E3-DA84CD539339}"/>
    <pc:docChg chg="undo custSel modSld modMainMaster">
      <pc:chgData name="smiyazak" userId="7815101345_tp_box_2" providerId="OAuth2" clId="{72F4FED7-20D6-4FEB-95E3-DA84CD539339}" dt="2023-04-21T02:15:06.077" v="147" actId="20577"/>
      <pc:docMkLst>
        <pc:docMk/>
      </pc:docMkLst>
      <pc:sldChg chg="modSp mod">
        <pc:chgData name="smiyazak" userId="7815101345_tp_box_2" providerId="OAuth2" clId="{72F4FED7-20D6-4FEB-95E3-DA84CD539339}" dt="2023-04-21T02:11:57.704" v="13" actId="20577"/>
        <pc:sldMkLst>
          <pc:docMk/>
          <pc:sldMk cId="3274969392" sldId="469"/>
        </pc:sldMkLst>
        <pc:spChg chg="mod">
          <ac:chgData name="smiyazak" userId="7815101345_tp_box_2" providerId="OAuth2" clId="{72F4FED7-20D6-4FEB-95E3-DA84CD539339}" dt="2023-04-21T02:11:57.704" v="13" actId="20577"/>
          <ac:spMkLst>
            <pc:docMk/>
            <pc:sldMk cId="3274969392" sldId="469"/>
            <ac:spMk id="3" creationId="{894C69DE-9570-C925-3C7C-972AA418B495}"/>
          </ac:spMkLst>
        </pc:spChg>
      </pc:sldChg>
      <pc:sldChg chg="modSp mod">
        <pc:chgData name="smiyazak" userId="7815101345_tp_box_2" providerId="OAuth2" clId="{72F4FED7-20D6-4FEB-95E3-DA84CD539339}" dt="2023-04-21T02:12:14.660" v="24" actId="1076"/>
        <pc:sldMkLst>
          <pc:docMk/>
          <pc:sldMk cId="479433461" sldId="1633"/>
        </pc:sldMkLst>
        <pc:spChg chg="mod">
          <ac:chgData name="smiyazak" userId="7815101345_tp_box_2" providerId="OAuth2" clId="{72F4FED7-20D6-4FEB-95E3-DA84CD539339}" dt="2023-04-21T02:12:14.660" v="24" actId="1076"/>
          <ac:spMkLst>
            <pc:docMk/>
            <pc:sldMk cId="479433461" sldId="1633"/>
            <ac:spMk id="6" creationId="{CADC2ACF-21D6-12CA-21FF-CCF08C69D2B9}"/>
          </ac:spMkLst>
        </pc:spChg>
      </pc:sldChg>
      <pc:sldChg chg="modSp mod">
        <pc:chgData name="smiyazak" userId="7815101345_tp_box_2" providerId="OAuth2" clId="{72F4FED7-20D6-4FEB-95E3-DA84CD539339}" dt="2023-04-21T02:12:45.526" v="39" actId="20577"/>
        <pc:sldMkLst>
          <pc:docMk/>
          <pc:sldMk cId="1604073236" sldId="1640"/>
        </pc:sldMkLst>
        <pc:graphicFrameChg chg="modGraphic">
          <ac:chgData name="smiyazak" userId="7815101345_tp_box_2" providerId="OAuth2" clId="{72F4FED7-20D6-4FEB-95E3-DA84CD539339}" dt="2023-04-21T02:12:45.526" v="39" actId="20577"/>
          <ac:graphicFrameMkLst>
            <pc:docMk/>
            <pc:sldMk cId="1604073236" sldId="1640"/>
            <ac:graphicFrameMk id="5" creationId="{5232955B-34D5-2988-9A71-639AB9E0C004}"/>
          </ac:graphicFrameMkLst>
        </pc:graphicFrameChg>
      </pc:sldChg>
      <pc:sldChg chg="modSp">
        <pc:chgData name="smiyazak" userId="7815101345_tp_box_2" providerId="OAuth2" clId="{72F4FED7-20D6-4FEB-95E3-DA84CD539339}" dt="2023-04-21T02:12:52.960" v="40"/>
        <pc:sldMkLst>
          <pc:docMk/>
          <pc:sldMk cId="1612170661" sldId="1641"/>
        </pc:sldMkLst>
        <pc:graphicFrameChg chg="mod">
          <ac:chgData name="smiyazak" userId="7815101345_tp_box_2" providerId="OAuth2" clId="{72F4FED7-20D6-4FEB-95E3-DA84CD539339}" dt="2023-04-21T02:12:52.960" v="40"/>
          <ac:graphicFrameMkLst>
            <pc:docMk/>
            <pc:sldMk cId="1612170661" sldId="1641"/>
            <ac:graphicFrameMk id="14" creationId="{E19BFE7C-CDCA-8F7A-733B-4CE545CBC545}"/>
          </ac:graphicFrameMkLst>
        </pc:graphicFrameChg>
      </pc:sldChg>
      <pc:sldChg chg="modSp">
        <pc:chgData name="smiyazak" userId="7815101345_tp_box_2" providerId="OAuth2" clId="{72F4FED7-20D6-4FEB-95E3-DA84CD539339}" dt="2023-04-21T02:12:59.075" v="41"/>
        <pc:sldMkLst>
          <pc:docMk/>
          <pc:sldMk cId="508822013" sldId="1642"/>
        </pc:sldMkLst>
        <pc:graphicFrameChg chg="mod">
          <ac:chgData name="smiyazak" userId="7815101345_tp_box_2" providerId="OAuth2" clId="{72F4FED7-20D6-4FEB-95E3-DA84CD539339}" dt="2023-04-21T02:12:59.075" v="41"/>
          <ac:graphicFrameMkLst>
            <pc:docMk/>
            <pc:sldMk cId="508822013" sldId="1642"/>
            <ac:graphicFrameMk id="5" creationId="{5232955B-34D5-2988-9A71-639AB9E0C004}"/>
          </ac:graphicFrameMkLst>
        </pc:graphicFrameChg>
      </pc:sldChg>
      <pc:sldChg chg="modSp">
        <pc:chgData name="smiyazak" userId="7815101345_tp_box_2" providerId="OAuth2" clId="{72F4FED7-20D6-4FEB-95E3-DA84CD539339}" dt="2023-04-21T02:13:14.419" v="42"/>
        <pc:sldMkLst>
          <pc:docMk/>
          <pc:sldMk cId="167952811" sldId="1643"/>
        </pc:sldMkLst>
        <pc:graphicFrameChg chg="mod">
          <ac:chgData name="smiyazak" userId="7815101345_tp_box_2" providerId="OAuth2" clId="{72F4FED7-20D6-4FEB-95E3-DA84CD539339}" dt="2023-04-21T02:13:14.419" v="42"/>
          <ac:graphicFrameMkLst>
            <pc:docMk/>
            <pc:sldMk cId="167952811" sldId="1643"/>
            <ac:graphicFrameMk id="10" creationId="{85F158F0-19BB-E3B9-ED71-954930928D05}"/>
          </ac:graphicFrameMkLst>
        </pc:graphicFrameChg>
      </pc:sldChg>
      <pc:sldChg chg="modSp mod">
        <pc:chgData name="smiyazak" userId="7815101345_tp_box_2" providerId="OAuth2" clId="{72F4FED7-20D6-4FEB-95E3-DA84CD539339}" dt="2023-04-21T02:15:06.077" v="147" actId="20577"/>
        <pc:sldMkLst>
          <pc:docMk/>
          <pc:sldMk cId="2917281407" sldId="1646"/>
        </pc:sldMkLst>
        <pc:spChg chg="mod">
          <ac:chgData name="smiyazak" userId="7815101345_tp_box_2" providerId="OAuth2" clId="{72F4FED7-20D6-4FEB-95E3-DA84CD539339}" dt="2023-04-21T02:15:06.077" v="147" actId="20577"/>
          <ac:spMkLst>
            <pc:docMk/>
            <pc:sldMk cId="2917281407" sldId="1646"/>
            <ac:spMk id="8" creationId="{FA81F1B6-E94B-7390-88A3-66C1C9159334}"/>
          </ac:spMkLst>
        </pc:spChg>
      </pc:sldChg>
      <pc:sldMasterChg chg="modSldLayout">
        <pc:chgData name="smiyazak" userId="7815101345_tp_box_2" providerId="OAuth2" clId="{72F4FED7-20D6-4FEB-95E3-DA84CD539339}" dt="2023-04-21T02:11:44.163" v="5" actId="6549"/>
        <pc:sldMasterMkLst>
          <pc:docMk/>
          <pc:sldMasterMk cId="1099463922" sldId="2147483869"/>
        </pc:sldMasterMkLst>
        <pc:sldLayoutChg chg="modSp mod">
          <pc:chgData name="smiyazak" userId="7815101345_tp_box_2" providerId="OAuth2" clId="{72F4FED7-20D6-4FEB-95E3-DA84CD539339}" dt="2023-04-21T02:11:44.163" v="5" actId="6549"/>
          <pc:sldLayoutMkLst>
            <pc:docMk/>
            <pc:sldMasterMk cId="1099463922" sldId="2147483869"/>
            <pc:sldLayoutMk cId="3565567130" sldId="2147483871"/>
          </pc:sldLayoutMkLst>
          <pc:spChg chg="mod">
            <ac:chgData name="smiyazak" userId="7815101345_tp_box_2" providerId="OAuth2" clId="{72F4FED7-20D6-4FEB-95E3-DA84CD539339}" dt="2023-04-21T02:11:44.163" v="5" actId="6549"/>
            <ac:spMkLst>
              <pc:docMk/>
              <pc:sldMasterMk cId="1099463922" sldId="2147483869"/>
              <pc:sldLayoutMk cId="3565567130" sldId="2147483871"/>
              <ac:spMk id="3" creationId="{0069EE62-ADEB-61F9-DCD7-56CAED516C07}"/>
            </ac:spMkLst>
          </pc:spChg>
          <pc:spChg chg="mod">
            <ac:chgData name="smiyazak" userId="7815101345_tp_box_2" providerId="OAuth2" clId="{72F4FED7-20D6-4FEB-95E3-DA84CD539339}" dt="2023-04-21T02:11:39.078" v="3" actId="20577"/>
            <ac:spMkLst>
              <pc:docMk/>
              <pc:sldMasterMk cId="1099463922" sldId="2147483869"/>
              <pc:sldLayoutMk cId="3565567130" sldId="2147483871"/>
              <ac:spMk id="4" creationId="{8848072C-6C8F-3B1A-4D30-9B525CCF7AD1}"/>
            </ac:spMkLst>
          </pc:spChg>
        </pc:sldLayoutChg>
      </pc:sldMasterChg>
    </pc:docChg>
  </pc:docChgLst>
  <pc:docChgLst>
    <pc:chgData name="smiyazak" userId="7815101345_tp_box_2" providerId="OAuth2" clId="{C9503116-9715-4F68-B040-EAC6CB97201E}"/>
    <pc:docChg chg="undo custSel modSld">
      <pc:chgData name="smiyazak" userId="7815101345_tp_box_2" providerId="OAuth2" clId="{C9503116-9715-4F68-B040-EAC6CB97201E}" dt="2023-05-11T01:47:06.580" v="202" actId="20577"/>
      <pc:docMkLst>
        <pc:docMk/>
      </pc:docMkLst>
      <pc:sldChg chg="modSp mod">
        <pc:chgData name="smiyazak" userId="7815101345_tp_box_2" providerId="OAuth2" clId="{C9503116-9715-4F68-B040-EAC6CB97201E}" dt="2023-05-11T01:47:06.580" v="202" actId="20577"/>
        <pc:sldMkLst>
          <pc:docMk/>
          <pc:sldMk cId="3192160252" sldId="1645"/>
        </pc:sldMkLst>
        <pc:spChg chg="mod">
          <ac:chgData name="smiyazak" userId="7815101345_tp_box_2" providerId="OAuth2" clId="{C9503116-9715-4F68-B040-EAC6CB97201E}" dt="2023-05-11T01:47:06.580" v="202" actId="20577"/>
          <ac:spMkLst>
            <pc:docMk/>
            <pc:sldMk cId="3192160252" sldId="1645"/>
            <ac:spMk id="8" creationId="{242869D2-5722-0A3B-9936-1874982428F5}"/>
          </ac:spMkLst>
        </pc:spChg>
      </pc:sldChg>
    </pc:docChg>
  </pc:docChgLst>
  <pc:docChgLst>
    <pc:chgData name="smiyazak" userId="7815101345_tp_box_2" providerId="OAuth2" clId="{A2AC375D-961E-4F97-9BAD-3C507C190793}"/>
    <pc:docChg chg="modSld">
      <pc:chgData name="smiyazak" userId="7815101345_tp_box_2" providerId="OAuth2" clId="{A2AC375D-961E-4F97-9BAD-3C507C190793}" dt="2023-05-16T06:29:06.998" v="209"/>
      <pc:docMkLst>
        <pc:docMk/>
      </pc:docMkLst>
      <pc:sldChg chg="modSp mod">
        <pc:chgData name="smiyazak" userId="7815101345_tp_box_2" providerId="OAuth2" clId="{A2AC375D-961E-4F97-9BAD-3C507C190793}" dt="2023-05-15T06:47:08.405" v="5"/>
        <pc:sldMkLst>
          <pc:docMk/>
          <pc:sldMk cId="3274969392" sldId="469"/>
        </pc:sldMkLst>
        <pc:spChg chg="mod">
          <ac:chgData name="smiyazak" userId="7815101345_tp_box_2" providerId="OAuth2" clId="{A2AC375D-961E-4F97-9BAD-3C507C190793}" dt="2023-05-15T06:47:08.405" v="5"/>
          <ac:spMkLst>
            <pc:docMk/>
            <pc:sldMk cId="3274969392" sldId="469"/>
            <ac:spMk id="3" creationId="{894C69DE-9570-C925-3C7C-972AA418B495}"/>
          </ac:spMkLst>
        </pc:spChg>
      </pc:sldChg>
      <pc:sldChg chg="modSp mod">
        <pc:chgData name="smiyazak" userId="7815101345_tp_box_2" providerId="OAuth2" clId="{A2AC375D-961E-4F97-9BAD-3C507C190793}" dt="2023-05-16T06:25:33.819" v="204" actId="115"/>
        <pc:sldMkLst>
          <pc:docMk/>
          <pc:sldMk cId="84652660" sldId="600"/>
        </pc:sldMkLst>
        <pc:spChg chg="mod">
          <ac:chgData name="smiyazak" userId="7815101345_tp_box_2" providerId="OAuth2" clId="{A2AC375D-961E-4F97-9BAD-3C507C190793}" dt="2023-05-16T06:25:33.819" v="204" actId="115"/>
          <ac:spMkLst>
            <pc:docMk/>
            <pc:sldMk cId="84652660" sldId="600"/>
            <ac:spMk id="8" creationId="{B164DE76-83F6-A2BC-957E-297BFD9667A3}"/>
          </ac:spMkLst>
        </pc:spChg>
      </pc:sldChg>
      <pc:sldChg chg="modSp mod">
        <pc:chgData name="smiyazak" userId="7815101345_tp_box_2" providerId="OAuth2" clId="{A2AC375D-961E-4F97-9BAD-3C507C190793}" dt="2023-05-15T08:04:44.119" v="127" actId="14734"/>
        <pc:sldMkLst>
          <pc:docMk/>
          <pc:sldMk cId="1677198514" sldId="625"/>
        </pc:sldMkLst>
        <pc:graphicFrameChg chg="mod modGraphic">
          <ac:chgData name="smiyazak" userId="7815101345_tp_box_2" providerId="OAuth2" clId="{A2AC375D-961E-4F97-9BAD-3C507C190793}" dt="2023-05-15T08:04:44.119" v="127" actId="14734"/>
          <ac:graphicFrameMkLst>
            <pc:docMk/>
            <pc:sldMk cId="1677198514" sldId="625"/>
            <ac:graphicFrameMk id="4" creationId="{F4FEDB5F-F0FE-D10F-D339-6B750D903EC6}"/>
          </ac:graphicFrameMkLst>
        </pc:graphicFrameChg>
      </pc:sldChg>
      <pc:sldChg chg="modSp mod">
        <pc:chgData name="smiyazak" userId="7815101345_tp_box_2" providerId="OAuth2" clId="{A2AC375D-961E-4F97-9BAD-3C507C190793}" dt="2023-05-16T06:29:06.998" v="209"/>
        <pc:sldMkLst>
          <pc:docMk/>
          <pc:sldMk cId="3192160252" sldId="1645"/>
        </pc:sldMkLst>
        <pc:spChg chg="mod">
          <ac:chgData name="smiyazak" userId="7815101345_tp_box_2" providerId="OAuth2" clId="{A2AC375D-961E-4F97-9BAD-3C507C190793}" dt="2023-05-16T05:55:29.063" v="131" actId="1076"/>
          <ac:spMkLst>
            <pc:docMk/>
            <pc:sldMk cId="3192160252" sldId="1645"/>
            <ac:spMk id="3" creationId="{9AE60F3D-378F-DD0A-551C-F389694830AD}"/>
          </ac:spMkLst>
        </pc:spChg>
        <pc:spChg chg="mod">
          <ac:chgData name="smiyazak" userId="7815101345_tp_box_2" providerId="OAuth2" clId="{A2AC375D-961E-4F97-9BAD-3C507C190793}" dt="2023-05-16T06:29:06.998" v="209"/>
          <ac:spMkLst>
            <pc:docMk/>
            <pc:sldMk cId="3192160252" sldId="1645"/>
            <ac:spMk id="8" creationId="{242869D2-5722-0A3B-9936-1874982428F5}"/>
          </ac:spMkLst>
        </pc:spChg>
        <pc:graphicFrameChg chg="mod modGraphic">
          <ac:chgData name="smiyazak" userId="7815101345_tp_box_2" providerId="OAuth2" clId="{A2AC375D-961E-4F97-9BAD-3C507C190793}" dt="2023-05-16T05:55:23.012" v="130" actId="14100"/>
          <ac:graphicFrameMkLst>
            <pc:docMk/>
            <pc:sldMk cId="3192160252" sldId="1645"/>
            <ac:graphicFrameMk id="5" creationId="{4A260E7F-13B1-54E1-702A-87A39E2AB5EA}"/>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1B4A2037-A52D-B52A-955D-23275B5C5D5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3B0263B-E6F0-E856-23C8-D61B771710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FC0F46B-6156-41C7-9BF3-02EEF7C749BB}" type="datetimeFigureOut">
              <a:rPr kumimoji="1" lang="ja-JP" altLang="en-US" smtClean="0"/>
              <a:t>2023/6/12</a:t>
            </a:fld>
            <a:endParaRPr kumimoji="1" lang="ja-JP" altLang="en-US"/>
          </a:p>
        </p:txBody>
      </p:sp>
      <p:sp>
        <p:nvSpPr>
          <p:cNvPr id="4" name="フッター プレースホルダー 3">
            <a:extLst>
              <a:ext uri="{FF2B5EF4-FFF2-40B4-BE49-F238E27FC236}">
                <a16:creationId xmlns:a16="http://schemas.microsoft.com/office/drawing/2014/main" id="{6D68FCF0-9D74-E308-9820-102AEB9F3F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34B133BD-5989-AA7A-4952-CC2EB65D8C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ED14091-206C-4AEC-9E06-ED026F0748CA}" type="slidenum">
              <a:rPr kumimoji="1" lang="ja-JP" altLang="en-US" smtClean="0"/>
              <a:t>‹#›</a:t>
            </a:fld>
            <a:endParaRPr kumimoji="1" lang="ja-JP" altLang="en-US"/>
          </a:p>
        </p:txBody>
      </p:sp>
    </p:spTree>
    <p:extLst>
      <p:ext uri="{BB962C8B-B14F-4D97-AF65-F5344CB8AC3E}">
        <p14:creationId xmlns:p14="http://schemas.microsoft.com/office/powerpoint/2010/main" val="2114807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2023/6/12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521828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3025500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989469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621485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23346905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613512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166994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258648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213228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4063159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510965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2023/1/11</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37876067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20150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92716675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5">
            <a:extLst>
              <a:ext uri="{FF2B5EF4-FFF2-40B4-BE49-F238E27FC236}">
                <a16:creationId xmlns:a16="http://schemas.microsoft.com/office/drawing/2014/main" id="{C8EEF8F2-DBDF-3275-03EA-EF452C71E219}"/>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2194034347"/>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2023/3/20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274051"/>
            <a:ext cx="4453035" cy="1048719"/>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a:t>
            </a: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　トップページ　</a:t>
            </a:r>
            <a:endPar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トピックス</a:t>
            </a: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PR</a:t>
            </a:r>
            <a:r>
              <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　</a:t>
            </a:r>
            <a:r>
              <a:rPr kumimoji="1" lang="en-US" altLang="ja-JP"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rPr>
              <a:t>SP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1" i="0" kern="120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トライアル販売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ディスプレイ広告 </a:t>
            </a:r>
            <a:br>
              <a:rPr kumimoji="1" lang="en-US" altLang="ja-JP"/>
            </a:br>
            <a:r>
              <a:rPr kumimoji="1" lang="en-US" altLang="ja-JP"/>
              <a:t>【</a:t>
            </a:r>
            <a:r>
              <a:rPr kumimoji="1" lang="ja-JP" altLang="en-US"/>
              <a:t>予約型</a:t>
            </a:r>
            <a:r>
              <a:rPr kumimoji="1" lang="en-US" altLang="ja-JP"/>
              <a:t>】</a:t>
            </a:r>
            <a:r>
              <a:rPr kumimoji="1" lang="ja-JP" altLang="en-US"/>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5655671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19189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07149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289320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1731893"/>
            <a:ext cx="0" cy="3396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611495"/>
            <a:ext cx="0" cy="281706"/>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29149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24609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17054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円/楕円 50">
            <a:extLst>
              <a:ext uri="{FF2B5EF4-FFF2-40B4-BE49-F238E27FC236}">
                <a16:creationId xmlns:a16="http://schemas.microsoft.com/office/drawing/2014/main" id="{25AA557D-B7FC-5A6A-84E4-C79344FFCA0F}"/>
              </a:ext>
            </a:extLst>
          </p:cNvPr>
          <p:cNvSpPr>
            <a:spLocks noChangeAspect="1"/>
          </p:cNvSpPr>
          <p:nvPr userDrawn="1"/>
        </p:nvSpPr>
        <p:spPr>
          <a:xfrm>
            <a:off x="1017603" y="375960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47D7512B-67FA-EE89-DEBD-F538A01F8929}"/>
              </a:ext>
            </a:extLst>
          </p:cNvPr>
          <p:cNvCxnSpPr>
            <a:endCxn id="2" idx="0"/>
          </p:cNvCxnSpPr>
          <p:nvPr userDrawn="1"/>
        </p:nvCxnSpPr>
        <p:spPr>
          <a:xfrm>
            <a:off x="1287603" y="338150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円/楕円 50">
            <a:extLst>
              <a:ext uri="{FF2B5EF4-FFF2-40B4-BE49-F238E27FC236}">
                <a16:creationId xmlns:a16="http://schemas.microsoft.com/office/drawing/2014/main" id="{BD115A8F-F0AF-12CB-D5AD-80779FB9679E}"/>
              </a:ext>
            </a:extLst>
          </p:cNvPr>
          <p:cNvSpPr>
            <a:spLocks noChangeAspect="1"/>
          </p:cNvSpPr>
          <p:nvPr userDrawn="1"/>
        </p:nvSpPr>
        <p:spPr>
          <a:xfrm>
            <a:off x="1017603" y="460190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05</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 name="直線コネクタ 4">
            <a:extLst>
              <a:ext uri="{FF2B5EF4-FFF2-40B4-BE49-F238E27FC236}">
                <a16:creationId xmlns:a16="http://schemas.microsoft.com/office/drawing/2014/main" id="{51347D11-1D7F-E65F-3CCF-51F2EF619BBB}"/>
              </a:ext>
            </a:extLst>
          </p:cNvPr>
          <p:cNvCxnSpPr>
            <a:endCxn id="4" idx="0"/>
          </p:cNvCxnSpPr>
          <p:nvPr userDrawn="1"/>
        </p:nvCxnSpPr>
        <p:spPr>
          <a:xfrm>
            <a:off x="1287603" y="4223805"/>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6" name="テキスト プレースホルダー 4">
            <a:extLst>
              <a:ext uri="{FF2B5EF4-FFF2-40B4-BE49-F238E27FC236}">
                <a16:creationId xmlns:a16="http://schemas.microsoft.com/office/drawing/2014/main" id="{37B48445-15D9-2733-82CD-D501E27351EE}"/>
              </a:ext>
            </a:extLst>
          </p:cNvPr>
          <p:cNvSpPr>
            <a:spLocks noGrp="1"/>
          </p:cNvSpPr>
          <p:nvPr>
            <p:ph type="body" sz="quarter" idx="17" hasCustomPrompt="1"/>
          </p:nvPr>
        </p:nvSpPr>
        <p:spPr>
          <a:xfrm>
            <a:off x="1905536" y="404896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7" name="テキスト プレースホルダー 4">
            <a:extLst>
              <a:ext uri="{FF2B5EF4-FFF2-40B4-BE49-F238E27FC236}">
                <a16:creationId xmlns:a16="http://schemas.microsoft.com/office/drawing/2014/main" id="{B91188D2-A436-73EA-5CF6-B72C9EFBF9B1}"/>
              </a:ext>
            </a:extLst>
          </p:cNvPr>
          <p:cNvSpPr>
            <a:spLocks noGrp="1"/>
          </p:cNvSpPr>
          <p:nvPr>
            <p:ph type="body" sz="quarter" idx="18" hasCustomPrompt="1"/>
          </p:nvPr>
        </p:nvSpPr>
        <p:spPr>
          <a:xfrm>
            <a:off x="1905536" y="487708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8" name="円/楕円 50">
            <a:extLst>
              <a:ext uri="{FF2B5EF4-FFF2-40B4-BE49-F238E27FC236}">
                <a16:creationId xmlns:a16="http://schemas.microsoft.com/office/drawing/2014/main" id="{D5005E12-2C64-43A0-0427-E2A496DE69BB}"/>
              </a:ext>
            </a:extLst>
          </p:cNvPr>
          <p:cNvSpPr>
            <a:spLocks noChangeAspect="1"/>
          </p:cNvSpPr>
          <p:nvPr userDrawn="1"/>
        </p:nvSpPr>
        <p:spPr>
          <a:xfrm>
            <a:off x="1017603" y="544419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06</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9" name="直線コネクタ 8">
            <a:extLst>
              <a:ext uri="{FF2B5EF4-FFF2-40B4-BE49-F238E27FC236}">
                <a16:creationId xmlns:a16="http://schemas.microsoft.com/office/drawing/2014/main" id="{2542222E-1E5E-D214-7E1E-A0B9B9B85E5F}"/>
              </a:ext>
            </a:extLst>
          </p:cNvPr>
          <p:cNvCxnSpPr/>
          <p:nvPr userDrawn="1"/>
        </p:nvCxnSpPr>
        <p:spPr>
          <a:xfrm>
            <a:off x="1287603" y="514066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11" name="テキスト プレースホルダー 4">
            <a:extLst>
              <a:ext uri="{FF2B5EF4-FFF2-40B4-BE49-F238E27FC236}">
                <a16:creationId xmlns:a16="http://schemas.microsoft.com/office/drawing/2014/main" id="{BB65D174-5CD9-68E1-8899-CDD5BD9C6A08}"/>
              </a:ext>
            </a:extLst>
          </p:cNvPr>
          <p:cNvSpPr>
            <a:spLocks noGrp="1"/>
          </p:cNvSpPr>
          <p:nvPr>
            <p:ph type="body" sz="quarter" idx="19" hasCustomPrompt="1"/>
          </p:nvPr>
        </p:nvSpPr>
        <p:spPr>
          <a:xfrm>
            <a:off x="1905536" y="560971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4942063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54738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563321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15664322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2.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68" r:id="rId29"/>
    <p:sldLayoutId id="2147483881" r:id="rId30"/>
    <p:sldLayoutId id="2147483882" r:id="rId31"/>
    <p:sldLayoutId id="2147483883" r:id="rId3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2.xml"/><Relationship Id="rId4" Type="http://schemas.openxmlformats.org/officeDocument/2006/relationships/hyperlink" Target="https://ads-help.yahoo.co.jp/yahooads/guideline/articledetail?lan=ja&amp;aid=1625&amp;o=defaul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9.png"/><Relationship Id="rId1" Type="http://schemas.openxmlformats.org/officeDocument/2006/relationships/slideLayout" Target="../slideLayouts/slideLayout23.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6.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hyperlink" Target="https://form-business.yahoo.co.jp/claris/enqueteForm?inquiry_type=placement_restrictions"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net.jp/s/article/H000044904?language=ja"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4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hyperlink" Target="https://ads-help.yahoo-net.jp/s/article/H000044930?language=j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0197" y="2889305"/>
            <a:ext cx="5719215" cy="1325563"/>
          </a:xfrm>
        </p:spPr>
        <p:txBody>
          <a:bodyPr/>
          <a:lstStyle/>
          <a:p>
            <a:r>
              <a:rPr kumimoji="1" lang="ja-JP" altLang="en-US"/>
              <a:t>ディスプレイ広告 </a:t>
            </a:r>
            <a:r>
              <a:rPr lang="ja-JP" altLang="en-US"/>
              <a:t>（</a:t>
            </a:r>
            <a:r>
              <a:rPr kumimoji="1" lang="ja-JP" altLang="en-US"/>
              <a:t>予約型</a:t>
            </a:r>
            <a:r>
              <a:rPr kumimoji="1" lang="en-US" altLang="ja-JP"/>
              <a:t> </a:t>
            </a:r>
            <a:r>
              <a:rPr lang="ja-JP" altLang="en-US"/>
              <a:t>）</a:t>
            </a:r>
            <a:r>
              <a:rPr kumimoji="1" lang="ja-JP" altLang="en-US"/>
              <a:t>セールスシート</a:t>
            </a:r>
          </a:p>
        </p:txBody>
      </p:sp>
      <p:sp>
        <p:nvSpPr>
          <p:cNvPr id="3" name="テキスト ボックス 2">
            <a:extLst>
              <a:ext uri="{FF2B5EF4-FFF2-40B4-BE49-F238E27FC236}">
                <a16:creationId xmlns:a16="http://schemas.microsoft.com/office/drawing/2014/main" id="{894C69DE-9570-C925-3C7C-972AA418B495}"/>
              </a:ext>
            </a:extLst>
          </p:cNvPr>
          <p:cNvSpPr txBox="1"/>
          <p:nvPr/>
        </p:nvSpPr>
        <p:spPr>
          <a:xfrm>
            <a:off x="658844" y="6112325"/>
            <a:ext cx="1594988" cy="153888"/>
          </a:xfrm>
          <a:prstGeom prst="rect">
            <a:avLst/>
          </a:prstGeom>
          <a:noFill/>
        </p:spPr>
        <p:txBody>
          <a:bodyPr wrap="none" lIns="0" tIns="0" rIns="0" bIns="0" rtlCol="0">
            <a:spAutoFit/>
          </a:bodyPr>
          <a:lstStyle/>
          <a:p>
            <a:pPr algn="r"/>
            <a:r>
              <a:rPr kumimoji="1" lang="ja-JP" altLang="en-US" sz="10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2023/6/12</a:t>
            </a:r>
            <a:endParaRPr kumimoji="1" lang="en-US" altLang="ja-JP" sz="10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8854062"/>
              </p:ext>
            </p:extLst>
          </p:nvPr>
        </p:nvGraphicFramePr>
        <p:xfrm>
          <a:off x="748748" y="1016138"/>
          <a:ext cx="10681252" cy="4882731"/>
        </p:xfrm>
        <a:graphic>
          <a:graphicData uri="http://schemas.openxmlformats.org/drawingml/2006/table">
            <a:tbl>
              <a:tblPr firstCol="1" bandRow="1"/>
              <a:tblGrid>
                <a:gridCol w="2287840">
                  <a:extLst>
                    <a:ext uri="{9D8B030D-6E8A-4147-A177-3AD203B41FA5}">
                      <a16:colId xmlns:a16="http://schemas.microsoft.com/office/drawing/2014/main" val="792911817"/>
                    </a:ext>
                  </a:extLst>
                </a:gridCol>
                <a:gridCol w="1153753">
                  <a:extLst>
                    <a:ext uri="{9D8B030D-6E8A-4147-A177-3AD203B41FA5}">
                      <a16:colId xmlns:a16="http://schemas.microsoft.com/office/drawing/2014/main" val="1525620392"/>
                    </a:ext>
                  </a:extLst>
                </a:gridCol>
                <a:gridCol w="1700238">
                  <a:extLst>
                    <a:ext uri="{9D8B030D-6E8A-4147-A177-3AD203B41FA5}">
                      <a16:colId xmlns:a16="http://schemas.microsoft.com/office/drawing/2014/main" val="3835180974"/>
                    </a:ext>
                  </a:extLst>
                </a:gridCol>
                <a:gridCol w="1245898">
                  <a:extLst>
                    <a:ext uri="{9D8B030D-6E8A-4147-A177-3AD203B41FA5}">
                      <a16:colId xmlns:a16="http://schemas.microsoft.com/office/drawing/2014/main" val="189167796"/>
                    </a:ext>
                  </a:extLst>
                </a:gridCol>
                <a:gridCol w="1671692">
                  <a:extLst>
                    <a:ext uri="{9D8B030D-6E8A-4147-A177-3AD203B41FA5}">
                      <a16:colId xmlns:a16="http://schemas.microsoft.com/office/drawing/2014/main" val="4269922740"/>
                    </a:ext>
                  </a:extLst>
                </a:gridCol>
                <a:gridCol w="965872">
                  <a:extLst>
                    <a:ext uri="{9D8B030D-6E8A-4147-A177-3AD203B41FA5}">
                      <a16:colId xmlns:a16="http://schemas.microsoft.com/office/drawing/2014/main" val="1534325728"/>
                    </a:ext>
                  </a:extLst>
                </a:gridCol>
                <a:gridCol w="1655959">
                  <a:extLst>
                    <a:ext uri="{9D8B030D-6E8A-4147-A177-3AD203B41FA5}">
                      <a16:colId xmlns:a16="http://schemas.microsoft.com/office/drawing/2014/main" val="1933156410"/>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）（男性）</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1000005520</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1000005501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panose="020B0604030504040204" pitchFamily="34" charset="-128"/>
                          <a:ea typeface="Meiryo" panose="020B0604030504040204" pitchFamily="34" charset="-128"/>
                        </a:rPr>
                        <a:t>1000005503</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27</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月</a:t>
                      </a:r>
                      <a:r>
                        <a:rPr kumimoji="1" lang="en-US" altLang="ja-JP" sz="1000" kern="120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レスポンシブ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915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土</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endPar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2700" cmpd="sng">
                      <a:noFill/>
                      <a:prstDash val="soli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20,000,000</a:t>
                      </a:r>
                      <a:r>
                        <a:rPr kumimoji="1" lang="ja-JP" altLang="en-US" sz="1000">
                          <a:solidFill>
                            <a:schemeClr val="accent3"/>
                          </a:solidFill>
                          <a:latin typeface="Meiryo"/>
                          <a:ea typeface="Meiryo"/>
                        </a:rPr>
                        <a:t>円</a:t>
                      </a:r>
                      <a:r>
                        <a:rPr kumimoji="1" lang="ja-JP" altLang="en-US" sz="1000" kern="1200">
                          <a:solidFill>
                            <a:schemeClr val="accent3"/>
                          </a:solidFill>
                          <a:latin typeface="Meiryo"/>
                          <a:ea typeface="Meiryo"/>
                          <a:cs typeface="+mn-cs"/>
                        </a:rPr>
                        <a:t>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15,000,000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81913646"/>
                  </a:ext>
                </a:extLst>
              </a:tr>
              <a:tr h="3060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22,600,000vimps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5,600,000vimps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11,800,000vimps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005899" y="247591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0" name="正方形/長方形 9">
            <a:extLst>
              <a:ext uri="{FF2B5EF4-FFF2-40B4-BE49-F238E27FC236}">
                <a16:creationId xmlns:a16="http://schemas.microsoft.com/office/drawing/2014/main" id="{0668EFD6-DD6F-7CBC-BE72-732123CFBEF5}"/>
              </a:ext>
            </a:extLst>
          </p:cNvPr>
          <p:cNvSpPr/>
          <p:nvPr/>
        </p:nvSpPr>
        <p:spPr>
          <a:xfrm>
            <a:off x="479425" y="6065833"/>
            <a:ext cx="5027017" cy="947952"/>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pPr>
              <a:lnSpc>
                <a:spcPct val="110000"/>
              </a:lnSpc>
              <a:defRPr/>
            </a:pPr>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同一広告主様において、連続した日付にて当該商品を予約することはできません。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a:ea typeface="Meiryo"/>
              </a:rPr>
              <a:t>※</a:t>
            </a:r>
            <a:r>
              <a:rPr kumimoji="0" lang="ja-JP" altLang="en-US" sz="800" kern="0" dirty="0">
                <a:solidFill>
                  <a:srgbClr val="C00000"/>
                </a:solidFill>
                <a:latin typeface="Meiryo" panose="020B0604030504040204" pitchFamily="34" charset="-128"/>
                <a:ea typeface="Meiryo" panose="020B0604030504040204" pitchFamily="34" charset="-128"/>
              </a:rPr>
              <a:t>過去に掲載をしたクリエイティブ（画像・見出し）や同等のクリエイティブを掲載することはできません。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lang="en-US" altLang="ja-JP" sz="800" kern="0" dirty="0">
              <a:solidFill>
                <a:srgbClr val="595959"/>
              </a:solidFill>
              <a:latin typeface="Meiryo"/>
              <a:ea typeface="Meiryo"/>
            </a:endParaRPr>
          </a:p>
        </p:txBody>
      </p:sp>
      <p:sp>
        <p:nvSpPr>
          <p:cNvPr id="13" name="正方形/長方形 12">
            <a:extLst>
              <a:ext uri="{FF2B5EF4-FFF2-40B4-BE49-F238E27FC236}">
                <a16:creationId xmlns:a16="http://schemas.microsoft.com/office/drawing/2014/main" id="{832BECF4-09FC-8CF0-BD40-0FDB2BA55CB3}"/>
              </a:ext>
            </a:extLst>
          </p:cNvPr>
          <p:cNvSpPr/>
          <p:nvPr/>
        </p:nvSpPr>
        <p:spPr>
          <a:xfrm>
            <a:off x="5353878" y="6058089"/>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指定、年齢指定、性別指定の掛け率含む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sp>
        <p:nvSpPr>
          <p:cNvPr id="14" name="テキスト プレースホルダー 35">
            <a:extLst>
              <a:ext uri="{FF2B5EF4-FFF2-40B4-BE49-F238E27FC236}">
                <a16:creationId xmlns:a16="http://schemas.microsoft.com/office/drawing/2014/main" id="{ABC8780F-F3D6-D18E-C9BD-154BEA41A99E}"/>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508822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7588460" y="260180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0" name="表 9">
            <a:extLst>
              <a:ext uri="{FF2B5EF4-FFF2-40B4-BE49-F238E27FC236}">
                <a16:creationId xmlns:a16="http://schemas.microsoft.com/office/drawing/2014/main" id="{85F158F0-19BB-E3B9-ED71-954930928D05}"/>
              </a:ext>
            </a:extLst>
          </p:cNvPr>
          <p:cNvGraphicFramePr>
            <a:graphicFrameLocks noGrp="1"/>
          </p:cNvGraphicFramePr>
          <p:nvPr>
            <p:extLst>
              <p:ext uri="{D42A27DB-BD31-4B8C-83A1-F6EECF244321}">
                <p14:modId xmlns:p14="http://schemas.microsoft.com/office/powerpoint/2010/main" val="4181775193"/>
              </p:ext>
            </p:extLst>
          </p:nvPr>
        </p:nvGraphicFramePr>
        <p:xfrm>
          <a:off x="748748" y="1016138"/>
          <a:ext cx="10681252" cy="4882731"/>
        </p:xfrm>
        <a:graphic>
          <a:graphicData uri="http://schemas.openxmlformats.org/drawingml/2006/table">
            <a:tbl>
              <a:tblPr firstCol="1" bandRow="1"/>
              <a:tblGrid>
                <a:gridCol w="2287840">
                  <a:extLst>
                    <a:ext uri="{9D8B030D-6E8A-4147-A177-3AD203B41FA5}">
                      <a16:colId xmlns:a16="http://schemas.microsoft.com/office/drawing/2014/main" val="792911817"/>
                    </a:ext>
                  </a:extLst>
                </a:gridCol>
                <a:gridCol w="1153753">
                  <a:extLst>
                    <a:ext uri="{9D8B030D-6E8A-4147-A177-3AD203B41FA5}">
                      <a16:colId xmlns:a16="http://schemas.microsoft.com/office/drawing/2014/main" val="1525620392"/>
                    </a:ext>
                  </a:extLst>
                </a:gridCol>
                <a:gridCol w="1700238">
                  <a:extLst>
                    <a:ext uri="{9D8B030D-6E8A-4147-A177-3AD203B41FA5}">
                      <a16:colId xmlns:a16="http://schemas.microsoft.com/office/drawing/2014/main" val="3835180974"/>
                    </a:ext>
                  </a:extLst>
                </a:gridCol>
                <a:gridCol w="1245898">
                  <a:extLst>
                    <a:ext uri="{9D8B030D-6E8A-4147-A177-3AD203B41FA5}">
                      <a16:colId xmlns:a16="http://schemas.microsoft.com/office/drawing/2014/main" val="189167796"/>
                    </a:ext>
                  </a:extLst>
                </a:gridCol>
                <a:gridCol w="1671692">
                  <a:extLst>
                    <a:ext uri="{9D8B030D-6E8A-4147-A177-3AD203B41FA5}">
                      <a16:colId xmlns:a16="http://schemas.microsoft.com/office/drawing/2014/main" val="4269922740"/>
                    </a:ext>
                  </a:extLst>
                </a:gridCol>
                <a:gridCol w="965872">
                  <a:extLst>
                    <a:ext uri="{9D8B030D-6E8A-4147-A177-3AD203B41FA5}">
                      <a16:colId xmlns:a16="http://schemas.microsoft.com/office/drawing/2014/main" val="1534325728"/>
                    </a:ext>
                  </a:extLst>
                </a:gridCol>
                <a:gridCol w="1655959">
                  <a:extLst>
                    <a:ext uri="{9D8B030D-6E8A-4147-A177-3AD203B41FA5}">
                      <a16:colId xmlns:a16="http://schemas.microsoft.com/office/drawing/2014/main" val="1933156410"/>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）（女性）</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1000005504</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1000005505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panose="020B0604030504040204" pitchFamily="34" charset="-128"/>
                          <a:ea typeface="Meiryo" panose="020B0604030504040204" pitchFamily="34" charset="-128"/>
                        </a:rPr>
                        <a:t>1000005538</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27</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月</a:t>
                      </a:r>
                      <a:r>
                        <a:rPr kumimoji="1" lang="en-US" altLang="ja-JP" sz="1000" kern="120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tx1">
                              <a:lumMod val="65000"/>
                              <a:lumOff val="35000"/>
                            </a:schemeClr>
                          </a:solidFill>
                          <a:latin typeface="Meiryo" panose="020B0604030504040204" pitchFamily="34" charset="-128"/>
                          <a:ea typeface="Meiryo" panose="020B0604030504040204" pitchFamily="34" charset="-128"/>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レスポンシブ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9159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土</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endPar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2700" cmpd="sng">
                      <a:noFill/>
                      <a:prstDash val="soli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no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17,000,000</a:t>
                      </a:r>
                      <a:r>
                        <a:rPr kumimoji="1" lang="ja-JP" altLang="en-US" sz="1000">
                          <a:solidFill>
                            <a:schemeClr val="accent3"/>
                          </a:solidFill>
                          <a:latin typeface="Meiryo"/>
                          <a:ea typeface="Meiryo"/>
                        </a:rPr>
                        <a:t>円</a:t>
                      </a:r>
                      <a:r>
                        <a:rPr kumimoji="1" lang="ja-JP" altLang="en-US" sz="1000" kern="1200">
                          <a:solidFill>
                            <a:schemeClr val="accent3"/>
                          </a:solidFill>
                          <a:latin typeface="Meiryo"/>
                          <a:ea typeface="Meiryo"/>
                          <a:cs typeface="+mn-cs"/>
                        </a:rPr>
                        <a:t>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13,000,000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81913646"/>
                  </a:ext>
                </a:extLst>
              </a:tr>
              <a:tr h="3060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19,300,000vimps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5,600,000vimps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10,200,000vimps</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46CF92AC-6BB8-BADD-F4F5-7EE00A69F77B}"/>
              </a:ext>
            </a:extLst>
          </p:cNvPr>
          <p:cNvSpPr>
            <a:spLocks noChangeAspect="1"/>
          </p:cNvSpPr>
          <p:nvPr/>
        </p:nvSpPr>
        <p:spPr>
          <a:xfrm>
            <a:off x="8005899" y="247591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D4968C2A-6FA8-C625-AD3A-F4A203909DAE}"/>
              </a:ext>
            </a:extLst>
          </p:cNvPr>
          <p:cNvSpPr/>
          <p:nvPr/>
        </p:nvSpPr>
        <p:spPr>
          <a:xfrm>
            <a:off x="479425" y="6065833"/>
            <a:ext cx="5027017" cy="947952"/>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pPr>
              <a:lnSpc>
                <a:spcPct val="110000"/>
              </a:lnSpc>
              <a:defRPr/>
            </a:pPr>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同一広告主様において、連続した日付にて当該商品を予約することはできません。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a:ea typeface="Meiryo"/>
              </a:rPr>
              <a:t>※</a:t>
            </a:r>
            <a:r>
              <a:rPr kumimoji="0" lang="ja-JP" altLang="en-US" sz="800" kern="0" dirty="0">
                <a:solidFill>
                  <a:srgbClr val="C00000"/>
                </a:solidFill>
                <a:latin typeface="Meiryo" panose="020B0604030504040204" pitchFamily="34" charset="-128"/>
                <a:ea typeface="Meiryo" panose="020B0604030504040204" pitchFamily="34" charset="-128"/>
              </a:rPr>
              <a:t>過去に掲載をしたクリエイティブ（画像・見出し）や同等のクリエイティブを掲載することはできません。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lang="en-US" altLang="ja-JP" sz="800" kern="0" dirty="0">
              <a:solidFill>
                <a:srgbClr val="595959"/>
              </a:solidFill>
              <a:latin typeface="Meiryo"/>
              <a:ea typeface="Meiryo"/>
            </a:endParaRPr>
          </a:p>
        </p:txBody>
      </p:sp>
      <p:sp>
        <p:nvSpPr>
          <p:cNvPr id="18" name="テキスト プレースホルダー 35">
            <a:extLst>
              <a:ext uri="{FF2B5EF4-FFF2-40B4-BE49-F238E27FC236}">
                <a16:creationId xmlns:a16="http://schemas.microsoft.com/office/drawing/2014/main" id="{D8695429-6C19-C7A1-966F-DC2C4794B59A}"/>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3" name="正方形/長方形 2">
            <a:extLst>
              <a:ext uri="{FF2B5EF4-FFF2-40B4-BE49-F238E27FC236}">
                <a16:creationId xmlns:a16="http://schemas.microsoft.com/office/drawing/2014/main" id="{EBC897DA-1B23-43BB-5BD8-AAD0AEF6E0BD}"/>
              </a:ext>
            </a:extLst>
          </p:cNvPr>
          <p:cNvSpPr/>
          <p:nvPr/>
        </p:nvSpPr>
        <p:spPr>
          <a:xfrm>
            <a:off x="5353878" y="6058089"/>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指定、年齢指定、性別指定の掛け率含む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7952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885113"/>
            <a:ext cx="10767371" cy="1882438"/>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ja-JP" altLang="en-US" sz="900" dirty="0">
                <a:solidFill>
                  <a:srgbClr val="595959"/>
                </a:solidFill>
                <a:latin typeface="Meiryo"/>
                <a:ea typeface="Meiryo"/>
              </a:rPr>
              <a:t>年齢の指定は商品固定となっています。商品名に記載されている年齢を参照してください。</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altLang="ja-JP" sz="900" dirty="0">
              <a:solidFill>
                <a:srgbClr val="595959"/>
              </a:solidFill>
              <a:latin typeface="Meiryo"/>
              <a:ea typeface="Meiryo"/>
              <a:cs typeface="+mn-lt"/>
            </a:endParaRPr>
          </a:p>
          <a:p>
            <a:pPr>
              <a:lnSpc>
                <a:spcPts val="1460"/>
              </a:lnSpc>
            </a:pPr>
            <a:endParaRPr lang="en-US"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  </a:t>
            </a:r>
            <a:r>
              <a:rPr lang="ja-JP" altLang="en-US" sz="900" dirty="0">
                <a:solidFill>
                  <a:srgbClr val="595959"/>
                </a:solidFill>
                <a:latin typeface="Meiryo"/>
                <a:ea typeface="Meiryo"/>
              </a:rPr>
              <a:t>オーディエンスカテゴリーの詳細は、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a:t>
            </a:r>
            <a:r>
              <a:rPr lang="en-US" altLang="ja-JP" sz="900" dirty="0">
                <a:solidFill>
                  <a:srgbClr val="595959"/>
                </a:solidFill>
                <a:latin typeface="Meiryo"/>
                <a:ea typeface="Meiryo"/>
                <a:hlinkClick r:id="rId2">
                  <a:extLst>
                    <a:ext uri="{A12FA001-AC4F-418D-AE19-62706E023703}">
                      <ahyp:hlinkClr xmlns:ahyp="http://schemas.microsoft.com/office/drawing/2018/hyperlinkcolor" val="tx"/>
                    </a:ext>
                  </a:extLst>
                </a:hlinkClick>
              </a:rPr>
              <a:t>https://ads-help.yahoo.co.jp/yahooads/display/articledetail?lan=ja&amp;aid=71655</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※2  </a:t>
            </a:r>
            <a:r>
              <a:rPr lang="ja-JP" altLang="en-US" sz="900" dirty="0">
                <a:solidFill>
                  <a:srgbClr val="595959"/>
                </a:solidFill>
                <a:latin typeface="Meiryo"/>
                <a:ea typeface="Meiryo"/>
              </a:rPr>
              <a:t>オーディエンスリスト（ヤフー提供）の詳細は、こちらの表を参照してください。</a:t>
            </a:r>
            <a:r>
              <a:rPr lang="en-US" altLang="ja-JP" sz="900" dirty="0">
                <a:solidFill>
                  <a:srgbClr val="595959"/>
                </a:solidFill>
                <a:latin typeface="Meiryo"/>
                <a:ea typeface="Meiryo"/>
                <a:hlinkClick r:id="rId3">
                  <a:extLst>
                    <a:ext uri="{A12FA001-AC4F-418D-AE19-62706E023703}">
                      <ahyp:hlinkClr xmlns:ahyp="http://schemas.microsoft.com/office/drawing/2018/hyperlinkcolor" val="tx"/>
                    </a:ext>
                  </a:extLst>
                </a:hlinkClick>
              </a:rPr>
              <a:t>https://s.yimg.jp/dl/displayads-guarantee/audiencelist.zip</a:t>
            </a:r>
            <a:endParaRPr lang="en-US" altLang="ja-JP" sz="900" dirty="0">
              <a:solidFill>
                <a:srgbClr val="595959"/>
              </a:solidFill>
              <a:latin typeface="Meiryo"/>
              <a:ea typeface="Meiryo"/>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742695498"/>
              </p:ext>
            </p:extLst>
          </p:nvPr>
        </p:nvGraphicFramePr>
        <p:xfrm>
          <a:off x="595671" y="1099507"/>
          <a:ext cx="11069847" cy="3721543"/>
        </p:xfrm>
        <a:graphic>
          <a:graphicData uri="http://schemas.openxmlformats.org/drawingml/2006/table">
            <a:tbl>
              <a:tblPr bandRow="1"/>
              <a:tblGrid>
                <a:gridCol w="1721740">
                  <a:extLst>
                    <a:ext uri="{9D8B030D-6E8A-4147-A177-3AD203B41FA5}">
                      <a16:colId xmlns:a16="http://schemas.microsoft.com/office/drawing/2014/main" val="792911817"/>
                    </a:ext>
                  </a:extLst>
                </a:gridCol>
                <a:gridCol w="1887736">
                  <a:extLst>
                    <a:ext uri="{9D8B030D-6E8A-4147-A177-3AD203B41FA5}">
                      <a16:colId xmlns:a16="http://schemas.microsoft.com/office/drawing/2014/main" val="2515137241"/>
                    </a:ext>
                  </a:extLst>
                </a:gridCol>
                <a:gridCol w="1907710">
                  <a:extLst>
                    <a:ext uri="{9D8B030D-6E8A-4147-A177-3AD203B41FA5}">
                      <a16:colId xmlns:a16="http://schemas.microsoft.com/office/drawing/2014/main" val="3608287535"/>
                    </a:ext>
                  </a:extLst>
                </a:gridCol>
                <a:gridCol w="1795669">
                  <a:extLst>
                    <a:ext uri="{9D8B030D-6E8A-4147-A177-3AD203B41FA5}">
                      <a16:colId xmlns:a16="http://schemas.microsoft.com/office/drawing/2014/main" val="135909385"/>
                    </a:ext>
                  </a:extLst>
                </a:gridCol>
                <a:gridCol w="1808922">
                  <a:extLst>
                    <a:ext uri="{9D8B030D-6E8A-4147-A177-3AD203B41FA5}">
                      <a16:colId xmlns:a16="http://schemas.microsoft.com/office/drawing/2014/main" val="2591893762"/>
                    </a:ext>
                  </a:extLst>
                </a:gridCol>
                <a:gridCol w="1948070">
                  <a:extLst>
                    <a:ext uri="{9D8B030D-6E8A-4147-A177-3AD203B41FA5}">
                      <a16:colId xmlns:a16="http://schemas.microsoft.com/office/drawing/2014/main" val="3977486158"/>
                    </a:ext>
                  </a:extLst>
                </a:gridCol>
              </a:tblGrid>
              <a:tr h="50987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　トップページ　トピックス</a:t>
                      </a:r>
                      <a:r>
                        <a:rPr kumimoji="1" lang="en-US" altLang="ja-JP" sz="900" b="1" kern="1200">
                          <a:solidFill>
                            <a:schemeClr val="bg1"/>
                          </a:solidFill>
                          <a:latin typeface="Meiryo"/>
                          <a:ea typeface="Meiryo"/>
                          <a:cs typeface="+mn-cs"/>
                        </a:rPr>
                        <a:t>PR</a:t>
                      </a:r>
                      <a:r>
                        <a:rPr kumimoji="1" lang="ja-JP" altLang="en-US"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（オールリーチ）</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ja-JP" altLang="en-US" sz="900"/>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endParaRPr kumimoji="1" lang="ja-JP" altLang="en-US" sz="900"/>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endParaRPr kumimoji="1" lang="ja-JP" altLang="en-US" sz="900"/>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64386">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1613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51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2.0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4E8D4B0C-8863-6C79-06CE-1828E26CE2FC}"/>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2326271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885113"/>
            <a:ext cx="10767371" cy="1882438"/>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ja-JP" altLang="en-US" sz="900" dirty="0">
                <a:solidFill>
                  <a:srgbClr val="595959"/>
                </a:solidFill>
                <a:latin typeface="Meiryo"/>
                <a:ea typeface="Meiryo"/>
              </a:rPr>
              <a:t>年齢の指定は商品固定となっています。商品名に記載されている年齢を参照してください。</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altLang="ja-JP" sz="900" dirty="0">
              <a:solidFill>
                <a:srgbClr val="595959"/>
              </a:solidFill>
              <a:latin typeface="Meiryo"/>
              <a:ea typeface="Meiryo"/>
              <a:cs typeface="+mn-lt"/>
            </a:endParaRPr>
          </a:p>
          <a:p>
            <a:pPr>
              <a:lnSpc>
                <a:spcPts val="1460"/>
              </a:lnSpc>
            </a:pPr>
            <a:endParaRPr lang="en-US"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  </a:t>
            </a:r>
            <a:r>
              <a:rPr lang="ja-JP" altLang="en-US" sz="900" dirty="0">
                <a:solidFill>
                  <a:srgbClr val="595959"/>
                </a:solidFill>
                <a:latin typeface="Meiryo"/>
                <a:ea typeface="Meiryo"/>
              </a:rPr>
              <a:t>オーディエンスカテゴリーの詳細は、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a:t>
            </a:r>
            <a:r>
              <a:rPr lang="en-US" altLang="ja-JP" sz="900" dirty="0">
                <a:solidFill>
                  <a:srgbClr val="595959"/>
                </a:solidFill>
                <a:latin typeface="Meiryo"/>
                <a:ea typeface="Meiryo"/>
                <a:hlinkClick r:id="rId2">
                  <a:extLst>
                    <a:ext uri="{A12FA001-AC4F-418D-AE19-62706E023703}">
                      <ahyp:hlinkClr xmlns:ahyp="http://schemas.microsoft.com/office/drawing/2018/hyperlinkcolor" val="tx"/>
                    </a:ext>
                  </a:extLst>
                </a:hlinkClick>
              </a:rPr>
              <a:t>https://ads-help.yahoo.co.jp/yahooads/display/articledetail?lan=ja&amp;aid=71655</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※2  </a:t>
            </a:r>
            <a:r>
              <a:rPr lang="ja-JP" altLang="en-US" sz="900" dirty="0">
                <a:solidFill>
                  <a:srgbClr val="595959"/>
                </a:solidFill>
                <a:latin typeface="Meiryo"/>
                <a:ea typeface="Meiryo"/>
              </a:rPr>
              <a:t>オーディエンスリスト（ヤフー提供）の詳細は、こちらの表を参照してください。</a:t>
            </a:r>
            <a:r>
              <a:rPr lang="en-US" altLang="ja-JP" sz="900" dirty="0">
                <a:solidFill>
                  <a:srgbClr val="595959"/>
                </a:solidFill>
                <a:latin typeface="Meiryo"/>
                <a:ea typeface="Meiryo"/>
                <a:hlinkClick r:id="rId3">
                  <a:extLst>
                    <a:ext uri="{A12FA001-AC4F-418D-AE19-62706E023703}">
                      <ahyp:hlinkClr xmlns:ahyp="http://schemas.microsoft.com/office/drawing/2018/hyperlinkcolor" val="tx"/>
                    </a:ext>
                  </a:extLst>
                </a:hlinkClick>
              </a:rPr>
              <a:t>https://s.yimg.jp/dl/displayads-guarantee/audiencelist.zip</a:t>
            </a:r>
            <a:endParaRPr lang="en-US" altLang="ja-JP" sz="900" dirty="0">
              <a:solidFill>
                <a:srgbClr val="595959"/>
              </a:solidFill>
              <a:latin typeface="Meiryo"/>
              <a:ea typeface="Meiryo"/>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201542328"/>
              </p:ext>
            </p:extLst>
          </p:nvPr>
        </p:nvGraphicFramePr>
        <p:xfrm>
          <a:off x="622848" y="1049270"/>
          <a:ext cx="10621622" cy="3771783"/>
        </p:xfrm>
        <a:graphic>
          <a:graphicData uri="http://schemas.openxmlformats.org/drawingml/2006/table">
            <a:tbl>
              <a:tblPr bandRow="1"/>
              <a:tblGrid>
                <a:gridCol w="2036590">
                  <a:extLst>
                    <a:ext uri="{9D8B030D-6E8A-4147-A177-3AD203B41FA5}">
                      <a16:colId xmlns:a16="http://schemas.microsoft.com/office/drawing/2014/main" val="792911817"/>
                    </a:ext>
                  </a:extLst>
                </a:gridCol>
                <a:gridCol w="1687876">
                  <a:extLst>
                    <a:ext uri="{9D8B030D-6E8A-4147-A177-3AD203B41FA5}">
                      <a16:colId xmlns:a16="http://schemas.microsoft.com/office/drawing/2014/main" val="2515137241"/>
                    </a:ext>
                  </a:extLst>
                </a:gridCol>
                <a:gridCol w="2276062">
                  <a:extLst>
                    <a:ext uri="{9D8B030D-6E8A-4147-A177-3AD203B41FA5}">
                      <a16:colId xmlns:a16="http://schemas.microsoft.com/office/drawing/2014/main" val="3608287535"/>
                    </a:ext>
                  </a:extLst>
                </a:gridCol>
                <a:gridCol w="2276063">
                  <a:extLst>
                    <a:ext uri="{9D8B030D-6E8A-4147-A177-3AD203B41FA5}">
                      <a16:colId xmlns:a16="http://schemas.microsoft.com/office/drawing/2014/main" val="135909385"/>
                    </a:ext>
                  </a:extLst>
                </a:gridCol>
                <a:gridCol w="2345031">
                  <a:extLst>
                    <a:ext uri="{9D8B030D-6E8A-4147-A177-3AD203B41FA5}">
                      <a16:colId xmlns:a16="http://schemas.microsoft.com/office/drawing/2014/main" val="2591893762"/>
                    </a:ext>
                  </a:extLst>
                </a:gridCol>
              </a:tblGrid>
              <a:tr h="5171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（男性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382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19397">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023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12" name="テキスト プレースホルダー 35">
            <a:extLst>
              <a:ext uri="{FF2B5EF4-FFF2-40B4-BE49-F238E27FC236}">
                <a16:creationId xmlns:a16="http://schemas.microsoft.com/office/drawing/2014/main" id="{7CD310B3-286F-05C5-C66C-A8262DD327A3}"/>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36525757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885113"/>
            <a:ext cx="10767371" cy="1882438"/>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900" dirty="0">
                <a:solidFill>
                  <a:srgbClr val="595959"/>
                </a:solidFill>
                <a:latin typeface="Meiryo"/>
                <a:ea typeface="Meiryo"/>
              </a:rPr>
              <a:t>※</a:t>
            </a:r>
            <a:r>
              <a:rPr lang="ja-JP" altLang="en-US" sz="900" dirty="0">
                <a:solidFill>
                  <a:srgbClr val="595959"/>
                </a:solidFill>
                <a:latin typeface="Meiryo"/>
                <a:ea typeface="Meiryo"/>
              </a:rPr>
              <a:t>年齢の指定は商品固定となっています。商品名に記載されている年齢を参照してください。</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は「基本料金</a:t>
            </a:r>
            <a:r>
              <a:rPr lang="en-US" altLang="ja-JP" sz="900" dirty="0">
                <a:solidFill>
                  <a:srgbClr val="595959"/>
                </a:solidFill>
                <a:latin typeface="Meiryo"/>
                <a:ea typeface="Meiryo"/>
              </a:rPr>
              <a:t>×</a:t>
            </a:r>
            <a:r>
              <a:rPr lang="ja-JP" altLang="en-US" sz="900" dirty="0">
                <a:solidFill>
                  <a:srgbClr val="595959"/>
                </a:solidFill>
                <a:latin typeface="Meiryo"/>
                <a:ea typeface="Meiryo"/>
              </a:rPr>
              <a:t>ターゲティングごとに設定されている掛け率」（小数点以下切り捨て）によって決定されます。</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a:t>
            </a:r>
            <a:r>
              <a:rPr lang="en-US" altLang="ja-JP" sz="900" dirty="0" err="1">
                <a:solidFill>
                  <a:srgbClr val="595959"/>
                </a:solidFill>
                <a:latin typeface="Meiryo"/>
                <a:ea typeface="Meiryo"/>
              </a:rPr>
              <a:t>vCPM</a:t>
            </a:r>
            <a:r>
              <a:rPr lang="ja-JP" altLang="en-US" sz="900" dirty="0">
                <a:solidFill>
                  <a:srgbClr val="595959"/>
                </a:solidFill>
                <a:latin typeface="Meiryo"/>
                <a:ea typeface="Meiryo"/>
              </a:rPr>
              <a:t>掛け率の最大値は</a:t>
            </a:r>
            <a:r>
              <a:rPr lang="en-US" altLang="ja-JP" sz="900" dirty="0">
                <a:solidFill>
                  <a:srgbClr val="595959"/>
                </a:solidFill>
                <a:latin typeface="Meiryo"/>
                <a:ea typeface="Meiryo"/>
              </a:rPr>
              <a:t>2.0</a:t>
            </a:r>
            <a:r>
              <a:rPr lang="ja-JP" altLang="en-US" sz="900" dirty="0">
                <a:solidFill>
                  <a:srgbClr val="595959"/>
                </a:solidFill>
                <a:latin typeface="Meiryo"/>
                <a:ea typeface="Meiryo"/>
              </a:rPr>
              <a:t>倍になります。</a:t>
            </a:r>
            <a:endParaRPr lang="en-US" altLang="ja-JP" sz="900" dirty="0">
              <a:solidFill>
                <a:srgbClr val="595959"/>
              </a:solidFill>
              <a:latin typeface="Meiryo"/>
              <a:ea typeface="Meiryo"/>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a:lnSpc>
                <a:spcPts val="1460"/>
              </a:lnSpc>
            </a:pPr>
            <a:r>
              <a:rPr lang="en-US" altLang="ja-JP" sz="900" dirty="0">
                <a:solidFill>
                  <a:srgbClr val="595959"/>
                </a:solidFill>
                <a:latin typeface="Meiryo"/>
                <a:ea typeface="Meiryo"/>
              </a:rPr>
              <a:t>※</a:t>
            </a:r>
            <a:r>
              <a:rPr lang="en-US" altLang="ja-JP" sz="900" dirty="0">
                <a:solidFill>
                  <a:srgbClr val="595959"/>
                </a:solidFill>
                <a:latin typeface="Meiryo"/>
                <a:ea typeface="Meiryo"/>
                <a:cs typeface="+mn-lt"/>
              </a:rPr>
              <a:t>SP</a:t>
            </a:r>
            <a:r>
              <a:rPr lang="ja-JP" altLang="en-US" sz="900" dirty="0">
                <a:solidFill>
                  <a:srgbClr val="595959"/>
                </a:solidFill>
                <a:latin typeface="Meiryo"/>
                <a:ea typeface="Meiryo"/>
                <a:cs typeface="+mn-lt"/>
              </a:rPr>
              <a:t>はスマートフォン、</a:t>
            </a:r>
            <a:r>
              <a:rPr lang="en-US" altLang="ja-JP" sz="900" dirty="0">
                <a:solidFill>
                  <a:srgbClr val="595959"/>
                </a:solidFill>
                <a:latin typeface="Meiryo"/>
                <a:ea typeface="Meiryo"/>
                <a:cs typeface="+mn-lt"/>
              </a:rPr>
              <a:t>PC</a:t>
            </a:r>
            <a:r>
              <a:rPr lang="ja-JP" altLang="en-US" sz="900" dirty="0">
                <a:solidFill>
                  <a:srgbClr val="595959"/>
                </a:solidFill>
                <a:latin typeface="Meiryo"/>
                <a:ea typeface="Meiryo"/>
                <a:cs typeface="+mn-lt"/>
              </a:rPr>
              <a:t>はパソコン、</a:t>
            </a:r>
            <a:r>
              <a:rPr lang="en-US" altLang="ja-JP" sz="900" dirty="0">
                <a:solidFill>
                  <a:srgbClr val="595959"/>
                </a:solidFill>
                <a:latin typeface="Meiryo"/>
                <a:ea typeface="Meiryo"/>
                <a:cs typeface="+mn-lt"/>
              </a:rPr>
              <a:t>MD</a:t>
            </a:r>
            <a:r>
              <a:rPr lang="ja-JP" altLang="ja-JP" sz="900" dirty="0">
                <a:solidFill>
                  <a:srgbClr val="595959"/>
                </a:solidFill>
                <a:latin typeface="Meiryo"/>
                <a:ea typeface="Meiryo"/>
                <a:cs typeface="+mn-lt"/>
              </a:rPr>
              <a:t>はマルチデバイスの略称です。</a:t>
            </a:r>
            <a:endParaRPr lang="en-US" altLang="ja-JP" sz="900" dirty="0">
              <a:solidFill>
                <a:srgbClr val="595959"/>
              </a:solidFill>
              <a:latin typeface="Meiryo"/>
              <a:ea typeface="Meiryo"/>
              <a:cs typeface="+mn-lt"/>
            </a:endParaRPr>
          </a:p>
          <a:p>
            <a:pPr>
              <a:lnSpc>
                <a:spcPts val="1460"/>
              </a:lnSpc>
            </a:pPr>
            <a:endParaRPr lang="en-US" sz="900" dirty="0">
              <a:solidFill>
                <a:srgbClr val="595959"/>
              </a:solidFill>
              <a:latin typeface="Meiryo"/>
              <a:ea typeface="Meiryo"/>
              <a:cs typeface="+mn-lt"/>
            </a:endParaRPr>
          </a:p>
          <a:p>
            <a:pPr>
              <a:lnSpc>
                <a:spcPts val="1460"/>
              </a:lnSpc>
            </a:pPr>
            <a:r>
              <a:rPr lang="en-US" altLang="ja-JP" sz="900" dirty="0">
                <a:solidFill>
                  <a:srgbClr val="595959"/>
                </a:solidFill>
                <a:latin typeface="Meiryo"/>
                <a:ea typeface="Meiryo"/>
              </a:rPr>
              <a:t>※1  </a:t>
            </a:r>
            <a:r>
              <a:rPr lang="ja-JP" altLang="en-US" sz="900" dirty="0">
                <a:solidFill>
                  <a:srgbClr val="595959"/>
                </a:solidFill>
                <a:latin typeface="Meiryo"/>
                <a:ea typeface="Meiryo"/>
              </a:rPr>
              <a:t>オーディエンスカテゴリーの詳細は、</a:t>
            </a:r>
            <a:r>
              <a:rPr lang="en-US" altLang="ja-JP" sz="900" dirty="0">
                <a:solidFill>
                  <a:srgbClr val="595959"/>
                </a:solidFill>
                <a:latin typeface="Meiryo"/>
                <a:ea typeface="Meiryo"/>
              </a:rPr>
              <a:t>Yahoo!</a:t>
            </a:r>
            <a:r>
              <a:rPr lang="ja-JP" altLang="en-US" sz="900" dirty="0">
                <a:solidFill>
                  <a:srgbClr val="595959"/>
                </a:solidFill>
                <a:latin typeface="Meiryo"/>
                <a:ea typeface="Meiryo"/>
              </a:rPr>
              <a:t>広告ヘルプを参照してください。</a:t>
            </a:r>
            <a:r>
              <a:rPr lang="en-US" altLang="ja-JP" sz="900" dirty="0">
                <a:solidFill>
                  <a:srgbClr val="595959"/>
                </a:solidFill>
                <a:latin typeface="Meiryo"/>
                <a:ea typeface="Meiryo"/>
                <a:hlinkClick r:id="rId2">
                  <a:extLst>
                    <a:ext uri="{A12FA001-AC4F-418D-AE19-62706E023703}">
                      <ahyp:hlinkClr xmlns:ahyp="http://schemas.microsoft.com/office/drawing/2018/hyperlinkcolor" val="tx"/>
                    </a:ext>
                  </a:extLst>
                </a:hlinkClick>
              </a:rPr>
              <a:t>https://ads-help.yahoo.co.jp/yahooads/display/articledetail?lan=ja&amp;aid=71655</a:t>
            </a:r>
            <a:endParaRPr lang="en-US" altLang="ja-JP" sz="900" dirty="0">
              <a:solidFill>
                <a:srgbClr val="595959"/>
              </a:solidFill>
              <a:latin typeface="Meiryo"/>
              <a:ea typeface="Meiryo"/>
            </a:endParaRPr>
          </a:p>
          <a:p>
            <a:pPr>
              <a:lnSpc>
                <a:spcPts val="1460"/>
              </a:lnSpc>
            </a:pPr>
            <a:r>
              <a:rPr lang="en-US" altLang="ja-JP" sz="900" dirty="0">
                <a:solidFill>
                  <a:srgbClr val="595959"/>
                </a:solidFill>
                <a:latin typeface="Meiryo"/>
                <a:ea typeface="Meiryo"/>
              </a:rPr>
              <a:t>※2  </a:t>
            </a:r>
            <a:r>
              <a:rPr lang="ja-JP" altLang="en-US" sz="900" dirty="0">
                <a:solidFill>
                  <a:srgbClr val="595959"/>
                </a:solidFill>
                <a:latin typeface="Meiryo"/>
                <a:ea typeface="Meiryo"/>
              </a:rPr>
              <a:t>オーディエンスリスト（ヤフー提供）の詳細は、こちらの表を参照してください。</a:t>
            </a:r>
            <a:r>
              <a:rPr lang="en-US" altLang="ja-JP" sz="900" dirty="0">
                <a:solidFill>
                  <a:srgbClr val="595959"/>
                </a:solidFill>
                <a:latin typeface="Meiryo"/>
                <a:ea typeface="Meiryo"/>
                <a:hlinkClick r:id="rId3">
                  <a:extLst>
                    <a:ext uri="{A12FA001-AC4F-418D-AE19-62706E023703}">
                      <ahyp:hlinkClr xmlns:ahyp="http://schemas.microsoft.com/office/drawing/2018/hyperlinkcolor" val="tx"/>
                    </a:ext>
                  </a:extLst>
                </a:hlinkClick>
              </a:rPr>
              <a:t>https://s.yimg.jp/dl/displayads-guarantee/audiencelist.zip</a:t>
            </a:r>
            <a:endParaRPr lang="en-US" altLang="ja-JP" sz="900" dirty="0">
              <a:solidFill>
                <a:srgbClr val="595959"/>
              </a:solidFill>
              <a:latin typeface="Meiryo"/>
              <a:ea typeface="Meiryo"/>
            </a:endParaRPr>
          </a:p>
        </p:txBody>
      </p:sp>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graphicFrame>
        <p:nvGraphicFramePr>
          <p:cNvPr id="8" name="表 7">
            <a:extLst>
              <a:ext uri="{FF2B5EF4-FFF2-40B4-BE49-F238E27FC236}">
                <a16:creationId xmlns:a16="http://schemas.microsoft.com/office/drawing/2014/main" id="{26F8DC77-E812-B8A7-1457-79DF3393792A}"/>
              </a:ext>
            </a:extLst>
          </p:cNvPr>
          <p:cNvGraphicFramePr>
            <a:graphicFrameLocks noGrp="1"/>
          </p:cNvGraphicFramePr>
          <p:nvPr>
            <p:extLst>
              <p:ext uri="{D42A27DB-BD31-4B8C-83A1-F6EECF244321}">
                <p14:modId xmlns:p14="http://schemas.microsoft.com/office/powerpoint/2010/main" val="2072016165"/>
              </p:ext>
            </p:extLst>
          </p:nvPr>
        </p:nvGraphicFramePr>
        <p:xfrm>
          <a:off x="622848" y="1049270"/>
          <a:ext cx="10621622" cy="3771784"/>
        </p:xfrm>
        <a:graphic>
          <a:graphicData uri="http://schemas.openxmlformats.org/drawingml/2006/table">
            <a:tbl>
              <a:tblPr bandRow="1"/>
              <a:tblGrid>
                <a:gridCol w="2043570">
                  <a:extLst>
                    <a:ext uri="{9D8B030D-6E8A-4147-A177-3AD203B41FA5}">
                      <a16:colId xmlns:a16="http://schemas.microsoft.com/office/drawing/2014/main" val="792911817"/>
                    </a:ext>
                  </a:extLst>
                </a:gridCol>
                <a:gridCol w="1680896">
                  <a:extLst>
                    <a:ext uri="{9D8B030D-6E8A-4147-A177-3AD203B41FA5}">
                      <a16:colId xmlns:a16="http://schemas.microsoft.com/office/drawing/2014/main" val="2515137241"/>
                    </a:ext>
                  </a:extLst>
                </a:gridCol>
                <a:gridCol w="2276062">
                  <a:extLst>
                    <a:ext uri="{9D8B030D-6E8A-4147-A177-3AD203B41FA5}">
                      <a16:colId xmlns:a16="http://schemas.microsoft.com/office/drawing/2014/main" val="3608287535"/>
                    </a:ext>
                  </a:extLst>
                </a:gridCol>
                <a:gridCol w="2276063">
                  <a:extLst>
                    <a:ext uri="{9D8B030D-6E8A-4147-A177-3AD203B41FA5}">
                      <a16:colId xmlns:a16="http://schemas.microsoft.com/office/drawing/2014/main" val="135909385"/>
                    </a:ext>
                  </a:extLst>
                </a:gridCol>
                <a:gridCol w="2345031">
                  <a:extLst>
                    <a:ext uri="{9D8B030D-6E8A-4147-A177-3AD203B41FA5}">
                      <a16:colId xmlns:a16="http://schemas.microsoft.com/office/drawing/2014/main" val="2591893762"/>
                    </a:ext>
                  </a:extLst>
                </a:gridCol>
              </a:tblGrid>
              <a:tr h="52094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（女性）</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39</a:t>
                      </a:r>
                      <a:r>
                        <a:rPr kumimoji="1" lang="ja-JP" altLang="en-US" sz="900" b="1">
                          <a:solidFill>
                            <a:schemeClr val="bg1"/>
                          </a:solidFill>
                          <a:latin typeface="Meiryo"/>
                          <a:ea typeface="Meiryo"/>
                        </a:rPr>
                        <a:t>歳）</a:t>
                      </a: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en-US" altLang="ja-JP" sz="900" b="1">
                        <a:solidFill>
                          <a:schemeClr val="bg1"/>
                        </a:solidFill>
                        <a:latin typeface="Meiryo"/>
                        <a:ea typeface="Meiryo"/>
                      </a:endParaRPr>
                    </a:p>
                    <a:p>
                      <a:pPr algn="ctr"/>
                      <a:r>
                        <a:rPr kumimoji="1" lang="ja-JP" altLang="en-US" sz="900" b="1">
                          <a:solidFill>
                            <a:schemeClr val="bg1"/>
                          </a:solidFill>
                          <a:latin typeface="Meiryo"/>
                          <a:ea typeface="Meiryo"/>
                        </a:rPr>
                        <a:t>（女性　</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8802">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394652">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289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11" name="テキスト プレースホルダー 35">
            <a:extLst>
              <a:ext uri="{FF2B5EF4-FFF2-40B4-BE49-F238E27FC236}">
                <a16:creationId xmlns:a16="http://schemas.microsoft.com/office/drawing/2014/main" id="{78AF1BF2-0AD9-442D-9340-69338FBD0C84}"/>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1622323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lang="ja-JP" altLang="en-US"/>
              <a:t>事前提案可否</a:t>
            </a:r>
            <a:endParaRPr kumimoji="1" lang="en-US" altLang="ja-JP"/>
          </a:p>
          <a:p>
            <a:r>
              <a:rPr kumimoji="1" lang="ja-JP" altLang="en-US"/>
              <a:t>掲載制限</a:t>
            </a:r>
            <a:endParaRPr kumimoji="1" lang="en-US" altLang="ja-JP"/>
          </a:p>
          <a:p>
            <a:r>
              <a:rPr kumimoji="1" lang="ja-JP" altLang="en-US"/>
              <a:t>販売制限</a:t>
            </a:r>
            <a:endParaRPr kumimoji="1" lang="en-US" altLang="ja-JP"/>
          </a:p>
          <a:p>
            <a:r>
              <a:rPr kumimoji="1" lang="ja-JP" altLang="en-US"/>
              <a:t>入稿規定</a:t>
            </a:r>
            <a:endParaRPr kumimoji="1" lang="en-US" altLang="ja-JP"/>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sz="2000" dirty="0">
                <a:latin typeface="+mn-ea"/>
                <a:cs typeface="メイリオ" panose="020B0604030504040204" pitchFamily="50" charset="-128"/>
              </a:rPr>
              <a:t>事前提案可否必須</a:t>
            </a:r>
            <a:r>
              <a:rPr lang="ja-JP" altLang="en-US" dirty="0">
                <a:latin typeface="+mn-ea"/>
                <a:cs typeface="メイリオ" panose="020B0604030504040204" pitchFamily="50" charset="-128"/>
              </a:rPr>
              <a:t>について</a:t>
            </a:r>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533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72551"/>
            <a:ext cx="11269662" cy="1902059"/>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当該商品は、レギュラー商品ですが</a:t>
            </a:r>
            <a:r>
              <a:rPr kumimoji="0" lang="ja-JP" altLang="en-US" sz="1600" b="1" kern="0" dirty="0">
                <a:solidFill>
                  <a:srgbClr val="C00000"/>
                </a:solidFill>
                <a:latin typeface="Meiryo" panose="020B0604030504040204" pitchFamily="34" charset="-128"/>
                <a:ea typeface="Meiryo" panose="020B0604030504040204" pitchFamily="34" charset="-128"/>
              </a:rPr>
              <a:t>事前に弊社による出稿可否判断が必要</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となります。トライアル販売期間においては、</a:t>
            </a:r>
            <a:r>
              <a:rPr kumimoji="0" lang="ja-JP" altLang="en-US" sz="1600" u="sng" kern="0" dirty="0">
                <a:solidFill>
                  <a:prstClr val="black">
                    <a:lumMod val="65000"/>
                    <a:lumOff val="35000"/>
                  </a:prstClr>
                </a:solidFill>
                <a:latin typeface="Meiryo" panose="020B0604030504040204" pitchFamily="34" charset="-128"/>
                <a:ea typeface="Meiryo" panose="020B0604030504040204" pitchFamily="34" charset="-128"/>
              </a:rPr>
              <a:t>広告側とメディア側と両者にて確認をいたします</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b="0" i="0" u="none" strike="noStrike" kern="0" cap="none" spc="0" normalizeH="0" baseline="0" noProof="0" dirty="0">
                <a:ln>
                  <a:noFill/>
                </a:ln>
                <a:solidFill>
                  <a:schemeClr val="tx1">
                    <a:lumMod val="65000"/>
                    <a:lumOff val="35000"/>
                  </a:schemeClr>
                </a:solidFill>
                <a:effectLst/>
                <a:uLnTx/>
                <a:uFillTx/>
              </a:rPr>
              <a:t>内容を確認させていただき、</a:t>
            </a:r>
            <a:r>
              <a:rPr kumimoji="0" lang="ja-JP" altLang="en-US" sz="1600" b="1" i="0" u="none" strike="noStrike" kern="0" cap="none" spc="0" normalizeH="0" baseline="0" noProof="0" dirty="0">
                <a:ln>
                  <a:noFill/>
                </a:ln>
                <a:solidFill>
                  <a:schemeClr val="tx1">
                    <a:lumMod val="65000"/>
                    <a:lumOff val="35000"/>
                  </a:schemeClr>
                </a:solidFill>
                <a:effectLst/>
                <a:uLnTx/>
                <a:uFillTx/>
              </a:rPr>
              <a:t>場合によっては、</a:t>
            </a:r>
            <a:r>
              <a:rPr lang="ja-JP" altLang="en-US" sz="1600" b="1" dirty="0">
                <a:solidFill>
                  <a:schemeClr val="tx1">
                    <a:lumMod val="65000"/>
                    <a:lumOff val="35000"/>
                  </a:schemeClr>
                </a:solidFill>
                <a:latin typeface="ヒラギノ角ゴ Pro W3"/>
              </a:rPr>
              <a:t>掲載をお断りさせていただくことがございます。</a:t>
            </a:r>
            <a:r>
              <a:rPr lang="ja-JP" altLang="en-US" sz="1600" dirty="0">
                <a:solidFill>
                  <a:schemeClr val="tx1">
                    <a:lumMod val="65000"/>
                    <a:lumOff val="35000"/>
                  </a:schemeClr>
                </a:solidFill>
                <a:latin typeface="ヒラギノ角ゴ Pro W3"/>
              </a:rPr>
              <a:t>あらかじめご了承ください。</a:t>
            </a:r>
            <a:endParaRPr lang="en-US" altLang="ja-JP" sz="1600" dirty="0">
              <a:solidFill>
                <a:schemeClr val="tx1">
                  <a:lumMod val="65000"/>
                  <a:lumOff val="35000"/>
                </a:schemeClr>
              </a:solidFill>
              <a:latin typeface="ヒラギノ角ゴ Pro W3"/>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lang="ja-JP" altLang="en-US" sz="1600" b="1" i="0" dirty="0">
                <a:solidFill>
                  <a:srgbClr val="333333"/>
                </a:solidFill>
                <a:effectLst/>
                <a:latin typeface="Hiragino Kaku Gothic Pro"/>
              </a:rPr>
              <a:t>事前提案可否にて許可された広告主・訴求のみ予約・配信が可能です</a:t>
            </a:r>
            <a:r>
              <a:rPr lang="ja-JP" altLang="en-US" sz="1600" b="0" i="0" dirty="0">
                <a:solidFill>
                  <a:srgbClr val="333333"/>
                </a:solidFill>
                <a:effectLst/>
                <a:latin typeface="Hiragino Kaku Gothic Pro"/>
              </a:rPr>
              <a:t>。万が一、事前提案可否の承認なしで予約された場合は、</a:t>
            </a:r>
            <a:r>
              <a:rPr lang="ja-JP" altLang="en-US" sz="1600" b="0" i="0" dirty="0">
                <a:solidFill>
                  <a:srgbClr val="C00000"/>
                </a:solidFill>
                <a:effectLst/>
                <a:latin typeface="Hiragino Kaku Gothic Pro"/>
              </a:rPr>
              <a:t>代理店様にキャンセル処理対応を行っていただきます</a:t>
            </a:r>
            <a:r>
              <a:rPr lang="ja-JP" altLang="en-US" sz="1600" b="0" i="0" dirty="0">
                <a:solidFill>
                  <a:srgbClr val="333333"/>
                </a:solidFill>
                <a:effectLst/>
                <a:latin typeface="Hiragino Kaku Gothic Pro"/>
              </a:rPr>
              <a:t>。</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533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44431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02040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533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533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159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735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311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887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271E6F7D-B8B5-62FB-C592-F62EDF82298F}"/>
              </a:ext>
            </a:extLst>
          </p:cNvPr>
          <p:cNvSpPr/>
          <p:nvPr/>
        </p:nvSpPr>
        <p:spPr>
          <a:xfrm>
            <a:off x="1378913" y="562023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5" name="正方形/長方形 4">
            <a:extLst>
              <a:ext uri="{FF2B5EF4-FFF2-40B4-BE49-F238E27FC236}">
                <a16:creationId xmlns:a16="http://schemas.microsoft.com/office/drawing/2014/main" id="{17AA9E5E-A1E1-DCCB-D172-9295AD952789}"/>
              </a:ext>
            </a:extLst>
          </p:cNvPr>
          <p:cNvSpPr/>
          <p:nvPr/>
        </p:nvSpPr>
        <p:spPr>
          <a:xfrm>
            <a:off x="7149414" y="4145178"/>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84652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244484264"/>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3888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219335"/>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180892"/>
            <a:ext cx="6464300" cy="406265"/>
          </a:xfrm>
          <a:prstGeom prst="rect">
            <a:avLst/>
          </a:prstGeom>
        </p:spPr>
        <p:txBody>
          <a:bodyPr wrap="square" lIns="0" tIns="0" rIns="0" bIns="0">
            <a:spAutoFit/>
          </a:bodyPr>
          <a:lstStyle/>
          <a:p>
            <a:pPr fontAlgn="ct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健康・美容食品は一部の商材（機能性表示食品、栄養機能食品、特定保健用食品、その他弊社が掲載可と判断した健康食品）のみ掲載可、ただし価格は広告クリエイティブには掲載不可。また、アンケート、抽選当選、モニター、限定、サンプル提供等の訴求内容は広告クリエイティブ・リンク先ともに掲載不可。</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3473597" y="288805"/>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162968288"/>
              </p:ext>
            </p:extLst>
          </p:nvPr>
        </p:nvGraphicFramePr>
        <p:xfrm>
          <a:off x="479425" y="1089024"/>
          <a:ext cx="7741895" cy="5063684"/>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a:solidFill>
                            <a:schemeClr val="bg1"/>
                          </a:solidFill>
                          <a:latin typeface="メイリオ"/>
                          <a:ea typeface="メイリオ"/>
                          <a:cs typeface="+mn-cs"/>
                        </a:rPr>
                        <a:t>Yahoo! JAPAN</a:t>
                      </a:r>
                      <a:r>
                        <a:rPr kumimoji="1" lang="ja-JP" altLang="en-US" sz="800" b="1" kern="1200">
                          <a:solidFill>
                            <a:schemeClr val="bg1"/>
                          </a:solidFill>
                          <a:latin typeface="メイリオ"/>
                          <a:ea typeface="メイリオ"/>
                          <a:cs typeface="+mn-cs"/>
                        </a:rPr>
                        <a:t>　トップページ トピックス</a:t>
                      </a:r>
                      <a:r>
                        <a:rPr kumimoji="1" lang="en-US" altLang="ja-JP" sz="800" b="1" kern="1200">
                          <a:solidFill>
                            <a:schemeClr val="bg1"/>
                          </a:solidFill>
                          <a:latin typeface="メイリオ"/>
                          <a:ea typeface="メイリオ"/>
                          <a:cs typeface="+mn-cs"/>
                        </a:rPr>
                        <a:t>PR</a:t>
                      </a:r>
                      <a:endParaRPr kumimoji="1" lang="ja-JP" altLang="en-US" sz="800" b="1" kern="1200">
                        <a:solidFill>
                          <a:schemeClr val="bg1"/>
                        </a:solidFill>
                        <a:latin typeface="メイリオ"/>
                        <a:ea typeface="メイリオ"/>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661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CECEC"/>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93076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販売制限①</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a16="http://schemas.microsoft.com/office/drawing/2014/main" id="{27CBAAEA-63AA-A4EA-1878-FE53BEC814C5}"/>
              </a:ext>
            </a:extLst>
          </p:cNvPr>
          <p:cNvSpPr txBox="1"/>
          <p:nvPr/>
        </p:nvSpPr>
        <p:spPr>
          <a:xfrm>
            <a:off x="335498" y="920979"/>
            <a:ext cx="11521141" cy="1877437"/>
          </a:xfrm>
          <a:prstGeom prst="rect">
            <a:avLst/>
          </a:prstGeom>
          <a:noFill/>
        </p:spPr>
        <p:txBody>
          <a:bodyPr wrap="square">
            <a:spAutoFit/>
          </a:bodyPr>
          <a:lstStyle/>
          <a:p>
            <a:pPr marL="447675" indent="-447675"/>
            <a:r>
              <a:rPr lang="en-US" altLang="ja-JP" b="1" i="0" dirty="0">
                <a:solidFill>
                  <a:schemeClr val="tx1">
                    <a:lumMod val="65000"/>
                    <a:lumOff val="35000"/>
                  </a:schemeClr>
                </a:solidFill>
                <a:effectLst/>
                <a:latin typeface="ヒラギノ角ゴ Pro W3"/>
              </a:rPr>
              <a:t>【</a:t>
            </a:r>
            <a:r>
              <a:rPr lang="ja-JP" altLang="en-US" b="1" i="0" dirty="0">
                <a:solidFill>
                  <a:schemeClr val="tx1">
                    <a:lumMod val="65000"/>
                    <a:lumOff val="35000"/>
                  </a:schemeClr>
                </a:solidFill>
                <a:effectLst/>
                <a:latin typeface="ヒラギノ角ゴ Pro W3"/>
              </a:rPr>
              <a:t>コンテンツ制限</a:t>
            </a:r>
            <a:r>
              <a:rPr lang="en-US" altLang="ja-JP" b="1" i="0" dirty="0">
                <a:solidFill>
                  <a:schemeClr val="tx1">
                    <a:lumMod val="65000"/>
                    <a:lumOff val="35000"/>
                  </a:schemeClr>
                </a:solidFill>
                <a:effectLst/>
                <a:latin typeface="ヒラギノ角ゴ Pro W3"/>
              </a:rPr>
              <a:t>】</a:t>
            </a:r>
          </a:p>
          <a:p>
            <a:pPr marL="447675" indent="-177800"/>
            <a:r>
              <a:rPr lang="ja-JP" altLang="en-US" sz="1400" dirty="0">
                <a:solidFill>
                  <a:schemeClr val="tx1">
                    <a:lumMod val="65000"/>
                    <a:lumOff val="35000"/>
                  </a:schemeClr>
                </a:solidFill>
                <a:latin typeface="ヒラギノ角ゴ Pro W3"/>
              </a:rPr>
              <a:t>・</a:t>
            </a:r>
            <a:r>
              <a:rPr lang="ja-JP" altLang="en-US" sz="1400" b="0" i="0" dirty="0">
                <a:solidFill>
                  <a:schemeClr val="tx1">
                    <a:lumMod val="65000"/>
                    <a:lumOff val="35000"/>
                  </a:schemeClr>
                </a:solidFill>
                <a:effectLst/>
                <a:latin typeface="ヒラギノ角ゴ Pro W3"/>
              </a:rPr>
              <a:t>占い、性格診断、心理テスト、漢字テスト、クイズ、なぞなぞ、恋愛等の体験談や怪談などの読み物はリンク先や広告クリエイティブとして掲載できません。</a:t>
            </a:r>
            <a:endParaRPr lang="en-US" altLang="ja-JP" sz="1400" b="0" i="0" dirty="0">
              <a:solidFill>
                <a:schemeClr val="tx1">
                  <a:lumMod val="65000"/>
                  <a:lumOff val="35000"/>
                </a:schemeClr>
              </a:solidFill>
              <a:effectLst/>
              <a:latin typeface="ヒラギノ角ゴ Pro W3"/>
            </a:endParaRPr>
          </a:p>
          <a:p>
            <a:endParaRPr lang="en-US" altLang="ja-JP" sz="1400" dirty="0">
              <a:solidFill>
                <a:schemeClr val="tx1">
                  <a:lumMod val="65000"/>
                  <a:lumOff val="35000"/>
                </a:schemeClr>
              </a:solidFill>
              <a:latin typeface="ヒラギノ角ゴ Pro W3"/>
            </a:endParaRPr>
          </a:p>
          <a:p>
            <a:pPr marL="447675" indent="-177800"/>
            <a:r>
              <a:rPr lang="ja-JP" altLang="en-US" sz="1400" b="0" i="0" dirty="0">
                <a:solidFill>
                  <a:schemeClr val="tx1">
                    <a:lumMod val="65000"/>
                    <a:lumOff val="35000"/>
                  </a:schemeClr>
                </a:solidFill>
                <a:effectLst/>
                <a:latin typeface="ヒラギノ角ゴ Pro W3"/>
              </a:rPr>
              <a:t>・</a:t>
            </a:r>
            <a:r>
              <a:rPr lang="ja-JP" altLang="en-US" sz="1400" dirty="0">
                <a:solidFill>
                  <a:schemeClr val="tx1">
                    <a:lumMod val="65000"/>
                    <a:lumOff val="35000"/>
                  </a:schemeClr>
                </a:solidFill>
                <a:latin typeface="ヒラギノ角ゴ Pro W3"/>
              </a:rPr>
              <a:t>訴求内容が「健康・美容食品」カテゴリーに該当する場合、健康・美容食品は一部の商材（機能性表示食品、栄養機能食品、特定保健用食品、その他弊社が掲載可と判断した健康食品）のみ掲載可、ただし価格は広告クリエイティブには掲載不可となります。また、アンケート、抽選当選、モニター、限定、サンプル提供等の訴求内容は広告クリエイティブ・リンク先ともに掲載不可となります。ご注意ください。</a:t>
            </a:r>
            <a:endParaRPr lang="ja-JP" altLang="en-US" dirty="0"/>
          </a:p>
        </p:txBody>
      </p:sp>
    </p:spTree>
    <p:extLst>
      <p:ext uri="{BB962C8B-B14F-4D97-AF65-F5344CB8AC3E}">
        <p14:creationId xmlns:p14="http://schemas.microsoft.com/office/powerpoint/2010/main" val="1523313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a:xfrm>
            <a:off x="1905536" y="1408755"/>
            <a:ext cx="5414600" cy="360040"/>
          </a:xfrm>
        </p:spPr>
        <p:txBody>
          <a:bodyPr>
            <a:normAutofit lnSpcReduction="10000"/>
          </a:bodyPr>
          <a:lstStyle/>
          <a:p>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52909" y="3095196"/>
            <a:ext cx="5414600" cy="431882"/>
          </a:xfrm>
        </p:spPr>
        <p:txBody>
          <a:bodyPr>
            <a:normAutofit/>
          </a:bodyPr>
          <a:lstStyle/>
          <a:p>
            <a:r>
              <a:rPr lang="ja-JP" altLang="en-US"/>
              <a:t>事前提案可否、</a:t>
            </a:r>
            <a:r>
              <a:rPr kumimoji="1" lang="ja-JP" altLang="en-US"/>
              <a:t>掲載制限、販売制限、入稿規定</a:t>
            </a:r>
          </a:p>
        </p:txBody>
      </p:sp>
      <p:sp>
        <p:nvSpPr>
          <p:cNvPr id="7" name="テキスト プレースホルダー 3">
            <a:extLst>
              <a:ext uri="{FF2B5EF4-FFF2-40B4-BE49-F238E27FC236}">
                <a16:creationId xmlns:a16="http://schemas.microsoft.com/office/drawing/2014/main" id="{1CFEEA5D-04CF-A546-23B5-0B695F34B23C}"/>
              </a:ext>
            </a:extLst>
          </p:cNvPr>
          <p:cNvSpPr txBox="1">
            <a:spLocks/>
          </p:cNvSpPr>
          <p:nvPr/>
        </p:nvSpPr>
        <p:spPr>
          <a:xfrm>
            <a:off x="1852909" y="5566502"/>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その他・注意事項・免責</a:t>
            </a:r>
          </a:p>
        </p:txBody>
      </p:sp>
      <p:sp>
        <p:nvSpPr>
          <p:cNvPr id="10" name="テキスト プレースホルダー 3">
            <a:extLst>
              <a:ext uri="{FF2B5EF4-FFF2-40B4-BE49-F238E27FC236}">
                <a16:creationId xmlns:a16="http://schemas.microsoft.com/office/drawing/2014/main" id="{7F9BD22B-7E35-24ED-B6D3-CF1D936CF303}"/>
              </a:ext>
            </a:extLst>
          </p:cNvPr>
          <p:cNvSpPr txBox="1">
            <a:spLocks/>
          </p:cNvSpPr>
          <p:nvPr/>
        </p:nvSpPr>
        <p:spPr>
          <a:xfrm>
            <a:off x="1905536" y="3906297"/>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ブランドリフト調査</a:t>
            </a:r>
          </a:p>
        </p:txBody>
      </p:sp>
      <p:sp>
        <p:nvSpPr>
          <p:cNvPr id="5" name="テキスト プレースホルダー 3">
            <a:extLst>
              <a:ext uri="{FF2B5EF4-FFF2-40B4-BE49-F238E27FC236}">
                <a16:creationId xmlns:a16="http://schemas.microsoft.com/office/drawing/2014/main" id="{BC6089DC-5C3B-CF76-D330-F414A6501853}"/>
              </a:ext>
            </a:extLst>
          </p:cNvPr>
          <p:cNvSpPr txBox="1">
            <a:spLocks/>
          </p:cNvSpPr>
          <p:nvPr/>
        </p:nvSpPr>
        <p:spPr>
          <a:xfrm>
            <a:off x="1852909" y="4729165"/>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クリエイティブ（見出し）提案</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6FB41084-8EF4-682D-F803-90675B200665}"/>
              </a:ext>
            </a:extLst>
          </p:cNvPr>
          <p:cNvSpPr>
            <a:spLocks noGrp="1"/>
          </p:cNvSpPr>
          <p:nvPr>
            <p:ph type="body" sz="quarter" idx="12"/>
          </p:nvPr>
        </p:nvSpPr>
        <p:spPr/>
        <p:txBody>
          <a:bodyPr/>
          <a:lstStyle/>
          <a:p>
            <a:r>
              <a:rPr lang="ja-JP" altLang="en-US"/>
              <a:t>その他・注意事項</a:t>
            </a:r>
          </a:p>
        </p:txBody>
      </p:sp>
      <p:pic>
        <p:nvPicPr>
          <p:cNvPr id="12" name="図プレースホルダー 11" descr="アイコン&#10;&#10;自動的に生成された説明">
            <a:extLst>
              <a:ext uri="{FF2B5EF4-FFF2-40B4-BE49-F238E27FC236}">
                <a16:creationId xmlns:a16="http://schemas.microsoft.com/office/drawing/2014/main" id="{F1D21705-011B-1203-F01C-A0EA55951DB6}"/>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a:t>販売制限②</a:t>
            </a:r>
            <a:r>
              <a:rPr kumimoji="1" lang="ja-JP" altLang="en-US"/>
              <a:t>　</a:t>
            </a:r>
            <a:endParaRPr kumimoji="1" lang="ja-JP" altLang="en-US" sz="3200" b="0" i="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299157" y="953375"/>
            <a:ext cx="11593685" cy="4708981"/>
          </a:xfrm>
          <a:prstGeom prst="rect">
            <a:avLst/>
          </a:prstGeom>
          <a:noFill/>
        </p:spPr>
        <p:txBody>
          <a:bodyPr wrap="square">
            <a:spAutoFit/>
          </a:bodyPr>
          <a:lstStyle/>
          <a:p>
            <a:r>
              <a:rPr lang="en-US" altLang="ja-JP" b="1" dirty="0">
                <a:solidFill>
                  <a:schemeClr val="tx1">
                    <a:lumMod val="65000"/>
                    <a:lumOff val="35000"/>
                  </a:schemeClr>
                </a:solidFill>
                <a:latin typeface="+mn-ea"/>
              </a:rPr>
              <a:t>【</a:t>
            </a:r>
            <a:r>
              <a:rPr lang="ja-JP" altLang="en-US" b="1" dirty="0">
                <a:solidFill>
                  <a:schemeClr val="tx1">
                    <a:lumMod val="65000"/>
                    <a:lumOff val="35000"/>
                  </a:schemeClr>
                </a:solidFill>
                <a:latin typeface="+mn-ea"/>
              </a:rPr>
              <a:t>クリエイティブ制限</a:t>
            </a:r>
            <a:r>
              <a:rPr lang="en-US" altLang="ja-JP" b="1" dirty="0">
                <a:solidFill>
                  <a:schemeClr val="tx1">
                    <a:lumMod val="65000"/>
                    <a:lumOff val="35000"/>
                  </a:schemeClr>
                </a:solidFill>
                <a:latin typeface="ヒラギノ角ゴ Pro W3"/>
              </a:rPr>
              <a:t>】</a:t>
            </a:r>
          </a:p>
          <a:p>
            <a:pPr marL="449263" indent="-449263"/>
            <a:r>
              <a:rPr lang="ja-JP" altLang="en-US" b="0" i="0" dirty="0">
                <a:solidFill>
                  <a:schemeClr val="tx1">
                    <a:lumMod val="65000"/>
                    <a:lumOff val="35000"/>
                  </a:schemeClr>
                </a:solidFill>
                <a:effectLst/>
                <a:latin typeface="ヒラギノ角ゴ Pro W3"/>
              </a:rPr>
              <a:t>　・</a:t>
            </a:r>
            <a:r>
              <a:rPr lang="ja-JP" altLang="en-US" sz="1400" dirty="0">
                <a:solidFill>
                  <a:schemeClr val="tx1">
                    <a:lumMod val="65000"/>
                    <a:lumOff val="35000"/>
                  </a:schemeClr>
                </a:solidFill>
                <a:latin typeface="+mn-ea"/>
              </a:rPr>
              <a:t>占い、性格診断、心理テスト、漢字テスト、クイズ、なぞなぞ、恋愛等の体験談や怪談などの読み物はリンク先や広告クリエイティブとして掲載できません。</a:t>
            </a:r>
            <a:endParaRPr lang="en-US" altLang="ja-JP" sz="1400" dirty="0">
              <a:solidFill>
                <a:schemeClr val="tx1">
                  <a:lumMod val="65000"/>
                  <a:lumOff val="35000"/>
                </a:schemeClr>
              </a:solidFill>
              <a:latin typeface="+mn-ea"/>
            </a:endParaRPr>
          </a:p>
          <a:p>
            <a:pPr marL="449263" indent="-449263"/>
            <a:endParaRPr lang="en-US" altLang="ja-JP" b="1" dirty="0">
              <a:solidFill>
                <a:schemeClr val="tx1">
                  <a:lumMod val="65000"/>
                  <a:lumOff val="35000"/>
                </a:schemeClr>
              </a:solidFill>
              <a:latin typeface="ヒラギノ角ゴ Pro W3"/>
            </a:endParaRPr>
          </a:p>
          <a:p>
            <a:pPr marL="449263" indent="-449263"/>
            <a:r>
              <a:rPr lang="ja-JP" altLang="en-US" sz="1400" dirty="0">
                <a:solidFill>
                  <a:schemeClr val="tx1">
                    <a:lumMod val="65000"/>
                    <a:lumOff val="35000"/>
                  </a:schemeClr>
                </a:solidFill>
                <a:latin typeface="ヒラギノ角ゴ Pro W3"/>
              </a:rPr>
              <a:t> 　・訴求内容が「健康・美容食品」カテゴリーに該当する場合、健康・美容食品は一部の商材（機能性表示食品、栄養機能食品、特定保健用食品、その他弊社が掲載可と判断した健康食品）のみ掲載可、ただし価格は広告クリエイティブには掲載不可となります。また、アンケート、抽選当選、モニター、限定、サンプル提供等の訴求内容は広告クリエイティブ・リンク先ともに掲載不可となります。ご注意ください。</a:t>
            </a:r>
            <a:endParaRPr lang="en-US" altLang="ja-JP" sz="1400" dirty="0">
              <a:solidFill>
                <a:schemeClr val="tx1">
                  <a:lumMod val="65000"/>
                  <a:lumOff val="35000"/>
                </a:schemeClr>
              </a:solidFill>
              <a:latin typeface="ヒラギノ角ゴ Pro W3"/>
            </a:endParaRPr>
          </a:p>
          <a:p>
            <a:pPr marL="449263" indent="-449263"/>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r>
              <a:rPr lang="ja-JP" altLang="en-US" sz="1400" dirty="0">
                <a:solidFill>
                  <a:schemeClr val="tx1">
                    <a:lumMod val="65000"/>
                    <a:lumOff val="35000"/>
                  </a:schemeClr>
                </a:solidFill>
                <a:latin typeface="+mn-ea"/>
              </a:rPr>
              <a:t>水着・下着（性別問わず）の広告クリエイティブは掲載できません。</a:t>
            </a:r>
            <a:endParaRPr lang="en-US" altLang="ja-JP" sz="1400" dirty="0">
              <a:solidFill>
                <a:schemeClr val="tx1">
                  <a:lumMod val="65000"/>
                  <a:lumOff val="35000"/>
                </a:schemeClr>
              </a:solidFill>
              <a:latin typeface="+mn-ea"/>
            </a:endParaRPr>
          </a:p>
          <a:p>
            <a:endParaRPr lang="en-US" altLang="ja-JP" sz="1400" b="0" i="0" dirty="0">
              <a:solidFill>
                <a:srgbClr val="008000"/>
              </a:solidFill>
              <a:effectLst/>
              <a:latin typeface="ヒラギノ角ゴ Pro W3"/>
            </a:endParaRPr>
          </a:p>
          <a:p>
            <a:endParaRPr lang="en-US" altLang="ja-JP" sz="1400" dirty="0">
              <a:solidFill>
                <a:srgbClr val="008000"/>
              </a:solidFill>
              <a:latin typeface="ヒラギノ角ゴ Pro W3"/>
            </a:endParaRPr>
          </a:p>
          <a:p>
            <a:endParaRPr lang="en-US" altLang="ja-JP" sz="1400" b="0" i="0" dirty="0">
              <a:solidFill>
                <a:srgbClr val="008000"/>
              </a:solidFill>
              <a:effectLst/>
              <a:latin typeface="ヒラギノ角ゴ Pro W3"/>
            </a:endParaRPr>
          </a:p>
          <a:p>
            <a:endParaRPr lang="en-US" altLang="ja-JP" sz="1400" dirty="0">
              <a:solidFill>
                <a:srgbClr val="008000"/>
              </a:solidFill>
              <a:latin typeface="ヒラギノ角ゴ Pro W3"/>
            </a:endParaRPr>
          </a:p>
          <a:p>
            <a:endParaRPr lang="en-US" altLang="ja-JP" sz="1400" b="0" i="0" dirty="0">
              <a:solidFill>
                <a:srgbClr val="008000"/>
              </a:solidFill>
              <a:effectLst/>
              <a:latin typeface="ヒラギノ角ゴ Pro W3"/>
            </a:endParaRPr>
          </a:p>
          <a:p>
            <a:endParaRPr lang="en-US" altLang="ja-JP" sz="1400" dirty="0">
              <a:solidFill>
                <a:srgbClr val="008000"/>
              </a:solidFill>
              <a:latin typeface="ヒラギノ角ゴ Pro W3"/>
            </a:endParaRPr>
          </a:p>
          <a:p>
            <a:endParaRPr lang="en-US" altLang="ja-JP" sz="1400" b="0" i="0" dirty="0">
              <a:solidFill>
                <a:srgbClr val="008000"/>
              </a:solidFill>
              <a:effectLst/>
              <a:latin typeface="ヒラギノ角ゴ Pro W3"/>
            </a:endParaRPr>
          </a:p>
          <a:p>
            <a:endParaRPr lang="en-US" altLang="ja-JP" sz="1400" dirty="0">
              <a:solidFill>
                <a:srgbClr val="008000"/>
              </a:solidFill>
              <a:latin typeface="ヒラギノ角ゴ Pro W3"/>
            </a:endParaRPr>
          </a:p>
          <a:p>
            <a:endParaRPr lang="en-US" altLang="ja-JP" sz="1400" b="1" i="0" dirty="0">
              <a:solidFill>
                <a:srgbClr val="333333"/>
              </a:solidFill>
              <a:effectLst/>
              <a:latin typeface="ヒラギノ角ゴ Pro W3"/>
            </a:endParaRPr>
          </a:p>
          <a:p>
            <a:endParaRPr lang="en-US" altLang="ja-JP" sz="1400" dirty="0">
              <a:solidFill>
                <a:srgbClr val="008000"/>
              </a:solidFill>
              <a:latin typeface="ヒラギノ角ゴ Pro W3"/>
            </a:endParaRPr>
          </a:p>
        </p:txBody>
      </p:sp>
      <p:graphicFrame>
        <p:nvGraphicFramePr>
          <p:cNvPr id="2" name="表 1">
            <a:extLst>
              <a:ext uri="{FF2B5EF4-FFF2-40B4-BE49-F238E27FC236}">
                <a16:creationId xmlns:a16="http://schemas.microsoft.com/office/drawing/2014/main" id="{773872E9-76B1-8565-75C9-5116C2522EB4}"/>
              </a:ext>
            </a:extLst>
          </p:cNvPr>
          <p:cNvGraphicFramePr>
            <a:graphicFrameLocks noGrp="1"/>
          </p:cNvGraphicFramePr>
          <p:nvPr>
            <p:extLst>
              <p:ext uri="{D42A27DB-BD31-4B8C-83A1-F6EECF244321}">
                <p14:modId xmlns:p14="http://schemas.microsoft.com/office/powerpoint/2010/main" val="286833573"/>
              </p:ext>
            </p:extLst>
          </p:nvPr>
        </p:nvGraphicFramePr>
        <p:xfrm>
          <a:off x="751165" y="3483184"/>
          <a:ext cx="11028617" cy="2475624"/>
        </p:xfrm>
        <a:graphic>
          <a:graphicData uri="http://schemas.openxmlformats.org/drawingml/2006/table">
            <a:tbl>
              <a:tblPr firstRow="1" bandRow="1">
                <a:tableStyleId>{F5AB1C69-6EDB-4FF4-983F-18BD219EF322}</a:tableStyleId>
              </a:tblPr>
              <a:tblGrid>
                <a:gridCol w="993254">
                  <a:extLst>
                    <a:ext uri="{9D8B030D-6E8A-4147-A177-3AD203B41FA5}">
                      <a16:colId xmlns:a16="http://schemas.microsoft.com/office/drawing/2014/main" val="3127696540"/>
                    </a:ext>
                  </a:extLst>
                </a:gridCol>
                <a:gridCol w="5703491">
                  <a:extLst>
                    <a:ext uri="{9D8B030D-6E8A-4147-A177-3AD203B41FA5}">
                      <a16:colId xmlns:a16="http://schemas.microsoft.com/office/drawing/2014/main" val="1445176039"/>
                    </a:ext>
                  </a:extLst>
                </a:gridCol>
                <a:gridCol w="4331872">
                  <a:extLst>
                    <a:ext uri="{9D8B030D-6E8A-4147-A177-3AD203B41FA5}">
                      <a16:colId xmlns:a16="http://schemas.microsoft.com/office/drawing/2014/main" val="1741614184"/>
                    </a:ext>
                  </a:extLst>
                </a:gridCol>
              </a:tblGrid>
              <a:tr h="309905">
                <a:tc>
                  <a:txBody>
                    <a:bodyPr/>
                    <a:lstStyle/>
                    <a:p>
                      <a:r>
                        <a:rPr kumimoji="1" lang="ja-JP" altLang="en-US" sz="1200"/>
                        <a:t>カテゴリー</a:t>
                      </a:r>
                    </a:p>
                  </a:txBody>
                  <a:tcPr/>
                </a:tc>
                <a:tc>
                  <a:txBody>
                    <a:bodyPr/>
                    <a:lstStyle/>
                    <a:p>
                      <a:r>
                        <a:rPr kumimoji="1" lang="ja-JP" altLang="en-US" sz="1200" dirty="0"/>
                        <a:t>定義</a:t>
                      </a:r>
                    </a:p>
                  </a:txBody>
                  <a:tcPr/>
                </a:tc>
                <a:tc>
                  <a:txBody>
                    <a:bodyPr/>
                    <a:lstStyle/>
                    <a:p>
                      <a:r>
                        <a:rPr kumimoji="1" lang="ja-JP" altLang="en-US" sz="1200" u="none"/>
                        <a:t>備考</a:t>
                      </a:r>
                    </a:p>
                  </a:txBody>
                  <a:tcPr/>
                </a:tc>
                <a:extLst>
                  <a:ext uri="{0D108BD9-81ED-4DB2-BD59-A6C34878D82A}">
                    <a16:rowId xmlns:a16="http://schemas.microsoft.com/office/drawing/2014/main" val="2227443882"/>
                  </a:ext>
                </a:extLst>
              </a:tr>
              <a:tr h="1029404">
                <a:tc>
                  <a:txBody>
                    <a:bodyPr/>
                    <a:lstStyle/>
                    <a:p>
                      <a:r>
                        <a:rPr kumimoji="1" lang="ja-JP" altLang="en-US" sz="1100" kern="1200">
                          <a:solidFill>
                            <a:schemeClr val="tx1">
                              <a:lumMod val="65000"/>
                              <a:lumOff val="35000"/>
                            </a:schemeClr>
                          </a:solidFill>
                        </a:rPr>
                        <a:t>下着</a:t>
                      </a:r>
                      <a:endParaRPr kumimoji="1" lang="ja-JP" altLang="en-US" sz="1100" kern="1200">
                        <a:solidFill>
                          <a:schemeClr val="tx1">
                            <a:lumMod val="65000"/>
                            <a:lumOff val="35000"/>
                          </a:schemeClr>
                        </a:solidFill>
                        <a:latin typeface="+mn-ea"/>
                        <a:ea typeface="+mn-ea"/>
                        <a:cs typeface="+mn-cs"/>
                      </a:endParaRPr>
                    </a:p>
                  </a:txBody>
                  <a:tcPr/>
                </a:tc>
                <a:tc>
                  <a:txBody>
                    <a:bodyPr/>
                    <a:lstStyle/>
                    <a:p>
                      <a:pPr marL="0" indent="0" algn="l"/>
                      <a:r>
                        <a:rPr lang="ja-JP" altLang="ja-JP" sz="1100">
                          <a:solidFill>
                            <a:schemeClr val="tx1">
                              <a:lumMod val="65000"/>
                              <a:lumOff val="35000"/>
                            </a:schemeClr>
                          </a:solidFill>
                        </a:rPr>
                        <a:t>肌に直接装着するもの、衛生上肌につけているものや体形を美しく見せるためのもの、多くの人が当然のものとしてつけているもの。</a:t>
                      </a:r>
                    </a:p>
                    <a:p>
                      <a:pPr marL="0" indent="0" algn="l"/>
                      <a:r>
                        <a:rPr lang="ja-JP" altLang="ja-JP" sz="1100">
                          <a:solidFill>
                            <a:schemeClr val="tx1">
                              <a:lumMod val="65000"/>
                              <a:lumOff val="35000"/>
                            </a:schemeClr>
                          </a:solidFill>
                        </a:rPr>
                        <a:t>保湿性を高めたり衛生を意識するために下着以外につける、いわゆる肌着も下着に含む。</a:t>
                      </a:r>
                      <a:endParaRPr kumimoji="1" lang="ja-JP" altLang="en-US" sz="1100"/>
                    </a:p>
                  </a:txBody>
                  <a:tcPr/>
                </a:tc>
                <a:tc>
                  <a:txBody>
                    <a:bodyPr/>
                    <a:lstStyle/>
                    <a:p>
                      <a:pPr marL="0" lvl="2" indent="0"/>
                      <a:r>
                        <a:rPr lang="ja-JP" altLang="ja-JP" sz="1050" b="1">
                          <a:solidFill>
                            <a:schemeClr val="tx1">
                              <a:lumMod val="65000"/>
                              <a:lumOff val="35000"/>
                            </a:schemeClr>
                          </a:solidFill>
                        </a:rPr>
                        <a:t>対象例）</a:t>
                      </a:r>
                    </a:p>
                    <a:p>
                      <a:pPr marL="914400" lvl="2" indent="-827088" algn="l"/>
                      <a:r>
                        <a:rPr lang="ja-JP" altLang="ja-JP" sz="800">
                          <a:solidFill>
                            <a:schemeClr val="tx1">
                              <a:lumMod val="65000"/>
                              <a:lumOff val="35000"/>
                            </a:schemeClr>
                          </a:solidFill>
                        </a:rPr>
                        <a:t>・ショーツ</a:t>
                      </a:r>
                      <a:r>
                        <a:rPr lang="en-US" altLang="ja-JP" sz="800">
                          <a:solidFill>
                            <a:schemeClr val="tx1">
                              <a:lumMod val="65000"/>
                              <a:lumOff val="35000"/>
                            </a:schemeClr>
                          </a:solidFill>
                        </a:rPr>
                        <a:t>/</a:t>
                      </a:r>
                      <a:r>
                        <a:rPr lang="ja-JP" altLang="ja-JP" sz="800">
                          <a:solidFill>
                            <a:schemeClr val="tx1">
                              <a:lumMod val="65000"/>
                              <a:lumOff val="35000"/>
                            </a:schemeClr>
                          </a:solidFill>
                        </a:rPr>
                        <a:t>パンツ</a:t>
                      </a:r>
                      <a:r>
                        <a:rPr lang="en-US" altLang="ja-JP" sz="800">
                          <a:solidFill>
                            <a:schemeClr val="tx1">
                              <a:lumMod val="65000"/>
                              <a:lumOff val="35000"/>
                            </a:schemeClr>
                          </a:solidFill>
                        </a:rPr>
                        <a:t>/</a:t>
                      </a:r>
                      <a:r>
                        <a:rPr lang="ja-JP" altLang="ja-JP" sz="800">
                          <a:solidFill>
                            <a:schemeClr val="tx1">
                              <a:lumMod val="65000"/>
                              <a:lumOff val="35000"/>
                            </a:schemeClr>
                          </a:solidFill>
                        </a:rPr>
                        <a:t>ガードル</a:t>
                      </a:r>
                    </a:p>
                    <a:p>
                      <a:pPr marL="914400" lvl="2" indent="-827088" algn="l"/>
                      <a:r>
                        <a:rPr lang="ja-JP" altLang="ja-JP" sz="800">
                          <a:solidFill>
                            <a:schemeClr val="tx1">
                              <a:lumMod val="65000"/>
                              <a:lumOff val="35000"/>
                            </a:schemeClr>
                          </a:solidFill>
                        </a:rPr>
                        <a:t>・ブラジャー</a:t>
                      </a:r>
                      <a:r>
                        <a:rPr lang="en-US" altLang="ja-JP" sz="800">
                          <a:solidFill>
                            <a:schemeClr val="tx1">
                              <a:lumMod val="65000"/>
                              <a:lumOff val="35000"/>
                            </a:schemeClr>
                          </a:solidFill>
                        </a:rPr>
                        <a:t>/</a:t>
                      </a:r>
                      <a:r>
                        <a:rPr lang="ja-JP" altLang="ja-JP" sz="800">
                          <a:solidFill>
                            <a:schemeClr val="tx1">
                              <a:lumMod val="65000"/>
                              <a:lumOff val="35000"/>
                            </a:schemeClr>
                          </a:solidFill>
                        </a:rPr>
                        <a:t>スポーツブラ</a:t>
                      </a:r>
                      <a:r>
                        <a:rPr lang="en-US" altLang="ja-JP" sz="800">
                          <a:solidFill>
                            <a:schemeClr val="tx1">
                              <a:lumMod val="65000"/>
                              <a:lumOff val="35000"/>
                            </a:schemeClr>
                          </a:solidFill>
                        </a:rPr>
                        <a:t>/</a:t>
                      </a:r>
                      <a:r>
                        <a:rPr lang="ja-JP" altLang="ja-JP" sz="800">
                          <a:solidFill>
                            <a:schemeClr val="tx1">
                              <a:lumMod val="65000"/>
                              <a:lumOff val="35000"/>
                            </a:schemeClr>
                          </a:solidFill>
                        </a:rPr>
                        <a:t>ブラトップ</a:t>
                      </a:r>
                      <a:r>
                        <a:rPr lang="en-US" altLang="ja-JP" sz="800">
                          <a:solidFill>
                            <a:schemeClr val="tx1">
                              <a:lumMod val="65000"/>
                              <a:lumOff val="35000"/>
                            </a:schemeClr>
                          </a:solidFill>
                        </a:rPr>
                        <a:t>/</a:t>
                      </a:r>
                      <a:r>
                        <a:rPr lang="ja-JP" altLang="ja-JP" sz="800">
                          <a:solidFill>
                            <a:schemeClr val="tx1">
                              <a:lumMod val="65000"/>
                              <a:lumOff val="35000"/>
                            </a:schemeClr>
                          </a:solidFill>
                        </a:rPr>
                        <a:t>チューブトップ</a:t>
                      </a:r>
                      <a:r>
                        <a:rPr lang="en-US" altLang="ja-JP" sz="800">
                          <a:solidFill>
                            <a:schemeClr val="tx1">
                              <a:lumMod val="65000"/>
                              <a:lumOff val="35000"/>
                            </a:schemeClr>
                          </a:solidFill>
                        </a:rPr>
                        <a:t>/</a:t>
                      </a:r>
                      <a:r>
                        <a:rPr lang="ja-JP" altLang="ja-JP" sz="800">
                          <a:solidFill>
                            <a:schemeClr val="tx1">
                              <a:lumMod val="65000"/>
                              <a:lumOff val="35000"/>
                            </a:schemeClr>
                          </a:solidFill>
                        </a:rPr>
                        <a:t>ヌーブラ</a:t>
                      </a:r>
                    </a:p>
                    <a:p>
                      <a:pPr marL="914400" lvl="2" indent="-827088" algn="l"/>
                      <a:r>
                        <a:rPr lang="ja-JP" altLang="ja-JP" sz="800">
                          <a:solidFill>
                            <a:schemeClr val="tx1">
                              <a:lumMod val="65000"/>
                              <a:lumOff val="35000"/>
                            </a:schemeClr>
                          </a:solidFill>
                        </a:rPr>
                        <a:t>・キャミソール</a:t>
                      </a:r>
                      <a:r>
                        <a:rPr lang="en-US" altLang="ja-JP" sz="800">
                          <a:solidFill>
                            <a:schemeClr val="tx1">
                              <a:lumMod val="65000"/>
                              <a:lumOff val="35000"/>
                            </a:schemeClr>
                          </a:solidFill>
                        </a:rPr>
                        <a:t>/</a:t>
                      </a:r>
                      <a:r>
                        <a:rPr lang="ja-JP" altLang="ja-JP" sz="800">
                          <a:solidFill>
                            <a:schemeClr val="tx1">
                              <a:lumMod val="65000"/>
                              <a:lumOff val="35000"/>
                            </a:schemeClr>
                          </a:solidFill>
                        </a:rPr>
                        <a:t>ベビードール</a:t>
                      </a:r>
                      <a:r>
                        <a:rPr lang="en-US" altLang="ja-JP" sz="800">
                          <a:solidFill>
                            <a:schemeClr val="tx1">
                              <a:lumMod val="65000"/>
                              <a:lumOff val="35000"/>
                            </a:schemeClr>
                          </a:solidFill>
                        </a:rPr>
                        <a:t>/</a:t>
                      </a:r>
                      <a:r>
                        <a:rPr lang="ja-JP" altLang="ja-JP" sz="800">
                          <a:solidFill>
                            <a:schemeClr val="tx1">
                              <a:lumMod val="65000"/>
                              <a:lumOff val="35000"/>
                            </a:schemeClr>
                          </a:solidFill>
                        </a:rPr>
                        <a:t>スリップ</a:t>
                      </a:r>
                    </a:p>
                    <a:p>
                      <a:pPr marL="914400" lvl="2" indent="-827088" algn="l"/>
                      <a:r>
                        <a:rPr lang="ja-JP" altLang="ja-JP" sz="800">
                          <a:solidFill>
                            <a:schemeClr val="tx1">
                              <a:lumMod val="65000"/>
                              <a:lumOff val="35000"/>
                            </a:schemeClr>
                          </a:solidFill>
                        </a:rPr>
                        <a:t>・ペチコート</a:t>
                      </a:r>
                      <a:r>
                        <a:rPr lang="en-US" altLang="ja-JP" sz="800">
                          <a:solidFill>
                            <a:schemeClr val="tx1">
                              <a:lumMod val="65000"/>
                              <a:lumOff val="35000"/>
                            </a:schemeClr>
                          </a:solidFill>
                        </a:rPr>
                        <a:t>/</a:t>
                      </a:r>
                      <a:r>
                        <a:rPr lang="ja-JP" altLang="ja-JP" sz="800">
                          <a:solidFill>
                            <a:schemeClr val="tx1">
                              <a:lumMod val="65000"/>
                              <a:lumOff val="35000"/>
                            </a:schemeClr>
                          </a:solidFill>
                        </a:rPr>
                        <a:t>インナーショートパンツ</a:t>
                      </a:r>
                      <a:endParaRPr kumimoji="1" lang="ja-JP" altLang="en-US" sz="1100"/>
                    </a:p>
                  </a:txBody>
                  <a:tcPr/>
                </a:tc>
                <a:extLst>
                  <a:ext uri="{0D108BD9-81ED-4DB2-BD59-A6C34878D82A}">
                    <a16:rowId xmlns:a16="http://schemas.microsoft.com/office/drawing/2014/main" val="2017888270"/>
                  </a:ext>
                </a:extLst>
              </a:tr>
              <a:tr h="1136315">
                <a:tc>
                  <a:txBody>
                    <a:bodyPr/>
                    <a:lstStyle/>
                    <a:p>
                      <a:r>
                        <a:rPr kumimoji="1" lang="ja-JP" altLang="en-US" sz="1100" kern="1200">
                          <a:solidFill>
                            <a:schemeClr val="tx1">
                              <a:lumMod val="65000"/>
                              <a:lumOff val="35000"/>
                            </a:schemeClr>
                          </a:solidFill>
                        </a:rPr>
                        <a:t>水着</a:t>
                      </a:r>
                      <a:endParaRPr kumimoji="1" lang="ja-JP" altLang="en-US" sz="1100" kern="1200">
                        <a:solidFill>
                          <a:schemeClr val="tx1">
                            <a:lumMod val="65000"/>
                            <a:lumOff val="35000"/>
                          </a:schemeClr>
                        </a:solidFill>
                        <a:latin typeface="+mn-ea"/>
                        <a:ea typeface="+mn-ea"/>
                        <a:cs typeface="+mn-cs"/>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ja-JP" sz="1100">
                          <a:solidFill>
                            <a:schemeClr val="tx1">
                              <a:lumMod val="65000"/>
                              <a:lumOff val="35000"/>
                            </a:schemeClr>
                          </a:solidFill>
                        </a:rPr>
                        <a:t>海水浴や水泳等に用いる衣服。</a:t>
                      </a:r>
                      <a:endParaRPr lang="ja-JP" altLang="ja-JP" sz="1100">
                        <a:solidFill>
                          <a:schemeClr val="tx1">
                            <a:lumMod val="65000"/>
                            <a:lumOff val="35000"/>
                          </a:schemeClr>
                        </a:solidFill>
                        <a:latin typeface="+mn-ea"/>
                      </a:endParaRPr>
                    </a:p>
                  </a:txBody>
                  <a:tcPr/>
                </a:tc>
                <a:tc>
                  <a:txBody>
                    <a:bodyPr/>
                    <a:lstStyle/>
                    <a:p>
                      <a:pPr marL="896938" indent="-896938"/>
                      <a:r>
                        <a:rPr lang="ja-JP" altLang="ja-JP" sz="1050" dirty="0">
                          <a:solidFill>
                            <a:schemeClr val="tx1">
                              <a:lumMod val="65000"/>
                              <a:lumOff val="35000"/>
                            </a:schemeClr>
                          </a:solidFill>
                        </a:rPr>
                        <a:t>以下は基本的に</a:t>
                      </a:r>
                      <a:r>
                        <a:rPr lang="ja-JP" altLang="ja-JP" sz="1050" b="1" dirty="0">
                          <a:solidFill>
                            <a:schemeClr val="tx1">
                              <a:lumMod val="65000"/>
                              <a:lumOff val="35000"/>
                            </a:schemeClr>
                          </a:solidFill>
                        </a:rPr>
                        <a:t>対象外</a:t>
                      </a:r>
                      <a:r>
                        <a:rPr lang="ja-JP" altLang="ja-JP" sz="1050" dirty="0">
                          <a:solidFill>
                            <a:schemeClr val="tx1">
                              <a:lumMod val="65000"/>
                              <a:lumOff val="35000"/>
                            </a:schemeClr>
                          </a:solidFill>
                        </a:rPr>
                        <a:t>とします。</a:t>
                      </a:r>
                    </a:p>
                    <a:p>
                      <a:pPr marL="896938" lvl="1" indent="-896938"/>
                      <a:r>
                        <a:rPr lang="ja-JP" altLang="ja-JP" sz="1050" b="1" dirty="0">
                          <a:solidFill>
                            <a:schemeClr val="tx1">
                              <a:lumMod val="65000"/>
                              <a:lumOff val="35000"/>
                            </a:schemeClr>
                          </a:solidFill>
                        </a:rPr>
                        <a:t>対象外例）</a:t>
                      </a:r>
                    </a:p>
                    <a:p>
                      <a:pPr marL="896938" lvl="1" indent="-630238" defTabSz="898525">
                        <a:tabLst>
                          <a:tab pos="87313" algn="l"/>
                        </a:tabLst>
                      </a:pPr>
                      <a:r>
                        <a:rPr lang="ja-JP" altLang="ja-JP" sz="800" dirty="0">
                          <a:solidFill>
                            <a:schemeClr val="tx1">
                              <a:lumMod val="65000"/>
                              <a:lumOff val="35000"/>
                            </a:schemeClr>
                          </a:solidFill>
                        </a:rPr>
                        <a:t>・スポーツ水着</a:t>
                      </a:r>
                    </a:p>
                    <a:p>
                      <a:pPr marL="896938" lvl="1" indent="-630238" defTabSz="898525">
                        <a:tabLst>
                          <a:tab pos="87313" algn="l"/>
                        </a:tabLst>
                      </a:pPr>
                      <a:r>
                        <a:rPr lang="ja-JP" altLang="ja-JP" sz="800" dirty="0">
                          <a:solidFill>
                            <a:schemeClr val="tx1">
                              <a:lumMod val="65000"/>
                              <a:lumOff val="35000"/>
                            </a:schemeClr>
                          </a:solidFill>
                        </a:rPr>
                        <a:t>・ラッシュガード</a:t>
                      </a:r>
                    </a:p>
                    <a:p>
                      <a:pPr marL="0" indent="0"/>
                      <a:r>
                        <a:rPr lang="en-US" altLang="ja-JP" sz="900" dirty="0">
                          <a:solidFill>
                            <a:srgbClr val="C00000"/>
                          </a:solidFill>
                        </a:rPr>
                        <a:t>※</a:t>
                      </a:r>
                      <a:r>
                        <a:rPr lang="ja-JP" altLang="ja-JP" sz="900" dirty="0">
                          <a:solidFill>
                            <a:srgbClr val="C00000"/>
                          </a:solidFill>
                        </a:rPr>
                        <a:t>局部アップ等、他掲載基準で不可となる場合がありますのでご注意ください。</a:t>
                      </a:r>
                      <a:endParaRPr lang="en-US" altLang="ja-JP" sz="900" dirty="0">
                        <a:solidFill>
                          <a:srgbClr val="C00000"/>
                        </a:solidFill>
                      </a:endParaRPr>
                    </a:p>
                    <a:p>
                      <a:pPr marL="0" indent="0"/>
                      <a:r>
                        <a:rPr lang="ja-JP" altLang="en-US" sz="900" dirty="0">
                          <a:solidFill>
                            <a:srgbClr val="C00000"/>
                          </a:solidFill>
                        </a:rPr>
                        <a:t> </a:t>
                      </a:r>
                      <a:r>
                        <a:rPr kumimoji="1" lang="ja-JP" altLang="en-US" sz="600" kern="1200" dirty="0">
                          <a:solidFill>
                            <a:schemeClr val="tx1">
                              <a:lumMod val="65000"/>
                              <a:lumOff val="35000"/>
                            </a:schemeClr>
                          </a:solidFill>
                        </a:rPr>
                        <a:t>参照：</a:t>
                      </a:r>
                      <a:r>
                        <a:rPr kumimoji="1" lang="en-US" altLang="ja-JP" sz="600" kern="1200" dirty="0">
                          <a:solidFill>
                            <a:schemeClr val="tx1">
                              <a:lumMod val="65000"/>
                              <a:lumOff val="35000"/>
                            </a:schemeClr>
                          </a:solidFill>
                        </a:rPr>
                        <a:t>【</a:t>
                      </a:r>
                      <a:r>
                        <a:rPr kumimoji="1" lang="ja-JP" altLang="en-US" sz="600" kern="1200" dirty="0">
                          <a:solidFill>
                            <a:schemeClr val="tx1">
                              <a:lumMod val="65000"/>
                              <a:lumOff val="35000"/>
                            </a:schemeClr>
                          </a:solidFill>
                        </a:rPr>
                        <a:t>広告</a:t>
                      </a:r>
                      <a:r>
                        <a:rPr kumimoji="1" lang="en-US" altLang="ja-JP" sz="600" kern="1200" dirty="0">
                          <a:solidFill>
                            <a:schemeClr val="tx1">
                              <a:lumMod val="65000"/>
                              <a:lumOff val="35000"/>
                            </a:schemeClr>
                          </a:solidFill>
                        </a:rPr>
                        <a:t>】</a:t>
                      </a:r>
                      <a:r>
                        <a:rPr kumimoji="1" lang="ja-JP" altLang="en-US" sz="600" kern="1200" dirty="0">
                          <a:solidFill>
                            <a:schemeClr val="tx1">
                              <a:lumMod val="65000"/>
                              <a:lumOff val="35000"/>
                            </a:schemeClr>
                          </a:solidFill>
                        </a:rPr>
                        <a:t>広告掲載基準＞第</a:t>
                      </a:r>
                      <a:r>
                        <a:rPr kumimoji="1" lang="en-US" altLang="ja-JP" sz="600" kern="1200" dirty="0">
                          <a:solidFill>
                            <a:schemeClr val="tx1">
                              <a:lumMod val="65000"/>
                              <a:lumOff val="35000"/>
                            </a:schemeClr>
                          </a:solidFill>
                        </a:rPr>
                        <a:t>9</a:t>
                      </a:r>
                      <a:r>
                        <a:rPr kumimoji="1" lang="ja-JP" altLang="en-US" sz="600" kern="1200" dirty="0">
                          <a:solidFill>
                            <a:schemeClr val="tx1">
                              <a:lumMod val="65000"/>
                              <a:lumOff val="35000"/>
                            </a:schemeClr>
                          </a:solidFill>
                        </a:rPr>
                        <a:t>章　広告表現規制＞</a:t>
                      </a:r>
                      <a:r>
                        <a:rPr kumimoji="1" lang="en-US" altLang="ja-JP" sz="600" kern="1200" dirty="0">
                          <a:solidFill>
                            <a:schemeClr val="tx1">
                              <a:lumMod val="65000"/>
                              <a:lumOff val="35000"/>
                            </a:schemeClr>
                          </a:solidFill>
                        </a:rPr>
                        <a:t>3. </a:t>
                      </a:r>
                      <a:r>
                        <a:rPr kumimoji="1" lang="ja-JP" altLang="en-US" sz="600" kern="1200" dirty="0">
                          <a:solidFill>
                            <a:schemeClr val="tx1">
                              <a:lumMod val="65000"/>
                              <a:lumOff val="35000"/>
                            </a:schemeClr>
                          </a:solidFill>
                        </a:rPr>
                        <a:t>ユーザーに不快感を与えるような表現</a:t>
                      </a:r>
                      <a:endParaRPr kumimoji="1" lang="en-US" altLang="ja-JP" sz="600" kern="1200" dirty="0">
                        <a:solidFill>
                          <a:schemeClr val="tx1">
                            <a:lumMod val="65000"/>
                            <a:lumOff val="35000"/>
                          </a:schemeClr>
                        </a:solidFill>
                      </a:endParaRPr>
                    </a:p>
                    <a:p>
                      <a:pPr marL="0" indent="0"/>
                      <a:r>
                        <a:rPr kumimoji="1" lang="en-US" altLang="ja-JP" sz="500" dirty="0">
                          <a:hlinkClick r:id="rId4"/>
                        </a:rPr>
                        <a:t>https://ads-help.yahoo.co.jp/yahooads/guideline/articledetail?lan=ja&amp;aid=1625&amp;o=default</a:t>
                      </a:r>
                      <a:endParaRPr kumimoji="1" lang="en-US" altLang="ja-JP" sz="500" dirty="0"/>
                    </a:p>
                  </a:txBody>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213111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入稿前審査依頼について</a:t>
            </a:r>
            <a:endParaRPr kumimoji="1" lang="ja-JP" altLang="en-US" dirty="0"/>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角丸四角形 7">
            <a:extLst>
              <a:ext uri="{FF2B5EF4-FFF2-40B4-BE49-F238E27FC236}">
                <a16:creationId xmlns:a16="http://schemas.microsoft.com/office/drawing/2014/main" id="{9AE60F3D-378F-DD0A-551C-F389694830AD}"/>
              </a:ext>
            </a:extLst>
          </p:cNvPr>
          <p:cNvSpPr/>
          <p:nvPr/>
        </p:nvSpPr>
        <p:spPr>
          <a:xfrm>
            <a:off x="479425" y="2125043"/>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5" name="表 5">
            <a:extLst>
              <a:ext uri="{FF2B5EF4-FFF2-40B4-BE49-F238E27FC236}">
                <a16:creationId xmlns:a16="http://schemas.microsoft.com/office/drawing/2014/main" id="{4A260E7F-13B1-54E1-702A-87A39E2AB5EA}"/>
              </a:ext>
            </a:extLst>
          </p:cNvPr>
          <p:cNvGraphicFramePr>
            <a:graphicFrameLocks noGrp="1"/>
          </p:cNvGraphicFramePr>
          <p:nvPr>
            <p:extLst>
              <p:ext uri="{D42A27DB-BD31-4B8C-83A1-F6EECF244321}">
                <p14:modId xmlns:p14="http://schemas.microsoft.com/office/powerpoint/2010/main" val="205943244"/>
              </p:ext>
            </p:extLst>
          </p:nvPr>
        </p:nvGraphicFramePr>
        <p:xfrm>
          <a:off x="479425" y="2617556"/>
          <a:ext cx="11360362" cy="3880968"/>
        </p:xfrm>
        <a:graphic>
          <a:graphicData uri="http://schemas.openxmlformats.org/drawingml/2006/table">
            <a:tbl>
              <a:tblPr/>
              <a:tblGrid>
                <a:gridCol w="5193828">
                  <a:extLst>
                    <a:ext uri="{9D8B030D-6E8A-4147-A177-3AD203B41FA5}">
                      <a16:colId xmlns:a16="http://schemas.microsoft.com/office/drawing/2014/main" val="2102268683"/>
                    </a:ext>
                  </a:extLst>
                </a:gridCol>
                <a:gridCol w="6166534">
                  <a:extLst>
                    <a:ext uri="{9D8B030D-6E8A-4147-A177-3AD203B41FA5}">
                      <a16:colId xmlns:a16="http://schemas.microsoft.com/office/drawing/2014/main" val="2978699379"/>
                    </a:ext>
                  </a:extLst>
                </a:gridCol>
              </a:tblGrid>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タイトル（見出し）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a:txBody>
                    <a:bodyPr/>
                    <a:lstStyle/>
                    <a:p>
                      <a:r>
                        <a:rPr kumimoji="1" lang="en-US" altLang="ja-JP" sz="1000" b="0" i="0">
                          <a:solidFill>
                            <a:schemeClr val="accent3"/>
                          </a:solidFill>
                          <a:latin typeface="メイリオ" panose="020B0604030504040204" pitchFamily="50" charset="-128"/>
                          <a:ea typeface="メイリオ" panose="020B0604030504040204" pitchFamily="50" charset="-128"/>
                        </a:rPr>
                        <a:t>※</a:t>
                      </a:r>
                      <a:r>
                        <a:rPr kumimoji="1" lang="ja-JP" altLang="en-US" sz="1000" b="0" i="0">
                          <a:solidFill>
                            <a:schemeClr val="accent3"/>
                          </a:solidFill>
                          <a:latin typeface="メイリオ" panose="020B0604030504040204" pitchFamily="50" charset="-128"/>
                          <a:ea typeface="メイリオ" panose="020B0604030504040204" pitchFamily="50" charset="-128"/>
                        </a:rPr>
                        <a:t>タイトルと画像のセットがわかるようにご連絡ください。</a:t>
                      </a:r>
                      <a:endParaRPr kumimoji="1" lang="ja-JP" altLang="en-US" sz="10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32341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画像（サムネイル画像）</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vMerge="1">
                  <a:txBody>
                    <a:bodyPr/>
                    <a:lstStyle/>
                    <a:p>
                      <a:endParaRPr kumimoji="1" lang="ja-JP" altLang="en-US"/>
                    </a:p>
                  </a:txBody>
                  <a:tcPr/>
                </a:tc>
                <a:extLst>
                  <a:ext uri="{0D108BD9-81ED-4DB2-BD59-A6C34878D82A}">
                    <a16:rowId xmlns:a16="http://schemas.microsoft.com/office/drawing/2014/main" val="2981044988"/>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0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32341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主体者表記</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0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283459885"/>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アカウント</a:t>
                      </a:r>
                      <a:r>
                        <a:rPr kumimoji="1" lang="en-US" altLang="ja-JP" sz="1200" b="0" i="0" dirty="0">
                          <a:solidFill>
                            <a:schemeClr val="bg1"/>
                          </a:solidFill>
                          <a:latin typeface="Meiryo" panose="020B0604030504040204" pitchFamily="34" charset="-128"/>
                          <a:ea typeface="Meiryo" panose="020B0604030504040204" pitchFamily="34" charset="-128"/>
                        </a:rPr>
                        <a:t>ID</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r>
                        <a:rPr kumimoji="1" lang="en-US" altLang="ja-JP" sz="1000" b="0" i="0" dirty="0">
                          <a:solidFill>
                            <a:schemeClr val="accent3"/>
                          </a:solidFill>
                          <a:latin typeface="メイリオ" panose="020B0604030504040204" pitchFamily="50" charset="-128"/>
                          <a:ea typeface="メイリオ" panose="020B0604030504040204" pitchFamily="50" charset="-128"/>
                        </a:rPr>
                        <a:t>※</a:t>
                      </a:r>
                      <a:r>
                        <a:rPr kumimoji="1" lang="ja-JP" altLang="en-US" sz="1000" b="0" i="0" dirty="0">
                          <a:solidFill>
                            <a:schemeClr val="accent3"/>
                          </a:solidFill>
                          <a:latin typeface="メイリオ" panose="020B0604030504040204" pitchFamily="50" charset="-128"/>
                          <a:ea typeface="メイリオ" panose="020B0604030504040204" pitchFamily="50" charset="-128"/>
                        </a:rPr>
                        <a:t>申請時にアカウントが未定の場合は、</a:t>
                      </a:r>
                      <a:r>
                        <a:rPr kumimoji="1" lang="ja-JP" altLang="en-US" sz="1000" b="0" i="0" dirty="0">
                          <a:solidFill>
                            <a:srgbClr val="FF0000"/>
                          </a:solidFill>
                          <a:latin typeface="メイリオ" panose="020B0604030504040204" pitchFamily="50" charset="-128"/>
                          <a:ea typeface="メイリオ" panose="020B0604030504040204" pitchFamily="50" charset="-128"/>
                        </a:rPr>
                        <a:t>必ず広告管理ツール入稿前までに</a:t>
                      </a:r>
                      <a:r>
                        <a:rPr kumimoji="1" lang="ja-JP" altLang="en-US" sz="1000" b="0" i="0" dirty="0">
                          <a:solidFill>
                            <a:schemeClr val="accent3"/>
                          </a:solidFill>
                          <a:latin typeface="メイリオ" panose="020B0604030504040204" pitchFamily="50" charset="-128"/>
                          <a:ea typeface="メイリオ" panose="020B0604030504040204" pitchFamily="50" charset="-128"/>
                        </a:rPr>
                        <a:t>弊社営業にご連絡ください。</a:t>
                      </a:r>
                      <a:endParaRPr kumimoji="1" lang="en-US" altLang="ja-JP" sz="10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32341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ヤフーから提案したタイトル（見出し）が含まれているか</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en-US" altLang="ja-JP" sz="10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79162292"/>
                  </a:ext>
                </a:extLst>
              </a:tr>
              <a:tr h="323414">
                <a:tc grid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1" algn="l"/>
                      <a:r>
                        <a:rPr kumimoji="1" lang="en-US" altLang="ja-JP" sz="1200" b="0" i="0" dirty="0">
                          <a:solidFill>
                            <a:schemeClr val="bg1"/>
                          </a:solidFill>
                          <a:latin typeface="Meiryo" panose="020B0604030504040204" pitchFamily="34" charset="-128"/>
                          <a:ea typeface="Meiryo" panose="020B0604030504040204" pitchFamily="34" charset="-128"/>
                        </a:rPr>
                        <a:t>※</a:t>
                      </a:r>
                      <a:r>
                        <a:rPr kumimoji="1" lang="ja-JP" altLang="en-US" sz="1200" b="0" i="0" dirty="0">
                          <a:solidFill>
                            <a:schemeClr val="bg1"/>
                          </a:solidFill>
                          <a:latin typeface="Meiryo" panose="020B0604030504040204" pitchFamily="34" charset="-128"/>
                          <a:ea typeface="Meiryo" panose="020B0604030504040204" pitchFamily="34" charset="-128"/>
                        </a:rPr>
                        <a:t>依頼時にリンク先が未公開の場合は以下もご連絡ください</a:t>
                      </a:r>
                    </a:p>
                  </a:txBody>
                  <a:tcPr marL="0" marR="0" marT="36000" marB="0" anchor="ctr">
                    <a:lnL w="12700" cmpd="sng">
                      <a:solidFill>
                        <a:srgbClr val="FFFFFF"/>
                      </a:solidFill>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hMerge="1">
                  <a:txBody>
                    <a:bodyPr/>
                    <a:lstStyle/>
                    <a:p>
                      <a:pPr algn="l"/>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val="787020545"/>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現時点でリンク先が更新していない旨</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リンク先更新日時</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3234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更新後のテストサイト・キャプチャ等、更新後の内容がわかるもの</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bl>
          </a:graphicData>
        </a:graphic>
      </p:graphicFrame>
      <p:sp>
        <p:nvSpPr>
          <p:cNvPr id="8" name="テキスト ボックス 7">
            <a:extLst>
              <a:ext uri="{FF2B5EF4-FFF2-40B4-BE49-F238E27FC236}">
                <a16:creationId xmlns:a16="http://schemas.microsoft.com/office/drawing/2014/main" id="{242869D2-5722-0A3B-9936-1874982428F5}"/>
              </a:ext>
            </a:extLst>
          </p:cNvPr>
          <p:cNvSpPr txBox="1"/>
          <p:nvPr/>
        </p:nvSpPr>
        <p:spPr>
          <a:xfrm>
            <a:off x="595671" y="907038"/>
            <a:ext cx="11186754" cy="1169551"/>
          </a:xfrm>
          <a:prstGeom prst="rect">
            <a:avLst/>
          </a:prstGeom>
          <a:noFill/>
        </p:spPr>
        <p:txBody>
          <a:bodyPr wrap="square">
            <a:spAutoFit/>
          </a:bodyPr>
          <a:lstStyle/>
          <a:p>
            <a:r>
              <a:rPr lang="ja-JP" altLang="en-US" sz="1400" dirty="0">
                <a:solidFill>
                  <a:schemeClr val="tx1">
                    <a:lumMod val="65000"/>
                    <a:lumOff val="35000"/>
                  </a:schemeClr>
                </a:solidFill>
                <a:latin typeface="+mn-ea"/>
              </a:rPr>
              <a:t>■入稿前審査にて</a:t>
            </a:r>
            <a:r>
              <a:rPr lang="ja-JP" altLang="en-US" sz="1400" dirty="0">
                <a:solidFill>
                  <a:srgbClr val="FF0000"/>
                </a:solidFill>
                <a:latin typeface="+mn-ea"/>
              </a:rPr>
              <a:t>事前原稿確認が必須</a:t>
            </a:r>
            <a:r>
              <a:rPr lang="ja-JP" altLang="en-US" sz="1400" dirty="0">
                <a:solidFill>
                  <a:schemeClr val="tx1">
                    <a:lumMod val="65000"/>
                    <a:lumOff val="35000"/>
                  </a:schemeClr>
                </a:solidFill>
                <a:latin typeface="+mn-ea"/>
              </a:rPr>
              <a:t>です。以下の項目を弊社営業までご依頼ください。</a:t>
            </a:r>
            <a:r>
              <a:rPr lang="ja-JP" altLang="en-US" sz="1400" dirty="0">
                <a:solidFill>
                  <a:srgbClr val="545454"/>
                </a:solidFill>
                <a:latin typeface="Meiryo" panose="020B0604030504040204" pitchFamily="34" charset="-128"/>
                <a:ea typeface="Meiryo" panose="020B0604030504040204" pitchFamily="34" charset="-128"/>
              </a:rPr>
              <a:t>回答まで最大5営業日いただきます。 </a:t>
            </a:r>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　掲載内容について確認させていただき、「</a:t>
            </a:r>
            <a:r>
              <a:rPr lang="ja-JP" altLang="en-US" sz="1400" dirty="0">
                <a:solidFill>
                  <a:srgbClr val="FF0000"/>
                </a:solidFill>
                <a:latin typeface="+mn-ea"/>
              </a:rPr>
              <a:t>事前承認</a:t>
            </a:r>
            <a:r>
              <a:rPr lang="en-US" altLang="ja-JP" sz="1400" dirty="0">
                <a:solidFill>
                  <a:srgbClr val="FF0000"/>
                </a:solidFill>
                <a:latin typeface="+mn-ea"/>
              </a:rPr>
              <a:t>ID</a:t>
            </a:r>
            <a:r>
              <a:rPr lang="ja-JP" altLang="en-US" sz="1400" dirty="0">
                <a:solidFill>
                  <a:schemeClr val="tx1">
                    <a:lumMod val="65000"/>
                    <a:lumOff val="35000"/>
                  </a:schemeClr>
                </a:solidFill>
                <a:latin typeface="+mn-ea"/>
              </a:rPr>
              <a:t>」を発行いたします。広告管理ツール入稿時に、「</a:t>
            </a:r>
            <a:r>
              <a:rPr lang="ja-JP" altLang="en-US" sz="1400" dirty="0">
                <a:solidFill>
                  <a:srgbClr val="FF0000"/>
                </a:solidFill>
                <a:latin typeface="+mn-ea"/>
              </a:rPr>
              <a:t>事前承認</a:t>
            </a:r>
            <a:r>
              <a:rPr lang="en-US" altLang="ja-JP" sz="1400" dirty="0">
                <a:solidFill>
                  <a:srgbClr val="FF0000"/>
                </a:solidFill>
                <a:latin typeface="+mn-ea"/>
              </a:rPr>
              <a:t>ID</a:t>
            </a:r>
            <a:r>
              <a:rPr lang="ja-JP" altLang="en-US" sz="1400" dirty="0">
                <a:solidFill>
                  <a:schemeClr val="tx1">
                    <a:lumMod val="65000"/>
                    <a:lumOff val="35000"/>
                  </a:schemeClr>
                </a:solidFill>
                <a:latin typeface="+mn-ea"/>
              </a:rPr>
              <a:t>」欄に入力して</a:t>
            </a:r>
            <a:endParaRPr lang="en-US" altLang="ja-JP" sz="1400" dirty="0">
              <a:solidFill>
                <a:schemeClr val="tx1">
                  <a:lumMod val="65000"/>
                  <a:lumOff val="35000"/>
                </a:schemeClr>
              </a:solidFill>
              <a:latin typeface="+mn-ea"/>
            </a:endParaRPr>
          </a:p>
          <a:p>
            <a:pPr marL="180975"/>
            <a:r>
              <a:rPr lang="ja-JP" altLang="en-US" sz="1400" dirty="0">
                <a:solidFill>
                  <a:schemeClr val="tx1">
                    <a:lumMod val="65000"/>
                    <a:lumOff val="35000"/>
                  </a:schemeClr>
                </a:solidFill>
                <a:latin typeface="+mn-ea"/>
              </a:rPr>
              <a:t>いただく必要があります。</a:t>
            </a:r>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　トライアル販売期間においては、広告観点に加えメディア観点においても審査させていただきます。</a:t>
            </a:r>
            <a:r>
              <a:rPr lang="ja-JP" altLang="en-US" sz="1400" u="sng" dirty="0">
                <a:solidFill>
                  <a:schemeClr val="tx1">
                    <a:lumMod val="65000"/>
                    <a:lumOff val="35000"/>
                  </a:schemeClr>
                </a:solidFill>
                <a:latin typeface="+mn-ea"/>
              </a:rPr>
              <a:t>トピックス</a:t>
            </a:r>
            <a:r>
              <a:rPr lang="en-US" altLang="ja-JP" sz="1400" u="sng" dirty="0">
                <a:solidFill>
                  <a:schemeClr val="tx1">
                    <a:lumMod val="65000"/>
                    <a:lumOff val="35000"/>
                  </a:schemeClr>
                </a:solidFill>
                <a:latin typeface="+mn-ea"/>
              </a:rPr>
              <a:t>PR</a:t>
            </a:r>
            <a:r>
              <a:rPr lang="ja-JP" altLang="en-US" sz="1400" u="sng" dirty="0">
                <a:solidFill>
                  <a:schemeClr val="tx1">
                    <a:lumMod val="65000"/>
                    <a:lumOff val="35000"/>
                  </a:schemeClr>
                </a:solidFill>
                <a:latin typeface="+mn-ea"/>
              </a:rPr>
              <a:t>広告を見たユーザが</a:t>
            </a:r>
            <a:endParaRPr lang="en-US" altLang="ja-JP" sz="1400" u="sng"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　</a:t>
            </a:r>
            <a:r>
              <a:rPr lang="ja-JP" altLang="en-US" sz="1400" u="sng" dirty="0">
                <a:solidFill>
                  <a:schemeClr val="tx1">
                    <a:lumMod val="65000"/>
                    <a:lumOff val="35000"/>
                  </a:schemeClr>
                </a:solidFill>
                <a:latin typeface="+mn-ea"/>
              </a:rPr>
              <a:t>誤解をしかねないか、広告と</a:t>
            </a:r>
            <a:r>
              <a:rPr lang="en-US" altLang="ja-JP" sz="1400" u="sng" dirty="0">
                <a:solidFill>
                  <a:schemeClr val="tx1">
                    <a:lumMod val="65000"/>
                    <a:lumOff val="35000"/>
                  </a:schemeClr>
                </a:solidFill>
                <a:latin typeface="+mn-ea"/>
              </a:rPr>
              <a:t>LP</a:t>
            </a:r>
            <a:r>
              <a:rPr lang="ja-JP" altLang="en-US" sz="1400" u="sng" dirty="0">
                <a:solidFill>
                  <a:schemeClr val="tx1">
                    <a:lumMod val="65000"/>
                    <a:lumOff val="35000"/>
                  </a:schemeClr>
                </a:solidFill>
                <a:latin typeface="+mn-ea"/>
              </a:rPr>
              <a:t>に違和感を持つことがないか、などを丁寧に確認しています。</a:t>
            </a:r>
          </a:p>
        </p:txBody>
      </p:sp>
    </p:spTree>
    <p:extLst>
      <p:ext uri="{BB962C8B-B14F-4D97-AF65-F5344CB8AC3E}">
        <p14:creationId xmlns:p14="http://schemas.microsoft.com/office/powerpoint/2010/main" val="31921602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広告管理ツールへの入稿時の留意点</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FA2676BA-CEA3-4A08-6724-E700F59C501D}"/>
              </a:ext>
            </a:extLst>
          </p:cNvPr>
          <p:cNvSpPr txBox="1"/>
          <p:nvPr/>
        </p:nvSpPr>
        <p:spPr>
          <a:xfrm>
            <a:off x="595671" y="907038"/>
            <a:ext cx="11186754" cy="307777"/>
          </a:xfrm>
          <a:prstGeom prst="rect">
            <a:avLst/>
          </a:prstGeom>
          <a:noFill/>
        </p:spPr>
        <p:txBody>
          <a:bodyPr wrap="square">
            <a:spAutoFit/>
          </a:bodyPr>
          <a:lstStyle/>
          <a:p>
            <a:r>
              <a:rPr lang="ja-JP" altLang="en-US" sz="1400" dirty="0">
                <a:solidFill>
                  <a:schemeClr val="tx1">
                    <a:lumMod val="65000"/>
                    <a:lumOff val="35000"/>
                  </a:schemeClr>
                </a:solidFill>
                <a:latin typeface="+mn-ea"/>
              </a:rPr>
              <a:t>■広告管理ツール入稿時に、入稿前審査にて発行された</a:t>
            </a:r>
            <a:r>
              <a:rPr lang="en-US" altLang="ja-JP" sz="1400" dirty="0">
                <a:solidFill>
                  <a:schemeClr val="tx1">
                    <a:lumMod val="65000"/>
                    <a:lumOff val="35000"/>
                  </a:schemeClr>
                </a:solidFill>
                <a:latin typeface="+mn-ea"/>
              </a:rPr>
              <a:t>ID</a:t>
            </a:r>
            <a:r>
              <a:rPr lang="ja-JP" altLang="en-US" sz="1400" dirty="0">
                <a:solidFill>
                  <a:schemeClr val="tx1">
                    <a:lumMod val="65000"/>
                    <a:lumOff val="35000"/>
                  </a:schemeClr>
                </a:solidFill>
                <a:latin typeface="+mn-ea"/>
              </a:rPr>
              <a:t>を「</a:t>
            </a:r>
            <a:r>
              <a:rPr lang="ja-JP" altLang="en-US" sz="1400" dirty="0">
                <a:solidFill>
                  <a:srgbClr val="FF0000"/>
                </a:solidFill>
                <a:latin typeface="+mn-ea"/>
              </a:rPr>
              <a:t>事前承認</a:t>
            </a:r>
            <a:r>
              <a:rPr lang="en-US" altLang="ja-JP" sz="1400" dirty="0">
                <a:solidFill>
                  <a:srgbClr val="FF0000"/>
                </a:solidFill>
                <a:latin typeface="+mn-ea"/>
              </a:rPr>
              <a:t>ID</a:t>
            </a:r>
            <a:r>
              <a:rPr lang="ja-JP" altLang="en-US" sz="1400" dirty="0">
                <a:solidFill>
                  <a:schemeClr val="tx1">
                    <a:lumMod val="65000"/>
                    <a:lumOff val="35000"/>
                  </a:schemeClr>
                </a:solidFill>
                <a:latin typeface="+mn-ea"/>
              </a:rPr>
              <a:t>」欄に入力していただく必要があります。</a:t>
            </a:r>
          </a:p>
        </p:txBody>
      </p:sp>
      <p:sp>
        <p:nvSpPr>
          <p:cNvPr id="9" name="テキスト ボックス 8">
            <a:extLst>
              <a:ext uri="{FF2B5EF4-FFF2-40B4-BE49-F238E27FC236}">
                <a16:creationId xmlns:a16="http://schemas.microsoft.com/office/drawing/2014/main" id="{1D0DFEBA-E9C3-3FFE-1216-9D2B8C8DAF86}"/>
              </a:ext>
            </a:extLst>
          </p:cNvPr>
          <p:cNvSpPr txBox="1"/>
          <p:nvPr/>
        </p:nvSpPr>
        <p:spPr>
          <a:xfrm>
            <a:off x="555391" y="1639534"/>
            <a:ext cx="4483969" cy="523220"/>
          </a:xfrm>
          <a:prstGeom prst="rect">
            <a:avLst/>
          </a:prstGeom>
          <a:noFill/>
        </p:spPr>
        <p:txBody>
          <a:bodyPr wrap="square">
            <a:spAutoFit/>
          </a:bodyPr>
          <a:lstStyle/>
          <a:p>
            <a:r>
              <a:rPr lang="ja-JP" altLang="en-US" sz="1400">
                <a:solidFill>
                  <a:schemeClr val="tx1">
                    <a:lumMod val="65000"/>
                    <a:lumOff val="35000"/>
                  </a:schemeClr>
                </a:solidFill>
                <a:latin typeface="+mn-ea"/>
              </a:rPr>
              <a:t>■</a:t>
            </a:r>
            <a:r>
              <a:rPr lang="ja-JP" altLang="en-US" sz="1400" b="1">
                <a:solidFill>
                  <a:schemeClr val="tx1">
                    <a:lumMod val="65000"/>
                    <a:lumOff val="35000"/>
                  </a:schemeClr>
                </a:solidFill>
                <a:latin typeface="+mn-ea"/>
              </a:rPr>
              <a:t>広告管理ツール入稿時の留意点　</a:t>
            </a:r>
            <a:endParaRPr lang="en-US" altLang="ja-JP" sz="1400" b="1">
              <a:solidFill>
                <a:schemeClr val="tx1">
                  <a:lumMod val="65000"/>
                  <a:lumOff val="35000"/>
                </a:schemeClr>
              </a:solidFill>
              <a:latin typeface="+mn-ea"/>
            </a:endParaRPr>
          </a:p>
          <a:p>
            <a:r>
              <a:rPr lang="ja-JP" altLang="en-US" sz="1400">
                <a:solidFill>
                  <a:schemeClr val="tx1">
                    <a:lumMod val="65000"/>
                    <a:lumOff val="35000"/>
                  </a:schemeClr>
                </a:solidFill>
                <a:latin typeface="+mn-ea"/>
              </a:rPr>
              <a:t>　・広告設定について（一部抜粋）</a:t>
            </a:r>
            <a:endParaRPr lang="en-US" altLang="ja-JP" sz="1400">
              <a:solidFill>
                <a:schemeClr val="tx1">
                  <a:lumMod val="65000"/>
                  <a:lumOff val="35000"/>
                </a:schemeClr>
              </a:solidFill>
              <a:latin typeface="+mn-ea"/>
            </a:endParaRPr>
          </a:p>
        </p:txBody>
      </p:sp>
      <p:graphicFrame>
        <p:nvGraphicFramePr>
          <p:cNvPr id="5" name="表 4">
            <a:extLst>
              <a:ext uri="{FF2B5EF4-FFF2-40B4-BE49-F238E27FC236}">
                <a16:creationId xmlns:a16="http://schemas.microsoft.com/office/drawing/2014/main" id="{B8A68161-032D-58CC-53AF-5AC49D32BC8D}"/>
              </a:ext>
            </a:extLst>
          </p:cNvPr>
          <p:cNvGraphicFramePr>
            <a:graphicFrameLocks noGrp="1"/>
          </p:cNvGraphicFramePr>
          <p:nvPr>
            <p:extLst>
              <p:ext uri="{D42A27DB-BD31-4B8C-83A1-F6EECF244321}">
                <p14:modId xmlns:p14="http://schemas.microsoft.com/office/powerpoint/2010/main" val="924806468"/>
              </p:ext>
            </p:extLst>
          </p:nvPr>
        </p:nvGraphicFramePr>
        <p:xfrm>
          <a:off x="661466" y="2143944"/>
          <a:ext cx="5353254" cy="4462056"/>
        </p:xfrm>
        <a:graphic>
          <a:graphicData uri="http://schemas.openxmlformats.org/drawingml/2006/table">
            <a:tbl>
              <a:tblPr firstCol="1" bandRow="1"/>
              <a:tblGrid>
                <a:gridCol w="1276675">
                  <a:extLst>
                    <a:ext uri="{9D8B030D-6E8A-4147-A177-3AD203B41FA5}">
                      <a16:colId xmlns:a16="http://schemas.microsoft.com/office/drawing/2014/main" val="135909385"/>
                    </a:ext>
                  </a:extLst>
                </a:gridCol>
                <a:gridCol w="4076579">
                  <a:extLst>
                    <a:ext uri="{9D8B030D-6E8A-4147-A177-3AD203B41FA5}">
                      <a16:colId xmlns:a16="http://schemas.microsoft.com/office/drawing/2014/main" val="2591893762"/>
                    </a:ext>
                  </a:extLst>
                </a:gridCol>
              </a:tblGrid>
              <a:tr h="2260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5172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ja-JP" altLang="en-US"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「レスポンシブ広告を追加」を選択</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743242">
                <a:tc>
                  <a:txBody>
                    <a:bodyPr/>
                    <a:lstStyle/>
                    <a:p>
                      <a:pPr algn="ctr">
                        <a:lnSpc>
                          <a:spcPct val="110000"/>
                        </a:lnSpc>
                      </a:pPr>
                      <a:r>
                        <a:rPr kumimoji="1" lang="ja-JP" altLang="en-US" sz="1000" b="0" i="0" kern="1200">
                          <a:solidFill>
                            <a:schemeClr val="bg1"/>
                          </a:solidFill>
                          <a:latin typeface="Meiryo" panose="020B0604030504040204" pitchFamily="34" charset="-128"/>
                          <a:ea typeface="Meiryo" panose="020B0604030504040204" pitchFamily="34" charset="-128"/>
                          <a:cs typeface="+mn-cs"/>
                        </a:rPr>
                        <a:t>メインメディアの形式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kern="1200" noProof="0">
                          <a:solidFill>
                            <a:schemeClr val="tx1">
                              <a:lumMod val="65000"/>
                              <a:lumOff val="35000"/>
                            </a:schemeClr>
                          </a:solidFill>
                          <a:latin typeface="+mn-ea"/>
                          <a:ea typeface="+mn-ea"/>
                          <a:cs typeface="+mn-cs"/>
                        </a:rPr>
                        <a:t>「画像」</a:t>
                      </a: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を選択　</a:t>
                      </a:r>
                      <a:endParaRPr kumimoji="1" lang="en-US" altLang="ja-JP" sz="900" b="0" i="0" u="none" strike="noStrike" kern="1200" cap="none" spc="0" normalizeH="0" baseline="0" noProof="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chemeClr val="bg1">
                              <a:lumMod val="65000"/>
                            </a:schemeClr>
                          </a:solidFill>
                          <a:effectLst/>
                          <a:uLnTx/>
                          <a:uFillTx/>
                          <a:latin typeface="+mn-ea"/>
                          <a:ea typeface="+mn-ea"/>
                          <a:cs typeface="+mn-cs"/>
                        </a:rPr>
                        <a:t>※</a:t>
                      </a:r>
                      <a:r>
                        <a:rPr kumimoji="1" lang="ja-JP" altLang="en-US" sz="900" b="0" i="0" u="none" strike="noStrike" kern="1200" cap="none" spc="0" normalizeH="0" baseline="0" noProof="0">
                          <a:ln>
                            <a:noFill/>
                          </a:ln>
                          <a:solidFill>
                            <a:schemeClr val="bg1">
                              <a:lumMod val="65000"/>
                            </a:schemeClr>
                          </a:solidFill>
                          <a:effectLst/>
                          <a:uLnTx/>
                          <a:uFillTx/>
                          <a:latin typeface="+mn-ea"/>
                          <a:ea typeface="+mn-ea"/>
                          <a:cs typeface="+mn-cs"/>
                        </a:rPr>
                        <a:t>「動画」は選択できません。</a:t>
                      </a:r>
                      <a:endParaRPr kumimoji="1" lang="ja-JP" altLang="en-US" sz="900" b="0" kern="1200">
                        <a:solidFill>
                          <a:schemeClr val="bg1">
                            <a:lumMod val="65000"/>
                          </a:schemeClr>
                        </a:solidFill>
                        <a:latin typeface="+mn-ea"/>
                        <a:ea typeface="+mn-ea"/>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9692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レスポンシブ広告入稿タイプ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kern="1200" noProof="0">
                          <a:solidFill>
                            <a:schemeClr val="tx1">
                              <a:lumMod val="65000"/>
                              <a:lumOff val="35000"/>
                            </a:schemeClr>
                          </a:solidFill>
                          <a:latin typeface="+mn-ea"/>
                          <a:ea typeface="+mn-ea"/>
                          <a:cs typeface="+mn-cs"/>
                        </a:rPr>
                        <a:t>「</a:t>
                      </a:r>
                      <a:r>
                        <a:rPr kumimoji="1" lang="ja-JP" altLang="en-US" sz="900" b="0" kern="1200">
                          <a:solidFill>
                            <a:schemeClr val="tx1">
                              <a:lumMod val="65000"/>
                              <a:lumOff val="35000"/>
                            </a:schemeClr>
                          </a:solidFill>
                          <a:latin typeface="+mn-ea"/>
                          <a:ea typeface="+mn-ea"/>
                          <a:cs typeface="+mn-cs"/>
                        </a:rPr>
                        <a:t>固定</a:t>
                      </a:r>
                      <a:r>
                        <a:rPr kumimoji="1" lang="ja-JP" altLang="en-US" sz="900" b="0" kern="1200" noProof="0">
                          <a:solidFill>
                            <a:schemeClr val="tx1">
                              <a:lumMod val="65000"/>
                              <a:lumOff val="35000"/>
                            </a:schemeClr>
                          </a:solidFill>
                          <a:latin typeface="+mn-ea"/>
                          <a:ea typeface="+mn-ea"/>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を選択　</a:t>
                      </a:r>
                      <a:endParaRPr kumimoji="1" lang="en-US" altLang="ja-JP" sz="900" b="0" i="0" u="none" strike="noStrike" kern="1200" cap="none" spc="0" normalizeH="0" baseline="0" noProof="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chemeClr val="bg1">
                              <a:lumMod val="65000"/>
                            </a:schemeClr>
                          </a:solidFill>
                          <a:effectLst/>
                          <a:uLnTx/>
                          <a:uFillTx/>
                          <a:latin typeface="+mn-ea"/>
                          <a:ea typeface="+mn-ea"/>
                          <a:cs typeface="+mn-cs"/>
                        </a:rPr>
                        <a:t>※</a:t>
                      </a:r>
                      <a:r>
                        <a:rPr kumimoji="1" lang="ja-JP" altLang="en-US" sz="900" b="0" i="0" u="none" strike="noStrike" kern="1200" cap="none" spc="0" normalizeH="0" baseline="0" noProof="0">
                          <a:ln>
                            <a:noFill/>
                          </a:ln>
                          <a:solidFill>
                            <a:schemeClr val="bg1">
                              <a:lumMod val="65000"/>
                            </a:schemeClr>
                          </a:solidFill>
                          <a:effectLst/>
                          <a:uLnTx/>
                          <a:uFillTx/>
                          <a:latin typeface="+mn-ea"/>
                          <a:ea typeface="+mn-ea"/>
                          <a:cs typeface="+mn-cs"/>
                        </a:rPr>
                        <a:t>「アセット（複数素材）」は選択できません。</a:t>
                      </a:r>
                      <a:endParaRPr kumimoji="1" lang="ja-JP" altLang="en-US" sz="900" b="0" kern="1200">
                        <a:solidFill>
                          <a:schemeClr val="bg1">
                            <a:lumMod val="65000"/>
                          </a:schemeClr>
                        </a:solidFill>
                        <a:latin typeface="+mn-ea"/>
                        <a:ea typeface="+mn-ea"/>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110486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タイトル</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lang="ja-JP" altLang="en-US" sz="900">
                          <a:solidFill>
                            <a:schemeClr val="tx1">
                              <a:lumMod val="65000"/>
                              <a:lumOff val="35000"/>
                            </a:schemeClr>
                          </a:solidFill>
                          <a:latin typeface="+mn-ea"/>
                          <a:ea typeface="+mn-ea"/>
                        </a:rPr>
                        <a:t>見出し文言を入力してださい。</a:t>
                      </a:r>
                      <a:endParaRPr lang="en-US" altLang="ja-JP" sz="900">
                        <a:solidFill>
                          <a:schemeClr val="tx1">
                            <a:lumMod val="65000"/>
                            <a:lumOff val="35000"/>
                          </a:schemeClr>
                        </a:solidFill>
                        <a:latin typeface="+mn-ea"/>
                        <a:ea typeface="+mn-ea"/>
                      </a:endParaRPr>
                    </a:p>
                    <a:p>
                      <a:pPr algn="l">
                        <a:lnSpc>
                          <a:spcPct val="110000"/>
                        </a:lnSpc>
                      </a:pPr>
                      <a:r>
                        <a:rPr kumimoji="1" lang="en-US" altLang="ja-JP" sz="900" b="0" kern="1200">
                          <a:solidFill>
                            <a:schemeClr val="tx1">
                              <a:lumMod val="65000"/>
                              <a:lumOff val="35000"/>
                            </a:schemeClr>
                          </a:solidFill>
                          <a:latin typeface="+mn-ea"/>
                          <a:ea typeface="+mn-ea"/>
                          <a:cs typeface="+mn-cs"/>
                        </a:rPr>
                        <a:t>※</a:t>
                      </a:r>
                      <a:r>
                        <a:rPr kumimoji="1" lang="ja-JP" altLang="en-US" sz="900" b="0" kern="1200">
                          <a:solidFill>
                            <a:schemeClr val="tx1">
                              <a:lumMod val="65000"/>
                              <a:lumOff val="35000"/>
                            </a:schemeClr>
                          </a:solidFill>
                          <a:latin typeface="+mn-ea"/>
                          <a:ea typeface="+mn-ea"/>
                          <a:cs typeface="+mn-cs"/>
                        </a:rPr>
                        <a:t>広告管理ツール上は</a:t>
                      </a:r>
                      <a:r>
                        <a:rPr kumimoji="1" lang="en-US" altLang="ja-JP" sz="900" b="0" kern="1200">
                          <a:solidFill>
                            <a:schemeClr val="tx1">
                              <a:lumMod val="65000"/>
                              <a:lumOff val="35000"/>
                            </a:schemeClr>
                          </a:solidFill>
                          <a:latin typeface="+mn-ea"/>
                          <a:ea typeface="+mn-ea"/>
                          <a:cs typeface="+mn-cs"/>
                        </a:rPr>
                        <a:t>20</a:t>
                      </a:r>
                      <a:r>
                        <a:rPr kumimoji="1" lang="ja-JP" altLang="en-US" sz="900" b="0" kern="1200">
                          <a:solidFill>
                            <a:schemeClr val="tx1">
                              <a:lumMod val="65000"/>
                              <a:lumOff val="35000"/>
                            </a:schemeClr>
                          </a:solidFill>
                          <a:latin typeface="+mn-ea"/>
                          <a:ea typeface="+mn-ea"/>
                          <a:cs typeface="+mn-cs"/>
                        </a:rPr>
                        <a:t>文字までと記載されていますが、当該商品では</a:t>
                      </a:r>
                      <a:r>
                        <a:rPr kumimoji="1" lang="ja-JP" altLang="en-US" sz="900" kern="1200">
                          <a:solidFill>
                            <a:srgbClr val="FF0000"/>
                          </a:solidFill>
                          <a:latin typeface="+mn-ea"/>
                          <a:ea typeface="+mn-ea"/>
                          <a:cs typeface="+mn-cs"/>
                        </a:rPr>
                        <a:t>全角を</a:t>
                      </a:r>
                      <a:r>
                        <a:rPr kumimoji="1" lang="en-US" altLang="ja-JP" sz="900" kern="1200">
                          <a:solidFill>
                            <a:srgbClr val="FF0000"/>
                          </a:solidFill>
                          <a:latin typeface="+mn-ea"/>
                          <a:ea typeface="+mn-ea"/>
                          <a:cs typeface="+mn-cs"/>
                        </a:rPr>
                        <a:t>1</a:t>
                      </a:r>
                      <a:r>
                        <a:rPr kumimoji="1" lang="ja-JP" altLang="en-US" sz="900" kern="1200">
                          <a:solidFill>
                            <a:srgbClr val="FF0000"/>
                          </a:solidFill>
                          <a:latin typeface="+mn-ea"/>
                          <a:ea typeface="+mn-ea"/>
                          <a:cs typeface="+mn-cs"/>
                        </a:rPr>
                        <a:t>文字、半角を</a:t>
                      </a:r>
                      <a:r>
                        <a:rPr kumimoji="1" lang="en-US" altLang="ja-JP" sz="900" kern="1200">
                          <a:solidFill>
                            <a:srgbClr val="FF0000"/>
                          </a:solidFill>
                          <a:latin typeface="+mn-ea"/>
                          <a:ea typeface="+mn-ea"/>
                          <a:cs typeface="+mn-cs"/>
                        </a:rPr>
                        <a:t>0.5</a:t>
                      </a:r>
                      <a:r>
                        <a:rPr kumimoji="1" lang="ja-JP" altLang="en-US" sz="900" kern="1200">
                          <a:solidFill>
                            <a:srgbClr val="FF0000"/>
                          </a:solidFill>
                          <a:latin typeface="+mn-ea"/>
                          <a:ea typeface="+mn-ea"/>
                          <a:cs typeface="+mn-cs"/>
                        </a:rPr>
                        <a:t>文字とし、</a:t>
                      </a:r>
                      <a:r>
                        <a:rPr kumimoji="1" lang="en-US" altLang="ja-JP" sz="900" b="1" kern="1200">
                          <a:solidFill>
                            <a:srgbClr val="FF0000"/>
                          </a:solidFill>
                          <a:latin typeface="+mn-ea"/>
                          <a:ea typeface="+mn-ea"/>
                          <a:cs typeface="+mn-cs"/>
                        </a:rPr>
                        <a:t>15.5</a:t>
                      </a:r>
                      <a:r>
                        <a:rPr kumimoji="1" lang="ja-JP" altLang="en-US" sz="900" b="1" kern="1200">
                          <a:solidFill>
                            <a:srgbClr val="FF0000"/>
                          </a:solidFill>
                          <a:latin typeface="+mn-ea"/>
                          <a:ea typeface="+mn-ea"/>
                          <a:cs typeface="+mn-cs"/>
                        </a:rPr>
                        <a:t>文字</a:t>
                      </a:r>
                      <a:r>
                        <a:rPr kumimoji="1" lang="ja-JP" altLang="en-US" sz="900" b="0" kern="1200">
                          <a:solidFill>
                            <a:srgbClr val="FF0000"/>
                          </a:solidFill>
                          <a:latin typeface="+mn-ea"/>
                          <a:ea typeface="+mn-ea"/>
                          <a:cs typeface="+mn-cs"/>
                        </a:rPr>
                        <a:t>が</a:t>
                      </a:r>
                      <a:r>
                        <a:rPr kumimoji="1" lang="ja-JP" altLang="en-US" sz="900" kern="1200">
                          <a:solidFill>
                            <a:srgbClr val="FF0000"/>
                          </a:solidFill>
                          <a:latin typeface="+mn-ea"/>
                          <a:ea typeface="+mn-ea"/>
                          <a:cs typeface="+mn-cs"/>
                        </a:rPr>
                        <a:t>最大文字数となります。システム上制限がかからないため、ご確認の上、入稿をお願いします。</a:t>
                      </a:r>
                      <a:endParaRPr kumimoji="1" lang="en-US" altLang="ja-JP" sz="900" kern="1200">
                        <a:solidFill>
                          <a:srgbClr val="FF0000"/>
                        </a:solidFill>
                        <a:latin typeface="+mn-ea"/>
                        <a:ea typeface="+mn-ea"/>
                        <a:cs typeface="+mn-cs"/>
                      </a:endParaRPr>
                    </a:p>
                    <a:p>
                      <a:pPr algn="l">
                        <a:lnSpc>
                          <a:spcPct val="110000"/>
                        </a:lnSpc>
                      </a:pPr>
                      <a:r>
                        <a:rPr kumimoji="1" lang="ja-JP" altLang="en-US" sz="900" b="0" kern="1200">
                          <a:solidFill>
                            <a:srgbClr val="FF0000"/>
                          </a:solidFill>
                          <a:latin typeface="+mn-ea"/>
                          <a:ea typeface="+mn-ea"/>
                          <a:cs typeface="+mn-cs"/>
                        </a:rPr>
                        <a:t>記号制限にもご注意ください。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931917948"/>
                  </a:ext>
                </a:extLst>
              </a:tr>
              <a:tr h="901452">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説明文</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indent="0" algn="l" defTabSz="914423" rtl="0" eaLnBrk="1" latinLnBrk="0" hangingPunct="1">
                        <a:lnSpc>
                          <a:spcPct val="110000"/>
                        </a:lnSpc>
                      </a:pPr>
                      <a:r>
                        <a:rPr kumimoji="1" lang="ja-JP" altLang="en-US" sz="900" kern="1200">
                          <a:solidFill>
                            <a:schemeClr val="tx1">
                              <a:lumMod val="65000"/>
                              <a:lumOff val="35000"/>
                            </a:schemeClr>
                          </a:solidFill>
                          <a:latin typeface="+mn-ea"/>
                          <a:ea typeface="+mn-ea"/>
                          <a:cs typeface="+mn-cs"/>
                        </a:rPr>
                        <a:t>タイトルと同じ内容を説明文欄に入力してください。</a:t>
                      </a:r>
                      <a:endParaRPr kumimoji="1" lang="en-US" altLang="ja-JP" sz="900" kern="1200">
                        <a:solidFill>
                          <a:schemeClr val="tx1">
                            <a:lumMod val="65000"/>
                            <a:lumOff val="35000"/>
                          </a:schemeClr>
                        </a:solidFill>
                        <a:latin typeface="+mn-ea"/>
                        <a:ea typeface="+mn-ea"/>
                        <a:cs typeface="+mn-cs"/>
                      </a:endParaRPr>
                    </a:p>
                    <a:p>
                      <a:pPr marL="0" indent="0" algn="l" defTabSz="914423" rtl="0" eaLnBrk="1" latinLnBrk="0" hangingPunct="1">
                        <a:lnSpc>
                          <a:spcPct val="110000"/>
                        </a:lnSpc>
                      </a:pPr>
                      <a:r>
                        <a:rPr kumimoji="1" lang="en-US" altLang="ja-JP" sz="900" kern="1200">
                          <a:solidFill>
                            <a:schemeClr val="bg1">
                              <a:lumMod val="65000"/>
                            </a:schemeClr>
                          </a:solidFill>
                          <a:latin typeface="+mn-ea"/>
                          <a:ea typeface="+mn-ea"/>
                          <a:cs typeface="+mn-cs"/>
                        </a:rPr>
                        <a:t>※</a:t>
                      </a:r>
                      <a:r>
                        <a:rPr kumimoji="1" lang="ja-JP" altLang="en-US" sz="900" kern="1200">
                          <a:solidFill>
                            <a:schemeClr val="bg1">
                              <a:lumMod val="65000"/>
                            </a:schemeClr>
                          </a:solidFill>
                          <a:latin typeface="+mn-ea"/>
                          <a:ea typeface="+mn-ea"/>
                          <a:cs typeface="+mn-cs"/>
                        </a:rPr>
                        <a:t>説明文の内容は広告配信時に掲載されませんが、システム上入力が必須となります。ご了承ください。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8698515"/>
                  </a:ext>
                </a:extLst>
              </a:tr>
            </a:tbl>
          </a:graphicData>
        </a:graphic>
      </p:graphicFrame>
      <p:graphicFrame>
        <p:nvGraphicFramePr>
          <p:cNvPr id="3" name="表 2">
            <a:extLst>
              <a:ext uri="{FF2B5EF4-FFF2-40B4-BE49-F238E27FC236}">
                <a16:creationId xmlns:a16="http://schemas.microsoft.com/office/drawing/2014/main" id="{43B2182C-0AC9-5CC8-099F-6EAEC4CB1069}"/>
              </a:ext>
            </a:extLst>
          </p:cNvPr>
          <p:cNvGraphicFramePr>
            <a:graphicFrameLocks noGrp="1"/>
          </p:cNvGraphicFramePr>
          <p:nvPr>
            <p:extLst>
              <p:ext uri="{D42A27DB-BD31-4B8C-83A1-F6EECF244321}">
                <p14:modId xmlns:p14="http://schemas.microsoft.com/office/powerpoint/2010/main" val="2223382292"/>
              </p:ext>
            </p:extLst>
          </p:nvPr>
        </p:nvGraphicFramePr>
        <p:xfrm>
          <a:off x="6417987" y="2143943"/>
          <a:ext cx="5513192" cy="4462055"/>
        </p:xfrm>
        <a:graphic>
          <a:graphicData uri="http://schemas.openxmlformats.org/drawingml/2006/table">
            <a:tbl>
              <a:tblPr firstCol="1" bandRow="1"/>
              <a:tblGrid>
                <a:gridCol w="1038833">
                  <a:extLst>
                    <a:ext uri="{9D8B030D-6E8A-4147-A177-3AD203B41FA5}">
                      <a16:colId xmlns:a16="http://schemas.microsoft.com/office/drawing/2014/main" val="135909385"/>
                    </a:ext>
                  </a:extLst>
                </a:gridCol>
                <a:gridCol w="4474359">
                  <a:extLst>
                    <a:ext uri="{9D8B030D-6E8A-4147-A177-3AD203B41FA5}">
                      <a16:colId xmlns:a16="http://schemas.microsoft.com/office/drawing/2014/main" val="2591893762"/>
                    </a:ext>
                  </a:extLst>
                </a:gridCol>
              </a:tblGrid>
              <a:tr h="24715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25094">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ボタン文言</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indent="0" algn="l"/>
                      <a:r>
                        <a:rPr kumimoji="1" lang="ja-JP" altLang="en-US" sz="900" kern="1200">
                          <a:solidFill>
                            <a:schemeClr val="tx1">
                              <a:lumMod val="65000"/>
                              <a:lumOff val="35000"/>
                            </a:schemeClr>
                          </a:solidFill>
                          <a:latin typeface="+mn-ea"/>
                          <a:ea typeface="+mn-ea"/>
                          <a:cs typeface="+mn-cs"/>
                        </a:rPr>
                        <a:t>「詳しくはこちら」を選択してください。</a:t>
                      </a:r>
                      <a:endParaRPr kumimoji="1" lang="en-US" altLang="ja-JP" sz="900" kern="1200">
                        <a:solidFill>
                          <a:schemeClr val="tx1">
                            <a:lumMod val="65000"/>
                            <a:lumOff val="35000"/>
                          </a:schemeClr>
                        </a:solidFill>
                        <a:latin typeface="+mn-ea"/>
                        <a:ea typeface="+mn-ea"/>
                        <a:cs typeface="+mn-cs"/>
                      </a:endParaRPr>
                    </a:p>
                    <a:p>
                      <a:pPr marL="0" indent="0" algn="l"/>
                      <a:r>
                        <a:rPr lang="en-US" altLang="ja-JP" sz="900">
                          <a:solidFill>
                            <a:schemeClr val="bg1">
                              <a:lumMod val="65000"/>
                            </a:schemeClr>
                          </a:solidFill>
                          <a:latin typeface="+mn-ea"/>
                          <a:ea typeface="+mn-ea"/>
                        </a:rPr>
                        <a:t>※</a:t>
                      </a:r>
                      <a:r>
                        <a:rPr lang="ja-JP" altLang="en-US" sz="900">
                          <a:solidFill>
                            <a:schemeClr val="bg1">
                              <a:lumMod val="65000"/>
                            </a:schemeClr>
                          </a:solidFill>
                          <a:latin typeface="+mn-ea"/>
                          <a:ea typeface="+mn-ea"/>
                        </a:rPr>
                        <a:t>ボタンの内容は広告配信時に掲載されませんが、システム上入力が必須となります。ご了承ください。</a:t>
                      </a:r>
                      <a:endParaRPr kumimoji="1" lang="ja-JP" altLang="en-US" sz="900" b="0" kern="1200">
                        <a:solidFill>
                          <a:schemeClr val="bg1">
                            <a:lumMod val="65000"/>
                          </a:schemeClr>
                        </a:solidFill>
                        <a:latin typeface="+mn-ea"/>
                        <a:ea typeface="+mn-ea"/>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9978041"/>
                  </a:ext>
                </a:extLst>
              </a:tr>
              <a:tr h="2158607">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主体者表記</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900" b="0" kern="1200" dirty="0">
                          <a:solidFill>
                            <a:schemeClr val="tx1">
                              <a:lumMod val="65000"/>
                              <a:lumOff val="35000"/>
                            </a:schemeClr>
                          </a:solidFill>
                          <a:latin typeface="+mn-ea"/>
                          <a:ea typeface="+mn-ea"/>
                          <a:cs typeface="+mn-cs"/>
                        </a:rPr>
                        <a:t>半角全角問わず</a:t>
                      </a:r>
                      <a:r>
                        <a:rPr kumimoji="1" lang="en-US" altLang="ja-JP" sz="900" b="0" kern="1200" dirty="0">
                          <a:solidFill>
                            <a:schemeClr val="tx1">
                              <a:lumMod val="65000"/>
                              <a:lumOff val="35000"/>
                            </a:schemeClr>
                          </a:solidFill>
                          <a:latin typeface="+mn-ea"/>
                          <a:ea typeface="+mn-ea"/>
                          <a:cs typeface="+mn-cs"/>
                        </a:rPr>
                        <a:t>20</a:t>
                      </a:r>
                      <a:r>
                        <a:rPr kumimoji="1" lang="ja-JP" altLang="en-US" sz="900" b="0" kern="1200" dirty="0">
                          <a:solidFill>
                            <a:schemeClr val="tx1">
                              <a:lumMod val="65000"/>
                              <a:lumOff val="35000"/>
                            </a:schemeClr>
                          </a:solidFill>
                          <a:latin typeface="+mn-ea"/>
                          <a:ea typeface="+mn-ea"/>
                          <a:cs typeface="+mn-cs"/>
                        </a:rPr>
                        <a:t>文字以内となります。詳細は</a:t>
                      </a:r>
                      <a:r>
                        <a:rPr kumimoji="1" lang="en-US" altLang="ja-JP" sz="900" b="0" kern="1200" dirty="0">
                          <a:solidFill>
                            <a:schemeClr val="tx1">
                              <a:lumMod val="65000"/>
                              <a:lumOff val="35000"/>
                            </a:schemeClr>
                          </a:solidFill>
                          <a:latin typeface="+mn-ea"/>
                          <a:ea typeface="+mn-ea"/>
                          <a:cs typeface="+mn-cs"/>
                        </a:rPr>
                        <a:t>P.24</a:t>
                      </a:r>
                      <a:r>
                        <a:rPr kumimoji="1" lang="ja-JP" altLang="en-US" sz="900" b="0" kern="1200" dirty="0">
                          <a:solidFill>
                            <a:schemeClr val="tx1">
                              <a:lumMod val="65000"/>
                              <a:lumOff val="35000"/>
                            </a:schemeClr>
                          </a:solidFill>
                          <a:latin typeface="+mn-ea"/>
                          <a:ea typeface="+mn-ea"/>
                          <a:cs typeface="+mn-cs"/>
                        </a:rPr>
                        <a:t>をご確認ください。</a:t>
                      </a:r>
                      <a:endParaRPr kumimoji="1" lang="en-US" altLang="ja-JP" sz="900" b="0" kern="1200" dirty="0">
                        <a:solidFill>
                          <a:schemeClr val="tx1">
                            <a:lumMod val="65000"/>
                            <a:lumOff val="35000"/>
                          </a:schemeClr>
                        </a:solidFill>
                        <a:latin typeface="+mn-ea"/>
                        <a:ea typeface="+mn-ea"/>
                        <a:cs typeface="+mn-cs"/>
                      </a:endParaRPr>
                    </a:p>
                    <a:p>
                      <a:pPr marL="0" indent="0" algn="l">
                        <a:buFont typeface="Arial" panose="020B0604020202020204" pitchFamily="34" charset="0"/>
                        <a:buNone/>
                      </a:pPr>
                      <a:endParaRPr kumimoji="1" lang="en-US" altLang="ja-JP" sz="900" b="0" kern="1200" dirty="0">
                        <a:solidFill>
                          <a:schemeClr val="tx1">
                            <a:lumMod val="65000"/>
                            <a:lumOff val="35000"/>
                          </a:schemeClr>
                        </a:solidFill>
                        <a:latin typeface="+mn-ea"/>
                        <a:ea typeface="+mn-ea"/>
                        <a:cs typeface="+mn-cs"/>
                      </a:endParaRPr>
                    </a:p>
                    <a:p>
                      <a:pPr marL="171450" indent="-171450" algn="l">
                        <a:buFont typeface="Arial" panose="020B0604020202020204" pitchFamily="34" charset="0"/>
                        <a:buChar char="•"/>
                      </a:pPr>
                      <a:r>
                        <a:rPr kumimoji="1" lang="ja-JP" altLang="en-US" sz="900" b="0" kern="1200" dirty="0">
                          <a:solidFill>
                            <a:schemeClr val="tx1">
                              <a:lumMod val="65000"/>
                              <a:lumOff val="35000"/>
                            </a:schemeClr>
                          </a:solidFill>
                          <a:latin typeface="+mn-ea"/>
                          <a:ea typeface="+mn-ea"/>
                          <a:cs typeface="+mn-cs"/>
                        </a:rPr>
                        <a:t>クリエイティブの表現領域が狭く、ユーザーに訴求内容が伝わりづらくなるため、主体者の名称（</a:t>
                      </a:r>
                      <a:r>
                        <a:rPr kumimoji="1" lang="ja-JP" altLang="ja-JP" sz="900" b="0" kern="1200" dirty="0">
                          <a:solidFill>
                            <a:schemeClr val="tx1">
                              <a:lumMod val="65000"/>
                              <a:lumOff val="35000"/>
                            </a:schemeClr>
                          </a:solidFill>
                          <a:latin typeface="+mn-ea"/>
                          <a:ea typeface="+mn-ea"/>
                          <a:cs typeface="+mn-cs"/>
                        </a:rPr>
                        <a:t>会社名、ブランド名、商品名、サービス名</a:t>
                      </a:r>
                      <a:r>
                        <a:rPr kumimoji="1" lang="ja-JP" altLang="en-US" sz="900" b="0" kern="1200" dirty="0">
                          <a:solidFill>
                            <a:schemeClr val="tx1">
                              <a:lumMod val="65000"/>
                              <a:lumOff val="35000"/>
                            </a:schemeClr>
                          </a:solidFill>
                          <a:latin typeface="+mn-ea"/>
                          <a:ea typeface="+mn-ea"/>
                          <a:cs typeface="+mn-cs"/>
                        </a:rPr>
                        <a:t>）を複数記載することを推奨いたします。</a:t>
                      </a:r>
                      <a:endParaRPr kumimoji="1" lang="en-US" altLang="ja-JP" sz="900" b="0" kern="1200" dirty="0">
                        <a:solidFill>
                          <a:schemeClr val="tx1">
                            <a:lumMod val="65000"/>
                            <a:lumOff val="35000"/>
                          </a:schemeClr>
                        </a:solidFill>
                        <a:latin typeface="+mn-ea"/>
                        <a:ea typeface="+mn-ea"/>
                        <a:cs typeface="+mn-cs"/>
                      </a:endParaRPr>
                    </a:p>
                    <a:p>
                      <a:pPr algn="l"/>
                      <a:r>
                        <a:rPr kumimoji="1" lang="en-US" altLang="ja-JP" sz="900" b="0" kern="1200" dirty="0">
                          <a:solidFill>
                            <a:schemeClr val="tx1">
                              <a:lumMod val="65000"/>
                              <a:lumOff val="35000"/>
                            </a:schemeClr>
                          </a:solidFill>
                          <a:latin typeface="+mn-ea"/>
                          <a:ea typeface="+mn-ea"/>
                          <a:cs typeface="+mn-cs"/>
                        </a:rPr>
                        <a:t> </a:t>
                      </a:r>
                      <a:r>
                        <a:rPr kumimoji="1" lang="ja-JP" altLang="en-US" sz="900" b="0" kern="1200" dirty="0">
                          <a:solidFill>
                            <a:schemeClr val="tx1">
                              <a:lumMod val="65000"/>
                              <a:lumOff val="35000"/>
                            </a:schemeClr>
                          </a:solidFill>
                          <a:latin typeface="+mn-ea"/>
                          <a:ea typeface="+mn-ea"/>
                          <a:cs typeface="+mn-cs"/>
                        </a:rPr>
                        <a:t>ただし、以下を遵守してください。</a:t>
                      </a:r>
                      <a:endParaRPr kumimoji="1" lang="en-US" altLang="ja-JP" sz="9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en-US" sz="900" b="0" kern="1200" dirty="0">
                          <a:solidFill>
                            <a:schemeClr val="tx1">
                              <a:lumMod val="65000"/>
                              <a:lumOff val="35000"/>
                            </a:schemeClr>
                          </a:solidFill>
                          <a:latin typeface="+mn-ea"/>
                          <a:ea typeface="+mn-ea"/>
                          <a:cs typeface="+mn-cs"/>
                        </a:rPr>
                        <a:t>「</a:t>
                      </a:r>
                      <a:r>
                        <a:rPr kumimoji="1" lang="en-US" altLang="ja-JP" sz="900" b="0" kern="1200" dirty="0">
                          <a:solidFill>
                            <a:schemeClr val="tx1">
                              <a:lumMod val="65000"/>
                              <a:lumOff val="35000"/>
                            </a:schemeClr>
                          </a:solidFill>
                          <a:latin typeface="+mn-ea"/>
                          <a:ea typeface="+mn-ea"/>
                          <a:cs typeface="+mn-cs"/>
                        </a:rPr>
                        <a:t>/</a:t>
                      </a:r>
                      <a:r>
                        <a:rPr kumimoji="1" lang="ja-JP" altLang="en-US" sz="900" b="0" kern="1200" dirty="0">
                          <a:solidFill>
                            <a:schemeClr val="tx1">
                              <a:lumMod val="65000"/>
                              <a:lumOff val="35000"/>
                            </a:schemeClr>
                          </a:solidFill>
                          <a:latin typeface="+mn-ea"/>
                          <a:ea typeface="+mn-ea"/>
                          <a:cs typeface="+mn-cs"/>
                        </a:rPr>
                        <a:t>」（半角スラッシュ）で区切ること</a:t>
                      </a:r>
                      <a:endParaRPr kumimoji="1" lang="en-US" altLang="ja-JP" sz="9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ja-JP" sz="900" b="0" kern="1200" dirty="0">
                          <a:solidFill>
                            <a:schemeClr val="tx1">
                              <a:lumMod val="65000"/>
                              <a:lumOff val="35000"/>
                            </a:schemeClr>
                          </a:solidFill>
                          <a:latin typeface="+mn-ea"/>
                          <a:ea typeface="+mn-ea"/>
                          <a:cs typeface="+mn-cs"/>
                        </a:rPr>
                        <a:t>会社名、ブランド名、商品名、サービス名の</a:t>
                      </a:r>
                      <a:r>
                        <a:rPr kumimoji="1" lang="ja-JP" altLang="en-US" sz="900" b="0" kern="1200" dirty="0">
                          <a:solidFill>
                            <a:schemeClr val="tx1">
                              <a:lumMod val="65000"/>
                              <a:lumOff val="35000"/>
                            </a:schemeClr>
                          </a:solidFill>
                          <a:latin typeface="+mn-ea"/>
                          <a:ea typeface="+mn-ea"/>
                          <a:cs typeface="+mn-cs"/>
                        </a:rPr>
                        <a:t>内、</a:t>
                      </a:r>
                      <a:r>
                        <a:rPr kumimoji="1" lang="en-US" altLang="ja-JP" sz="900" b="0" kern="1200" dirty="0">
                          <a:solidFill>
                            <a:schemeClr val="tx1">
                              <a:lumMod val="65000"/>
                              <a:lumOff val="35000"/>
                            </a:schemeClr>
                          </a:solidFill>
                          <a:latin typeface="+mn-ea"/>
                          <a:ea typeface="+mn-ea"/>
                          <a:cs typeface="+mn-cs"/>
                        </a:rPr>
                        <a:t>2</a:t>
                      </a:r>
                      <a:r>
                        <a:rPr kumimoji="1" lang="ja-JP" altLang="en-US" sz="900" b="0" kern="1200" dirty="0">
                          <a:solidFill>
                            <a:schemeClr val="tx1">
                              <a:lumMod val="65000"/>
                              <a:lumOff val="35000"/>
                            </a:schemeClr>
                          </a:solidFill>
                          <a:latin typeface="+mn-ea"/>
                          <a:ea typeface="+mn-ea"/>
                          <a:cs typeface="+mn-cs"/>
                        </a:rPr>
                        <a:t>種類を使用すること</a:t>
                      </a:r>
                      <a:endParaRPr kumimoji="1" lang="en-US" altLang="ja-JP" sz="900" b="0" kern="1200" dirty="0">
                        <a:solidFill>
                          <a:schemeClr val="tx1">
                            <a:lumMod val="65000"/>
                            <a:lumOff val="35000"/>
                          </a:schemeClr>
                        </a:solidFill>
                        <a:latin typeface="+mn-ea"/>
                        <a:ea typeface="+mn-ea"/>
                        <a:cs typeface="+mn-cs"/>
                      </a:endParaRPr>
                    </a:p>
                    <a:p>
                      <a:pPr marL="628662" lvl="1" indent="-171450" algn="l">
                        <a:buFont typeface="Wingdings" panose="05000000000000000000" pitchFamily="2" charset="2"/>
                        <a:buChar char="ü"/>
                      </a:pPr>
                      <a:r>
                        <a:rPr kumimoji="1" lang="ja-JP" altLang="en-US" sz="900" b="0" kern="1200" dirty="0">
                          <a:solidFill>
                            <a:schemeClr val="tx1">
                              <a:lumMod val="65000"/>
                              <a:lumOff val="35000"/>
                            </a:schemeClr>
                          </a:solidFill>
                          <a:latin typeface="+mn-ea"/>
                          <a:ea typeface="+mn-ea"/>
                          <a:cs typeface="+mn-cs"/>
                        </a:rPr>
                        <a:t>主体者の名称</a:t>
                      </a:r>
                      <a:r>
                        <a:rPr kumimoji="1" lang="ja-JP" altLang="ja-JP" sz="900" b="0" kern="1200" dirty="0">
                          <a:solidFill>
                            <a:schemeClr val="tx1">
                              <a:lumMod val="65000"/>
                              <a:lumOff val="35000"/>
                            </a:schemeClr>
                          </a:solidFill>
                          <a:latin typeface="+mn-ea"/>
                          <a:ea typeface="+mn-ea"/>
                          <a:cs typeface="+mn-cs"/>
                        </a:rPr>
                        <a:t>以外のものを</a:t>
                      </a:r>
                      <a:r>
                        <a:rPr kumimoji="1" lang="ja-JP" altLang="en-US" sz="900" b="0" kern="1200" dirty="0">
                          <a:solidFill>
                            <a:schemeClr val="tx1">
                              <a:lumMod val="65000"/>
                              <a:lumOff val="35000"/>
                            </a:schemeClr>
                          </a:solidFill>
                          <a:latin typeface="+mn-ea"/>
                          <a:ea typeface="+mn-ea"/>
                          <a:cs typeface="+mn-cs"/>
                        </a:rPr>
                        <a:t>記載しないこと</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565601">
                <a:tc>
                  <a:txBody>
                    <a:bodyPr/>
                    <a:lstStyle/>
                    <a:p>
                      <a:pPr algn="ctr">
                        <a:lnSpc>
                          <a:spcPct val="110000"/>
                        </a:lnSpc>
                      </a:pPr>
                      <a:r>
                        <a:rPr kumimoji="1" lang="ja-JP" altLang="en-US" sz="1000" b="0" i="0" kern="1200">
                          <a:solidFill>
                            <a:schemeClr val="bg1"/>
                          </a:solidFill>
                          <a:latin typeface="Meiryo" panose="020B0604030504040204" pitchFamily="34" charset="-128"/>
                          <a:ea typeface="Meiryo" panose="020B0604030504040204" pitchFamily="34" charset="-128"/>
                          <a:cs typeface="+mn-cs"/>
                        </a:rPr>
                        <a:t>事前承認</a:t>
                      </a:r>
                      <a:r>
                        <a:rPr kumimoji="1" lang="en-US" altLang="ja-JP" sz="1000" b="0" i="0" kern="1200">
                          <a:solidFill>
                            <a:schemeClr val="bg1"/>
                          </a:solidFill>
                          <a:latin typeface="Meiryo" panose="020B0604030504040204" pitchFamily="34" charset="-128"/>
                          <a:ea typeface="Meiryo" panose="020B0604030504040204" pitchFamily="34" charset="-128"/>
                          <a:cs typeface="+mn-cs"/>
                        </a:rPr>
                        <a:t>ID</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kern="1200">
                          <a:solidFill>
                            <a:schemeClr val="tx1">
                              <a:lumMod val="65000"/>
                              <a:lumOff val="35000"/>
                            </a:schemeClr>
                          </a:solidFill>
                          <a:latin typeface="+mn-ea"/>
                          <a:ea typeface="+mn-ea"/>
                          <a:cs typeface="+mn-cs"/>
                        </a:rPr>
                        <a:t>入稿前審査で発行された</a:t>
                      </a:r>
                      <a:r>
                        <a:rPr kumimoji="1" lang="en-US" altLang="ja-JP" sz="900" b="0" kern="1200">
                          <a:solidFill>
                            <a:schemeClr val="tx1">
                              <a:lumMod val="65000"/>
                              <a:lumOff val="35000"/>
                            </a:schemeClr>
                          </a:solidFill>
                          <a:latin typeface="+mn-ea"/>
                          <a:ea typeface="+mn-ea"/>
                          <a:cs typeface="+mn-cs"/>
                        </a:rPr>
                        <a:t>ID</a:t>
                      </a:r>
                      <a:r>
                        <a:rPr kumimoji="1" lang="ja-JP" altLang="en-US" sz="900" b="0" kern="1200">
                          <a:solidFill>
                            <a:schemeClr val="tx1">
                              <a:lumMod val="65000"/>
                              <a:lumOff val="35000"/>
                            </a:schemeClr>
                          </a:solidFill>
                          <a:latin typeface="+mn-ea"/>
                          <a:ea typeface="+mn-ea"/>
                          <a:cs typeface="+mn-cs"/>
                        </a:rPr>
                        <a:t>を入力してください。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71798673"/>
                  </a:ext>
                </a:extLst>
              </a:tr>
              <a:tr h="565601">
                <a:tc>
                  <a:txBody>
                    <a:bodyPr/>
                    <a:lstStyle/>
                    <a:p>
                      <a:pPr algn="ctr">
                        <a:lnSpc>
                          <a:spcPct val="110000"/>
                        </a:lnSpc>
                      </a:pPr>
                      <a:r>
                        <a:rPr kumimoji="1" lang="ja-JP" altLang="en-US" sz="1000" b="0" i="0" kern="1200">
                          <a:solidFill>
                            <a:schemeClr val="bg1"/>
                          </a:solidFill>
                          <a:latin typeface="Meiryo" panose="020B0604030504040204" pitchFamily="34" charset="-128"/>
                          <a:ea typeface="Meiryo" panose="020B0604030504040204" pitchFamily="34" charset="-128"/>
                          <a:cs typeface="+mn-cs"/>
                        </a:rPr>
                        <a:t>ロゴ</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ea"/>
                          <a:ea typeface="+mn-ea"/>
                          <a:cs typeface="+mn-cs"/>
                        </a:rPr>
                        <a:t>広告配信時に掲載されないため、入稿は不要です。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957531720"/>
                  </a:ext>
                </a:extLst>
              </a:tr>
            </a:tbl>
          </a:graphicData>
        </a:graphic>
      </p:graphicFrame>
    </p:spTree>
    <p:extLst>
      <p:ext uri="{BB962C8B-B14F-4D97-AF65-F5344CB8AC3E}">
        <p14:creationId xmlns:p14="http://schemas.microsoft.com/office/powerpoint/2010/main" val="3634619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プレースホルダー 9">
            <a:extLst>
              <a:ext uri="{FF2B5EF4-FFF2-40B4-BE49-F238E27FC236}">
                <a16:creationId xmlns:a16="http://schemas.microsoft.com/office/drawing/2014/main" id="{6FB41084-8EF4-682D-F803-90675B200665}"/>
              </a:ext>
            </a:extLst>
          </p:cNvPr>
          <p:cNvSpPr>
            <a:spLocks noGrp="1"/>
          </p:cNvSpPr>
          <p:nvPr>
            <p:ph type="body" sz="quarter" idx="12"/>
          </p:nvPr>
        </p:nvSpPr>
        <p:spPr/>
        <p:txBody>
          <a:bodyPr/>
          <a:lstStyle/>
          <a:p>
            <a:r>
              <a:rPr lang="ja-JP" altLang="en-US"/>
              <a:t>その他・注意事項</a:t>
            </a:r>
          </a:p>
        </p:txBody>
      </p:sp>
      <p:pic>
        <p:nvPicPr>
          <p:cNvPr id="12" name="図プレースホルダー 11" descr="アイコン&#10;&#10;自動的に生成された説明">
            <a:extLst>
              <a:ext uri="{FF2B5EF4-FFF2-40B4-BE49-F238E27FC236}">
                <a16:creationId xmlns:a16="http://schemas.microsoft.com/office/drawing/2014/main" id="{F1D21705-011B-1203-F01C-A0EA55951DB6}"/>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t>入稿</a:t>
            </a:r>
            <a:r>
              <a:rPr kumimoji="1" lang="ja-JP" altLang="en-US" dirty="0"/>
              <a:t>規定　</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graphicFrame>
        <p:nvGraphicFramePr>
          <p:cNvPr id="2" name="表 3">
            <a:extLst>
              <a:ext uri="{FF2B5EF4-FFF2-40B4-BE49-F238E27FC236}">
                <a16:creationId xmlns:a16="http://schemas.microsoft.com/office/drawing/2014/main" id="{7A6E3751-CA4C-DEF4-C961-2E8BE4595BBE}"/>
              </a:ext>
            </a:extLst>
          </p:cNvPr>
          <p:cNvGraphicFramePr>
            <a:graphicFrameLocks noGrp="1"/>
          </p:cNvGraphicFramePr>
          <p:nvPr>
            <p:extLst>
              <p:ext uri="{D42A27DB-BD31-4B8C-83A1-F6EECF244321}">
                <p14:modId xmlns:p14="http://schemas.microsoft.com/office/powerpoint/2010/main" val="3031050758"/>
              </p:ext>
            </p:extLst>
          </p:nvPr>
        </p:nvGraphicFramePr>
        <p:xfrm>
          <a:off x="775300" y="1761892"/>
          <a:ext cx="10315784" cy="3816001"/>
        </p:xfrm>
        <a:graphic>
          <a:graphicData uri="http://schemas.openxmlformats.org/drawingml/2006/table">
            <a:tbl>
              <a:tblPr firstRow="1" bandRow="1">
                <a:tableStyleId>{F5AB1C69-6EDB-4FF4-983F-18BD219EF322}</a:tableStyleId>
              </a:tblPr>
              <a:tblGrid>
                <a:gridCol w="927120">
                  <a:extLst>
                    <a:ext uri="{9D8B030D-6E8A-4147-A177-3AD203B41FA5}">
                      <a16:colId xmlns:a16="http://schemas.microsoft.com/office/drawing/2014/main" val="747325004"/>
                    </a:ext>
                  </a:extLst>
                </a:gridCol>
                <a:gridCol w="921834">
                  <a:extLst>
                    <a:ext uri="{9D8B030D-6E8A-4147-A177-3AD203B41FA5}">
                      <a16:colId xmlns:a16="http://schemas.microsoft.com/office/drawing/2014/main" val="1773911750"/>
                    </a:ext>
                  </a:extLst>
                </a:gridCol>
                <a:gridCol w="2839844">
                  <a:extLst>
                    <a:ext uri="{9D8B030D-6E8A-4147-A177-3AD203B41FA5}">
                      <a16:colId xmlns:a16="http://schemas.microsoft.com/office/drawing/2014/main" val="252875864"/>
                    </a:ext>
                  </a:extLst>
                </a:gridCol>
                <a:gridCol w="5626986">
                  <a:extLst>
                    <a:ext uri="{9D8B030D-6E8A-4147-A177-3AD203B41FA5}">
                      <a16:colId xmlns:a16="http://schemas.microsoft.com/office/drawing/2014/main" val="1072926061"/>
                    </a:ext>
                  </a:extLst>
                </a:gridCol>
              </a:tblGrid>
              <a:tr h="376953">
                <a:tc>
                  <a:txBody>
                    <a:bodyPr/>
                    <a:lstStyle/>
                    <a:p>
                      <a:r>
                        <a:rPr kumimoji="1" lang="ja-JP" altLang="en-US" dirty="0"/>
                        <a:t>種別</a:t>
                      </a:r>
                    </a:p>
                  </a:txBody>
                  <a:tcPr/>
                </a:tc>
                <a:tc>
                  <a:txBody>
                    <a:bodyPr/>
                    <a:lstStyle/>
                    <a:p>
                      <a:r>
                        <a:rPr kumimoji="1" lang="ja-JP" altLang="en-US" dirty="0"/>
                        <a:t>言語</a:t>
                      </a:r>
                    </a:p>
                  </a:txBody>
                  <a:tcPr/>
                </a:tc>
                <a:tc>
                  <a:txBody>
                    <a:bodyPr/>
                    <a:lstStyle/>
                    <a:p>
                      <a:r>
                        <a:rPr kumimoji="1" lang="ja-JP" altLang="en-US" dirty="0"/>
                        <a:t>ページタイトル</a:t>
                      </a:r>
                    </a:p>
                  </a:txBody>
                  <a:tcPr/>
                </a:tc>
                <a:tc>
                  <a:txBody>
                    <a:bodyPr/>
                    <a:lstStyle/>
                    <a:p>
                      <a:r>
                        <a:rPr kumimoji="1" lang="en-US" altLang="ja-JP" dirty="0"/>
                        <a:t>URL</a:t>
                      </a:r>
                      <a:endParaRPr kumimoji="1" lang="ja-JP" altLang="en-US" dirty="0"/>
                    </a:p>
                  </a:txBody>
                  <a:tcPr/>
                </a:tc>
                <a:extLst>
                  <a:ext uri="{0D108BD9-81ED-4DB2-BD59-A6C34878D82A}">
                    <a16:rowId xmlns:a16="http://schemas.microsoft.com/office/drawing/2014/main" val="3068275943"/>
                  </a:ext>
                </a:extLst>
              </a:tr>
              <a:tr h="859762">
                <a:tc rowSpan="2">
                  <a:txBody>
                    <a:bodyPr/>
                    <a:lstStyle/>
                    <a:p>
                      <a:r>
                        <a:rPr kumimoji="1" lang="ja-JP" altLang="en-US" sz="1400" b="0" dirty="0">
                          <a:latin typeface="+mn-ea"/>
                          <a:ea typeface="+mn-ea"/>
                        </a:rPr>
                        <a:t>新ヘルプ</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dirty="0">
                          <a:latin typeface="+mn-ea"/>
                          <a:ea typeface="+mn-ea"/>
                        </a:rPr>
                        <a:t>日本語</a:t>
                      </a:r>
                    </a:p>
                  </a:txBody>
                  <a:tcPr/>
                </a:tc>
                <a:tc>
                  <a:txBody>
                    <a:bodyPr/>
                    <a:lstStyle/>
                    <a:p>
                      <a:r>
                        <a:rPr kumimoji="1" lang="ja-JP" altLang="en-US" sz="1400" b="0" dirty="0">
                          <a:latin typeface="+mn-ea"/>
                          <a:ea typeface="+mn-ea"/>
                        </a:rPr>
                        <a:t>レスポンシブ（画像）</a:t>
                      </a:r>
                      <a:r>
                        <a:rPr kumimoji="1" lang="en-US" altLang="ja-JP" sz="1400" b="0" dirty="0">
                          <a:latin typeface="+mn-ea"/>
                          <a:ea typeface="+mn-ea"/>
                        </a:rPr>
                        <a:t>-</a:t>
                      </a:r>
                      <a:r>
                        <a:rPr kumimoji="1" lang="ja-JP" altLang="en-US" sz="1400" b="0" dirty="0">
                          <a:latin typeface="+mn-ea"/>
                          <a:ea typeface="+mn-ea"/>
                        </a:rPr>
                        <a:t>予約型</a:t>
                      </a:r>
                    </a:p>
                  </a:txBody>
                  <a:tcPr/>
                </a:tc>
                <a:tc>
                  <a:txBody>
                    <a:bodyPr/>
                    <a:lstStyle/>
                    <a:p>
                      <a:r>
                        <a:rPr kumimoji="1" lang="en-US" altLang="ja-JP" sz="1400" b="0" dirty="0">
                          <a:latin typeface="+mn-ea"/>
                          <a:ea typeface="+mn-ea"/>
                        </a:rPr>
                        <a:t>https://ads-help.yahoo-net.jp/s/article/H000046061?language=ja</a:t>
                      </a:r>
                    </a:p>
                  </a:txBody>
                  <a:tcPr/>
                </a:tc>
                <a:extLst>
                  <a:ext uri="{0D108BD9-81ED-4DB2-BD59-A6C34878D82A}">
                    <a16:rowId xmlns:a16="http://schemas.microsoft.com/office/drawing/2014/main" val="1465005470"/>
                  </a:ext>
                </a:extLst>
              </a:tr>
              <a:tr h="859762">
                <a:tc vMerge="1">
                  <a:txBody>
                    <a:bodyPr/>
                    <a:lstStyle/>
                    <a:p>
                      <a:endParaRPr kumimoji="1" lang="ja-JP" altLang="en-US" sz="1400" b="0" dirty="0">
                        <a:latin typeface="+mn-ea"/>
                        <a:ea typeface="+mn-ea"/>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dirty="0">
                          <a:latin typeface="+mn-ea"/>
                          <a:ea typeface="+mn-ea"/>
                        </a:rPr>
                        <a:t>英語</a:t>
                      </a:r>
                    </a:p>
                  </a:txBody>
                  <a:tcPr/>
                </a:tc>
                <a:tc>
                  <a:txBody>
                    <a:bodyPr/>
                    <a:lstStyle/>
                    <a:p>
                      <a:r>
                        <a:rPr kumimoji="1" lang="en-US" altLang="ja-JP" sz="1400" b="0" dirty="0">
                          <a:latin typeface="+mn-ea"/>
                          <a:ea typeface="+mn-ea"/>
                        </a:rPr>
                        <a:t>Responsive</a:t>
                      </a:r>
                      <a:r>
                        <a:rPr kumimoji="1" lang="ja-JP" altLang="en-US" sz="1400" b="0" dirty="0">
                          <a:latin typeface="+mn-ea"/>
                          <a:ea typeface="+mn-ea"/>
                        </a:rPr>
                        <a:t>（</a:t>
                      </a:r>
                      <a:r>
                        <a:rPr kumimoji="1" lang="en-US" altLang="ja-JP" sz="1400" b="0" dirty="0">
                          <a:latin typeface="+mn-ea"/>
                          <a:ea typeface="+mn-ea"/>
                        </a:rPr>
                        <a:t>Image</a:t>
                      </a:r>
                      <a:r>
                        <a:rPr kumimoji="1" lang="ja-JP" altLang="en-US" sz="1400" b="0" dirty="0">
                          <a:latin typeface="+mn-ea"/>
                          <a:ea typeface="+mn-ea"/>
                        </a:rPr>
                        <a:t>）</a:t>
                      </a:r>
                      <a:r>
                        <a:rPr kumimoji="1" lang="en-US" altLang="ja-JP" sz="1400" b="0" dirty="0">
                          <a:latin typeface="+mn-ea"/>
                          <a:ea typeface="+mn-ea"/>
                        </a:rPr>
                        <a:t>-Display Ads (Guaranteed)</a:t>
                      </a:r>
                      <a:endParaRPr kumimoji="1" lang="ja-JP" altLang="en-US" sz="1400" b="0" dirty="0">
                        <a:latin typeface="+mn-ea"/>
                        <a:ea typeface="+mn-ea"/>
                      </a:endParaRPr>
                    </a:p>
                  </a:txBody>
                  <a:tcPr/>
                </a:tc>
                <a:tc>
                  <a:txBody>
                    <a:bodyPr/>
                    <a:lstStyle/>
                    <a:p>
                      <a:r>
                        <a:rPr kumimoji="1" lang="en-US" altLang="ja-JP" sz="1400" b="0" dirty="0">
                          <a:latin typeface="+mn-ea"/>
                          <a:ea typeface="+mn-ea"/>
                        </a:rPr>
                        <a:t>https://ads-help.yahoo-net.jp/s/article/H000046061?language=en_US</a:t>
                      </a:r>
                    </a:p>
                  </a:txBody>
                  <a:tcPr/>
                </a:tc>
                <a:extLst>
                  <a:ext uri="{0D108BD9-81ED-4DB2-BD59-A6C34878D82A}">
                    <a16:rowId xmlns:a16="http://schemas.microsoft.com/office/drawing/2014/main" val="1379311380"/>
                  </a:ext>
                </a:extLst>
              </a:tr>
              <a:tr h="859762">
                <a:tc rowSpan="2">
                  <a:txBody>
                    <a:bodyPr/>
                    <a:lstStyle/>
                    <a:p>
                      <a:r>
                        <a:rPr kumimoji="1" lang="ja-JP" altLang="en-US" sz="1400" b="0" dirty="0">
                          <a:latin typeface="+mn-ea"/>
                          <a:ea typeface="+mn-ea"/>
                        </a:rPr>
                        <a:t>旧ヘルプ</a:t>
                      </a:r>
                    </a:p>
                  </a:txBody>
                  <a:tcPr/>
                </a:tc>
                <a:tc>
                  <a:txBody>
                    <a:bodyPr/>
                    <a:lstStyle/>
                    <a:p>
                      <a:r>
                        <a:rPr kumimoji="1" lang="ja-JP" altLang="en-US" sz="1400" b="0" dirty="0">
                          <a:latin typeface="+mn-ea"/>
                          <a:ea typeface="+mn-ea"/>
                        </a:rPr>
                        <a:t>日本語</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i="0" kern="1200" dirty="0">
                          <a:solidFill>
                            <a:schemeClr val="dk1"/>
                          </a:solidFill>
                          <a:effectLst/>
                          <a:latin typeface="+mn-ea"/>
                          <a:ea typeface="+mn-ea"/>
                          <a:cs typeface="+mn-cs"/>
                        </a:rPr>
                        <a:t>レスポンシブ（画像）</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予約型</a:t>
                      </a:r>
                    </a:p>
                    <a:p>
                      <a:endParaRPr kumimoji="1" lang="ja-JP" altLang="en-US" sz="1400" b="0" dirty="0">
                        <a:latin typeface="+mn-ea"/>
                        <a:ea typeface="+mn-ea"/>
                      </a:endParaRPr>
                    </a:p>
                  </a:txBody>
                  <a:tcPr/>
                </a:tc>
                <a:tc>
                  <a:txBody>
                    <a:bodyPr/>
                    <a:lstStyle/>
                    <a:p>
                      <a:r>
                        <a:rPr kumimoji="1" lang="en-US" altLang="ja-JP" sz="1400" b="0" dirty="0">
                          <a:latin typeface="+mn-ea"/>
                          <a:ea typeface="+mn-ea"/>
                        </a:rPr>
                        <a:t>https://ads-help.yahoo.co.jp/yahooads/guideline/articledetail?lan=ja&amp;aid=138866</a:t>
                      </a:r>
                      <a:endParaRPr kumimoji="1" lang="ja-JP" altLang="en-US" sz="1400" b="0" dirty="0">
                        <a:latin typeface="+mn-ea"/>
                        <a:ea typeface="+mn-ea"/>
                      </a:endParaRPr>
                    </a:p>
                  </a:txBody>
                  <a:tcPr/>
                </a:tc>
                <a:extLst>
                  <a:ext uri="{0D108BD9-81ED-4DB2-BD59-A6C34878D82A}">
                    <a16:rowId xmlns:a16="http://schemas.microsoft.com/office/drawing/2014/main" val="3744416263"/>
                  </a:ext>
                </a:extLst>
              </a:tr>
              <a:tr h="859762">
                <a:tc vMerge="1">
                  <a:txBody>
                    <a:bodyPr/>
                    <a:lstStyle/>
                    <a:p>
                      <a:endParaRPr kumimoji="1" lang="ja-JP" altLang="en-US" sz="1400" b="0" dirty="0">
                        <a:latin typeface="+mn-ea"/>
                        <a:ea typeface="+mn-ea"/>
                      </a:endParaRPr>
                    </a:p>
                  </a:txBody>
                  <a:tcPr/>
                </a:tc>
                <a:tc>
                  <a:txBody>
                    <a:bodyPr/>
                    <a:lstStyle/>
                    <a:p>
                      <a:r>
                        <a:rPr kumimoji="1" lang="ja-JP" altLang="en-US" sz="1400" b="0" dirty="0">
                          <a:latin typeface="+mn-ea"/>
                          <a:ea typeface="+mn-ea"/>
                        </a:rPr>
                        <a:t>英語</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Responsive</a:t>
                      </a:r>
                      <a:r>
                        <a:rPr kumimoji="1" lang="ja-JP" altLang="en-US" sz="1400" b="0" i="0" kern="1200" dirty="0">
                          <a:solidFill>
                            <a:schemeClr val="dk1"/>
                          </a:solidFill>
                          <a:effectLst/>
                          <a:latin typeface="+mn-ea"/>
                          <a:ea typeface="+mn-ea"/>
                          <a:cs typeface="+mn-cs"/>
                        </a:rPr>
                        <a:t>（</a:t>
                      </a:r>
                      <a:r>
                        <a:rPr kumimoji="1" lang="en-US" altLang="ja-JP" sz="1400" b="0" i="0" kern="1200" dirty="0">
                          <a:solidFill>
                            <a:schemeClr val="dk1"/>
                          </a:solidFill>
                          <a:effectLst/>
                          <a:latin typeface="+mn-ea"/>
                          <a:ea typeface="+mn-ea"/>
                          <a:cs typeface="+mn-cs"/>
                        </a:rPr>
                        <a:t>Image</a:t>
                      </a:r>
                      <a:r>
                        <a:rPr kumimoji="1" lang="ja-JP" altLang="en-US" sz="1400" b="0" i="0" kern="1200" dirty="0">
                          <a:solidFill>
                            <a:schemeClr val="dk1"/>
                          </a:solidFill>
                          <a:effectLst/>
                          <a:latin typeface="+mn-ea"/>
                          <a:ea typeface="+mn-ea"/>
                          <a:cs typeface="+mn-cs"/>
                        </a:rPr>
                        <a:t>）</a:t>
                      </a:r>
                      <a:r>
                        <a:rPr kumimoji="1" lang="en-US" altLang="ja-JP" sz="1400" b="0" i="0" kern="1200" dirty="0">
                          <a:solidFill>
                            <a:schemeClr val="dk1"/>
                          </a:solidFill>
                          <a:effectLst/>
                          <a:latin typeface="+mn-ea"/>
                          <a:ea typeface="+mn-ea"/>
                          <a:cs typeface="+mn-cs"/>
                        </a:rPr>
                        <a:t>-Display Ads (Guaranteed)</a:t>
                      </a:r>
                    </a:p>
                  </a:txBody>
                  <a:tcPr/>
                </a:tc>
                <a:tc>
                  <a:txBody>
                    <a:bodyPr/>
                    <a:lstStyle/>
                    <a:p>
                      <a:r>
                        <a:rPr kumimoji="1" lang="en-US" altLang="ja-JP" sz="1400" b="0" dirty="0">
                          <a:latin typeface="+mn-ea"/>
                          <a:ea typeface="+mn-ea"/>
                        </a:rPr>
                        <a:t>https://ads-help.yahoo.co.jp/yahooads/guideline/articledetail?lan=en&amp;aid=73165</a:t>
                      </a:r>
                      <a:endParaRPr kumimoji="1" lang="ja-JP" altLang="en-US" sz="1400" b="0" dirty="0">
                        <a:latin typeface="+mn-ea"/>
                        <a:ea typeface="+mn-ea"/>
                      </a:endParaRPr>
                    </a:p>
                  </a:txBody>
                  <a:tcPr/>
                </a:tc>
                <a:extLst>
                  <a:ext uri="{0D108BD9-81ED-4DB2-BD59-A6C34878D82A}">
                    <a16:rowId xmlns:a16="http://schemas.microsoft.com/office/drawing/2014/main" val="3486858759"/>
                  </a:ext>
                </a:extLst>
              </a:tr>
            </a:tbl>
          </a:graphicData>
        </a:graphic>
      </p:graphicFrame>
      <p:sp>
        <p:nvSpPr>
          <p:cNvPr id="4" name="テキスト ボックス 3">
            <a:extLst>
              <a:ext uri="{FF2B5EF4-FFF2-40B4-BE49-F238E27FC236}">
                <a16:creationId xmlns:a16="http://schemas.microsoft.com/office/drawing/2014/main" id="{9731C35B-05F6-3DA2-9EBB-43899D80E13E}"/>
              </a:ext>
            </a:extLst>
          </p:cNvPr>
          <p:cNvSpPr txBox="1"/>
          <p:nvPr/>
        </p:nvSpPr>
        <p:spPr>
          <a:xfrm>
            <a:off x="595671" y="907038"/>
            <a:ext cx="11186754" cy="307777"/>
          </a:xfrm>
          <a:prstGeom prst="rect">
            <a:avLst/>
          </a:prstGeom>
          <a:noFill/>
        </p:spPr>
        <p:txBody>
          <a:bodyPr wrap="square">
            <a:spAutoFit/>
          </a:bodyPr>
          <a:lstStyle/>
          <a:p>
            <a:r>
              <a:rPr lang="ja-JP" altLang="en-US" sz="1400" dirty="0">
                <a:solidFill>
                  <a:schemeClr val="tx1">
                    <a:lumMod val="65000"/>
                    <a:lumOff val="35000"/>
                  </a:schemeClr>
                </a:solidFill>
                <a:latin typeface="+mn-ea"/>
              </a:rPr>
              <a:t>入稿規定は以下ページよりご確認ください。（新ヘルプ・旧ヘルプどちらも同様の内容となります）</a:t>
            </a:r>
          </a:p>
        </p:txBody>
      </p:sp>
    </p:spTree>
    <p:extLst>
      <p:ext uri="{BB962C8B-B14F-4D97-AF65-F5344CB8AC3E}">
        <p14:creationId xmlns:p14="http://schemas.microsoft.com/office/powerpoint/2010/main" val="2560305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入稿規定　留意点</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762CC76E-0F67-6B62-FD29-1F1BD9812F7A}"/>
              </a:ext>
            </a:extLst>
          </p:cNvPr>
          <p:cNvSpPr txBox="1"/>
          <p:nvPr/>
        </p:nvSpPr>
        <p:spPr>
          <a:xfrm>
            <a:off x="474592" y="852438"/>
            <a:ext cx="11377708" cy="6001643"/>
          </a:xfrm>
          <a:prstGeom prst="rect">
            <a:avLst/>
          </a:prstGeom>
          <a:noFill/>
        </p:spPr>
        <p:txBody>
          <a:bodyPr wrap="square">
            <a:spAutoFit/>
          </a:bodyPr>
          <a:lstStyle/>
          <a:p>
            <a:pPr marL="449263" indent="-449263"/>
            <a:r>
              <a:rPr lang="en-US" altLang="ja-JP" sz="1600" b="1" dirty="0">
                <a:solidFill>
                  <a:schemeClr val="tx1">
                    <a:lumMod val="65000"/>
                    <a:lumOff val="35000"/>
                  </a:schemeClr>
                </a:solidFill>
                <a:latin typeface="+mn-ea"/>
              </a:rPr>
              <a:t>【</a:t>
            </a:r>
            <a:r>
              <a:rPr lang="ja-JP" altLang="en-US" sz="1600" b="1" dirty="0">
                <a:solidFill>
                  <a:schemeClr val="tx1">
                    <a:lumMod val="65000"/>
                    <a:lumOff val="35000"/>
                  </a:schemeClr>
                </a:solidFill>
                <a:latin typeface="+mn-ea"/>
              </a:rPr>
              <a:t>記号制限</a:t>
            </a:r>
            <a:r>
              <a:rPr lang="en-US" altLang="ja-JP" sz="1600" b="1" dirty="0">
                <a:solidFill>
                  <a:schemeClr val="tx1">
                    <a:lumMod val="65000"/>
                    <a:lumOff val="35000"/>
                  </a:schemeClr>
                </a:solidFill>
                <a:latin typeface="+mn-ea"/>
              </a:rPr>
              <a:t>】</a:t>
            </a:r>
          </a:p>
          <a:p>
            <a:pPr marL="449263" indent="-449263"/>
            <a:r>
              <a:rPr lang="ja-JP" altLang="en-US" sz="1200" dirty="0">
                <a:solidFill>
                  <a:srgbClr val="222222"/>
                </a:solidFill>
                <a:latin typeface="+mn-ea"/>
              </a:rPr>
              <a:t>　・</a:t>
            </a:r>
            <a:r>
              <a:rPr lang="ja-JP" altLang="en-US" sz="1200" dirty="0">
                <a:solidFill>
                  <a:schemeClr val="tx1">
                    <a:lumMod val="65000"/>
                    <a:lumOff val="35000"/>
                  </a:schemeClr>
                </a:solidFill>
                <a:latin typeface="+mn-ea"/>
              </a:rPr>
              <a:t>以下の記号は使用できません。ただし、固有名詞に含まれる場合は利用可能です。（例：</a:t>
            </a:r>
            <a:r>
              <a:rPr lang="en-US" altLang="ja-JP" sz="1200" dirty="0">
                <a:solidFill>
                  <a:schemeClr val="tx1">
                    <a:lumMod val="65000"/>
                    <a:lumOff val="35000"/>
                  </a:schemeClr>
                </a:solidFill>
                <a:latin typeface="+mn-ea"/>
              </a:rPr>
              <a:t>Yahoo! JAPAN </a:t>
            </a:r>
            <a:r>
              <a:rPr lang="ja-JP" altLang="en-US" sz="1200" dirty="0">
                <a:solidFill>
                  <a:schemeClr val="tx1">
                    <a:lumMod val="65000"/>
                    <a:lumOff val="35000"/>
                  </a:schemeClr>
                </a:solidFill>
                <a:latin typeface="+mn-ea"/>
              </a:rPr>
              <a:t>）。</a:t>
            </a:r>
            <a:endParaRPr lang="en-US" altLang="ja-JP" sz="1200" dirty="0">
              <a:solidFill>
                <a:schemeClr val="tx1">
                  <a:lumMod val="65000"/>
                  <a:lumOff val="35000"/>
                </a:schemeClr>
              </a:solidFill>
              <a:latin typeface="+mn-ea"/>
            </a:endParaRPr>
          </a:p>
          <a:p>
            <a:pPr marL="449263" indent="-449263"/>
            <a:r>
              <a:rPr lang="ja-JP" altLang="en-US" sz="1200" dirty="0">
                <a:solidFill>
                  <a:schemeClr val="tx1">
                    <a:lumMod val="65000"/>
                    <a:lumOff val="35000"/>
                  </a:schemeClr>
                </a:solidFill>
                <a:latin typeface="+mn-ea"/>
              </a:rPr>
              <a:t>　　システムでは制御がかからないためご注意ください</a:t>
            </a:r>
            <a:r>
              <a:rPr lang="ja-JP" altLang="en-US" sz="1600" dirty="0">
                <a:solidFill>
                  <a:schemeClr val="tx1">
                    <a:lumMod val="65000"/>
                    <a:lumOff val="35000"/>
                  </a:schemeClr>
                </a:solidFill>
                <a:latin typeface="+mn-ea"/>
              </a:rPr>
              <a:t>。</a:t>
            </a:r>
            <a:endParaRPr lang="en-US" altLang="ja-JP" sz="1600" dirty="0">
              <a:solidFill>
                <a:schemeClr val="tx1">
                  <a:lumMod val="65000"/>
                  <a:lumOff val="35000"/>
                </a:schemeClr>
              </a:solidFill>
              <a:latin typeface="+mn-ea"/>
            </a:endParaRPr>
          </a:p>
          <a:p>
            <a:pPr marL="449263" indent="-449263"/>
            <a:endParaRPr lang="en-US" altLang="ja-JP" sz="1600" dirty="0">
              <a:solidFill>
                <a:schemeClr val="tx1">
                  <a:lumMod val="65000"/>
                  <a:lumOff val="35000"/>
                </a:schemeClr>
              </a:solidFill>
              <a:latin typeface="+mn-ea"/>
            </a:endParaRPr>
          </a:p>
          <a:p>
            <a:pPr marL="449263" indent="-449263"/>
            <a:endParaRPr lang="en-US" altLang="ja-JP" sz="1600" dirty="0">
              <a:solidFill>
                <a:schemeClr val="tx1">
                  <a:lumMod val="65000"/>
                  <a:lumOff val="35000"/>
                </a:schemeClr>
              </a:solidFill>
              <a:latin typeface="+mn-ea"/>
            </a:endParaRPr>
          </a:p>
          <a:p>
            <a:pPr marL="449263" indent="-449263"/>
            <a:endParaRPr lang="en-US" altLang="ja-JP" sz="800" dirty="0">
              <a:solidFill>
                <a:schemeClr val="tx1">
                  <a:lumMod val="65000"/>
                  <a:lumOff val="35000"/>
                </a:schemeClr>
              </a:solidFill>
              <a:latin typeface="+mn-ea"/>
            </a:endParaRPr>
          </a:p>
          <a:p>
            <a:pPr marL="449263" indent="-449263"/>
            <a:r>
              <a:rPr lang="ja-JP" altLang="en-US" sz="1200" dirty="0">
                <a:solidFill>
                  <a:schemeClr val="tx1">
                    <a:lumMod val="65000"/>
                    <a:lumOff val="35000"/>
                  </a:schemeClr>
                </a:solidFill>
                <a:latin typeface="+mn-ea"/>
              </a:rPr>
              <a:t>　　なお、記号を利用する場合、半角を推奨とします。</a:t>
            </a:r>
            <a:endParaRPr lang="en-US" altLang="ja-JP" sz="1800"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r>
              <a:rPr lang="en-US" altLang="ja-JP" sz="1600" b="1" dirty="0">
                <a:solidFill>
                  <a:schemeClr val="tx1">
                    <a:lumMod val="65000"/>
                    <a:lumOff val="35000"/>
                  </a:schemeClr>
                </a:solidFill>
                <a:latin typeface="+mn-ea"/>
              </a:rPr>
              <a:t>【</a:t>
            </a:r>
            <a:r>
              <a:rPr lang="ja-JP" altLang="en-US" sz="1600" b="1" dirty="0">
                <a:solidFill>
                  <a:schemeClr val="tx1">
                    <a:lumMod val="65000"/>
                    <a:lumOff val="35000"/>
                  </a:schemeClr>
                </a:solidFill>
                <a:latin typeface="+mn-ea"/>
              </a:rPr>
              <a:t>広告表現規制</a:t>
            </a:r>
            <a:r>
              <a:rPr lang="en-US" altLang="ja-JP" sz="1600" b="1" dirty="0">
                <a:solidFill>
                  <a:schemeClr val="tx1">
                    <a:lumMod val="65000"/>
                    <a:lumOff val="35000"/>
                  </a:schemeClr>
                </a:solidFill>
                <a:latin typeface="+mn-ea"/>
              </a:rPr>
              <a:t>】</a:t>
            </a:r>
          </a:p>
          <a:p>
            <a:pPr indent="265113"/>
            <a:r>
              <a:rPr lang="ja-JP" altLang="en-US" sz="1200" dirty="0">
                <a:solidFill>
                  <a:schemeClr val="tx1">
                    <a:lumMod val="65000"/>
                    <a:lumOff val="35000"/>
                  </a:schemeClr>
                </a:solidFill>
                <a:latin typeface="+mn-ea"/>
              </a:rPr>
              <a:t>「</a:t>
            </a:r>
            <a:r>
              <a:rPr lang="en-US" altLang="ja-JP" sz="1200" dirty="0">
                <a:solidFill>
                  <a:schemeClr val="tx1">
                    <a:lumMod val="65000"/>
                    <a:lumOff val="35000"/>
                  </a:schemeClr>
                </a:solidFill>
                <a:latin typeface="+mn-ea"/>
              </a:rPr>
              <a:t>Yahoo! JAPAN </a:t>
            </a:r>
            <a:r>
              <a:rPr lang="ja-JP" altLang="en-US" sz="1200" dirty="0">
                <a:solidFill>
                  <a:schemeClr val="tx1">
                    <a:lumMod val="65000"/>
                    <a:lumOff val="35000"/>
                  </a:schemeClr>
                </a:solidFill>
                <a:latin typeface="+mn-ea"/>
              </a:rPr>
              <a:t>広告掲載基準」第</a:t>
            </a:r>
            <a:r>
              <a:rPr lang="en-US" altLang="ja-JP" sz="1200" dirty="0">
                <a:solidFill>
                  <a:schemeClr val="tx1">
                    <a:lumMod val="65000"/>
                    <a:lumOff val="35000"/>
                  </a:schemeClr>
                </a:solidFill>
                <a:latin typeface="+mn-ea"/>
              </a:rPr>
              <a:t>9</a:t>
            </a:r>
            <a:r>
              <a:rPr lang="ja-JP" altLang="en-US" sz="1200" dirty="0">
                <a:solidFill>
                  <a:schemeClr val="tx1">
                    <a:lumMod val="65000"/>
                    <a:lumOff val="35000"/>
                  </a:schemeClr>
                </a:solidFill>
                <a:latin typeface="+mn-ea"/>
              </a:rPr>
              <a:t>章 広告表現規制を確認してください。</a:t>
            </a:r>
          </a:p>
          <a:p>
            <a:pPr indent="265113"/>
            <a:r>
              <a:rPr lang="en-US" altLang="ja-JP" sz="1200" dirty="0">
                <a:solidFill>
                  <a:schemeClr val="tx1">
                    <a:lumMod val="65000"/>
                    <a:lumOff val="35000"/>
                  </a:schemeClr>
                </a:solidFill>
                <a:latin typeface="+mn-ea"/>
              </a:rPr>
              <a:t>Yahoo! JAPAN</a:t>
            </a:r>
            <a:r>
              <a:rPr lang="ja-JP" altLang="en-US" sz="1200" dirty="0">
                <a:solidFill>
                  <a:schemeClr val="tx1">
                    <a:lumMod val="65000"/>
                    <a:lumOff val="35000"/>
                  </a:schemeClr>
                </a:solidFill>
                <a:latin typeface="+mn-ea"/>
              </a:rPr>
              <a:t>　トップページ　トピックス</a:t>
            </a:r>
            <a:r>
              <a:rPr lang="en-US" altLang="ja-JP" sz="1200" dirty="0">
                <a:solidFill>
                  <a:schemeClr val="tx1">
                    <a:lumMod val="65000"/>
                    <a:lumOff val="35000"/>
                  </a:schemeClr>
                </a:solidFill>
                <a:latin typeface="+mn-ea"/>
              </a:rPr>
              <a:t>PR</a:t>
            </a:r>
            <a:r>
              <a:rPr lang="ja-JP" altLang="en-US" sz="1200" dirty="0">
                <a:solidFill>
                  <a:schemeClr val="tx1">
                    <a:lumMod val="65000"/>
                    <a:lumOff val="35000"/>
                  </a:schemeClr>
                </a:solidFill>
                <a:latin typeface="+mn-ea"/>
              </a:rPr>
              <a:t>の仕様に合わせた独自の以下基準についても適用されます。</a:t>
            </a:r>
            <a:endParaRPr lang="en-US" altLang="ja-JP" sz="1200" dirty="0">
              <a:solidFill>
                <a:schemeClr val="tx1">
                  <a:lumMod val="65000"/>
                  <a:lumOff val="35000"/>
                </a:schemeClr>
              </a:solidFill>
              <a:latin typeface="+mn-ea"/>
            </a:endParaRPr>
          </a:p>
          <a:p>
            <a:pPr indent="265113"/>
            <a:endParaRPr lang="en-US" altLang="ja-JP" sz="1200" dirty="0">
              <a:solidFill>
                <a:schemeClr val="tx1">
                  <a:lumMod val="65000"/>
                  <a:lumOff val="35000"/>
                </a:schemeClr>
              </a:solidFill>
              <a:latin typeface="+mn-ea"/>
            </a:endParaRPr>
          </a:p>
          <a:p>
            <a:pPr marL="449263" indent="-268288">
              <a:buFont typeface="Arial" panose="020B0604020202020204" pitchFamily="34" charset="0"/>
              <a:buChar char="•"/>
            </a:pPr>
            <a:r>
              <a:rPr lang="ja-JP" altLang="en-US" sz="1200" dirty="0">
                <a:solidFill>
                  <a:schemeClr val="tx1">
                    <a:lumMod val="65000"/>
                    <a:lumOff val="35000"/>
                  </a:schemeClr>
                </a:solidFill>
                <a:latin typeface="+mn-ea"/>
              </a:rPr>
              <a:t>クリエイティブの表現領域が狭く、ユーザーに訴求内容が伝わりづらくなるため、主体者の名称（</a:t>
            </a:r>
            <a:r>
              <a:rPr lang="ja-JP" altLang="ja-JP" sz="1200" dirty="0">
                <a:solidFill>
                  <a:schemeClr val="tx1">
                    <a:lumMod val="65000"/>
                    <a:lumOff val="35000"/>
                  </a:schemeClr>
                </a:solidFill>
                <a:latin typeface="+mn-ea"/>
              </a:rPr>
              <a:t>会社名、ブランド名、商品名、サービス名</a:t>
            </a:r>
            <a:r>
              <a:rPr lang="ja-JP" altLang="en-US" sz="1200" dirty="0">
                <a:solidFill>
                  <a:schemeClr val="tx1">
                    <a:lumMod val="65000"/>
                    <a:lumOff val="35000"/>
                  </a:schemeClr>
                </a:solidFill>
                <a:latin typeface="+mn-ea"/>
              </a:rPr>
              <a:t>）を複数記載することを推奨いたします。</a:t>
            </a:r>
            <a:endParaRPr lang="en-US" altLang="ja-JP" sz="1200" dirty="0">
              <a:solidFill>
                <a:schemeClr val="tx1">
                  <a:lumMod val="65000"/>
                  <a:lumOff val="35000"/>
                </a:schemeClr>
              </a:solidFill>
              <a:latin typeface="+mn-ea"/>
            </a:endParaRPr>
          </a:p>
          <a:p>
            <a:pPr marL="449263" indent="-268288"/>
            <a:r>
              <a:rPr lang="ja-JP" altLang="en-US" sz="1200" dirty="0">
                <a:solidFill>
                  <a:schemeClr val="tx1">
                    <a:lumMod val="65000"/>
                    <a:lumOff val="35000"/>
                  </a:schemeClr>
                </a:solidFill>
                <a:latin typeface="+mn-ea"/>
              </a:rPr>
              <a:t>　　ただし、以下を遵守してください。</a:t>
            </a:r>
            <a:endParaRPr lang="en-US" altLang="ja-JP" sz="1200" dirty="0">
              <a:solidFill>
                <a:schemeClr val="tx1">
                  <a:lumMod val="65000"/>
                  <a:lumOff val="35000"/>
                </a:schemeClr>
              </a:solidFill>
              <a:latin typeface="+mn-ea"/>
            </a:endParaRPr>
          </a:p>
          <a:p>
            <a:pPr marL="742950" lvl="1" indent="-285750">
              <a:buFont typeface="Arial" panose="020B0604020202020204" pitchFamily="34" charset="0"/>
              <a:buChar char="•"/>
            </a:pPr>
            <a:r>
              <a:rPr lang="ja-JP" altLang="en-US" sz="1200" dirty="0">
                <a:solidFill>
                  <a:schemeClr val="tx1">
                    <a:lumMod val="65000"/>
                    <a:lumOff val="35000"/>
                  </a:schemeClr>
                </a:solidFill>
                <a:latin typeface="+mn-ea"/>
              </a:rPr>
              <a:t>「</a:t>
            </a:r>
            <a:r>
              <a:rPr lang="en-US" altLang="ja-JP" sz="1200" dirty="0">
                <a:solidFill>
                  <a:schemeClr val="tx1">
                    <a:lumMod val="65000"/>
                    <a:lumOff val="35000"/>
                  </a:schemeClr>
                </a:solidFill>
                <a:latin typeface="+mn-ea"/>
              </a:rPr>
              <a:t>/</a:t>
            </a:r>
            <a:r>
              <a:rPr lang="ja-JP" altLang="en-US" sz="1200" dirty="0">
                <a:solidFill>
                  <a:schemeClr val="tx1">
                    <a:lumMod val="65000"/>
                    <a:lumOff val="35000"/>
                  </a:schemeClr>
                </a:solidFill>
                <a:latin typeface="+mn-ea"/>
              </a:rPr>
              <a:t>」（半角スラッシュ）で区切ること</a:t>
            </a:r>
            <a:endParaRPr lang="en-US" altLang="ja-JP" sz="1200" dirty="0">
              <a:solidFill>
                <a:schemeClr val="tx1">
                  <a:lumMod val="65000"/>
                  <a:lumOff val="35000"/>
                </a:schemeClr>
              </a:solidFill>
              <a:latin typeface="+mn-ea"/>
            </a:endParaRPr>
          </a:p>
          <a:p>
            <a:pPr marL="742950" lvl="1" indent="-285750">
              <a:buFont typeface="Arial" panose="020B0604020202020204" pitchFamily="34" charset="0"/>
              <a:buChar char="•"/>
            </a:pPr>
            <a:r>
              <a:rPr lang="ja-JP" altLang="ja-JP" sz="1200" dirty="0">
                <a:solidFill>
                  <a:schemeClr val="tx1">
                    <a:lumMod val="65000"/>
                    <a:lumOff val="35000"/>
                  </a:schemeClr>
                </a:solidFill>
                <a:latin typeface="+mn-ea"/>
              </a:rPr>
              <a:t>会社名、ブランド名、商品名、サービス名の</a:t>
            </a:r>
            <a:r>
              <a:rPr lang="ja-JP" altLang="en-US" sz="1200" dirty="0">
                <a:solidFill>
                  <a:schemeClr val="tx1">
                    <a:lumMod val="65000"/>
                    <a:lumOff val="35000"/>
                  </a:schemeClr>
                </a:solidFill>
                <a:latin typeface="+mn-ea"/>
              </a:rPr>
              <a:t>内、</a:t>
            </a:r>
            <a:r>
              <a:rPr lang="en-US" altLang="ja-JP" sz="1200" dirty="0">
                <a:solidFill>
                  <a:schemeClr val="tx1">
                    <a:lumMod val="65000"/>
                    <a:lumOff val="35000"/>
                  </a:schemeClr>
                </a:solidFill>
                <a:latin typeface="+mn-ea"/>
              </a:rPr>
              <a:t>2</a:t>
            </a:r>
            <a:r>
              <a:rPr lang="ja-JP" altLang="en-US" sz="1200" dirty="0">
                <a:solidFill>
                  <a:schemeClr val="tx1">
                    <a:lumMod val="65000"/>
                    <a:lumOff val="35000"/>
                  </a:schemeClr>
                </a:solidFill>
                <a:latin typeface="+mn-ea"/>
              </a:rPr>
              <a:t>種類を使用すること</a:t>
            </a:r>
            <a:endParaRPr lang="en-US" altLang="ja-JP" sz="1200" dirty="0">
              <a:solidFill>
                <a:schemeClr val="tx1">
                  <a:lumMod val="65000"/>
                  <a:lumOff val="35000"/>
                </a:schemeClr>
              </a:solidFill>
              <a:latin typeface="+mn-ea"/>
            </a:endParaRPr>
          </a:p>
          <a:p>
            <a:pPr marL="742950" lvl="1" indent="-285750">
              <a:buFont typeface="Arial" panose="020B0604020202020204" pitchFamily="34" charset="0"/>
              <a:buChar char="•"/>
            </a:pPr>
            <a:r>
              <a:rPr lang="ja-JP" altLang="en-US" sz="1200" dirty="0">
                <a:solidFill>
                  <a:schemeClr val="tx1">
                    <a:lumMod val="65000"/>
                    <a:lumOff val="35000"/>
                  </a:schemeClr>
                </a:solidFill>
                <a:latin typeface="+mn-ea"/>
              </a:rPr>
              <a:t>主体者の名称</a:t>
            </a:r>
            <a:r>
              <a:rPr lang="ja-JP" altLang="ja-JP" sz="1200" dirty="0">
                <a:solidFill>
                  <a:schemeClr val="tx1">
                    <a:lumMod val="65000"/>
                    <a:lumOff val="35000"/>
                  </a:schemeClr>
                </a:solidFill>
                <a:latin typeface="+mn-ea"/>
              </a:rPr>
              <a:t>以外のものを</a:t>
            </a:r>
            <a:r>
              <a:rPr lang="ja-JP" altLang="en-US" sz="1200" dirty="0">
                <a:solidFill>
                  <a:schemeClr val="tx1">
                    <a:lumMod val="65000"/>
                    <a:lumOff val="35000"/>
                  </a:schemeClr>
                </a:solidFill>
                <a:latin typeface="+mn-ea"/>
              </a:rPr>
              <a:t>記載しないこと</a:t>
            </a:r>
            <a:endParaRPr lang="en-US" altLang="ja-JP" sz="12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endParaRPr kumimoji="1" lang="en-US" altLang="ja-JP" sz="1400" dirty="0">
              <a:solidFill>
                <a:schemeClr val="tx1">
                  <a:lumMod val="65000"/>
                  <a:lumOff val="35000"/>
                </a:schemeClr>
              </a:solidFill>
              <a:latin typeface="+mn-ea"/>
            </a:endParaRPr>
          </a:p>
          <a:p>
            <a:endParaRPr kumimoji="1" lang="en-US" altLang="ja-JP" sz="1400" dirty="0">
              <a:latin typeface="+mn-ea"/>
            </a:endParaRPr>
          </a:p>
          <a:p>
            <a:pPr algn="l"/>
            <a:endParaRPr kumimoji="1" lang="en-US" altLang="ja-JP" sz="1400" dirty="0">
              <a:latin typeface="+mn-ea"/>
            </a:endParaRPr>
          </a:p>
          <a:p>
            <a:pPr algn="l"/>
            <a:endParaRPr lang="en-US" altLang="ja-JP" sz="1400" dirty="0">
              <a:latin typeface="+mn-ea"/>
            </a:endParaRPr>
          </a:p>
          <a:p>
            <a:pPr algn="l"/>
            <a:endParaRPr kumimoji="1" lang="en-US" altLang="ja-JP" sz="1400" dirty="0">
              <a:latin typeface="+mn-ea"/>
            </a:endParaRPr>
          </a:p>
          <a:p>
            <a:pPr algn="l"/>
            <a:endParaRPr lang="en-US" altLang="ja-JP" sz="1400" dirty="0">
              <a:latin typeface="+mn-ea"/>
            </a:endParaRPr>
          </a:p>
          <a:p>
            <a:pPr marL="285750" indent="-285750">
              <a:buFont typeface="Arial" panose="020B0604020202020204" pitchFamily="34" charset="0"/>
              <a:buChar char="•"/>
            </a:pPr>
            <a:r>
              <a:rPr lang="ja-JP" altLang="en-US" sz="1200" dirty="0">
                <a:solidFill>
                  <a:schemeClr val="tx1">
                    <a:lumMod val="65000"/>
                    <a:lumOff val="35000"/>
                  </a:schemeClr>
                </a:solidFill>
                <a:latin typeface="+mn-ea"/>
              </a:rPr>
              <a:t>「</a:t>
            </a:r>
            <a:r>
              <a:rPr lang="en-US" altLang="ja-JP" sz="1200" dirty="0">
                <a:solidFill>
                  <a:schemeClr val="tx1">
                    <a:lumMod val="65000"/>
                    <a:lumOff val="35000"/>
                  </a:schemeClr>
                </a:solidFill>
                <a:latin typeface="+mn-ea"/>
              </a:rPr>
              <a:t>Yahoo! JAPAN </a:t>
            </a:r>
            <a:r>
              <a:rPr lang="ja-JP" altLang="en-US" sz="1200" dirty="0">
                <a:solidFill>
                  <a:schemeClr val="tx1">
                    <a:lumMod val="65000"/>
                    <a:lumOff val="35000"/>
                  </a:schemeClr>
                </a:solidFill>
                <a:latin typeface="+mn-ea"/>
              </a:rPr>
              <a:t>広告掲載基準」第</a:t>
            </a:r>
            <a:r>
              <a:rPr lang="en-US" altLang="ja-JP" sz="1200" dirty="0">
                <a:solidFill>
                  <a:schemeClr val="tx1">
                    <a:lumMod val="65000"/>
                    <a:lumOff val="35000"/>
                  </a:schemeClr>
                </a:solidFill>
                <a:latin typeface="+mn-ea"/>
              </a:rPr>
              <a:t>9</a:t>
            </a:r>
            <a:r>
              <a:rPr lang="ja-JP" altLang="en-US" sz="1200" dirty="0">
                <a:solidFill>
                  <a:schemeClr val="tx1">
                    <a:lumMod val="65000"/>
                    <a:lumOff val="35000"/>
                  </a:schemeClr>
                </a:solidFill>
                <a:latin typeface="+mn-ea"/>
              </a:rPr>
              <a:t>章広告表現規制で定めている、最上級表示、</a:t>
            </a:r>
            <a:r>
              <a:rPr lang="en-US" altLang="ja-JP" sz="1200" dirty="0">
                <a:solidFill>
                  <a:schemeClr val="tx1">
                    <a:lumMod val="65000"/>
                    <a:lumOff val="35000"/>
                  </a:schemeClr>
                </a:solidFill>
                <a:latin typeface="+mn-ea"/>
              </a:rPr>
              <a:t>No.1</a:t>
            </a:r>
            <a:r>
              <a:rPr lang="ja-JP" altLang="en-US" sz="1200" dirty="0">
                <a:solidFill>
                  <a:schemeClr val="tx1">
                    <a:lumMod val="65000"/>
                    <a:lumOff val="35000"/>
                  </a:schemeClr>
                </a:solidFill>
                <a:latin typeface="+mn-ea"/>
              </a:rPr>
              <a:t>表示は、クリエイティブの表現領域が狭いため、画像、タイトルでの</a:t>
            </a:r>
            <a:endParaRPr lang="en-US" altLang="ja-JP" sz="1200" dirty="0">
              <a:solidFill>
                <a:schemeClr val="tx1">
                  <a:lumMod val="65000"/>
                  <a:lumOff val="35000"/>
                </a:schemeClr>
              </a:solidFill>
              <a:latin typeface="+mn-ea"/>
            </a:endParaRPr>
          </a:p>
          <a:p>
            <a:pPr indent="355600"/>
            <a:r>
              <a:rPr lang="ja-JP" altLang="en-US" sz="1200" dirty="0">
                <a:solidFill>
                  <a:schemeClr val="tx1">
                    <a:lumMod val="65000"/>
                    <a:lumOff val="35000"/>
                  </a:schemeClr>
                </a:solidFill>
                <a:latin typeface="+mn-ea"/>
              </a:rPr>
              <a:t>記載はできません。</a:t>
            </a:r>
            <a:endParaRPr lang="en-US" altLang="ja-JP" sz="1200"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200" dirty="0">
                <a:solidFill>
                  <a:schemeClr val="tx1">
                    <a:lumMod val="65000"/>
                    <a:lumOff val="35000"/>
                  </a:schemeClr>
                </a:solidFill>
                <a:latin typeface="+mn-ea"/>
              </a:rPr>
              <a:t>「</a:t>
            </a:r>
            <a:r>
              <a:rPr lang="en-US" altLang="ja-JP" sz="1200" dirty="0">
                <a:solidFill>
                  <a:schemeClr val="tx1">
                    <a:lumMod val="65000"/>
                    <a:lumOff val="35000"/>
                  </a:schemeClr>
                </a:solidFill>
                <a:latin typeface="+mn-ea"/>
              </a:rPr>
              <a:t>Yahoo! JAPAN </a:t>
            </a:r>
            <a:r>
              <a:rPr lang="ja-JP" altLang="en-US" sz="1200" dirty="0">
                <a:solidFill>
                  <a:schemeClr val="tx1">
                    <a:lumMod val="65000"/>
                    <a:lumOff val="35000"/>
                  </a:schemeClr>
                </a:solidFill>
                <a:latin typeface="+mn-ea"/>
              </a:rPr>
              <a:t>広告掲載基準」第</a:t>
            </a:r>
            <a:r>
              <a:rPr lang="en-US" altLang="ja-JP" sz="1200" dirty="0">
                <a:solidFill>
                  <a:schemeClr val="tx1">
                    <a:lumMod val="65000"/>
                    <a:lumOff val="35000"/>
                  </a:schemeClr>
                </a:solidFill>
                <a:latin typeface="+mn-ea"/>
              </a:rPr>
              <a:t>9</a:t>
            </a:r>
            <a:r>
              <a:rPr lang="ja-JP" altLang="en-US" sz="1200" dirty="0">
                <a:solidFill>
                  <a:schemeClr val="tx1">
                    <a:lumMod val="65000"/>
                    <a:lumOff val="35000"/>
                  </a:schemeClr>
                </a:solidFill>
                <a:latin typeface="+mn-ea"/>
              </a:rPr>
              <a:t>章広告表現規制で定めている、アルコール飲料の「お酒、飲酒は</a:t>
            </a:r>
            <a:r>
              <a:rPr lang="en-US" altLang="ja-JP" sz="1200" dirty="0">
                <a:solidFill>
                  <a:schemeClr val="tx1">
                    <a:lumMod val="65000"/>
                    <a:lumOff val="35000"/>
                  </a:schemeClr>
                </a:solidFill>
                <a:latin typeface="+mn-ea"/>
              </a:rPr>
              <a:t>20 </a:t>
            </a:r>
            <a:r>
              <a:rPr lang="ja-JP" altLang="en-US" sz="1200" dirty="0">
                <a:solidFill>
                  <a:schemeClr val="tx1">
                    <a:lumMod val="65000"/>
                    <a:lumOff val="35000"/>
                  </a:schemeClr>
                </a:solidFill>
                <a:latin typeface="+mn-ea"/>
              </a:rPr>
              <a:t>歳を過ぎてから」等の文言は、テキスト広告と同等の判断で、リンク先のサイト内に記載してください。　</a:t>
            </a:r>
            <a:endParaRPr lang="en-US" altLang="ja-JP" sz="1200" dirty="0">
              <a:solidFill>
                <a:schemeClr val="tx1">
                  <a:lumMod val="65000"/>
                  <a:lumOff val="35000"/>
                </a:schemeClr>
              </a:solidFill>
              <a:latin typeface="+mn-ea"/>
            </a:endParaRPr>
          </a:p>
        </p:txBody>
      </p:sp>
      <p:graphicFrame>
        <p:nvGraphicFramePr>
          <p:cNvPr id="5" name="表 13">
            <a:extLst>
              <a:ext uri="{FF2B5EF4-FFF2-40B4-BE49-F238E27FC236}">
                <a16:creationId xmlns:a16="http://schemas.microsoft.com/office/drawing/2014/main" id="{9A6EA617-5148-AAE5-317D-C8A47E57D482}"/>
              </a:ext>
            </a:extLst>
          </p:cNvPr>
          <p:cNvGraphicFramePr>
            <a:graphicFrameLocks noGrp="1"/>
          </p:cNvGraphicFramePr>
          <p:nvPr>
            <p:extLst>
              <p:ext uri="{D42A27DB-BD31-4B8C-83A1-F6EECF244321}">
                <p14:modId xmlns:p14="http://schemas.microsoft.com/office/powerpoint/2010/main" val="1918547874"/>
              </p:ext>
            </p:extLst>
          </p:nvPr>
        </p:nvGraphicFramePr>
        <p:xfrm>
          <a:off x="913585" y="1605425"/>
          <a:ext cx="10878788" cy="487535"/>
        </p:xfrm>
        <a:graphic>
          <a:graphicData uri="http://schemas.openxmlformats.org/drawingml/2006/table">
            <a:tbl>
              <a:tblPr firstRow="1" bandRow="1">
                <a:tableStyleId>{F5AB1C69-6EDB-4FF4-983F-18BD219EF322}</a:tableStyleId>
              </a:tblPr>
              <a:tblGrid>
                <a:gridCol w="2781043">
                  <a:extLst>
                    <a:ext uri="{9D8B030D-6E8A-4147-A177-3AD203B41FA5}">
                      <a16:colId xmlns:a16="http://schemas.microsoft.com/office/drawing/2014/main" val="1101359856"/>
                    </a:ext>
                  </a:extLst>
                </a:gridCol>
                <a:gridCol w="8097745">
                  <a:extLst>
                    <a:ext uri="{9D8B030D-6E8A-4147-A177-3AD203B41FA5}">
                      <a16:colId xmlns:a16="http://schemas.microsoft.com/office/drawing/2014/main" val="406062112"/>
                    </a:ext>
                  </a:extLst>
                </a:gridCol>
              </a:tblGrid>
              <a:tr h="487535">
                <a:tc>
                  <a:txBody>
                    <a:bodyPr/>
                    <a:lstStyle/>
                    <a:p>
                      <a:r>
                        <a:rPr kumimoji="1" lang="ja-JP" altLang="en-US" sz="1200" dirty="0"/>
                        <a:t>使用できない記号</a:t>
                      </a:r>
                    </a:p>
                  </a:txBody>
                  <a:tcPr/>
                </a:tc>
                <a:tc>
                  <a:txBody>
                    <a:bodyPr/>
                    <a:lstStyle/>
                    <a:p>
                      <a:r>
                        <a:rPr kumimoji="1" lang="ja-JP" altLang="en-US" sz="1200" b="0" kern="1200" dirty="0">
                          <a:solidFill>
                            <a:schemeClr val="tx1">
                              <a:lumMod val="65000"/>
                              <a:lumOff val="35000"/>
                            </a:schemeClr>
                          </a:solidFill>
                          <a:latin typeface="+mn-ea"/>
                          <a:ea typeface="+mn-ea"/>
                          <a:cs typeface="+mn-cs"/>
                        </a:rPr>
                        <a:t>［ ］（全角）</a:t>
                      </a:r>
                      <a:r>
                        <a:rPr kumimoji="1" lang="en-US" altLang="ja-JP" sz="1200" b="0" kern="1200" dirty="0">
                          <a:solidFill>
                            <a:schemeClr val="tx1">
                              <a:lumMod val="65000"/>
                              <a:lumOff val="35000"/>
                            </a:schemeClr>
                          </a:solidFill>
                          <a:latin typeface="+mn-ea"/>
                          <a:ea typeface="+mn-ea"/>
                          <a:cs typeface="+mn-cs"/>
                        </a:rPr>
                        <a:t>[ ]</a:t>
                      </a:r>
                      <a:r>
                        <a:rPr kumimoji="1" lang="ja-JP" altLang="en-US" sz="1200" b="0" kern="1200" dirty="0">
                          <a:solidFill>
                            <a:schemeClr val="tx1">
                              <a:lumMod val="65000"/>
                              <a:lumOff val="35000"/>
                            </a:schemeClr>
                          </a:solidFill>
                          <a:latin typeface="+mn-ea"/>
                          <a:ea typeface="+mn-ea"/>
                          <a:cs typeface="+mn-cs"/>
                        </a:rPr>
                        <a:t>（半角）“ ”（全角）“（半角）！（全角）</a:t>
                      </a:r>
                      <a:r>
                        <a:rPr kumimoji="1" lang="en-US" altLang="ja-JP" sz="1200" b="0" kern="1200" dirty="0">
                          <a:solidFill>
                            <a:schemeClr val="tx1">
                              <a:lumMod val="65000"/>
                              <a:lumOff val="35000"/>
                            </a:schemeClr>
                          </a:solidFill>
                          <a:latin typeface="+mn-ea"/>
                          <a:ea typeface="+mn-ea"/>
                          <a:cs typeface="+mn-cs"/>
                        </a:rPr>
                        <a:t>!</a:t>
                      </a:r>
                      <a:r>
                        <a:rPr kumimoji="1" lang="ja-JP" altLang="en-US" sz="1200" b="0" kern="1200" dirty="0">
                          <a:solidFill>
                            <a:schemeClr val="tx1">
                              <a:lumMod val="65000"/>
                              <a:lumOff val="35000"/>
                            </a:schemeClr>
                          </a:solidFill>
                          <a:latin typeface="+mn-ea"/>
                          <a:ea typeface="+mn-ea"/>
                          <a:cs typeface="+mn-cs"/>
                        </a:rPr>
                        <a:t>（半角）／（全角）</a:t>
                      </a:r>
                      <a:r>
                        <a:rPr kumimoji="1" lang="en-US" altLang="ja-JP" sz="1200" b="0" kern="1200" dirty="0">
                          <a:solidFill>
                            <a:schemeClr val="tx1">
                              <a:lumMod val="65000"/>
                              <a:lumOff val="35000"/>
                            </a:schemeClr>
                          </a:solidFill>
                          <a:latin typeface="+mn-ea"/>
                          <a:ea typeface="+mn-ea"/>
                          <a:cs typeface="+mn-cs"/>
                        </a:rPr>
                        <a:t>/</a:t>
                      </a:r>
                      <a:r>
                        <a:rPr kumimoji="1" lang="ja-JP" altLang="en-US" sz="1200" b="0" kern="1200" dirty="0">
                          <a:solidFill>
                            <a:schemeClr val="tx1">
                              <a:lumMod val="65000"/>
                              <a:lumOff val="35000"/>
                            </a:schemeClr>
                          </a:solidFill>
                          <a:latin typeface="+mn-ea"/>
                          <a:ea typeface="+mn-ea"/>
                          <a:cs typeface="+mn-cs"/>
                        </a:rPr>
                        <a:t>（半角）｛ ｝（全角）</a:t>
                      </a:r>
                      <a:r>
                        <a:rPr kumimoji="1" lang="en-US" altLang="ja-JP" sz="1200" b="0" kern="1200" dirty="0">
                          <a:solidFill>
                            <a:schemeClr val="tx1">
                              <a:lumMod val="65000"/>
                              <a:lumOff val="35000"/>
                            </a:schemeClr>
                          </a:solidFill>
                          <a:latin typeface="+mn-ea"/>
                          <a:ea typeface="+mn-ea"/>
                          <a:cs typeface="+mn-cs"/>
                        </a:rPr>
                        <a:t>{}</a:t>
                      </a:r>
                      <a:r>
                        <a:rPr kumimoji="1" lang="ja-JP" altLang="en-US" sz="1200" b="0" kern="1200" dirty="0">
                          <a:solidFill>
                            <a:schemeClr val="tx1">
                              <a:lumMod val="65000"/>
                              <a:lumOff val="35000"/>
                            </a:schemeClr>
                          </a:solidFill>
                          <a:latin typeface="+mn-ea"/>
                          <a:ea typeface="+mn-ea"/>
                          <a:cs typeface="+mn-cs"/>
                        </a:rPr>
                        <a:t>（半角）＜＞（全角）</a:t>
                      </a:r>
                      <a:r>
                        <a:rPr kumimoji="1" lang="en-US" altLang="ja-JP" sz="1200" b="0" kern="1200" dirty="0">
                          <a:solidFill>
                            <a:schemeClr val="tx1">
                              <a:lumMod val="65000"/>
                              <a:lumOff val="35000"/>
                            </a:schemeClr>
                          </a:solidFill>
                          <a:latin typeface="+mn-ea"/>
                          <a:ea typeface="+mn-ea"/>
                          <a:cs typeface="+mn-cs"/>
                        </a:rPr>
                        <a:t>&lt;&gt;</a:t>
                      </a:r>
                      <a:r>
                        <a:rPr kumimoji="1" lang="ja-JP" altLang="en-US" sz="1200" b="0" kern="1200" dirty="0">
                          <a:solidFill>
                            <a:schemeClr val="tx1">
                              <a:lumMod val="65000"/>
                              <a:lumOff val="35000"/>
                            </a:schemeClr>
                          </a:solidFill>
                          <a:latin typeface="+mn-ea"/>
                          <a:ea typeface="+mn-ea"/>
                          <a:cs typeface="+mn-cs"/>
                        </a:rPr>
                        <a:t>（半角）</a:t>
                      </a:r>
                      <a:r>
                        <a:rPr kumimoji="1" lang="en-US" altLang="ja-JP" sz="1200" b="0" kern="1200" dirty="0">
                          <a:solidFill>
                            <a:schemeClr val="tx1">
                              <a:lumMod val="65000"/>
                              <a:lumOff val="35000"/>
                            </a:schemeClr>
                          </a:solidFill>
                          <a:latin typeface="+mn-ea"/>
                          <a:ea typeface="+mn-ea"/>
                          <a:cs typeface="+mn-cs"/>
                        </a:rPr>
                        <a:t>【】</a:t>
                      </a:r>
                      <a:r>
                        <a:rPr kumimoji="1" lang="ja-JP" altLang="en-US" sz="1200" b="0" kern="1200" dirty="0">
                          <a:solidFill>
                            <a:schemeClr val="tx1">
                              <a:lumMod val="65000"/>
                              <a:lumOff val="35000"/>
                            </a:schemeClr>
                          </a:solidFill>
                          <a:latin typeface="+mn-ea"/>
                          <a:ea typeface="+mn-ea"/>
                          <a:cs typeface="+mn-cs"/>
                        </a:rPr>
                        <a:t>（全角）</a:t>
                      </a:r>
                    </a:p>
                  </a:txBody>
                  <a:tcPr>
                    <a:solidFill>
                      <a:schemeClr val="bg2"/>
                    </a:solidFill>
                  </a:tcPr>
                </a:tc>
                <a:extLst>
                  <a:ext uri="{0D108BD9-81ED-4DB2-BD59-A6C34878D82A}">
                    <a16:rowId xmlns:a16="http://schemas.microsoft.com/office/drawing/2014/main" val="3450542286"/>
                  </a:ext>
                </a:extLst>
              </a:tr>
            </a:tbl>
          </a:graphicData>
        </a:graphic>
      </p:graphicFrame>
      <p:graphicFrame>
        <p:nvGraphicFramePr>
          <p:cNvPr id="6" name="表 6">
            <a:extLst>
              <a:ext uri="{FF2B5EF4-FFF2-40B4-BE49-F238E27FC236}">
                <a16:creationId xmlns:a16="http://schemas.microsoft.com/office/drawing/2014/main" id="{84088F59-C872-AC27-F8FB-C9824F8ED220}"/>
              </a:ext>
            </a:extLst>
          </p:cNvPr>
          <p:cNvGraphicFramePr>
            <a:graphicFrameLocks noGrp="1"/>
          </p:cNvGraphicFramePr>
          <p:nvPr>
            <p:extLst>
              <p:ext uri="{D42A27DB-BD31-4B8C-83A1-F6EECF244321}">
                <p14:modId xmlns:p14="http://schemas.microsoft.com/office/powerpoint/2010/main" val="2877348198"/>
              </p:ext>
            </p:extLst>
          </p:nvPr>
        </p:nvGraphicFramePr>
        <p:xfrm>
          <a:off x="1029049" y="4562437"/>
          <a:ext cx="8496943" cy="1380275"/>
        </p:xfrm>
        <a:graphic>
          <a:graphicData uri="http://schemas.openxmlformats.org/drawingml/2006/table">
            <a:tbl>
              <a:tblPr firstRow="1" bandRow="1">
                <a:tableStyleId>{F5AB1C69-6EDB-4FF4-983F-18BD219EF322}</a:tableStyleId>
              </a:tblPr>
              <a:tblGrid>
                <a:gridCol w="2609783">
                  <a:extLst>
                    <a:ext uri="{9D8B030D-6E8A-4147-A177-3AD203B41FA5}">
                      <a16:colId xmlns:a16="http://schemas.microsoft.com/office/drawing/2014/main" val="2010350726"/>
                    </a:ext>
                  </a:extLst>
                </a:gridCol>
                <a:gridCol w="883750">
                  <a:extLst>
                    <a:ext uri="{9D8B030D-6E8A-4147-A177-3AD203B41FA5}">
                      <a16:colId xmlns:a16="http://schemas.microsoft.com/office/drawing/2014/main" val="1533644282"/>
                    </a:ext>
                  </a:extLst>
                </a:gridCol>
                <a:gridCol w="5003410">
                  <a:extLst>
                    <a:ext uri="{9D8B030D-6E8A-4147-A177-3AD203B41FA5}">
                      <a16:colId xmlns:a16="http://schemas.microsoft.com/office/drawing/2014/main" val="860607627"/>
                    </a:ext>
                  </a:extLst>
                </a:gridCol>
              </a:tblGrid>
              <a:tr h="291009">
                <a:tc>
                  <a:txBody>
                    <a:bodyPr/>
                    <a:lstStyle/>
                    <a:p>
                      <a:pPr algn="ctr"/>
                      <a:r>
                        <a:rPr kumimoji="1" lang="ja-JP" altLang="en-US" sz="1400"/>
                        <a:t>例</a:t>
                      </a:r>
                    </a:p>
                  </a:txBody>
                  <a:tcPr/>
                </a:tc>
                <a:tc>
                  <a:txBody>
                    <a:bodyPr/>
                    <a:lstStyle/>
                    <a:p>
                      <a:pPr algn="ctr"/>
                      <a:r>
                        <a:rPr kumimoji="1" lang="ja-JP" altLang="en-US" sz="1400"/>
                        <a:t>判断</a:t>
                      </a:r>
                    </a:p>
                  </a:txBody>
                  <a:tcPr/>
                </a:tc>
                <a:tc>
                  <a:txBody>
                    <a:bodyPr/>
                    <a:lstStyle/>
                    <a:p>
                      <a:pPr algn="ctr"/>
                      <a:r>
                        <a:rPr kumimoji="1" lang="ja-JP" altLang="en-US" sz="1400" dirty="0"/>
                        <a:t>理由</a:t>
                      </a:r>
                    </a:p>
                  </a:txBody>
                  <a:tcPr/>
                </a:tc>
                <a:extLst>
                  <a:ext uri="{0D108BD9-81ED-4DB2-BD59-A6C34878D82A}">
                    <a16:rowId xmlns:a16="http://schemas.microsoft.com/office/drawing/2014/main" val="2935919457"/>
                  </a:ext>
                </a:extLst>
              </a:tr>
              <a:tr h="291009">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a:solidFill>
                            <a:schemeClr val="tx1">
                              <a:lumMod val="65000"/>
                              <a:lumOff val="35000"/>
                            </a:schemeClr>
                          </a:solidFill>
                          <a:latin typeface="Arial" panose="020B0604020202020204" pitchFamily="34" charset="0"/>
                        </a:rPr>
                        <a:t>ヤフー株式会社</a:t>
                      </a:r>
                      <a:r>
                        <a:rPr lang="en-US" altLang="ja-JP" sz="1200">
                          <a:solidFill>
                            <a:schemeClr val="tx1">
                              <a:lumMod val="65000"/>
                              <a:lumOff val="35000"/>
                            </a:schemeClr>
                          </a:solidFill>
                          <a:latin typeface="Arial" panose="020B0604020202020204" pitchFamily="34" charset="0"/>
                        </a:rPr>
                        <a:t>/</a:t>
                      </a:r>
                      <a:r>
                        <a:rPr lang="ja-JP" altLang="en-US" sz="1200">
                          <a:solidFill>
                            <a:schemeClr val="tx1">
                              <a:lumMod val="65000"/>
                              <a:lumOff val="35000"/>
                            </a:schemeClr>
                          </a:solidFill>
                          <a:latin typeface="Arial" panose="020B0604020202020204" pitchFamily="34" charset="0"/>
                        </a:rPr>
                        <a:t>ヤフオク</a:t>
                      </a:r>
                      <a:r>
                        <a:rPr lang="en-US" altLang="ja-JP" sz="1200">
                          <a:solidFill>
                            <a:schemeClr val="tx1">
                              <a:lumMod val="65000"/>
                              <a:lumOff val="35000"/>
                            </a:schemeClr>
                          </a:solidFill>
                          <a:latin typeface="Arial" panose="020B0604020202020204" pitchFamily="34" charset="0"/>
                        </a:rPr>
                        <a:t>!</a:t>
                      </a:r>
                      <a:endParaRPr kumimoji="1" lang="ja-JP" altLang="en-US" sz="1200">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solidFill>
                            <a:schemeClr val="tx1">
                              <a:lumMod val="65000"/>
                              <a:lumOff val="35000"/>
                            </a:schemeClr>
                          </a:solidFill>
                        </a:rPr>
                        <a:t>可</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solidFill>
                            <a:schemeClr val="tx1">
                              <a:lumMod val="65000"/>
                              <a:lumOff val="35000"/>
                            </a:schemeClr>
                          </a:solidFill>
                        </a:rPr>
                        <a:t>会社名</a:t>
                      </a:r>
                      <a:r>
                        <a:rPr kumimoji="1" lang="en-US" altLang="ja-JP" sz="1200">
                          <a:solidFill>
                            <a:schemeClr val="tx1">
                              <a:lumMod val="65000"/>
                              <a:lumOff val="35000"/>
                            </a:schemeClr>
                          </a:solidFill>
                        </a:rPr>
                        <a:t>/</a:t>
                      </a:r>
                      <a:r>
                        <a:rPr kumimoji="1" lang="ja-JP" altLang="en-US" sz="1200">
                          <a:solidFill>
                            <a:schemeClr val="tx1">
                              <a:lumMod val="65000"/>
                              <a:lumOff val="35000"/>
                            </a:schemeClr>
                          </a:solidFill>
                        </a:rPr>
                        <a:t>サービス名のため</a:t>
                      </a:r>
                    </a:p>
                  </a:txBody>
                  <a:tcPr/>
                </a:tc>
                <a:extLst>
                  <a:ext uri="{0D108BD9-81ED-4DB2-BD59-A6C34878D82A}">
                    <a16:rowId xmlns:a16="http://schemas.microsoft.com/office/drawing/2014/main" val="1232791759"/>
                  </a:ext>
                </a:extLst>
              </a:tr>
              <a:tr h="282335">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altLang="ja-JP" sz="1200">
                          <a:solidFill>
                            <a:schemeClr val="tx1">
                              <a:lumMod val="65000"/>
                              <a:lumOff val="35000"/>
                            </a:schemeClr>
                          </a:solidFill>
                          <a:latin typeface="Arial" panose="020B0604020202020204" pitchFamily="34" charset="0"/>
                        </a:rPr>
                        <a:t>Yahoo! </a:t>
                      </a:r>
                      <a:r>
                        <a:rPr lang="ja-JP" altLang="en-US" sz="1200">
                          <a:solidFill>
                            <a:schemeClr val="tx1">
                              <a:lumMod val="65000"/>
                              <a:lumOff val="35000"/>
                            </a:schemeClr>
                          </a:solidFill>
                          <a:latin typeface="Arial" panose="020B0604020202020204" pitchFamily="34" charset="0"/>
                        </a:rPr>
                        <a:t>ニュース・ヤフオク</a:t>
                      </a:r>
                      <a:r>
                        <a:rPr lang="en-US" altLang="ja-JP" sz="1200">
                          <a:solidFill>
                            <a:schemeClr val="tx1">
                              <a:lumMod val="65000"/>
                              <a:lumOff val="35000"/>
                            </a:schemeClr>
                          </a:solidFill>
                          <a:latin typeface="Arial" panose="020B0604020202020204" pitchFamily="34" charset="0"/>
                        </a:rPr>
                        <a:t>!</a:t>
                      </a:r>
                      <a:endParaRPr kumimoji="1" lang="ja-JP" altLang="en-US" sz="1200">
                        <a:solidFill>
                          <a:schemeClr val="tx1">
                            <a:lumMod val="65000"/>
                            <a:lumOff val="35000"/>
                          </a:schemeClr>
                        </a:solidFill>
                      </a:endParaRPr>
                    </a:p>
                  </a:txBody>
                  <a:tcPr/>
                </a:tc>
                <a:tc>
                  <a:txBody>
                    <a:bodyPr/>
                    <a:lstStyle/>
                    <a:p>
                      <a:r>
                        <a:rPr kumimoji="1" lang="ja-JP" altLang="en-US" sz="1200">
                          <a:solidFill>
                            <a:schemeClr val="tx1">
                              <a:lumMod val="65000"/>
                              <a:lumOff val="35000"/>
                            </a:schemeClr>
                          </a:solidFill>
                        </a:rPr>
                        <a:t>不可</a:t>
                      </a:r>
                    </a:p>
                  </a:txBody>
                  <a:tcPr/>
                </a:tc>
                <a:tc>
                  <a:txBody>
                    <a:bodyPr/>
                    <a:lstStyle/>
                    <a:p>
                      <a:r>
                        <a:rPr kumimoji="1" lang="ja-JP" altLang="en-US" sz="1200">
                          <a:solidFill>
                            <a:schemeClr val="tx1">
                              <a:lumMod val="65000"/>
                              <a:lumOff val="35000"/>
                            </a:schemeClr>
                          </a:solidFill>
                        </a:rPr>
                        <a:t>・サービス名を</a:t>
                      </a:r>
                      <a:r>
                        <a:rPr kumimoji="1" lang="en-US" altLang="ja-JP" sz="1200">
                          <a:solidFill>
                            <a:schemeClr val="tx1">
                              <a:lumMod val="65000"/>
                              <a:lumOff val="35000"/>
                            </a:schemeClr>
                          </a:solidFill>
                        </a:rPr>
                        <a:t>2</a:t>
                      </a:r>
                      <a:r>
                        <a:rPr kumimoji="1" lang="ja-JP" altLang="en-US" sz="1200">
                          <a:solidFill>
                            <a:schemeClr val="tx1">
                              <a:lumMod val="65000"/>
                              <a:lumOff val="35000"/>
                            </a:schemeClr>
                          </a:solidFill>
                        </a:rPr>
                        <a:t>つ記載しているため</a:t>
                      </a:r>
                      <a:endParaRPr kumimoji="1" lang="en-US" altLang="ja-JP" sz="1200">
                        <a:solidFill>
                          <a:schemeClr val="tx1">
                            <a:lumMod val="65000"/>
                            <a:lumOff val="35000"/>
                          </a:schemeClr>
                        </a:solidFill>
                      </a:endParaRPr>
                    </a:p>
                    <a:p>
                      <a:r>
                        <a:rPr kumimoji="1" lang="ja-JP" altLang="en-US" sz="1200">
                          <a:solidFill>
                            <a:schemeClr val="tx1">
                              <a:lumMod val="65000"/>
                              <a:lumOff val="35000"/>
                            </a:schemeClr>
                          </a:solidFill>
                        </a:rPr>
                        <a:t>・「</a:t>
                      </a:r>
                      <a:r>
                        <a:rPr kumimoji="1" lang="en-US" altLang="ja-JP" sz="1200">
                          <a:solidFill>
                            <a:schemeClr val="tx1">
                              <a:lumMod val="65000"/>
                              <a:lumOff val="35000"/>
                            </a:schemeClr>
                          </a:solidFill>
                        </a:rPr>
                        <a:t>/</a:t>
                      </a:r>
                      <a:r>
                        <a:rPr kumimoji="1" lang="ja-JP" altLang="en-US" sz="1200">
                          <a:solidFill>
                            <a:schemeClr val="tx1">
                              <a:lumMod val="65000"/>
                              <a:lumOff val="35000"/>
                            </a:schemeClr>
                          </a:solidFill>
                        </a:rPr>
                        <a:t>」（半角スラッシュ以外を使用しているため）</a:t>
                      </a:r>
                    </a:p>
                  </a:txBody>
                  <a:tcPr/>
                </a:tc>
                <a:extLst>
                  <a:ext uri="{0D108BD9-81ED-4DB2-BD59-A6C34878D82A}">
                    <a16:rowId xmlns:a16="http://schemas.microsoft.com/office/drawing/2014/main" val="393573896"/>
                  </a:ext>
                </a:extLst>
              </a:tr>
              <a:tr h="32726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1200">
                          <a:solidFill>
                            <a:schemeClr val="tx1">
                              <a:lumMod val="65000"/>
                              <a:lumOff val="35000"/>
                            </a:schemeClr>
                          </a:solidFill>
                          <a:latin typeface="Arial" panose="020B0604020202020204" pitchFamily="34" charset="0"/>
                        </a:rPr>
                        <a:t>オークション</a:t>
                      </a:r>
                      <a:r>
                        <a:rPr lang="ja-JP" altLang="ja-JP" sz="1200">
                          <a:solidFill>
                            <a:schemeClr val="tx1">
                              <a:lumMod val="65000"/>
                              <a:lumOff val="35000"/>
                            </a:schemeClr>
                          </a:solidFill>
                          <a:latin typeface="Arial" panose="020B0604020202020204" pitchFamily="34" charset="0"/>
                        </a:rPr>
                        <a:t>なら</a:t>
                      </a:r>
                      <a:r>
                        <a:rPr lang="ja-JP" altLang="en-US" sz="1200">
                          <a:solidFill>
                            <a:schemeClr val="tx1">
                              <a:lumMod val="65000"/>
                              <a:lumOff val="35000"/>
                            </a:schemeClr>
                          </a:solidFill>
                          <a:latin typeface="Arial" panose="020B0604020202020204" pitchFamily="34" charset="0"/>
                        </a:rPr>
                        <a:t>ヤフオク</a:t>
                      </a:r>
                      <a:r>
                        <a:rPr lang="en-US" altLang="ja-JP" sz="1200">
                          <a:solidFill>
                            <a:schemeClr val="tx1">
                              <a:lumMod val="65000"/>
                              <a:lumOff val="35000"/>
                            </a:schemeClr>
                          </a:solidFill>
                          <a:latin typeface="Arial" panose="020B0604020202020204" pitchFamily="34" charset="0"/>
                        </a:rPr>
                        <a:t>! </a:t>
                      </a:r>
                      <a:endParaRPr kumimoji="1" lang="ja-JP" altLang="en-US" sz="1200" strike="sngStrike">
                        <a:solidFill>
                          <a:schemeClr val="tx1">
                            <a:lumMod val="65000"/>
                            <a:lumOff val="35000"/>
                          </a:schemeClr>
                        </a:solidFill>
                      </a:endParaRP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strike="noStrike">
                          <a:solidFill>
                            <a:schemeClr val="tx1">
                              <a:lumMod val="65000"/>
                              <a:lumOff val="35000"/>
                            </a:schemeClr>
                          </a:solidFill>
                        </a:rPr>
                        <a:t>不可</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strike="noStrike" dirty="0">
                          <a:solidFill>
                            <a:schemeClr val="tx1">
                              <a:lumMod val="65000"/>
                              <a:lumOff val="35000"/>
                            </a:schemeClr>
                          </a:solidFill>
                        </a:rPr>
                        <a:t>主体者の名称以外（オークションなら）を記載しているため</a:t>
                      </a:r>
                    </a:p>
                  </a:txBody>
                  <a:tcPr/>
                </a:tc>
                <a:extLst>
                  <a:ext uri="{0D108BD9-81ED-4DB2-BD59-A6C34878D82A}">
                    <a16:rowId xmlns:a16="http://schemas.microsoft.com/office/drawing/2014/main" val="3962832072"/>
                  </a:ext>
                </a:extLst>
              </a:tr>
            </a:tbl>
          </a:graphicData>
        </a:graphic>
      </p:graphicFrame>
    </p:spTree>
    <p:extLst>
      <p:ext uri="{BB962C8B-B14F-4D97-AF65-F5344CB8AC3E}">
        <p14:creationId xmlns:p14="http://schemas.microsoft.com/office/powerpoint/2010/main" val="500842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入稿規定　留意点</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B797D647-FAA1-B9BD-E4F0-856D564CF7E4}"/>
              </a:ext>
            </a:extLst>
          </p:cNvPr>
          <p:cNvSpPr txBox="1"/>
          <p:nvPr/>
        </p:nvSpPr>
        <p:spPr>
          <a:xfrm>
            <a:off x="711975" y="984201"/>
            <a:ext cx="11156937" cy="1532727"/>
          </a:xfrm>
          <a:prstGeom prst="rect">
            <a:avLst/>
          </a:prstGeom>
          <a:noFill/>
        </p:spPr>
        <p:txBody>
          <a:bodyPr wrap="square" rtlCol="0">
            <a:spAutoFit/>
          </a:bodyPr>
          <a:lstStyle/>
          <a:p>
            <a:pPr defTabSz="914423">
              <a:lnSpc>
                <a:spcPct val="110000"/>
              </a:lnSpc>
              <a:defRPr/>
            </a:pP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1400" b="1" kern="0" dirty="0">
                <a:solidFill>
                  <a:prstClr val="black">
                    <a:lumMod val="65000"/>
                    <a:lumOff val="35000"/>
                  </a:prstClr>
                </a:solidFill>
                <a:latin typeface="Meiryo" panose="020B0604030504040204" pitchFamily="34" charset="-128"/>
                <a:ea typeface="Meiryo" panose="020B0604030504040204" pitchFamily="34" charset="-128"/>
              </a:rPr>
              <a:t>Yahoo! JAPAN</a:t>
            </a:r>
            <a:r>
              <a:rPr kumimoji="0" lang="ja-JP" altLang="en-US" sz="1400" b="1" kern="0" dirty="0">
                <a:solidFill>
                  <a:prstClr val="black">
                    <a:lumMod val="65000"/>
                    <a:lumOff val="35000"/>
                  </a:prstClr>
                </a:solidFill>
                <a:latin typeface="Meiryo" panose="020B0604030504040204" pitchFamily="34" charset="-128"/>
                <a:ea typeface="Meiryo" panose="020B0604030504040204" pitchFamily="34" charset="-128"/>
              </a:rPr>
              <a:t>アプリに配信される画像について</a:t>
            </a:r>
            <a:endParaRPr kumimoji="0" lang="en-US" altLang="ja-JP" sz="1400" b="1" kern="0" dirty="0">
              <a:solidFill>
                <a:prstClr val="black">
                  <a:lumMod val="65000"/>
                  <a:lumOff val="35000"/>
                </a:prstClr>
              </a:solidFill>
              <a:latin typeface="Meiryo" panose="020B0604030504040204" pitchFamily="34" charset="-128"/>
              <a:ea typeface="Meiryo" panose="020B0604030504040204" pitchFamily="34" charset="-128"/>
            </a:endParaRPr>
          </a:p>
          <a:p>
            <a:pPr defTabSz="914423">
              <a:lnSpc>
                <a:spcPct val="110000"/>
              </a:lnSpc>
              <a:defRPr/>
            </a:pPr>
            <a:r>
              <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rPr>
              <a:t>Yahoo! JAPAN</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アプリに配信される画像について、四隅の角を丸くして掲載します。</a:t>
            </a: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a:p>
            <a:pPr defTabSz="914423">
              <a:lnSpc>
                <a:spcPct val="110000"/>
              </a:lnSpc>
              <a:defRPr/>
            </a:pP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a:p>
            <a:r>
              <a:rPr kumimoji="0" lang="ja-JP" altLang="en-US" sz="1400" b="1" kern="0" dirty="0">
                <a:solidFill>
                  <a:prstClr val="black">
                    <a:lumMod val="65000"/>
                    <a:lumOff val="35000"/>
                  </a:prstClr>
                </a:solidFill>
                <a:latin typeface="Meiryo" panose="020B0604030504040204" pitchFamily="34" charset="-128"/>
                <a:ea typeface="Meiryo" panose="020B0604030504040204" pitchFamily="34" charset="-128"/>
              </a:rPr>
              <a:t>■広告クリエイティブについて</a:t>
            </a:r>
            <a:endParaRPr kumimoji="0" lang="en-US" altLang="ja-JP" sz="1400" b="1" kern="0" dirty="0">
              <a:solidFill>
                <a:prstClr val="black">
                  <a:lumMod val="65000"/>
                  <a:lumOff val="35000"/>
                </a:prstClr>
              </a:solidFill>
              <a:latin typeface="Meiryo" panose="020B0604030504040204" pitchFamily="34" charset="-128"/>
              <a:ea typeface="Meiryo" panose="020B0604030504040204" pitchFamily="34" charset="-128"/>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マクロミル調査の実施をご要望される場合は、１本</a:t>
            </a:r>
            <a:r>
              <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を推奨いたします。</a:t>
            </a:r>
            <a:r>
              <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見出し（タイトル）</a:t>
            </a:r>
            <a:r>
              <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rPr>
              <a:t>15.5</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文字、画像　それぞれ１種づつ</a:t>
            </a:r>
          </a:p>
          <a:p>
            <a:pPr algn="l"/>
            <a:endParaRPr kumimoji="1" lang="ja-JP" altLang="en-US" dirty="0"/>
          </a:p>
        </p:txBody>
      </p:sp>
    </p:spTree>
    <p:extLst>
      <p:ext uri="{BB962C8B-B14F-4D97-AF65-F5344CB8AC3E}">
        <p14:creationId xmlns:p14="http://schemas.microsoft.com/office/powerpoint/2010/main" val="3614529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04</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ブランドリフト調査</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4185545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正方形/長方形 2">
            <a:extLst>
              <a:ext uri="{FF2B5EF4-FFF2-40B4-BE49-F238E27FC236}">
                <a16:creationId xmlns:a16="http://schemas.microsoft.com/office/drawing/2014/main" id="{9F3D7040-7523-D23C-79F0-A0AC7077744C}"/>
              </a:ext>
            </a:extLst>
          </p:cNvPr>
          <p:cNvSpPr/>
          <p:nvPr/>
        </p:nvSpPr>
        <p:spPr>
          <a:xfrm>
            <a:off x="479425" y="1285581"/>
            <a:ext cx="11269662" cy="1231106"/>
          </a:xfrm>
          <a:prstGeom prst="rect">
            <a:avLst/>
          </a:prstGeom>
        </p:spPr>
        <p:txBody>
          <a:bodyPr wrap="square" lIns="0" tIns="0" rIns="0" bIns="0" anchor="t">
            <a:spAutoFit/>
          </a:bodyPr>
          <a:lstStyle/>
          <a:p>
            <a:r>
              <a:rPr lang="en-US" altLang="ja-JP" sz="1600">
                <a:solidFill>
                  <a:srgbClr val="595959"/>
                </a:solidFill>
                <a:latin typeface="Meiryo"/>
                <a:ea typeface="Meiryo"/>
              </a:rPr>
              <a:t>Yahoo! JAPAN </a:t>
            </a:r>
            <a:r>
              <a:rPr lang="ja-JP" altLang="en-US" sz="1600">
                <a:solidFill>
                  <a:srgbClr val="595959"/>
                </a:solidFill>
                <a:latin typeface="Meiryo"/>
                <a:ea typeface="Meiryo"/>
              </a:rPr>
              <a:t>トップページ</a:t>
            </a:r>
            <a:r>
              <a:rPr lang="en-US" altLang="ja-JP" sz="1600">
                <a:solidFill>
                  <a:srgbClr val="595959"/>
                </a:solidFill>
                <a:latin typeface="Meiryo"/>
                <a:ea typeface="Meiryo"/>
              </a:rPr>
              <a:t> </a:t>
            </a:r>
            <a:r>
              <a:rPr lang="ja-JP" altLang="en-US" sz="1600">
                <a:solidFill>
                  <a:srgbClr val="595959"/>
                </a:solidFill>
                <a:latin typeface="Meiryo"/>
                <a:ea typeface="Meiryo"/>
              </a:rPr>
              <a:t>トピックス</a:t>
            </a:r>
            <a:r>
              <a:rPr lang="en-US" altLang="ja-JP" sz="1600">
                <a:solidFill>
                  <a:srgbClr val="595959"/>
                </a:solidFill>
                <a:latin typeface="Meiryo"/>
                <a:ea typeface="Meiryo"/>
              </a:rPr>
              <a:t>PR</a:t>
            </a:r>
            <a:r>
              <a:rPr lang="ja-JP" altLang="en-US" sz="1600">
                <a:solidFill>
                  <a:srgbClr val="595959"/>
                </a:solidFill>
                <a:latin typeface="Meiryo"/>
                <a:ea typeface="Meiryo"/>
              </a:rPr>
              <a:t>　</a:t>
            </a:r>
            <a:r>
              <a:rPr lang="en-US" altLang="ja-JP" sz="1600">
                <a:solidFill>
                  <a:srgbClr val="595959"/>
                </a:solidFill>
                <a:latin typeface="Meiryo"/>
                <a:ea typeface="Meiryo"/>
              </a:rPr>
              <a:t>SP</a:t>
            </a:r>
            <a:r>
              <a:rPr lang="ja-JP" altLang="en-US" sz="1600">
                <a:solidFill>
                  <a:srgbClr val="595959"/>
                </a:solidFill>
                <a:latin typeface="Meiryo"/>
                <a:ea typeface="Meiryo"/>
              </a:rPr>
              <a:t>（仮）をご出稿いただいた場合は、無償にてブランドリフト調査（</a:t>
            </a:r>
            <a:r>
              <a:rPr lang="en-US" altLang="ja-JP" sz="1600">
                <a:solidFill>
                  <a:srgbClr val="595959"/>
                </a:solidFill>
                <a:latin typeface="Meiryo"/>
                <a:ea typeface="Meiryo"/>
              </a:rPr>
              <a:t>Measurement Partner</a:t>
            </a:r>
            <a:r>
              <a:rPr lang="ja-JP" altLang="en-US" sz="1600">
                <a:solidFill>
                  <a:srgbClr val="595959"/>
                </a:solidFill>
                <a:latin typeface="Meiryo"/>
                <a:ea typeface="Meiryo"/>
              </a:rPr>
              <a:t>）のご利用が可能です。</a:t>
            </a:r>
            <a:endParaRPr lang="en-US" altLang="ja-JP" sz="1600">
              <a:solidFill>
                <a:srgbClr val="595959"/>
              </a:solidFill>
              <a:latin typeface="Meiryo"/>
              <a:ea typeface="Meiryo"/>
            </a:endParaRPr>
          </a:p>
          <a:p>
            <a:br>
              <a:rPr lang="en-US" altLang="ja-JP" sz="1600">
                <a:latin typeface="Meiryo" panose="020B0604030504040204" pitchFamily="34" charset="-128"/>
                <a:ea typeface="Meiryo" panose="020B0604030504040204" pitchFamily="34" charset="-128"/>
              </a:rPr>
            </a:br>
            <a:r>
              <a:rPr kumimoji="0" lang="ja-JP" altLang="en-US" sz="1600" kern="0">
                <a:solidFill>
                  <a:srgbClr val="595959"/>
                </a:solidFill>
                <a:latin typeface="Meiryo"/>
                <a:ea typeface="Meiryo"/>
                <a:cs typeface="Narkisim"/>
              </a:rPr>
              <a:t>ブランドリフト調査</a:t>
            </a:r>
            <a:r>
              <a:rPr kumimoji="0" lang="en-US" altLang="ja-JP" sz="1600" kern="0">
                <a:solidFill>
                  <a:srgbClr val="595959"/>
                </a:solidFill>
                <a:latin typeface="Meiryo"/>
                <a:ea typeface="Meiryo"/>
                <a:cs typeface="Narkisim"/>
              </a:rPr>
              <a:t>(Measurement</a:t>
            </a:r>
            <a:r>
              <a:rPr kumimoji="0" lang="ja-JP" altLang="en-US" sz="1600" kern="0">
                <a:solidFill>
                  <a:srgbClr val="595959"/>
                </a:solidFill>
                <a:latin typeface="Meiryo"/>
                <a:ea typeface="Meiryo"/>
                <a:cs typeface="Narkisim"/>
              </a:rPr>
              <a:t> </a:t>
            </a:r>
            <a:r>
              <a:rPr kumimoji="0" lang="en-US" altLang="ja-JP" sz="1600" kern="0">
                <a:solidFill>
                  <a:srgbClr val="595959"/>
                </a:solidFill>
                <a:latin typeface="Meiryo"/>
                <a:ea typeface="Meiryo"/>
                <a:cs typeface="Narkisim"/>
              </a:rPr>
              <a:t>Partner)</a:t>
            </a:r>
            <a:r>
              <a:rPr kumimoji="0" lang="ja-JP" altLang="en-US" sz="1600" kern="0">
                <a:solidFill>
                  <a:srgbClr val="595959"/>
                </a:solidFill>
                <a:latin typeface="Meiryo"/>
                <a:ea typeface="Meiryo"/>
                <a:cs typeface="Narkisim"/>
              </a:rPr>
              <a:t>は</a:t>
            </a:r>
            <a:r>
              <a:rPr kumimoji="0" lang="ja-JP" altLang="en-US" sz="1600" kern="0">
                <a:solidFill>
                  <a:srgbClr val="595959"/>
                </a:solidFill>
                <a:latin typeface="Meiryo"/>
                <a:ea typeface="Meiryo"/>
              </a:rPr>
              <a:t>、マクロミル社のモニターを対象にアンケートを実施し、広告接触者と</a:t>
            </a:r>
            <a:endParaRPr kumimoji="0" lang="en-US" altLang="ja-JP" sz="1600" kern="0">
              <a:solidFill>
                <a:srgbClr val="595959"/>
              </a:solidFill>
              <a:latin typeface="Meiryo"/>
              <a:ea typeface="Meiryo"/>
            </a:endParaRPr>
          </a:p>
          <a:p>
            <a:r>
              <a:rPr kumimoji="0" lang="ja-JP" altLang="en-US" sz="1600" kern="0">
                <a:solidFill>
                  <a:srgbClr val="595959"/>
                </a:solidFill>
                <a:latin typeface="Meiryo" panose="020B0604030504040204" pitchFamily="34" charset="-128"/>
                <a:ea typeface="Meiryo" panose="020B0604030504040204" pitchFamily="34" charset="-128"/>
              </a:rPr>
              <a:t>非接触者の差分を比較します。</a:t>
            </a:r>
          </a:p>
        </p:txBody>
      </p:sp>
      <p:sp>
        <p:nvSpPr>
          <p:cNvPr id="6" name="正方形/長方形 5">
            <a:extLst>
              <a:ext uri="{FF2B5EF4-FFF2-40B4-BE49-F238E27FC236}">
                <a16:creationId xmlns:a16="http://schemas.microsoft.com/office/drawing/2014/main" id="{084D1783-4282-E961-B5CF-0E1FEDD9F49D}"/>
              </a:ext>
            </a:extLst>
          </p:cNvPr>
          <p:cNvSpPr/>
          <p:nvPr/>
        </p:nvSpPr>
        <p:spPr>
          <a:xfrm>
            <a:off x="629052" y="2796350"/>
            <a:ext cx="6897900" cy="601925"/>
          </a:xfrm>
          <a:prstGeom prst="rect">
            <a:avLst/>
          </a:prstGeom>
          <a:solidFill>
            <a:srgbClr val="000000">
              <a:lumMod val="75000"/>
              <a:lumOff val="25000"/>
            </a:srgbClr>
          </a:solidFill>
          <a:ln w="25400" cap="flat" cmpd="sng" algn="ctr">
            <a:noFill/>
            <a:prstDash val="solid"/>
          </a:ln>
          <a:effectLst/>
        </p:spPr>
        <p:txBody>
          <a:bodyPr rtlCol="0" anchor="ctr"/>
          <a:lstStyle/>
          <a:p>
            <a:pPr algn="ctr" defTabSz="1125444">
              <a:defRPr/>
            </a:pPr>
            <a:r>
              <a:rPr kumimoji="0" lang="en-US" altLang="ja-JP" sz="1600" b="1" kern="0">
                <a:solidFill>
                  <a:srgbClr val="FFFFFF"/>
                </a:solidFill>
                <a:latin typeface="メイリオ"/>
                <a:ea typeface="メイリオ"/>
                <a:cs typeface="Narkisim" panose="020E0502050101010101" pitchFamily="34" charset="-79"/>
              </a:rPr>
              <a:t>Yahoo!</a:t>
            </a:r>
            <a:r>
              <a:rPr kumimoji="0" lang="ja-JP" altLang="en-US" sz="1600" b="1" kern="0">
                <a:solidFill>
                  <a:srgbClr val="FFFFFF"/>
                </a:solidFill>
                <a:latin typeface="メイリオ"/>
                <a:ea typeface="メイリオ"/>
                <a:cs typeface="Narkisim" panose="020E0502050101010101" pitchFamily="34" charset="-79"/>
              </a:rPr>
              <a:t> </a:t>
            </a:r>
            <a:r>
              <a:rPr kumimoji="0" lang="en-US" altLang="ja-JP" sz="1600" b="1" kern="0">
                <a:solidFill>
                  <a:srgbClr val="FFFFFF"/>
                </a:solidFill>
                <a:latin typeface="メイリオ"/>
                <a:ea typeface="メイリオ"/>
                <a:cs typeface="Narkisim" panose="020E0502050101010101" pitchFamily="34" charset="-79"/>
              </a:rPr>
              <a:t>JAPAN</a:t>
            </a:r>
            <a:r>
              <a:rPr kumimoji="0" lang="ja-JP" altLang="en-US" sz="1600" b="1" kern="0">
                <a:solidFill>
                  <a:srgbClr val="FFFFFF"/>
                </a:solidFill>
                <a:latin typeface="メイリオ"/>
                <a:ea typeface="メイリオ"/>
                <a:cs typeface="Narkisim" panose="020E0502050101010101" pitchFamily="34" charset="-79"/>
              </a:rPr>
              <a:t>ブランドリフト調査 </a:t>
            </a:r>
            <a:endParaRPr kumimoji="0" lang="en-US" altLang="ja-JP" sz="1600" b="1" kern="0">
              <a:solidFill>
                <a:srgbClr val="FFFFFF"/>
              </a:solidFill>
              <a:latin typeface="メイリオ"/>
              <a:ea typeface="メイリオ"/>
              <a:cs typeface="Narkisim" panose="020E0502050101010101" pitchFamily="34" charset="-79"/>
            </a:endParaRPr>
          </a:p>
          <a:p>
            <a:pPr algn="ctr" defTabSz="1125444">
              <a:defRPr/>
            </a:pPr>
            <a:r>
              <a:rPr kumimoji="0" lang="en-US" altLang="ja-JP" sz="1600" b="1" kern="0">
                <a:solidFill>
                  <a:srgbClr val="FFFFFF"/>
                </a:solidFill>
                <a:latin typeface="メイリオ"/>
                <a:ea typeface="メイリオ"/>
                <a:cs typeface="Narkisim" panose="020E0502050101010101" pitchFamily="34" charset="-79"/>
              </a:rPr>
              <a:t>Measurement</a:t>
            </a:r>
            <a:r>
              <a:rPr kumimoji="0" lang="ja-JP" altLang="en-US" sz="1600" b="1" kern="0">
                <a:solidFill>
                  <a:srgbClr val="FFFFFF"/>
                </a:solidFill>
                <a:latin typeface="メイリオ"/>
                <a:ea typeface="メイリオ"/>
                <a:cs typeface="Narkisim" panose="020E0502050101010101" pitchFamily="34" charset="-79"/>
              </a:rPr>
              <a:t> </a:t>
            </a:r>
            <a:r>
              <a:rPr kumimoji="0" lang="en-US" altLang="ja-JP" sz="1600" b="1" kern="0">
                <a:solidFill>
                  <a:srgbClr val="FFFFFF"/>
                </a:solidFill>
                <a:latin typeface="メイリオ"/>
                <a:ea typeface="メイリオ"/>
                <a:cs typeface="Narkisim" panose="020E0502050101010101" pitchFamily="34" charset="-79"/>
              </a:rPr>
              <a:t>Partner</a:t>
            </a:r>
            <a:endParaRPr kumimoji="0" lang="ja-JP" altLang="en-US" sz="1600" b="1" kern="0">
              <a:solidFill>
                <a:srgbClr val="FFFFFF"/>
              </a:solidFill>
              <a:latin typeface="メイリオ"/>
              <a:ea typeface="メイリオ"/>
            </a:endParaRPr>
          </a:p>
        </p:txBody>
      </p:sp>
      <p:sp>
        <p:nvSpPr>
          <p:cNvPr id="8" name="正方形/長方形 53">
            <a:extLst>
              <a:ext uri="{FF2B5EF4-FFF2-40B4-BE49-F238E27FC236}">
                <a16:creationId xmlns:a16="http://schemas.microsoft.com/office/drawing/2014/main" id="{FAB1C828-43EE-AAE8-B3EC-FAE35EB78CF1}"/>
              </a:ext>
            </a:extLst>
          </p:cNvPr>
          <p:cNvSpPr/>
          <p:nvPr/>
        </p:nvSpPr>
        <p:spPr>
          <a:xfrm>
            <a:off x="554961" y="2751108"/>
            <a:ext cx="7036546" cy="3674748"/>
          </a:xfrm>
          <a:prstGeom prst="rect">
            <a:avLst/>
          </a:prstGeom>
          <a:noFill/>
          <a:ln w="25400" cap="flat" cmpd="sng" algn="ctr">
            <a:solidFill>
              <a:srgbClr val="AEB1BF"/>
            </a:solidFill>
            <a:prstDash val="solid"/>
          </a:ln>
          <a:effectLst/>
        </p:spPr>
        <p:txBody>
          <a:bodyPr vert="eaVert" rtlCol="0" anchor="ctr"/>
          <a:lstStyle/>
          <a:p>
            <a:pPr algn="ctr" defTabSz="1125444">
              <a:defRPr/>
            </a:pPr>
            <a:endParaRPr kumimoji="0" lang="ja-JP" altLang="en-US" sz="1723" kern="0">
              <a:solidFill>
                <a:srgbClr val="454958"/>
              </a:solidFill>
              <a:latin typeface="メイリオ"/>
              <a:ea typeface="メイリオ"/>
              <a:cs typeface="Helvetica Neue" panose="02000503000000020004" pitchFamily="2" charset="0"/>
            </a:endParaRPr>
          </a:p>
        </p:txBody>
      </p:sp>
      <p:sp>
        <p:nvSpPr>
          <p:cNvPr id="9" name="ホームベース 8">
            <a:extLst>
              <a:ext uri="{FF2B5EF4-FFF2-40B4-BE49-F238E27FC236}">
                <a16:creationId xmlns:a16="http://schemas.microsoft.com/office/drawing/2014/main" id="{10C7CF10-F40E-C48A-EA8D-795F349ECB86}"/>
              </a:ext>
            </a:extLst>
          </p:cNvPr>
          <p:cNvSpPr/>
          <p:nvPr/>
        </p:nvSpPr>
        <p:spPr>
          <a:xfrm>
            <a:off x="745606" y="5699733"/>
            <a:ext cx="888759" cy="482218"/>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広告配信</a:t>
            </a:r>
          </a:p>
        </p:txBody>
      </p:sp>
      <p:sp>
        <p:nvSpPr>
          <p:cNvPr id="11" name="ホームベース 10">
            <a:extLst>
              <a:ext uri="{FF2B5EF4-FFF2-40B4-BE49-F238E27FC236}">
                <a16:creationId xmlns:a16="http://schemas.microsoft.com/office/drawing/2014/main" id="{9AB98535-9A58-016B-2AD6-0A3852DF2DC1}"/>
              </a:ext>
            </a:extLst>
          </p:cNvPr>
          <p:cNvSpPr/>
          <p:nvPr/>
        </p:nvSpPr>
        <p:spPr>
          <a:xfrm>
            <a:off x="1661938" y="5701556"/>
            <a:ext cx="1899615" cy="481501"/>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配信終了後、広告の接触状況でモニタを分類</a:t>
            </a:r>
          </a:p>
        </p:txBody>
      </p:sp>
      <p:sp>
        <p:nvSpPr>
          <p:cNvPr id="12" name="ホームベース 11">
            <a:extLst>
              <a:ext uri="{FF2B5EF4-FFF2-40B4-BE49-F238E27FC236}">
                <a16:creationId xmlns:a16="http://schemas.microsoft.com/office/drawing/2014/main" id="{F30C72FA-8715-EBFB-CDA1-3E1C4F052FB0}"/>
              </a:ext>
            </a:extLst>
          </p:cNvPr>
          <p:cNvSpPr/>
          <p:nvPr/>
        </p:nvSpPr>
        <p:spPr>
          <a:xfrm>
            <a:off x="5639271" y="5684555"/>
            <a:ext cx="1500348" cy="476989"/>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回答ログを集計</a:t>
            </a:r>
          </a:p>
        </p:txBody>
      </p:sp>
      <p:pic>
        <p:nvPicPr>
          <p:cNvPr id="13" name="図 12">
            <a:extLst>
              <a:ext uri="{FF2B5EF4-FFF2-40B4-BE49-F238E27FC236}">
                <a16:creationId xmlns:a16="http://schemas.microsoft.com/office/drawing/2014/main" id="{F417C819-3FE7-58D0-CAC5-179F551C300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3242"/>
          <a:stretch/>
        </p:blipFill>
        <p:spPr>
          <a:xfrm>
            <a:off x="827155" y="4092114"/>
            <a:ext cx="528755" cy="820093"/>
          </a:xfrm>
          <a:prstGeom prst="rect">
            <a:avLst/>
          </a:prstGeom>
        </p:spPr>
      </p:pic>
      <p:sp>
        <p:nvSpPr>
          <p:cNvPr id="14" name="二等辺三角形 27">
            <a:extLst>
              <a:ext uri="{FF2B5EF4-FFF2-40B4-BE49-F238E27FC236}">
                <a16:creationId xmlns:a16="http://schemas.microsoft.com/office/drawing/2014/main" id="{780972B4-78D3-7A0B-BCD1-2C1155D02D15}"/>
              </a:ext>
            </a:extLst>
          </p:cNvPr>
          <p:cNvSpPr/>
          <p:nvPr/>
        </p:nvSpPr>
        <p:spPr>
          <a:xfrm rot="5400000">
            <a:off x="1604192" y="4403989"/>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pic>
        <p:nvPicPr>
          <p:cNvPr id="15" name="図 14">
            <a:extLst>
              <a:ext uri="{FF2B5EF4-FFF2-40B4-BE49-F238E27FC236}">
                <a16:creationId xmlns:a16="http://schemas.microsoft.com/office/drawing/2014/main" id="{BB5330A8-2704-B841-73B5-A90E2824B22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26455" y="3563474"/>
            <a:ext cx="839005" cy="648920"/>
          </a:xfrm>
          <a:prstGeom prst="rect">
            <a:avLst/>
          </a:prstGeom>
        </p:spPr>
      </p:pic>
      <p:pic>
        <p:nvPicPr>
          <p:cNvPr id="16" name="図 15">
            <a:extLst>
              <a:ext uri="{FF2B5EF4-FFF2-40B4-BE49-F238E27FC236}">
                <a16:creationId xmlns:a16="http://schemas.microsoft.com/office/drawing/2014/main" id="{DB267AF8-11A5-6B4E-9B4D-0FC9A1BC93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07929" y="4550065"/>
            <a:ext cx="774438" cy="598981"/>
          </a:xfrm>
          <a:prstGeom prst="rect">
            <a:avLst/>
          </a:prstGeom>
        </p:spPr>
      </p:pic>
      <p:sp>
        <p:nvSpPr>
          <p:cNvPr id="17" name="テキスト ボックス 16">
            <a:extLst>
              <a:ext uri="{FF2B5EF4-FFF2-40B4-BE49-F238E27FC236}">
                <a16:creationId xmlns:a16="http://schemas.microsoft.com/office/drawing/2014/main" id="{5C47DDDB-92C3-5766-EC80-D0865F872244}"/>
              </a:ext>
            </a:extLst>
          </p:cNvPr>
          <p:cNvSpPr txBox="1"/>
          <p:nvPr/>
        </p:nvSpPr>
        <p:spPr>
          <a:xfrm>
            <a:off x="2269358" y="4264416"/>
            <a:ext cx="1054549" cy="276999"/>
          </a:xfrm>
          <a:prstGeom prst="rect">
            <a:avLst/>
          </a:prstGeom>
          <a:noFill/>
        </p:spPr>
        <p:txBody>
          <a:bodyPr wrap="square" rtlCol="0">
            <a:spAutoFit/>
          </a:bodyPr>
          <a:lstStyle/>
          <a:p>
            <a:pPr defTabSz="1125444">
              <a:defRPr/>
            </a:pPr>
            <a:r>
              <a:rPr kumimoji="0" lang="ja-JP" altLang="en-US" sz="1200" kern="0">
                <a:solidFill>
                  <a:srgbClr val="D00216"/>
                </a:solidFill>
              </a:rPr>
              <a:t>広告接触者</a:t>
            </a:r>
          </a:p>
        </p:txBody>
      </p:sp>
      <p:sp>
        <p:nvSpPr>
          <p:cNvPr id="18" name="二等辺三角形 31">
            <a:extLst>
              <a:ext uri="{FF2B5EF4-FFF2-40B4-BE49-F238E27FC236}">
                <a16:creationId xmlns:a16="http://schemas.microsoft.com/office/drawing/2014/main" id="{42C58B87-9690-D92E-EEFF-F482AA85B888}"/>
              </a:ext>
            </a:extLst>
          </p:cNvPr>
          <p:cNvSpPr/>
          <p:nvPr/>
        </p:nvSpPr>
        <p:spPr>
          <a:xfrm rot="5400000">
            <a:off x="3355354" y="4402183"/>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sp>
        <p:nvSpPr>
          <p:cNvPr id="19" name="二等辺三角形 32">
            <a:extLst>
              <a:ext uri="{FF2B5EF4-FFF2-40B4-BE49-F238E27FC236}">
                <a16:creationId xmlns:a16="http://schemas.microsoft.com/office/drawing/2014/main" id="{C26EC128-0193-5057-024D-83BDCD81D3AA}"/>
              </a:ext>
            </a:extLst>
          </p:cNvPr>
          <p:cNvSpPr/>
          <p:nvPr/>
        </p:nvSpPr>
        <p:spPr>
          <a:xfrm rot="5400000">
            <a:off x="5488394" y="4423807"/>
            <a:ext cx="647614" cy="235216"/>
          </a:xfrm>
          <a:prstGeom prst="triangle">
            <a:avLst>
              <a:gd name="adj" fmla="val 48224"/>
            </a:avLst>
          </a:prstGeom>
          <a:solidFill>
            <a:srgbClr val="D00216">
              <a:lumMod val="20000"/>
              <a:lumOff val="80000"/>
            </a:srgbClr>
          </a:solidFill>
          <a:ln w="9525" cap="flat" cmpd="sng" algn="ctr">
            <a:solidFill>
              <a:srgbClr val="D00216">
                <a:lumMod val="20000"/>
                <a:lumOff val="80000"/>
              </a:srgbClr>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endParaRPr kumimoji="0" lang="ja-JP" altLang="en-US" sz="2215" kern="0">
              <a:solidFill>
                <a:srgbClr val="000000"/>
              </a:solidFill>
              <a:latin typeface="メイリオ"/>
              <a:ea typeface="メイリオ"/>
            </a:endParaRPr>
          </a:p>
        </p:txBody>
      </p:sp>
      <p:pic>
        <p:nvPicPr>
          <p:cNvPr id="20" name="図 19">
            <a:extLst>
              <a:ext uri="{FF2B5EF4-FFF2-40B4-BE49-F238E27FC236}">
                <a16:creationId xmlns:a16="http://schemas.microsoft.com/office/drawing/2014/main" id="{84A7D689-F7F4-2571-66A9-0B22EF053882}"/>
              </a:ext>
            </a:extLst>
          </p:cNvPr>
          <p:cNvPicPr>
            <a:picLocks noChangeAspect="1"/>
          </p:cNvPicPr>
          <p:nvPr/>
        </p:nvPicPr>
        <p:blipFill>
          <a:blip r:embed="rId6"/>
          <a:stretch>
            <a:fillRect/>
          </a:stretch>
        </p:blipFill>
        <p:spPr>
          <a:xfrm>
            <a:off x="6215098" y="4147820"/>
            <a:ext cx="837647" cy="632208"/>
          </a:xfrm>
          <a:prstGeom prst="rect">
            <a:avLst/>
          </a:prstGeom>
        </p:spPr>
      </p:pic>
      <p:sp>
        <p:nvSpPr>
          <p:cNvPr id="21" name="テキスト ボックス 20">
            <a:extLst>
              <a:ext uri="{FF2B5EF4-FFF2-40B4-BE49-F238E27FC236}">
                <a16:creationId xmlns:a16="http://schemas.microsoft.com/office/drawing/2014/main" id="{1AD5A5F6-3D6F-E3A6-3AF2-84F4761AEAFC}"/>
              </a:ext>
            </a:extLst>
          </p:cNvPr>
          <p:cNvSpPr txBox="1"/>
          <p:nvPr/>
        </p:nvSpPr>
        <p:spPr>
          <a:xfrm>
            <a:off x="6045864" y="4854421"/>
            <a:ext cx="1219541" cy="219965"/>
          </a:xfrm>
          <a:prstGeom prst="rect">
            <a:avLst/>
          </a:prstGeom>
          <a:noFill/>
        </p:spPr>
        <p:txBody>
          <a:bodyPr wrap="square" rtlCol="0">
            <a:spAutoFit/>
          </a:bodyPr>
          <a:lstStyle/>
          <a:p>
            <a:pPr defTabSz="1125444">
              <a:defRPr/>
            </a:pPr>
            <a:r>
              <a:rPr kumimoji="0" lang="ja-JP" altLang="en-US" sz="1231" kern="0">
                <a:solidFill>
                  <a:srgbClr val="454958"/>
                </a:solidFill>
              </a:rPr>
              <a:t>ブランドリフト</a:t>
            </a:r>
          </a:p>
        </p:txBody>
      </p:sp>
      <p:pic>
        <p:nvPicPr>
          <p:cNvPr id="22" name="図 21">
            <a:extLst>
              <a:ext uri="{FF2B5EF4-FFF2-40B4-BE49-F238E27FC236}">
                <a16:creationId xmlns:a16="http://schemas.microsoft.com/office/drawing/2014/main" id="{502841FC-C761-5C66-3A2F-7AC0FDCA50E1}"/>
              </a:ext>
            </a:extLst>
          </p:cNvPr>
          <p:cNvPicPr>
            <a:picLocks noChangeAspect="1"/>
          </p:cNvPicPr>
          <p:nvPr/>
        </p:nvPicPr>
        <p:blipFill>
          <a:blip r:embed="rId7"/>
          <a:stretch>
            <a:fillRect/>
          </a:stretch>
        </p:blipFill>
        <p:spPr>
          <a:xfrm>
            <a:off x="4172403" y="4110688"/>
            <a:ext cx="1145583" cy="844667"/>
          </a:xfrm>
          <a:prstGeom prst="rect">
            <a:avLst/>
          </a:prstGeom>
        </p:spPr>
      </p:pic>
      <p:sp>
        <p:nvSpPr>
          <p:cNvPr id="23" name="ホームベース 22">
            <a:extLst>
              <a:ext uri="{FF2B5EF4-FFF2-40B4-BE49-F238E27FC236}">
                <a16:creationId xmlns:a16="http://schemas.microsoft.com/office/drawing/2014/main" id="{CB5A3A44-5D50-C819-8D74-173A462EC39B}"/>
              </a:ext>
            </a:extLst>
          </p:cNvPr>
          <p:cNvSpPr/>
          <p:nvPr/>
        </p:nvSpPr>
        <p:spPr>
          <a:xfrm>
            <a:off x="3571097" y="5689543"/>
            <a:ext cx="2068174" cy="492407"/>
          </a:xfrm>
          <a:prstGeom prst="homePlate">
            <a:avLst/>
          </a:prstGeom>
          <a:noFill/>
          <a:ln w="9525" cap="flat" cmpd="sng" algn="ctr">
            <a:solidFill>
              <a:srgbClr val="AEB1BF"/>
            </a:solidFill>
            <a:prstDash val="solid"/>
          </a:ln>
          <a:effectLst/>
        </p:spPr>
        <p:txBody>
          <a:bodyPr rot="0" spcFirstLastPara="0" vertOverflow="overflow" horzOverflow="overflow" vert="horz" wrap="square" lIns="112542" tIns="56271" rIns="112542" bIns="56271" numCol="1" spcCol="0" rtlCol="0" fromWordArt="0" anchor="ctr" anchorCtr="0" forceAA="0" compatLnSpc="1">
            <a:prstTxWarp prst="textNoShape">
              <a:avLst/>
            </a:prstTxWarp>
            <a:noAutofit/>
          </a:bodyPr>
          <a:lstStyle/>
          <a:p>
            <a:pPr algn="ctr" defTabSz="1125444">
              <a:defRPr/>
            </a:pPr>
            <a:r>
              <a:rPr kumimoji="0" lang="ja-JP" altLang="en-US" sz="1200" kern="0">
                <a:solidFill>
                  <a:srgbClr val="000000"/>
                </a:solidFill>
                <a:latin typeface="メイリオ"/>
                <a:ea typeface="メイリオ"/>
              </a:rPr>
              <a:t>マクロミル社よりメールでアンケート依頼</a:t>
            </a:r>
          </a:p>
        </p:txBody>
      </p:sp>
      <p:sp>
        <p:nvSpPr>
          <p:cNvPr id="24" name="テキスト ボックス 23">
            <a:extLst>
              <a:ext uri="{FF2B5EF4-FFF2-40B4-BE49-F238E27FC236}">
                <a16:creationId xmlns:a16="http://schemas.microsoft.com/office/drawing/2014/main" id="{95749295-3F57-C608-6CB1-8F7FEADF9F84}"/>
              </a:ext>
            </a:extLst>
          </p:cNvPr>
          <p:cNvSpPr txBox="1"/>
          <p:nvPr/>
        </p:nvSpPr>
        <p:spPr>
          <a:xfrm>
            <a:off x="2243830" y="5182135"/>
            <a:ext cx="1102635" cy="276999"/>
          </a:xfrm>
          <a:prstGeom prst="rect">
            <a:avLst/>
          </a:prstGeom>
          <a:noFill/>
        </p:spPr>
        <p:txBody>
          <a:bodyPr wrap="square" rtlCol="0">
            <a:spAutoFit/>
          </a:bodyPr>
          <a:lstStyle/>
          <a:p>
            <a:pPr defTabSz="1125444">
              <a:defRPr/>
            </a:pPr>
            <a:r>
              <a:rPr kumimoji="0" lang="ja-JP" altLang="en-US" sz="1200" kern="0">
                <a:solidFill>
                  <a:srgbClr val="454958"/>
                </a:solidFill>
              </a:rPr>
              <a:t>広告非接触者</a:t>
            </a:r>
          </a:p>
        </p:txBody>
      </p:sp>
      <p:sp>
        <p:nvSpPr>
          <p:cNvPr id="25" name="テキスト ボックス 24">
            <a:extLst>
              <a:ext uri="{FF2B5EF4-FFF2-40B4-BE49-F238E27FC236}">
                <a16:creationId xmlns:a16="http://schemas.microsoft.com/office/drawing/2014/main" id="{B2D67F6F-1DDD-B6C8-07C6-93190484C91B}"/>
              </a:ext>
            </a:extLst>
          </p:cNvPr>
          <p:cNvSpPr txBox="1"/>
          <p:nvPr/>
        </p:nvSpPr>
        <p:spPr>
          <a:xfrm>
            <a:off x="7680923" y="2794000"/>
            <a:ext cx="4307882" cy="3231654"/>
          </a:xfrm>
          <a:prstGeom prst="rect">
            <a:avLst/>
          </a:prstGeom>
          <a:noFill/>
        </p:spPr>
        <p:txBody>
          <a:bodyPr wrap="square" rtlCol="0">
            <a:spAutoFit/>
          </a:bodyPr>
          <a:lstStyle/>
          <a:p>
            <a:r>
              <a:rPr kumimoji="1" lang="en-US" altLang="ja-JP" sz="1200" b="1">
                <a:solidFill>
                  <a:srgbClr val="595959"/>
                </a:solidFill>
                <a:latin typeface="Meiryo" panose="020B0604030504040204" pitchFamily="34" charset="-128"/>
                <a:ea typeface="Meiryo" panose="020B0604030504040204" pitchFamily="34" charset="-128"/>
              </a:rPr>
              <a:t>【</a:t>
            </a:r>
            <a:r>
              <a:rPr kumimoji="1" lang="ja-JP" altLang="en-US" sz="1200" b="1">
                <a:solidFill>
                  <a:srgbClr val="595959"/>
                </a:solidFill>
                <a:latin typeface="Meiryo" panose="020B0604030504040204" pitchFamily="34" charset="-128"/>
                <a:ea typeface="Meiryo" panose="020B0604030504040204" pitchFamily="34" charset="-128"/>
              </a:rPr>
              <a:t>調査仕様</a:t>
            </a:r>
            <a:r>
              <a:rPr kumimoji="1" lang="en-US" altLang="ja-JP" sz="1200" b="1">
                <a:solidFill>
                  <a:srgbClr val="595959"/>
                </a:solidFill>
                <a:latin typeface="Meiryo" panose="020B0604030504040204" pitchFamily="34" charset="-128"/>
                <a:ea typeface="Meiryo" panose="020B0604030504040204" pitchFamily="34" charset="-128"/>
              </a:rPr>
              <a:t>】</a:t>
            </a:r>
          </a:p>
          <a:p>
            <a:endParaRPr lang="en-US" altLang="ja-JP" sz="1200">
              <a:solidFill>
                <a:srgbClr val="595959"/>
              </a:solidFill>
              <a:latin typeface="Meiryo" panose="020B0604030504040204" pitchFamily="34" charset="-128"/>
              <a:ea typeface="Meiryo" panose="020B0604030504040204" pitchFamily="34" charset="-128"/>
            </a:endParaRPr>
          </a:p>
          <a:p>
            <a:r>
              <a:rPr lang="ja-JP" altLang="en-US" sz="1200" b="1" i="0" u="none" strike="noStrike">
                <a:solidFill>
                  <a:srgbClr val="595959"/>
                </a:solidFill>
                <a:effectLst/>
                <a:latin typeface="Meiryo" panose="020B0604030504040204" pitchFamily="34" charset="-128"/>
                <a:ea typeface="Meiryo" panose="020B0604030504040204" pitchFamily="34" charset="-128"/>
              </a:rPr>
              <a:t>　調査実施主体：</a:t>
            </a:r>
            <a:r>
              <a:rPr lang="en-US" altLang="ja-JP" sz="1200">
                <a:solidFill>
                  <a:srgbClr val="595959"/>
                </a:solidFill>
                <a:latin typeface="Meiryo" panose="020B0604030504040204" pitchFamily="34" charset="-128"/>
                <a:ea typeface="Meiryo" panose="020B0604030504040204" pitchFamily="34" charset="-128"/>
                <a:sym typeface="Wingdings" pitchFamily="2" charset="2"/>
              </a:rPr>
              <a:t>(</a:t>
            </a:r>
            <a:r>
              <a:rPr lang="ja-JP" altLang="en-US" sz="1200" i="0" u="none" strike="noStrike">
                <a:solidFill>
                  <a:srgbClr val="595959"/>
                </a:solidFill>
                <a:effectLst/>
                <a:latin typeface="Meiryo" panose="020B0604030504040204" pitchFamily="34" charset="-128"/>
                <a:ea typeface="Meiryo" panose="020B0604030504040204" pitchFamily="34" charset="-128"/>
              </a:rPr>
              <a:t>株</a:t>
            </a:r>
            <a:r>
              <a:rPr lang="en-US" altLang="ja-JP" sz="1200" i="0" u="none" strike="noStrike">
                <a:solidFill>
                  <a:srgbClr val="595959"/>
                </a:solidFill>
                <a:effectLst/>
                <a:latin typeface="Meiryo" panose="020B0604030504040204" pitchFamily="34" charset="-128"/>
                <a:ea typeface="Meiryo" panose="020B0604030504040204" pitchFamily="34" charset="-128"/>
              </a:rPr>
              <a:t>)</a:t>
            </a:r>
            <a:r>
              <a:rPr lang="ja-JP" altLang="en-US" sz="1200" i="0" u="none" strike="noStrike">
                <a:solidFill>
                  <a:srgbClr val="595959"/>
                </a:solidFill>
                <a:effectLst/>
                <a:latin typeface="Meiryo" panose="020B0604030504040204" pitchFamily="34" charset="-128"/>
                <a:ea typeface="Meiryo" panose="020B0604030504040204" pitchFamily="34" charset="-128"/>
              </a:rPr>
              <a:t>マクロミル</a:t>
            </a:r>
            <a:endParaRPr lang="en-US" altLang="ja-JP" sz="1200" i="0" u="none" strike="noStrike">
              <a:solidFill>
                <a:srgbClr val="595959"/>
              </a:solidFill>
              <a:effectLst/>
              <a:latin typeface="Meiryo" panose="020B0604030504040204" pitchFamily="34" charset="-128"/>
              <a:ea typeface="Meiryo" panose="020B0604030504040204" pitchFamily="34" charset="-128"/>
            </a:endParaRPr>
          </a:p>
          <a:p>
            <a:endParaRPr lang="en-US" altLang="ja-JP" sz="1200" i="0" u="none" strike="noStrike">
              <a:solidFill>
                <a:srgbClr val="595959"/>
              </a:solidFill>
              <a:effectLst/>
              <a:latin typeface="Meiryo" panose="020B0604030504040204" pitchFamily="34" charset="-128"/>
              <a:ea typeface="Meiryo" panose="020B0604030504040204" pitchFamily="34" charset="-128"/>
            </a:endParaRPr>
          </a:p>
          <a:p>
            <a:r>
              <a:rPr lang="ja-JP" altLang="en-US" sz="1200" b="1">
                <a:solidFill>
                  <a:srgbClr val="595959"/>
                </a:solidFill>
                <a:latin typeface="Meiryo" panose="020B0604030504040204" pitchFamily="34" charset="-128"/>
                <a:ea typeface="Meiryo" panose="020B0604030504040204" pitchFamily="34" charset="-128"/>
              </a:rPr>
              <a:t>　調査対象者：</a:t>
            </a:r>
            <a:r>
              <a:rPr lang="ja-JP" altLang="en-US" sz="1200">
                <a:solidFill>
                  <a:srgbClr val="595959"/>
                </a:solidFill>
                <a:latin typeface="Meiryo" panose="020B0604030504040204" pitchFamily="34" charset="-128"/>
                <a:ea typeface="Meiryo" panose="020B0604030504040204" pitchFamily="34" charset="-128"/>
              </a:rPr>
              <a:t>マクロミルモニター</a:t>
            </a:r>
            <a:endParaRPr lang="en-US" altLang="ja-JP" sz="1200">
              <a:solidFill>
                <a:srgbClr val="595959"/>
              </a:solidFill>
              <a:latin typeface="Meiryo" panose="020B0604030504040204" pitchFamily="34" charset="-128"/>
              <a:ea typeface="Meiryo" panose="020B0604030504040204" pitchFamily="34" charset="-128"/>
            </a:endParaRPr>
          </a:p>
          <a:p>
            <a:endParaRPr lang="en-US" altLang="ja-JP" sz="1200" i="0" u="none" strike="noStrike">
              <a:solidFill>
                <a:srgbClr val="595959"/>
              </a:solidFill>
              <a:effectLst/>
              <a:latin typeface="Meiryo" panose="020B0604030504040204" pitchFamily="34" charset="-128"/>
              <a:ea typeface="Meiryo" panose="020B0604030504040204" pitchFamily="34" charset="-128"/>
            </a:endParaRPr>
          </a:p>
          <a:p>
            <a:r>
              <a:rPr lang="ja-JP" altLang="en-US" sz="1200" b="1" i="0" u="none" strike="noStrike">
                <a:solidFill>
                  <a:srgbClr val="595959"/>
                </a:solidFill>
                <a:effectLst/>
                <a:latin typeface="Meiryo" panose="020B0604030504040204" pitchFamily="34" charset="-128"/>
                <a:ea typeface="Meiryo" panose="020B0604030504040204" pitchFamily="34" charset="-128"/>
              </a:rPr>
              <a:t>　調査方式： </a:t>
            </a:r>
            <a:r>
              <a:rPr lang="ja-JP" altLang="en-US" sz="1200" b="0" i="0" u="none" strike="noStrike">
                <a:solidFill>
                  <a:srgbClr val="595959"/>
                </a:solidFill>
                <a:effectLst/>
                <a:latin typeface="Meiryo" panose="020B0604030504040204" pitchFamily="34" charset="-128"/>
                <a:ea typeface="Meiryo" panose="020B0604030504040204" pitchFamily="34" charset="-128"/>
              </a:rPr>
              <a:t>アンケート調査</a:t>
            </a:r>
            <a:endParaRPr lang="en-US" altLang="ja-JP" sz="1200" b="0" i="0" u="none" strike="noStrike">
              <a:solidFill>
                <a:srgbClr val="595959"/>
              </a:solidFill>
              <a:effectLst/>
              <a:latin typeface="Meiryo" panose="020B0604030504040204" pitchFamily="34" charset="-128"/>
              <a:ea typeface="Meiryo" panose="020B0604030504040204" pitchFamily="34" charset="-128"/>
            </a:endParaRPr>
          </a:p>
          <a:p>
            <a:endParaRPr lang="en-US" altLang="ja-JP" sz="1200" b="0" i="0" u="none" strike="noStrike">
              <a:solidFill>
                <a:srgbClr val="595959"/>
              </a:solidFill>
              <a:effectLst/>
              <a:latin typeface="Meiryo" panose="020B0604030504040204" pitchFamily="34" charset="-128"/>
              <a:ea typeface="Meiryo" panose="020B0604030504040204" pitchFamily="34" charset="-128"/>
            </a:endParaRPr>
          </a:p>
          <a:p>
            <a:r>
              <a:rPr kumimoji="1" lang="ja-JP" altLang="en-US" sz="1200" b="1">
                <a:solidFill>
                  <a:srgbClr val="595959"/>
                </a:solidFill>
                <a:latin typeface="Meiryo" panose="020B0604030504040204" pitchFamily="34" charset="-128"/>
                <a:ea typeface="Meiryo" panose="020B0604030504040204" pitchFamily="34" charset="-128"/>
              </a:rPr>
              <a:t>　調査期間：</a:t>
            </a:r>
            <a:r>
              <a:rPr lang="ja-JP" altLang="en-US" sz="1200" b="0" i="0" u="none" strike="noStrike">
                <a:solidFill>
                  <a:srgbClr val="595959"/>
                </a:solidFill>
                <a:effectLst/>
                <a:latin typeface="Meiryo" panose="020B0604030504040204" pitchFamily="34" charset="-128"/>
                <a:ea typeface="Meiryo" panose="020B0604030504040204" pitchFamily="34" charset="-128"/>
              </a:rPr>
              <a:t>掲載終了</a:t>
            </a:r>
            <a:r>
              <a:rPr lang="en-US" altLang="ja-JP" sz="1200" b="0" i="0" u="none" strike="noStrike">
                <a:solidFill>
                  <a:srgbClr val="595959"/>
                </a:solidFill>
                <a:effectLst/>
                <a:latin typeface="Meiryo" panose="020B0604030504040204" pitchFamily="34" charset="-128"/>
                <a:ea typeface="Meiryo" panose="020B0604030504040204" pitchFamily="34" charset="-128"/>
              </a:rPr>
              <a:t>4</a:t>
            </a:r>
            <a:r>
              <a:rPr lang="ja-JP" altLang="en-US" sz="1200" b="0" i="0" u="none" strike="noStrike">
                <a:solidFill>
                  <a:srgbClr val="595959"/>
                </a:solidFill>
                <a:effectLst/>
                <a:latin typeface="Meiryo" panose="020B0604030504040204" pitchFamily="34" charset="-128"/>
                <a:ea typeface="Meiryo" panose="020B0604030504040204" pitchFamily="34" charset="-128"/>
              </a:rPr>
              <a:t>営業日後頃から開始</a:t>
            </a:r>
            <a:endParaRPr lang="en-US" altLang="ja-JP" sz="1200" b="0" i="0" u="none" strike="noStrike">
              <a:solidFill>
                <a:srgbClr val="595959"/>
              </a:solidFill>
              <a:effectLst/>
              <a:latin typeface="Meiryo" panose="020B0604030504040204" pitchFamily="34" charset="-128"/>
              <a:ea typeface="Meiryo" panose="020B0604030504040204" pitchFamily="34" charset="-128"/>
            </a:endParaRPr>
          </a:p>
          <a:p>
            <a:endParaRPr kumimoji="1" lang="en-US" altLang="ja-JP" sz="1200">
              <a:solidFill>
                <a:srgbClr val="595959"/>
              </a:solidFill>
              <a:latin typeface="Meiryo" panose="020B0604030504040204" pitchFamily="34" charset="-128"/>
              <a:ea typeface="Meiryo" panose="020B0604030504040204" pitchFamily="34" charset="-128"/>
            </a:endParaRPr>
          </a:p>
          <a:p>
            <a:r>
              <a:rPr kumimoji="1" lang="ja-JP" altLang="en-US" sz="1200" b="1">
                <a:solidFill>
                  <a:srgbClr val="595959"/>
                </a:solidFill>
                <a:latin typeface="Meiryo" panose="020B0604030504040204" pitchFamily="34" charset="-128"/>
                <a:ea typeface="Meiryo" panose="020B0604030504040204" pitchFamily="34" charset="-128"/>
              </a:rPr>
              <a:t>　設問数：</a:t>
            </a:r>
            <a:r>
              <a:rPr lang="en-US" altLang="ja-JP" sz="1200" b="0" i="0" u="none" strike="noStrike">
                <a:solidFill>
                  <a:srgbClr val="595959"/>
                </a:solidFill>
                <a:effectLst/>
                <a:latin typeface="Meiryo" panose="020B0604030504040204" pitchFamily="34" charset="-128"/>
                <a:ea typeface="Meiryo" panose="020B0604030504040204" pitchFamily="34" charset="-128"/>
              </a:rPr>
              <a:t>9</a:t>
            </a:r>
            <a:r>
              <a:rPr lang="ja-JP" altLang="en-US" sz="1200" b="0" i="0" u="none" strike="noStrike">
                <a:solidFill>
                  <a:srgbClr val="595959"/>
                </a:solidFill>
                <a:effectLst/>
                <a:latin typeface="Meiryo" panose="020B0604030504040204" pitchFamily="34" charset="-128"/>
                <a:ea typeface="Meiryo" panose="020B0604030504040204" pitchFamily="34" charset="-128"/>
              </a:rPr>
              <a:t>問</a:t>
            </a:r>
            <a:br>
              <a:rPr lang="ja-JP" altLang="en-US" sz="1200" b="0" i="0" u="none" strike="noStrike">
                <a:solidFill>
                  <a:srgbClr val="595959"/>
                </a:solidFill>
                <a:effectLst/>
                <a:latin typeface="Meiryo" panose="020B0604030504040204" pitchFamily="34" charset="-128"/>
                <a:ea typeface="Meiryo" panose="020B0604030504040204" pitchFamily="34" charset="-128"/>
              </a:rPr>
            </a:br>
            <a:endParaRPr kumimoji="1" lang="en-US" altLang="ja-JP" sz="1200">
              <a:solidFill>
                <a:srgbClr val="595959"/>
              </a:solidFill>
              <a:latin typeface="Meiryo" panose="020B0604030504040204" pitchFamily="34" charset="-128"/>
              <a:ea typeface="Meiryo" panose="020B0604030504040204" pitchFamily="34" charset="-128"/>
            </a:endParaRPr>
          </a:p>
          <a:p>
            <a:r>
              <a:rPr lang="ja-JP" altLang="en-US" sz="1200" b="1">
                <a:solidFill>
                  <a:srgbClr val="595959"/>
                </a:solidFill>
                <a:latin typeface="Meiryo" panose="020B0604030504040204" pitchFamily="34" charset="-128"/>
                <a:ea typeface="Meiryo" panose="020B0604030504040204" pitchFamily="34" charset="-128"/>
              </a:rPr>
              <a:t>　サンプル数：</a:t>
            </a:r>
            <a:r>
              <a:rPr kumimoji="1" lang="ja-JP" altLang="en-US" sz="1200">
                <a:solidFill>
                  <a:srgbClr val="595959"/>
                </a:solidFill>
                <a:latin typeface="Meiryo" panose="020B0604030504040204" pitchFamily="34" charset="-128"/>
                <a:ea typeface="Meiryo" panose="020B0604030504040204" pitchFamily="34" charset="-128"/>
              </a:rPr>
              <a:t>約</a:t>
            </a:r>
            <a:r>
              <a:rPr kumimoji="1" lang="en-US" altLang="ja-JP" sz="1200">
                <a:solidFill>
                  <a:srgbClr val="595959"/>
                </a:solidFill>
                <a:latin typeface="Meiryo" panose="020B0604030504040204" pitchFamily="34" charset="-128"/>
                <a:ea typeface="Meiryo" panose="020B0604030504040204" pitchFamily="34" charset="-128"/>
              </a:rPr>
              <a:t>1,000ss</a:t>
            </a:r>
          </a:p>
          <a:p>
            <a:endParaRPr lang="en-US" altLang="ja-JP" sz="1200">
              <a:solidFill>
                <a:srgbClr val="595959"/>
              </a:solidFill>
              <a:latin typeface="Meiryo" panose="020B0604030504040204" pitchFamily="34" charset="-128"/>
              <a:ea typeface="Meiryo" panose="020B0604030504040204" pitchFamily="34" charset="-128"/>
            </a:endParaRPr>
          </a:p>
          <a:p>
            <a:r>
              <a:rPr kumimoji="1" lang="ja-JP" altLang="en-US" sz="1200" b="1">
                <a:solidFill>
                  <a:srgbClr val="595959"/>
                </a:solidFill>
                <a:latin typeface="Meiryo" panose="020B0604030504040204" pitchFamily="34" charset="-128"/>
                <a:ea typeface="Meiryo" panose="020B0604030504040204" pitchFamily="34" charset="-128"/>
              </a:rPr>
              <a:t>　集計軸：</a:t>
            </a:r>
            <a:r>
              <a:rPr lang="ja-JP" altLang="en-US" sz="1200" b="0" i="0" u="none" strike="noStrike">
                <a:solidFill>
                  <a:srgbClr val="595959"/>
                </a:solidFill>
                <a:effectLst/>
                <a:latin typeface="Meiryo" panose="020B0604030504040204" pitchFamily="34" charset="-128"/>
                <a:ea typeface="Meiryo" panose="020B0604030504040204" pitchFamily="34" charset="-128"/>
              </a:rPr>
              <a:t>全体・性別・年代別</a:t>
            </a:r>
            <a:endParaRPr kumimoji="1" lang="en-US" altLang="ja-JP" sz="1200">
              <a:solidFill>
                <a:srgbClr val="595959"/>
              </a:solidFill>
              <a:latin typeface="Meiryo" panose="020B0604030504040204" pitchFamily="34" charset="-128"/>
              <a:ea typeface="Meiryo" panose="020B0604030504040204" pitchFamily="34" charset="-128"/>
            </a:endParaRPr>
          </a:p>
          <a:p>
            <a:endParaRPr kumimoji="1" lang="en-US" altLang="ja-JP" sz="1200">
              <a:solidFill>
                <a:srgbClr val="595959"/>
              </a:solidFill>
              <a:latin typeface="Meiryo" panose="020B0604030504040204" pitchFamily="34" charset="-128"/>
              <a:ea typeface="Meiryo" panose="020B0604030504040204" pitchFamily="34" charset="-128"/>
            </a:endParaRPr>
          </a:p>
          <a:p>
            <a:r>
              <a:rPr kumimoji="1" lang="ja-JP" altLang="en-US" sz="1200" b="1">
                <a:solidFill>
                  <a:srgbClr val="595959"/>
                </a:solidFill>
                <a:latin typeface="Meiryo" panose="020B0604030504040204" pitchFamily="34" charset="-128"/>
                <a:ea typeface="Meiryo" panose="020B0604030504040204" pitchFamily="34" charset="-128"/>
              </a:rPr>
              <a:t>　レポート納品：</a:t>
            </a:r>
            <a:r>
              <a:rPr lang="ja-JP" altLang="en-US" sz="1200" b="1" i="0" u="none" strike="noStrike">
                <a:solidFill>
                  <a:srgbClr val="595959"/>
                </a:solidFill>
                <a:effectLst/>
                <a:latin typeface="Meiryo" panose="020B0604030504040204" pitchFamily="34" charset="-128"/>
                <a:ea typeface="Meiryo" panose="020B0604030504040204" pitchFamily="34" charset="-128"/>
              </a:rPr>
              <a:t> </a:t>
            </a:r>
            <a:r>
              <a:rPr lang="ja-JP" altLang="en-US" sz="1200" b="0" i="0" u="none" strike="noStrike">
                <a:solidFill>
                  <a:srgbClr val="595959"/>
                </a:solidFill>
                <a:effectLst/>
                <a:latin typeface="Meiryo" panose="020B0604030504040204" pitchFamily="34" charset="-128"/>
                <a:ea typeface="Meiryo" panose="020B0604030504040204" pitchFamily="34" charset="-128"/>
              </a:rPr>
              <a:t>広告配信終了から約</a:t>
            </a:r>
            <a:r>
              <a:rPr lang="en-US" altLang="ja-JP" sz="1200" b="0" i="0" u="none" strike="noStrike">
                <a:solidFill>
                  <a:srgbClr val="595959"/>
                </a:solidFill>
                <a:effectLst/>
                <a:latin typeface="Meiryo" panose="020B0604030504040204" pitchFamily="34" charset="-128"/>
                <a:ea typeface="Meiryo" panose="020B0604030504040204" pitchFamily="34" charset="-128"/>
              </a:rPr>
              <a:t>15</a:t>
            </a:r>
            <a:r>
              <a:rPr lang="ja-JP" altLang="en-US" sz="1200" b="0" i="0" u="none" strike="noStrike">
                <a:solidFill>
                  <a:srgbClr val="595959"/>
                </a:solidFill>
                <a:effectLst/>
                <a:latin typeface="Meiryo" panose="020B0604030504040204" pitchFamily="34" charset="-128"/>
                <a:ea typeface="Meiryo" panose="020B0604030504040204" pitchFamily="34" charset="-128"/>
              </a:rPr>
              <a:t>営業日以降が目安</a:t>
            </a:r>
          </a:p>
        </p:txBody>
      </p:sp>
    </p:spTree>
    <p:extLst>
      <p:ext uri="{BB962C8B-B14F-4D97-AF65-F5344CB8AC3E}">
        <p14:creationId xmlns:p14="http://schemas.microsoft.com/office/powerpoint/2010/main" val="2181248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の調査項目</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EB459985-0853-B115-452E-D70269CFB9CF}"/>
              </a:ext>
            </a:extLst>
          </p:cNvPr>
          <p:cNvSpPr txBox="1"/>
          <p:nvPr/>
        </p:nvSpPr>
        <p:spPr>
          <a:xfrm>
            <a:off x="695401" y="980728"/>
            <a:ext cx="10801200" cy="584775"/>
          </a:xfrm>
          <a:prstGeom prst="rect">
            <a:avLst/>
          </a:prstGeom>
          <a:noFill/>
        </p:spPr>
        <p:txBody>
          <a:bodyPr wrap="square" lIns="91440" tIns="45720" rIns="91440" bIns="45720" rtlCol="0" anchor="t">
            <a:spAutoFit/>
          </a:bodyPr>
          <a:lstStyle/>
          <a:p>
            <a:r>
              <a:rPr lang="ja-JP" altLang="en-US" sz="1600">
                <a:solidFill>
                  <a:srgbClr val="595959"/>
                </a:solidFill>
                <a:latin typeface="Meiryo"/>
                <a:ea typeface="Meiryo"/>
              </a:rPr>
              <a:t>ブランドリフト調査 (Measurement Partner) では最大</a:t>
            </a:r>
            <a:r>
              <a:rPr lang="en-US" altLang="ja-JP" sz="1600">
                <a:solidFill>
                  <a:srgbClr val="595959"/>
                </a:solidFill>
                <a:latin typeface="Meiryo"/>
                <a:ea typeface="Meiryo"/>
              </a:rPr>
              <a:t>9</a:t>
            </a:r>
            <a:r>
              <a:rPr lang="ja-JP" altLang="en-US" sz="1600">
                <a:solidFill>
                  <a:srgbClr val="595959"/>
                </a:solidFill>
                <a:latin typeface="Meiryo"/>
                <a:ea typeface="Meiryo"/>
              </a:rPr>
              <a:t>問の聴取が可能です。</a:t>
            </a:r>
            <a:br>
              <a:rPr lang="en-US" altLang="ja-JP" sz="1600">
                <a:latin typeface="Meiryo" panose="020B0604030504040204" pitchFamily="34" charset="-128"/>
                <a:ea typeface="Meiryo" panose="020B0604030504040204" pitchFamily="34" charset="-128"/>
              </a:rPr>
            </a:br>
            <a:r>
              <a:rPr lang="ja-JP" altLang="en-US" sz="1600">
                <a:solidFill>
                  <a:srgbClr val="595959"/>
                </a:solidFill>
                <a:latin typeface="Meiryo"/>
                <a:ea typeface="Meiryo"/>
              </a:rPr>
              <a:t>（必須設問の変更や削除は不可となっておりますのでご了承ください）</a:t>
            </a:r>
          </a:p>
        </p:txBody>
      </p:sp>
      <p:graphicFrame>
        <p:nvGraphicFramePr>
          <p:cNvPr id="4" name="表 3">
            <a:extLst>
              <a:ext uri="{FF2B5EF4-FFF2-40B4-BE49-F238E27FC236}">
                <a16:creationId xmlns:a16="http://schemas.microsoft.com/office/drawing/2014/main" id="{C2C74792-F19E-0447-9428-332CBC184632}"/>
              </a:ext>
            </a:extLst>
          </p:cNvPr>
          <p:cNvGraphicFramePr>
            <a:graphicFrameLocks noGrp="1"/>
          </p:cNvGraphicFramePr>
          <p:nvPr/>
        </p:nvGraphicFramePr>
        <p:xfrm>
          <a:off x="695400" y="1657836"/>
          <a:ext cx="10801200" cy="4550408"/>
        </p:xfrm>
        <a:graphic>
          <a:graphicData uri="http://schemas.openxmlformats.org/drawingml/2006/table">
            <a:tbl>
              <a:tblPr/>
              <a:tblGrid>
                <a:gridCol w="1080120">
                  <a:extLst>
                    <a:ext uri="{9D8B030D-6E8A-4147-A177-3AD203B41FA5}">
                      <a16:colId xmlns:a16="http://schemas.microsoft.com/office/drawing/2014/main" val="2725021750"/>
                    </a:ext>
                  </a:extLst>
                </a:gridCol>
                <a:gridCol w="1656184">
                  <a:extLst>
                    <a:ext uri="{9D8B030D-6E8A-4147-A177-3AD203B41FA5}">
                      <a16:colId xmlns:a16="http://schemas.microsoft.com/office/drawing/2014/main" val="2721151471"/>
                    </a:ext>
                  </a:extLst>
                </a:gridCol>
                <a:gridCol w="8064896">
                  <a:extLst>
                    <a:ext uri="{9D8B030D-6E8A-4147-A177-3AD203B41FA5}">
                      <a16:colId xmlns:a16="http://schemas.microsoft.com/office/drawing/2014/main" val="3509345089"/>
                    </a:ext>
                  </a:extLst>
                </a:gridCol>
              </a:tblGrid>
              <a:tr h="360000">
                <a:tc>
                  <a:txBody>
                    <a:bodyPr/>
                    <a:lstStyle/>
                    <a:p>
                      <a:pPr algn="ctr" rtl="0" fontAlgn="ctr"/>
                      <a:r>
                        <a:rPr lang="ja-JP" altLang="en-US" sz="1200" b="1" i="0" u="none" strike="noStrike">
                          <a:solidFill>
                            <a:srgbClr val="595959"/>
                          </a:solidFill>
                          <a:effectLst/>
                          <a:latin typeface="Meiryo" panose="020B0604030504040204" pitchFamily="34" charset="-128"/>
                          <a:ea typeface="Meiryo" panose="020B0604030504040204" pitchFamily="34" charset="-128"/>
                        </a:rPr>
                        <a:t>設問区分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ctr" rtl="0" fontAlgn="ctr"/>
                      <a:r>
                        <a:rPr lang="ja-JP" altLang="en-US" sz="1200" b="1" i="0" u="none" strike="noStrike">
                          <a:solidFill>
                            <a:srgbClr val="595959"/>
                          </a:solidFill>
                          <a:effectLst/>
                          <a:latin typeface="Meiryo" panose="020B0604030504040204" pitchFamily="34" charset="-128"/>
                          <a:ea typeface="Meiryo" panose="020B0604030504040204" pitchFamily="34" charset="-128"/>
                        </a:rPr>
                        <a:t>項目</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r>
                        <a:rPr lang="ja-JP" altLang="en-US" sz="1200" b="1" i="0" u="none" strike="noStrike">
                          <a:solidFill>
                            <a:srgbClr val="595959"/>
                          </a:solidFill>
                          <a:effectLst/>
                          <a:latin typeface="Meiryo" panose="020B0604030504040204" pitchFamily="34" charset="-128"/>
                          <a:ea typeface="Meiryo" panose="020B0604030504040204" pitchFamily="34" charset="-128"/>
                        </a:rPr>
                        <a:t>設問内容</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extLst>
                  <a:ext uri="{0D108BD9-81ED-4DB2-BD59-A6C34878D82A}">
                    <a16:rowId xmlns:a16="http://schemas.microsoft.com/office/drawing/2014/main" val="2406764097"/>
                  </a:ext>
                </a:extLst>
              </a:tr>
              <a:tr h="547068">
                <a:tc rowSpan="9">
                  <a:txBody>
                    <a:bodyPr/>
                    <a:lstStyle/>
                    <a:p>
                      <a:pPr algn="ctr" fontAlgn="ctr"/>
                      <a:r>
                        <a:rPr lang="ja-JP" altLang="en-US" sz="1100" b="0" i="0" u="none" strike="noStrike">
                          <a:solidFill>
                            <a:srgbClr val="595959"/>
                          </a:solidFill>
                          <a:effectLst/>
                          <a:latin typeface="Meiryo" panose="020B0604030504040204" pitchFamily="34" charset="-128"/>
                          <a:ea typeface="Meiryo" panose="020B0604030504040204" pitchFamily="34" charset="-128"/>
                        </a:rPr>
                        <a:t>必須設問</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100" b="1" i="0" u="none" strike="noStrike">
                          <a:solidFill>
                            <a:srgbClr val="595959"/>
                          </a:solidFill>
                          <a:effectLst/>
                          <a:latin typeface="Meiryo" panose="020B0604030504040204" pitchFamily="34" charset="-128"/>
                          <a:ea typeface="Meiryo" panose="020B0604030504040204" pitchFamily="34" charset="-128"/>
                        </a:rPr>
                        <a:t>広告想起</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en" altLang="ja-JP" sz="1100" b="0" i="0" u="none" strike="noStrike">
                          <a:solidFill>
                            <a:srgbClr val="595959"/>
                          </a:solidFill>
                          <a:effectLst/>
                          <a:latin typeface="Meiryo" panose="020B0604030504040204" pitchFamily="34" charset="-128"/>
                          <a:ea typeface="Meiryo" panose="020B0604030504040204" pitchFamily="34" charset="-128"/>
                        </a:rPr>
                        <a:t>Yahoo JAPAN</a:t>
                      </a:r>
                      <a:r>
                        <a:rPr lang="ja-JP" altLang="en-US" sz="1100" b="0" i="0" u="none" strike="noStrike">
                          <a:solidFill>
                            <a:srgbClr val="595959"/>
                          </a:solidFill>
                          <a:effectLst/>
                          <a:latin typeface="Meiryo" panose="020B0604030504040204" pitchFamily="34" charset="-128"/>
                          <a:ea typeface="Meiryo" panose="020B0604030504040204" pitchFamily="34" charset="-128"/>
                        </a:rPr>
                        <a:t>で広告に接触したユーザーに再度広告を提示し、対象広告を見たことを覚えているかを測定。「見た覚えがない」以外を選択したユーザーを広告認知者としています。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2573250"/>
                  </a:ext>
                </a:extLst>
              </a:tr>
              <a:tr h="514571">
                <a:tc vMerge="1">
                  <a:txBody>
                    <a:bodyPr/>
                    <a:lstStyle/>
                    <a:p>
                      <a:endParaRPr kumimoji="1" lang="ja-JP" altLang="en-US"/>
                    </a:p>
                  </a:txBody>
                  <a:tcPr/>
                </a:tc>
                <a:tc>
                  <a:txBody>
                    <a:bodyPr/>
                    <a:lstStyle/>
                    <a:p>
                      <a:pPr algn="ctr" rtl="0" fontAlgn="ctr"/>
                      <a:r>
                        <a:rPr lang="ja-JP" altLang="en-US" sz="1100" b="1" i="0" u="none" strike="noStrike">
                          <a:solidFill>
                            <a:srgbClr val="595959"/>
                          </a:solidFill>
                          <a:effectLst/>
                          <a:latin typeface="Meiryo" panose="020B0604030504040204" pitchFamily="34" charset="-128"/>
                          <a:ea typeface="Meiryo" panose="020B0604030504040204" pitchFamily="34" charset="-128"/>
                        </a:rPr>
                        <a:t>ブランド認知 </a:t>
                      </a:r>
                      <a:r>
                        <a:rPr lang="en-US" altLang="ja-JP" sz="1100" b="1" i="0" u="none" strike="noStrike">
                          <a:solidFill>
                            <a:srgbClr val="595959"/>
                          </a:solidFill>
                          <a:effectLst/>
                          <a:latin typeface="Meiryo" panose="020B0604030504040204" pitchFamily="34" charset="-128"/>
                          <a:ea typeface="Meiryo" panose="020B0604030504040204" pitchFamily="34" charset="-128"/>
                        </a:rPr>
                        <a:t>※</a:t>
                      </a:r>
                      <a:endParaRPr lang="ja-JP" altLang="en-US" sz="1100" b="1" i="0" u="none" strike="noStrike">
                        <a:solidFill>
                          <a:srgbClr val="595959"/>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 広告に接触することで、ブランドをどの程度認知するようになったかを測定。「知っている」、「聞いたことはある」を選択したユーザーをブランド認知者としています。</a:t>
                      </a:r>
                      <a:endParaRPr lang="en-US" altLang="ja-JP" sz="1100" b="0" i="0" u="none" strike="noStrike">
                        <a:solidFill>
                          <a:srgbClr val="595959"/>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19343026"/>
                  </a:ext>
                </a:extLst>
              </a:tr>
              <a:tr h="504056">
                <a:tc vMerge="1">
                  <a:txBody>
                    <a:bodyPr/>
                    <a:lstStyle/>
                    <a:p>
                      <a:endParaRPr kumimoji="1" lang="ja-JP" altLang="en-US"/>
                    </a:p>
                  </a:txBody>
                  <a:tcPr/>
                </a:tc>
                <a:tc>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r>
                        <a:rPr lang="ja-JP" altLang="en-US" sz="1100" b="1" i="0" u="none" strike="noStrike">
                          <a:solidFill>
                            <a:srgbClr val="595959"/>
                          </a:solidFill>
                          <a:effectLst/>
                          <a:latin typeface="Meiryo" panose="020B0604030504040204" pitchFamily="34" charset="-128"/>
                          <a:ea typeface="Meiryo" panose="020B0604030504040204" pitchFamily="34" charset="-128"/>
                        </a:rPr>
                        <a:t>助成想起　</a:t>
                      </a:r>
                      <a:r>
                        <a:rPr lang="en-US" altLang="ja-JP" sz="1100" b="1" i="0" u="none" strike="noStrike">
                          <a:solidFill>
                            <a:srgbClr val="595959"/>
                          </a:solidFill>
                          <a:effectLst/>
                          <a:latin typeface="Meiryo" panose="020B0604030504040204" pitchFamily="34" charset="-128"/>
                          <a:ea typeface="Meiryo" panose="020B0604030504040204" pitchFamily="34" charset="-128"/>
                        </a:rPr>
                        <a:t>※</a:t>
                      </a:r>
                      <a:endParaRPr lang="ja-JP" altLang="en-US" sz="1100" b="1" i="0" u="none" strike="noStrike">
                        <a:solidFill>
                          <a:srgbClr val="595959"/>
                        </a:solidFill>
                        <a:effectLst/>
                        <a:latin typeface="Meiryo" panose="020B0604030504040204" pitchFamily="34" charset="-128"/>
                        <a:ea typeface="Meiryo" panose="020B0604030504040204" pitchFamily="34"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広告に接触することで、広告商材から思い浮かべるブランドの上位に入るようになったかを測定。「</a:t>
                      </a:r>
                      <a:r>
                        <a:rPr lang="en-US" altLang="ja-JP" sz="1100" b="0" i="0" u="none" strike="noStrike">
                          <a:solidFill>
                            <a:srgbClr val="595959"/>
                          </a:solidFill>
                          <a:effectLst/>
                          <a:latin typeface="Meiryo" panose="020B0604030504040204" pitchFamily="34" charset="-128"/>
                          <a:ea typeface="Meiryo" panose="020B0604030504040204" pitchFamily="34" charset="-128"/>
                        </a:rPr>
                        <a:t>1</a:t>
                      </a:r>
                      <a:r>
                        <a:rPr lang="ja-JP" altLang="en-US" sz="1100" b="0" i="0" u="none" strike="noStrike">
                          <a:solidFill>
                            <a:srgbClr val="595959"/>
                          </a:solidFill>
                          <a:effectLst/>
                          <a:latin typeface="Meiryo" panose="020B0604030504040204" pitchFamily="34" charset="-128"/>
                          <a:ea typeface="Meiryo" panose="020B0604030504040204" pitchFamily="34" charset="-128"/>
                        </a:rPr>
                        <a:t>番めに思い浮かぶ」を選択したユーザーを第一想起としています。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8435831"/>
                  </a:ext>
                </a:extLst>
              </a:tr>
              <a:tr h="288000">
                <a:tc vMerge="1">
                  <a:txBody>
                    <a:bodyPr/>
                    <a:lstStyle/>
                    <a:p>
                      <a:endParaRPr kumimoji="1" lang="ja-JP" altLang="en-US"/>
                    </a:p>
                  </a:txBody>
                  <a:tcPr/>
                </a:tc>
                <a:tc>
                  <a:txBody>
                    <a:bodyPr/>
                    <a:lstStyle/>
                    <a:p>
                      <a:pPr algn="ctr" rtl="0" fontAlgn="ctr"/>
                      <a:r>
                        <a:rPr lang="ja-JP" altLang="en-US" sz="1100" b="1" i="0" u="none" strike="noStrike">
                          <a:solidFill>
                            <a:srgbClr val="595959"/>
                          </a:solidFill>
                          <a:effectLst/>
                          <a:latin typeface="Meiryo" panose="020B0604030504040204" pitchFamily="34" charset="-128"/>
                          <a:ea typeface="Meiryo" panose="020B0604030504040204" pitchFamily="34" charset="-128"/>
                        </a:rPr>
                        <a:t>興味関心</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広告に接触することで、ブランドに対する興味関心が上昇したかを測定します。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5320693"/>
                  </a:ext>
                </a:extLst>
              </a:tr>
              <a:tr h="547060">
                <a:tc vMerge="1">
                  <a:txBody>
                    <a:bodyPr/>
                    <a:lstStyle/>
                    <a:p>
                      <a:endParaRPr kumimoji="1" lang="ja-JP" altLang="en-US"/>
                    </a:p>
                  </a:txBody>
                  <a:tcPr/>
                </a:tc>
                <a:tc>
                  <a:txBody>
                    <a:bodyPr/>
                    <a:lstStyle/>
                    <a:p>
                      <a:pPr algn="ctr" rtl="0" fontAlgn="ctr"/>
                      <a:r>
                        <a:rPr lang="ja-JP" altLang="en-US" sz="1100" b="1" i="0" u="none" strike="noStrike">
                          <a:solidFill>
                            <a:srgbClr val="595959"/>
                          </a:solidFill>
                          <a:effectLst/>
                          <a:latin typeface="Meiryo" panose="020B0604030504040204" pitchFamily="34" charset="-128"/>
                          <a:ea typeface="Meiryo" panose="020B0604030504040204" pitchFamily="34" charset="-128"/>
                        </a:rPr>
                        <a:t>好意度</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広告に接触することで、そのブランドを好きになったかを測定します。「好き」を選択したユーザーを好意ありとしています。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072511"/>
                  </a:ext>
                </a:extLst>
              </a:tr>
              <a:tr h="493605">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rgbClr val="595959"/>
                          </a:solidFill>
                          <a:effectLst/>
                          <a:latin typeface="Meiryo" panose="020B0604030504040204" pitchFamily="34" charset="-128"/>
                          <a:ea typeface="Meiryo" panose="020B0604030504040204" pitchFamily="34" charset="-128"/>
                        </a:rPr>
                        <a:t>購入</a:t>
                      </a:r>
                      <a:r>
                        <a:rPr lang="en-US" altLang="ja-JP" sz="1100" b="1" i="0" u="none" strike="noStrike">
                          <a:solidFill>
                            <a:srgbClr val="595959"/>
                          </a:solidFill>
                          <a:effectLst/>
                          <a:latin typeface="Meiryo" panose="020B0604030504040204" pitchFamily="34" charset="-128"/>
                          <a:ea typeface="Meiryo" panose="020B0604030504040204" pitchFamily="34" charset="-128"/>
                        </a:rPr>
                        <a:t>(</a:t>
                      </a:r>
                      <a:r>
                        <a:rPr lang="ja-JP" altLang="en-US" sz="1100" b="1" i="0" u="none" strike="noStrike">
                          <a:solidFill>
                            <a:srgbClr val="595959"/>
                          </a:solidFill>
                          <a:effectLst/>
                          <a:latin typeface="Meiryo" panose="020B0604030504040204" pitchFamily="34" charset="-128"/>
                          <a:ea typeface="Meiryo" panose="020B0604030504040204" pitchFamily="34" charset="-128"/>
                        </a:rPr>
                        <a:t>利用</a:t>
                      </a:r>
                      <a:r>
                        <a:rPr lang="en-US" altLang="ja-JP" sz="1100" b="1" i="0" u="none" strike="noStrike">
                          <a:solidFill>
                            <a:srgbClr val="595959"/>
                          </a:solidFill>
                          <a:effectLst/>
                          <a:latin typeface="Meiryo" panose="020B0604030504040204" pitchFamily="34" charset="-128"/>
                          <a:ea typeface="Meiryo" panose="020B0604030504040204" pitchFamily="34" charset="-128"/>
                        </a:rPr>
                        <a:t>)</a:t>
                      </a:r>
                      <a:r>
                        <a:rPr lang="ja-JP" altLang="en-US" sz="1100" b="1" i="0" u="none" strike="noStrike">
                          <a:solidFill>
                            <a:srgbClr val="595959"/>
                          </a:solidFill>
                          <a:effectLst/>
                          <a:latin typeface="Meiryo" panose="020B0604030504040204" pitchFamily="34" charset="-128"/>
                          <a:ea typeface="Meiryo" panose="020B0604030504040204" pitchFamily="34" charset="-128"/>
                        </a:rPr>
                        <a:t>意向</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広告に接触することで、広告商材を購入（あるいは利用）検討する際に、ブランドがどの程度候補に入りやすくなったかを測定します。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254333"/>
                  </a:ext>
                </a:extLst>
              </a:tr>
              <a:tr h="432048">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rgbClr val="595959"/>
                          </a:solidFill>
                          <a:effectLst/>
                          <a:latin typeface="Meiryo" panose="020B0604030504040204" pitchFamily="34" charset="-128"/>
                          <a:ea typeface="Meiryo" panose="020B0604030504040204" pitchFamily="34" charset="-128"/>
                        </a:rPr>
                        <a:t>比較検討</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広告に接触することで、そのブランドが最も購入（あるいは利用）したいブランドとして選べるようになったかを測定します。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322159"/>
                  </a:ext>
                </a:extLst>
              </a:tr>
              <a:tr h="288000">
                <a:tc vMerge="1">
                  <a:txBody>
                    <a:bodyPr/>
                    <a:lstStyle/>
                    <a:p>
                      <a:endParaRPr kumimoji="1" lang="ja-JP" altLang="en-US"/>
                    </a:p>
                  </a:txBody>
                  <a:tcPr/>
                </a:tc>
                <a:tc>
                  <a:txBody>
                    <a:bodyPr/>
                    <a:lstStyle/>
                    <a:p>
                      <a:pPr algn="ctr" rtl="0" fontAlgn="ctr"/>
                      <a:r>
                        <a:rPr lang="zh-TW" altLang="en-US" sz="1100" b="1" i="0" u="none" strike="noStrike">
                          <a:solidFill>
                            <a:srgbClr val="595959"/>
                          </a:solidFill>
                          <a:effectLst/>
                          <a:latin typeface="Meiryo" panose="020B0604030504040204" pitchFamily="34" charset="-128"/>
                          <a:ea typeface="Meiryo" panose="020B0604030504040204" pitchFamily="34" charset="-128"/>
                        </a:rPr>
                        <a:t>行動確認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直近</a:t>
                      </a:r>
                      <a:r>
                        <a:rPr lang="en-US" altLang="ja-JP" sz="1100" b="0" i="0" u="none" strike="noStrike">
                          <a:solidFill>
                            <a:srgbClr val="595959"/>
                          </a:solidFill>
                          <a:effectLst/>
                          <a:latin typeface="Meiryo" panose="020B0604030504040204" pitchFamily="34" charset="-128"/>
                          <a:ea typeface="Meiryo" panose="020B0604030504040204" pitchFamily="34" charset="-128"/>
                        </a:rPr>
                        <a:t>1</a:t>
                      </a:r>
                      <a:r>
                        <a:rPr lang="ja-JP" altLang="en-US" sz="1100" b="0" i="0" u="none" strike="noStrike">
                          <a:solidFill>
                            <a:srgbClr val="595959"/>
                          </a:solidFill>
                          <a:effectLst/>
                          <a:latin typeface="Meiryo" panose="020B0604030504040204" pitchFamily="34" charset="-128"/>
                          <a:ea typeface="Meiryo" panose="020B0604030504040204" pitchFamily="34" charset="-128"/>
                        </a:rPr>
                        <a:t>か月以内にブランドに対してどのような行動を行ったかを測定します。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5950507"/>
                  </a:ext>
                </a:extLst>
              </a:tr>
              <a:tr h="288000">
                <a:tc vMerge="1">
                  <a:txBody>
                    <a:bodyPr/>
                    <a:lstStyle/>
                    <a:p>
                      <a:endParaRPr kumimoji="1" lang="ja-JP" altLang="en-US"/>
                    </a:p>
                  </a:txBody>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100" b="1" i="0" u="none" strike="noStrike">
                          <a:solidFill>
                            <a:srgbClr val="595959"/>
                          </a:solidFill>
                          <a:effectLst/>
                          <a:latin typeface="Meiryo" panose="020B0604030504040204" pitchFamily="34" charset="-128"/>
                          <a:ea typeface="Meiryo" panose="020B0604030504040204" pitchFamily="34" charset="-128"/>
                        </a:rPr>
                        <a:t>広告評価</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広告素材自体の評価を行い、心理や行動に影響を与えたかを測定します。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696852"/>
                  </a:ext>
                </a:extLst>
              </a:tr>
              <a:tr h="288000">
                <a:tc>
                  <a:txBody>
                    <a:bodyPr/>
                    <a:lstStyle/>
                    <a:p>
                      <a:pPr algn="ctr" fontAlgn="ctr"/>
                      <a:r>
                        <a:rPr lang="ja-JP" altLang="en-US" sz="1100" b="0" i="0" u="none" strike="noStrike">
                          <a:solidFill>
                            <a:srgbClr val="595959"/>
                          </a:solidFill>
                          <a:effectLst/>
                          <a:latin typeface="Meiryo" panose="020B0604030504040204" pitchFamily="34" charset="-128"/>
                          <a:ea typeface="Meiryo" panose="020B0604030504040204" pitchFamily="34" charset="-128"/>
                        </a:rPr>
                        <a:t>選択式</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100" b="1" i="0" u="none" strike="noStrike">
                          <a:solidFill>
                            <a:srgbClr val="595959"/>
                          </a:solidFill>
                          <a:effectLst/>
                          <a:latin typeface="Meiryo" panose="020B0604030504040204" pitchFamily="34" charset="-128"/>
                          <a:ea typeface="Meiryo" panose="020B0604030504040204" pitchFamily="34" charset="-128"/>
                        </a:rPr>
                        <a:t>メッセージ連想</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1125444" rtl="0" eaLnBrk="1" fontAlgn="ctr" latinLnBrk="0" hangingPunct="1">
                        <a:lnSpc>
                          <a:spcPct val="100000"/>
                        </a:lnSpc>
                        <a:spcBef>
                          <a:spcPts val="0"/>
                        </a:spcBef>
                        <a:spcAft>
                          <a:spcPts val="0"/>
                        </a:spcAft>
                        <a:buClrTx/>
                        <a:buSzTx/>
                        <a:buFontTx/>
                        <a:buNone/>
                        <a:tabLst/>
                        <a:defRPr/>
                      </a:pPr>
                      <a:r>
                        <a:rPr lang="ja-JP" altLang="en-US" sz="1100" b="0" i="0" u="none" strike="noStrike">
                          <a:solidFill>
                            <a:srgbClr val="595959"/>
                          </a:solidFill>
                          <a:effectLst/>
                          <a:latin typeface="Meiryo" panose="020B0604030504040204" pitchFamily="34" charset="-128"/>
                          <a:ea typeface="Meiryo" panose="020B0604030504040204" pitchFamily="34" charset="-128"/>
                        </a:rPr>
                        <a:t>広告に接触することで、広告内のキャッチフレーズからブランドを連想できるようになったかを測定</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9285865"/>
                  </a:ext>
                </a:extLst>
              </a:tr>
            </a:tbl>
          </a:graphicData>
        </a:graphic>
      </p:graphicFrame>
      <p:sp>
        <p:nvSpPr>
          <p:cNvPr id="5" name="テキスト ボックス 4">
            <a:extLst>
              <a:ext uri="{FF2B5EF4-FFF2-40B4-BE49-F238E27FC236}">
                <a16:creationId xmlns:a16="http://schemas.microsoft.com/office/drawing/2014/main" id="{9D8F8CE6-DC92-BD64-20F8-043E37038040}"/>
              </a:ext>
            </a:extLst>
          </p:cNvPr>
          <p:cNvSpPr txBox="1"/>
          <p:nvPr/>
        </p:nvSpPr>
        <p:spPr>
          <a:xfrm>
            <a:off x="695400" y="6237312"/>
            <a:ext cx="6186309" cy="276999"/>
          </a:xfrm>
          <a:prstGeom prst="rect">
            <a:avLst/>
          </a:prstGeom>
          <a:noFill/>
        </p:spPr>
        <p:txBody>
          <a:bodyPr wrap="none" rtlCol="0">
            <a:spAutoFit/>
          </a:bodyPr>
          <a:lstStyle/>
          <a:p>
            <a:r>
              <a:rPr lang="en-US" altLang="ja-JP" sz="1200">
                <a:solidFill>
                  <a:srgbClr val="595959"/>
                </a:solidFill>
                <a:latin typeface="Meiryo" panose="020B0604030504040204" pitchFamily="34" charset="-128"/>
                <a:ea typeface="Meiryo" panose="020B0604030504040204" pitchFamily="34" charset="-128"/>
              </a:rPr>
              <a:t>※</a:t>
            </a:r>
            <a:r>
              <a:rPr lang="ja-JP" altLang="en-US" sz="1200">
                <a:solidFill>
                  <a:srgbClr val="595959"/>
                </a:solidFill>
                <a:latin typeface="Meiryo" panose="020B0604030504040204" pitchFamily="34" charset="-128"/>
                <a:ea typeface="Meiryo" panose="020B0604030504040204" pitchFamily="34" charset="-128"/>
              </a:rPr>
              <a:t>「ブランド認知」と「助成想起」の併用は選択できません。いずれかとなります。</a:t>
            </a:r>
          </a:p>
        </p:txBody>
      </p:sp>
    </p:spTree>
    <p:extLst>
      <p:ext uri="{BB962C8B-B14F-4D97-AF65-F5344CB8AC3E}">
        <p14:creationId xmlns:p14="http://schemas.microsoft.com/office/powerpoint/2010/main" val="3303157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の依頼方法</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CBBA8816-12EE-CF4D-558E-DEF4627430A8}"/>
              </a:ext>
            </a:extLst>
          </p:cNvPr>
          <p:cNvSpPr txBox="1">
            <a:spLocks/>
          </p:cNvSpPr>
          <p:nvPr/>
        </p:nvSpPr>
        <p:spPr>
          <a:xfrm>
            <a:off x="4126523" y="1033585"/>
            <a:ext cx="8065477" cy="1531815"/>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2761"/>
              </a:lnSpc>
            </a:pPr>
            <a:endParaRPr lang="en-US" altLang="ja-JP">
              <a:solidFill>
                <a:schemeClr val="tx1">
                  <a:lumMod val="75000"/>
                  <a:lumOff val="25000"/>
                </a:schemeClr>
              </a:solidFill>
              <a:latin typeface="+mn-ea"/>
              <a:cs typeface="MS PGothic" charset="-128"/>
            </a:endParaRPr>
          </a:p>
          <a:p>
            <a:pPr algn="ctr">
              <a:lnSpc>
                <a:spcPts val="2761"/>
              </a:lnSpc>
            </a:pPr>
            <a:endParaRPr lang="en-US" altLang="ja-JP">
              <a:solidFill>
                <a:schemeClr val="tx1">
                  <a:lumMod val="75000"/>
                  <a:lumOff val="25000"/>
                </a:schemeClr>
              </a:solidFill>
              <a:latin typeface="+mn-ea"/>
              <a:cs typeface="MS PGothic" charset="-128"/>
            </a:endParaRPr>
          </a:p>
          <a:p>
            <a:pPr algn="ctr">
              <a:lnSpc>
                <a:spcPts val="2761"/>
              </a:lnSpc>
            </a:pPr>
            <a:endParaRPr lang="en-US" altLang="ja-JP">
              <a:solidFill>
                <a:schemeClr val="tx1">
                  <a:lumMod val="75000"/>
                  <a:lumOff val="25000"/>
                </a:schemeClr>
              </a:solidFill>
              <a:latin typeface="+mn-ea"/>
              <a:cs typeface="MS PGothic" charset="-128"/>
            </a:endParaRPr>
          </a:p>
        </p:txBody>
      </p:sp>
      <p:sp>
        <p:nvSpPr>
          <p:cNvPr id="4" name="テキスト ボックス 3">
            <a:extLst>
              <a:ext uri="{FF2B5EF4-FFF2-40B4-BE49-F238E27FC236}">
                <a16:creationId xmlns:a16="http://schemas.microsoft.com/office/drawing/2014/main" id="{10C0EB06-F6C9-0D33-7097-A42E868A9ACF}"/>
              </a:ext>
            </a:extLst>
          </p:cNvPr>
          <p:cNvSpPr txBox="1"/>
          <p:nvPr/>
        </p:nvSpPr>
        <p:spPr>
          <a:xfrm>
            <a:off x="407368" y="937135"/>
            <a:ext cx="11452128" cy="1015663"/>
          </a:xfrm>
          <a:prstGeom prst="rect">
            <a:avLst/>
          </a:prstGeom>
          <a:noFill/>
        </p:spPr>
        <p:txBody>
          <a:bodyPr wrap="square" lIns="91440" tIns="45720" rIns="91440" bIns="45720" rtlCol="0" anchor="t">
            <a:spAutoFit/>
          </a:bodyPr>
          <a:lstStyle/>
          <a:p>
            <a:r>
              <a:rPr lang="ja-JP" altLang="en-US" sz="1600" dirty="0">
                <a:solidFill>
                  <a:srgbClr val="595959"/>
                </a:solidFill>
                <a:latin typeface="メイリオ"/>
                <a:ea typeface="メイリオ"/>
                <a:cs typeface="MS PGothic" charset="-128"/>
              </a:rPr>
              <a:t>調査実施可能案件は件数制限がございます。弊社営業担当までお問い合わせの上、枠状況を都度ご確認下さい。</a:t>
            </a:r>
            <a:br>
              <a:rPr lang="ja-JP" altLang="en-US" sz="1600" dirty="0">
                <a:latin typeface="メイリオ"/>
                <a:ea typeface="メイリオ"/>
                <a:cs typeface="MS PGothic" charset="-128"/>
              </a:rPr>
            </a:br>
            <a:r>
              <a:rPr lang="ja-JP" altLang="en-US" sz="1600" dirty="0">
                <a:solidFill>
                  <a:srgbClr val="595959"/>
                </a:solidFill>
                <a:latin typeface="メイリオ"/>
                <a:ea typeface="メイリオ"/>
                <a:cs typeface="MS PGothic" charset="-128"/>
              </a:rPr>
              <a:t>エントリシートはアカウント</a:t>
            </a:r>
            <a:r>
              <a:rPr lang="en-US" altLang="ja-JP" sz="1600" dirty="0">
                <a:solidFill>
                  <a:srgbClr val="595959"/>
                </a:solidFill>
                <a:latin typeface="メイリオ"/>
                <a:ea typeface="メイリオ"/>
                <a:cs typeface="MS PGothic" charset="-128"/>
              </a:rPr>
              <a:t>ID</a:t>
            </a:r>
            <a:r>
              <a:rPr lang="ja-JP" altLang="en-US" sz="1600" dirty="0">
                <a:solidFill>
                  <a:srgbClr val="595959"/>
                </a:solidFill>
                <a:latin typeface="メイリオ"/>
                <a:ea typeface="メイリオ"/>
                <a:cs typeface="MS PGothic" charset="-128"/>
              </a:rPr>
              <a:t>・キャンペーン</a:t>
            </a:r>
            <a:r>
              <a:rPr lang="en-US" altLang="ja-JP" sz="1600" dirty="0">
                <a:solidFill>
                  <a:srgbClr val="595959"/>
                </a:solidFill>
                <a:latin typeface="メイリオ"/>
                <a:ea typeface="メイリオ"/>
                <a:cs typeface="MS PGothic" charset="-128"/>
              </a:rPr>
              <a:t>ID</a:t>
            </a:r>
            <a:r>
              <a:rPr lang="ja-JP" altLang="en-US" sz="1600" dirty="0">
                <a:solidFill>
                  <a:srgbClr val="595959"/>
                </a:solidFill>
                <a:latin typeface="メイリオ"/>
                <a:ea typeface="メイリオ"/>
                <a:cs typeface="MS PGothic" charset="-128"/>
              </a:rPr>
              <a:t>など記載項目をすべて記載の上、弊社営業担当までお申し込みください。</a:t>
            </a:r>
            <a:br>
              <a:rPr lang="ja-JP" altLang="en-US" sz="1600" dirty="0">
                <a:latin typeface="メイリオ"/>
                <a:ea typeface="メイリオ"/>
                <a:cs typeface="MS PGothic" charset="-128"/>
              </a:rPr>
            </a:br>
            <a:r>
              <a:rPr lang="ja-JP" altLang="en-US" sz="1600" b="1" dirty="0">
                <a:solidFill>
                  <a:srgbClr val="FF0000"/>
                </a:solidFill>
                <a:latin typeface="メイリオ"/>
                <a:ea typeface="メイリオ"/>
                <a:cs typeface="MS PGothic" charset="-128"/>
              </a:rPr>
              <a:t>※掲載のお申込みや入稿期限等とは異なる別のスケジュールとなりますのでご注意ください。</a:t>
            </a:r>
            <a:endParaRPr lang="en-US" altLang="ja-JP" sz="1600" b="1" dirty="0">
              <a:solidFill>
                <a:srgbClr val="FF0000"/>
              </a:solidFill>
              <a:latin typeface="メイリオ"/>
              <a:ea typeface="メイリオ"/>
              <a:cs typeface="MS PGothic" charset="-128"/>
            </a:endParaRPr>
          </a:p>
          <a:p>
            <a:r>
              <a:rPr lang="en-US" altLang="ja-JP" sz="1200" b="0" i="0" dirty="0">
                <a:effectLst/>
                <a:latin typeface="Arial" panose="020B0604020202020204" pitchFamily="34" charset="0"/>
              </a:rPr>
              <a:t>※</a:t>
            </a:r>
            <a:r>
              <a:rPr lang="ja-JP" altLang="en-US" sz="1200" b="0" i="0" dirty="0">
                <a:effectLst/>
                <a:latin typeface="Arial" panose="020B0604020202020204" pitchFamily="34" charset="0"/>
              </a:rPr>
              <a:t>入稿・審査・調査など全体的なスケジュールを把握されたい場合は、</a:t>
            </a:r>
            <a:r>
              <a:rPr lang="en-US" altLang="ja-JP" sz="1200" b="0" i="0" dirty="0">
                <a:effectLst/>
                <a:latin typeface="Arial" panose="020B0604020202020204" pitchFamily="34" charset="0"/>
              </a:rPr>
              <a:t>P36</a:t>
            </a:r>
            <a:r>
              <a:rPr lang="ja-JP" altLang="en-US" sz="1200" b="0" i="0" dirty="0">
                <a:effectLst/>
                <a:latin typeface="Arial" panose="020B0604020202020204" pitchFamily="34" charset="0"/>
              </a:rPr>
              <a:t>をご参照ください</a:t>
            </a:r>
            <a:endParaRPr lang="en-US" altLang="ja-JP" sz="1200" b="1" dirty="0">
              <a:solidFill>
                <a:srgbClr val="FF0000"/>
              </a:solidFill>
              <a:latin typeface="メイリオ"/>
              <a:ea typeface="メイリオ"/>
              <a:cs typeface="MS PGothic" charset="-128"/>
            </a:endParaRPr>
          </a:p>
        </p:txBody>
      </p:sp>
      <p:sp>
        <p:nvSpPr>
          <p:cNvPr id="5" name="テキスト ボックス 4">
            <a:extLst>
              <a:ext uri="{FF2B5EF4-FFF2-40B4-BE49-F238E27FC236}">
                <a16:creationId xmlns:a16="http://schemas.microsoft.com/office/drawing/2014/main" id="{2B5B81D1-938B-31FC-C675-B613A1B4AB8D}"/>
              </a:ext>
            </a:extLst>
          </p:cNvPr>
          <p:cNvSpPr txBox="1"/>
          <p:nvPr/>
        </p:nvSpPr>
        <p:spPr>
          <a:xfrm>
            <a:off x="1055440" y="2060848"/>
            <a:ext cx="8712969" cy="323165"/>
          </a:xfrm>
          <a:prstGeom prst="rect">
            <a:avLst/>
          </a:prstGeom>
          <a:noFill/>
        </p:spPr>
        <p:txBody>
          <a:bodyPr wrap="square" rtlCol="0">
            <a:spAutoFit/>
          </a:bodyPr>
          <a:lstStyle/>
          <a:p>
            <a:r>
              <a:rPr lang="ja-JP" altLang="en-US" sz="1500" b="1">
                <a:solidFill>
                  <a:srgbClr val="595959"/>
                </a:solidFill>
                <a:latin typeface="+mn-ea"/>
                <a:cs typeface="HGSSoeiKakugothicUB" charset="-128"/>
              </a:rPr>
              <a:t>ご発注フローイメージについて</a:t>
            </a:r>
          </a:p>
        </p:txBody>
      </p:sp>
      <p:pic>
        <p:nvPicPr>
          <p:cNvPr id="6" name="図 5">
            <a:extLst>
              <a:ext uri="{FF2B5EF4-FFF2-40B4-BE49-F238E27FC236}">
                <a16:creationId xmlns:a16="http://schemas.microsoft.com/office/drawing/2014/main" id="{54F1441C-168A-A583-007B-AE459F80AB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412" y="2049665"/>
            <a:ext cx="268684" cy="268684"/>
          </a:xfrm>
          <a:prstGeom prst="rect">
            <a:avLst/>
          </a:prstGeom>
        </p:spPr>
      </p:pic>
      <p:pic>
        <p:nvPicPr>
          <p:cNvPr id="8" name="図 7">
            <a:extLst>
              <a:ext uri="{FF2B5EF4-FFF2-40B4-BE49-F238E27FC236}">
                <a16:creationId xmlns:a16="http://schemas.microsoft.com/office/drawing/2014/main" id="{5790A707-84FB-5DB5-6325-988EF207FD49}"/>
              </a:ext>
            </a:extLst>
          </p:cNvPr>
          <p:cNvPicPr>
            <a:picLocks noChangeAspect="1"/>
          </p:cNvPicPr>
          <p:nvPr/>
        </p:nvPicPr>
        <p:blipFill>
          <a:blip r:embed="rId4"/>
          <a:stretch>
            <a:fillRect/>
          </a:stretch>
        </p:blipFill>
        <p:spPr>
          <a:xfrm>
            <a:off x="2090269" y="2897247"/>
            <a:ext cx="9312209" cy="3556089"/>
          </a:xfrm>
          <a:prstGeom prst="rect">
            <a:avLst/>
          </a:prstGeom>
        </p:spPr>
      </p:pic>
      <p:sp>
        <p:nvSpPr>
          <p:cNvPr id="9" name="テキスト ボックス 8">
            <a:extLst>
              <a:ext uri="{FF2B5EF4-FFF2-40B4-BE49-F238E27FC236}">
                <a16:creationId xmlns:a16="http://schemas.microsoft.com/office/drawing/2014/main" id="{99248A20-2F51-46DA-8328-D44CCA04AF11}"/>
              </a:ext>
            </a:extLst>
          </p:cNvPr>
          <p:cNvSpPr txBox="1"/>
          <p:nvPr/>
        </p:nvSpPr>
        <p:spPr>
          <a:xfrm>
            <a:off x="625184" y="3833575"/>
            <a:ext cx="1512169" cy="307905"/>
          </a:xfrm>
          <a:prstGeom prst="rect">
            <a:avLst/>
          </a:prstGeom>
          <a:noFill/>
        </p:spPr>
        <p:txBody>
          <a:bodyPr wrap="square" rtlCol="0">
            <a:spAutoFit/>
          </a:bodyPr>
          <a:lstStyle/>
          <a:p>
            <a:r>
              <a:rPr lang="ja-JP" altLang="en-US" sz="1401" b="1" u="sng">
                <a:solidFill>
                  <a:srgbClr val="595959"/>
                </a:solidFill>
              </a:rPr>
              <a:t>広告主・代理店</a:t>
            </a:r>
          </a:p>
        </p:txBody>
      </p:sp>
      <p:sp>
        <p:nvSpPr>
          <p:cNvPr id="11" name="テキスト ボックス 10">
            <a:extLst>
              <a:ext uri="{FF2B5EF4-FFF2-40B4-BE49-F238E27FC236}">
                <a16:creationId xmlns:a16="http://schemas.microsoft.com/office/drawing/2014/main" id="{0B98B8D3-CEDA-ECC5-F77F-34C8CC48FF68}"/>
              </a:ext>
            </a:extLst>
          </p:cNvPr>
          <p:cNvSpPr txBox="1"/>
          <p:nvPr/>
        </p:nvSpPr>
        <p:spPr>
          <a:xfrm>
            <a:off x="672267" y="4718755"/>
            <a:ext cx="1512169" cy="307905"/>
          </a:xfrm>
          <a:prstGeom prst="rect">
            <a:avLst/>
          </a:prstGeom>
          <a:noFill/>
        </p:spPr>
        <p:txBody>
          <a:bodyPr wrap="square" rtlCol="0">
            <a:spAutoFit/>
          </a:bodyPr>
          <a:lstStyle/>
          <a:p>
            <a:r>
              <a:rPr lang="ja-JP" altLang="en-US" sz="1401" b="1" u="sng">
                <a:solidFill>
                  <a:srgbClr val="595959"/>
                </a:solidFill>
              </a:rPr>
              <a:t>弊社担当営業</a:t>
            </a:r>
          </a:p>
        </p:txBody>
      </p:sp>
      <p:sp>
        <p:nvSpPr>
          <p:cNvPr id="12" name="テキスト ボックス 11">
            <a:extLst>
              <a:ext uri="{FF2B5EF4-FFF2-40B4-BE49-F238E27FC236}">
                <a16:creationId xmlns:a16="http://schemas.microsoft.com/office/drawing/2014/main" id="{488C6604-B16F-BBDD-8278-663F2065D694}"/>
              </a:ext>
            </a:extLst>
          </p:cNvPr>
          <p:cNvSpPr txBox="1"/>
          <p:nvPr/>
        </p:nvSpPr>
        <p:spPr>
          <a:xfrm>
            <a:off x="672265" y="5616636"/>
            <a:ext cx="1512169" cy="307905"/>
          </a:xfrm>
          <a:prstGeom prst="rect">
            <a:avLst/>
          </a:prstGeom>
          <a:noFill/>
        </p:spPr>
        <p:txBody>
          <a:bodyPr wrap="square" rtlCol="0">
            <a:spAutoFit/>
          </a:bodyPr>
          <a:lstStyle/>
          <a:p>
            <a:r>
              <a:rPr lang="ja-JP" altLang="en-US" sz="1401" b="1" u="sng">
                <a:solidFill>
                  <a:srgbClr val="595959"/>
                </a:solidFill>
              </a:rPr>
              <a:t>マクロミル社</a:t>
            </a:r>
          </a:p>
        </p:txBody>
      </p:sp>
      <p:sp>
        <p:nvSpPr>
          <p:cNvPr id="13" name="角丸四角形 12">
            <a:extLst>
              <a:ext uri="{FF2B5EF4-FFF2-40B4-BE49-F238E27FC236}">
                <a16:creationId xmlns:a16="http://schemas.microsoft.com/office/drawing/2014/main" id="{F702A194-8295-EF2F-EF6A-089E83E99450}"/>
              </a:ext>
            </a:extLst>
          </p:cNvPr>
          <p:cNvSpPr/>
          <p:nvPr/>
        </p:nvSpPr>
        <p:spPr bwMode="auto">
          <a:xfrm>
            <a:off x="4655840" y="2605444"/>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i="0" u="none" strike="noStrike" kern="0" cap="none" spc="0" normalizeH="0" baseline="0" noProof="0">
                <a:ln>
                  <a:noFill/>
                </a:ln>
                <a:solidFill>
                  <a:schemeClr val="bg1"/>
                </a:solidFill>
                <a:effectLst/>
                <a:uLnTx/>
                <a:uFillTx/>
                <a:latin typeface="+mn-ea"/>
                <a:cs typeface="Verdana" pitchFamily="34" charset="0"/>
              </a:rPr>
              <a:t>15</a:t>
            </a:r>
            <a:r>
              <a:rPr kumimoji="0" lang="ja-JP" altLang="en-US" sz="1200" b="1" i="0" u="none" strike="noStrike" kern="0" cap="none" spc="0" normalizeH="0" baseline="0" noProof="0">
                <a:ln>
                  <a:noFill/>
                </a:ln>
                <a:solidFill>
                  <a:schemeClr val="bg1"/>
                </a:solidFill>
                <a:effectLst/>
                <a:uLnTx/>
                <a:uFillTx/>
                <a:latin typeface="+mn-ea"/>
                <a:cs typeface="Verdana" pitchFamily="34" charset="0"/>
              </a:rPr>
              <a:t>営業日前</a:t>
            </a:r>
          </a:p>
        </p:txBody>
      </p:sp>
      <p:sp>
        <p:nvSpPr>
          <p:cNvPr id="14" name="角丸四角形 13">
            <a:extLst>
              <a:ext uri="{FF2B5EF4-FFF2-40B4-BE49-F238E27FC236}">
                <a16:creationId xmlns:a16="http://schemas.microsoft.com/office/drawing/2014/main" id="{D09A91C5-F28E-D8B7-30DC-64710720BB49}"/>
              </a:ext>
            </a:extLst>
          </p:cNvPr>
          <p:cNvSpPr/>
          <p:nvPr/>
        </p:nvSpPr>
        <p:spPr bwMode="auto">
          <a:xfrm>
            <a:off x="6312024" y="2605444"/>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i="0" u="none" strike="noStrike" kern="0" cap="none" spc="0" normalizeH="0" baseline="0" noProof="0">
                <a:ln>
                  <a:noFill/>
                </a:ln>
                <a:solidFill>
                  <a:schemeClr val="bg1"/>
                </a:solidFill>
                <a:effectLst/>
                <a:uLnTx/>
                <a:uFillTx/>
                <a:latin typeface="+mn-ea"/>
                <a:cs typeface="Verdana" pitchFamily="34" charset="0"/>
              </a:rPr>
              <a:t>7</a:t>
            </a:r>
            <a:r>
              <a:rPr kumimoji="0" lang="ja-JP" altLang="en-US" sz="1200" b="1" i="0" u="none" strike="noStrike" kern="0" cap="none" spc="0" normalizeH="0" baseline="0" noProof="0">
                <a:ln>
                  <a:noFill/>
                </a:ln>
                <a:solidFill>
                  <a:schemeClr val="bg1"/>
                </a:solidFill>
                <a:effectLst/>
                <a:uLnTx/>
                <a:uFillTx/>
                <a:latin typeface="+mn-ea"/>
                <a:cs typeface="Verdana" pitchFamily="34" charset="0"/>
              </a:rPr>
              <a:t>営業日前</a:t>
            </a:r>
          </a:p>
        </p:txBody>
      </p:sp>
      <p:sp>
        <p:nvSpPr>
          <p:cNvPr id="15" name="角丸四角形 14">
            <a:extLst>
              <a:ext uri="{FF2B5EF4-FFF2-40B4-BE49-F238E27FC236}">
                <a16:creationId xmlns:a16="http://schemas.microsoft.com/office/drawing/2014/main" id="{A247F143-C61D-0B85-518A-9CB8C13A2FC3}"/>
              </a:ext>
            </a:extLst>
          </p:cNvPr>
          <p:cNvSpPr/>
          <p:nvPr/>
        </p:nvSpPr>
        <p:spPr bwMode="auto">
          <a:xfrm>
            <a:off x="9552384" y="2605444"/>
            <a:ext cx="1008112" cy="360040"/>
          </a:xfrm>
          <a:prstGeom prst="roundRect">
            <a:avLst/>
          </a:prstGeom>
          <a:solidFill>
            <a:srgbClr val="C9002C"/>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en-US" altLang="ja-JP" sz="1200" b="1" kern="0">
                <a:solidFill>
                  <a:schemeClr val="bg1"/>
                </a:solidFill>
                <a:latin typeface="+mn-ea"/>
                <a:cs typeface="Verdana" pitchFamily="34" charset="0"/>
              </a:rPr>
              <a:t>15</a:t>
            </a:r>
            <a:r>
              <a:rPr kumimoji="0" lang="ja-JP" altLang="en-US" sz="1200" b="1" i="0" u="none" strike="noStrike" kern="0" cap="none" spc="0" normalizeH="0" baseline="0" noProof="0">
                <a:ln>
                  <a:noFill/>
                </a:ln>
                <a:solidFill>
                  <a:schemeClr val="bg1"/>
                </a:solidFill>
                <a:effectLst/>
                <a:uLnTx/>
                <a:uFillTx/>
                <a:latin typeface="+mn-ea"/>
                <a:cs typeface="Verdana" pitchFamily="34" charset="0"/>
              </a:rPr>
              <a:t>営業日後</a:t>
            </a:r>
          </a:p>
        </p:txBody>
      </p:sp>
    </p:spTree>
    <p:extLst>
      <p:ext uri="{BB962C8B-B14F-4D97-AF65-F5344CB8AC3E}">
        <p14:creationId xmlns:p14="http://schemas.microsoft.com/office/powerpoint/2010/main" val="1794679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2000" b="1"/>
              <a:t>調査データの二次利用について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85A67F29-3FCB-EB83-C69E-0F6E747847AE}"/>
              </a:ext>
            </a:extLst>
          </p:cNvPr>
          <p:cNvSpPr txBox="1">
            <a:spLocks/>
          </p:cNvSpPr>
          <p:nvPr/>
        </p:nvSpPr>
        <p:spPr>
          <a:xfrm>
            <a:off x="479376" y="1196752"/>
            <a:ext cx="11344030" cy="2836007"/>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a:solidFill>
                  <a:srgbClr val="595959"/>
                </a:solidFill>
                <a:latin typeface="Meiryo" panose="020B0604030504040204" pitchFamily="34" charset="-128"/>
                <a:ea typeface="Meiryo" panose="020B0604030504040204" pitchFamily="34" charset="-128"/>
              </a:rPr>
              <a:t>Yahoo! JAPAN</a:t>
            </a:r>
            <a:r>
              <a:rPr lang="ja-JP" altLang="en-US" sz="1600">
                <a:solidFill>
                  <a:srgbClr val="595959"/>
                </a:solidFill>
                <a:latin typeface="Meiryo" panose="020B0604030504040204" pitchFamily="34" charset="-128"/>
                <a:ea typeface="Meiryo" panose="020B0604030504040204" pitchFamily="34" charset="-128"/>
              </a:rPr>
              <a:t>ブランド効果測定の調査結果は、弊社の販促目的で二次利用させていただく可能性があります。</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ご理解のうえご活用ください。</a:t>
            </a:r>
            <a:endParaRPr lang="en-US" altLang="ja-JP" sz="1600">
              <a:solidFill>
                <a:srgbClr val="595959"/>
              </a:solidFill>
              <a:latin typeface="Meiryo" panose="020B0604030504040204" pitchFamily="34" charset="-128"/>
              <a:ea typeface="Meiryo" panose="020B0604030504040204" pitchFamily="34" charset="-128"/>
            </a:endParaRPr>
          </a:p>
          <a:p>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■調査結果の活用例</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広告想起、態度変容指標の</a:t>
            </a:r>
            <a:r>
              <a:rPr lang="en-US" altLang="ja-JP" sz="1600">
                <a:solidFill>
                  <a:srgbClr val="595959"/>
                </a:solidFill>
                <a:latin typeface="Meiryo" panose="020B0604030504040204" pitchFamily="34" charset="-128"/>
                <a:ea typeface="Meiryo" panose="020B0604030504040204" pitchFamily="34" charset="-128"/>
              </a:rPr>
              <a:t>Norm</a:t>
            </a:r>
            <a:r>
              <a:rPr lang="ja-JP" altLang="en-US" sz="1600">
                <a:solidFill>
                  <a:srgbClr val="595959"/>
                </a:solidFill>
                <a:latin typeface="Meiryo" panose="020B0604030504040204" pitchFamily="34" charset="-128"/>
                <a:ea typeface="Meiryo" panose="020B0604030504040204" pitchFamily="34" charset="-128"/>
              </a:rPr>
              <a:t>値の形成（複数社の平均値）</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業種ごとの広告想起、態度変容指標傾向の可視化（複数社の平均値）</a:t>
            </a:r>
            <a:endParaRPr lang="en-US" altLang="ja-JP" sz="1600">
              <a:solidFill>
                <a:srgbClr val="595959"/>
              </a:solidFill>
              <a:latin typeface="Meiryo" panose="020B0604030504040204" pitchFamily="34" charset="-128"/>
              <a:ea typeface="Meiryo" panose="020B0604030504040204" pitchFamily="34" charset="-128"/>
            </a:endParaRPr>
          </a:p>
          <a:p>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当社から提供される調査結果のレポートに関しては、当社の事前の書面による承諾がない限り、第三者へ提供してはなりません。また、調査結果のレポートは本調査以外の目的で利用してはなりません。</a:t>
            </a:r>
            <a:endParaRPr lang="en-US" altLang="ja-JP" sz="160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2933198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の注意事項</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01E90D1D-0EF1-AEF7-F667-5F5BBA1A23DF}"/>
              </a:ext>
            </a:extLst>
          </p:cNvPr>
          <p:cNvSpPr txBox="1">
            <a:spLocks/>
          </p:cNvSpPr>
          <p:nvPr/>
        </p:nvSpPr>
        <p:spPr>
          <a:xfrm>
            <a:off x="479376" y="1196752"/>
            <a:ext cx="11344030" cy="5328592"/>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b="1">
                <a:solidFill>
                  <a:srgbClr val="595959"/>
                </a:solidFill>
                <a:latin typeface="Meiryo" panose="020B0604030504040204" pitchFamily="34" charset="-128"/>
                <a:ea typeface="Meiryo" panose="020B0604030504040204" pitchFamily="34" charset="-128"/>
              </a:rPr>
              <a:t>■注意事項</a:t>
            </a:r>
            <a:endParaRPr lang="en-US" altLang="ja-JP" sz="1600" b="1">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a:t>
            </a:r>
            <a:r>
              <a:rPr lang="en-US" altLang="ja-JP" sz="1600">
                <a:solidFill>
                  <a:srgbClr val="C00000"/>
                </a:solidFill>
                <a:latin typeface="Meiryo" panose="020B0604030504040204" pitchFamily="34" charset="-128"/>
                <a:ea typeface="Meiryo" panose="020B0604030504040204" pitchFamily="34" charset="-128"/>
              </a:rPr>
              <a:t>1</a:t>
            </a:r>
            <a:r>
              <a:rPr lang="ja-JP" altLang="en-US" sz="1600">
                <a:solidFill>
                  <a:srgbClr val="C00000"/>
                </a:solidFill>
                <a:latin typeface="Meiryo" panose="020B0604030504040204" pitchFamily="34" charset="-128"/>
                <a:ea typeface="Meiryo" panose="020B0604030504040204" pitchFamily="34" charset="-128"/>
              </a:rPr>
              <a:t>キャンペーンにつき</a:t>
            </a:r>
            <a:r>
              <a:rPr lang="en-US" altLang="ja-JP" sz="1600">
                <a:solidFill>
                  <a:srgbClr val="C00000"/>
                </a:solidFill>
                <a:latin typeface="Meiryo" panose="020B0604030504040204" pitchFamily="34" charset="-128"/>
                <a:ea typeface="Meiryo" panose="020B0604030504040204" pitchFamily="34" charset="-128"/>
              </a:rPr>
              <a:t>1</a:t>
            </a:r>
            <a:r>
              <a:rPr lang="ja-JP" altLang="en-US" sz="1600">
                <a:solidFill>
                  <a:srgbClr val="C00000"/>
                </a:solidFill>
                <a:latin typeface="Meiryo" panose="020B0604030504040204" pitchFamily="34" charset="-128"/>
                <a:ea typeface="Meiryo" panose="020B0604030504040204" pitchFamily="34" charset="-128"/>
              </a:rPr>
              <a:t>調査</a:t>
            </a:r>
            <a:r>
              <a:rPr lang="ja-JP" altLang="en-US" sz="1600">
                <a:solidFill>
                  <a:srgbClr val="595959"/>
                </a:solidFill>
                <a:latin typeface="Meiryo" panose="020B0604030504040204" pitchFamily="34" charset="-128"/>
                <a:ea typeface="Meiryo" panose="020B0604030504040204" pitchFamily="34" charset="-128"/>
              </a:rPr>
              <a:t>となります。</a:t>
            </a:r>
          </a:p>
          <a:p>
            <a:r>
              <a:rPr lang="ja-JP" altLang="en-US" sz="1600">
                <a:solidFill>
                  <a:srgbClr val="595959"/>
                </a:solidFill>
                <a:latin typeface="Meiryo" panose="020B0604030504040204" pitchFamily="34" charset="-128"/>
                <a:ea typeface="Meiryo" panose="020B0604030504040204" pitchFamily="34" charset="-128"/>
              </a:rPr>
              <a:t>・</a:t>
            </a:r>
            <a:r>
              <a:rPr lang="en-US" altLang="ja-JP" sz="1600">
                <a:solidFill>
                  <a:srgbClr val="595959"/>
                </a:solidFill>
                <a:latin typeface="Meiryo" panose="020B0604030504040204" pitchFamily="34" charset="-128"/>
                <a:ea typeface="Meiryo" panose="020B0604030504040204" pitchFamily="34" charset="-128"/>
              </a:rPr>
              <a:t>1</a:t>
            </a:r>
            <a:r>
              <a:rPr lang="ja-JP" altLang="en-US" sz="1600">
                <a:solidFill>
                  <a:srgbClr val="595959"/>
                </a:solidFill>
                <a:latin typeface="Meiryo" panose="020B0604030504040204" pitchFamily="34" charset="-128"/>
                <a:ea typeface="Meiryo" panose="020B0604030504040204" pitchFamily="34" charset="-128"/>
              </a:rPr>
              <a:t>調査につき、調査でマクロミルパネラーに表示する</a:t>
            </a:r>
            <a:r>
              <a:rPr lang="ja-JP" altLang="en-US" sz="1600">
                <a:solidFill>
                  <a:srgbClr val="C00000"/>
                </a:solidFill>
                <a:latin typeface="Meiryo" panose="020B0604030504040204" pitchFamily="34" charset="-128"/>
                <a:ea typeface="Meiryo" panose="020B0604030504040204" pitchFamily="34" charset="-128"/>
              </a:rPr>
              <a:t>クリエイティブは</a:t>
            </a:r>
            <a:r>
              <a:rPr lang="en-US" altLang="ja-JP" sz="1600">
                <a:solidFill>
                  <a:srgbClr val="C00000"/>
                </a:solidFill>
                <a:latin typeface="Meiryo" panose="020B0604030504040204" pitchFamily="34" charset="-128"/>
                <a:ea typeface="Meiryo" panose="020B0604030504040204" pitchFamily="34" charset="-128"/>
              </a:rPr>
              <a:t>1</a:t>
            </a:r>
            <a:r>
              <a:rPr lang="ja-JP" altLang="en-US" sz="1600">
                <a:solidFill>
                  <a:srgbClr val="C00000"/>
                </a:solidFill>
                <a:latin typeface="Meiryo" panose="020B0604030504040204" pitchFamily="34" charset="-128"/>
                <a:ea typeface="Meiryo" panose="020B0604030504040204" pitchFamily="34" charset="-128"/>
              </a:rPr>
              <a:t>種類</a:t>
            </a:r>
            <a:r>
              <a:rPr lang="ja-JP" altLang="en-US" sz="1600">
                <a:solidFill>
                  <a:srgbClr val="595959"/>
                </a:solidFill>
                <a:latin typeface="Meiryo" panose="020B0604030504040204" pitchFamily="34" charset="-128"/>
                <a:ea typeface="Meiryo" panose="020B0604030504040204" pitchFamily="34" charset="-128"/>
              </a:rPr>
              <a:t>です。</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・調査の設計上、競合を指定し調査いたしますが、納品するレポートに指定した競合情報は含まれませんので、</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ご注意ください。</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・ブランドパネル広告との併載調査（インバナー調査との併用）の場合、調査はそれぞれの接触者・非接触者を加味した</a:t>
            </a:r>
            <a:br>
              <a:rPr lang="en-US" altLang="ja-JP" sz="1600">
                <a:solidFill>
                  <a:srgbClr val="595959"/>
                </a:solidFill>
                <a:latin typeface="Meiryo" panose="020B0604030504040204" pitchFamily="34" charset="-128"/>
                <a:ea typeface="Meiryo" panose="020B0604030504040204" pitchFamily="34" charset="-128"/>
              </a:rPr>
            </a:br>
            <a:r>
              <a:rPr lang="ja-JP" altLang="en-US" sz="1600">
                <a:solidFill>
                  <a:srgbClr val="595959"/>
                </a:solidFill>
                <a:latin typeface="Meiryo" panose="020B0604030504040204" pitchFamily="34" charset="-128"/>
                <a:ea typeface="Meiryo" panose="020B0604030504040204" pitchFamily="34" charset="-128"/>
              </a:rPr>
              <a:t>　排他処理等の集計はしておりませんので、正確な調査ができません。あらかじめご了承ください。</a:t>
            </a:r>
            <a:endParaRPr lang="en-US" altLang="ja-JP" sz="1600">
              <a:solidFill>
                <a:srgbClr val="595959"/>
              </a:solidFill>
              <a:latin typeface="Meiryo" panose="020B0604030504040204" pitchFamily="34" charset="-128"/>
              <a:ea typeface="Meiryo" panose="020B0604030504040204" pitchFamily="34" charset="-128"/>
            </a:endParaRPr>
          </a:p>
          <a:p>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b="1">
                <a:solidFill>
                  <a:srgbClr val="595959"/>
                </a:solidFill>
                <a:latin typeface="Meiryo" panose="020B0604030504040204" pitchFamily="34" charset="-128"/>
                <a:ea typeface="Meiryo" panose="020B0604030504040204" pitchFamily="34" charset="-128"/>
              </a:rPr>
              <a:t>■調査中止条件</a:t>
            </a:r>
          </a:p>
          <a:p>
            <a:r>
              <a:rPr lang="ja-JP" altLang="en-US" sz="1600">
                <a:solidFill>
                  <a:srgbClr val="595959"/>
                </a:solidFill>
                <a:latin typeface="Meiryo" panose="020B0604030504040204" pitchFamily="34" charset="-128"/>
                <a:ea typeface="Meiryo" panose="020B0604030504040204" pitchFamily="34" charset="-128"/>
              </a:rPr>
              <a:t>・申込書に記入いただいた配信ターゲティング</a:t>
            </a:r>
            <a:r>
              <a:rPr lang="en-US" altLang="ja-JP" sz="1600">
                <a:solidFill>
                  <a:srgbClr val="595959"/>
                </a:solidFill>
                <a:latin typeface="Meiryo" panose="020B0604030504040204" pitchFamily="34" charset="-128"/>
                <a:ea typeface="Meiryo" panose="020B0604030504040204" pitchFamily="34" charset="-128"/>
              </a:rPr>
              <a:t>(</a:t>
            </a:r>
            <a:r>
              <a:rPr lang="ja-JP" altLang="en-US" sz="1600">
                <a:solidFill>
                  <a:srgbClr val="595959"/>
                </a:solidFill>
                <a:latin typeface="Meiryo" panose="020B0604030504040204" pitchFamily="34" charset="-128"/>
                <a:ea typeface="Meiryo" panose="020B0604030504040204" pitchFamily="34" charset="-128"/>
              </a:rPr>
              <a:t>性別年代</a:t>
            </a:r>
            <a:r>
              <a:rPr lang="en-US" altLang="ja-JP" sz="1600">
                <a:solidFill>
                  <a:srgbClr val="595959"/>
                </a:solidFill>
                <a:latin typeface="Meiryo" panose="020B0604030504040204" pitchFamily="34" charset="-128"/>
                <a:ea typeface="Meiryo" panose="020B0604030504040204" pitchFamily="34" charset="-128"/>
              </a:rPr>
              <a:t>)</a:t>
            </a:r>
            <a:r>
              <a:rPr lang="ja-JP" altLang="en-US" sz="1600">
                <a:solidFill>
                  <a:srgbClr val="595959"/>
                </a:solidFill>
                <a:latin typeface="Meiryo" panose="020B0604030504040204" pitchFamily="34" charset="-128"/>
                <a:ea typeface="Meiryo" panose="020B0604030504040204" pitchFamily="34" charset="-128"/>
              </a:rPr>
              <a:t>に対してアンケートを行います。</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そのため、申込書に記入いただいた配信ターゲティング</a:t>
            </a:r>
            <a:r>
              <a:rPr lang="en-US" altLang="ja-JP" sz="1600">
                <a:solidFill>
                  <a:srgbClr val="595959"/>
                </a:solidFill>
                <a:latin typeface="Meiryo" panose="020B0604030504040204" pitchFamily="34" charset="-128"/>
                <a:ea typeface="Meiryo" panose="020B0604030504040204" pitchFamily="34" charset="-128"/>
              </a:rPr>
              <a:t>(</a:t>
            </a:r>
            <a:r>
              <a:rPr lang="ja-JP" altLang="en-US" sz="1600">
                <a:solidFill>
                  <a:srgbClr val="595959"/>
                </a:solidFill>
                <a:latin typeface="Meiryo" panose="020B0604030504040204" pitchFamily="34" charset="-128"/>
                <a:ea typeface="Meiryo" panose="020B0604030504040204" pitchFamily="34" charset="-128"/>
              </a:rPr>
              <a:t>性別年代</a:t>
            </a:r>
            <a:r>
              <a:rPr lang="en-US" altLang="ja-JP" sz="1600">
                <a:solidFill>
                  <a:srgbClr val="595959"/>
                </a:solidFill>
                <a:latin typeface="Meiryo" panose="020B0604030504040204" pitchFamily="34" charset="-128"/>
                <a:ea typeface="Meiryo" panose="020B0604030504040204" pitchFamily="34" charset="-128"/>
              </a:rPr>
              <a:t>)</a:t>
            </a:r>
            <a:r>
              <a:rPr lang="ja-JP" altLang="en-US" sz="1600">
                <a:solidFill>
                  <a:srgbClr val="595959"/>
                </a:solidFill>
                <a:latin typeface="Meiryo" panose="020B0604030504040204" pitchFamily="34" charset="-128"/>
                <a:ea typeface="Meiryo" panose="020B0604030504040204" pitchFamily="34" charset="-128"/>
              </a:rPr>
              <a:t>と実際の配信ターゲティングが</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一致していない場合は、アンケート回収が見込めず、調査結果を提供できないことがあります。</a:t>
            </a:r>
            <a:endParaRPr lang="en-US" altLang="ja-JP" sz="1600">
              <a:solidFill>
                <a:srgbClr val="595959"/>
              </a:solidFill>
              <a:latin typeface="Meiryo" panose="020B0604030504040204" pitchFamily="34" charset="-128"/>
              <a:ea typeface="Meiryo" panose="020B0604030504040204" pitchFamily="34" charset="-128"/>
            </a:endParaRPr>
          </a:p>
          <a:p>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・配信条件を著しく満たしていなかった場合、アンケート回収が見込めず、調査結果を提供できないことがあります。</a:t>
            </a:r>
            <a:endParaRPr lang="en-US" altLang="ja-JP" sz="1600">
              <a:solidFill>
                <a:srgbClr val="595959"/>
              </a:solidFill>
              <a:latin typeface="Meiryo" panose="020B0604030504040204" pitchFamily="34" charset="-128"/>
              <a:ea typeface="Meiryo" panose="020B0604030504040204" pitchFamily="34" charset="-128"/>
            </a:endParaRPr>
          </a:p>
          <a:p>
            <a:endParaRPr lang="en-US" altLang="ja-JP" sz="160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556848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ブランドリフト調査</a:t>
            </a:r>
            <a:r>
              <a:rPr lang="en-US" altLang="ja-JP"/>
              <a:t> (Measurement Partner) </a:t>
            </a:r>
            <a:r>
              <a:rPr lang="ja-JP" altLang="en-US"/>
              <a:t>の免責事項</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コンテンツ プレースホルダー 2">
            <a:extLst>
              <a:ext uri="{FF2B5EF4-FFF2-40B4-BE49-F238E27FC236}">
                <a16:creationId xmlns:a16="http://schemas.microsoft.com/office/drawing/2014/main" id="{AA0CFB79-847A-EE89-B3C2-1665A61B342E}"/>
              </a:ext>
            </a:extLst>
          </p:cNvPr>
          <p:cNvSpPr txBox="1">
            <a:spLocks/>
          </p:cNvSpPr>
          <p:nvPr/>
        </p:nvSpPr>
        <p:spPr>
          <a:xfrm>
            <a:off x="479376" y="1196752"/>
            <a:ext cx="11344030" cy="5184576"/>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b="1">
                <a:solidFill>
                  <a:srgbClr val="595959"/>
                </a:solidFill>
                <a:latin typeface="Meiryo" panose="020B0604030504040204" pitchFamily="34" charset="-128"/>
                <a:ea typeface="Meiryo" panose="020B0604030504040204" pitchFamily="34" charset="-128"/>
              </a:rPr>
              <a:t>■免責事項</a:t>
            </a:r>
          </a:p>
          <a:p>
            <a:r>
              <a:rPr lang="ja-JP" altLang="en-US" sz="1600">
                <a:solidFill>
                  <a:srgbClr val="595959"/>
                </a:solidFill>
                <a:latin typeface="Meiryo" panose="020B0604030504040204" pitchFamily="34" charset="-128"/>
                <a:ea typeface="Meiryo" panose="020B0604030504040204" pitchFamily="34" charset="-128"/>
              </a:rPr>
              <a:t>・調査条件を満たしていない場合や、アンケート回答者が集まらなかった場合は、やむを得ず調査結果をご提供できない</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場合がございます。またその際に広告出稿費の補填、代替レポートの提供はいたしかねます。</a:t>
            </a:r>
          </a:p>
          <a:p>
            <a:r>
              <a:rPr lang="ja-JP" altLang="en-US" sz="1600">
                <a:solidFill>
                  <a:srgbClr val="595959"/>
                </a:solidFill>
                <a:latin typeface="Meiryo" panose="020B0604030504040204" pitchFamily="34" charset="-128"/>
                <a:ea typeface="Meiryo" panose="020B0604030504040204" pitchFamily="34" charset="-128"/>
              </a:rPr>
              <a:t>・原則、お申込み後に調査の実施を取りやめることはできません。</a:t>
            </a:r>
          </a:p>
          <a:p>
            <a:r>
              <a:rPr lang="ja-JP" altLang="en-US" sz="1600">
                <a:solidFill>
                  <a:srgbClr val="595959"/>
                </a:solidFill>
                <a:latin typeface="Meiryo" panose="020B0604030504040204" pitchFamily="34" charset="-128"/>
                <a:ea typeface="Meiryo" panose="020B0604030504040204" pitchFamily="34" charset="-128"/>
              </a:rPr>
              <a:t>・調査が中止となった場合、広告出稿費の補填、アンケート調査期間の延長、代替レポートの提供等の補填対応を、弊社</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ではいたしかねます。</a:t>
            </a:r>
          </a:p>
          <a:p>
            <a:r>
              <a:rPr lang="ja-JP" altLang="en-US" sz="1600">
                <a:solidFill>
                  <a:srgbClr val="595959"/>
                </a:solidFill>
                <a:latin typeface="Meiryo" panose="020B0604030504040204" pitchFamily="34" charset="-128"/>
                <a:ea typeface="Meiryo" panose="020B0604030504040204" pitchFamily="34" charset="-128"/>
              </a:rPr>
              <a:t>・調査項目・アンケート設問文・集計軸は全て弊社規定のものとなり、広告主様・代理店様のご要望に応じて内容をカス</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タマイズはいたしかねます。</a:t>
            </a:r>
          </a:p>
          <a:p>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b="1">
                <a:solidFill>
                  <a:srgbClr val="595959"/>
                </a:solidFill>
                <a:latin typeface="Meiryo" panose="020B0604030504040204" pitchFamily="34" charset="-128"/>
                <a:ea typeface="Meiryo" panose="020B0604030504040204" pitchFamily="34" charset="-128"/>
              </a:rPr>
              <a:t>■その他</a:t>
            </a:r>
          </a:p>
          <a:p>
            <a:r>
              <a:rPr lang="ja-JP" altLang="en-US" sz="1600">
                <a:solidFill>
                  <a:srgbClr val="595959"/>
                </a:solidFill>
                <a:latin typeface="Meiryo" panose="020B0604030504040204" pitchFamily="34" charset="-128"/>
                <a:ea typeface="Meiryo" panose="020B0604030504040204" pitchFamily="34" charset="-128"/>
              </a:rPr>
              <a:t>・調査に付随する回答者データ、及び調査結果の利用権は弊社帰属となるため、回答者データの提供はいたしかねます。</a:t>
            </a:r>
          </a:p>
          <a:p>
            <a:r>
              <a:rPr lang="ja-JP" altLang="en-US" sz="1600">
                <a:solidFill>
                  <a:srgbClr val="595959"/>
                </a:solidFill>
                <a:latin typeface="Meiryo" panose="020B0604030504040204" pitchFamily="34" charset="-128"/>
                <a:ea typeface="Meiryo" panose="020B0604030504040204" pitchFamily="34" charset="-128"/>
              </a:rPr>
              <a:t>　また、調査結果を調査申込代理店様・広告主様への開示以外で利用する場合は事前に弊社営業担当までご連絡ください。</a:t>
            </a:r>
          </a:p>
          <a:p>
            <a:r>
              <a:rPr lang="ja-JP" altLang="en-US" sz="1600">
                <a:solidFill>
                  <a:srgbClr val="595959"/>
                </a:solidFill>
                <a:latin typeface="Meiryo" panose="020B0604030504040204" pitchFamily="34" charset="-128"/>
                <a:ea typeface="Meiryo" panose="020B0604030504040204" pitchFamily="34" charset="-128"/>
              </a:rPr>
              <a:t>・調査結果を</a:t>
            </a:r>
            <a:r>
              <a:rPr lang="en-US" altLang="ja-JP" sz="1600">
                <a:solidFill>
                  <a:srgbClr val="595959"/>
                </a:solidFill>
                <a:latin typeface="Meiryo" panose="020B0604030504040204" pitchFamily="34" charset="-128"/>
                <a:ea typeface="Meiryo" panose="020B0604030504040204" pitchFamily="34" charset="-128"/>
              </a:rPr>
              <a:t>Yahoo! JAPAN</a:t>
            </a:r>
            <a:r>
              <a:rPr lang="ja-JP" altLang="en-US" sz="1600">
                <a:solidFill>
                  <a:srgbClr val="595959"/>
                </a:solidFill>
                <a:latin typeface="Meiryo" panose="020B0604030504040204" pitchFamily="34" charset="-128"/>
                <a:ea typeface="Meiryo" panose="020B0604030504040204" pitchFamily="34" charset="-128"/>
              </a:rPr>
              <a:t>が販売促進等を目的とした資料として、御社名を開示した状態での利用をお願いさせていた</a:t>
            </a:r>
            <a:endParaRPr lang="en-US" altLang="ja-JP" sz="1600">
              <a:solidFill>
                <a:srgbClr val="595959"/>
              </a:solidFill>
              <a:latin typeface="Meiryo" panose="020B0604030504040204" pitchFamily="34" charset="-128"/>
              <a:ea typeface="Meiryo" panose="020B0604030504040204" pitchFamily="34" charset="-128"/>
            </a:endParaRPr>
          </a:p>
          <a:p>
            <a:r>
              <a:rPr lang="ja-JP" altLang="en-US" sz="1600">
                <a:solidFill>
                  <a:srgbClr val="595959"/>
                </a:solidFill>
                <a:latin typeface="Meiryo" panose="020B0604030504040204" pitchFamily="34" charset="-128"/>
                <a:ea typeface="Meiryo" panose="020B0604030504040204" pitchFamily="34" charset="-128"/>
              </a:rPr>
              <a:t>　だくことがあります。</a:t>
            </a:r>
          </a:p>
          <a:p>
            <a:r>
              <a:rPr lang="ja-JP" altLang="en-US" sz="1600">
                <a:solidFill>
                  <a:srgbClr val="595959"/>
                </a:solidFill>
                <a:latin typeface="Meiryo" panose="020B0604030504040204" pitchFamily="34" charset="-128"/>
                <a:ea typeface="Meiryo" panose="020B0604030504040204" pitchFamily="34" charset="-128"/>
              </a:rPr>
              <a:t>・調査結果につきましてはサーチリフトは含まれず、アンケート調査結果のみとなります。</a:t>
            </a:r>
          </a:p>
          <a:p>
            <a:r>
              <a:rPr lang="ja-JP" altLang="en-US" sz="1600">
                <a:solidFill>
                  <a:srgbClr val="595959"/>
                </a:solidFill>
                <a:latin typeface="Meiryo" panose="020B0604030504040204" pitchFamily="34" charset="-128"/>
                <a:ea typeface="Meiryo" panose="020B0604030504040204" pitchFamily="34" charset="-128"/>
              </a:rPr>
              <a:t>・ご入稿いただく広告原稿については、必ず著作権者からの許諾を得たものをご用意ください。</a:t>
            </a:r>
          </a:p>
          <a:p>
            <a:r>
              <a:rPr lang="ja-JP" altLang="en-US" sz="1600">
                <a:solidFill>
                  <a:srgbClr val="595959"/>
                </a:solidFill>
                <a:latin typeface="Meiryo" panose="020B0604030504040204" pitchFamily="34" charset="-128"/>
                <a:ea typeface="Meiryo" panose="020B0604030504040204" pitchFamily="34" charset="-128"/>
              </a:rPr>
              <a:t>・広告出稿における免責事項に関しては最新の入稿規定をご参照ください。</a:t>
            </a:r>
          </a:p>
          <a:p>
            <a:r>
              <a:rPr lang="ja-JP" altLang="en-US" sz="1600">
                <a:solidFill>
                  <a:srgbClr val="595959"/>
                </a:solidFill>
                <a:latin typeface="Meiryo" panose="020B0604030504040204" pitchFamily="34" charset="-128"/>
                <a:ea typeface="Meiryo" panose="020B0604030504040204" pitchFamily="34" charset="-128"/>
              </a:rPr>
              <a:t>・計測は</a:t>
            </a:r>
            <a:r>
              <a:rPr lang="en-US" altLang="ja-JP" sz="1600">
                <a:solidFill>
                  <a:srgbClr val="595959"/>
                </a:solidFill>
                <a:latin typeface="Meiryo" panose="020B0604030504040204" pitchFamily="34" charset="-128"/>
                <a:ea typeface="Meiryo" panose="020B0604030504040204" pitchFamily="34" charset="-128"/>
              </a:rPr>
              <a:t>Cookie</a:t>
            </a:r>
            <a:r>
              <a:rPr lang="ja-JP" altLang="en-US" sz="1600">
                <a:solidFill>
                  <a:srgbClr val="595959"/>
                </a:solidFill>
                <a:latin typeface="Meiryo" panose="020B0604030504040204" pitchFamily="34" charset="-128"/>
                <a:ea typeface="Meiryo" panose="020B0604030504040204" pitchFamily="34" charset="-128"/>
              </a:rPr>
              <a:t>技術を使って行いますので、ユーザーの環境によっては一部正しく計測できない場合があります。</a:t>
            </a:r>
            <a:endParaRPr lang="en-US" altLang="ja-JP" sz="1600">
              <a:solidFill>
                <a:srgbClr val="595959"/>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637726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05</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クリエイティブ</a:t>
            </a:r>
            <a:endParaRPr kumimoji="1" lang="en-US" altLang="ja-JP"/>
          </a:p>
          <a:p>
            <a:r>
              <a:rPr kumimoji="1" lang="ja-JP" altLang="en-US"/>
              <a:t>（見出し）提案</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9469308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クリエイティブ（見出し）提案について</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2133A479-103E-2BBE-6C09-16A448D794A2}"/>
              </a:ext>
            </a:extLst>
          </p:cNvPr>
          <p:cNvSpPr txBox="1"/>
          <p:nvPr/>
        </p:nvSpPr>
        <p:spPr>
          <a:xfrm>
            <a:off x="555391" y="1082147"/>
            <a:ext cx="10975144" cy="1384995"/>
          </a:xfrm>
          <a:prstGeom prst="rect">
            <a:avLst/>
          </a:prstGeom>
          <a:noFill/>
        </p:spPr>
        <p:txBody>
          <a:bodyPr wrap="square">
            <a:spAutoFit/>
          </a:bodyPr>
          <a:lstStyle/>
          <a:p>
            <a:r>
              <a:rPr lang="ja-JP" altLang="en-US" sz="1400">
                <a:solidFill>
                  <a:schemeClr val="tx1">
                    <a:lumMod val="65000"/>
                    <a:lumOff val="35000"/>
                  </a:schemeClr>
                </a:solidFill>
                <a:latin typeface="+mn-ea"/>
              </a:rPr>
              <a:t>■トライアル販売期間においては、</a:t>
            </a:r>
            <a:r>
              <a:rPr lang="en-US" altLang="ja-JP" sz="1400">
                <a:solidFill>
                  <a:schemeClr val="tx2"/>
                </a:solidFill>
              </a:rPr>
              <a:t>Yahoo! </a:t>
            </a:r>
            <a:r>
              <a:rPr lang="ja-JP" altLang="en-US" sz="1400">
                <a:solidFill>
                  <a:schemeClr val="tx2"/>
                </a:solidFill>
              </a:rPr>
              <a:t>ニュース</a:t>
            </a:r>
            <a:r>
              <a:rPr lang="en-US" altLang="ja-JP" sz="1400">
                <a:solidFill>
                  <a:schemeClr val="tx2"/>
                </a:solidFill>
              </a:rPr>
              <a:t> </a:t>
            </a:r>
            <a:r>
              <a:rPr lang="ja-JP" altLang="en-US" sz="1400">
                <a:solidFill>
                  <a:schemeClr val="tx2"/>
                </a:solidFill>
              </a:rPr>
              <a:t>トピックス編集部がニュースの見出しを作成する時に心がけているノウハウを基に、広告主様の見出し案を制作いたします。（任意）</a:t>
            </a:r>
            <a:endParaRPr lang="en-US" altLang="ja-JP" sz="1400">
              <a:solidFill>
                <a:schemeClr val="tx2"/>
              </a:solidFill>
            </a:endParaRPr>
          </a:p>
          <a:p>
            <a:r>
              <a:rPr lang="ja-JP" altLang="en-US" sz="1400" b="0" i="0">
                <a:effectLst/>
                <a:latin typeface="Arial" panose="020B0604020202020204" pitchFamily="34" charset="0"/>
              </a:rPr>
              <a:t>ご希望の場合は、弊社営業までご連絡ください</a:t>
            </a:r>
            <a:endParaRPr lang="en-US" altLang="ja-JP" sz="1400">
              <a:solidFill>
                <a:schemeClr val="tx2"/>
              </a:solidFill>
            </a:endParaRPr>
          </a:p>
          <a:p>
            <a:endParaRPr lang="en-US" altLang="ja-JP" sz="1400">
              <a:solidFill>
                <a:schemeClr val="tx2"/>
              </a:solidFill>
            </a:endParaRPr>
          </a:p>
          <a:p>
            <a:r>
              <a:rPr lang="ja-JP" altLang="en-US" sz="1400">
                <a:solidFill>
                  <a:schemeClr val="tx2"/>
                </a:solidFill>
              </a:rPr>
              <a:t>なお、代理店・広告主側で作成いただく場合は、別途ご用意している「</a:t>
            </a:r>
            <a:r>
              <a:rPr lang="ja-JP" altLang="en-US" sz="1400" b="0" i="0">
                <a:effectLst/>
                <a:latin typeface="Arial" panose="020B0604020202020204" pitchFamily="34" charset="0"/>
              </a:rPr>
              <a:t> </a:t>
            </a:r>
            <a:r>
              <a:rPr lang="en-US" altLang="ja-JP" sz="1400" b="0" i="0">
                <a:effectLst/>
                <a:latin typeface="Arial" panose="020B0604020202020204" pitchFamily="34" charset="0"/>
              </a:rPr>
              <a:t>Yahoo!</a:t>
            </a:r>
            <a:r>
              <a:rPr lang="ja-JP" altLang="en-US" sz="1400" b="0" i="0">
                <a:effectLst/>
                <a:latin typeface="Arial" panose="020B0604020202020204" pitchFamily="34" charset="0"/>
              </a:rPr>
              <a:t>ニュース トピックスを参考にした </a:t>
            </a:r>
            <a:r>
              <a:rPr lang="en-US" altLang="ja-JP" sz="1400" b="0" i="0">
                <a:effectLst/>
                <a:latin typeface="Arial" panose="020B0604020202020204" pitchFamily="34" charset="0"/>
              </a:rPr>
              <a:t>15.5</a:t>
            </a:r>
            <a:r>
              <a:rPr lang="ja-JP" altLang="en-US" sz="1400" b="0" i="0">
                <a:effectLst/>
                <a:latin typeface="Arial" panose="020B0604020202020204" pitchFamily="34" charset="0"/>
              </a:rPr>
              <a:t>文字 見出しのポイント</a:t>
            </a:r>
            <a:r>
              <a:rPr lang="ja-JP" altLang="en-US" sz="1400">
                <a:solidFill>
                  <a:schemeClr val="tx2"/>
                </a:solidFill>
              </a:rPr>
              <a:t>」の資料をご覧いただき、</a:t>
            </a:r>
            <a:r>
              <a:rPr lang="ja-JP" altLang="en-US" sz="1400" b="0" i="0">
                <a:effectLst/>
                <a:latin typeface="Arial" panose="020B0604020202020204" pitchFamily="34" charset="0"/>
              </a:rPr>
              <a:t>広告クリエイティブの見出し制作にお役立てください。</a:t>
            </a:r>
            <a:endParaRPr lang="ja-JP" altLang="en-US" sz="1400">
              <a:solidFill>
                <a:schemeClr val="tx2"/>
              </a:solidFill>
            </a:endParaRPr>
          </a:p>
        </p:txBody>
      </p:sp>
      <p:graphicFrame>
        <p:nvGraphicFramePr>
          <p:cNvPr id="4" name="表 3">
            <a:extLst>
              <a:ext uri="{FF2B5EF4-FFF2-40B4-BE49-F238E27FC236}">
                <a16:creationId xmlns:a16="http://schemas.microsoft.com/office/drawing/2014/main" id="{30D508A9-CC2A-6228-7957-598948A4E7B4}"/>
              </a:ext>
            </a:extLst>
          </p:cNvPr>
          <p:cNvGraphicFramePr>
            <a:graphicFrameLocks noGrp="1"/>
          </p:cNvGraphicFramePr>
          <p:nvPr>
            <p:extLst>
              <p:ext uri="{D42A27DB-BD31-4B8C-83A1-F6EECF244321}">
                <p14:modId xmlns:p14="http://schemas.microsoft.com/office/powerpoint/2010/main" val="3617346563"/>
              </p:ext>
            </p:extLst>
          </p:nvPr>
        </p:nvGraphicFramePr>
        <p:xfrm>
          <a:off x="595672" y="3082619"/>
          <a:ext cx="7337596" cy="3194100"/>
        </p:xfrm>
        <a:graphic>
          <a:graphicData uri="http://schemas.openxmlformats.org/drawingml/2006/table">
            <a:tbl>
              <a:tblPr firstCol="1" bandRow="1"/>
              <a:tblGrid>
                <a:gridCol w="1851195">
                  <a:extLst>
                    <a:ext uri="{9D8B030D-6E8A-4147-A177-3AD203B41FA5}">
                      <a16:colId xmlns:a16="http://schemas.microsoft.com/office/drawing/2014/main" val="135909385"/>
                    </a:ext>
                  </a:extLst>
                </a:gridCol>
                <a:gridCol w="5486401">
                  <a:extLst>
                    <a:ext uri="{9D8B030D-6E8A-4147-A177-3AD203B41FA5}">
                      <a16:colId xmlns:a16="http://schemas.microsoft.com/office/drawing/2014/main" val="2591893762"/>
                    </a:ext>
                  </a:extLst>
                </a:gridCol>
              </a:tblGrid>
              <a:tr h="24872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5691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依頼方法</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メールにて弊社営業まで、</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クリエイティブ（見出し）提案希望の旨、</a:t>
                      </a: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ご連絡ください。その際に以下の</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Yahoo! JAPAN</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トップページ　トピックス</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PR</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見出しオーダーシート」を添付してください。</a:t>
                      </a:r>
                      <a:endPar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Yahoo! </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ニュース</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 </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トピックス編集部が制作した</a:t>
                      </a:r>
                      <a:r>
                        <a:rPr kumimoji="1" lang="ja-JP" altLang="en-US" sz="900" b="0" i="0" u="none" strike="noStrike" kern="1200" cap="none" spc="0" normalizeH="0" baseline="0" noProof="0">
                          <a:ln>
                            <a:noFill/>
                          </a:ln>
                          <a:solidFill>
                            <a:srgbClr val="000000">
                              <a:lumMod val="65000"/>
                              <a:lumOff val="35000"/>
                            </a:srgbClr>
                          </a:solidFill>
                          <a:effectLst/>
                          <a:uLnTx/>
                          <a:uFillTx/>
                          <a:latin typeface="+mn-ea"/>
                          <a:ea typeface="+mn-ea"/>
                          <a:cs typeface="+mn-cs"/>
                        </a:rPr>
                        <a:t>見出し案を営業よりご連絡させていただきます。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569188">
                <a:tc>
                  <a:txBody>
                    <a:bodyPr/>
                    <a:lstStyle/>
                    <a:p>
                      <a:pPr algn="ctr">
                        <a:lnSpc>
                          <a:spcPct val="110000"/>
                        </a:lnSpc>
                      </a:pPr>
                      <a:r>
                        <a:rPr kumimoji="1" lang="ja-JP" altLang="en-US" sz="1000" b="0" i="0" kern="1200">
                          <a:solidFill>
                            <a:schemeClr val="bg1"/>
                          </a:solidFill>
                          <a:latin typeface="Meiryo" panose="020B0604030504040204" pitchFamily="34" charset="-128"/>
                          <a:ea typeface="Meiryo" panose="020B0604030504040204" pitchFamily="34" charset="-128"/>
                          <a:cs typeface="+mn-cs"/>
                        </a:rPr>
                        <a:t>依頼に必要な情報</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別途ご用意している「</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Yahoo! JAPAN</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トップページ　トピックス</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PR</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　見出しオーダーシート」に必要な情報をご記入いただき、サムネイル画像もあわせてご連絡ください。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5691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クリエイティブ（見出し）</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提案までの日数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最大７営業日要します。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56918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提案本数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最大</a:t>
                      </a:r>
                      <a:r>
                        <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rPr>
                        <a:t>3</a:t>
                      </a: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本</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44071903"/>
                  </a:ext>
                </a:extLst>
              </a:tr>
              <a:tr h="56918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備考</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弊社よりご提案した見出しについて、実際に広告配信時に採用するかは任意となります。</a:t>
                      </a:r>
                      <a:endParaRPr kumimoji="1" lang="en-US" altLang="ja-JP" sz="900" b="0" i="0" u="none" strike="noStrike" kern="1200" cap="none" spc="0" normalizeH="0" baseline="0">
                        <a:ln>
                          <a:noFill/>
                        </a:ln>
                        <a:solidFill>
                          <a:srgbClr val="000000">
                            <a:lumMod val="65000"/>
                            <a:lumOff val="35000"/>
                          </a:srgbClr>
                        </a:solidFill>
                        <a:effectLst/>
                        <a:uLnTx/>
                        <a:uFillTx/>
                        <a:latin typeface="+mn-ea"/>
                        <a:ea typeface="+mn-ea"/>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a:ln>
                            <a:noFill/>
                          </a:ln>
                          <a:solidFill>
                            <a:srgbClr val="000000">
                              <a:lumMod val="65000"/>
                              <a:lumOff val="35000"/>
                            </a:srgbClr>
                          </a:solidFill>
                          <a:effectLst/>
                          <a:uLnTx/>
                          <a:uFillTx/>
                          <a:latin typeface="+mn-ea"/>
                          <a:ea typeface="+mn-ea"/>
                          <a:cs typeface="+mn-cs"/>
                        </a:rPr>
                        <a:t>なお、効果を保証するものではありません。</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7519091"/>
                  </a:ext>
                </a:extLst>
              </a:tr>
            </a:tbl>
          </a:graphicData>
        </a:graphic>
      </p:graphicFrame>
      <p:sp>
        <p:nvSpPr>
          <p:cNvPr id="5" name="正方形/長方形 4">
            <a:extLst>
              <a:ext uri="{FF2B5EF4-FFF2-40B4-BE49-F238E27FC236}">
                <a16:creationId xmlns:a16="http://schemas.microsoft.com/office/drawing/2014/main" id="{F07E8CB4-BA30-6DFD-23E2-F562B9CDCBA6}"/>
              </a:ext>
            </a:extLst>
          </p:cNvPr>
          <p:cNvSpPr/>
          <p:nvPr/>
        </p:nvSpPr>
        <p:spPr>
          <a:xfrm>
            <a:off x="8331101" y="3082619"/>
            <a:ext cx="3401996" cy="346381"/>
          </a:xfrm>
          <a:prstGeom prst="rect">
            <a:avLst/>
          </a:prstGeom>
          <a:solidFill>
            <a:schemeClr val="bg1">
              <a:lumMod val="95000"/>
            </a:schemeClr>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参考資料</a:t>
            </a:r>
          </a:p>
        </p:txBody>
      </p:sp>
      <p:pic>
        <p:nvPicPr>
          <p:cNvPr id="9" name="図 8">
            <a:extLst>
              <a:ext uri="{FF2B5EF4-FFF2-40B4-BE49-F238E27FC236}">
                <a16:creationId xmlns:a16="http://schemas.microsoft.com/office/drawing/2014/main" id="{8F80BEF0-5F1E-868F-41EA-13224695E107}"/>
              </a:ext>
            </a:extLst>
          </p:cNvPr>
          <p:cNvPicPr>
            <a:picLocks noChangeAspect="1"/>
          </p:cNvPicPr>
          <p:nvPr/>
        </p:nvPicPr>
        <p:blipFill>
          <a:blip r:embed="rId3"/>
          <a:stretch>
            <a:fillRect/>
          </a:stretch>
        </p:blipFill>
        <p:spPr>
          <a:xfrm>
            <a:off x="8331101" y="3585479"/>
            <a:ext cx="3376338" cy="1900921"/>
          </a:xfrm>
          <a:prstGeom prst="rect">
            <a:avLst/>
          </a:prstGeom>
        </p:spPr>
      </p:pic>
    </p:spTree>
    <p:extLst>
      <p:ext uri="{BB962C8B-B14F-4D97-AF65-F5344CB8AC3E}">
        <p14:creationId xmlns:p14="http://schemas.microsoft.com/office/powerpoint/2010/main" val="39532529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lang="en-US" altLang="ja-JP"/>
              <a:t>06</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その他・注意事項・免責</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465553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掲載までの流れ</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4" name="表 3">
            <a:extLst>
              <a:ext uri="{FF2B5EF4-FFF2-40B4-BE49-F238E27FC236}">
                <a16:creationId xmlns:a16="http://schemas.microsoft.com/office/drawing/2014/main" id="{F4FEDB5F-F0FE-D10F-D339-6B750D903EC6}"/>
              </a:ext>
            </a:extLst>
          </p:cNvPr>
          <p:cNvGraphicFramePr>
            <a:graphicFrameLocks noGrp="1"/>
          </p:cNvGraphicFramePr>
          <p:nvPr>
            <p:extLst>
              <p:ext uri="{D42A27DB-BD31-4B8C-83A1-F6EECF244321}">
                <p14:modId xmlns:p14="http://schemas.microsoft.com/office/powerpoint/2010/main" val="2427124974"/>
              </p:ext>
            </p:extLst>
          </p:nvPr>
        </p:nvGraphicFramePr>
        <p:xfrm>
          <a:off x="418809" y="856233"/>
          <a:ext cx="11183911" cy="5663676"/>
        </p:xfrm>
        <a:graphic>
          <a:graphicData uri="http://schemas.openxmlformats.org/drawingml/2006/table">
            <a:tbl>
              <a:tblPr firstCol="1" bandRow="1"/>
              <a:tblGrid>
                <a:gridCol w="563153">
                  <a:extLst>
                    <a:ext uri="{9D8B030D-6E8A-4147-A177-3AD203B41FA5}">
                      <a16:colId xmlns:a16="http://schemas.microsoft.com/office/drawing/2014/main" val="768764829"/>
                    </a:ext>
                  </a:extLst>
                </a:gridCol>
                <a:gridCol w="1368191">
                  <a:extLst>
                    <a:ext uri="{9D8B030D-6E8A-4147-A177-3AD203B41FA5}">
                      <a16:colId xmlns:a16="http://schemas.microsoft.com/office/drawing/2014/main" val="4174474549"/>
                    </a:ext>
                  </a:extLst>
                </a:gridCol>
                <a:gridCol w="1178754">
                  <a:extLst>
                    <a:ext uri="{9D8B030D-6E8A-4147-A177-3AD203B41FA5}">
                      <a16:colId xmlns:a16="http://schemas.microsoft.com/office/drawing/2014/main" val="1323453056"/>
                    </a:ext>
                  </a:extLst>
                </a:gridCol>
                <a:gridCol w="5709823">
                  <a:extLst>
                    <a:ext uri="{9D8B030D-6E8A-4147-A177-3AD203B41FA5}">
                      <a16:colId xmlns:a16="http://schemas.microsoft.com/office/drawing/2014/main" val="2591893762"/>
                    </a:ext>
                  </a:extLst>
                </a:gridCol>
                <a:gridCol w="820558">
                  <a:extLst>
                    <a:ext uri="{9D8B030D-6E8A-4147-A177-3AD203B41FA5}">
                      <a16:colId xmlns:a16="http://schemas.microsoft.com/office/drawing/2014/main" val="664908994"/>
                    </a:ext>
                  </a:extLst>
                </a:gridCol>
                <a:gridCol w="1543432">
                  <a:extLst>
                    <a:ext uri="{9D8B030D-6E8A-4147-A177-3AD203B41FA5}">
                      <a16:colId xmlns:a16="http://schemas.microsoft.com/office/drawing/2014/main" val="1931427765"/>
                    </a:ext>
                  </a:extLst>
                </a:gridCol>
              </a:tblGrid>
              <a:tr h="160141">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チェック</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algn="ctr"/>
                      <a:r>
                        <a:rPr kumimoji="1" lang="ja-JP" altLang="en-US" sz="800" b="1" kern="1200" dirty="0">
                          <a:solidFill>
                            <a:schemeClr val="accent3"/>
                          </a:solidFill>
                          <a:latin typeface="Meiryo" panose="020B0604030504040204" pitchFamily="34" charset="-128"/>
                          <a:ea typeface="Meiryo" panose="020B0604030504040204" pitchFamily="34" charset="-128"/>
                          <a:cs typeface="+mn-cs"/>
                        </a:rPr>
                        <a:t>項目</a:t>
                      </a:r>
                      <a:endParaRPr kumimoji="1" lang="ja-JP" altLang="en-US" dirty="0"/>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対応</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詳細</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bg1"/>
                          </a:solidFill>
                          <a:latin typeface="Meiryo" panose="020B0604030504040204" pitchFamily="34" charset="-128"/>
                          <a:ea typeface="Meiryo" panose="020B0604030504040204" pitchFamily="34" charset="-128"/>
                          <a:cs typeface="+mn-cs"/>
                        </a:rPr>
                        <a:t>必須</a:t>
                      </a:r>
                      <a:r>
                        <a:rPr kumimoji="1" lang="en-US" altLang="ja-JP" sz="800" b="1" kern="1200">
                          <a:solidFill>
                            <a:schemeClr val="bg1"/>
                          </a:solidFill>
                          <a:latin typeface="Meiryo" panose="020B0604030504040204" pitchFamily="34" charset="-128"/>
                          <a:ea typeface="Meiryo" panose="020B0604030504040204" pitchFamily="34" charset="-128"/>
                          <a:cs typeface="+mn-cs"/>
                        </a:rPr>
                        <a:t>/</a:t>
                      </a:r>
                      <a:r>
                        <a:rPr kumimoji="1" lang="ja-JP" altLang="en-US" sz="800" b="1" kern="1200">
                          <a:solidFill>
                            <a:schemeClr val="bg1"/>
                          </a:solidFill>
                          <a:latin typeface="Meiryo" panose="020B0604030504040204" pitchFamily="34" charset="-128"/>
                          <a:ea typeface="Meiryo" panose="020B0604030504040204" pitchFamily="34" charset="-128"/>
                          <a:cs typeface="+mn-cs"/>
                        </a:rPr>
                        <a:t>任意</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accent3"/>
                          </a:solidFill>
                          <a:latin typeface="Meiryo" panose="020B0604030504040204" pitchFamily="34" charset="-128"/>
                          <a:ea typeface="Meiryo" panose="020B0604030504040204" pitchFamily="34" charset="-128"/>
                          <a:cs typeface="+mn-cs"/>
                        </a:rPr>
                        <a:t>期日</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35093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掲載制限業種の確認</a:t>
                      </a:r>
                      <a:endParaRPr kumimoji="1" lang="ja-JP" altLang="en-US" sz="8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9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591474">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6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8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カテゴリー判断</a:t>
                      </a:r>
                      <a:endParaRPr kumimoji="1" lang="ja-JP" altLang="en-US" sz="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80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spc="0" noProof="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kern="1200" spc="0" noProof="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800" b="0" kern="1200" spc="0" noProof="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800" b="0" kern="1200" spc="0" noProof="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　</a:t>
                      </a:r>
                      <a:r>
                        <a:rPr kumimoji="1" lang="ja-JP" altLang="en-US" sz="800" b="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endParaRPr lang="en-US" altLang="ja-JP" sz="8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800" b="1" kern="120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l">
                        <a:lnSpc>
                          <a:spcPct val="110000"/>
                        </a:lnSpc>
                      </a:pPr>
                      <a:endParaRPr kumimoji="1" lang="ja-JP" altLang="en-US" sz="9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23001256"/>
                  </a:ext>
                </a:extLst>
              </a:tr>
              <a:tr h="591474">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事前提案可否</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endParaRPr kumimoji="1" lang="en-US" altLang="ja-JP" sz="8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最大５営業日要します。「事前提案可否必須について」を参照いただき、弊社担当営業宛に必要事項を添えてご連絡ください。</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トライアル販売期間においては、広告側とメディア側と両者にて確認をいたします。</a:t>
                      </a:r>
                      <a:endParaRPr kumimoji="1" lang="en-US" altLang="ja-JP" sz="8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8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800" b="0">
                          <a:solidFill>
                            <a:schemeClr val="accent6"/>
                          </a:solidFill>
                          <a:latin typeface="Meiryo" panose="020B0604030504040204" pitchFamily="34" charset="-128"/>
                          <a:ea typeface="Meiryo" panose="020B0604030504040204" pitchFamily="34" charset="-128"/>
                        </a:rPr>
                        <a:t>21</a:t>
                      </a:r>
                      <a:r>
                        <a:rPr kumimoji="1" lang="ja-JP" altLang="en-US" sz="800" b="0">
                          <a:solidFill>
                            <a:schemeClr val="accent6"/>
                          </a:solidFill>
                          <a:latin typeface="Meiryo" panose="020B0604030504040204" pitchFamily="34" charset="-128"/>
                          <a:ea typeface="Meiryo" panose="020B0604030504040204" pitchFamily="34" charset="-128"/>
                        </a:rPr>
                        <a:t>営業日前</a:t>
                      </a:r>
                      <a:r>
                        <a:rPr kumimoji="1" lang="ja-JP" altLang="en-US" sz="800" b="0">
                          <a:solidFill>
                            <a:schemeClr val="tx1">
                              <a:lumMod val="65000"/>
                              <a:lumOff val="35000"/>
                            </a:schemeClr>
                          </a:solidFill>
                          <a:latin typeface="Meiryo" panose="020B0604030504040204" pitchFamily="34" charset="-128"/>
                          <a:ea typeface="Meiryo" panose="020B0604030504040204" pitchFamily="34" charset="-128"/>
                        </a:rPr>
                        <a:t>まで（見出しの提案依頼ありの場合）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463188">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800" b="0" i="0" kern="1200" noProof="0" dirty="0">
                          <a:solidFill>
                            <a:schemeClr val="bg1"/>
                          </a:solidFill>
                          <a:latin typeface="Meiryo" panose="020B0604030504040204" pitchFamily="34" charset="-128"/>
                          <a:ea typeface="Meiryo" panose="020B0604030504040204" pitchFamily="34" charset="-128"/>
                          <a:cs typeface="+mn-cs"/>
                        </a:rPr>
                        <a:t>■</a:t>
                      </a:r>
                      <a:endParaRPr kumimoji="1" lang="ja-JP" altLang="en-US" sz="1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広告管理ツールより</a:t>
                      </a:r>
                      <a:endParaRPr kumimoji="1" lang="en-US" altLang="ja-JP" sz="8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予約</a:t>
                      </a:r>
                      <a:endParaRPr kumimoji="1" lang="ja-JP" altLang="en-US" sz="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algn="ctr">
                        <a:lnSpc>
                          <a:spcPct val="110000"/>
                        </a:lnSpc>
                      </a:pP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endParaRPr kumimoji="1" lang="en-US" altLang="ja-JP" sz="9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事前提案可否にて承認されていることが条件となります。</a:t>
                      </a:r>
                      <a:b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万が一、事前提案可否での承認なしで予約された場合は、代理店様にキャンセル処理対応を行っていただきます。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800" b="1" kern="1200" dirty="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654718459"/>
                  </a:ext>
                </a:extLst>
              </a:tr>
              <a:tr h="463188">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見出しの提案依頼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最大７営業日要します。詳細は「クリエイティブ（見出し）提案について」をご確認ください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lnSpc>
                          <a:spcPct val="110000"/>
                        </a:lnSpc>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C00000"/>
                          </a:solidFill>
                          <a:latin typeface="Meiryo" panose="020B0604030504040204" pitchFamily="34" charset="-128"/>
                          <a:ea typeface="Meiryo" panose="020B0604030504040204" pitchFamily="34" charset="-128"/>
                          <a:cs typeface="+mn-cs"/>
                        </a:rPr>
                        <a:t>16</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8698515"/>
                  </a:ext>
                </a:extLst>
              </a:tr>
              <a:tr h="463188">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ブランドリフト調査実施依頼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ブランドリフト調査をご希望の場合は</a:t>
                      </a:r>
                      <a:r>
                        <a:rPr kumimoji="1" lang="en-US" altLang="ja-JP"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営業日前までに</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エントリーシートの提出が必要です。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lnSpc>
                          <a:spcPct val="110000"/>
                        </a:lnSpc>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a:solidFill>
                            <a:srgbClr val="C00000"/>
                          </a:solidFill>
                          <a:latin typeface="Meiryo" panose="020B0604030504040204" pitchFamily="34" charset="-128"/>
                          <a:ea typeface="Meiryo" panose="020B0604030504040204" pitchFamily="34" charset="-128"/>
                          <a:cs typeface="+mn-cs"/>
                        </a:rPr>
                        <a:t>15</a:t>
                      </a:r>
                      <a:r>
                        <a:rPr kumimoji="1" lang="ja-JP" altLang="en-US" sz="800" b="0" kern="120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42706068"/>
                  </a:ext>
                </a:extLst>
              </a:tr>
              <a:tr h="719760">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入稿前審査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最大５営業日要します。</a:t>
                      </a:r>
                      <a:r>
                        <a:rPr lang="ja-JP" altLang="en-US" sz="800" dirty="0">
                          <a:solidFill>
                            <a:schemeClr val="tx1">
                              <a:lumMod val="65000"/>
                              <a:lumOff val="35000"/>
                            </a:schemeClr>
                          </a:solidFill>
                          <a:latin typeface="+mn-ea"/>
                        </a:rPr>
                        <a:t>トライアル販売期間においては、広告観点・メディア観点にて審査させていただきます。</a:t>
                      </a:r>
                      <a:endParaRPr lang="en-US" altLang="ja-JP" sz="800" dirty="0">
                        <a:solidFill>
                          <a:schemeClr val="tx1">
                            <a:lumMod val="65000"/>
                            <a:lumOff val="35000"/>
                          </a:schemeClr>
                        </a:solidFill>
                        <a:latin typeface="+mn-ea"/>
                      </a:endParaRPr>
                    </a:p>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承認後に発行される「</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事前承認</a:t>
                      </a:r>
                      <a:r>
                        <a:rPr kumimoji="1" lang="en-US" altLang="ja-JP" sz="800" b="0" kern="1200" dirty="0">
                          <a:solidFill>
                            <a:srgbClr val="C00000"/>
                          </a:solidFill>
                          <a:latin typeface="Meiryo" panose="020B0604030504040204" pitchFamily="34" charset="-128"/>
                          <a:ea typeface="Meiryo" panose="020B0604030504040204" pitchFamily="34" charset="-128"/>
                          <a:cs typeface="+mn-cs"/>
                        </a:rPr>
                        <a:t>ID</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」を広告管理ツールの入稿時に入力してください。</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rgbClr val="C00000"/>
                          </a:solidFill>
                          <a:latin typeface="Meiryo" panose="020B0604030504040204" pitchFamily="34" charset="-128"/>
                          <a:ea typeface="Meiryo" panose="020B0604030504040204" pitchFamily="34" charset="-128"/>
                          <a:cs typeface="+mn-cs"/>
                        </a:rPr>
                        <a:t>アカウント</a:t>
                      </a:r>
                      <a:r>
                        <a:rPr kumimoji="1" lang="en-US" altLang="ja-JP" sz="800" b="0" kern="1200" dirty="0">
                          <a:solidFill>
                            <a:srgbClr val="C00000"/>
                          </a:solidFill>
                          <a:latin typeface="Meiryo" panose="020B0604030504040204" pitchFamily="34" charset="-128"/>
                          <a:ea typeface="Meiryo" panose="020B0604030504040204" pitchFamily="34" charset="-128"/>
                          <a:cs typeface="+mn-cs"/>
                        </a:rPr>
                        <a:t>ID</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の連携が必要となります。</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入稿前審査時に未定の場合、広告管理ツール入稿までに、アカウント</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ID</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を審査部に連携するようにしてください。連携していない場合、審査否認となる場合があります。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a:solidFill>
                            <a:schemeClr val="accent6"/>
                          </a:solidFill>
                          <a:latin typeface="Meiryo" panose="020B0604030504040204" pitchFamily="34" charset="-128"/>
                          <a:ea typeface="Meiryo" panose="020B0604030504040204" pitchFamily="34" charset="-128"/>
                        </a:rPr>
                        <a:t>必須</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a:solidFill>
                            <a:srgbClr val="C00000"/>
                          </a:solidFill>
                          <a:latin typeface="Meiryo" panose="020B0604030504040204" pitchFamily="34" charset="-128"/>
                          <a:ea typeface="Meiryo" panose="020B0604030504040204" pitchFamily="34" charset="-128"/>
                          <a:cs typeface="+mn-cs"/>
                        </a:rPr>
                        <a:t>9</a:t>
                      </a:r>
                      <a:r>
                        <a:rPr kumimoji="1" lang="ja-JP" altLang="en-US" sz="800" b="0" kern="120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9978041"/>
                  </a:ext>
                </a:extLst>
              </a:tr>
              <a:tr h="591474">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公開前サイト審査　</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rgbClr val="C00000"/>
                          </a:solidFill>
                          <a:latin typeface="Meiryo" panose="020B0604030504040204" pitchFamily="34" charset="-128"/>
                          <a:ea typeface="Meiryo" panose="020B0604030504040204" pitchFamily="34" charset="-128"/>
                          <a:cs typeface="+mn-cs"/>
                        </a:rPr>
                        <a:t>入稿前審査時</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にその旨、ご連絡ください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800" b="1" kern="1200">
                        <a:solidFill>
                          <a:schemeClr val="accent6"/>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6861353"/>
                  </a:ext>
                </a:extLst>
              </a:tr>
              <a:tr h="463188">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8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ブランドリフト調査</a:t>
                      </a:r>
                      <a:br>
                        <a:rPr kumimoji="1" lang="en-US" altLang="ja-JP"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b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クリエイティブ提出</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代理店→ヤフー営業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ブランドリフト調査実施の場合は</a:t>
                      </a:r>
                      <a:r>
                        <a:rPr kumimoji="1" lang="en-US" altLang="ja-JP"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7</a:t>
                      </a:r>
                      <a:r>
                        <a:rPr kumimoji="1" lang="ja-JP" altLang="en-US" sz="800" b="0" i="0" u="none" strike="noStrike" kern="1200" cap="none" spc="0" normalizeH="0" baseline="0" noProof="0">
                          <a:ln>
                            <a:noFill/>
                          </a:ln>
                          <a:solidFill>
                            <a:srgbClr val="595959"/>
                          </a:solidFill>
                          <a:effectLst/>
                          <a:uLnTx/>
                          <a:uFillTx/>
                          <a:latin typeface="Meiryo" panose="020B0604030504040204" pitchFamily="34" charset="-128"/>
                          <a:ea typeface="Meiryo" panose="020B0604030504040204" pitchFamily="34" charset="-128"/>
                          <a:cs typeface="+mn-cs"/>
                        </a:rPr>
                        <a:t>営業日前までに広告</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クリエイティブの提出が必要です。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a:solidFill>
                            <a:schemeClr val="tx1">
                              <a:lumMod val="65000"/>
                              <a:lumOff val="35000"/>
                            </a:schemeClr>
                          </a:solidFill>
                          <a:latin typeface="Meiryo" panose="020B0604030504040204" pitchFamily="34" charset="-128"/>
                          <a:ea typeface="Meiryo" panose="020B0604030504040204" pitchFamily="34" charset="-128"/>
                        </a:rPr>
                        <a:t>任意</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a:solidFill>
                            <a:srgbClr val="C00000"/>
                          </a:solidFill>
                          <a:latin typeface="Meiryo" panose="020B0604030504040204" pitchFamily="34" charset="-128"/>
                          <a:ea typeface="Meiryo" panose="020B0604030504040204" pitchFamily="34" charset="-128"/>
                          <a:cs typeface="+mn-cs"/>
                        </a:rPr>
                        <a:t>7</a:t>
                      </a:r>
                      <a:r>
                        <a:rPr kumimoji="1" lang="ja-JP" altLang="en-US" sz="800" b="0" kern="120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16668247"/>
                  </a:ext>
                </a:extLst>
              </a:tr>
              <a:tr h="463188">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80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6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広告管理ツールへの入稿</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マクロミル調査の実施をご要望される場合は、広告クリエイティブは１本</a:t>
                      </a:r>
                      <a:r>
                        <a:rPr kumimoji="1" lang="en-US" altLang="ja-JP"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を推奨いたします。</a:t>
                      </a:r>
                      <a:endParaRPr kumimoji="1" lang="en-US" altLang="ja-JP"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見出し（タイトル）</a:t>
                      </a:r>
                      <a:r>
                        <a:rPr kumimoji="1" lang="en-US" altLang="ja-JP"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15.5</a:t>
                      </a:r>
                      <a:r>
                        <a:rPr kumimoji="1" lang="ja-JP" altLang="en-US" sz="800" b="0" i="0" u="none" strike="noStrike" kern="1200" cap="none" spc="0" normalizeH="0" baseline="0">
                          <a:ln>
                            <a:noFill/>
                          </a:ln>
                          <a:solidFill>
                            <a:srgbClr val="595959"/>
                          </a:solidFill>
                          <a:effectLst/>
                          <a:uLnTx/>
                          <a:uFillTx/>
                          <a:latin typeface="Meiryo" panose="020B0604030504040204" pitchFamily="34" charset="-128"/>
                          <a:ea typeface="Meiryo" panose="020B0604030504040204" pitchFamily="34" charset="-128"/>
                          <a:cs typeface="+mn-cs"/>
                        </a:rPr>
                        <a:t>文字、画像 それぞれ１種類づつ</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a:solidFill>
                            <a:schemeClr val="accent6"/>
                          </a:solidFill>
                          <a:latin typeface="Meiryo" panose="020B0604030504040204" pitchFamily="34" charset="-128"/>
                          <a:ea typeface="Meiryo" panose="020B0604030504040204" pitchFamily="34" charset="-128"/>
                        </a:rPr>
                        <a:t>必須</a:t>
                      </a:r>
                      <a:endParaRPr kumimoji="1" lang="en-US" altLang="ja-JP" sz="8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C00000"/>
                          </a:solidFill>
                          <a:latin typeface="Meiryo" panose="020B0604030504040204" pitchFamily="34" charset="-128"/>
                          <a:ea typeface="Meiryo" panose="020B0604030504040204" pitchFamily="34" charset="-128"/>
                          <a:cs typeface="+mn-cs"/>
                        </a:rPr>
                        <a:t>4</a:t>
                      </a:r>
                      <a:r>
                        <a:rPr kumimoji="1" lang="ja-JP" altLang="en-US" sz="800" b="0" kern="1200" dirty="0">
                          <a:solidFill>
                            <a:srgbClr val="C00000"/>
                          </a:solidFill>
                          <a:latin typeface="Meiryo" panose="020B0604030504040204" pitchFamily="34" charset="-128"/>
                          <a:ea typeface="Meiryo" panose="020B0604030504040204" pitchFamily="34" charset="-128"/>
                          <a:cs typeface="+mn-cs"/>
                        </a:rPr>
                        <a:t>営業日前</a:t>
                      </a:r>
                      <a:r>
                        <a:rPr kumimoji="1" lang="ja-JP" altLang="en-US" sz="800" b="0" kern="1200" dirty="0">
                          <a:solidFill>
                            <a:schemeClr val="tx1">
                              <a:lumMod val="65000"/>
                              <a:lumOff val="35000"/>
                            </a:schemeClr>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71798673"/>
                  </a:ext>
                </a:extLst>
              </a:tr>
            </a:tbl>
          </a:graphicData>
        </a:graphic>
      </p:graphicFrame>
    </p:spTree>
    <p:extLst>
      <p:ext uri="{BB962C8B-B14F-4D97-AF65-F5344CB8AC3E}">
        <p14:creationId xmlns:p14="http://schemas.microsoft.com/office/powerpoint/2010/main" val="16771985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59105" y="956840"/>
            <a:ext cx="11543242" cy="5579989"/>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200" b="1" kern="0" dirty="0">
                <a:solidFill>
                  <a:prstClr val="black">
                    <a:lumMod val="65000"/>
                    <a:lumOff val="35000"/>
                  </a:prstClr>
                </a:solidFill>
                <a:latin typeface="+mn-ea"/>
              </a:rPr>
              <a:t>■注意事項</a:t>
            </a:r>
            <a:br>
              <a:rPr kumimoji="0" lang="en-US" altLang="ja-JP" sz="1200" b="1" kern="0" dirty="0">
                <a:solidFill>
                  <a:prstClr val="black">
                    <a:lumMod val="65000"/>
                    <a:lumOff val="35000"/>
                  </a:prstClr>
                </a:solidFill>
                <a:latin typeface="+mn-ea"/>
              </a:rPr>
            </a:br>
            <a:r>
              <a:rPr kumimoji="0" lang="ja-JP" altLang="en-US" sz="1200" b="1" kern="0" dirty="0">
                <a:solidFill>
                  <a:prstClr val="black">
                    <a:lumMod val="65000"/>
                    <a:lumOff val="35000"/>
                  </a:prstClr>
                </a:solidFill>
                <a:latin typeface="+mn-ea"/>
              </a:rPr>
              <a:t>・</a:t>
            </a:r>
            <a:r>
              <a:rPr kumimoji="0" lang="ja-JP" altLang="en-US" sz="1200" kern="0" dirty="0">
                <a:solidFill>
                  <a:srgbClr val="000000">
                    <a:lumMod val="65000"/>
                    <a:lumOff val="35000"/>
                  </a:srgbClr>
                </a:solidFill>
                <a:latin typeface="+mn-ea"/>
              </a:rPr>
              <a:t>競合他社の記事や、ネガティブニュース（事件・事故・不祥事・不適切行為等）の記事と同載される可能性があります。あらかじめご了承</a:t>
            </a:r>
            <a:br>
              <a:rPr kumimoji="0" lang="ja-JP" altLang="en-US" sz="1200" kern="0" dirty="0">
                <a:solidFill>
                  <a:srgbClr val="000000">
                    <a:lumMod val="65000"/>
                    <a:lumOff val="35000"/>
                  </a:srgbClr>
                </a:solidFill>
                <a:latin typeface="+mn-ea"/>
              </a:rPr>
            </a:br>
            <a:r>
              <a:rPr kumimoji="0" lang="ja-JP" altLang="en-US" sz="1200" kern="0" dirty="0">
                <a:solidFill>
                  <a:srgbClr val="000000">
                    <a:lumMod val="65000"/>
                    <a:lumOff val="35000"/>
                  </a:srgbClr>
                </a:solidFill>
                <a:latin typeface="+mn-ea"/>
              </a:rPr>
              <a:t>ください。</a:t>
            </a:r>
            <a:br>
              <a:rPr kumimoji="0" lang="en-US" altLang="ja-JP" sz="1200" kern="0" dirty="0">
                <a:solidFill>
                  <a:srgbClr val="000000">
                    <a:lumMod val="65000"/>
                    <a:lumOff val="35000"/>
                  </a:srgbClr>
                </a:solidFill>
                <a:latin typeface="+mn-ea"/>
              </a:rPr>
            </a:br>
            <a:r>
              <a:rPr kumimoji="0" lang="ja-JP" altLang="en-US" sz="1200" kern="0" dirty="0">
                <a:solidFill>
                  <a:srgbClr val="000000">
                    <a:lumMod val="65000"/>
                    <a:lumOff val="35000"/>
                  </a:srgbClr>
                </a:solidFill>
                <a:latin typeface="+mn-ea"/>
              </a:rPr>
              <a:t>・きせかえ時やダークモード設定時も広告配信します。また、きせかえやダークモード設定に加え、ユーザの端末や設定したフォントの種</a:t>
            </a:r>
            <a:br>
              <a:rPr kumimoji="0" lang="ja-JP" altLang="en-US" sz="1200" kern="0" dirty="0">
                <a:solidFill>
                  <a:srgbClr val="000000">
                    <a:lumMod val="65000"/>
                    <a:lumOff val="35000"/>
                  </a:srgbClr>
                </a:solidFill>
                <a:latin typeface="+mn-ea"/>
              </a:rPr>
            </a:br>
            <a:r>
              <a:rPr kumimoji="0" lang="ja-JP" altLang="en-US" sz="1200" kern="0" dirty="0">
                <a:solidFill>
                  <a:srgbClr val="000000">
                    <a:lumMod val="65000"/>
                    <a:lumOff val="35000"/>
                  </a:srgbClr>
                </a:solidFill>
                <a:latin typeface="+mn-ea"/>
              </a:rPr>
              <a:t>類・サイズなどにより、表示が異なる場合がございます。あらかじめご了承ください。</a:t>
            </a:r>
            <a:endParaRPr kumimoji="0" lang="en-US" altLang="ja-JP" sz="1200" kern="0" dirty="0">
              <a:solidFill>
                <a:srgbClr val="000000">
                  <a:lumMod val="65000"/>
                  <a:lumOff val="35000"/>
                </a:srgbClr>
              </a:solidFill>
              <a:latin typeface="+mn-ea"/>
            </a:endParaRPr>
          </a:p>
          <a:p>
            <a:endParaRPr kumimoji="0" lang="en-US" altLang="ja-JP" sz="1200" b="1" kern="0" dirty="0">
              <a:solidFill>
                <a:prstClr val="black">
                  <a:lumMod val="65000"/>
                  <a:lumOff val="35000"/>
                </a:prstClr>
              </a:solidFill>
              <a:latin typeface="+mn-ea"/>
            </a:endParaRPr>
          </a:p>
          <a:p>
            <a:r>
              <a:rPr kumimoji="0" lang="ja-JP" altLang="en-US" sz="1200" b="1" kern="0" dirty="0">
                <a:solidFill>
                  <a:prstClr val="black">
                    <a:lumMod val="65000"/>
                    <a:lumOff val="35000"/>
                  </a:prstClr>
                </a:solidFill>
                <a:latin typeface="+mn-ea"/>
              </a:rPr>
              <a:t>■キャンセル</a:t>
            </a:r>
            <a:endParaRPr kumimoji="0" lang="en-US" altLang="ja-JP" sz="1200" b="1" kern="0" dirty="0">
              <a:solidFill>
                <a:prstClr val="black">
                  <a:lumMod val="65000"/>
                  <a:lumOff val="35000"/>
                </a:prstClr>
              </a:solidFill>
              <a:latin typeface="+mn-ea"/>
            </a:endParaRPr>
          </a:p>
          <a:p>
            <a:r>
              <a:rPr kumimoji="0" lang="ja-JP" altLang="en-US" sz="1200" kern="0" dirty="0">
                <a:solidFill>
                  <a:prstClr val="black">
                    <a:lumMod val="65000"/>
                    <a:lumOff val="35000"/>
                  </a:prstClr>
                </a:solidFill>
                <a:latin typeface="+mn-ea"/>
              </a:rPr>
              <a:t>・予約後のキャンセルは</a:t>
            </a:r>
            <a:r>
              <a:rPr kumimoji="0" lang="en-US" altLang="ja-JP" sz="1200" kern="0" dirty="0">
                <a:solidFill>
                  <a:prstClr val="black">
                    <a:lumMod val="65000"/>
                    <a:lumOff val="35000"/>
                  </a:prstClr>
                </a:solidFill>
                <a:latin typeface="+mn-ea"/>
              </a:rPr>
              <a:t>3</a:t>
            </a:r>
            <a:r>
              <a:rPr kumimoji="0" lang="ja-JP" altLang="en-US" sz="1200" kern="0" dirty="0">
                <a:solidFill>
                  <a:prstClr val="black">
                    <a:lumMod val="65000"/>
                    <a:lumOff val="35000"/>
                  </a:prstClr>
                </a:solidFill>
                <a:latin typeface="+mn-ea"/>
              </a:rPr>
              <a:t>営業日以内でも不可といたします。システム上はキャンセルが可能ですが、キャンセル対応された場合は弊社より確認のためご連絡させていただきます。</a:t>
            </a:r>
            <a:endParaRPr kumimoji="0" lang="en-US" altLang="ja-JP" sz="1200" kern="0" dirty="0">
              <a:solidFill>
                <a:prstClr val="black">
                  <a:lumMod val="65000"/>
                  <a:lumOff val="35000"/>
                </a:prstClr>
              </a:solidFill>
              <a:latin typeface="+mn-ea"/>
            </a:endParaRPr>
          </a:p>
          <a:p>
            <a:r>
              <a:rPr kumimoji="0" lang="ja-JP" altLang="en-US" sz="1200" kern="0" dirty="0">
                <a:solidFill>
                  <a:prstClr val="black">
                    <a:lumMod val="65000"/>
                    <a:lumOff val="35000"/>
                  </a:prstClr>
                </a:solidFill>
                <a:latin typeface="+mn-ea"/>
              </a:rPr>
              <a:t>・事前提案可否にて許可された広告主・訴求のみ予約・配信が可能です。万が一、事前提案可否の承認なしで予約された場合は、代理店様にキャンセル処理対応を行っていただきます。</a:t>
            </a:r>
            <a:endParaRPr kumimoji="0" lang="en-US" altLang="ja-JP" sz="12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0" lang="en-US" altLang="ja-JP" sz="1200" kern="0" dirty="0">
              <a:solidFill>
                <a:prstClr val="black">
                  <a:lumMod val="65000"/>
                  <a:lumOff val="35000"/>
                </a:prstClr>
              </a:solidFill>
              <a:latin typeface="+mn-ea"/>
            </a:endParaRPr>
          </a:p>
          <a:p>
            <a:r>
              <a:rPr kumimoji="0" lang="ja-JP" altLang="en-US" sz="1200" b="1" kern="0" dirty="0">
                <a:solidFill>
                  <a:prstClr val="black">
                    <a:lumMod val="65000"/>
                    <a:lumOff val="35000"/>
                  </a:prstClr>
                </a:solidFill>
                <a:latin typeface="+mn-ea"/>
              </a:rPr>
              <a:t>■連続した掲載日の購入</a:t>
            </a:r>
            <a:endParaRPr kumimoji="0" lang="en-US" altLang="ja-JP" sz="1200" b="1" kern="0" dirty="0">
              <a:solidFill>
                <a:prstClr val="black">
                  <a:lumMod val="65000"/>
                  <a:lumOff val="35000"/>
                </a:prstClr>
              </a:solidFill>
              <a:latin typeface="+mn-ea"/>
            </a:endParaRPr>
          </a:p>
          <a:p>
            <a:r>
              <a:rPr kumimoji="0" lang="ja-JP" altLang="en-US" sz="1200" kern="0" dirty="0">
                <a:solidFill>
                  <a:prstClr val="black">
                    <a:lumMod val="65000"/>
                    <a:lumOff val="35000"/>
                  </a:prstClr>
                </a:solidFill>
                <a:latin typeface="+mn-ea"/>
              </a:rPr>
              <a:t>・同一広告主様において、連続した日付にて当該商品を予約することはできません。システム上は連続した日付にて予約が可能ですが、予約された場合は、弊社より確認のためご連絡させていただきます。</a:t>
            </a:r>
            <a:endParaRPr kumimoji="0" lang="en-US" altLang="ja-JP" sz="1200" kern="0" dirty="0">
              <a:solidFill>
                <a:prstClr val="black">
                  <a:lumMod val="65000"/>
                  <a:lumOff val="35000"/>
                </a:prstClr>
              </a:solidFill>
              <a:latin typeface="+mn-ea"/>
            </a:endParaRPr>
          </a:p>
          <a:p>
            <a:endParaRPr kumimoji="0" lang="en-US" altLang="ja-JP" sz="1200" kern="0" dirty="0">
              <a:solidFill>
                <a:prstClr val="black">
                  <a:lumMod val="65000"/>
                  <a:lumOff val="35000"/>
                </a:prstClr>
              </a:solidFill>
              <a:latin typeface="+mn-ea"/>
            </a:endParaRPr>
          </a:p>
          <a:p>
            <a:r>
              <a:rPr kumimoji="0" lang="ja-JP" altLang="en-US" sz="1200" b="1" kern="0" dirty="0">
                <a:solidFill>
                  <a:prstClr val="black">
                    <a:lumMod val="65000"/>
                    <a:lumOff val="35000"/>
                  </a:prstClr>
                </a:solidFill>
                <a:latin typeface="+mn-ea"/>
              </a:rPr>
              <a:t>■同一広告主様、同一プロモーションのお申込みについて</a:t>
            </a:r>
          </a:p>
          <a:p>
            <a:r>
              <a:rPr kumimoji="0" lang="ja-JP" altLang="en-US" sz="1200" kern="0" dirty="0">
                <a:solidFill>
                  <a:prstClr val="black">
                    <a:lumMod val="65000"/>
                    <a:lumOff val="35000"/>
                  </a:prstClr>
                </a:solidFill>
                <a:latin typeface="+mn-ea"/>
              </a:rPr>
              <a:t>・一定期間内の複数回掲載については制限をさせていただく場合がございます。弊社営業までご相談ください。</a:t>
            </a:r>
          </a:p>
          <a:p>
            <a:endParaRPr kumimoji="0" lang="en-US" altLang="ja-JP" sz="1200" kern="0" dirty="0">
              <a:solidFill>
                <a:prstClr val="black">
                  <a:lumMod val="65000"/>
                  <a:lumOff val="35000"/>
                </a:prstClr>
              </a:solidFill>
              <a:latin typeface="+mn-ea"/>
            </a:endParaRPr>
          </a:p>
          <a:p>
            <a:r>
              <a:rPr kumimoji="0" lang="ja-JP" altLang="en-US" sz="1200" b="1" kern="0" dirty="0">
                <a:solidFill>
                  <a:prstClr val="black">
                    <a:lumMod val="65000"/>
                    <a:lumOff val="35000"/>
                  </a:prstClr>
                </a:solidFill>
                <a:latin typeface="+mn-ea"/>
              </a:rPr>
              <a:t>■クリエイティブ（画像・見出し）の再掲載について</a:t>
            </a:r>
          </a:p>
          <a:p>
            <a:r>
              <a:rPr kumimoji="0" lang="ja-JP" altLang="en-US" sz="1200" kern="0" dirty="0">
                <a:solidFill>
                  <a:prstClr val="black">
                    <a:lumMod val="65000"/>
                    <a:lumOff val="35000"/>
                  </a:prstClr>
                </a:solidFill>
                <a:latin typeface="+mn-ea"/>
              </a:rPr>
              <a:t>・過去に掲載をしたクリエイティブ（画像・見出し）や同等のクリエイティブを掲載することはできません。</a:t>
            </a:r>
            <a:endParaRPr kumimoji="0" lang="en-US" altLang="ja-JP" sz="12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0" lang="en-US" altLang="ja-JP" sz="12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200" b="1" kern="0" dirty="0">
                <a:solidFill>
                  <a:prstClr val="black">
                    <a:lumMod val="65000"/>
                    <a:lumOff val="35000"/>
                  </a:prstClr>
                </a:solidFill>
                <a:latin typeface="+mn-ea"/>
              </a:rPr>
              <a:t>■購入枠数</a:t>
            </a:r>
            <a:endParaRPr kumimoji="0" lang="en-US" altLang="ja-JP" sz="1200" b="1"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0" lang="ja-JP" altLang="en-US" sz="1200" kern="0" dirty="0">
                <a:solidFill>
                  <a:prstClr val="black">
                    <a:lumMod val="65000"/>
                    <a:lumOff val="35000"/>
                  </a:prstClr>
                </a:solidFill>
                <a:latin typeface="+mn-ea"/>
              </a:rPr>
              <a:t>・配信対象が重複しない場合に限り、一日に複数の広告主様の予約・配信が可能です。また、同一の広告主様の予約・配信も可能です。</a:t>
            </a:r>
            <a:endParaRPr kumimoji="0" lang="en-US" altLang="ja-JP" sz="1200" kern="0" dirty="0">
              <a:solidFill>
                <a:prstClr val="black">
                  <a:lumMod val="65000"/>
                  <a:lumOff val="35000"/>
                </a:prstClr>
              </a:solidFill>
              <a:latin typeface="+mn-ea"/>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0" lang="en-US" altLang="ja-JP" sz="1200" kern="0" dirty="0">
              <a:solidFill>
                <a:prstClr val="black">
                  <a:lumMod val="65000"/>
                  <a:lumOff val="35000"/>
                </a:prstClr>
              </a:solidFill>
              <a:latin typeface="+mn-ea"/>
            </a:endParaRPr>
          </a:p>
          <a:p>
            <a:pPr defTabSz="914423">
              <a:lnSpc>
                <a:spcPct val="110000"/>
              </a:lnSpc>
              <a:defRPr/>
            </a:pPr>
            <a:r>
              <a:rPr kumimoji="0" lang="ja-JP" altLang="en-US" sz="1200" b="1" kern="0" dirty="0">
                <a:solidFill>
                  <a:prstClr val="black">
                    <a:lumMod val="65000"/>
                    <a:lumOff val="35000"/>
                  </a:prstClr>
                </a:solidFill>
                <a:latin typeface="+mn-ea"/>
              </a:rPr>
              <a:t>■掲載開始・終了時間の設定</a:t>
            </a:r>
            <a:endParaRPr kumimoji="0" lang="en-US" altLang="ja-JP" sz="1200" b="1" kern="0" dirty="0">
              <a:solidFill>
                <a:prstClr val="black">
                  <a:lumMod val="65000"/>
                  <a:lumOff val="35000"/>
                </a:prstClr>
              </a:solidFill>
              <a:latin typeface="+mn-ea"/>
            </a:endParaRPr>
          </a:p>
          <a:p>
            <a:pPr defTabSz="914423">
              <a:lnSpc>
                <a:spcPct val="110000"/>
              </a:lnSpc>
              <a:defRPr/>
            </a:pPr>
            <a:r>
              <a:rPr kumimoji="0" lang="ja-JP" altLang="en-US" sz="1200" kern="0" dirty="0">
                <a:solidFill>
                  <a:prstClr val="black">
                    <a:lumMod val="65000"/>
                    <a:lumOff val="35000"/>
                  </a:prstClr>
                </a:solidFill>
                <a:latin typeface="+mn-ea"/>
              </a:rPr>
              <a:t>・商品スペックに記載している内容は掲載期間</a:t>
            </a:r>
            <a:r>
              <a:rPr kumimoji="0" lang="en-US" altLang="ja-JP" sz="1200" kern="0" dirty="0">
                <a:solidFill>
                  <a:prstClr val="black">
                    <a:lumMod val="65000"/>
                    <a:lumOff val="35000"/>
                  </a:prstClr>
                </a:solidFill>
                <a:latin typeface="+mn-ea"/>
              </a:rPr>
              <a:t>1</a:t>
            </a:r>
            <a:r>
              <a:rPr kumimoji="0" lang="ja-JP" altLang="en-US" sz="1200" kern="0" dirty="0">
                <a:solidFill>
                  <a:prstClr val="black">
                    <a:lumMod val="65000"/>
                    <a:lumOff val="35000"/>
                  </a:prstClr>
                </a:solidFill>
                <a:latin typeface="+mn-ea"/>
              </a:rPr>
              <a:t>日間でのスペック内容となります。掲載開始・終了時間を設定した場合は、想定</a:t>
            </a:r>
            <a:r>
              <a:rPr kumimoji="0" lang="en-US" altLang="ja-JP" sz="1200" kern="0" dirty="0" err="1">
                <a:solidFill>
                  <a:prstClr val="black">
                    <a:lumMod val="65000"/>
                    <a:lumOff val="35000"/>
                  </a:prstClr>
                </a:solidFill>
                <a:latin typeface="+mn-ea"/>
              </a:rPr>
              <a:t>Vimps</a:t>
            </a:r>
            <a:r>
              <a:rPr kumimoji="0" lang="ja-JP" altLang="en-US" sz="1200" kern="0" dirty="0">
                <a:solidFill>
                  <a:prstClr val="black">
                    <a:lumMod val="65000"/>
                    <a:lumOff val="35000"/>
                  </a:prstClr>
                </a:solidFill>
                <a:latin typeface="+mn-ea"/>
              </a:rPr>
              <a:t>を下回る可能性があります。</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65825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59105" y="956840"/>
            <a:ext cx="11543242" cy="4955203"/>
          </a:xfrm>
          <a:prstGeom prst="rect">
            <a:avLst/>
          </a:prstGeom>
          <a:noFill/>
        </p:spPr>
        <p:txBody>
          <a:bodyPr wrap="square" lIns="0" tIns="0" rIns="0" bIns="0" rtlCol="0">
            <a:spAutoFit/>
          </a:bodyPr>
          <a:lstStyle/>
          <a:p>
            <a:pPr algn="l"/>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■最大アクセス数</a:t>
            </a:r>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kern="0" dirty="0">
                <a:solidFill>
                  <a:srgbClr val="000000">
                    <a:lumMod val="65000"/>
                    <a:lumOff val="35000"/>
                  </a:srgbClr>
                </a:solidFill>
                <a:latin typeface="+mn-ea"/>
              </a:rPr>
              <a:t>・本商品はリンク先サイトへのアクセスが多くなることが見込まれます。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　トピックス</a:t>
            </a:r>
            <a:r>
              <a:rPr kumimoji="0" lang="en-US" altLang="ja-JP" sz="1400" kern="0" dirty="0">
                <a:solidFill>
                  <a:srgbClr val="000000">
                    <a:lumMod val="65000"/>
                    <a:lumOff val="35000"/>
                  </a:srgbClr>
                </a:solidFill>
                <a:latin typeface="+mn-ea"/>
              </a:rPr>
              <a:t>PR</a:t>
            </a:r>
            <a:r>
              <a:rPr kumimoji="0" lang="ja-JP" altLang="en-US" sz="1400" kern="0" dirty="0">
                <a:solidFill>
                  <a:srgbClr val="000000">
                    <a:lumMod val="65000"/>
                    <a:lumOff val="35000"/>
                  </a:srgbClr>
                </a:solidFill>
                <a:latin typeface="+mn-ea"/>
              </a:rPr>
              <a:t>広告からのリンク先サイトへの最大アクセス（想定）は下記の通りです。 受け入れ可能か事前にご確認ください。</a:t>
            </a:r>
          </a:p>
          <a:p>
            <a:pPr lvl="1">
              <a:buFont typeface="Arial" panose="020B0604020202020204" pitchFamily="34" charset="0"/>
              <a:buChar char="•"/>
            </a:pPr>
            <a:r>
              <a:rPr kumimoji="0" lang="ja-JP" altLang="en-US" sz="1400" kern="0" dirty="0">
                <a:solidFill>
                  <a:srgbClr val="000000">
                    <a:lumMod val="65000"/>
                    <a:lumOff val="35000"/>
                  </a:srgbClr>
                </a:solidFill>
                <a:latin typeface="+mn-ea"/>
              </a:rPr>
              <a:t>最大秒間リクエスト数：</a:t>
            </a:r>
            <a:r>
              <a:rPr kumimoji="0" lang="en-US" altLang="ja-JP" sz="1400" kern="0" dirty="0">
                <a:solidFill>
                  <a:srgbClr val="000000">
                    <a:lumMod val="65000"/>
                    <a:lumOff val="35000"/>
                  </a:srgbClr>
                </a:solidFill>
                <a:latin typeface="+mn-ea"/>
              </a:rPr>
              <a:t>170 </a:t>
            </a:r>
            <a:r>
              <a:rPr kumimoji="0" lang="en-US" altLang="ja-JP" sz="1400" kern="0" dirty="0" err="1">
                <a:solidFill>
                  <a:srgbClr val="000000">
                    <a:lumMod val="65000"/>
                    <a:lumOff val="35000"/>
                  </a:srgbClr>
                </a:solidFill>
                <a:latin typeface="+mn-ea"/>
              </a:rPr>
              <a:t>qps</a:t>
            </a:r>
            <a:br>
              <a:rPr kumimoji="0" lang="en-US" altLang="ja-JP" sz="1400" kern="0" dirty="0">
                <a:solidFill>
                  <a:srgbClr val="000000">
                    <a:lumMod val="65000"/>
                    <a:lumOff val="35000"/>
                  </a:srgbClr>
                </a:solidFill>
                <a:latin typeface="+mn-ea"/>
              </a:rPr>
            </a:br>
            <a:r>
              <a:rPr kumimoji="0" lang="en-US" altLang="ja-JP" sz="1400" kern="0" dirty="0">
                <a:solidFill>
                  <a:srgbClr val="000000">
                    <a:lumMod val="65000"/>
                    <a:lumOff val="35000"/>
                  </a:srgbClr>
                </a:solidFill>
                <a:latin typeface="+mn-ea"/>
              </a:rPr>
              <a:t>※</a:t>
            </a:r>
            <a:r>
              <a:rPr kumimoji="0" lang="en-US" altLang="ja-JP" sz="1400" kern="0" dirty="0" err="1">
                <a:solidFill>
                  <a:srgbClr val="000000">
                    <a:lumMod val="65000"/>
                    <a:lumOff val="35000"/>
                  </a:srgbClr>
                </a:solidFill>
                <a:latin typeface="+mn-ea"/>
              </a:rPr>
              <a:t>qps</a:t>
            </a:r>
            <a:r>
              <a:rPr kumimoji="0" lang="ja-JP" altLang="en-US" sz="1400" kern="0" dirty="0">
                <a:solidFill>
                  <a:srgbClr val="000000">
                    <a:lumMod val="65000"/>
                    <a:lumOff val="35000"/>
                  </a:srgbClr>
                </a:solidFill>
                <a:latin typeface="+mn-ea"/>
              </a:rPr>
              <a:t>：</a:t>
            </a:r>
            <a:r>
              <a:rPr kumimoji="0" lang="en-US" altLang="ja-JP" sz="1400" kern="0" dirty="0">
                <a:solidFill>
                  <a:srgbClr val="000000">
                    <a:lumMod val="65000"/>
                    <a:lumOff val="35000"/>
                  </a:srgbClr>
                </a:solidFill>
                <a:latin typeface="+mn-ea"/>
              </a:rPr>
              <a:t>Queries Per Second</a:t>
            </a:r>
          </a:p>
          <a:p>
            <a:pPr lvl="1">
              <a:buFont typeface="Arial" panose="020B0604020202020204" pitchFamily="34" charset="0"/>
              <a:buChar char="•"/>
            </a:pPr>
            <a:r>
              <a:rPr kumimoji="0" lang="ja-JP" altLang="en-US" sz="1400" kern="0" dirty="0">
                <a:solidFill>
                  <a:srgbClr val="000000">
                    <a:lumMod val="65000"/>
                    <a:lumOff val="35000"/>
                  </a:srgbClr>
                </a:solidFill>
                <a:latin typeface="+mn-ea"/>
              </a:rPr>
              <a:t>遷移先サイトへのアクセスが増える時間帯の目安</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配信開始直後：</a:t>
            </a:r>
            <a:r>
              <a:rPr kumimoji="0" lang="en-US" altLang="ja-JP" sz="1400" kern="0" dirty="0">
                <a:solidFill>
                  <a:srgbClr val="000000">
                    <a:lumMod val="65000"/>
                    <a:lumOff val="35000"/>
                  </a:srgbClr>
                </a:solidFill>
                <a:latin typeface="+mn-ea"/>
              </a:rPr>
              <a:t>0</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朝：</a:t>
            </a:r>
            <a:r>
              <a:rPr kumimoji="0" lang="en-US" altLang="ja-JP" sz="1400" kern="0" dirty="0">
                <a:solidFill>
                  <a:srgbClr val="000000">
                    <a:lumMod val="65000"/>
                    <a:lumOff val="35000"/>
                  </a:srgbClr>
                </a:solidFill>
                <a:latin typeface="+mn-ea"/>
              </a:rPr>
              <a:t>6</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昼：</a:t>
            </a:r>
            <a:r>
              <a:rPr kumimoji="0" lang="en-US" altLang="ja-JP" sz="1400" kern="0" dirty="0">
                <a:solidFill>
                  <a:srgbClr val="000000">
                    <a:lumMod val="65000"/>
                    <a:lumOff val="35000"/>
                  </a:srgbClr>
                </a:solidFill>
                <a:latin typeface="+mn-ea"/>
              </a:rPr>
              <a:t>12</a:t>
            </a:r>
            <a:r>
              <a:rPr kumimoji="0" lang="ja-JP" altLang="en-US" sz="1400" kern="0" dirty="0">
                <a:solidFill>
                  <a:srgbClr val="000000">
                    <a:lumMod val="65000"/>
                    <a:lumOff val="35000"/>
                  </a:srgbClr>
                </a:solidFill>
                <a:latin typeface="+mn-ea"/>
              </a:rPr>
              <a:t>時台</a:t>
            </a:r>
          </a:p>
          <a:p>
            <a:pPr marL="1200150" lvl="2" indent="-285750">
              <a:buFont typeface="Arial" panose="020B0604020202020204" pitchFamily="34" charset="0"/>
              <a:buChar char="•"/>
            </a:pPr>
            <a:r>
              <a:rPr kumimoji="0" lang="ja-JP" altLang="en-US" sz="1400" kern="0" dirty="0">
                <a:solidFill>
                  <a:srgbClr val="000000">
                    <a:lumMod val="65000"/>
                    <a:lumOff val="35000"/>
                  </a:srgbClr>
                </a:solidFill>
                <a:latin typeface="+mn-ea"/>
              </a:rPr>
              <a:t>夜：</a:t>
            </a:r>
            <a:r>
              <a:rPr kumimoji="0" lang="en-US" altLang="ja-JP" sz="1400" kern="0" dirty="0">
                <a:solidFill>
                  <a:srgbClr val="000000">
                    <a:lumMod val="65000"/>
                    <a:lumOff val="35000"/>
                  </a:srgbClr>
                </a:solidFill>
                <a:latin typeface="+mn-ea"/>
              </a:rPr>
              <a:t>21</a:t>
            </a:r>
            <a:r>
              <a:rPr kumimoji="0" lang="ja-JP" altLang="en-US" sz="1400" kern="0" dirty="0">
                <a:solidFill>
                  <a:srgbClr val="000000">
                    <a:lumMod val="65000"/>
                    <a:lumOff val="35000"/>
                  </a:srgbClr>
                </a:solidFill>
                <a:latin typeface="+mn-ea"/>
              </a:rPr>
              <a:t>時台</a:t>
            </a:r>
            <a:endParaRPr kumimoji="0" lang="en-US" altLang="ja-JP" sz="1400" kern="0" dirty="0">
              <a:solidFill>
                <a:srgbClr val="000000">
                  <a:lumMod val="65000"/>
                  <a:lumOff val="35000"/>
                </a:srgbClr>
              </a:solidFill>
              <a:latin typeface="+mn-ea"/>
            </a:endParaRPr>
          </a:p>
          <a:p>
            <a:pPr lvl="2"/>
            <a:endParaRPr kumimoji="0" lang="en-US" altLang="ja-JP" sz="1400" kern="0" dirty="0">
              <a:solidFill>
                <a:srgbClr val="000000">
                  <a:lumMod val="65000"/>
                  <a:lumOff val="35000"/>
                </a:srgbClr>
              </a:solidFill>
              <a:latin typeface="+mn-ea"/>
            </a:endParaRPr>
          </a:p>
          <a:p>
            <a:pPr algn="l"/>
            <a:endParaRPr kumimoji="0" lang="en-US" altLang="ja-JP" sz="1400" b="1" kern="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b="1" kern="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n-ea"/>
              </a:rPr>
              <a:t>広告キャンペーンによって</a:t>
            </a:r>
            <a:r>
              <a:rPr kumimoji="0" lang="en-US" altLang="ja-JP" sz="1400" kern="0" dirty="0">
                <a:solidFill>
                  <a:srgbClr val="000000">
                    <a:lumMod val="65000"/>
                    <a:lumOff val="35000"/>
                  </a:srgbClr>
                </a:solidFill>
                <a:latin typeface="+mn-ea"/>
              </a:rPr>
              <a:t>CTR</a:t>
            </a:r>
            <a:r>
              <a:rPr kumimoji="0" lang="ja-JP" altLang="en-US" sz="1400" kern="0" dirty="0">
                <a:solidFill>
                  <a:srgbClr val="000000">
                    <a:lumMod val="65000"/>
                    <a:lumOff val="35000"/>
                  </a:srgbClr>
                </a:solidFill>
                <a:latin typeface="+mn-ea"/>
              </a:rPr>
              <a:t>は異なるため、上記記載の想定最大秒間リクエスト数も変動する可能性があります。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また、ユーザの注目を集める大きなニュースがあった場合などはヤフートップページへのアクセスが通常よりも増えるため、上記記載の想定最大秒間リクエスト数以上のアクセスが発生することが想定されます。</a:t>
            </a:r>
          </a:p>
          <a:p>
            <a:pPr algn="l"/>
            <a:endParaRPr kumimoji="0" lang="en-US" altLang="ja-JP" sz="1400" b="1"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n-ea"/>
              </a:rPr>
              <a:t>アクセス数の増加などにより、リンク先サイトが表示できない、もしくは表示までに時間がかかる場合は、</a:t>
            </a:r>
            <a:r>
              <a:rPr kumimoji="0" lang="en-US" altLang="ja-JP" sz="1400" kern="0" dirty="0">
                <a:solidFill>
                  <a:srgbClr val="000000">
                    <a:lumMod val="65000"/>
                    <a:lumOff val="35000"/>
                  </a:srgbClr>
                </a:solidFill>
                <a:latin typeface="+mn-ea"/>
              </a:rPr>
              <a:t>Yahoo! JAPAN </a:t>
            </a:r>
            <a:r>
              <a:rPr kumimoji="0" lang="ja-JP" altLang="en-US" sz="1400" kern="0" dirty="0">
                <a:solidFill>
                  <a:srgbClr val="000000">
                    <a:lumMod val="65000"/>
                    <a:lumOff val="35000"/>
                  </a:srgbClr>
                </a:solidFill>
                <a:latin typeface="+mn-ea"/>
              </a:rPr>
              <a:t>広告掲載基準に則り</a:t>
            </a:r>
            <a:r>
              <a:rPr kumimoji="0" lang="en-US" altLang="ja-JP" sz="1400" kern="0" dirty="0">
                <a:solidFill>
                  <a:srgbClr val="000000">
                    <a:lumMod val="65000"/>
                    <a:lumOff val="35000"/>
                  </a:srgbClr>
                </a:solidFill>
                <a:latin typeface="+mn-ea"/>
              </a:rPr>
              <a:t>(※1) </a:t>
            </a:r>
            <a:r>
              <a:rPr kumimoji="0" lang="ja-JP" altLang="en-US" sz="1400" kern="0" dirty="0">
                <a:solidFill>
                  <a:srgbClr val="000000">
                    <a:lumMod val="65000"/>
                    <a:lumOff val="35000"/>
                  </a:srgbClr>
                </a:solidFill>
                <a:latin typeface="+mn-ea"/>
              </a:rPr>
              <a:t>広告の掲載を停止します。</a:t>
            </a:r>
            <a:br>
              <a:rPr kumimoji="0" lang="ja-JP" altLang="en-US" sz="1400" kern="0" dirty="0">
                <a:solidFill>
                  <a:srgbClr val="000000">
                    <a:lumMod val="65000"/>
                    <a:lumOff val="35000"/>
                  </a:srgbClr>
                </a:solidFill>
                <a:latin typeface="+mn-ea"/>
              </a:rPr>
            </a:br>
            <a:r>
              <a:rPr kumimoji="0" lang="ja-JP" altLang="en-US" sz="1400" kern="0" dirty="0">
                <a:solidFill>
                  <a:srgbClr val="000000">
                    <a:lumMod val="65000"/>
                    <a:lumOff val="35000"/>
                  </a:srgbClr>
                </a:solidFill>
                <a:latin typeface="+mn-ea"/>
              </a:rPr>
              <a:t>この場合の事前連絡はありません。掲載を停止した場合、広告の掲載再開はできません。</a:t>
            </a:r>
            <a:br>
              <a:rPr kumimoji="0" lang="ja-JP" altLang="en-US" sz="1400" kern="0" dirty="0">
                <a:solidFill>
                  <a:srgbClr val="000000">
                    <a:lumMod val="65000"/>
                    <a:lumOff val="35000"/>
                  </a:srgbClr>
                </a:solidFill>
                <a:latin typeface="+mn-ea"/>
              </a:rPr>
            </a:br>
            <a:r>
              <a:rPr kumimoji="0" lang="en-US" altLang="ja-JP" sz="1400" kern="0" dirty="0">
                <a:solidFill>
                  <a:srgbClr val="000000">
                    <a:lumMod val="65000"/>
                    <a:lumOff val="35000"/>
                  </a:srgbClr>
                </a:solidFill>
                <a:latin typeface="+mn-ea"/>
              </a:rPr>
              <a:t>※1</a:t>
            </a:r>
            <a:r>
              <a:rPr kumimoji="0" lang="ja-JP" altLang="en-US" sz="1400" kern="0" dirty="0">
                <a:solidFill>
                  <a:srgbClr val="000000">
                    <a:lumMod val="65000"/>
                    <a:lumOff val="35000"/>
                  </a:srgbClr>
                </a:solidFill>
                <a:latin typeface="+mn-ea"/>
              </a:rPr>
              <a:t>：</a:t>
            </a:r>
            <a:r>
              <a:rPr kumimoji="0" lang="en-US" altLang="ja-JP" sz="1400" kern="0" dirty="0">
                <a:solidFill>
                  <a:srgbClr val="000000">
                    <a:lumMod val="65000"/>
                    <a:lumOff val="35000"/>
                  </a:srgbClr>
                </a:solidFill>
                <a:latin typeface="+mn-ea"/>
                <a:hlinkClick r:id="rId3"/>
              </a:rPr>
              <a:t>Yahoo! JAPAN </a:t>
            </a:r>
            <a:r>
              <a:rPr kumimoji="0" lang="ja-JP" altLang="en-US" sz="1400" kern="0" dirty="0">
                <a:solidFill>
                  <a:srgbClr val="000000">
                    <a:lumMod val="65000"/>
                    <a:lumOff val="35000"/>
                  </a:srgbClr>
                </a:solidFill>
                <a:latin typeface="+mn-ea"/>
                <a:hlinkClick r:id="rId3"/>
              </a:rPr>
              <a:t>広告掲載基準 第</a:t>
            </a:r>
            <a:r>
              <a:rPr kumimoji="0" lang="en-US" altLang="ja-JP" sz="1400" kern="0" dirty="0">
                <a:solidFill>
                  <a:srgbClr val="000000">
                    <a:lumMod val="65000"/>
                    <a:lumOff val="35000"/>
                  </a:srgbClr>
                </a:solidFill>
                <a:latin typeface="+mn-ea"/>
                <a:hlinkClick r:id="rId3"/>
              </a:rPr>
              <a:t>2</a:t>
            </a:r>
            <a:r>
              <a:rPr kumimoji="0" lang="ja-JP" altLang="en-US" sz="1400" kern="0" dirty="0">
                <a:solidFill>
                  <a:srgbClr val="000000">
                    <a:lumMod val="65000"/>
                    <a:lumOff val="35000"/>
                  </a:srgbClr>
                </a:solidFill>
                <a:latin typeface="+mn-ea"/>
                <a:hlinkClick r:id="rId3"/>
              </a:rPr>
              <a:t>章「</a:t>
            </a:r>
            <a:r>
              <a:rPr kumimoji="0" lang="en-US" altLang="ja-JP" sz="1400" kern="0" dirty="0">
                <a:solidFill>
                  <a:srgbClr val="000000">
                    <a:lumMod val="65000"/>
                    <a:lumOff val="35000"/>
                  </a:srgbClr>
                </a:solidFill>
                <a:latin typeface="+mn-ea"/>
                <a:hlinkClick r:id="rId3"/>
              </a:rPr>
              <a:t>8. </a:t>
            </a:r>
            <a:r>
              <a:rPr kumimoji="0" lang="ja-JP" altLang="en-US" sz="1400" kern="0" dirty="0">
                <a:solidFill>
                  <a:srgbClr val="000000">
                    <a:lumMod val="65000"/>
                    <a:lumOff val="35000"/>
                  </a:srgbClr>
                </a:solidFill>
                <a:latin typeface="+mn-ea"/>
                <a:hlinkClick r:id="rId3"/>
              </a:rPr>
              <a:t>ユーザーの意に反する広告の禁止」</a:t>
            </a:r>
            <a:endParaRPr kumimoji="0" lang="en-US" altLang="ja-JP" sz="1400" kern="0" dirty="0">
              <a:solidFill>
                <a:srgbClr val="000000">
                  <a:lumMod val="65000"/>
                  <a:lumOff val="35000"/>
                </a:srgbClr>
              </a:solidFill>
              <a:latin typeface="+mn-ea"/>
            </a:endParaRPr>
          </a:p>
          <a:p>
            <a:pPr algn="l">
              <a:buFont typeface="Arial" panose="020B0604020202020204" pitchFamily="34" charset="0"/>
              <a:buChar char="•"/>
            </a:pPr>
            <a:endParaRPr kumimoji="0" lang="en-US" altLang="ja-JP" sz="1400" kern="0" dirty="0">
              <a:solidFill>
                <a:srgbClr val="000000">
                  <a:lumMod val="65000"/>
                  <a:lumOff val="35000"/>
                </a:srgbClr>
              </a:solidFill>
              <a:latin typeface="+mn-ea"/>
            </a:endParaRPr>
          </a:p>
          <a:p>
            <a:pPr algn="l"/>
            <a:r>
              <a:rPr kumimoji="0" lang="ja-JP" altLang="en-US" sz="1400" kern="0" dirty="0">
                <a:solidFill>
                  <a:srgbClr val="000000">
                    <a:lumMod val="65000"/>
                    <a:lumOff val="35000"/>
                  </a:srgbClr>
                </a:solidFill>
                <a:latin typeface="+mn-ea"/>
              </a:rPr>
              <a:t>［補足］</a:t>
            </a:r>
            <a:r>
              <a:rPr lang="ja-JP" altLang="en-US" sz="1400" b="0" i="0" dirty="0">
                <a:solidFill>
                  <a:srgbClr val="333333"/>
                </a:solidFill>
                <a:effectLst/>
                <a:latin typeface="Hiragino Kaku Gothic Pro"/>
              </a:rPr>
              <a:t> </a:t>
            </a:r>
            <a:r>
              <a:rPr lang="en-US" altLang="ja-JP" sz="1400" b="0" i="0" dirty="0">
                <a:solidFill>
                  <a:srgbClr val="333333"/>
                </a:solidFill>
                <a:effectLst/>
                <a:latin typeface="Hiragino Kaku Gothic Pro"/>
              </a:rPr>
              <a:t>※</a:t>
            </a:r>
            <a:r>
              <a:rPr lang="ja-JP" altLang="en-US" sz="1400" b="0" i="0" dirty="0">
                <a:solidFill>
                  <a:srgbClr val="333333"/>
                </a:solidFill>
                <a:effectLst/>
                <a:latin typeface="Hiragino Kaku Gothic Pro"/>
              </a:rPr>
              <a:t>良好な通信環境下で目安として </a:t>
            </a:r>
            <a:r>
              <a:rPr lang="en-US" altLang="ja-JP" sz="1400" b="0" i="0" dirty="0">
                <a:solidFill>
                  <a:srgbClr val="333333"/>
                </a:solidFill>
                <a:effectLst/>
                <a:latin typeface="Hiragino Kaku Gothic Pro"/>
              </a:rPr>
              <a:t>3</a:t>
            </a:r>
            <a:r>
              <a:rPr lang="ja-JP" altLang="en-US" sz="1400" b="0" i="0" dirty="0">
                <a:solidFill>
                  <a:srgbClr val="333333"/>
                </a:solidFill>
                <a:effectLst/>
                <a:latin typeface="Hiragino Kaku Gothic Pro"/>
              </a:rPr>
              <a:t>秒以内にページが表示されることを推奨しております。</a:t>
            </a:r>
            <a:endParaRPr kumimoji="0" lang="ja-JP" altLang="en-US" sz="1400" kern="0" dirty="0">
              <a:solidFill>
                <a:srgbClr val="000000">
                  <a:lumMod val="65000"/>
                  <a:lumOff val="35000"/>
                </a:srgbClr>
              </a:solidFill>
              <a:latin typeface="+mn-ea"/>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196484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2959272"/>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56312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プレースホルダー 5" descr="アイコン&#10;&#10;自動的に生成された説明">
            <a:extLst>
              <a:ext uri="{FF2B5EF4-FFF2-40B4-BE49-F238E27FC236}">
                <a16:creationId xmlns:a16="http://schemas.microsoft.com/office/drawing/2014/main" id="{33926DFE-1028-E3E8-F54D-DA2A250F401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EE06E7C1-27A6-2CB9-46F4-39BD296C72E0}"/>
              </a:ext>
            </a:extLst>
          </p:cNvPr>
          <p:cNvSpPr>
            <a:spLocks noGrp="1"/>
          </p:cNvSpPr>
          <p:nvPr>
            <p:ph type="body" sz="quarter" idx="12"/>
          </p:nvPr>
        </p:nvSpPr>
        <p:spPr/>
        <p:txBody>
          <a:bodyPr/>
          <a:lstStyle/>
          <a:p>
            <a:r>
              <a:rPr kumimoji="1" lang="ja-JP" altLang="en-US"/>
              <a:t>概要</a:t>
            </a:r>
          </a:p>
        </p:txBody>
      </p:sp>
      <p:sp>
        <p:nvSpPr>
          <p:cNvPr id="12" name="正方形/長方形 11">
            <a:extLst>
              <a:ext uri="{FF2B5EF4-FFF2-40B4-BE49-F238E27FC236}">
                <a16:creationId xmlns:a16="http://schemas.microsoft.com/office/drawing/2014/main" id="{C234B459-CD3C-26D4-6C2B-824EF94A676A}"/>
              </a:ext>
            </a:extLst>
          </p:cNvPr>
          <p:cNvSpPr/>
          <p:nvPr/>
        </p:nvSpPr>
        <p:spPr>
          <a:xfrm>
            <a:off x="709279" y="2161599"/>
            <a:ext cx="147832"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3" name="正方形/長方形 12">
            <a:extLst>
              <a:ext uri="{FF2B5EF4-FFF2-40B4-BE49-F238E27FC236}">
                <a16:creationId xmlns:a16="http://schemas.microsoft.com/office/drawing/2014/main" id="{29995E17-6C89-D5D6-2724-69F590A285DD}"/>
              </a:ext>
            </a:extLst>
          </p:cNvPr>
          <p:cNvSpPr/>
          <p:nvPr/>
        </p:nvSpPr>
        <p:spPr>
          <a:xfrm>
            <a:off x="928975" y="2135290"/>
            <a:ext cx="7759483" cy="830997"/>
          </a:xfrm>
          <a:prstGeom prst="rect">
            <a:avLst/>
          </a:prstGeom>
        </p:spPr>
        <p:txBody>
          <a:bodyPr wrap="square">
            <a:spAutoFit/>
          </a:bodyPr>
          <a:lstStyle/>
          <a:p>
            <a:r>
              <a:rPr lang="ja-JP" altLang="en-US" sz="2400" b="1">
                <a:solidFill>
                  <a:schemeClr val="accent3"/>
                </a:solidFill>
                <a:latin typeface="+mj-ea"/>
                <a:ea typeface="+mj-ea"/>
              </a:rPr>
              <a:t>最も注目度の高い</a:t>
            </a:r>
            <a:r>
              <a:rPr lang="en-US" altLang="ja-JP" sz="2400" b="1">
                <a:solidFill>
                  <a:schemeClr val="accent3"/>
                </a:solidFill>
                <a:latin typeface="+mj-ea"/>
                <a:ea typeface="+mj-ea"/>
              </a:rPr>
              <a:t>Yahoo! JAPAN</a:t>
            </a:r>
            <a:r>
              <a:rPr lang="ja-JP" altLang="en-US" sz="2400" b="1">
                <a:solidFill>
                  <a:schemeClr val="accent3"/>
                </a:solidFill>
                <a:latin typeface="+mj-ea"/>
                <a:ea typeface="+mj-ea"/>
              </a:rPr>
              <a:t>トップページ</a:t>
            </a:r>
            <a:endParaRPr lang="en-US" altLang="ja-JP" sz="2400" b="1">
              <a:solidFill>
                <a:schemeClr val="accent3"/>
              </a:solidFill>
              <a:latin typeface="+mj-ea"/>
              <a:ea typeface="+mj-ea"/>
            </a:endParaRPr>
          </a:p>
          <a:p>
            <a:r>
              <a:rPr lang="ja-JP" altLang="en-US" sz="2400" b="1">
                <a:solidFill>
                  <a:schemeClr val="accent3"/>
                </a:solidFill>
                <a:latin typeface="+mj-ea"/>
                <a:ea typeface="+mj-ea"/>
              </a:rPr>
              <a:t>トピックス下に掲載</a:t>
            </a:r>
          </a:p>
        </p:txBody>
      </p:sp>
      <p:sp>
        <p:nvSpPr>
          <p:cNvPr id="14" name="正方形/長方形 13">
            <a:extLst>
              <a:ext uri="{FF2B5EF4-FFF2-40B4-BE49-F238E27FC236}">
                <a16:creationId xmlns:a16="http://schemas.microsoft.com/office/drawing/2014/main" id="{457C3727-0BA0-8876-E3A9-20A06DE9E9BD}"/>
              </a:ext>
            </a:extLst>
          </p:cNvPr>
          <p:cNvSpPr/>
          <p:nvPr/>
        </p:nvSpPr>
        <p:spPr>
          <a:xfrm>
            <a:off x="709279" y="4155675"/>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5" name="正方形/長方形 14">
            <a:extLst>
              <a:ext uri="{FF2B5EF4-FFF2-40B4-BE49-F238E27FC236}">
                <a16:creationId xmlns:a16="http://schemas.microsoft.com/office/drawing/2014/main" id="{F0B623E1-CD33-6B6E-5BFF-C3E42E3F0310}"/>
              </a:ext>
            </a:extLst>
          </p:cNvPr>
          <p:cNvSpPr/>
          <p:nvPr/>
        </p:nvSpPr>
        <p:spPr>
          <a:xfrm>
            <a:off x="928975" y="4188523"/>
            <a:ext cx="7556276" cy="830997"/>
          </a:xfrm>
          <a:prstGeom prst="rect">
            <a:avLst/>
          </a:prstGeom>
        </p:spPr>
        <p:txBody>
          <a:bodyPr wrap="square">
            <a:spAutoFit/>
          </a:bodyPr>
          <a:lstStyle/>
          <a:p>
            <a:r>
              <a:rPr lang="en-US" altLang="ja-JP" sz="2400" b="1">
                <a:solidFill>
                  <a:schemeClr val="accent3"/>
                </a:solidFill>
                <a:latin typeface="+mn-ea"/>
              </a:rPr>
              <a:t>1DAY</a:t>
            </a:r>
            <a:r>
              <a:rPr lang="ja-JP" altLang="en-US" sz="2400" b="1">
                <a:solidFill>
                  <a:schemeClr val="accent3"/>
                </a:solidFill>
                <a:latin typeface="+mn-ea"/>
              </a:rPr>
              <a:t>配信 ＆ その日訪れた全ユーザーにリーチ可能</a:t>
            </a:r>
            <a:endParaRPr lang="en-US" altLang="ja-JP" sz="2400" b="1">
              <a:solidFill>
                <a:schemeClr val="accent3"/>
              </a:solidFill>
              <a:latin typeface="+mn-ea"/>
            </a:endParaRPr>
          </a:p>
          <a:p>
            <a:r>
              <a:rPr lang="ja-JP" altLang="en-US" sz="2400" b="1">
                <a:solidFill>
                  <a:schemeClr val="accent3"/>
                </a:solidFill>
                <a:latin typeface="+mn-ea"/>
              </a:rPr>
              <a:t>（リーチ</a:t>
            </a:r>
            <a:r>
              <a:rPr lang="en-US" altLang="ja-JP" sz="2400" b="1">
                <a:solidFill>
                  <a:schemeClr val="accent3"/>
                </a:solidFill>
                <a:latin typeface="+mn-ea"/>
              </a:rPr>
              <a:t>SOV100</a:t>
            </a:r>
            <a:r>
              <a:rPr lang="ja-JP" altLang="en-US" sz="2400" b="1">
                <a:solidFill>
                  <a:schemeClr val="accent3"/>
                </a:solidFill>
                <a:latin typeface="+mn-ea"/>
              </a:rPr>
              <a:t>％）</a:t>
            </a:r>
          </a:p>
        </p:txBody>
      </p:sp>
      <p:sp>
        <p:nvSpPr>
          <p:cNvPr id="16" name="正方形/長方形 15">
            <a:extLst>
              <a:ext uri="{FF2B5EF4-FFF2-40B4-BE49-F238E27FC236}">
                <a16:creationId xmlns:a16="http://schemas.microsoft.com/office/drawing/2014/main" id="{ABC9E20D-57A2-A357-21EC-931710E7C650}"/>
              </a:ext>
            </a:extLst>
          </p:cNvPr>
          <p:cNvSpPr/>
          <p:nvPr/>
        </p:nvSpPr>
        <p:spPr>
          <a:xfrm>
            <a:off x="709279" y="5152714"/>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7" name="正方形/長方形 6">
            <a:extLst>
              <a:ext uri="{FF2B5EF4-FFF2-40B4-BE49-F238E27FC236}">
                <a16:creationId xmlns:a16="http://schemas.microsoft.com/office/drawing/2014/main" id="{D28441BC-AE97-C548-B640-8255D0E84CA6}"/>
              </a:ext>
            </a:extLst>
          </p:cNvPr>
          <p:cNvSpPr/>
          <p:nvPr/>
        </p:nvSpPr>
        <p:spPr>
          <a:xfrm>
            <a:off x="941831" y="5267655"/>
            <a:ext cx="6984776" cy="461665"/>
          </a:xfrm>
          <a:prstGeom prst="rect">
            <a:avLst/>
          </a:prstGeom>
        </p:spPr>
        <p:txBody>
          <a:bodyPr wrap="square">
            <a:spAutoFit/>
          </a:bodyPr>
          <a:lstStyle/>
          <a:p>
            <a:r>
              <a:rPr lang="ja-JP" altLang="en-US" sz="2400" b="1">
                <a:solidFill>
                  <a:schemeClr val="accent3"/>
                </a:solidFill>
                <a:latin typeface="+mn-ea"/>
              </a:rPr>
              <a:t>想定</a:t>
            </a:r>
            <a:r>
              <a:rPr lang="en-US" altLang="ja-JP" sz="2400" b="1">
                <a:solidFill>
                  <a:schemeClr val="accent3"/>
                </a:solidFill>
                <a:latin typeface="+mn-ea"/>
              </a:rPr>
              <a:t>1750</a:t>
            </a:r>
            <a:r>
              <a:rPr lang="ja-JP" altLang="en-US" sz="2400" b="1">
                <a:solidFill>
                  <a:schemeClr val="accent3"/>
                </a:solidFill>
                <a:latin typeface="+mn-ea"/>
              </a:rPr>
              <a:t>万</a:t>
            </a:r>
            <a:r>
              <a:rPr lang="en-US" altLang="ja-JP" sz="2400" b="1">
                <a:solidFill>
                  <a:schemeClr val="accent3"/>
                </a:solidFill>
                <a:latin typeface="+mn-ea"/>
              </a:rPr>
              <a:t>V</a:t>
            </a:r>
            <a:r>
              <a:rPr lang="ja-JP" altLang="en-US" sz="2400" b="1">
                <a:solidFill>
                  <a:schemeClr val="accent3"/>
                </a:solidFill>
                <a:latin typeface="+mn-ea"/>
              </a:rPr>
              <a:t>リーチ</a:t>
            </a:r>
            <a:r>
              <a:rPr lang="en-US" altLang="ja-JP" sz="2400" b="1">
                <a:solidFill>
                  <a:schemeClr val="accent3"/>
                </a:solidFill>
                <a:latin typeface="+mn-ea"/>
              </a:rPr>
              <a:t>/</a:t>
            </a:r>
            <a:r>
              <a:rPr lang="ja-JP" altLang="en-US" sz="2400" b="1">
                <a:solidFill>
                  <a:schemeClr val="accent3"/>
                </a:solidFill>
                <a:latin typeface="+mn-ea"/>
              </a:rPr>
              <a:t>日</a:t>
            </a:r>
          </a:p>
        </p:txBody>
      </p:sp>
      <p:sp>
        <p:nvSpPr>
          <p:cNvPr id="8" name="正方形/長方形 7">
            <a:extLst>
              <a:ext uri="{FF2B5EF4-FFF2-40B4-BE49-F238E27FC236}">
                <a16:creationId xmlns:a16="http://schemas.microsoft.com/office/drawing/2014/main" id="{D2BAF56B-3919-9517-2BD4-650C11AD4260}"/>
              </a:ext>
            </a:extLst>
          </p:cNvPr>
          <p:cNvSpPr/>
          <p:nvPr/>
        </p:nvSpPr>
        <p:spPr>
          <a:xfrm>
            <a:off x="709279" y="3158637"/>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400">
              <a:solidFill>
                <a:schemeClr val="accent3"/>
              </a:solidFill>
            </a:endParaRPr>
          </a:p>
        </p:txBody>
      </p:sp>
      <p:sp>
        <p:nvSpPr>
          <p:cNvPr id="11" name="正方形/長方形 10">
            <a:extLst>
              <a:ext uri="{FF2B5EF4-FFF2-40B4-BE49-F238E27FC236}">
                <a16:creationId xmlns:a16="http://schemas.microsoft.com/office/drawing/2014/main" id="{82D26907-B759-1831-454E-7D7C1D5E314D}"/>
              </a:ext>
            </a:extLst>
          </p:cNvPr>
          <p:cNvSpPr/>
          <p:nvPr/>
        </p:nvSpPr>
        <p:spPr>
          <a:xfrm>
            <a:off x="928975" y="3164256"/>
            <a:ext cx="6984776" cy="830997"/>
          </a:xfrm>
          <a:prstGeom prst="rect">
            <a:avLst/>
          </a:prstGeom>
        </p:spPr>
        <p:txBody>
          <a:bodyPr wrap="square">
            <a:spAutoFit/>
          </a:bodyPr>
          <a:lstStyle/>
          <a:p>
            <a:r>
              <a:rPr lang="en-US" altLang="ja-JP" sz="2400" b="1">
                <a:solidFill>
                  <a:schemeClr val="accent3"/>
                </a:solidFill>
                <a:latin typeface="+mn-ea"/>
              </a:rPr>
              <a:t>Yahoo!</a:t>
            </a:r>
            <a:r>
              <a:rPr lang="ja-JP" altLang="en-US" sz="2400" b="1">
                <a:solidFill>
                  <a:schemeClr val="accent3"/>
                </a:solidFill>
                <a:latin typeface="+mn-ea"/>
              </a:rPr>
              <a:t>ニュース トピックスに近い広告形式で</a:t>
            </a:r>
            <a:r>
              <a:rPr lang="en-US" altLang="ja-JP" sz="2400" b="1">
                <a:solidFill>
                  <a:schemeClr val="accent3"/>
                </a:solidFill>
                <a:latin typeface="+mn-ea"/>
              </a:rPr>
              <a:t>PR</a:t>
            </a:r>
            <a:r>
              <a:rPr lang="ja-JP" altLang="en-US" sz="2400" b="1">
                <a:solidFill>
                  <a:schemeClr val="accent3"/>
                </a:solidFill>
                <a:latin typeface="+mn-ea"/>
              </a:rPr>
              <a:t>可能</a:t>
            </a:r>
          </a:p>
        </p:txBody>
      </p:sp>
      <p:grpSp>
        <p:nvGrpSpPr>
          <p:cNvPr id="21" name="グループ化 20">
            <a:extLst>
              <a:ext uri="{FF2B5EF4-FFF2-40B4-BE49-F238E27FC236}">
                <a16:creationId xmlns:a16="http://schemas.microsoft.com/office/drawing/2014/main" id="{21032999-311A-4974-2E85-D707A15683A1}"/>
              </a:ext>
            </a:extLst>
          </p:cNvPr>
          <p:cNvGrpSpPr/>
          <p:nvPr/>
        </p:nvGrpSpPr>
        <p:grpSpPr>
          <a:xfrm>
            <a:off x="8498107" y="970154"/>
            <a:ext cx="3064002" cy="5635845"/>
            <a:chOff x="7241733" y="1270074"/>
            <a:chExt cx="2016626" cy="2835764"/>
          </a:xfrm>
        </p:grpSpPr>
        <p:grpSp>
          <p:nvGrpSpPr>
            <p:cNvPr id="22" name="グループ化 21">
              <a:extLst>
                <a:ext uri="{FF2B5EF4-FFF2-40B4-BE49-F238E27FC236}">
                  <a16:creationId xmlns:a16="http://schemas.microsoft.com/office/drawing/2014/main" id="{FEB7EA0B-99E0-E9CA-97A7-310A7C3DB731}"/>
                </a:ext>
              </a:extLst>
            </p:cNvPr>
            <p:cNvGrpSpPr/>
            <p:nvPr/>
          </p:nvGrpSpPr>
          <p:grpSpPr>
            <a:xfrm>
              <a:off x="7241733" y="1270074"/>
              <a:ext cx="2016626" cy="2835764"/>
              <a:chOff x="513033" y="446487"/>
              <a:chExt cx="2115990" cy="2790180"/>
            </a:xfrm>
          </p:grpSpPr>
          <p:pic>
            <p:nvPicPr>
              <p:cNvPr id="24" name="図 23">
                <a:extLst>
                  <a:ext uri="{FF2B5EF4-FFF2-40B4-BE49-F238E27FC236}">
                    <a16:creationId xmlns:a16="http://schemas.microsoft.com/office/drawing/2014/main" id="{5324312D-3E4C-CA0C-60A7-2AE45B02A2E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5" name="図 24">
                <a:extLst>
                  <a:ext uri="{FF2B5EF4-FFF2-40B4-BE49-F238E27FC236}">
                    <a16:creationId xmlns:a16="http://schemas.microsoft.com/office/drawing/2014/main" id="{636E17DE-82EB-D0BE-E01D-1954C971188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3" name="図 22">
              <a:extLst>
                <a:ext uri="{FF2B5EF4-FFF2-40B4-BE49-F238E27FC236}">
                  <a16:creationId xmlns:a16="http://schemas.microsoft.com/office/drawing/2014/main" id="{1087EC1D-498B-A68C-C351-59A00076F17A}"/>
                </a:ext>
              </a:extLst>
            </p:cNvPr>
            <p:cNvPicPr>
              <a:picLocks noChangeAspect="1"/>
            </p:cNvPicPr>
            <p:nvPr/>
          </p:nvPicPr>
          <p:blipFill rotWithShape="1">
            <a:blip r:embed="rId6">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grpSp>
      <p:pic>
        <p:nvPicPr>
          <p:cNvPr id="19" name="図 1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1CC5983B-AFA5-68FE-E3C7-BBD3E78589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2473"/>
          <a:stretch/>
        </p:blipFill>
        <p:spPr>
          <a:xfrm>
            <a:off x="8708392" y="1495873"/>
            <a:ext cx="2541777" cy="5367683"/>
          </a:xfrm>
          <a:prstGeom prst="rect">
            <a:avLst/>
          </a:prstGeom>
        </p:spPr>
      </p:pic>
      <p:sp>
        <p:nvSpPr>
          <p:cNvPr id="20" name="正方形/長方形 19">
            <a:extLst>
              <a:ext uri="{FF2B5EF4-FFF2-40B4-BE49-F238E27FC236}">
                <a16:creationId xmlns:a16="http://schemas.microsoft.com/office/drawing/2014/main" id="{CECD1743-B94D-2C9B-61D0-42082E187897}"/>
              </a:ext>
            </a:extLst>
          </p:cNvPr>
          <p:cNvSpPr/>
          <p:nvPr/>
        </p:nvSpPr>
        <p:spPr>
          <a:xfrm>
            <a:off x="8728099" y="5333011"/>
            <a:ext cx="2604014" cy="6539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テキスト プレースホルダー 35">
            <a:extLst>
              <a:ext uri="{FF2B5EF4-FFF2-40B4-BE49-F238E27FC236}">
                <a16:creationId xmlns:a16="http://schemas.microsoft.com/office/drawing/2014/main" id="{5310BD41-8CFB-3295-0408-0F1A109B76D6}"/>
              </a:ext>
            </a:extLst>
          </p:cNvPr>
          <p:cNvSpPr txBox="1">
            <a:spLocks/>
          </p:cNvSpPr>
          <p:nvPr/>
        </p:nvSpPr>
        <p:spPr>
          <a:xfrm>
            <a:off x="1491916" y="221286"/>
            <a:ext cx="7831551" cy="308199"/>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b="1">
                <a:solidFill>
                  <a:schemeClr val="accent3"/>
                </a:solidFill>
                <a:latin typeface="Meiryo" panose="020B0604030504040204" pitchFamily="34" charset="-128"/>
                <a:ea typeface="Meiryo" panose="020B0604030504040204" pitchFamily="34" charset="-128"/>
              </a:rPr>
              <a:t>商品概要</a:t>
            </a:r>
          </a:p>
        </p:txBody>
      </p:sp>
      <p:sp>
        <p:nvSpPr>
          <p:cNvPr id="29" name="テキスト ボックス 28">
            <a:extLst>
              <a:ext uri="{FF2B5EF4-FFF2-40B4-BE49-F238E27FC236}">
                <a16:creationId xmlns:a16="http://schemas.microsoft.com/office/drawing/2014/main" id="{98285C4C-5E0F-22C8-55C1-23A0CFB59EF5}"/>
              </a:ext>
            </a:extLst>
          </p:cNvPr>
          <p:cNvSpPr txBox="1"/>
          <p:nvPr/>
        </p:nvSpPr>
        <p:spPr>
          <a:xfrm>
            <a:off x="600427" y="6131293"/>
            <a:ext cx="4016609" cy="338554"/>
          </a:xfrm>
          <a:prstGeom prst="rect">
            <a:avLst/>
          </a:prstGeom>
          <a:noFill/>
        </p:spPr>
        <p:txBody>
          <a:bodyPr wrap="square" rtlCol="0">
            <a:spAutoFit/>
          </a:bodyPr>
          <a:lstStyle/>
          <a:p>
            <a:pPr algn="l"/>
            <a:r>
              <a:rPr kumimoji="1" lang="en-US" altLang="ja-JP" sz="1600">
                <a:solidFill>
                  <a:schemeClr val="accent6"/>
                </a:solidFill>
                <a:latin typeface="+mn-ea"/>
              </a:rPr>
              <a:t>※</a:t>
            </a:r>
            <a:r>
              <a:rPr kumimoji="1" lang="ja-JP" altLang="en-US" sz="1600">
                <a:solidFill>
                  <a:schemeClr val="accent6"/>
                </a:solidFill>
                <a:latin typeface="+mn-ea"/>
              </a:rPr>
              <a:t>販促資料を別途ご用意しています。</a:t>
            </a:r>
          </a:p>
        </p:txBody>
      </p:sp>
      <p:sp>
        <p:nvSpPr>
          <p:cNvPr id="9" name="テキスト ボックス 8">
            <a:extLst>
              <a:ext uri="{FF2B5EF4-FFF2-40B4-BE49-F238E27FC236}">
                <a16:creationId xmlns:a16="http://schemas.microsoft.com/office/drawing/2014/main" id="{95E3DA31-C582-9A07-1961-EE58A54CDBC8}"/>
              </a:ext>
            </a:extLst>
          </p:cNvPr>
          <p:cNvSpPr txBox="1"/>
          <p:nvPr/>
        </p:nvSpPr>
        <p:spPr>
          <a:xfrm>
            <a:off x="6313430" y="5548590"/>
            <a:ext cx="1974384" cy="577081"/>
          </a:xfrm>
          <a:prstGeom prst="rect">
            <a:avLst/>
          </a:prstGeom>
          <a:solidFill>
            <a:schemeClr val="bg1">
              <a:lumMod val="95000"/>
            </a:schemeClr>
          </a:solidFill>
        </p:spPr>
        <p:txBody>
          <a:bodyPr wrap="square">
            <a:spAutoFit/>
          </a:bodyPr>
          <a:lstStyle/>
          <a:p>
            <a:pPr algn="ctr"/>
            <a:r>
              <a:rPr lang="ja-JP" altLang="en-US" sz="1050">
                <a:solidFill>
                  <a:schemeClr val="accent3"/>
                </a:solidFill>
                <a:latin typeface="+mj-ea"/>
                <a:ea typeface="+mj-ea"/>
              </a:rPr>
              <a:t>スマートフォン</a:t>
            </a:r>
            <a:r>
              <a:rPr lang="en-US" altLang="ja-JP" sz="1050">
                <a:solidFill>
                  <a:schemeClr val="accent3"/>
                </a:solidFill>
                <a:latin typeface="+mj-ea"/>
                <a:ea typeface="+mj-ea"/>
              </a:rPr>
              <a:t>APP+WEB</a:t>
            </a:r>
            <a:r>
              <a:rPr lang="ja-JP" altLang="en-US" sz="1050">
                <a:solidFill>
                  <a:schemeClr val="accent3"/>
                </a:solidFill>
                <a:latin typeface="+mj-ea"/>
                <a:ea typeface="+mj-ea"/>
              </a:rPr>
              <a:t> </a:t>
            </a:r>
            <a:r>
              <a:rPr lang="en-US" altLang="ja-JP" sz="1050">
                <a:solidFill>
                  <a:schemeClr val="accent3"/>
                </a:solidFill>
                <a:latin typeface="+mj-ea"/>
                <a:ea typeface="+mj-ea"/>
              </a:rPr>
              <a:t>Yahoo!</a:t>
            </a:r>
            <a:r>
              <a:rPr lang="ja-JP" altLang="en-US" sz="1050">
                <a:solidFill>
                  <a:schemeClr val="accent3"/>
                </a:solidFill>
                <a:latin typeface="+mj-ea"/>
                <a:ea typeface="+mj-ea"/>
              </a:rPr>
              <a:t>トップページ</a:t>
            </a:r>
            <a:endParaRPr lang="en-US" altLang="ja-JP" sz="1050">
              <a:solidFill>
                <a:schemeClr val="accent3"/>
              </a:solidFill>
              <a:latin typeface="+mj-ea"/>
              <a:ea typeface="+mj-ea"/>
            </a:endParaRPr>
          </a:p>
          <a:p>
            <a:pPr algn="ctr"/>
            <a:r>
              <a:rPr lang="ja-JP" altLang="en-US" sz="1050">
                <a:solidFill>
                  <a:schemeClr val="accent3"/>
                </a:solidFill>
                <a:latin typeface="+mj-ea"/>
                <a:ea typeface="+mj-ea"/>
              </a:rPr>
              <a:t>すべてタブに掲載</a:t>
            </a:r>
            <a:endParaRPr lang="ja-JP" altLang="en-US" sz="1050"/>
          </a:p>
        </p:txBody>
      </p:sp>
      <p:sp>
        <p:nvSpPr>
          <p:cNvPr id="18" name="テキスト ボックス 17">
            <a:extLst>
              <a:ext uri="{FF2B5EF4-FFF2-40B4-BE49-F238E27FC236}">
                <a16:creationId xmlns:a16="http://schemas.microsoft.com/office/drawing/2014/main" id="{AB215666-AF70-FAA4-1DC0-07DD7DA35FD4}"/>
              </a:ext>
            </a:extLst>
          </p:cNvPr>
          <p:cNvSpPr txBox="1"/>
          <p:nvPr/>
        </p:nvSpPr>
        <p:spPr>
          <a:xfrm>
            <a:off x="866965" y="1191663"/>
            <a:ext cx="6094674" cy="369332"/>
          </a:xfrm>
          <a:prstGeom prst="rect">
            <a:avLst/>
          </a:prstGeom>
          <a:noFill/>
        </p:spPr>
        <p:txBody>
          <a:bodyPr wrap="square">
            <a:spAutoFit/>
          </a:bodyPr>
          <a:lstStyle/>
          <a:p>
            <a:pPr algn="ctr"/>
            <a:r>
              <a:rPr lang="en-US" altLang="ja-JP" sz="1800" b="1">
                <a:solidFill>
                  <a:schemeClr val="accent3"/>
                </a:solidFill>
                <a:latin typeface="+mj-ea"/>
                <a:ea typeface="+mj-ea"/>
              </a:rPr>
              <a:t>Yahoo! JAPAN</a:t>
            </a:r>
            <a:r>
              <a:rPr lang="ja-JP" altLang="en-US" sz="1800" b="1">
                <a:solidFill>
                  <a:schemeClr val="accent3"/>
                </a:solidFill>
                <a:latin typeface="+mj-ea"/>
                <a:ea typeface="+mj-ea"/>
              </a:rPr>
              <a:t>　トップページ　トピックス</a:t>
            </a:r>
            <a:r>
              <a:rPr lang="en-US" altLang="ja-JP" sz="1800" b="1">
                <a:solidFill>
                  <a:schemeClr val="accent3"/>
                </a:solidFill>
                <a:latin typeface="+mj-ea"/>
                <a:ea typeface="+mj-ea"/>
              </a:rPr>
              <a:t>PR</a:t>
            </a:r>
            <a:r>
              <a:rPr lang="ja-JP" altLang="en-US" sz="1800" b="1">
                <a:solidFill>
                  <a:schemeClr val="accent3"/>
                </a:solidFill>
                <a:latin typeface="+mj-ea"/>
                <a:ea typeface="+mj-ea"/>
              </a:rPr>
              <a:t>　</a:t>
            </a:r>
            <a:r>
              <a:rPr lang="en-US" altLang="ja-JP" sz="1800" b="1">
                <a:solidFill>
                  <a:schemeClr val="accent3"/>
                </a:solidFill>
                <a:latin typeface="+mj-ea"/>
                <a:ea typeface="+mj-ea"/>
              </a:rPr>
              <a:t>SP</a:t>
            </a:r>
          </a:p>
        </p:txBody>
      </p:sp>
      <p:sp>
        <p:nvSpPr>
          <p:cNvPr id="31" name="吹き出し: 線 (枠付き、強調線付き) 30">
            <a:extLst>
              <a:ext uri="{FF2B5EF4-FFF2-40B4-BE49-F238E27FC236}">
                <a16:creationId xmlns:a16="http://schemas.microsoft.com/office/drawing/2014/main" id="{377C1346-08CD-DC1A-FDDB-4AF9B8E25809}"/>
              </a:ext>
            </a:extLst>
          </p:cNvPr>
          <p:cNvSpPr/>
          <p:nvPr/>
        </p:nvSpPr>
        <p:spPr>
          <a:xfrm flipH="1">
            <a:off x="6313429" y="5512714"/>
            <a:ext cx="1954678" cy="633768"/>
          </a:xfrm>
          <a:prstGeom prst="accentBorderCallout1">
            <a:avLst>
              <a:gd name="adj1" fmla="val 26278"/>
              <a:gd name="adj2" fmla="val -3652"/>
              <a:gd name="adj3" fmla="val -406687"/>
              <a:gd name="adj4" fmla="val -9708"/>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34915770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73486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endParaRPr kumimoji="0" lang="en-US" altLang="ja-JP"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ja-JP" altLang="en-US" sz="14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広告管理ツールでの商品の検索方法</a:t>
            </a:r>
            <a:endParaRPr kumimoji="1" lang="ja-JP" altLang="en-US"/>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pic>
        <p:nvPicPr>
          <p:cNvPr id="4" name="図 3">
            <a:extLst>
              <a:ext uri="{FF2B5EF4-FFF2-40B4-BE49-F238E27FC236}">
                <a16:creationId xmlns:a16="http://schemas.microsoft.com/office/drawing/2014/main" id="{EDFF377C-B13B-1BA1-C597-B15647140587}"/>
              </a:ext>
            </a:extLst>
          </p:cNvPr>
          <p:cNvPicPr>
            <a:picLocks noChangeAspect="1"/>
          </p:cNvPicPr>
          <p:nvPr/>
        </p:nvPicPr>
        <p:blipFill>
          <a:blip r:embed="rId3"/>
          <a:stretch>
            <a:fillRect/>
          </a:stretch>
        </p:blipFill>
        <p:spPr>
          <a:xfrm>
            <a:off x="2452624" y="1425045"/>
            <a:ext cx="7154825" cy="5323227"/>
          </a:xfrm>
          <a:prstGeom prst="rect">
            <a:avLst/>
          </a:prstGeom>
        </p:spPr>
      </p:pic>
      <p:sp>
        <p:nvSpPr>
          <p:cNvPr id="5" name="正方形/長方形 4">
            <a:extLst>
              <a:ext uri="{FF2B5EF4-FFF2-40B4-BE49-F238E27FC236}">
                <a16:creationId xmlns:a16="http://schemas.microsoft.com/office/drawing/2014/main" id="{D58AB58B-5712-E3EC-DF9E-32E05DF71123}"/>
              </a:ext>
            </a:extLst>
          </p:cNvPr>
          <p:cNvSpPr/>
          <p:nvPr/>
        </p:nvSpPr>
        <p:spPr>
          <a:xfrm>
            <a:off x="2452624" y="2132309"/>
            <a:ext cx="1017952" cy="30485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テキスト ボックス 7">
            <a:extLst>
              <a:ext uri="{FF2B5EF4-FFF2-40B4-BE49-F238E27FC236}">
                <a16:creationId xmlns:a16="http://schemas.microsoft.com/office/drawing/2014/main" id="{FA81F1B6-E94B-7390-88A3-66C1C9159334}"/>
              </a:ext>
            </a:extLst>
          </p:cNvPr>
          <p:cNvSpPr txBox="1"/>
          <p:nvPr/>
        </p:nvSpPr>
        <p:spPr>
          <a:xfrm>
            <a:off x="2243582" y="986515"/>
            <a:ext cx="7572907" cy="307777"/>
          </a:xfrm>
          <a:prstGeom prst="rect">
            <a:avLst/>
          </a:prstGeom>
          <a:noFill/>
        </p:spPr>
        <p:txBody>
          <a:bodyPr wrap="none" rtlCol="0">
            <a:spAutoFit/>
          </a:bodyPr>
          <a:lstStyle/>
          <a:p>
            <a:pPr algn="l"/>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広告タイプでの絞り込みは対応していません。商品名や商品</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rPr>
              <a:t>ID</a:t>
            </a:r>
            <a:r>
              <a:rPr kumimoji="0" lang="ja-JP" altLang="en-US" sz="1400" kern="0">
                <a:solidFill>
                  <a:srgbClr val="000000">
                    <a:lumMod val="65000"/>
                    <a:lumOff val="35000"/>
                  </a:srgbClr>
                </a:solidFill>
                <a:latin typeface="Meiryo" panose="020B0604030504040204" pitchFamily="34" charset="-128"/>
                <a:ea typeface="Meiryo" panose="020B0604030504040204" pitchFamily="34" charset="-128"/>
              </a:rPr>
              <a:t>での検索を推奨いたします。</a:t>
            </a:r>
          </a:p>
        </p:txBody>
      </p:sp>
    </p:spTree>
    <p:extLst>
      <p:ext uri="{BB962C8B-B14F-4D97-AF65-F5344CB8AC3E}">
        <p14:creationId xmlns:p14="http://schemas.microsoft.com/office/powerpoint/2010/main" val="15595027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変更・更新履歴</a:t>
            </a:r>
            <a:endParaRPr kumimoji="1" lang="ja-JP" altLang="en-US" dirty="0"/>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a16="http://schemas.microsoft.com/office/drawing/2014/main" id="{FA81F1B6-E94B-7390-88A3-66C1C9159334}"/>
              </a:ext>
            </a:extLst>
          </p:cNvPr>
          <p:cNvSpPr txBox="1"/>
          <p:nvPr/>
        </p:nvSpPr>
        <p:spPr>
          <a:xfrm>
            <a:off x="555390" y="986515"/>
            <a:ext cx="11324829" cy="4836709"/>
          </a:xfrm>
          <a:prstGeom prst="rect">
            <a:avLst/>
          </a:prstGeom>
          <a:noFill/>
        </p:spPr>
        <p:txBody>
          <a:bodyPr wrap="square" rtlCol="0">
            <a:spAutoFit/>
          </a:bodyPr>
          <a:lstStyle/>
          <a:p>
            <a:pPr algn="l"/>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2023/3/27</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14</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：年齢区分の記載について変更いたしました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P21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：「入稿前審査依頼について」を追加しました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P24</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：使用できない記号の詳細を記載しました。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endPar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endParaRPr>
          </a:p>
          <a:p>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2023/4/6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P16</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36</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37</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：商品公開レベルをスペシャルからレギュラーに変更し、記載内容を変更いたしました。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2023/4/18  P8</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：クリエイティブ（画像・見出し）の再掲載について追記しました。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P37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「同一広告主様、同一プロモーションのお申込みについて」「クリエイティブ（画像・見出し）の再掲載について」を追記しました。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2023/5/11 P8</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：期間延長のため掲載期間の終了日を変更しました。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2023/5/17 P16</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36</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：審査についての内容を追記しました。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703388" indent="-1703388"/>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165225" marR="0" lvl="0" indent="-1165225"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2023/5/18 P12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14</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商品スペック＞ターゲティング設定ページの「オーディエンスリスト」関連の表記を変更いたしました。　　</a:t>
            </a:r>
            <a:r>
              <a:rPr kumimoji="0" lang="ja-JP" altLang="en-US" sz="1400" kern="0" dirty="0">
                <a:solidFill>
                  <a:srgbClr val="545454"/>
                </a:solidFill>
                <a:latin typeface="Meiryo" panose="020B0604030504040204" pitchFamily="34" charset="-128"/>
                <a:ea typeface="Meiryo" panose="020B0604030504040204" pitchFamily="34" charset="-128"/>
              </a:rPr>
              <a:t>     　　　　　　　　　　　　　　　　　　　</a:t>
            </a:r>
            <a:r>
              <a:rPr kumimoji="0" lang="en-US" altLang="ja-JP" sz="1400" kern="0" dirty="0">
                <a:solidFill>
                  <a:srgbClr val="545454"/>
                </a:solidFill>
                <a:latin typeface="Meiryo" panose="020B0604030504040204" pitchFamily="34" charset="-128"/>
                <a:ea typeface="Meiryo" panose="020B0604030504040204" pitchFamily="34" charset="-128"/>
              </a:rPr>
              <a:t>P7</a:t>
            </a:r>
            <a:r>
              <a:rPr kumimoji="0" lang="ja-JP" altLang="en-US" sz="1400" kern="0" dirty="0">
                <a:solidFill>
                  <a:srgbClr val="545454"/>
                </a:solidFill>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」を変更いたしました。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165225" marR="0" lvl="0" indent="-1165225"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2023/5/31 P38</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：最大アクセス数についての内容を追記しました。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165225" indent="-1165225">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2023/6/8 P37</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：掲載開始・終了時間の設定を追記しました。</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1165225" indent="-1165225">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2023/6/12 P18</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lang="ja-JP" altLang="en-US" sz="1400" dirty="0">
                <a:solidFill>
                  <a:schemeClr val="tx1">
                    <a:lumMod val="65000"/>
                    <a:lumOff val="35000"/>
                  </a:schemeClr>
                </a:solidFill>
                <a:latin typeface="ヒラギノ角ゴ Pro W3"/>
              </a:rPr>
              <a:t> 「健康・美容食品」</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の備考</a:t>
            </a:r>
            <a:r>
              <a:rPr kumimoji="0" lang="ja-JP" altLang="en-US" sz="1400" kern="0" dirty="0">
                <a:solidFill>
                  <a:srgbClr val="545454"/>
                </a:solidFill>
                <a:latin typeface="Meiryo" panose="020B0604030504040204" pitchFamily="34" charset="-128"/>
                <a:ea typeface="Meiryo" panose="020B0604030504040204" pitchFamily="34" charset="-128"/>
              </a:rPr>
              <a:t>について詳細を記載しました</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p>
        </p:txBody>
      </p:sp>
    </p:spTree>
    <p:extLst>
      <p:ext uri="{BB962C8B-B14F-4D97-AF65-F5344CB8AC3E}">
        <p14:creationId xmlns:p14="http://schemas.microsoft.com/office/powerpoint/2010/main" val="29172814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トライアル販売について</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6" name="正方形/長方形 5">
            <a:extLst>
              <a:ext uri="{FF2B5EF4-FFF2-40B4-BE49-F238E27FC236}">
                <a16:creationId xmlns:a16="http://schemas.microsoft.com/office/drawing/2014/main" id="{CADC2ACF-21D6-12CA-21FF-CCF08C69D2B9}"/>
              </a:ext>
            </a:extLst>
          </p:cNvPr>
          <p:cNvSpPr/>
          <p:nvPr/>
        </p:nvSpPr>
        <p:spPr>
          <a:xfrm>
            <a:off x="507833" y="1674395"/>
            <a:ext cx="11204741" cy="3311491"/>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1D1C1D"/>
                </a:solidFill>
                <a:effectLst/>
                <a:latin typeface="+mj-ea"/>
                <a:ea typeface="+mj-ea"/>
              </a:rPr>
              <a:t>・新商品のため、</a:t>
            </a:r>
            <a:r>
              <a:rPr lang="en-US" altLang="ja-JP" sz="1800" dirty="0"/>
              <a:t> </a:t>
            </a:r>
            <a:r>
              <a:rPr lang="en-US" altLang="ja-JP" sz="1600" dirty="0">
                <a:solidFill>
                  <a:srgbClr val="1D1C1D"/>
                </a:solidFill>
                <a:latin typeface="+mj-ea"/>
                <a:ea typeface="+mj-ea"/>
              </a:rPr>
              <a:t>2023</a:t>
            </a:r>
            <a:r>
              <a:rPr lang="ja-JP" altLang="en-US" sz="1600" dirty="0">
                <a:solidFill>
                  <a:srgbClr val="1D1C1D"/>
                </a:solidFill>
                <a:latin typeface="+mj-ea"/>
                <a:ea typeface="+mj-ea"/>
              </a:rPr>
              <a:t>年</a:t>
            </a:r>
            <a:r>
              <a:rPr lang="en-US" altLang="ja-JP" sz="1600" dirty="0">
                <a:solidFill>
                  <a:srgbClr val="1D1C1D"/>
                </a:solidFill>
                <a:latin typeface="+mj-ea"/>
                <a:ea typeface="+mj-ea"/>
              </a:rPr>
              <a:t>4</a:t>
            </a:r>
            <a:r>
              <a:rPr lang="ja-JP" altLang="en-US" sz="1600" dirty="0">
                <a:solidFill>
                  <a:srgbClr val="1D1C1D"/>
                </a:solidFill>
                <a:latin typeface="+mj-ea"/>
                <a:ea typeface="+mj-ea"/>
              </a:rPr>
              <a:t>月～</a:t>
            </a:r>
            <a:r>
              <a:rPr lang="en-US" altLang="ja-JP" sz="1600" dirty="0">
                <a:solidFill>
                  <a:srgbClr val="1D1C1D"/>
                </a:solidFill>
                <a:latin typeface="+mj-ea"/>
                <a:ea typeface="+mj-ea"/>
              </a:rPr>
              <a:t>9</a:t>
            </a:r>
            <a:r>
              <a:rPr lang="ja-JP" altLang="en-US" sz="1600" dirty="0">
                <a:solidFill>
                  <a:srgbClr val="1D1C1D"/>
                </a:solidFill>
                <a:latin typeface="+mj-ea"/>
                <a:ea typeface="+mj-ea"/>
              </a:rPr>
              <a:t>月をトライアル販売期間とします。</a:t>
            </a:r>
            <a:endParaRPr lang="en-US" altLang="ja-JP" sz="1600" dirty="0">
              <a:solidFill>
                <a:srgbClr val="1D1C1D"/>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1D1C1D"/>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600" dirty="0">
                <a:solidFill>
                  <a:srgbClr val="1D1C1D"/>
                </a:solidFill>
                <a:latin typeface="+mj-ea"/>
                <a:ea typeface="+mj-ea"/>
              </a:rPr>
              <a:t>以下トライアル販売期間のため、</a:t>
            </a:r>
            <a:r>
              <a:rPr lang="en-US" altLang="ja-JP" sz="1600" dirty="0">
                <a:solidFill>
                  <a:srgbClr val="1D1C1D"/>
                </a:solidFill>
                <a:latin typeface="+mj-ea"/>
                <a:ea typeface="+mj-ea"/>
              </a:rPr>
              <a:t>10</a:t>
            </a:r>
            <a:r>
              <a:rPr lang="ja-JP" altLang="en-US" sz="1600" dirty="0">
                <a:solidFill>
                  <a:srgbClr val="1D1C1D"/>
                </a:solidFill>
                <a:latin typeface="+mj-ea"/>
                <a:ea typeface="+mj-ea"/>
              </a:rPr>
              <a:t>月以降の商品において</a:t>
            </a:r>
            <a:endParaRPr lang="en-US" altLang="ja-JP" sz="1600" dirty="0">
              <a:solidFill>
                <a:srgbClr val="1D1C1D"/>
              </a:solidFill>
              <a:latin typeface="+mj-ea"/>
              <a:ea typeface="+mj-ea"/>
            </a:endParaRPr>
          </a:p>
          <a:p>
            <a:pPr>
              <a:lnSpc>
                <a:spcPct val="150000"/>
              </a:lnSpc>
              <a:defRPr/>
            </a:pPr>
            <a:r>
              <a:rPr lang="ja-JP" altLang="en-US" sz="1600" b="0" i="0" dirty="0">
                <a:solidFill>
                  <a:srgbClr val="1D1C1D"/>
                </a:solidFill>
                <a:effectLst/>
                <a:latin typeface="+mj-ea"/>
                <a:ea typeface="+mj-ea"/>
              </a:rPr>
              <a:t>・商品スペック</a:t>
            </a:r>
            <a:r>
              <a:rPr lang="ja-JP" altLang="en-US" sz="1600" dirty="0">
                <a:solidFill>
                  <a:srgbClr val="1D1C1D"/>
                </a:solidFill>
                <a:latin typeface="+mj-ea"/>
                <a:ea typeface="+mj-ea"/>
              </a:rPr>
              <a:t>が</a:t>
            </a:r>
            <a:r>
              <a:rPr lang="ja-JP" altLang="en-US" sz="1600" b="0" i="0" dirty="0">
                <a:solidFill>
                  <a:srgbClr val="1D1C1D"/>
                </a:solidFill>
                <a:effectLst/>
                <a:latin typeface="+mj-ea"/>
                <a:ea typeface="+mj-ea"/>
              </a:rPr>
              <a:t>変更になる可能性があります。</a:t>
            </a:r>
            <a:endParaRPr lang="en-US" altLang="ja-JP" sz="1600" b="0" i="0" dirty="0">
              <a:solidFill>
                <a:srgbClr val="1D1C1D"/>
              </a:solidFill>
              <a:effectLst/>
              <a:latin typeface="+mj-ea"/>
              <a:ea typeface="+mj-ea"/>
            </a:endParaRPr>
          </a:p>
          <a:p>
            <a:pPr>
              <a:lnSpc>
                <a:spcPct val="150000"/>
              </a:lnSpc>
              <a:defRPr/>
            </a:pPr>
            <a:r>
              <a:rPr lang="ja-JP" altLang="en-US" sz="1600" dirty="0">
                <a:solidFill>
                  <a:srgbClr val="1D1C1D"/>
                </a:solidFill>
                <a:latin typeface="+mj-ea"/>
                <a:ea typeface="+mj-ea"/>
              </a:rPr>
              <a:t>・掲載制限業種、販売制限、クリエイティブ・リンク先等の審査基準について変更の可能性があります。</a:t>
            </a:r>
            <a:endParaRPr lang="en-US" altLang="ja-JP" sz="1600" dirty="0">
              <a:solidFill>
                <a:srgbClr val="1D1C1D"/>
              </a:solidFill>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600" dirty="0">
                <a:solidFill>
                  <a:srgbClr val="1D1C1D"/>
                </a:solidFill>
                <a:latin typeface="+mj-ea"/>
                <a:ea typeface="+mj-ea"/>
              </a:rPr>
              <a:t>・既存の広告タイプの仕様を引き継いでいるため、入稿規定において一部システム上のバリデーションとは異なる商品固有の規定項目があります。</a:t>
            </a:r>
            <a:endParaRPr lang="en-US" altLang="ja-JP" sz="1600" dirty="0">
              <a:solidFill>
                <a:srgbClr val="1D1C1D"/>
              </a:solidFill>
              <a:latin typeface="+mj-ea"/>
              <a:ea typeface="+mj-ea"/>
            </a:endParaRPr>
          </a:p>
        </p:txBody>
      </p:sp>
      <p:sp>
        <p:nvSpPr>
          <p:cNvPr id="8" name="1 つの角を丸めた四角形 22">
            <a:extLst>
              <a:ext uri="{FF2B5EF4-FFF2-40B4-BE49-F238E27FC236}">
                <a16:creationId xmlns:a16="http://schemas.microsoft.com/office/drawing/2014/main" id="{FBF2106C-0A2E-99BD-6CB0-86EE8EE0DF42}"/>
              </a:ext>
            </a:extLst>
          </p:cNvPr>
          <p:cNvSpPr/>
          <p:nvPr/>
        </p:nvSpPr>
        <p:spPr>
          <a:xfrm>
            <a:off x="507834" y="1089025"/>
            <a:ext cx="5588166"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spc="300">
                <a:solidFill>
                  <a:srgbClr val="FFFFFF"/>
                </a:solidFill>
                <a:latin typeface="Meiryo" panose="020B0604030504040204" pitchFamily="34" charset="-128"/>
                <a:ea typeface="Meiryo" panose="020B0604030504040204" pitchFamily="34" charset="-128"/>
              </a:rPr>
              <a:t>トライアル販売期間の制限事項</a:t>
            </a: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79433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
        <p:nvSpPr>
          <p:cNvPr id="11" name="角丸四角形 37">
            <a:extLst>
              <a:ext uri="{FF2B5EF4-FFF2-40B4-BE49-F238E27FC236}">
                <a16:creationId xmlns:a16="http://schemas.microsoft.com/office/drawing/2014/main" id="{5EF567E6-B970-ADCC-7AD7-204095490E6A}"/>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algn="ctr"/>
            <a:r>
              <a:rPr kumimoji="1" lang="ja-JP" altLang="en-US" sz="1200" kern="1200">
                <a:solidFill>
                  <a:schemeClr val="accent3"/>
                </a:solidFill>
                <a:latin typeface="Meiryo"/>
                <a:ea typeface="Meiryo"/>
                <a:cs typeface="+mn-cs"/>
              </a:rPr>
              <a:t>レスポンシブ</a:t>
            </a:r>
            <a:r>
              <a:rPr kumimoji="1" lang="en-US" altLang="ja-JP" sz="1200" kern="1200">
                <a:solidFill>
                  <a:schemeClr val="accent3"/>
                </a:solidFill>
                <a:latin typeface="Meiryo"/>
                <a:ea typeface="Meiryo"/>
                <a:cs typeface="+mn-cs"/>
              </a:rPr>
              <a:t>/</a:t>
            </a:r>
            <a:r>
              <a:rPr kumimoji="1" lang="ja-JP" altLang="en-US" sz="1200" kern="1200">
                <a:solidFill>
                  <a:schemeClr val="accent3"/>
                </a:solidFill>
                <a:latin typeface="Meiryo"/>
                <a:ea typeface="Meiryo"/>
                <a:cs typeface="+mn-cs"/>
              </a:rPr>
              <a:t>画像</a:t>
            </a:r>
            <a:r>
              <a:rPr kumimoji="1" lang="en-US" altLang="ja-JP" sz="1200" kern="1200">
                <a:solidFill>
                  <a:schemeClr val="accent3"/>
                </a:solidFill>
                <a:latin typeface="Meiryo"/>
                <a:ea typeface="Meiryo"/>
                <a:cs typeface="+mn-cs"/>
              </a:rPr>
              <a:t>/1</a:t>
            </a:r>
            <a:r>
              <a:rPr kumimoji="1" lang="ja-JP" altLang="en-US" sz="1200" kern="1200">
                <a:solidFill>
                  <a:schemeClr val="accent3"/>
                </a:solidFill>
                <a:latin typeface="Meiryo"/>
                <a:ea typeface="Meiryo"/>
                <a:cs typeface="+mn-cs"/>
              </a:rPr>
              <a:t>：</a:t>
            </a:r>
            <a:r>
              <a:rPr kumimoji="1" lang="en-US" altLang="ja-JP" sz="1200" kern="1200">
                <a:solidFill>
                  <a:schemeClr val="accent3"/>
                </a:solidFill>
                <a:latin typeface="Meiryo"/>
                <a:ea typeface="Meiryo"/>
                <a:cs typeface="+mn-cs"/>
              </a:rPr>
              <a:t>1</a:t>
            </a: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0" name="角丸四角形 46">
            <a:extLst>
              <a:ext uri="{FF2B5EF4-FFF2-40B4-BE49-F238E27FC236}">
                <a16:creationId xmlns:a16="http://schemas.microsoft.com/office/drawing/2014/main" id="{BF9B04DB-8B01-6D63-0F65-D21E373620DA}"/>
              </a:ext>
            </a:extLst>
          </p:cNvPr>
          <p:cNvSpPr/>
          <p:nvPr/>
        </p:nvSpPr>
        <p:spPr>
          <a:xfrm>
            <a:off x="4624448" y="1143414"/>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106665"/>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22" name="図 2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7C9A48-4E79-D0CB-A864-B45D2C3235D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04545" y="1569197"/>
            <a:ext cx="1986188" cy="4300760"/>
          </a:xfrm>
          <a:prstGeom prst="rect">
            <a:avLst/>
          </a:prstGeom>
        </p:spPr>
      </p:pic>
      <p:pic>
        <p:nvPicPr>
          <p:cNvPr id="24" name="図 23" descr="グラフィカル ユーザー インターフェイス, アプリケーション&#10;&#10;自動的に生成された説明">
            <a:extLst>
              <a:ext uri="{FF2B5EF4-FFF2-40B4-BE49-F238E27FC236}">
                <a16:creationId xmlns:a16="http://schemas.microsoft.com/office/drawing/2014/main" id="{C9308E8D-870D-691E-B60B-3B10644A82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15386" y="1615331"/>
            <a:ext cx="1931406" cy="4182138"/>
          </a:xfrm>
          <a:prstGeom prst="rect">
            <a:avLst/>
          </a:prstGeom>
        </p:spPr>
      </p:pic>
      <p:sp>
        <p:nvSpPr>
          <p:cNvPr id="27" name="正方形/長方形 26">
            <a:extLst>
              <a:ext uri="{FF2B5EF4-FFF2-40B4-BE49-F238E27FC236}">
                <a16:creationId xmlns:a16="http://schemas.microsoft.com/office/drawing/2014/main" id="{AF8F1FBE-AC71-4D6B-4A7C-03AE0ED5CB59}"/>
              </a:ext>
            </a:extLst>
          </p:cNvPr>
          <p:cNvSpPr/>
          <p:nvPr/>
        </p:nvSpPr>
        <p:spPr>
          <a:xfrm>
            <a:off x="4982022" y="4829387"/>
            <a:ext cx="1998134" cy="5147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31" name="正方形/長方形 30">
            <a:extLst>
              <a:ext uri="{FF2B5EF4-FFF2-40B4-BE49-F238E27FC236}">
                <a16:creationId xmlns:a16="http://schemas.microsoft.com/office/drawing/2014/main" id="{FEB43F27-9184-674F-92F0-FD13FB7B8AB0}"/>
              </a:ext>
            </a:extLst>
          </p:cNvPr>
          <p:cNvSpPr/>
          <p:nvPr/>
        </p:nvSpPr>
        <p:spPr>
          <a:xfrm>
            <a:off x="8181878" y="4697901"/>
            <a:ext cx="1998134" cy="5147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872713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88154604"/>
              </p:ext>
            </p:extLst>
          </p:nvPr>
        </p:nvGraphicFramePr>
        <p:xfrm>
          <a:off x="675861" y="1105946"/>
          <a:ext cx="10628242" cy="4648024"/>
        </p:xfrm>
        <a:graphic>
          <a:graphicData uri="http://schemas.openxmlformats.org/drawingml/2006/table">
            <a:tbl>
              <a:tblPr firstCol="1" bandRow="1"/>
              <a:tblGrid>
                <a:gridCol w="2978357">
                  <a:extLst>
                    <a:ext uri="{9D8B030D-6E8A-4147-A177-3AD203B41FA5}">
                      <a16:colId xmlns:a16="http://schemas.microsoft.com/office/drawing/2014/main" val="792911817"/>
                    </a:ext>
                  </a:extLst>
                </a:gridCol>
                <a:gridCol w="1096859">
                  <a:extLst>
                    <a:ext uri="{9D8B030D-6E8A-4147-A177-3AD203B41FA5}">
                      <a16:colId xmlns:a16="http://schemas.microsoft.com/office/drawing/2014/main" val="1525620392"/>
                    </a:ext>
                  </a:extLst>
                </a:gridCol>
                <a:gridCol w="2702136">
                  <a:extLst>
                    <a:ext uri="{9D8B030D-6E8A-4147-A177-3AD203B41FA5}">
                      <a16:colId xmlns:a16="http://schemas.microsoft.com/office/drawing/2014/main" val="3835180974"/>
                    </a:ext>
                  </a:extLst>
                </a:gridCol>
                <a:gridCol w="1306176">
                  <a:extLst>
                    <a:ext uri="{9D8B030D-6E8A-4147-A177-3AD203B41FA5}">
                      <a16:colId xmlns:a16="http://schemas.microsoft.com/office/drawing/2014/main" val="1836530671"/>
                    </a:ext>
                  </a:extLst>
                </a:gridCol>
                <a:gridCol w="2274390">
                  <a:extLst>
                    <a:ext uri="{9D8B030D-6E8A-4147-A177-3AD203B41FA5}">
                      <a16:colId xmlns:a16="http://schemas.microsoft.com/office/drawing/2014/main" val="4269922740"/>
                    </a:ext>
                  </a:extLst>
                </a:gridCol>
                <a:gridCol w="270324">
                  <a:extLst>
                    <a:ext uri="{9D8B030D-6E8A-4147-A177-3AD203B41FA5}">
                      <a16:colId xmlns:a16="http://schemas.microsoft.com/office/drawing/2014/main" val="1534325728"/>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　トップページ　トピックス</a:t>
                      </a:r>
                      <a:r>
                        <a:rPr kumimoji="1" lang="en-US" altLang="ja-JP" sz="900" b="1" kern="1200">
                          <a:solidFill>
                            <a:schemeClr val="bg1"/>
                          </a:solidFill>
                          <a:latin typeface="Meiryo"/>
                          <a:ea typeface="Meiryo"/>
                          <a:cs typeface="+mn-cs"/>
                        </a:rPr>
                        <a:t>PR</a:t>
                      </a:r>
                      <a:r>
                        <a:rPr kumimoji="1" lang="ja-JP" altLang="en-US"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SP</a:t>
                      </a:r>
                    </a:p>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（オールリーチ）</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a:solidFill>
                            <a:schemeClr val="bg1"/>
                          </a:solidFill>
                          <a:latin typeface="Meiryo"/>
                          <a:ea typeface="Meiryo"/>
                        </a:rPr>
                        <a:t>リーチ</a:t>
                      </a:r>
                      <a:r>
                        <a:rPr kumimoji="1" lang="en-US" altLang="ja-JP" sz="900" b="1">
                          <a:solidFill>
                            <a:schemeClr val="bg1"/>
                          </a:solidFill>
                          <a:latin typeface="Meiryo"/>
                          <a:ea typeface="Meiryo"/>
                        </a:rPr>
                        <a:t>&amp;</a:t>
                      </a:r>
                      <a:r>
                        <a:rPr kumimoji="1" lang="ja-JP" altLang="en-US" sz="900" b="1">
                          <a:solidFill>
                            <a:schemeClr val="bg1"/>
                          </a:solidFill>
                          <a:latin typeface="Meiryo"/>
                          <a:ea typeface="Meiryo"/>
                        </a:rPr>
                        <a:t>認知</a:t>
                      </a:r>
                      <a:r>
                        <a:rPr kumimoji="1" lang="en-US" altLang="ja-JP" sz="900" b="1">
                          <a:solidFill>
                            <a:schemeClr val="bg1"/>
                          </a:solidFill>
                          <a:latin typeface="Meiryo"/>
                          <a:ea typeface="Meiryo"/>
                        </a:rPr>
                        <a:t>MAX</a:t>
                      </a:r>
                      <a:r>
                        <a:rPr kumimoji="1" lang="ja-JP" altLang="en-US" sz="900" b="1">
                          <a:solidFill>
                            <a:schemeClr val="bg1"/>
                          </a:solidFill>
                          <a:latin typeface="Meiryo"/>
                          <a:ea typeface="Meiryo"/>
                        </a:rPr>
                        <a:t>プラン（</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30</a:t>
                      </a:r>
                      <a:r>
                        <a:rPr kumimoji="1" lang="ja-JP" altLang="en-US" sz="900" b="1">
                          <a:solidFill>
                            <a:schemeClr val="bg1"/>
                          </a:solidFill>
                          <a:latin typeface="Meiryo"/>
                          <a:ea typeface="Meiryo"/>
                        </a:rPr>
                        <a:t>代）</a:t>
                      </a:r>
                      <a:endParaRPr kumimoji="1" lang="ja-JP" altLang="en-US"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1000005518</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1000005500</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27</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月</a:t>
                      </a:r>
                      <a:r>
                        <a:rPr kumimoji="1" lang="en-US" altLang="ja-JP" sz="1000" kern="120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レスポンシブ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040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土</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13,000,000</a:t>
                      </a:r>
                      <a:r>
                        <a:rPr kumimoji="1" lang="ja-JP" altLang="en-US" sz="1000">
                          <a:solidFill>
                            <a:schemeClr val="accent3"/>
                          </a:solidFill>
                          <a:latin typeface="Meiryo"/>
                          <a:ea typeface="Meiryo"/>
                        </a:rPr>
                        <a:t>円</a:t>
                      </a:r>
                      <a:r>
                        <a:rPr kumimoji="1" lang="ja-JP" altLang="en-US" sz="1000" kern="1200">
                          <a:solidFill>
                            <a:schemeClr val="accent3"/>
                          </a:solidFill>
                          <a:latin typeface="Meiryo"/>
                          <a:ea typeface="Meiryo"/>
                          <a:cs typeface="+mn-cs"/>
                        </a:rPr>
                        <a:t>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kern="1200">
                          <a:solidFill>
                            <a:schemeClr val="accent3"/>
                          </a:solidFill>
                          <a:latin typeface="Meiryo"/>
                          <a:ea typeface="Meiryo"/>
                          <a:cs typeface="+mn-cs"/>
                        </a:rPr>
                        <a:t>25,000,000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endParaRPr kumimoji="1" lang="en-US" altLang="ja-JP" sz="11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381913646"/>
                  </a:ext>
                </a:extLst>
              </a:tr>
              <a:tr h="2628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algn="ctr"/>
                      <a:r>
                        <a:rPr kumimoji="1" lang="en-US" altLang="ja-JP" sz="1000">
                          <a:solidFill>
                            <a:schemeClr val="accent3"/>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17,500,000vimps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dirty="0">
                          <a:solidFill>
                            <a:schemeClr val="tx1">
                              <a:lumMod val="65000"/>
                              <a:lumOff val="35000"/>
                            </a:schemeClr>
                          </a:solidFill>
                          <a:latin typeface="Meiryo"/>
                          <a:ea typeface="Meiryo"/>
                        </a:rPr>
                        <a:t>41,300,000vimps</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a:solidFill>
                            <a:schemeClr val="tx1">
                              <a:lumMod val="65000"/>
                              <a:lumOff val="35000"/>
                            </a:schemeClr>
                          </a:solidFill>
                          <a:latin typeface="Meiryo"/>
                          <a:ea typeface="Meiryo"/>
                        </a:rPr>
                        <a:t>11,200,000vimps</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360869" y="243615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3FC84196-7E8E-0005-329D-D44D937B2B82}"/>
              </a:ext>
            </a:extLst>
          </p:cNvPr>
          <p:cNvSpPr/>
          <p:nvPr/>
        </p:nvSpPr>
        <p:spPr>
          <a:xfrm>
            <a:off x="479425" y="6006199"/>
            <a:ext cx="5027017" cy="787908"/>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同一広告主様において、連続した日付にて当該商品を予約することはできません。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r>
              <a:rPr kumimoji="0" lang="en-US" altLang="ja-JP" sz="800" kern="0" dirty="0">
                <a:solidFill>
                  <a:srgbClr val="C00000"/>
                </a:solidFill>
                <a:latin typeface="Meiryo"/>
                <a:ea typeface="Meiryo"/>
              </a:rPr>
              <a:t>※</a:t>
            </a:r>
            <a:r>
              <a:rPr kumimoji="0" lang="ja-JP" altLang="en-US" sz="800" kern="0" dirty="0">
                <a:solidFill>
                  <a:srgbClr val="C00000"/>
                </a:solidFill>
                <a:latin typeface="Meiryo" panose="020B0604030504040204" pitchFamily="34" charset="-128"/>
                <a:ea typeface="Meiryo" panose="020B0604030504040204" pitchFamily="34" charset="-128"/>
              </a:rPr>
              <a:t>過去に掲載をしたクリエイティブ（画像・見出し）や同等のクリエイティブを掲載することはできません。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lang="en-US" altLang="ja-JP" sz="800" kern="0" dirty="0">
              <a:solidFill>
                <a:srgbClr val="595959"/>
              </a:solidFill>
              <a:latin typeface="Meiryo"/>
              <a:ea typeface="Meiryo"/>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5353878" y="5998455"/>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6" name="テキスト プレースホルダー 35">
            <a:extLst>
              <a:ext uri="{FF2B5EF4-FFF2-40B4-BE49-F238E27FC236}">
                <a16:creationId xmlns:a16="http://schemas.microsoft.com/office/drawing/2014/main" id="{6A8CBA4E-4191-9CE5-3696-33B648C01FE0}"/>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1604073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7760736" y="265481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4" name="表 13">
            <a:extLst>
              <a:ext uri="{FF2B5EF4-FFF2-40B4-BE49-F238E27FC236}">
                <a16:creationId xmlns:a16="http://schemas.microsoft.com/office/drawing/2014/main" id="{E19BFE7C-CDCA-8F7A-733B-4CE545CBC545}"/>
              </a:ext>
            </a:extLst>
          </p:cNvPr>
          <p:cNvGraphicFramePr>
            <a:graphicFrameLocks noGrp="1"/>
          </p:cNvGraphicFramePr>
          <p:nvPr>
            <p:extLst>
              <p:ext uri="{D42A27DB-BD31-4B8C-83A1-F6EECF244321}">
                <p14:modId xmlns:p14="http://schemas.microsoft.com/office/powerpoint/2010/main" val="307357117"/>
              </p:ext>
            </p:extLst>
          </p:nvPr>
        </p:nvGraphicFramePr>
        <p:xfrm>
          <a:off x="675861" y="1105946"/>
          <a:ext cx="10628242" cy="4648024"/>
        </p:xfrm>
        <a:graphic>
          <a:graphicData uri="http://schemas.openxmlformats.org/drawingml/2006/table">
            <a:tbl>
              <a:tblPr firstCol="1" bandRow="1"/>
              <a:tblGrid>
                <a:gridCol w="2978357">
                  <a:extLst>
                    <a:ext uri="{9D8B030D-6E8A-4147-A177-3AD203B41FA5}">
                      <a16:colId xmlns:a16="http://schemas.microsoft.com/office/drawing/2014/main" val="792911817"/>
                    </a:ext>
                  </a:extLst>
                </a:gridCol>
                <a:gridCol w="1096859">
                  <a:extLst>
                    <a:ext uri="{9D8B030D-6E8A-4147-A177-3AD203B41FA5}">
                      <a16:colId xmlns:a16="http://schemas.microsoft.com/office/drawing/2014/main" val="1525620392"/>
                    </a:ext>
                  </a:extLst>
                </a:gridCol>
                <a:gridCol w="2702136">
                  <a:extLst>
                    <a:ext uri="{9D8B030D-6E8A-4147-A177-3AD203B41FA5}">
                      <a16:colId xmlns:a16="http://schemas.microsoft.com/office/drawing/2014/main" val="3835180974"/>
                    </a:ext>
                  </a:extLst>
                </a:gridCol>
                <a:gridCol w="1306176">
                  <a:extLst>
                    <a:ext uri="{9D8B030D-6E8A-4147-A177-3AD203B41FA5}">
                      <a16:colId xmlns:a16="http://schemas.microsoft.com/office/drawing/2014/main" val="1836530671"/>
                    </a:ext>
                  </a:extLst>
                </a:gridCol>
                <a:gridCol w="2274390">
                  <a:extLst>
                    <a:ext uri="{9D8B030D-6E8A-4147-A177-3AD203B41FA5}">
                      <a16:colId xmlns:a16="http://schemas.microsoft.com/office/drawing/2014/main" val="4269922740"/>
                    </a:ext>
                  </a:extLst>
                </a:gridCol>
                <a:gridCol w="270324">
                  <a:extLst>
                    <a:ext uri="{9D8B030D-6E8A-4147-A177-3AD203B41FA5}">
                      <a16:colId xmlns:a16="http://schemas.microsoft.com/office/drawing/2014/main" val="1534325728"/>
                    </a:ext>
                  </a:extLst>
                </a:gridCol>
              </a:tblGrid>
              <a:tr h="4591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b="1" kern="1200">
                          <a:solidFill>
                            <a:schemeClr val="bg1"/>
                          </a:solidFill>
                          <a:latin typeface="Meiryo"/>
                          <a:ea typeface="Meiryo"/>
                          <a:cs typeface="+mn-cs"/>
                        </a:rPr>
                        <a:t>Yahoo! JAPAN</a:t>
                      </a:r>
                      <a:r>
                        <a:rPr kumimoji="1" lang="ja-JP" altLang="en-US" sz="900" b="1" kern="1200">
                          <a:solidFill>
                            <a:schemeClr val="bg1"/>
                          </a:solidFill>
                          <a:latin typeface="Meiryo"/>
                          <a:ea typeface="Meiryo"/>
                          <a:cs typeface="+mn-cs"/>
                        </a:rPr>
                        <a:t>　トップページ　トピックス</a:t>
                      </a:r>
                      <a:r>
                        <a:rPr kumimoji="1" lang="en-US" altLang="ja-JP" sz="900" b="1" kern="1200">
                          <a:solidFill>
                            <a:schemeClr val="bg1"/>
                          </a:solidFill>
                          <a:latin typeface="Meiryo"/>
                          <a:ea typeface="Meiryo"/>
                          <a:cs typeface="+mn-cs"/>
                        </a:rPr>
                        <a:t>PR</a:t>
                      </a:r>
                      <a:r>
                        <a:rPr kumimoji="1" lang="ja-JP" altLang="en-US"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SP</a:t>
                      </a:r>
                    </a:p>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（オールリーチ　</a:t>
                      </a:r>
                      <a:r>
                        <a:rPr kumimoji="1" lang="en-US" altLang="ja-JP" sz="900" b="1" kern="1200">
                          <a:solidFill>
                            <a:schemeClr val="bg1"/>
                          </a:solidFill>
                          <a:latin typeface="Meiryo"/>
                          <a:ea typeface="Meiryo"/>
                          <a:cs typeface="+mn-cs"/>
                        </a:rPr>
                        <a:t>Plus</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20</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39</a:t>
                      </a:r>
                      <a:r>
                        <a:rPr kumimoji="1" lang="ja-JP" altLang="en-US" sz="900" b="1" kern="1200">
                          <a:solidFill>
                            <a:schemeClr val="bg1"/>
                          </a:solidFill>
                          <a:latin typeface="Meiryo"/>
                          <a:ea typeface="Meiryo"/>
                          <a:cs typeface="+mn-cs"/>
                        </a:rPr>
                        <a:t>歳）</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3">
                  <a:txBody>
                    <a:bodyPr/>
                    <a:lstStyle/>
                    <a:p>
                      <a:pPr algn="ctr"/>
                      <a:r>
                        <a:rPr kumimoji="1" lang="en-US" altLang="ja-JP" sz="900" b="1">
                          <a:solidFill>
                            <a:schemeClr val="bg1"/>
                          </a:solidFill>
                          <a:latin typeface="Meiryo"/>
                          <a:ea typeface="Meiryo"/>
                        </a:rPr>
                        <a:t>Yahoo! JAPAN</a:t>
                      </a:r>
                      <a:r>
                        <a:rPr kumimoji="1" lang="ja-JP" altLang="en-US" sz="900" b="1">
                          <a:solidFill>
                            <a:schemeClr val="bg1"/>
                          </a:solidFill>
                          <a:latin typeface="Meiryo"/>
                          <a:ea typeface="Meiryo"/>
                        </a:rPr>
                        <a:t>　トップページ　トピックス</a:t>
                      </a:r>
                      <a:r>
                        <a:rPr kumimoji="1" lang="en-US" altLang="ja-JP" sz="900" b="1">
                          <a:solidFill>
                            <a:schemeClr val="bg1"/>
                          </a:solidFill>
                          <a:latin typeface="Meiryo"/>
                          <a:ea typeface="Meiryo"/>
                        </a:rPr>
                        <a:t>PR</a:t>
                      </a:r>
                      <a:r>
                        <a:rPr kumimoji="1" lang="ja-JP" altLang="en-US" sz="900" b="1">
                          <a:solidFill>
                            <a:schemeClr val="bg1"/>
                          </a:solidFill>
                          <a:latin typeface="Meiryo"/>
                          <a:ea typeface="Meiryo"/>
                        </a:rPr>
                        <a:t>　</a:t>
                      </a:r>
                      <a:r>
                        <a:rPr kumimoji="1" lang="en-US" altLang="ja-JP" sz="900" b="1">
                          <a:solidFill>
                            <a:schemeClr val="bg1"/>
                          </a:solidFill>
                          <a:latin typeface="Meiryo"/>
                          <a:ea typeface="Meiryo"/>
                        </a:rPr>
                        <a:t>SP</a:t>
                      </a:r>
                    </a:p>
                    <a:p>
                      <a:pPr algn="ctr"/>
                      <a:r>
                        <a:rPr kumimoji="1" lang="ja-JP" altLang="en-US" sz="900" b="1">
                          <a:solidFill>
                            <a:schemeClr val="bg1"/>
                          </a:solidFill>
                          <a:latin typeface="Meiryo"/>
                          <a:ea typeface="Meiryo"/>
                        </a:rPr>
                        <a:t>（オールリーチ　</a:t>
                      </a:r>
                      <a:r>
                        <a:rPr kumimoji="1" lang="en-US" altLang="ja-JP" sz="900" b="1">
                          <a:solidFill>
                            <a:schemeClr val="bg1"/>
                          </a:solidFill>
                          <a:latin typeface="Meiryo"/>
                          <a:ea typeface="Meiryo"/>
                        </a:rPr>
                        <a:t>Plus</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40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59</a:t>
                      </a:r>
                      <a:r>
                        <a:rPr kumimoji="1" lang="ja-JP" altLang="en-US" sz="900" b="1">
                          <a:solidFill>
                            <a:schemeClr val="bg1"/>
                          </a:solidFill>
                          <a:latin typeface="Meiryo"/>
                          <a:ea typeface="Meiryo"/>
                        </a:rPr>
                        <a:t>歳）</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a:solidFill>
                            <a:schemeClr val="bg1"/>
                          </a:solidFill>
                          <a:latin typeface="Meiryo"/>
                          <a:ea typeface="Meiryo"/>
                        </a:rPr>
                        <a:t>リーチ</a:t>
                      </a:r>
                      <a:r>
                        <a:rPr kumimoji="1" lang="en-US" altLang="ja-JP" sz="900" b="1">
                          <a:solidFill>
                            <a:schemeClr val="bg1"/>
                          </a:solidFill>
                          <a:latin typeface="Meiryo"/>
                          <a:ea typeface="Meiryo"/>
                        </a:rPr>
                        <a:t>&amp;</a:t>
                      </a:r>
                      <a:r>
                        <a:rPr kumimoji="1" lang="ja-JP" altLang="en-US" sz="900" b="1">
                          <a:solidFill>
                            <a:schemeClr val="bg1"/>
                          </a:solidFill>
                          <a:latin typeface="Meiryo"/>
                          <a:ea typeface="Meiryo"/>
                        </a:rPr>
                        <a:t>認知</a:t>
                      </a:r>
                      <a:r>
                        <a:rPr kumimoji="1" lang="en-US" altLang="ja-JP" sz="900" b="1">
                          <a:solidFill>
                            <a:schemeClr val="bg1"/>
                          </a:solidFill>
                          <a:latin typeface="Meiryo"/>
                          <a:ea typeface="Meiryo"/>
                        </a:rPr>
                        <a:t>MAX</a:t>
                      </a:r>
                      <a:r>
                        <a:rPr kumimoji="1" lang="ja-JP" altLang="en-US" sz="900" b="1">
                          <a:solidFill>
                            <a:schemeClr val="bg1"/>
                          </a:solidFill>
                          <a:latin typeface="Meiryo"/>
                          <a:ea typeface="Meiryo"/>
                        </a:rPr>
                        <a:t>プラン（</a:t>
                      </a:r>
                      <a:r>
                        <a:rPr kumimoji="1" lang="en-US" altLang="ja-JP" sz="900" b="1">
                          <a:solidFill>
                            <a:schemeClr val="bg1"/>
                          </a:solidFill>
                          <a:latin typeface="Meiryo"/>
                          <a:ea typeface="Meiryo"/>
                        </a:rPr>
                        <a:t>20</a:t>
                      </a:r>
                      <a:r>
                        <a:rPr kumimoji="1" lang="ja-JP" altLang="en-US" sz="900" b="1">
                          <a:solidFill>
                            <a:schemeClr val="bg1"/>
                          </a:solidFill>
                          <a:latin typeface="Meiryo"/>
                          <a:ea typeface="Meiryo"/>
                        </a:rPr>
                        <a:t>～</a:t>
                      </a:r>
                      <a:r>
                        <a:rPr kumimoji="1" lang="en-US" altLang="ja-JP" sz="900" b="1">
                          <a:solidFill>
                            <a:schemeClr val="bg1"/>
                          </a:solidFill>
                          <a:latin typeface="Meiryo"/>
                          <a:ea typeface="Meiryo"/>
                        </a:rPr>
                        <a:t>30</a:t>
                      </a:r>
                      <a:r>
                        <a:rPr kumimoji="1" lang="ja-JP" altLang="en-US" sz="900" b="1">
                          <a:solidFill>
                            <a:schemeClr val="bg1"/>
                          </a:solidFill>
                          <a:latin typeface="Meiryo"/>
                          <a:ea typeface="Meiryo"/>
                        </a:rPr>
                        <a:t>代）</a:t>
                      </a:r>
                      <a:endParaRPr kumimoji="1" lang="ja-JP" altLang="en-US" sz="9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1000005502</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1000005519</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ja-JP" altLang="en-US" sz="1000">
                          <a:solidFill>
                            <a:schemeClr val="accent3"/>
                          </a:solidFill>
                          <a:latin typeface="Meiryo" panose="020B0604030504040204" pitchFamily="34" charset="-128"/>
                          <a:ea typeface="Meiryo" panose="020B0604030504040204" pitchFamily="34" charset="-128"/>
                        </a:rPr>
                        <a:t>新規</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27</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月</a:t>
                      </a:r>
                      <a:r>
                        <a:rPr kumimoji="1" lang="en-US" altLang="ja-JP" sz="1000" kern="1200">
                          <a:solidFill>
                            <a:schemeClr val="accent3"/>
                          </a:solidFill>
                          <a:latin typeface="Meiryo"/>
                          <a:ea typeface="Meiryo"/>
                          <a:cs typeface="+mn-cs"/>
                        </a:rPr>
                        <a:t>)</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solidFill>
                        <a:schemeClr val="bg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〇</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0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112060797"/>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レスポンシブ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0407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a:solidFill>
                            <a:schemeClr val="accent3"/>
                          </a:solidFill>
                          <a:latin typeface="Meiryo"/>
                          <a:ea typeface="Meiryo"/>
                          <a:cs typeface="+mn-cs"/>
                        </a:rPr>
                        <a:t>-</a:t>
                      </a:r>
                      <a:endParaRPr kumimoji="1" lang="ja-JP" altLang="en-US" sz="1000" b="0" i="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4222981766"/>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スマートフォン（ウェブ</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　トップページ　トピックス</a:t>
                      </a:r>
                      <a:r>
                        <a:rPr kumimoji="1" lang="en-US" altLang="ja-JP" sz="1000" kern="1200">
                          <a:solidFill>
                            <a:schemeClr val="accent3"/>
                          </a:solidFill>
                          <a:latin typeface="Meiryo"/>
                          <a:ea typeface="Meiryo"/>
                          <a:cs typeface="+mn-cs"/>
                        </a:rPr>
                        <a:t>PR</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トップページ　および　</a:t>
                      </a:r>
                      <a:r>
                        <a:rPr kumimoji="1" lang="en-US" altLang="ja-JP" sz="1000" kern="1200">
                          <a:solidFill>
                            <a:schemeClr val="accent3"/>
                          </a:solidFill>
                          <a:latin typeface="Meiryo"/>
                          <a:ea typeface="Meiryo"/>
                          <a:cs typeface="+mn-cs"/>
                        </a:rPr>
                        <a:t>Yahoo! JAPAN</a:t>
                      </a:r>
                      <a:r>
                        <a:rPr kumimoji="1" lang="ja-JP" altLang="en-US" sz="1000" kern="1200">
                          <a:solidFill>
                            <a:schemeClr val="accent3"/>
                          </a:solidFill>
                          <a:latin typeface="Meiryo"/>
                          <a:ea typeface="Meiryo"/>
                          <a:cs typeface="+mn-cs"/>
                        </a:rPr>
                        <a:t>アプリのトップページトピックス内</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9399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4</a:t>
                      </a:r>
                      <a:r>
                        <a:rPr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dirty="0">
                          <a:ln>
                            <a:noFill/>
                          </a:ln>
                          <a:solidFill>
                            <a:schemeClr val="accent3"/>
                          </a:solidFill>
                          <a:effectLst/>
                          <a:uLnTx/>
                          <a:uFillTx/>
                          <a:latin typeface="Meiryo"/>
                        </a:rPr>
                        <a:t>(</a:t>
                      </a:r>
                      <a:r>
                        <a:rPr lang="ja-JP" altLang="en-US" sz="1000" b="0" i="0" u="none" strike="noStrike" kern="1200" cap="none" spc="0" normalizeH="0" baseline="0" noProof="0" dirty="0">
                          <a:ln>
                            <a:noFill/>
                          </a:ln>
                          <a:solidFill>
                            <a:schemeClr val="accent3"/>
                          </a:solidFill>
                          <a:effectLst/>
                          <a:uLnTx/>
                          <a:uFillTx/>
                          <a:latin typeface="Meiryo"/>
                        </a:rPr>
                        <a:t>月</a:t>
                      </a:r>
                      <a:r>
                        <a:rPr lang="en-US" altLang="ja-JP" sz="1000" b="0" i="0" u="none" strike="noStrike" kern="1200" cap="none" spc="0" normalizeH="0" baseline="0" noProof="0" dirty="0">
                          <a:ln>
                            <a:noFill/>
                          </a:ln>
                          <a:solidFill>
                            <a:schemeClr val="accent3"/>
                          </a:solidFill>
                          <a:effectLst/>
                          <a:uLnTx/>
                          <a:uFillTx/>
                          <a:latin typeface="Meiryo"/>
                        </a:rPr>
                        <a:t>)</a:t>
                      </a:r>
                      <a:r>
                        <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rPr>
                        <a:t>2023</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9</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altLang="ja-JP" sz="1000" b="0" i="0" u="none" strike="noStrike" kern="1200" cap="none" spc="0" normalizeH="0" baseline="0" noProof="0" dirty="0">
                          <a:ln>
                            <a:noFill/>
                          </a:ln>
                          <a:solidFill>
                            <a:schemeClr val="tx1">
                              <a:lumMod val="65000"/>
                              <a:lumOff val="35000"/>
                            </a:schemeClr>
                          </a:solidFill>
                          <a:effectLst/>
                          <a:uLnTx/>
                          <a:uFillTx/>
                          <a:latin typeface="Meiryo"/>
                        </a:rPr>
                        <a:t>30</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dirty="0">
                          <a:ln>
                            <a:noFill/>
                          </a:ln>
                          <a:solidFill>
                            <a:schemeClr val="tx1">
                              <a:lumMod val="65000"/>
                              <a:lumOff val="35000"/>
                            </a:schemeClr>
                          </a:solidFill>
                          <a:effectLst/>
                          <a:uLnTx/>
                          <a:uFillTx/>
                          <a:latin typeface="Meiryo"/>
                          <a:ea typeface="Meiryo"/>
                        </a:rPr>
                        <a:t>土</a:t>
                      </a:r>
                      <a:r>
                        <a:rPr kumimoji="1" lang="ja-JP" altLang="ja-JP" sz="1000" b="0" i="0" u="none" strike="noStrike" kern="1200" cap="none" spc="0" normalizeH="0" baseline="0" noProof="0" dirty="0">
                          <a:ln>
                            <a:noFill/>
                          </a:ln>
                          <a:solidFill>
                            <a:schemeClr val="tx1">
                              <a:lumMod val="65000"/>
                              <a:lumOff val="35000"/>
                            </a:schemeClr>
                          </a:solidFill>
                          <a:effectLst/>
                          <a:uLnTx/>
                          <a:uFillTx/>
                          <a:latin typeface="Meiryo"/>
                          <a:ea typeface="Meiryo"/>
                        </a:rPr>
                        <a:t>）</a:t>
                      </a:r>
                      <a:endPar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日間</a:t>
                      </a:r>
                      <a:endParaRPr kumimoji="1" lang="ja-JP" altLang="en-US" sz="900" kern="1200">
                        <a:solidFill>
                          <a:schemeClr val="accent6"/>
                        </a:solidFill>
                        <a:latin typeface="Meiryo"/>
                        <a:ea typeface="Meiryo"/>
                        <a:cs typeface="+mn-cs"/>
                      </a:endParaRPr>
                    </a:p>
                  </a:txBody>
                  <a:tcPr anchor="ctr">
                    <a:lnL w="19050" cap="flat" cmpd="sng" algn="ctr">
                      <a:noFill/>
                      <a:prstDash val="solid"/>
                      <a:round/>
                      <a:headEnd type="none" w="med" len="med"/>
                      <a:tailEnd type="none" w="med" len="med"/>
                    </a:lnL>
                    <a:lnR w="12700" cmpd="sng">
                      <a:noFill/>
                      <a:prstDash val="soli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967014782"/>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a:ea typeface="Meiryo"/>
                        </a:rPr>
                        <a:t>枠購入型</a:t>
                      </a:r>
                    </a:p>
                  </a:txBody>
                  <a:tcPr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939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10,000,000</a:t>
                      </a:r>
                      <a:r>
                        <a:rPr kumimoji="1" lang="ja-JP" altLang="en-US" sz="1000">
                          <a:solidFill>
                            <a:schemeClr val="accent3"/>
                          </a:solidFill>
                          <a:latin typeface="Meiryo"/>
                          <a:ea typeface="Meiryo"/>
                        </a:rPr>
                        <a:t>円</a:t>
                      </a:r>
                      <a:r>
                        <a:rPr kumimoji="1" lang="ja-JP" altLang="en-US" sz="1000" kern="1200">
                          <a:solidFill>
                            <a:schemeClr val="accent3"/>
                          </a:solidFill>
                          <a:latin typeface="Meiryo"/>
                          <a:ea typeface="Meiryo"/>
                          <a:cs typeface="+mn-cs"/>
                        </a:rPr>
                        <a:t>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kern="1200">
                          <a:solidFill>
                            <a:schemeClr val="accent3"/>
                          </a:solidFill>
                          <a:latin typeface="Meiryo"/>
                          <a:ea typeface="Meiryo"/>
                          <a:cs typeface="+mn-cs"/>
                        </a:rPr>
                        <a:t>20,000,000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　</a:t>
                      </a:r>
                      <a:r>
                        <a:rPr kumimoji="1" lang="en-US" altLang="ja-JP" sz="1000" kern="1200">
                          <a:solidFill>
                            <a:schemeClr val="accent6"/>
                          </a:solidFill>
                          <a:latin typeface="Meiryo"/>
                          <a:ea typeface="Meiryo"/>
                          <a:cs typeface="+mn-cs"/>
                        </a:rPr>
                        <a:t>※1</a:t>
                      </a:r>
                      <a:endParaRPr kumimoji="1" lang="en-US" altLang="ja-JP" sz="11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381913646"/>
                  </a:ext>
                </a:extLst>
              </a:tr>
              <a:tr h="2628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algn="ctr"/>
                      <a:r>
                        <a:rPr kumimoji="1" lang="en-US" altLang="ja-JP" sz="1000">
                          <a:solidFill>
                            <a:schemeClr val="accent3"/>
                          </a:solidFill>
                          <a:latin typeface="Meiryo"/>
                          <a:ea typeface="Meiryo"/>
                        </a:rPr>
                        <a:t>-</a:t>
                      </a:r>
                      <a:endParaRPr kumimoji="1" lang="ja-JP" altLang="en-US"/>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algn="ctr"/>
                      <a:r>
                        <a:rPr kumimoji="1" lang="en-US" altLang="ja-JP" sz="1000">
                          <a:solidFill>
                            <a:schemeClr val="accent3"/>
                          </a:solidFill>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014462905"/>
                  </a:ext>
                </a:extLst>
              </a:tr>
              <a:tr h="37643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tx1">
                              <a:lumMod val="65000"/>
                              <a:lumOff val="35000"/>
                            </a:schemeClr>
                          </a:solidFill>
                          <a:latin typeface="Meiryo"/>
                          <a:ea typeface="Meiryo"/>
                          <a:cs typeface="+mn-cs"/>
                        </a:rPr>
                        <a:t>11,200,000vimps</a:t>
                      </a:r>
                      <a:endParaRPr kumimoji="1" lang="ja-JP" altLang="en-US"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3">
                  <a:txBody>
                    <a:bodyPr/>
                    <a:lstStyle/>
                    <a:p>
                      <a:pPr algn="ctr"/>
                      <a:r>
                        <a:rPr kumimoji="1" lang="en-US" altLang="ja-JP" sz="1000" dirty="0">
                          <a:solidFill>
                            <a:schemeClr val="tx1">
                              <a:lumMod val="65000"/>
                              <a:lumOff val="35000"/>
                            </a:schemeClr>
                          </a:solidFill>
                          <a:latin typeface="Meiryo"/>
                          <a:ea typeface="Meiryo"/>
                        </a:rPr>
                        <a:t>22,700,000vimps</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a:solidFill>
                            <a:schemeClr val="tx1">
                              <a:lumMod val="65000"/>
                              <a:lumOff val="35000"/>
                            </a:schemeClr>
                          </a:solidFill>
                          <a:latin typeface="Meiryo"/>
                          <a:ea typeface="Meiryo"/>
                        </a:rPr>
                        <a:t>11,200,000vimps</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8352744"/>
                  </a:ext>
                </a:extLst>
              </a:tr>
            </a:tbl>
          </a:graphicData>
        </a:graphic>
      </p:graphicFrame>
      <p:sp>
        <p:nvSpPr>
          <p:cNvPr id="15" name="正方形/長方形 14">
            <a:extLst>
              <a:ext uri="{FF2B5EF4-FFF2-40B4-BE49-F238E27FC236}">
                <a16:creationId xmlns:a16="http://schemas.microsoft.com/office/drawing/2014/main" id="{6300EBA2-9CAA-D114-A5BF-6103E88A4657}"/>
              </a:ext>
            </a:extLst>
          </p:cNvPr>
          <p:cNvSpPr/>
          <p:nvPr/>
        </p:nvSpPr>
        <p:spPr>
          <a:xfrm>
            <a:off x="479425" y="6006199"/>
            <a:ext cx="5027017" cy="812530"/>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a:p>
            <a:pPr>
              <a:lnSpc>
                <a:spcPct val="110000"/>
              </a:lnSpc>
              <a:defRPr/>
            </a:pPr>
            <a:r>
              <a:rPr kumimoji="0" lang="en-US" altLang="ja-JP" sz="800" b="1" kern="0" dirty="0">
                <a:solidFill>
                  <a:srgbClr val="C00000"/>
                </a:solidFill>
                <a:latin typeface="Meiryo"/>
                <a:ea typeface="Meiryo"/>
              </a:rPr>
              <a:t>※</a:t>
            </a:r>
            <a:r>
              <a:rPr kumimoji="0" lang="ja-JP" altLang="en-US" sz="800" b="1" kern="0" dirty="0">
                <a:solidFill>
                  <a:srgbClr val="C00000"/>
                </a:solidFill>
                <a:latin typeface="Meiryo" panose="020B0604030504040204" pitchFamily="34" charset="-128"/>
                <a:ea typeface="Meiryo" panose="020B0604030504040204" pitchFamily="34" charset="-128"/>
              </a:rPr>
              <a:t>同一広告主様において、連続した日付にて当該商品を予約することはできません。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a:ea typeface="Meiryo"/>
              </a:rPr>
              <a:t>※</a:t>
            </a:r>
            <a:r>
              <a:rPr kumimoji="0" lang="ja-JP" altLang="en-US" sz="800" kern="0" dirty="0">
                <a:solidFill>
                  <a:srgbClr val="C00000"/>
                </a:solidFill>
                <a:latin typeface="Meiryo" panose="020B0604030504040204" pitchFamily="34" charset="-128"/>
                <a:ea typeface="Meiryo" panose="020B0604030504040204" pitchFamily="34" charset="-128"/>
              </a:rPr>
              <a:t>過去に掲載をしたクリエイティブ（画像・見出し）や同等のクリエイティブを掲載することはできません。</a:t>
            </a:r>
            <a:endParaRPr kumimoji="0" lang="en-US" altLang="ja-JP" sz="800" b="1" kern="0" dirty="0">
              <a:solidFill>
                <a:srgbClr val="C00000"/>
              </a:solidFill>
              <a:latin typeface="Meiryo" panose="020B0604030504040204" pitchFamily="34" charset="-128"/>
              <a:ea typeface="Meiryo" panose="020B0604030504040204" pitchFamily="34" charset="-128"/>
            </a:endParaRPr>
          </a:p>
          <a:p>
            <a:pPr>
              <a:lnSpc>
                <a:spcPct val="110000"/>
              </a:lnSpc>
              <a:defRPr/>
            </a:pP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FF500F00-945C-81F2-D4FE-3FF46196B772}"/>
              </a:ext>
            </a:extLst>
          </p:cNvPr>
          <p:cNvSpPr/>
          <p:nvPr/>
        </p:nvSpPr>
        <p:spPr>
          <a:xfrm>
            <a:off x="5353878" y="5998455"/>
            <a:ext cx="6193982" cy="135422"/>
          </a:xfrm>
          <a:prstGeom prst="rect">
            <a:avLst/>
          </a:prstGeom>
        </p:spPr>
        <p:txBody>
          <a:bodyPr wrap="square" lIns="0" tIns="0" rIns="0" bIns="0" anchor="t">
            <a:spAutoFit/>
          </a:bodyPr>
          <a:lstStyle/>
          <a:p>
            <a:pPr>
              <a:lnSpc>
                <a:spcPct val="110000"/>
              </a:lnSpc>
              <a:defRPr/>
            </a:pPr>
            <a:r>
              <a:rPr kumimoji="0" lang="en-US" altLang="ja-JP" sz="800" kern="0">
                <a:solidFill>
                  <a:srgbClr val="C00000"/>
                </a:solidFill>
                <a:latin typeface="Meiryo" panose="020B0604030504040204" pitchFamily="34" charset="-128"/>
                <a:ea typeface="Meiryo" panose="020B0604030504040204" pitchFamily="34" charset="-128"/>
              </a:rPr>
              <a:t>※1  </a:t>
            </a:r>
            <a:r>
              <a:rPr kumimoji="0" lang="en" altLang="ja-JP" sz="800" kern="0">
                <a:solidFill>
                  <a:srgbClr val="C00000"/>
                </a:solidFill>
                <a:latin typeface="Meiryo" panose="020B0604030504040204" pitchFamily="34" charset="-128"/>
                <a:ea typeface="Meiryo" panose="020B0604030504040204" pitchFamily="34" charset="-128"/>
              </a:rPr>
              <a:t>FQ</a:t>
            </a:r>
            <a:r>
              <a:rPr kumimoji="0" lang="ja-JP" altLang="en-US" sz="800" kern="0">
                <a:solidFill>
                  <a:srgbClr val="C00000"/>
                </a:solidFill>
                <a:latin typeface="Meiryo" panose="020B0604030504040204" pitchFamily="34" charset="-128"/>
                <a:ea typeface="Meiryo" panose="020B0604030504040204" pitchFamily="34" charset="-128"/>
              </a:rPr>
              <a:t>指定、年齢指定の掛け率含む</a:t>
            </a:r>
            <a:endParaRPr kumimoji="0" lang="en-US" altLang="ja-JP" sz="800" kern="0">
              <a:solidFill>
                <a:srgbClr val="C00000"/>
              </a:solidFill>
              <a:latin typeface="Meiryo" panose="020B0604030504040204" pitchFamily="34" charset="-128"/>
              <a:ea typeface="Meiryo" panose="020B0604030504040204" pitchFamily="34" charset="-128"/>
            </a:endParaRPr>
          </a:p>
        </p:txBody>
      </p:sp>
      <p:sp>
        <p:nvSpPr>
          <p:cNvPr id="18" name="円/楕円 15">
            <a:extLst>
              <a:ext uri="{FF2B5EF4-FFF2-40B4-BE49-F238E27FC236}">
                <a16:creationId xmlns:a16="http://schemas.microsoft.com/office/drawing/2014/main" id="{A9260A27-0553-7089-E078-B2A6B34A6832}"/>
              </a:ext>
            </a:extLst>
          </p:cNvPr>
          <p:cNvSpPr>
            <a:spLocks noChangeAspect="1"/>
          </p:cNvSpPr>
          <p:nvPr/>
        </p:nvSpPr>
        <p:spPr>
          <a:xfrm>
            <a:off x="8360869" y="243615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8" name="テキスト プレースホルダー 35">
            <a:extLst>
              <a:ext uri="{FF2B5EF4-FFF2-40B4-BE49-F238E27FC236}">
                <a16:creationId xmlns:a16="http://schemas.microsoft.com/office/drawing/2014/main" id="{136D421A-BA55-8D10-4B8C-AAAE589A84DA}"/>
              </a:ext>
            </a:extLst>
          </p:cNvPr>
          <p:cNvSpPr>
            <a:spLocks noGrp="1"/>
          </p:cNvSpPr>
          <p:nvPr>
            <p:ph type="body" sz="quarter" idx="13"/>
          </p:nvPr>
        </p:nvSpPr>
        <p:spPr>
          <a:xfrm>
            <a:off x="3998286" y="221286"/>
            <a:ext cx="5325181" cy="335028"/>
          </a:xfrm>
        </p:spPr>
        <p:txBody>
          <a:bodyPr/>
          <a:lstStyle/>
          <a:p>
            <a:r>
              <a:rPr lang="en-US" altLang="ja-JP" sz="1600" b="1">
                <a:solidFill>
                  <a:schemeClr val="accent3"/>
                </a:solidFill>
                <a:latin typeface="+mn-ea"/>
                <a:ea typeface="+mn-ea"/>
              </a:rPr>
              <a:t>Yahoo! JAPAN</a:t>
            </a:r>
            <a:r>
              <a:rPr lang="ja-JP" altLang="en-US" sz="1600" b="1">
                <a:solidFill>
                  <a:schemeClr val="accent3"/>
                </a:solidFill>
                <a:latin typeface="+mn-ea"/>
                <a:ea typeface="+mn-ea"/>
              </a:rPr>
              <a:t>　トップページ　トピックス</a:t>
            </a:r>
            <a:r>
              <a:rPr lang="en-US" altLang="ja-JP" sz="1600" b="1">
                <a:solidFill>
                  <a:schemeClr val="accent3"/>
                </a:solidFill>
                <a:latin typeface="+mn-ea"/>
                <a:ea typeface="+mn-ea"/>
              </a:rPr>
              <a:t>PR</a:t>
            </a:r>
            <a:r>
              <a:rPr lang="ja-JP" altLang="en-US" sz="1600" b="1">
                <a:solidFill>
                  <a:schemeClr val="accent3"/>
                </a:solidFill>
                <a:latin typeface="+mn-ea"/>
                <a:ea typeface="+mn-ea"/>
              </a:rPr>
              <a:t>　</a:t>
            </a:r>
            <a:r>
              <a:rPr lang="en-US" altLang="ja-JP" sz="1600" b="1">
                <a:solidFill>
                  <a:schemeClr val="accent3"/>
                </a:solidFill>
                <a:latin typeface="+mn-ea"/>
                <a:ea typeface="+mn-ea"/>
              </a:rPr>
              <a:t>SP</a:t>
            </a:r>
            <a:endParaRPr kumimoji="1" lang="ja-JP" altLang="en-US" sz="1600" b="1" i="0">
              <a:solidFill>
                <a:schemeClr val="accent3"/>
              </a:solidFill>
              <a:latin typeface="+mn-ea"/>
              <a:ea typeface="+mn-ea"/>
            </a:endParaRPr>
          </a:p>
        </p:txBody>
      </p:sp>
    </p:spTree>
    <p:extLst>
      <p:ext uri="{BB962C8B-B14F-4D97-AF65-F5344CB8AC3E}">
        <p14:creationId xmlns:p14="http://schemas.microsoft.com/office/powerpoint/2010/main" val="1612170661"/>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1725</TotalTime>
  <Words>8641</Words>
  <Application>Microsoft Office PowerPoint</Application>
  <PresentationFormat>ワイド画面</PresentationFormat>
  <Paragraphs>1079</Paragraphs>
  <Slides>43</Slides>
  <Notes>16</Notes>
  <HiddenSlides>0</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43</vt:i4>
      </vt:variant>
    </vt:vector>
  </HeadingPairs>
  <TitlesOfParts>
    <vt:vector size="57" baseType="lpstr">
      <vt:lpstr>A P-OTF UD Shin Go NT Pr6N U</vt:lpstr>
      <vt:lpstr>Hiragino Kaku Gothic Pro</vt:lpstr>
      <vt:lpstr>ヒラギノ角ゴ Pro W3</vt:lpstr>
      <vt:lpstr>メイリオ</vt:lpstr>
      <vt:lpstr>メイリオ</vt:lpstr>
      <vt:lpstr>Yu Gothic</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宮崎 佐津紀</cp:lastModifiedBy>
  <cp:revision>25</cp:revision>
  <dcterms:created xsi:type="dcterms:W3CDTF">2020-02-26T07:28:11Z</dcterms:created>
  <dcterms:modified xsi:type="dcterms:W3CDTF">2023-06-12T07:57:25Z</dcterms:modified>
  <cp:category/>
</cp:coreProperties>
</file>