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30"/>
  </p:notesMasterIdLst>
  <p:sldIdLst>
    <p:sldId id="469" r:id="rId2"/>
    <p:sldId id="572" r:id="rId3"/>
    <p:sldId id="745" r:id="rId4"/>
    <p:sldId id="544" r:id="rId5"/>
    <p:sldId id="759" r:id="rId6"/>
    <p:sldId id="760" r:id="rId7"/>
    <p:sldId id="761" r:id="rId8"/>
    <p:sldId id="714" r:id="rId9"/>
    <p:sldId id="558" r:id="rId10"/>
    <p:sldId id="750" r:id="rId11"/>
    <p:sldId id="752" r:id="rId12"/>
    <p:sldId id="753" r:id="rId13"/>
    <p:sldId id="720" r:id="rId14"/>
    <p:sldId id="737" r:id="rId15"/>
    <p:sldId id="754" r:id="rId16"/>
    <p:sldId id="755" r:id="rId17"/>
    <p:sldId id="756" r:id="rId18"/>
    <p:sldId id="726" r:id="rId19"/>
    <p:sldId id="757" r:id="rId20"/>
    <p:sldId id="758" r:id="rId21"/>
    <p:sldId id="762" r:id="rId22"/>
    <p:sldId id="763" r:id="rId23"/>
    <p:sldId id="570" r:id="rId24"/>
    <p:sldId id="741" r:id="rId25"/>
    <p:sldId id="764" r:id="rId26"/>
    <p:sldId id="765" r:id="rId27"/>
    <p:sldId id="766" r:id="rId28"/>
    <p:sldId id="512" r:id="rId2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00003E"/>
    <a:srgbClr val="F77911"/>
    <a:srgbClr val="00005C"/>
    <a:srgbClr val="D5D5D5"/>
    <a:srgbClr val="00003F"/>
    <a:srgbClr val="0D0C0D"/>
    <a:srgbClr val="000000"/>
    <a:srgbClr val="0D0D0D"/>
    <a:srgbClr val="FC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80" autoAdjust="0"/>
    <p:restoredTop sz="94932" autoAdjust="0"/>
  </p:normalViewPr>
  <p:slideViewPr>
    <p:cSldViewPr snapToGrid="0">
      <p:cViewPr varScale="1">
        <p:scale>
          <a:sx n="107" d="100"/>
          <a:sy n="107" d="100"/>
        </p:scale>
        <p:origin x="1568" y="4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___.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___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___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___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___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1.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___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817528279285709E-2"/>
          <c:y val="2.0137642749245423E-2"/>
          <c:w val="0.9228450094769316"/>
          <c:h val="0.87844330120760528"/>
        </c:manualLayout>
      </c:layout>
      <c:barChart>
        <c:barDir val="col"/>
        <c:grouping val="clustered"/>
        <c:varyColors val="0"/>
        <c:ser>
          <c:idx val="0"/>
          <c:order val="0"/>
          <c:tx>
            <c:strRef>
              <c:f>Sheet1!$B$1</c:f>
              <c:strCache>
                <c:ptCount val="1"/>
                <c:pt idx="0">
                  <c:v>系列 1</c:v>
                </c:pt>
              </c:strCache>
            </c:strRef>
          </c:tx>
          <c:spPr>
            <a:solidFill>
              <a:srgbClr val="D5D5D5"/>
            </a:solidFill>
            <a:ln>
              <a:noFill/>
            </a:ln>
            <a:effectLst/>
          </c:spPr>
          <c:invertIfNegative val="0"/>
          <c:dPt>
            <c:idx val="0"/>
            <c:invertIfNegative val="0"/>
            <c:bubble3D val="0"/>
            <c:spPr>
              <a:solidFill>
                <a:srgbClr val="FF0033"/>
              </a:solidFill>
              <a:ln>
                <a:noFill/>
              </a:ln>
              <a:effectLst/>
            </c:spPr>
            <c:extLst>
              <c:ext xmlns:c16="http://schemas.microsoft.com/office/drawing/2014/chart" uri="{C3380CC4-5D6E-409C-BE32-E72D297353CC}">
                <c16:uniqueId val="{00000001-C5C1-5F43-9754-291FA6B83643}"/>
              </c:ext>
            </c:extLst>
          </c:dPt>
          <c:dPt>
            <c:idx val="1"/>
            <c:invertIfNegative val="0"/>
            <c:bubble3D val="0"/>
            <c:spPr>
              <a:solidFill>
                <a:srgbClr val="D5D5D5"/>
              </a:solidFill>
              <a:ln>
                <a:noFill/>
              </a:ln>
              <a:effectLst/>
            </c:spPr>
            <c:extLst>
              <c:ext xmlns:c16="http://schemas.microsoft.com/office/drawing/2014/chart" uri="{C3380CC4-5D6E-409C-BE32-E72D297353CC}">
                <c16:uniqueId val="{00000003-C5C1-5F43-9754-291FA6B83643}"/>
              </c:ext>
            </c:extLst>
          </c:dPt>
          <c:dPt>
            <c:idx val="2"/>
            <c:invertIfNegative val="0"/>
            <c:bubble3D val="0"/>
            <c:spPr>
              <a:solidFill>
                <a:srgbClr val="FF0033"/>
              </a:solidFill>
              <a:ln>
                <a:noFill/>
              </a:ln>
              <a:effectLst/>
            </c:spPr>
            <c:extLst>
              <c:ext xmlns:c16="http://schemas.microsoft.com/office/drawing/2014/chart" uri="{C3380CC4-5D6E-409C-BE32-E72D297353CC}">
                <c16:uniqueId val="{00000005-C5C1-5F43-9754-291FA6B83643}"/>
              </c:ext>
            </c:extLst>
          </c:dPt>
          <c:dPt>
            <c:idx val="3"/>
            <c:invertIfNegative val="0"/>
            <c:bubble3D val="0"/>
            <c:spPr>
              <a:solidFill>
                <a:srgbClr val="D5D5D5"/>
              </a:solidFill>
              <a:ln>
                <a:noFill/>
              </a:ln>
              <a:effectLst/>
            </c:spPr>
            <c:extLst>
              <c:ext xmlns:c16="http://schemas.microsoft.com/office/drawing/2014/chart" uri="{C3380CC4-5D6E-409C-BE32-E72D297353CC}">
                <c16:uniqueId val="{00000007-C5C1-5F43-9754-291FA6B83643}"/>
              </c:ext>
            </c:extLst>
          </c:dPt>
          <c:dPt>
            <c:idx val="4"/>
            <c:invertIfNegative val="0"/>
            <c:bubble3D val="0"/>
            <c:spPr>
              <a:solidFill>
                <a:srgbClr val="D5D5D5"/>
              </a:solidFill>
              <a:ln>
                <a:noFill/>
              </a:ln>
              <a:effectLst/>
            </c:spPr>
            <c:extLst>
              <c:ext xmlns:c16="http://schemas.microsoft.com/office/drawing/2014/chart" uri="{C3380CC4-5D6E-409C-BE32-E72D297353CC}">
                <c16:uniqueId val="{00000009-C5C1-5F43-9754-291FA6B83643}"/>
              </c:ext>
            </c:extLst>
          </c:dPt>
          <c:dLbls>
            <c:delete val="1"/>
          </c:dLbls>
          <c:cat>
            <c:strRef>
              <c:f>Sheet1!$A$2:$A$11</c:f>
              <c:strCache>
                <c:ptCount val="10"/>
                <c:pt idx="0">
                  <c:v>スポーツナビ</c:v>
                </c:pt>
                <c:pt idx="1">
                  <c:v>新聞</c:v>
                </c:pt>
                <c:pt idx="2">
                  <c:v>Yahoo! JAPAN</c:v>
                </c:pt>
                <c:pt idx="3">
                  <c:v>キー局</c:v>
                </c:pt>
                <c:pt idx="4">
                  <c:v>公共放送</c:v>
                </c:pt>
                <c:pt idx="5">
                  <c:v>ライブ視聴
サービス</c:v>
                </c:pt>
                <c:pt idx="6">
                  <c:v>ニュースアプリ</c:v>
                </c:pt>
                <c:pt idx="7">
                  <c:v>検索サイト</c:v>
                </c:pt>
                <c:pt idx="8">
                  <c:v>SNS</c:v>
                </c:pt>
                <c:pt idx="9">
                  <c:v>雑誌</c:v>
                </c:pt>
              </c:strCache>
            </c:strRef>
          </c:cat>
          <c:val>
            <c:numRef>
              <c:f>Sheet1!$B$2:$B$11</c:f>
              <c:numCache>
                <c:formatCode>0.0%</c:formatCode>
                <c:ptCount val="10"/>
                <c:pt idx="0">
                  <c:v>0.113</c:v>
                </c:pt>
                <c:pt idx="1">
                  <c:v>9.8000000000000004E-2</c:v>
                </c:pt>
                <c:pt idx="2">
                  <c:v>8.7999999999999995E-2</c:v>
                </c:pt>
                <c:pt idx="3">
                  <c:v>8.4000000000000005E-2</c:v>
                </c:pt>
                <c:pt idx="4">
                  <c:v>4.3999999999999997E-2</c:v>
                </c:pt>
                <c:pt idx="5">
                  <c:v>4.3999999999999997E-2</c:v>
                </c:pt>
                <c:pt idx="6">
                  <c:v>1.0999999999999999E-2</c:v>
                </c:pt>
                <c:pt idx="7">
                  <c:v>1.0999999999999999E-2</c:v>
                </c:pt>
                <c:pt idx="8">
                  <c:v>6.0000000000000001E-3</c:v>
                </c:pt>
                <c:pt idx="9">
                  <c:v>5.0000000000000001E-3</c:v>
                </c:pt>
              </c:numCache>
            </c:numRef>
          </c:val>
          <c:extLst>
            <c:ext xmlns:c16="http://schemas.microsoft.com/office/drawing/2014/chart" uri="{C3380CC4-5D6E-409C-BE32-E72D297353CC}">
              <c16:uniqueId val="{0000000A-C5C1-5F43-9754-291FA6B83643}"/>
            </c:ext>
          </c:extLst>
        </c:ser>
        <c:dLbls>
          <c:dLblPos val="outEnd"/>
          <c:showLegendKey val="0"/>
          <c:showVal val="1"/>
          <c:showCatName val="0"/>
          <c:showSerName val="0"/>
          <c:showPercent val="0"/>
          <c:showBubbleSize val="0"/>
        </c:dLbls>
        <c:gapWidth val="32"/>
        <c:overlap val="-27"/>
        <c:axId val="1138229648"/>
        <c:axId val="1138231376"/>
      </c:barChart>
      <c:catAx>
        <c:axId val="1138229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t" anchorCtr="0"/>
          <a:lstStyle/>
          <a:p>
            <a:pPr>
              <a:lnSpc>
                <a:spcPct val="70000"/>
              </a:lnSpc>
              <a:defRPr sz="1000" b="0" i="0" u="none" strike="noStrike" kern="1200" baseline="0">
                <a:solidFill>
                  <a:schemeClr val="tx1">
                    <a:lumMod val="95000"/>
                    <a:lumOff val="5000"/>
                  </a:schemeClr>
                </a:solidFill>
                <a:latin typeface="Meiryo" panose="020B0604030504040204" pitchFamily="34" charset="-128"/>
                <a:ea typeface="Meiryo" panose="020B0604030504040204" pitchFamily="34" charset="-128"/>
                <a:cs typeface="Segoe UI" panose="020B0502040204020203" pitchFamily="34" charset="0"/>
              </a:defRPr>
            </a:pPr>
            <a:endParaRPr lang="ja-JP"/>
          </a:p>
        </c:txPr>
        <c:crossAx val="1138231376"/>
        <c:crosses val="autoZero"/>
        <c:auto val="1"/>
        <c:lblAlgn val="ctr"/>
        <c:lblOffset val="50"/>
        <c:tickLblSkip val="1"/>
        <c:noMultiLvlLbl val="0"/>
      </c:catAx>
      <c:valAx>
        <c:axId val="1138231376"/>
        <c:scaling>
          <c:orientation val="minMax"/>
          <c:max val="0.12"/>
          <c:min val="0"/>
        </c:scaling>
        <c:delete val="1"/>
        <c:axPos val="l"/>
        <c:numFmt formatCode="0%" sourceLinked="0"/>
        <c:majorTickMark val="none"/>
        <c:minorTickMark val="none"/>
        <c:tickLblPos val="nextTo"/>
        <c:crossAx val="1138229648"/>
        <c:crosses val="autoZero"/>
        <c:crossBetween val="between"/>
        <c:majorUnit val="0.0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66</c:v>
                </c:pt>
                <c:pt idx="1">
                  <c:v>34</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0.02</c:v>
                </c:pt>
                <c:pt idx="1">
                  <c:v>0.06</c:v>
                </c:pt>
                <c:pt idx="2">
                  <c:v>0.11</c:v>
                </c:pt>
                <c:pt idx="3">
                  <c:v>0.15</c:v>
                </c:pt>
                <c:pt idx="4">
                  <c:v>0.2</c:v>
                </c:pt>
                <c:pt idx="5">
                  <c:v>0.47</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0.13</c:v>
                </c:pt>
                <c:pt idx="2">
                  <c:v>0.14000000000000001</c:v>
                </c:pt>
                <c:pt idx="3">
                  <c:v>0.18</c:v>
                </c:pt>
                <c:pt idx="4">
                  <c:v>0.2</c:v>
                </c:pt>
                <c:pt idx="5">
                  <c:v>0.33</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81</c:v>
                </c:pt>
                <c:pt idx="1">
                  <c:v>19</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0.04</c:v>
                </c:pt>
                <c:pt idx="1">
                  <c:v>7.0000000000000007E-2</c:v>
                </c:pt>
                <c:pt idx="2">
                  <c:v>7.0000000000000007E-2</c:v>
                </c:pt>
                <c:pt idx="3">
                  <c:v>0.19</c:v>
                </c:pt>
                <c:pt idx="4">
                  <c:v>0.27</c:v>
                </c:pt>
                <c:pt idx="5">
                  <c:v>0.36</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0.05</c:v>
                </c:pt>
                <c:pt idx="2">
                  <c:v>0.15</c:v>
                </c:pt>
                <c:pt idx="3">
                  <c:v>0.2</c:v>
                </c:pt>
                <c:pt idx="4">
                  <c:v>0.24</c:v>
                </c:pt>
                <c:pt idx="5">
                  <c:v>0.34</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00003E">
                <a:alpha val="20037"/>
              </a:srgbClr>
            </a:solidFill>
            <a:ln>
              <a:noFill/>
            </a:ln>
            <a:effectLst/>
          </c:spPr>
          <c:invertIfNegative val="0"/>
          <c:dPt>
            <c:idx val="25"/>
            <c:invertIfNegative val="0"/>
            <c:bubble3D val="0"/>
            <c:spPr>
              <a:solidFill>
                <a:srgbClr val="00003E"/>
              </a:solidFill>
              <a:ln>
                <a:noFill/>
              </a:ln>
              <a:effectLst/>
            </c:spPr>
            <c:extLst>
              <c:ext xmlns:c16="http://schemas.microsoft.com/office/drawing/2014/chart" uri="{C3380CC4-5D6E-409C-BE32-E72D297353CC}">
                <c16:uniqueId val="{00000001-9CD9-C64F-BEA1-D9085E07558B}"/>
              </c:ext>
            </c:extLst>
          </c:dPt>
          <c:cat>
            <c:strRef>
              <c:f>Sheet1!$A$2:$A$29</c:f>
              <c:strCache>
                <c:ptCount val="28"/>
                <c:pt idx="0">
                  <c:v>【卓球】／Tリーグ</c:v>
                </c:pt>
                <c:pt idx="1">
                  <c:v>【その他】／eスポーツ</c:v>
                </c:pt>
                <c:pt idx="2">
                  <c:v>【バレーボール】／Vリーグ</c:v>
                </c:pt>
                <c:pt idx="3">
                  <c:v>【ラグビー】／ジャパンラグビー リーグワン</c:v>
                </c:pt>
                <c:pt idx="4">
                  <c:v>【バスケットボール】／バスケットボール日本代表戦（開催は国内海外問わず・男女問わず</c:v>
                </c:pt>
                <c:pt idx="5">
                  <c:v>【バスケットボール】／Bリーグ</c:v>
                </c:pt>
                <c:pt idx="6">
                  <c:v>【柔道】／柔道日本代表（開催は国内海外問わず・男女問わず）</c:v>
                </c:pt>
                <c:pt idx="7">
                  <c:v>【水泳】／FINA世界水泳選手権</c:v>
                </c:pt>
                <c:pt idx="8">
                  <c:v>【体操】／体操日本代表（開催は国内海外問わず・男女問わず）</c:v>
                </c:pt>
                <c:pt idx="9">
                  <c:v>【サッカー】／サッカー女子日本代表（なでしこジャパン）戦（開催は国内海外問わず）</c:v>
                </c:pt>
                <c:pt idx="10">
                  <c:v>【ゴルフ】／男子プロゴルフツアー（開催は国内海外問わず）</c:v>
                </c:pt>
                <c:pt idx="11">
                  <c:v>【卓球】／卓球日本代表戦（開催は国内海外問わず・男女問わず）</c:v>
                </c:pt>
                <c:pt idx="12">
                  <c:v>【その他】／ミラノ・コルティナ冬季オリンピック・パラリンピック2026</c:v>
                </c:pt>
                <c:pt idx="13">
                  <c:v>【サッカー】／海外のサッカーリーグ（チャンピオンズリーグ含む）</c:v>
                </c:pt>
                <c:pt idx="14">
                  <c:v>【陸上競技】／陸上競技日本代表（開催は国内海外問わず・男女問わず）</c:v>
                </c:pt>
                <c:pt idx="15">
                  <c:v>【バレーボール】／バレーボール日本代表戦（開催は国内海外問わず・男女問わず）</c:v>
                </c:pt>
                <c:pt idx="16">
                  <c:v>【テニス】／プロテニスの大会（4大大会、楽天オープン、東レパンパシフィックなど）（開催は国内海外問わず・男女問わず）</c:v>
                </c:pt>
                <c:pt idx="17">
                  <c:v>【ゴルフ】／女子プロゴルフツアー（開催は国内海外問わず）</c:v>
                </c:pt>
                <c:pt idx="18">
                  <c:v>【陸上競技】／世界陸上競技選手権大会</c:v>
                </c:pt>
                <c:pt idx="19">
                  <c:v>【ラグビー】／ラグビー日本代表戦（開催は国内海外問わず）</c:v>
                </c:pt>
                <c:pt idx="20">
                  <c:v>【その他】／パリオリンピック・パラリンピック2024</c:v>
                </c:pt>
                <c:pt idx="21">
                  <c:v>【サッカー】／Jリーグ</c:v>
                </c:pt>
                <c:pt idx="22">
                  <c:v>【相撲】／大相撲</c:v>
                </c:pt>
                <c:pt idx="23">
                  <c:v>【フィギュアスケート】／フィギュアスケートの大会（開催は国内海外問わず・男女問わず）</c:v>
                </c:pt>
                <c:pt idx="24">
                  <c:v>【サッカー】／FIFAワールドカップカタール2022</c:v>
                </c:pt>
                <c:pt idx="25">
                  <c:v>【野球】／全国高等学校野球選手権大会（地方予選および甲子園大会）</c:v>
                </c:pt>
                <c:pt idx="26">
                  <c:v>【野球】／プロ野球日本代表（侍JAPAN）戦</c:v>
                </c:pt>
                <c:pt idx="27">
                  <c:v>【サッカー】／サッカー男子日本代表（サムライブルー）戦（キリンチャレンジカップなど）</c:v>
                </c:pt>
              </c:strCache>
            </c:strRef>
          </c:cat>
          <c:val>
            <c:numRef>
              <c:f>Sheet1!$B$2:$B$29</c:f>
              <c:numCache>
                <c:formatCode>#,##0.0_ </c:formatCode>
                <c:ptCount val="28"/>
                <c:pt idx="0">
                  <c:v>1.7</c:v>
                </c:pt>
                <c:pt idx="1">
                  <c:v>2.1</c:v>
                </c:pt>
                <c:pt idx="2">
                  <c:v>2.7</c:v>
                </c:pt>
                <c:pt idx="3">
                  <c:v>3</c:v>
                </c:pt>
                <c:pt idx="4">
                  <c:v>3.2</c:v>
                </c:pt>
                <c:pt idx="5">
                  <c:v>3.4</c:v>
                </c:pt>
                <c:pt idx="6">
                  <c:v>4.0999999999999996</c:v>
                </c:pt>
                <c:pt idx="7">
                  <c:v>4.2</c:v>
                </c:pt>
                <c:pt idx="8">
                  <c:v>4.5</c:v>
                </c:pt>
                <c:pt idx="9">
                  <c:v>5</c:v>
                </c:pt>
                <c:pt idx="10">
                  <c:v>5.3</c:v>
                </c:pt>
                <c:pt idx="11">
                  <c:v>5.4</c:v>
                </c:pt>
                <c:pt idx="12">
                  <c:v>5.6</c:v>
                </c:pt>
                <c:pt idx="13">
                  <c:v>5.6</c:v>
                </c:pt>
                <c:pt idx="14">
                  <c:v>5.8</c:v>
                </c:pt>
                <c:pt idx="15">
                  <c:v>5.9</c:v>
                </c:pt>
                <c:pt idx="16">
                  <c:v>6.5</c:v>
                </c:pt>
                <c:pt idx="17">
                  <c:v>7.2</c:v>
                </c:pt>
                <c:pt idx="18">
                  <c:v>7.4</c:v>
                </c:pt>
                <c:pt idx="19">
                  <c:v>7.5</c:v>
                </c:pt>
                <c:pt idx="20">
                  <c:v>8.8000000000000007</c:v>
                </c:pt>
                <c:pt idx="21">
                  <c:v>9.9</c:v>
                </c:pt>
                <c:pt idx="22">
                  <c:v>10.3</c:v>
                </c:pt>
                <c:pt idx="23">
                  <c:v>11.3</c:v>
                </c:pt>
                <c:pt idx="24">
                  <c:v>12.8</c:v>
                </c:pt>
                <c:pt idx="25">
                  <c:v>14.5</c:v>
                </c:pt>
                <c:pt idx="26">
                  <c:v>14.9</c:v>
                </c:pt>
                <c:pt idx="27">
                  <c:v>15.6</c:v>
                </c:pt>
              </c:numCache>
            </c:numRef>
          </c:val>
          <c:extLst>
            <c:ext xmlns:c16="http://schemas.microsoft.com/office/drawing/2014/chart" uri="{C3380CC4-5D6E-409C-BE32-E72D297353CC}">
              <c16:uniqueId val="{00000002-9CD9-C64F-BEA1-D9085E07558B}"/>
            </c:ext>
          </c:extLst>
        </c:ser>
        <c:dLbls>
          <c:showLegendKey val="0"/>
          <c:showVal val="0"/>
          <c:showCatName val="0"/>
          <c:showSerName val="0"/>
          <c:showPercent val="0"/>
          <c:showBubbleSize val="0"/>
        </c:dLbls>
        <c:gapWidth val="82"/>
        <c:axId val="756488040"/>
        <c:axId val="756488696"/>
      </c:barChart>
      <c:catAx>
        <c:axId val="7564880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ja-JP"/>
          </a:p>
        </c:txPr>
        <c:crossAx val="756488696"/>
        <c:crosses val="autoZero"/>
        <c:auto val="1"/>
        <c:lblAlgn val="ctr"/>
        <c:lblOffset val="100"/>
        <c:noMultiLvlLbl val="0"/>
      </c:catAx>
      <c:valAx>
        <c:axId val="756488696"/>
        <c:scaling>
          <c:orientation val="minMax"/>
        </c:scaling>
        <c:delete val="1"/>
        <c:axPos val="b"/>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crossAx val="756488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barChart>
        <c:barDir val="col"/>
        <c:grouping val="clustered"/>
        <c:varyColors val="0"/>
        <c:ser>
          <c:idx val="0"/>
          <c:order val="0"/>
          <c:tx>
            <c:strRef>
              <c:f>Sheet1!$B$1</c:f>
              <c:strCache>
                <c:ptCount val="1"/>
                <c:pt idx="0">
                  <c:v>視聴数</c:v>
                </c:pt>
              </c:strCache>
            </c:strRef>
          </c:tx>
          <c:spPr>
            <a:solidFill>
              <a:schemeClr val="accent1"/>
            </a:solidFill>
            <a:ln>
              <a:noFill/>
            </a:ln>
            <a:effectLst/>
          </c:spPr>
          <c:invertIfNegative val="0"/>
          <c:cat>
            <c:numRef>
              <c:f>Sheet1!$A$2:$A$54</c:f>
              <c:numCache>
                <c:formatCode>m/d/yy</c:formatCode>
                <c:ptCount val="53"/>
                <c:pt idx="0">
                  <c:v>45454</c:v>
                </c:pt>
                <c:pt idx="1">
                  <c:v>45455</c:v>
                </c:pt>
                <c:pt idx="2">
                  <c:v>45456</c:v>
                </c:pt>
                <c:pt idx="3">
                  <c:v>45457</c:v>
                </c:pt>
                <c:pt idx="4">
                  <c:v>45458</c:v>
                </c:pt>
                <c:pt idx="5">
                  <c:v>45459</c:v>
                </c:pt>
                <c:pt idx="6">
                  <c:v>45460</c:v>
                </c:pt>
                <c:pt idx="7">
                  <c:v>45461</c:v>
                </c:pt>
                <c:pt idx="8">
                  <c:v>45462</c:v>
                </c:pt>
                <c:pt idx="9">
                  <c:v>45463</c:v>
                </c:pt>
                <c:pt idx="10">
                  <c:v>45464</c:v>
                </c:pt>
                <c:pt idx="11">
                  <c:v>45465</c:v>
                </c:pt>
                <c:pt idx="12">
                  <c:v>45466</c:v>
                </c:pt>
                <c:pt idx="13">
                  <c:v>45467</c:v>
                </c:pt>
                <c:pt idx="14">
                  <c:v>45468</c:v>
                </c:pt>
                <c:pt idx="15">
                  <c:v>45469</c:v>
                </c:pt>
                <c:pt idx="16">
                  <c:v>45470</c:v>
                </c:pt>
                <c:pt idx="17">
                  <c:v>45471</c:v>
                </c:pt>
                <c:pt idx="18">
                  <c:v>45472</c:v>
                </c:pt>
                <c:pt idx="19">
                  <c:v>45473</c:v>
                </c:pt>
                <c:pt idx="20">
                  <c:v>45474</c:v>
                </c:pt>
                <c:pt idx="21">
                  <c:v>45475</c:v>
                </c:pt>
                <c:pt idx="22">
                  <c:v>45476</c:v>
                </c:pt>
                <c:pt idx="23">
                  <c:v>45477</c:v>
                </c:pt>
                <c:pt idx="24">
                  <c:v>45478</c:v>
                </c:pt>
                <c:pt idx="25">
                  <c:v>45479</c:v>
                </c:pt>
                <c:pt idx="28">
                  <c:v>45480</c:v>
                </c:pt>
                <c:pt idx="29">
                  <c:v>45481</c:v>
                </c:pt>
                <c:pt idx="30">
                  <c:v>45482</c:v>
                </c:pt>
                <c:pt idx="31">
                  <c:v>45483</c:v>
                </c:pt>
                <c:pt idx="32">
                  <c:v>45484</c:v>
                </c:pt>
                <c:pt idx="33">
                  <c:v>45485</c:v>
                </c:pt>
                <c:pt idx="34">
                  <c:v>45486</c:v>
                </c:pt>
                <c:pt idx="36">
                  <c:v>45487</c:v>
                </c:pt>
                <c:pt idx="37">
                  <c:v>45488</c:v>
                </c:pt>
                <c:pt idx="38">
                  <c:v>45489</c:v>
                </c:pt>
                <c:pt idx="39">
                  <c:v>45490</c:v>
                </c:pt>
                <c:pt idx="40">
                  <c:v>45491</c:v>
                </c:pt>
                <c:pt idx="41">
                  <c:v>45492</c:v>
                </c:pt>
                <c:pt idx="42">
                  <c:v>45493</c:v>
                </c:pt>
                <c:pt idx="43">
                  <c:v>45494</c:v>
                </c:pt>
                <c:pt idx="44">
                  <c:v>45495</c:v>
                </c:pt>
                <c:pt idx="45">
                  <c:v>45496</c:v>
                </c:pt>
                <c:pt idx="46">
                  <c:v>45497</c:v>
                </c:pt>
                <c:pt idx="47">
                  <c:v>45498</c:v>
                </c:pt>
                <c:pt idx="48">
                  <c:v>45499</c:v>
                </c:pt>
                <c:pt idx="49">
                  <c:v>45500</c:v>
                </c:pt>
                <c:pt idx="50">
                  <c:v>45501</c:v>
                </c:pt>
                <c:pt idx="51">
                  <c:v>45502</c:v>
                </c:pt>
                <c:pt idx="52">
                  <c:v>45503</c:v>
                </c:pt>
              </c:numCache>
            </c:numRef>
          </c:cat>
          <c:val>
            <c:numRef>
              <c:f>Sheet1!$B$2:$B$54</c:f>
              <c:numCache>
                <c:formatCode>General</c:formatCode>
                <c:ptCount val="53"/>
                <c:pt idx="0" formatCode="#,##0">
                  <c:v>71981</c:v>
                </c:pt>
                <c:pt idx="2" formatCode="#,##0">
                  <c:v>228664</c:v>
                </c:pt>
                <c:pt idx="3" formatCode="#,##0">
                  <c:v>440379</c:v>
                </c:pt>
                <c:pt idx="4" formatCode="#,##0">
                  <c:v>723996</c:v>
                </c:pt>
                <c:pt idx="5" formatCode="#,##0">
                  <c:v>728951</c:v>
                </c:pt>
                <c:pt idx="7" formatCode="#,##0">
                  <c:v>296114</c:v>
                </c:pt>
                <c:pt idx="8" formatCode="#,##0">
                  <c:v>403227</c:v>
                </c:pt>
                <c:pt idx="9" formatCode="#,##0">
                  <c:v>177059</c:v>
                </c:pt>
                <c:pt idx="10" formatCode="#,##0">
                  <c:v>184476</c:v>
                </c:pt>
                <c:pt idx="11" formatCode="#,##0">
                  <c:v>1848498</c:v>
                </c:pt>
                <c:pt idx="12" formatCode="#,##0">
                  <c:v>2106909</c:v>
                </c:pt>
                <c:pt idx="13" formatCode="#,##0">
                  <c:v>1524272</c:v>
                </c:pt>
                <c:pt idx="14" formatCode="#,##0">
                  <c:v>1632132</c:v>
                </c:pt>
                <c:pt idx="15" formatCode="#,##0">
                  <c:v>1738555</c:v>
                </c:pt>
                <c:pt idx="16" formatCode="#,##0">
                  <c:v>1750087</c:v>
                </c:pt>
                <c:pt idx="17" formatCode="#,##0">
                  <c:v>1502302</c:v>
                </c:pt>
                <c:pt idx="18" formatCode="#,##0">
                  <c:v>2365639</c:v>
                </c:pt>
                <c:pt idx="19" formatCode="#,##0">
                  <c:v>2384583</c:v>
                </c:pt>
                <c:pt idx="20" formatCode="#,##0">
                  <c:v>988031</c:v>
                </c:pt>
                <c:pt idx="21" formatCode="#,##0">
                  <c:v>915119</c:v>
                </c:pt>
                <c:pt idx="22" formatCode="#,##0">
                  <c:v>1784346</c:v>
                </c:pt>
                <c:pt idx="23" formatCode="#,##0">
                  <c:v>1929335</c:v>
                </c:pt>
                <c:pt idx="24" formatCode="#,##0">
                  <c:v>2037910</c:v>
                </c:pt>
                <c:pt idx="25" formatCode="#,##0">
                  <c:v>3122763</c:v>
                </c:pt>
                <c:pt idx="28" formatCode="#,##0">
                  <c:v>4709758</c:v>
                </c:pt>
                <c:pt idx="29" formatCode="#,##0">
                  <c:v>3089146</c:v>
                </c:pt>
                <c:pt idx="30" formatCode="#,##0">
                  <c:v>3167246</c:v>
                </c:pt>
                <c:pt idx="31" formatCode="#,##0">
                  <c:v>3923972</c:v>
                </c:pt>
                <c:pt idx="32" formatCode="#,##0">
                  <c:v>4076288</c:v>
                </c:pt>
                <c:pt idx="33" formatCode="#,##0">
                  <c:v>2289635</c:v>
                </c:pt>
                <c:pt idx="34" formatCode="#,##0">
                  <c:v>6897209</c:v>
                </c:pt>
                <c:pt idx="36" formatCode="#,##0">
                  <c:v>6426683</c:v>
                </c:pt>
                <c:pt idx="37" formatCode="#,##0">
                  <c:v>6293292</c:v>
                </c:pt>
                <c:pt idx="38" formatCode="#,##0">
                  <c:v>6756100</c:v>
                </c:pt>
                <c:pt idx="39" formatCode="#,##0">
                  <c:v>7437078</c:v>
                </c:pt>
                <c:pt idx="40" formatCode="#,##0">
                  <c:v>8461972</c:v>
                </c:pt>
                <c:pt idx="41" formatCode="#,##0">
                  <c:v>5558014</c:v>
                </c:pt>
                <c:pt idx="42" formatCode="#,##0">
                  <c:v>13177452</c:v>
                </c:pt>
                <c:pt idx="43" formatCode="#,##0">
                  <c:v>14274389</c:v>
                </c:pt>
                <c:pt idx="44" formatCode="#,##0">
                  <c:v>11409883</c:v>
                </c:pt>
                <c:pt idx="45" formatCode="#,##0">
                  <c:v>13552648</c:v>
                </c:pt>
                <c:pt idx="46" formatCode="#,##0">
                  <c:v>14489537</c:v>
                </c:pt>
                <c:pt idx="47" formatCode="#,##0">
                  <c:v>11450472</c:v>
                </c:pt>
                <c:pt idx="48" formatCode="#,##0">
                  <c:v>8026421</c:v>
                </c:pt>
                <c:pt idx="49" formatCode="#,##0">
                  <c:v>13853012</c:v>
                </c:pt>
                <c:pt idx="50" formatCode="#,##0">
                  <c:v>9274746</c:v>
                </c:pt>
                <c:pt idx="51" formatCode="#,##0">
                  <c:v>5261216</c:v>
                </c:pt>
                <c:pt idx="52" formatCode="#,##0">
                  <c:v>1263845</c:v>
                </c:pt>
              </c:numCache>
            </c:numRef>
          </c:val>
          <c:extLst>
            <c:ext xmlns:c16="http://schemas.microsoft.com/office/drawing/2014/chart" uri="{C3380CC4-5D6E-409C-BE32-E72D297353CC}">
              <c16:uniqueId val="{00000000-2665-7444-B29E-E1FA54EC7EAB}"/>
            </c:ext>
          </c:extLst>
        </c:ser>
        <c:dLbls>
          <c:showLegendKey val="0"/>
          <c:showVal val="0"/>
          <c:showCatName val="0"/>
          <c:showSerName val="0"/>
          <c:showPercent val="0"/>
          <c:showBubbleSize val="0"/>
        </c:dLbls>
        <c:gapWidth val="219"/>
        <c:overlap val="-27"/>
        <c:axId val="1448588288"/>
        <c:axId val="1448822688"/>
      </c:barChart>
      <c:dateAx>
        <c:axId val="1448588288"/>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448822688"/>
        <c:crosses val="autoZero"/>
        <c:auto val="1"/>
        <c:lblOffset val="100"/>
        <c:baseTimeUnit val="days"/>
      </c:dateAx>
      <c:valAx>
        <c:axId val="14488226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448588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0.2727</cdr:x>
      <cdr:y>0</cdr:y>
    </cdr:from>
    <cdr:to>
      <cdr:x>0.42284</cdr:x>
      <cdr:y>0.07279</cdr:y>
    </cdr:to>
    <cdr:sp macro="" textlink="">
      <cdr:nvSpPr>
        <cdr:cNvPr id="2" name="テキスト ボックス 13327">
          <a:extLst xmlns:a="http://schemas.openxmlformats.org/drawingml/2006/main">
            <a:ext uri="{FF2B5EF4-FFF2-40B4-BE49-F238E27FC236}">
              <a16:creationId xmlns:a16="http://schemas.microsoft.com/office/drawing/2014/main" id="{5125F699-01A1-7AB5-AA3D-BEF833290B4F}"/>
            </a:ext>
          </a:extLst>
        </cdr:cNvPr>
        <cdr:cNvSpPr txBox="1"/>
      </cdr:nvSpPr>
      <cdr:spPr>
        <a:xfrm xmlns:a="http://schemas.openxmlformats.org/drawingml/2006/main" flipH="1">
          <a:off x="864743" y="-4044211"/>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0.63571</cdr:x>
      <cdr:y>0.01094</cdr:y>
    </cdr:from>
    <cdr:to>
      <cdr:x>0.78585</cdr:x>
      <cdr:y>0.08373</cdr:y>
    </cdr:to>
    <cdr:sp macro="" textlink="">
      <cdr:nvSpPr>
        <cdr:cNvPr id="3" name="テキスト ボックス 13333">
          <a:extLst xmlns:a="http://schemas.openxmlformats.org/drawingml/2006/main">
            <a:ext uri="{FF2B5EF4-FFF2-40B4-BE49-F238E27FC236}">
              <a16:creationId xmlns:a16="http://schemas.microsoft.com/office/drawing/2014/main" id="{7435D948-9620-EE39-13D9-FD7A6B9CAF1F}"/>
            </a:ext>
          </a:extLst>
        </cdr:cNvPr>
        <cdr:cNvSpPr txBox="1"/>
      </cdr:nvSpPr>
      <cdr:spPr>
        <a:xfrm xmlns:a="http://schemas.openxmlformats.org/drawingml/2006/main">
          <a:off x="2015850" y="23124"/>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5</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0.43215</cdr:x>
      <cdr:y>0.02433</cdr:y>
    </cdr:from>
    <cdr:to>
      <cdr:x>0.51256</cdr:x>
      <cdr:y>0.08877</cdr:y>
    </cdr:to>
    <cdr:sp macro="" textlink="">
      <cdr:nvSpPr>
        <cdr:cNvPr id="4" name="フリーフォーム 3">
          <a:extLst xmlns:a="http://schemas.openxmlformats.org/drawingml/2006/main">
            <a:ext uri="{FF2B5EF4-FFF2-40B4-BE49-F238E27FC236}">
              <a16:creationId xmlns:a16="http://schemas.microsoft.com/office/drawing/2014/main" id="{ED49154F-88B8-418A-28F0-7A031E12F024}"/>
            </a:ext>
          </a:extLst>
        </cdr:cNvPr>
        <cdr:cNvSpPr/>
      </cdr:nvSpPr>
      <cdr:spPr>
        <a:xfrm xmlns:a="http://schemas.openxmlformats.org/drawingml/2006/main">
          <a:off x="1370358" y="51426"/>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dr:relSizeAnchor xmlns:cdr="http://schemas.openxmlformats.org/drawingml/2006/chartDrawing">
    <cdr:from>
      <cdr:x>0.55032</cdr:x>
      <cdr:y>0.03573</cdr:y>
    </cdr:from>
    <cdr:to>
      <cdr:x>0.63072</cdr:x>
      <cdr:y>0.10017</cdr:y>
    </cdr:to>
    <cdr:sp macro="" textlink="">
      <cdr:nvSpPr>
        <cdr:cNvPr id="5" name="フリーフォーム 4">
          <a:extLst xmlns:a="http://schemas.openxmlformats.org/drawingml/2006/main">
            <a:ext uri="{FF2B5EF4-FFF2-40B4-BE49-F238E27FC236}">
              <a16:creationId xmlns:a16="http://schemas.microsoft.com/office/drawing/2014/main" id="{2CA66E01-4FA3-0CFC-7CAB-C7DF3A83E32E}"/>
            </a:ext>
          </a:extLst>
        </cdr:cNvPr>
        <cdr:cNvSpPr/>
      </cdr:nvSpPr>
      <cdr:spPr>
        <a:xfrm xmlns:a="http://schemas.openxmlformats.org/drawingml/2006/main" flipH="1">
          <a:off x="1745065" y="75529"/>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2025/6/12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1496158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CDA4B-BB96-76F6-64FA-524FE6E7C4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584FB48-F8F6-2280-F343-91F8809581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0E97A48-5F21-1840-9A5F-F093EE793D1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53BF12E-782C-19A0-8297-82194B86E392}"/>
              </a:ext>
            </a:extLst>
          </p:cNvPr>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999429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C55EA-33E1-A6E3-214C-DC7391353DE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B06D1F3-F49B-FDD8-06DB-B9E0527C88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4883BF-262D-4AC8-E9F9-1C8C66DB183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E45FA48-AEBD-9761-BD96-9D12DC6C9516}"/>
              </a:ext>
            </a:extLst>
          </p:cNvPr>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082568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3261233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51762-69E7-AA58-7362-C998D181B8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15FFEB-392B-E5F8-D53C-96CAE5DB2A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866CDC9-30FC-1323-7E43-BFEFC93C373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FDC5214-E6BD-F59C-FE1D-5F428483509E}"/>
              </a:ext>
            </a:extLst>
          </p:cNvPr>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1927514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0CE29-834E-26B1-7AF2-4748F92C79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5E2471-53F1-BCF9-0F71-16513E0D4A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920E90-8FB8-1085-8945-E2E4E7EAC2D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5B09691-B634-A74F-5551-CE3D8223B1F7}"/>
              </a:ext>
            </a:extLst>
          </p:cNvPr>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5232783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65406-46CC-6444-F3AD-22141F6C19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9E7FCB-EDB9-B435-1A28-996D980DC2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40D0982-B74F-AC4A-FF9A-D8FCF210765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A6FE1CC-75AE-0C0D-E6A8-790E4D6383E0}"/>
              </a:ext>
            </a:extLst>
          </p:cNvPr>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518048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170E1-C905-00A3-33CE-137E41F177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52B166-5D48-E6D5-E49E-98579D4ADB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4971D55-E9B8-52C3-545E-AE28A61BEC3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F9D8C43-3D4A-3115-2E44-B7E78E8E851E}"/>
              </a:ext>
            </a:extLst>
          </p:cNvPr>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4101916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642420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77E10-413D-87F6-F110-618F60AF1F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126F68-D8BD-FE5E-A046-AFA2B00500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2CA9F0-1C0A-D875-4AE0-909E0CD75E74}"/>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76879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E64BB-71D6-7DD0-0FD7-C44E34D9A70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270BA92-6919-27DB-3C03-F1717DE62B3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2005354-C310-AB94-A906-DAD589890E9B}"/>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2968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3509C-026B-45D3-BECD-7C6D486918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9F9739-C6FB-DE83-EA10-849DE737B9E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7563667-02EC-F772-0479-0F9A63112389}"/>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787999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84D3D-3EB6-6696-B423-43ABD196E1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E8364F9-3F3C-26AF-A3E7-3814F5969E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1CDF5E-EFBB-0DC7-C27F-C5828E7BA7FB}"/>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ADDE646-1F15-075E-7BF1-FD371EAB3F91}"/>
              </a:ext>
            </a:extLst>
          </p:cNvPr>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968297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08EE1-8AE5-BF9E-5C0A-474CED31DAA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C366D8E-2C5C-4309-20A3-5E9E948FC9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D98BB31-921F-23D1-3A68-C118C5EB517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18E6F70-44BF-368E-CE9A-E2E904F2B8FA}"/>
              </a:ext>
            </a:extLst>
          </p:cNvPr>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2628582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9F69C-FD68-4565-DB6C-5A36AE8C59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F1BEBF-C059-02EB-C3C2-BE4F1AD2F2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829FB0-CDA7-B52B-6256-2FFD5D7B0B7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EECF9E5-9D48-9569-4A43-5508A7E6BDF2}"/>
              </a:ext>
            </a:extLst>
          </p:cNvPr>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18707469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3E"/>
                </a:solidFill>
              </a:rPr>
              <a:t>Yahoo!</a:t>
            </a:r>
            <a:r>
              <a:rPr lang="ja-JP" altLang="en-US" sz="1600" b="1">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079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4061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958720"/>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87682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580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2498720"/>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3059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8519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00964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6" name="円/楕円 50">
            <a:extLst>
              <a:ext uri="{FF2B5EF4-FFF2-40B4-BE49-F238E27FC236}">
                <a16:creationId xmlns:a16="http://schemas.microsoft.com/office/drawing/2014/main" id="{701EC097-3463-9514-E8E6-838838200AC3}"/>
              </a:ext>
            </a:extLst>
          </p:cNvPr>
          <p:cNvSpPr>
            <a:spLocks noChangeAspect="1"/>
          </p:cNvSpPr>
          <p:nvPr userDrawn="1"/>
        </p:nvSpPr>
        <p:spPr>
          <a:xfrm>
            <a:off x="962348" y="3792164"/>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cxnSp>
        <p:nvCxnSpPr>
          <p:cNvPr id="7" name="直線コネクタ 6">
            <a:extLst>
              <a:ext uri="{FF2B5EF4-FFF2-40B4-BE49-F238E27FC236}">
                <a16:creationId xmlns:a16="http://schemas.microsoft.com/office/drawing/2014/main" id="{BFC2B146-364D-4DCD-BBFB-484528CBDB8A}"/>
              </a:ext>
            </a:extLst>
          </p:cNvPr>
          <p:cNvCxnSpPr>
            <a:endCxn id="6" idx="0"/>
          </p:cNvCxnSpPr>
          <p:nvPr userDrawn="1"/>
        </p:nvCxnSpPr>
        <p:spPr>
          <a:xfrm>
            <a:off x="1232348" y="3414062"/>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4">
            <a:extLst>
              <a:ext uri="{FF2B5EF4-FFF2-40B4-BE49-F238E27FC236}">
                <a16:creationId xmlns:a16="http://schemas.microsoft.com/office/drawing/2014/main" id="{EF62BFE6-2F8D-B880-B54C-CFCD8DA456D6}"/>
              </a:ext>
            </a:extLst>
          </p:cNvPr>
          <p:cNvSpPr>
            <a:spLocks noGrp="1"/>
          </p:cNvSpPr>
          <p:nvPr>
            <p:ph type="body" sz="quarter" idx="17" hasCustomPrompt="1"/>
          </p:nvPr>
        </p:nvSpPr>
        <p:spPr>
          <a:xfrm>
            <a:off x="1848388" y="3882144"/>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2"/>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3" imgW="7772400" imgH="10058400" progId="TCLayout.ActiveDocument.1">
                  <p:embed/>
                </p:oleObj>
              </mc:Choice>
              <mc:Fallback>
                <p:oleObj name="think-cell スライド" r:id="rId13"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4"/>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2.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chart" Target="../charts/chart8.xml"/><Relationship Id="rId4" Type="http://schemas.openxmlformats.org/officeDocument/2006/relationships/image" Target="../media/image23.sv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2.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23.svg"/><Relationship Id="rId9"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image" Target="../media/image45.png"/><Relationship Id="rId18" Type="http://schemas.openxmlformats.org/officeDocument/2006/relationships/image" Target="../media/image50.svg"/><Relationship Id="rId3" Type="http://schemas.openxmlformats.org/officeDocument/2006/relationships/image" Target="../media/image22.png"/><Relationship Id="rId7" Type="http://schemas.openxmlformats.org/officeDocument/2006/relationships/image" Target="../media/image39.png"/><Relationship Id="rId12" Type="http://schemas.openxmlformats.org/officeDocument/2006/relationships/image" Target="../media/image44.svg"/><Relationship Id="rId17" Type="http://schemas.openxmlformats.org/officeDocument/2006/relationships/image" Target="../media/image49.png"/><Relationship Id="rId2" Type="http://schemas.openxmlformats.org/officeDocument/2006/relationships/notesSlide" Target="../notesSlides/notesSlide9.xml"/><Relationship Id="rId16" Type="http://schemas.openxmlformats.org/officeDocument/2006/relationships/image" Target="../media/image48.svg"/><Relationship Id="rId1" Type="http://schemas.openxmlformats.org/officeDocument/2006/relationships/slideLayout" Target="../slideLayouts/slideLayout4.xml"/><Relationship Id="rId6" Type="http://schemas.openxmlformats.org/officeDocument/2006/relationships/image" Target="../media/image38.svg"/><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10" Type="http://schemas.openxmlformats.org/officeDocument/2006/relationships/image" Target="../media/image42.svg"/><Relationship Id="rId4" Type="http://schemas.openxmlformats.org/officeDocument/2006/relationships/image" Target="../media/image23.svg"/><Relationship Id="rId9" Type="http://schemas.openxmlformats.org/officeDocument/2006/relationships/image" Target="../media/image41.png"/><Relationship Id="rId14" Type="http://schemas.openxmlformats.org/officeDocument/2006/relationships/image" Target="../media/image46.svg"/></Relationships>
</file>

<file path=ppt/slides/_rels/slide13.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svg"/><Relationship Id="rId9" Type="http://schemas.openxmlformats.org/officeDocument/2006/relationships/image" Target="../media/image59.svg"/></Relationships>
</file>

<file path=ppt/slides/_rels/slide15.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53.png"/><Relationship Id="rId7"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54.svg"/><Relationship Id="rId9" Type="http://schemas.openxmlformats.org/officeDocument/2006/relationships/image" Target="../media/image66.png"/></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chart" Target="../charts/chart9.xml"/><Relationship Id="rId4" Type="http://schemas.openxmlformats.org/officeDocument/2006/relationships/image" Target="../media/image54.svg"/></Relationships>
</file>

<file path=ppt/slides/_rels/slide1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1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75.svg"/><Relationship Id="rId3" Type="http://schemas.openxmlformats.org/officeDocument/2006/relationships/image" Target="../media/image72.png"/><Relationship Id="rId7" Type="http://schemas.openxmlformats.org/officeDocument/2006/relationships/image" Target="../media/image74.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73.jpeg"/><Relationship Id="rId5" Type="http://schemas.openxmlformats.org/officeDocument/2006/relationships/image" Target="../media/image10.png"/><Relationship Id="rId4" Type="http://schemas.openxmlformats.org/officeDocument/2006/relationships/image" Target="../media/image9.jpeg"/><Relationship Id="rId9" Type="http://schemas.openxmlformats.org/officeDocument/2006/relationships/image" Target="../media/image71.png"/></Relationships>
</file>

<file path=ppt/slides/_rels/slide2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71.png"/><Relationship Id="rId5" Type="http://schemas.openxmlformats.org/officeDocument/2006/relationships/hyperlink" Target="https://s.yimg.jp/dl/displayads-guarantee/application_advertisingServices.pdf" TargetMode="External"/><Relationship Id="rId4" Type="http://schemas.openxmlformats.org/officeDocument/2006/relationships/image" Target="../media/image77.svg"/></Relationships>
</file>

<file path=ppt/slides/_rels/slide22.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71.png"/><Relationship Id="rId4" Type="http://schemas.openxmlformats.org/officeDocument/2006/relationships/hyperlink" Target="https://form-business.yahoo.co.jp/claris/enqueteForm?inquiry_type=ad_review"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4.xml"/><Relationship Id="rId6" Type="http://schemas.openxmlformats.org/officeDocument/2006/relationships/image" Target="../media/image82.png"/><Relationship Id="rId5" Type="http://schemas.openxmlformats.org/officeDocument/2006/relationships/image" Target="../media/image81.jpeg"/><Relationship Id="rId4" Type="http://schemas.openxmlformats.org/officeDocument/2006/relationships/image" Target="../media/image80.png"/></Relationships>
</file>

<file path=ppt/slides/_rels/slide2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sports.yahoo.co.jp/" TargetMode="External"/><Relationship Id="rId7"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emf"/></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2.xml"/><Relationship Id="rId7" Type="http://schemas.openxmlformats.org/officeDocument/2006/relationships/chart" Target="../charts/chart5.xml"/><Relationship Id="rId12" Type="http://schemas.openxmlformats.org/officeDocument/2006/relationships/image" Target="../media/image13.emf"/><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6.emf"/><Relationship Id="rId11" Type="http://schemas.openxmlformats.org/officeDocument/2006/relationships/image" Target="../media/image19.emf"/><Relationship Id="rId5" Type="http://schemas.openxmlformats.org/officeDocument/2006/relationships/chart" Target="../charts/chart4.xml"/><Relationship Id="rId10" Type="http://schemas.openxmlformats.org/officeDocument/2006/relationships/image" Target="../media/image18.emf"/><Relationship Id="rId4" Type="http://schemas.openxmlformats.org/officeDocument/2006/relationships/chart" Target="../charts/chart3.xml"/><Relationship Id="rId9" Type="http://schemas.openxmlformats.org/officeDocument/2006/relationships/chart" Target="../charts/chart7.xml"/></Relationships>
</file>

<file path=ppt/slides/_rels/slide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sv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svg"/><Relationship Id="rId9" Type="http://schemas.openxmlformats.org/officeDocument/2006/relationships/image" Target="../media/image2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a:xfrm>
            <a:off x="587375" y="2238306"/>
            <a:ext cx="11017250" cy="1693209"/>
          </a:xfrm>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スポーツナビ</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バーチャル高校野球</a:t>
            </a:r>
            <a:r>
              <a:rPr kumimoji="1" lang="en-US" altLang="zh-TW"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地方大会</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en-US" altLang="zh-TW"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a:t>広告メニューのご案内</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779689" cy="182165"/>
          </a:xfrm>
        </p:spPr>
        <p:txBody>
          <a:bodyPr/>
          <a:lstStyle/>
          <a:p>
            <a:r>
              <a:rPr lang="en-US" altLang="ja-JP" sz="1200" dirty="0"/>
              <a:t>2025/6/2</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8E5ED-AF05-6194-58B9-D1D82A326FC2}"/>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D2A60E79-DD65-18D8-C767-F0A917487057}"/>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A82837B4-6D4F-C2B0-A3C8-AD5892776CA6}"/>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夏の甲子園は注目度の高いコンテンツ</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B4DED9A4-4623-F17B-0881-3FDD5E1A9DBB}"/>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9C9F1921-63BD-87C3-5BCB-19C3906377CE}"/>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476" b="476"/>
          <a:stretch>
            <a:fillRect/>
          </a:stretch>
        </p:blipFill>
        <p:spPr/>
      </p:pic>
      <p:graphicFrame>
        <p:nvGraphicFramePr>
          <p:cNvPr id="3" name="グラフ 2">
            <a:extLst>
              <a:ext uri="{FF2B5EF4-FFF2-40B4-BE49-F238E27FC236}">
                <a16:creationId xmlns:a16="http://schemas.microsoft.com/office/drawing/2014/main" id="{7ABB6DEA-1EC1-7A7F-0FBD-36C06BFB809E}"/>
              </a:ext>
            </a:extLst>
          </p:cNvPr>
          <p:cNvGraphicFramePr/>
          <p:nvPr>
            <p:extLst>
              <p:ext uri="{D42A27DB-BD31-4B8C-83A1-F6EECF244321}">
                <p14:modId xmlns:p14="http://schemas.microsoft.com/office/powerpoint/2010/main" val="1933945823"/>
              </p:ext>
            </p:extLst>
          </p:nvPr>
        </p:nvGraphicFramePr>
        <p:xfrm>
          <a:off x="334963" y="2282999"/>
          <a:ext cx="11522075" cy="4385797"/>
        </p:xfrm>
        <a:graphic>
          <a:graphicData uri="http://schemas.openxmlformats.org/drawingml/2006/chart">
            <c:chart xmlns:c="http://schemas.openxmlformats.org/drawingml/2006/chart" xmlns:r="http://schemas.openxmlformats.org/officeDocument/2006/relationships" r:id="rId5"/>
          </a:graphicData>
        </a:graphic>
      </p:graphicFrame>
      <p:sp>
        <p:nvSpPr>
          <p:cNvPr id="4" name="テキスト ボックス 3">
            <a:extLst>
              <a:ext uri="{FF2B5EF4-FFF2-40B4-BE49-F238E27FC236}">
                <a16:creationId xmlns:a16="http://schemas.microsoft.com/office/drawing/2014/main" id="{CF1AB343-2FCC-5159-951E-76881871F7C3}"/>
              </a:ext>
            </a:extLst>
          </p:cNvPr>
          <p:cNvSpPr txBox="1"/>
          <p:nvPr/>
        </p:nvSpPr>
        <p:spPr>
          <a:xfrm>
            <a:off x="2246852" y="2006849"/>
            <a:ext cx="7698296" cy="369332"/>
          </a:xfrm>
          <a:prstGeom prst="rect">
            <a:avLst/>
          </a:prstGeom>
          <a:noFill/>
        </p:spPr>
        <p:txBody>
          <a:bodyPr wrap="square" rtlCol="0" anchor="ctr">
            <a:spAutoFit/>
          </a:bodyPr>
          <a:lstStyle/>
          <a:p>
            <a:pPr algn="ctr"/>
            <a:r>
              <a:rPr lang="ja-JP" altLang="en-US" b="1" dirty="0">
                <a:solidFill>
                  <a:srgbClr val="00003E"/>
                </a:solidFill>
              </a:rPr>
              <a:t>スポーツコンテンツへの関心</a:t>
            </a:r>
          </a:p>
        </p:txBody>
      </p:sp>
      <p:pic>
        <p:nvPicPr>
          <p:cNvPr id="5" name="図 4">
            <a:extLst>
              <a:ext uri="{FF2B5EF4-FFF2-40B4-BE49-F238E27FC236}">
                <a16:creationId xmlns:a16="http://schemas.microsoft.com/office/drawing/2014/main" id="{D2694A0E-791F-5892-EE66-1289FF6E69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50494" y="1943577"/>
            <a:ext cx="475556" cy="475556"/>
          </a:xfrm>
          <a:prstGeom prst="rect">
            <a:avLst/>
          </a:prstGeom>
        </p:spPr>
      </p:pic>
      <p:sp>
        <p:nvSpPr>
          <p:cNvPr id="7" name="正方形/長方形 6">
            <a:extLst>
              <a:ext uri="{FF2B5EF4-FFF2-40B4-BE49-F238E27FC236}">
                <a16:creationId xmlns:a16="http://schemas.microsoft.com/office/drawing/2014/main" id="{84B318B4-850D-A900-1056-C0F63543ACB6}"/>
              </a:ext>
            </a:extLst>
          </p:cNvPr>
          <p:cNvSpPr/>
          <p:nvPr/>
        </p:nvSpPr>
        <p:spPr>
          <a:xfrm>
            <a:off x="2556456" y="2695284"/>
            <a:ext cx="8197403" cy="20246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グラフィックス 7">
            <a:extLst>
              <a:ext uri="{FF2B5EF4-FFF2-40B4-BE49-F238E27FC236}">
                <a16:creationId xmlns:a16="http://schemas.microsoft.com/office/drawing/2014/main" id="{846F0987-5F91-3826-60DA-F07E1973E44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03419" y="3487426"/>
            <a:ext cx="3390900" cy="2895600"/>
          </a:xfrm>
          <a:prstGeom prst="rect">
            <a:avLst/>
          </a:prstGeom>
        </p:spPr>
      </p:pic>
      <p:sp>
        <p:nvSpPr>
          <p:cNvPr id="9" name="テキスト ボックス 8">
            <a:extLst>
              <a:ext uri="{FF2B5EF4-FFF2-40B4-BE49-F238E27FC236}">
                <a16:creationId xmlns:a16="http://schemas.microsoft.com/office/drawing/2014/main" id="{8C8109B9-E31F-AAA0-34EB-76C0B3CDA8B3}"/>
              </a:ext>
            </a:extLst>
          </p:cNvPr>
          <p:cNvSpPr txBox="1"/>
          <p:nvPr/>
        </p:nvSpPr>
        <p:spPr>
          <a:xfrm>
            <a:off x="9399580" y="6533228"/>
            <a:ext cx="2457457" cy="230832"/>
          </a:xfrm>
          <a:prstGeom prst="rect">
            <a:avLst/>
          </a:prstGeom>
          <a:noFill/>
        </p:spPr>
        <p:txBody>
          <a:bodyPr wrap="square" rtlCol="0">
            <a:spAutoFit/>
          </a:bodyPr>
          <a:lstStyle/>
          <a:p>
            <a:r>
              <a:rPr kumimoji="1" lang="ja-JP" altLang="en-US" sz="900" b="1" dirty="0">
                <a:solidFill>
                  <a:srgbClr val="00003E"/>
                </a:solidFill>
                <a:latin typeface="メイリオ" panose="020B0604030504040204" pitchFamily="50" charset="-128"/>
                <a:ea typeface="メイリオ" panose="020B0604030504040204" pitchFamily="50" charset="-128"/>
              </a:rPr>
              <a:t>（出展）</a:t>
            </a:r>
            <a:r>
              <a:rPr kumimoji="1" lang="en-US" altLang="ja-JP" sz="900" b="1" dirty="0" err="1">
                <a:solidFill>
                  <a:srgbClr val="00003E"/>
                </a:solidFill>
                <a:latin typeface="メイリオ" panose="020B0604030504040204" pitchFamily="50" charset="-128"/>
                <a:ea typeface="メイリオ" panose="020B0604030504040204" pitchFamily="50" charset="-128"/>
              </a:rPr>
              <a:t>PeopleDMP</a:t>
            </a:r>
            <a:r>
              <a:rPr kumimoji="1" lang="en-US" altLang="ja-JP" sz="900" b="1" dirty="0">
                <a:solidFill>
                  <a:srgbClr val="00003E"/>
                </a:solidFill>
                <a:latin typeface="メイリオ" panose="020B0604030504040204" pitchFamily="50" charset="-128"/>
                <a:ea typeface="メイリオ" panose="020B0604030504040204" pitchFamily="50" charset="-128"/>
              </a:rPr>
              <a:t> Tunes</a:t>
            </a:r>
            <a:r>
              <a:rPr kumimoji="1" lang="ja-JP" altLang="en-US" sz="900" b="1" dirty="0">
                <a:solidFill>
                  <a:srgbClr val="00003E"/>
                </a:solidFill>
                <a:latin typeface="メイリオ" panose="020B0604030504040204" pitchFamily="50" charset="-128"/>
                <a:ea typeface="メイリオ" panose="020B0604030504040204" pitchFamily="50" charset="-128"/>
              </a:rPr>
              <a:t>調査</a:t>
            </a:r>
            <a:r>
              <a:rPr kumimoji="1" lang="en-US" altLang="ja-JP" sz="900" b="1" dirty="0">
                <a:solidFill>
                  <a:srgbClr val="00003E"/>
                </a:solidFill>
                <a:latin typeface="メイリオ" panose="020B0604030504040204" pitchFamily="50" charset="-128"/>
                <a:ea typeface="メイリオ" panose="020B0604030504040204" pitchFamily="50" charset="-128"/>
              </a:rPr>
              <a:t>2022</a:t>
            </a:r>
            <a:endParaRPr kumimoji="1" lang="ja-JP" altLang="en-US" sz="900" b="1" dirty="0">
              <a:solidFill>
                <a:srgbClr val="00003E"/>
              </a:solidFill>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CB5854B1-C3E1-5841-C94C-F9D93BBFE840}"/>
              </a:ext>
            </a:extLst>
          </p:cNvPr>
          <p:cNvSpPr/>
          <p:nvPr/>
        </p:nvSpPr>
        <p:spPr>
          <a:xfrm>
            <a:off x="334962" y="1009745"/>
            <a:ext cx="11522076" cy="872472"/>
          </a:xfrm>
          <a:prstGeom prst="rect">
            <a:avLst/>
          </a:prstGeom>
          <a:solidFill>
            <a:srgbClr val="00003E">
              <a:alpha val="204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日本のスポーツコンテンツの中でも上位の人気を誇り、</a:t>
            </a:r>
          </a:p>
          <a:p>
            <a:pPr algn="ctr"/>
            <a:r>
              <a:rPr kumimoji="1" lang="ja-JP" altLang="en-US" sz="2000" b="1" dirty="0">
                <a:solidFill>
                  <a:srgbClr val="00003E"/>
                </a:solidFill>
                <a:latin typeface="メイリオ" panose="020B0604030504040204" pitchFamily="50" charset="-128"/>
                <a:ea typeface="メイリオ" panose="020B0604030504040204" pitchFamily="50" charset="-128"/>
              </a:rPr>
              <a:t>野球やサッカーの代表戦と並ぶほど、日本人の生活に浸透しているスポーツコンテンツである</a:t>
            </a:r>
          </a:p>
        </p:txBody>
      </p:sp>
    </p:spTree>
    <p:extLst>
      <p:ext uri="{BB962C8B-B14F-4D97-AF65-F5344CB8AC3E}">
        <p14:creationId xmlns:p14="http://schemas.microsoft.com/office/powerpoint/2010/main" val="2639269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D0C16-E1B6-F2F0-7E94-6C5FDDAA14F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F87146C5-E25A-093B-6C12-BF2D751A1769}"/>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D45ED54F-7539-25E6-34B3-069A6FA10931}"/>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夏の甲子園では注目選手を輩出する</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ADEDBB53-7ECF-5312-381E-07EC72F6C742}"/>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CE91AE2B-9D2D-BA30-6486-8ACB01612005}"/>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476" b="476"/>
          <a:stretch>
            <a:fillRect/>
          </a:stretch>
        </p:blipFill>
        <p:spPr/>
      </p:pic>
      <p:sp>
        <p:nvSpPr>
          <p:cNvPr id="34" name="正方形/長方形 33">
            <a:extLst>
              <a:ext uri="{FF2B5EF4-FFF2-40B4-BE49-F238E27FC236}">
                <a16:creationId xmlns:a16="http://schemas.microsoft.com/office/drawing/2014/main" id="{EAA1153C-C53E-4ACE-8971-A0C7C860CFD5}"/>
              </a:ext>
            </a:extLst>
          </p:cNvPr>
          <p:cNvSpPr/>
          <p:nvPr/>
        </p:nvSpPr>
        <p:spPr>
          <a:xfrm>
            <a:off x="334962" y="1009745"/>
            <a:ext cx="11522076" cy="872472"/>
          </a:xfrm>
          <a:prstGeom prst="rect">
            <a:avLst/>
          </a:prstGeom>
          <a:solidFill>
            <a:srgbClr val="00003E">
              <a:alpha val="204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panose="020B0604030504040204" pitchFamily="50" charset="-128"/>
                <a:ea typeface="メイリオ" panose="020B0604030504040204" pitchFamily="50" charset="-128"/>
              </a:rPr>
              <a:t>後にプロで活躍する数多くのスター選手もほとんどが甲子園経験者であり、</a:t>
            </a:r>
          </a:p>
          <a:p>
            <a:pPr algn="ctr"/>
            <a:r>
              <a:rPr lang="ja-JP" altLang="en-US" sz="2000" b="1">
                <a:solidFill>
                  <a:srgbClr val="00003E"/>
                </a:solidFill>
                <a:latin typeface="メイリオ" panose="020B0604030504040204" pitchFamily="50" charset="-128"/>
                <a:ea typeface="メイリオ" panose="020B0604030504040204" pitchFamily="50" charset="-128"/>
              </a:rPr>
              <a:t>夏の甲子園で有名になった選手が国民的人気者になることも！</a:t>
            </a:r>
            <a:endParaRPr lang="ja-JP" altLang="en-US" sz="2000" b="1" dirty="0">
              <a:solidFill>
                <a:srgbClr val="00003E"/>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8780D1E7-9633-8E70-5F14-87F1828990A6}"/>
              </a:ext>
            </a:extLst>
          </p:cNvPr>
          <p:cNvSpPr/>
          <p:nvPr/>
        </p:nvSpPr>
        <p:spPr>
          <a:xfrm>
            <a:off x="1095828" y="2178713"/>
            <a:ext cx="10000344" cy="41946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solidFill>
                <a:schemeClr val="accent3"/>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DE4CF2E4-BF31-582C-A4B9-1B90D769ABC7}"/>
              </a:ext>
            </a:extLst>
          </p:cNvPr>
          <p:cNvSpPr txBox="1"/>
          <p:nvPr/>
        </p:nvSpPr>
        <p:spPr>
          <a:xfrm>
            <a:off x="198390" y="2382424"/>
            <a:ext cx="2452914" cy="338554"/>
          </a:xfrm>
          <a:prstGeom prst="rect">
            <a:avLst/>
          </a:prstGeom>
          <a:noFill/>
        </p:spPr>
        <p:txBody>
          <a:bodyPr wrap="square" rtlCol="0">
            <a:spAutoFit/>
          </a:bodyPr>
          <a:lstStyle/>
          <a:p>
            <a:pPr algn="ctr"/>
            <a:r>
              <a:rPr lang="ja-JP" altLang="en-US" sz="1600" b="1" dirty="0">
                <a:solidFill>
                  <a:srgbClr val="00003E"/>
                </a:solidFill>
                <a:latin typeface="メイリオ" panose="020B0604030504040204" pitchFamily="50" charset="-128"/>
                <a:ea typeface="メイリオ" panose="020B0604030504040204" pitchFamily="50" charset="-128"/>
              </a:rPr>
              <a:t>松坂大輔</a:t>
            </a:r>
            <a:endParaRPr kumimoji="1" lang="ja-JP" altLang="en-US" sz="1600" b="1" dirty="0">
              <a:solidFill>
                <a:srgbClr val="00003E"/>
              </a:solidFill>
              <a:latin typeface="メイリオ" panose="020B0604030504040204" pitchFamily="50" charset="-128"/>
              <a:ea typeface="メイリオ" panose="020B0604030504040204" pitchFamily="50" charset="-128"/>
            </a:endParaRPr>
          </a:p>
        </p:txBody>
      </p:sp>
      <p:pic>
        <p:nvPicPr>
          <p:cNvPr id="5" name="図 4">
            <a:extLst>
              <a:ext uri="{FF2B5EF4-FFF2-40B4-BE49-F238E27FC236}">
                <a16:creationId xmlns:a16="http://schemas.microsoft.com/office/drawing/2014/main" id="{7A72D43D-8584-241B-AB0A-9C10C5242354}"/>
              </a:ext>
            </a:extLst>
          </p:cNvPr>
          <p:cNvPicPr>
            <a:picLocks noChangeAspect="1"/>
          </p:cNvPicPr>
          <p:nvPr/>
        </p:nvPicPr>
        <p:blipFill>
          <a:blip r:embed="rId5"/>
          <a:stretch>
            <a:fillRect/>
          </a:stretch>
        </p:blipFill>
        <p:spPr>
          <a:xfrm>
            <a:off x="614950" y="2754758"/>
            <a:ext cx="3208883" cy="3867579"/>
          </a:xfrm>
          <a:prstGeom prst="rect">
            <a:avLst/>
          </a:prstGeom>
          <a:effectLst>
            <a:outerShdw blurRad="50800" dist="38100" dir="5400000" algn="t" rotWithShape="0">
              <a:prstClr val="black">
                <a:alpha val="40000"/>
              </a:prstClr>
            </a:outerShdw>
          </a:effectLst>
        </p:spPr>
      </p:pic>
      <p:pic>
        <p:nvPicPr>
          <p:cNvPr id="7" name="図 6">
            <a:extLst>
              <a:ext uri="{FF2B5EF4-FFF2-40B4-BE49-F238E27FC236}">
                <a16:creationId xmlns:a16="http://schemas.microsoft.com/office/drawing/2014/main" id="{7A35D536-558A-46C2-2546-40CFD4F79F65}"/>
              </a:ext>
            </a:extLst>
          </p:cNvPr>
          <p:cNvPicPr>
            <a:picLocks noChangeAspect="1"/>
          </p:cNvPicPr>
          <p:nvPr/>
        </p:nvPicPr>
        <p:blipFill>
          <a:blip r:embed="rId6"/>
          <a:stretch>
            <a:fillRect/>
          </a:stretch>
        </p:blipFill>
        <p:spPr>
          <a:xfrm>
            <a:off x="3954250" y="1993638"/>
            <a:ext cx="2546155" cy="3867579"/>
          </a:xfrm>
          <a:prstGeom prst="rect">
            <a:avLst/>
          </a:prstGeom>
          <a:effectLst>
            <a:outerShdw blurRad="50800" dist="38100" dir="5400000" algn="t" rotWithShape="0">
              <a:prstClr val="black">
                <a:alpha val="40000"/>
              </a:prstClr>
            </a:outerShdw>
          </a:effectLst>
        </p:spPr>
      </p:pic>
      <p:pic>
        <p:nvPicPr>
          <p:cNvPr id="8" name="図 7">
            <a:extLst>
              <a:ext uri="{FF2B5EF4-FFF2-40B4-BE49-F238E27FC236}">
                <a16:creationId xmlns:a16="http://schemas.microsoft.com/office/drawing/2014/main" id="{FAE7F46D-86E1-5F95-1A35-35D4E95AED45}"/>
              </a:ext>
            </a:extLst>
          </p:cNvPr>
          <p:cNvPicPr>
            <a:picLocks noChangeAspect="1"/>
          </p:cNvPicPr>
          <p:nvPr/>
        </p:nvPicPr>
        <p:blipFill>
          <a:blip r:embed="rId7"/>
          <a:stretch>
            <a:fillRect/>
          </a:stretch>
        </p:blipFill>
        <p:spPr>
          <a:xfrm>
            <a:off x="6630822" y="2754758"/>
            <a:ext cx="1957430" cy="3867579"/>
          </a:xfrm>
          <a:prstGeom prst="rect">
            <a:avLst/>
          </a:prstGeom>
          <a:effectLst>
            <a:outerShdw blurRad="50800" dist="38100" dir="5400000" algn="t" rotWithShape="0">
              <a:prstClr val="black">
                <a:alpha val="40000"/>
              </a:prstClr>
            </a:outerShdw>
          </a:effectLst>
        </p:spPr>
      </p:pic>
      <p:pic>
        <p:nvPicPr>
          <p:cNvPr id="9" name="図 8">
            <a:extLst>
              <a:ext uri="{FF2B5EF4-FFF2-40B4-BE49-F238E27FC236}">
                <a16:creationId xmlns:a16="http://schemas.microsoft.com/office/drawing/2014/main" id="{88A99649-0D51-CAF0-BE0D-8A2514C66947}"/>
              </a:ext>
            </a:extLst>
          </p:cNvPr>
          <p:cNvPicPr>
            <a:picLocks noChangeAspect="1"/>
          </p:cNvPicPr>
          <p:nvPr/>
        </p:nvPicPr>
        <p:blipFill>
          <a:blip r:embed="rId8"/>
          <a:stretch>
            <a:fillRect/>
          </a:stretch>
        </p:blipFill>
        <p:spPr>
          <a:xfrm>
            <a:off x="8718668" y="1993638"/>
            <a:ext cx="2858383" cy="3867579"/>
          </a:xfrm>
          <a:prstGeom prst="rect">
            <a:avLst/>
          </a:prstGeom>
          <a:effectLst>
            <a:outerShdw blurRad="50800" dist="38100" dir="5400000" algn="t" rotWithShape="0">
              <a:prstClr val="black">
                <a:alpha val="40000"/>
              </a:prstClr>
            </a:outerShdw>
          </a:effectLst>
        </p:spPr>
      </p:pic>
      <p:sp>
        <p:nvSpPr>
          <p:cNvPr id="10" name="テキスト ボックス 9">
            <a:extLst>
              <a:ext uri="{FF2B5EF4-FFF2-40B4-BE49-F238E27FC236}">
                <a16:creationId xmlns:a16="http://schemas.microsoft.com/office/drawing/2014/main" id="{E65EC937-5CD3-5B98-B32A-CF26C02E34A3}"/>
              </a:ext>
            </a:extLst>
          </p:cNvPr>
          <p:cNvSpPr txBox="1"/>
          <p:nvPr/>
        </p:nvSpPr>
        <p:spPr>
          <a:xfrm>
            <a:off x="3902946" y="5884605"/>
            <a:ext cx="2452914" cy="338554"/>
          </a:xfrm>
          <a:prstGeom prst="rect">
            <a:avLst/>
          </a:prstGeom>
          <a:noFill/>
        </p:spPr>
        <p:txBody>
          <a:bodyPr wrap="square" rtlCol="0">
            <a:spAutoFit/>
          </a:bodyPr>
          <a:lstStyle>
            <a:defPPr>
              <a:defRPr lang="ja-JP"/>
            </a:defPPr>
            <a:lvl1pPr algn="ctr">
              <a:defRPr sz="1600" b="1">
                <a:solidFill>
                  <a:schemeClr val="bg1"/>
                </a:solidFill>
              </a:defRPr>
            </a:lvl1pPr>
          </a:lstStyle>
          <a:p>
            <a:r>
              <a:rPr lang="ja-JP" altLang="en-US" dirty="0">
                <a:solidFill>
                  <a:srgbClr val="00003E"/>
                </a:solidFill>
                <a:latin typeface="メイリオ" panose="020B0604030504040204" pitchFamily="50" charset="-128"/>
                <a:ea typeface="メイリオ" panose="020B0604030504040204" pitchFamily="50" charset="-128"/>
              </a:rPr>
              <a:t>田中将大</a:t>
            </a:r>
          </a:p>
        </p:txBody>
      </p:sp>
      <p:sp>
        <p:nvSpPr>
          <p:cNvPr id="11" name="テキスト ボックス 10">
            <a:extLst>
              <a:ext uri="{FF2B5EF4-FFF2-40B4-BE49-F238E27FC236}">
                <a16:creationId xmlns:a16="http://schemas.microsoft.com/office/drawing/2014/main" id="{2A3216C8-35B3-1CDD-7614-21DF05AAF6A3}"/>
              </a:ext>
            </a:extLst>
          </p:cNvPr>
          <p:cNvSpPr txBox="1"/>
          <p:nvPr/>
        </p:nvSpPr>
        <p:spPr>
          <a:xfrm>
            <a:off x="6188748" y="2382424"/>
            <a:ext cx="2452914" cy="338554"/>
          </a:xfrm>
          <a:prstGeom prst="rect">
            <a:avLst/>
          </a:prstGeom>
          <a:noFill/>
        </p:spPr>
        <p:txBody>
          <a:bodyPr wrap="square" rtlCol="0">
            <a:spAutoFit/>
          </a:bodyPr>
          <a:lstStyle/>
          <a:p>
            <a:pPr algn="ctr"/>
            <a:r>
              <a:rPr kumimoji="1" lang="ja-JP" altLang="en-US" sz="1600" b="1" dirty="0">
                <a:solidFill>
                  <a:srgbClr val="00003E"/>
                </a:solidFill>
                <a:latin typeface="メイリオ" panose="020B0604030504040204" pitchFamily="50" charset="-128"/>
                <a:ea typeface="メイリオ" panose="020B0604030504040204" pitchFamily="50" charset="-128"/>
              </a:rPr>
              <a:t>斎藤佑樹</a:t>
            </a:r>
          </a:p>
        </p:txBody>
      </p:sp>
      <p:sp>
        <p:nvSpPr>
          <p:cNvPr id="12" name="テキスト ボックス 11">
            <a:extLst>
              <a:ext uri="{FF2B5EF4-FFF2-40B4-BE49-F238E27FC236}">
                <a16:creationId xmlns:a16="http://schemas.microsoft.com/office/drawing/2014/main" id="{AF612EFF-7881-D920-8BC5-FA9CE6F18F24}"/>
              </a:ext>
            </a:extLst>
          </p:cNvPr>
          <p:cNvSpPr txBox="1"/>
          <p:nvPr/>
        </p:nvSpPr>
        <p:spPr>
          <a:xfrm>
            <a:off x="9134762" y="5884605"/>
            <a:ext cx="2452914" cy="338554"/>
          </a:xfrm>
          <a:prstGeom prst="rect">
            <a:avLst/>
          </a:prstGeom>
          <a:noFill/>
        </p:spPr>
        <p:txBody>
          <a:bodyPr wrap="square" rtlCol="0">
            <a:spAutoFit/>
          </a:bodyPr>
          <a:lstStyle/>
          <a:p>
            <a:pPr algn="ctr"/>
            <a:r>
              <a:rPr kumimoji="1" lang="ja-JP" altLang="en-US" sz="1600" b="1" dirty="0">
                <a:solidFill>
                  <a:srgbClr val="00003E"/>
                </a:solidFill>
                <a:latin typeface="メイリオ" panose="020B0604030504040204" pitchFamily="50" charset="-128"/>
                <a:ea typeface="メイリオ" panose="020B0604030504040204" pitchFamily="50" charset="-128"/>
              </a:rPr>
              <a:t>大谷翔平</a:t>
            </a:r>
          </a:p>
        </p:txBody>
      </p:sp>
      <p:pic>
        <p:nvPicPr>
          <p:cNvPr id="18" name="図 17">
            <a:extLst>
              <a:ext uri="{FF2B5EF4-FFF2-40B4-BE49-F238E27FC236}">
                <a16:creationId xmlns:a16="http://schemas.microsoft.com/office/drawing/2014/main" id="{239A6BD0-D23B-3869-27FE-CEC084F6C88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5641" y="2294884"/>
            <a:ext cx="475556" cy="475556"/>
          </a:xfrm>
          <a:prstGeom prst="rect">
            <a:avLst/>
          </a:prstGeom>
        </p:spPr>
      </p:pic>
      <p:pic>
        <p:nvPicPr>
          <p:cNvPr id="19" name="図 18">
            <a:extLst>
              <a:ext uri="{FF2B5EF4-FFF2-40B4-BE49-F238E27FC236}">
                <a16:creationId xmlns:a16="http://schemas.microsoft.com/office/drawing/2014/main" id="{32BAE0F7-43B6-68A6-E07F-BB79BBC593D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75469" y="2294886"/>
            <a:ext cx="475556" cy="475556"/>
          </a:xfrm>
          <a:prstGeom prst="rect">
            <a:avLst/>
          </a:prstGeom>
        </p:spPr>
      </p:pic>
      <p:pic>
        <p:nvPicPr>
          <p:cNvPr id="21" name="図 20">
            <a:extLst>
              <a:ext uri="{FF2B5EF4-FFF2-40B4-BE49-F238E27FC236}">
                <a16:creationId xmlns:a16="http://schemas.microsoft.com/office/drawing/2014/main" id="{65D0338F-9503-04D7-285D-2EAF14C2CC8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28739" y="5826264"/>
            <a:ext cx="475556" cy="475556"/>
          </a:xfrm>
          <a:prstGeom prst="rect">
            <a:avLst/>
          </a:prstGeom>
        </p:spPr>
      </p:pic>
      <p:pic>
        <p:nvPicPr>
          <p:cNvPr id="22" name="図 21">
            <a:extLst>
              <a:ext uri="{FF2B5EF4-FFF2-40B4-BE49-F238E27FC236}">
                <a16:creationId xmlns:a16="http://schemas.microsoft.com/office/drawing/2014/main" id="{2767EC43-6EDD-51F6-D5A1-278FC219E6E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22099" y="5826264"/>
            <a:ext cx="475556" cy="475556"/>
          </a:xfrm>
          <a:prstGeom prst="rect">
            <a:avLst/>
          </a:prstGeom>
        </p:spPr>
      </p:pic>
    </p:spTree>
    <p:extLst>
      <p:ext uri="{BB962C8B-B14F-4D97-AF65-F5344CB8AC3E}">
        <p14:creationId xmlns:p14="http://schemas.microsoft.com/office/powerpoint/2010/main" val="2452154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2E30D-81D9-0FBF-8C5C-472DD67A9628}"/>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496DB5E-1D99-7742-9823-D2D2D643F770}"/>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19C581B7-1A38-311C-5DDA-7371C4F27A18}"/>
              </a:ext>
            </a:extLst>
          </p:cNvPr>
          <p:cNvSpPr>
            <a:spLocks noGrp="1"/>
          </p:cNvSpPr>
          <p:nvPr>
            <p:ph type="body" sz="quarter" idx="10"/>
          </p:nvPr>
        </p:nvSpPr>
        <p:spPr/>
        <p:txBody>
          <a:bodyPr/>
          <a:lstStyle/>
          <a:p>
            <a:r>
              <a:rPr lang="en-US" altLang="ja-JP" dirty="0">
                <a:latin typeface="メイリオ" panose="020B0604030504040204" pitchFamily="50" charset="-128"/>
                <a:ea typeface="メイリオ" panose="020B0604030504040204" pitchFamily="50" charset="-128"/>
              </a:rPr>
              <a:t>2025</a:t>
            </a:r>
            <a:r>
              <a:rPr lang="ja-JP" altLang="en-US">
                <a:latin typeface="メイリオ" panose="020B0604030504040204" pitchFamily="50" charset="-128"/>
                <a:ea typeface="メイリオ" panose="020B0604030504040204" pitchFamily="50" charset="-128"/>
              </a:rPr>
              <a:t>年　大会概要</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7F15E26A-CCBB-F5AD-FE6A-FBDEBD553C58}"/>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98A71624-0A26-5A7D-F7F4-137C0B5C3CC5}"/>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476" b="476"/>
          <a:stretch>
            <a:fillRect/>
          </a:stretch>
        </p:blipFill>
        <p:spPr/>
      </p:pic>
      <p:sp>
        <p:nvSpPr>
          <p:cNvPr id="14" name="正方形/長方形 13">
            <a:extLst>
              <a:ext uri="{FF2B5EF4-FFF2-40B4-BE49-F238E27FC236}">
                <a16:creationId xmlns:a16="http://schemas.microsoft.com/office/drawing/2014/main" id="{B8BC3F62-B705-EE83-D803-6154A54D83AC}"/>
              </a:ext>
            </a:extLst>
          </p:cNvPr>
          <p:cNvSpPr/>
          <p:nvPr/>
        </p:nvSpPr>
        <p:spPr>
          <a:xfrm>
            <a:off x="479425" y="4196286"/>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大会期間</a:t>
            </a:r>
          </a:p>
        </p:txBody>
      </p:sp>
      <p:sp>
        <p:nvSpPr>
          <p:cNvPr id="15" name="正方形/長方形 14">
            <a:extLst>
              <a:ext uri="{FF2B5EF4-FFF2-40B4-BE49-F238E27FC236}">
                <a16:creationId xmlns:a16="http://schemas.microsoft.com/office/drawing/2014/main" id="{0174A686-666C-2538-C6A4-6D1FF94B7164}"/>
              </a:ext>
            </a:extLst>
          </p:cNvPr>
          <p:cNvSpPr/>
          <p:nvPr/>
        </p:nvSpPr>
        <p:spPr>
          <a:xfrm>
            <a:off x="479425" y="4947169"/>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a:solidFill>
                  <a:schemeClr val="bg1"/>
                </a:solidFill>
                <a:latin typeface="メイリオ" panose="020B0604030504040204" pitchFamily="50" charset="-128"/>
                <a:ea typeface="メイリオ" panose="020B0604030504040204" pitchFamily="50" charset="-128"/>
              </a:rPr>
              <a:t>試合形式</a:t>
            </a:r>
            <a:endParaRPr kumimoji="1" lang="ja-JP" altLang="en-US" b="1">
              <a:solidFill>
                <a:schemeClr val="bg1"/>
              </a:solidFill>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056141C6-3DD0-4847-9A8B-BD06A9646AD0}"/>
              </a:ext>
            </a:extLst>
          </p:cNvPr>
          <p:cNvSpPr/>
          <p:nvPr/>
        </p:nvSpPr>
        <p:spPr>
          <a:xfrm>
            <a:off x="3918868" y="4947169"/>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a:solidFill>
                  <a:srgbClr val="00003E"/>
                </a:solidFill>
                <a:latin typeface="メイリオ" panose="020B0604030504040204" pitchFamily="50" charset="-128"/>
                <a:ea typeface="メイリオ" panose="020B0604030504040204" pitchFamily="50" charset="-128"/>
              </a:rPr>
              <a:t>各都道府県で実施される一発勝負のトーナメント</a:t>
            </a:r>
            <a:endParaRPr lang="ja-JP" altLang="en-US" b="1" dirty="0">
              <a:solidFill>
                <a:srgbClr val="00003E"/>
              </a:solidFill>
              <a:latin typeface="メイリオ" panose="020B0604030504040204" pitchFamily="50" charset="-128"/>
              <a:ea typeface="メイリオ" panose="020B0604030504040204" pitchFamily="50" charset="-128"/>
            </a:endParaRPr>
          </a:p>
          <a:p>
            <a:pPr defTabSz="685634">
              <a:lnSpc>
                <a:spcPct val="110000"/>
              </a:lnSpc>
              <a:spcBef>
                <a:spcPts val="150"/>
              </a:spcBef>
              <a:spcAft>
                <a:spcPts val="150"/>
              </a:spcAft>
            </a:pPr>
            <a:r>
              <a:rPr lang="ja-JP" altLang="en-US" sz="1600">
                <a:solidFill>
                  <a:srgbClr val="00003E"/>
                </a:solidFill>
                <a:latin typeface="メイリオ" panose="020B0604030504040204" pitchFamily="50" charset="-128"/>
                <a:ea typeface="メイリオ" panose="020B0604030504040204" pitchFamily="50" charset="-128"/>
              </a:rPr>
              <a:t>（</a:t>
            </a:r>
            <a:r>
              <a:rPr lang="ja-JP" altLang="en-US" sz="1600" dirty="0">
                <a:solidFill>
                  <a:srgbClr val="00003E"/>
                </a:solidFill>
                <a:latin typeface="メイリオ" panose="020B0604030504040204" pitchFamily="50" charset="-128"/>
                <a:ea typeface="メイリオ" panose="020B0604030504040204" pitchFamily="50" charset="-128"/>
              </a:rPr>
              <a:t>北海道は北と南、東京は東と西の</a:t>
            </a:r>
            <a:r>
              <a:rPr lang="en-US" altLang="ja-JP" sz="1600" dirty="0">
                <a:solidFill>
                  <a:srgbClr val="00003E"/>
                </a:solidFill>
                <a:latin typeface="メイリオ" panose="020B0604030504040204" pitchFamily="50" charset="-128"/>
                <a:ea typeface="メイリオ" panose="020B0604030504040204" pitchFamily="50" charset="-128"/>
              </a:rPr>
              <a:t>2</a:t>
            </a:r>
            <a:r>
              <a:rPr lang="ja-JP" altLang="en-US" sz="1600">
                <a:solidFill>
                  <a:srgbClr val="00003E"/>
                </a:solidFill>
                <a:latin typeface="メイリオ" panose="020B0604030504040204" pitchFamily="50" charset="-128"/>
                <a:ea typeface="メイリオ" panose="020B0604030504040204" pitchFamily="50" charset="-128"/>
              </a:rPr>
              <a:t>校が選出）</a:t>
            </a:r>
            <a:endParaRPr lang="ja-JP" altLang="en-US" sz="1600" dirty="0">
              <a:solidFill>
                <a:srgbClr val="00003E"/>
              </a:solidFill>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14A78589-2F73-0629-DC2A-2688591D87E9}"/>
              </a:ext>
            </a:extLst>
          </p:cNvPr>
          <p:cNvSpPr/>
          <p:nvPr/>
        </p:nvSpPr>
        <p:spPr>
          <a:xfrm>
            <a:off x="3918868" y="4196286"/>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en-US" altLang="ja-JP" b="1" dirty="0">
                <a:solidFill>
                  <a:srgbClr val="00003E"/>
                </a:solidFill>
                <a:latin typeface="メイリオ" panose="020B0604030504040204" pitchFamily="50" charset="-128"/>
                <a:ea typeface="メイリオ" panose="020B0604030504040204" pitchFamily="50" charset="-128"/>
              </a:rPr>
              <a:t>2025</a:t>
            </a:r>
            <a:r>
              <a:rPr lang="ja-JP" altLang="en-US" b="1">
                <a:solidFill>
                  <a:srgbClr val="00003E"/>
                </a:solidFill>
                <a:latin typeface="メイリオ" panose="020B0604030504040204" pitchFamily="50" charset="-128"/>
                <a:ea typeface="メイリオ" panose="020B0604030504040204" pitchFamily="50" charset="-128"/>
              </a:rPr>
              <a:t>年</a:t>
            </a:r>
            <a:r>
              <a:rPr lang="en-US" altLang="ja-JP" b="1" dirty="0">
                <a:solidFill>
                  <a:srgbClr val="00003E"/>
                </a:solidFill>
                <a:latin typeface="メイリオ" panose="020B0604030504040204" pitchFamily="50" charset="-128"/>
                <a:ea typeface="メイリオ" panose="020B0604030504040204" pitchFamily="50" charset="-128"/>
              </a:rPr>
              <a:t>6</a:t>
            </a:r>
            <a:r>
              <a:rPr lang="ja-JP" altLang="en-US" b="1">
                <a:solidFill>
                  <a:srgbClr val="00003E"/>
                </a:solidFill>
                <a:latin typeface="メイリオ" panose="020B0604030504040204" pitchFamily="50" charset="-128"/>
                <a:ea typeface="メイリオ" panose="020B0604030504040204" pitchFamily="50" charset="-128"/>
              </a:rPr>
              <a:t>月</a:t>
            </a:r>
            <a:r>
              <a:rPr lang="en-US" altLang="ja-JP" b="1" dirty="0">
                <a:solidFill>
                  <a:srgbClr val="00003E"/>
                </a:solidFill>
                <a:latin typeface="メイリオ" panose="020B0604030504040204" pitchFamily="50" charset="-128"/>
                <a:ea typeface="メイリオ" panose="020B0604030504040204" pitchFamily="50" charset="-128"/>
              </a:rPr>
              <a:t>14</a:t>
            </a:r>
            <a:r>
              <a:rPr lang="ja-JP" altLang="en-US" b="1">
                <a:solidFill>
                  <a:srgbClr val="00003E"/>
                </a:solidFill>
                <a:latin typeface="メイリオ" panose="020B0604030504040204" pitchFamily="50" charset="-128"/>
                <a:ea typeface="メイリオ" panose="020B0604030504040204" pitchFamily="50" charset="-128"/>
              </a:rPr>
              <a:t>日～</a:t>
            </a:r>
            <a:r>
              <a:rPr lang="en-US" altLang="ja-JP" b="1" dirty="0">
                <a:solidFill>
                  <a:srgbClr val="00003E"/>
                </a:solidFill>
                <a:latin typeface="メイリオ" panose="020B0604030504040204" pitchFamily="50" charset="-128"/>
                <a:ea typeface="メイリオ" panose="020B0604030504040204" pitchFamily="50" charset="-128"/>
              </a:rPr>
              <a:t>7</a:t>
            </a:r>
            <a:r>
              <a:rPr lang="ja-JP" altLang="en-US" b="1">
                <a:solidFill>
                  <a:srgbClr val="00003E"/>
                </a:solidFill>
                <a:latin typeface="メイリオ" panose="020B0604030504040204" pitchFamily="50" charset="-128"/>
                <a:ea typeface="メイリオ" panose="020B0604030504040204" pitchFamily="50" charset="-128"/>
              </a:rPr>
              <a:t>月下旬</a:t>
            </a:r>
            <a:endParaRPr lang="en-US" altLang="ja-JP" b="1" dirty="0">
              <a:solidFill>
                <a:srgbClr val="00003E"/>
              </a:solidFill>
              <a:latin typeface="メイリオ" panose="020B0604030504040204" pitchFamily="50" charset="-128"/>
              <a:ea typeface="メイリオ" panose="020B0604030504040204" pitchFamily="50" charset="-128"/>
            </a:endParaRPr>
          </a:p>
          <a:p>
            <a:pPr defTabSz="685634">
              <a:lnSpc>
                <a:spcPct val="110000"/>
              </a:lnSpc>
              <a:spcBef>
                <a:spcPts val="150"/>
              </a:spcBef>
              <a:spcAft>
                <a:spcPts val="150"/>
              </a:spcAft>
            </a:pPr>
            <a:r>
              <a:rPr lang="en-US" altLang="ja-JP" sz="1600" dirty="0">
                <a:solidFill>
                  <a:srgbClr val="00003E"/>
                </a:solidFill>
                <a:latin typeface="メイリオ" panose="020B0604030504040204" pitchFamily="50" charset="-128"/>
                <a:ea typeface="メイリオ" panose="020B0604030504040204" pitchFamily="50" charset="-128"/>
              </a:rPr>
              <a:t>※</a:t>
            </a:r>
            <a:r>
              <a:rPr lang="ja-JP" altLang="en-US" sz="1600">
                <a:solidFill>
                  <a:srgbClr val="00003E"/>
                </a:solidFill>
                <a:latin typeface="メイリオ" panose="020B0604030504040204" pitchFamily="50" charset="-128"/>
                <a:ea typeface="メイリオ" panose="020B0604030504040204" pitchFamily="50" charset="-128"/>
              </a:rPr>
              <a:t>地方によって開催時期が異なります。</a:t>
            </a:r>
            <a:endParaRPr lang="ja-JP" altLang="en-US" sz="1600" dirty="0">
              <a:solidFill>
                <a:srgbClr val="00003E"/>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DC9ED313-453E-72A6-AD57-EE4F55C3CA80}"/>
              </a:ext>
            </a:extLst>
          </p:cNvPr>
          <p:cNvSpPr/>
          <p:nvPr/>
        </p:nvSpPr>
        <p:spPr>
          <a:xfrm>
            <a:off x="479425" y="1192754"/>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正式名称</a:t>
            </a:r>
          </a:p>
        </p:txBody>
      </p:sp>
      <p:sp>
        <p:nvSpPr>
          <p:cNvPr id="23" name="正方形/長方形 22">
            <a:extLst>
              <a:ext uri="{FF2B5EF4-FFF2-40B4-BE49-F238E27FC236}">
                <a16:creationId xmlns:a16="http://schemas.microsoft.com/office/drawing/2014/main" id="{72F4A7EB-5CFF-3637-2A1D-BBD692215D90}"/>
              </a:ext>
            </a:extLst>
          </p:cNvPr>
          <p:cNvSpPr/>
          <p:nvPr/>
        </p:nvSpPr>
        <p:spPr>
          <a:xfrm>
            <a:off x="3918868" y="1192754"/>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zh-CN" altLang="en-US" b="1" dirty="0">
                <a:solidFill>
                  <a:srgbClr val="00003E"/>
                </a:solidFill>
                <a:latin typeface="メイリオ" panose="020B0604030504040204" pitchFamily="50" charset="-128"/>
                <a:ea typeface="メイリオ" panose="020B0604030504040204" pitchFamily="50" charset="-128"/>
              </a:rPr>
              <a:t>全国高等学校野球選手権</a:t>
            </a:r>
            <a:r>
              <a:rPr lang="ja-JP" altLang="en-US" b="1">
                <a:solidFill>
                  <a:srgbClr val="00003E"/>
                </a:solidFill>
                <a:latin typeface="メイリオ" panose="020B0604030504040204" pitchFamily="50" charset="-128"/>
                <a:ea typeface="メイリオ" panose="020B0604030504040204" pitchFamily="50" charset="-128"/>
              </a:rPr>
              <a:t>地方</a:t>
            </a:r>
            <a:r>
              <a:rPr lang="zh-CN" altLang="en-US" b="1" dirty="0">
                <a:solidFill>
                  <a:srgbClr val="00003E"/>
                </a:solidFill>
                <a:latin typeface="メイリオ" panose="020B0604030504040204" pitchFamily="50" charset="-128"/>
                <a:ea typeface="メイリオ" panose="020B0604030504040204" pitchFamily="50" charset="-128"/>
              </a:rPr>
              <a:t>大会</a:t>
            </a:r>
          </a:p>
        </p:txBody>
      </p:sp>
      <p:sp>
        <p:nvSpPr>
          <p:cNvPr id="24" name="正方形/長方形 23">
            <a:extLst>
              <a:ext uri="{FF2B5EF4-FFF2-40B4-BE49-F238E27FC236}">
                <a16:creationId xmlns:a16="http://schemas.microsoft.com/office/drawing/2014/main" id="{F5777B06-BD13-5714-3CFA-EE88C33E7B9A}"/>
              </a:ext>
            </a:extLst>
          </p:cNvPr>
          <p:cNvSpPr/>
          <p:nvPr/>
        </p:nvSpPr>
        <p:spPr>
          <a:xfrm>
            <a:off x="479425" y="1943637"/>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latin typeface="メイリオ" panose="020B0604030504040204" pitchFamily="50" charset="-128"/>
                <a:ea typeface="メイリオ" panose="020B0604030504040204" pitchFamily="50" charset="-128"/>
              </a:rPr>
              <a:t>主催</a:t>
            </a:r>
            <a:endParaRPr kumimoji="1" lang="ja-JP" altLang="en-US" b="1" dirty="0">
              <a:solidFill>
                <a:schemeClr val="bg1"/>
              </a:solidFill>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815CDAA9-8D3E-E943-6E1A-5FB64D270BE9}"/>
              </a:ext>
            </a:extLst>
          </p:cNvPr>
          <p:cNvSpPr/>
          <p:nvPr/>
        </p:nvSpPr>
        <p:spPr>
          <a:xfrm>
            <a:off x="3918868" y="1943637"/>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朝日新聞社、日本高等学校野球連盟</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32B28E6A-ABEC-BB48-C865-A4FBD27ECBA3}"/>
              </a:ext>
            </a:extLst>
          </p:cNvPr>
          <p:cNvSpPr/>
          <p:nvPr/>
        </p:nvSpPr>
        <p:spPr>
          <a:xfrm>
            <a:off x="479425" y="2694520"/>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tabLst/>
              <a:defRPr/>
            </a:pPr>
            <a:r>
              <a:rPr lang="ja-JP" altLang="en-US" b="1" dirty="0">
                <a:solidFill>
                  <a:prstClr val="white"/>
                </a:solidFill>
                <a:latin typeface="メイリオ" panose="020B0604030504040204" pitchFamily="50" charset="-128"/>
                <a:ea typeface="メイリオ" panose="020B0604030504040204" pitchFamily="50" charset="-128"/>
              </a:rPr>
              <a:t>後援</a:t>
            </a:r>
            <a:endParaRPr kumimoji="1" lang="ja-JP" altLang="en-US"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02CBBBA3-3CDB-1A7A-8C13-422302BE4E5D}"/>
              </a:ext>
            </a:extLst>
          </p:cNvPr>
          <p:cNvSpPr/>
          <p:nvPr/>
        </p:nvSpPr>
        <p:spPr>
          <a:xfrm>
            <a:off x="3918868" y="2694520"/>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毎日新聞社</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8" name="正方形/長方形 27">
            <a:extLst>
              <a:ext uri="{FF2B5EF4-FFF2-40B4-BE49-F238E27FC236}">
                <a16:creationId xmlns:a16="http://schemas.microsoft.com/office/drawing/2014/main" id="{0F7A69E2-2845-8F94-A97A-895DFA59D580}"/>
              </a:ext>
            </a:extLst>
          </p:cNvPr>
          <p:cNvSpPr/>
          <p:nvPr/>
        </p:nvSpPr>
        <p:spPr>
          <a:xfrm>
            <a:off x="479425" y="3445403"/>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tabLst/>
              <a:defRPr/>
            </a:pPr>
            <a:r>
              <a:rPr kumimoji="1" lang="ja-JP" altLang="en-US"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特別協力</a:t>
            </a:r>
          </a:p>
        </p:txBody>
      </p:sp>
      <p:sp>
        <p:nvSpPr>
          <p:cNvPr id="29" name="正方形/長方形 28">
            <a:extLst>
              <a:ext uri="{FF2B5EF4-FFF2-40B4-BE49-F238E27FC236}">
                <a16:creationId xmlns:a16="http://schemas.microsoft.com/office/drawing/2014/main" id="{59181C68-1FAE-B9E9-6730-7C6BC6D18ED7}"/>
              </a:ext>
            </a:extLst>
          </p:cNvPr>
          <p:cNvSpPr/>
          <p:nvPr/>
        </p:nvSpPr>
        <p:spPr>
          <a:xfrm>
            <a:off x="3918868" y="3445403"/>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a:solidFill>
                  <a:srgbClr val="00003E"/>
                </a:solidFill>
                <a:latin typeface="メイリオ" panose="020B0604030504040204" pitchFamily="50" charset="-128"/>
                <a:ea typeface="メイリオ" panose="020B0604030504040204" pitchFamily="50" charset="-128"/>
              </a:rPr>
              <a:t>各地</a:t>
            </a:r>
            <a:endParaRPr lang="en-US" altLang="ja-JP" b="1" dirty="0">
              <a:solidFill>
                <a:srgbClr val="00003E"/>
              </a:solidFill>
              <a:latin typeface="メイリオ" panose="020B0604030504040204" pitchFamily="50" charset="-128"/>
              <a:ea typeface="メイリオ" panose="020B0604030504040204" pitchFamily="50" charset="-128"/>
            </a:endParaRPr>
          </a:p>
        </p:txBody>
      </p:sp>
      <p:pic>
        <p:nvPicPr>
          <p:cNvPr id="30" name="グラフィックス 29">
            <a:extLst>
              <a:ext uri="{FF2B5EF4-FFF2-40B4-BE49-F238E27FC236}">
                <a16:creationId xmlns:a16="http://schemas.microsoft.com/office/drawing/2014/main" id="{4222844A-3673-A4C0-DB5E-F54D937160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6810" y="4259637"/>
            <a:ext cx="544632" cy="544632"/>
          </a:xfrm>
          <a:prstGeom prst="rect">
            <a:avLst/>
          </a:prstGeom>
        </p:spPr>
      </p:pic>
      <p:pic>
        <p:nvPicPr>
          <p:cNvPr id="31" name="グラフィックス 30">
            <a:extLst>
              <a:ext uri="{FF2B5EF4-FFF2-40B4-BE49-F238E27FC236}">
                <a16:creationId xmlns:a16="http://schemas.microsoft.com/office/drawing/2014/main" id="{6D9BE648-0165-4A1C-494F-64D0CDF7406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9579" y="4993062"/>
            <a:ext cx="599095" cy="599095"/>
          </a:xfrm>
          <a:prstGeom prst="rect">
            <a:avLst/>
          </a:prstGeom>
        </p:spPr>
      </p:pic>
      <p:pic>
        <p:nvPicPr>
          <p:cNvPr id="32" name="グラフィックス 31">
            <a:extLst>
              <a:ext uri="{FF2B5EF4-FFF2-40B4-BE49-F238E27FC236}">
                <a16:creationId xmlns:a16="http://schemas.microsoft.com/office/drawing/2014/main" id="{41C8CDDD-1794-4C4C-6F60-535BDA95A19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99579" y="3488059"/>
            <a:ext cx="599095" cy="599095"/>
          </a:xfrm>
          <a:prstGeom prst="rect">
            <a:avLst/>
          </a:prstGeom>
        </p:spPr>
      </p:pic>
      <p:pic>
        <p:nvPicPr>
          <p:cNvPr id="33" name="グラフィックス 32">
            <a:extLst>
              <a:ext uri="{FF2B5EF4-FFF2-40B4-BE49-F238E27FC236}">
                <a16:creationId xmlns:a16="http://schemas.microsoft.com/office/drawing/2014/main" id="{8A2766E2-63EC-205F-D5A5-E760DB86BA16}"/>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26810" y="2764204"/>
            <a:ext cx="544632" cy="544632"/>
          </a:xfrm>
          <a:prstGeom prst="rect">
            <a:avLst/>
          </a:prstGeom>
        </p:spPr>
      </p:pic>
      <p:pic>
        <p:nvPicPr>
          <p:cNvPr id="35" name="グラフィックス 34">
            <a:extLst>
              <a:ext uri="{FF2B5EF4-FFF2-40B4-BE49-F238E27FC236}">
                <a16:creationId xmlns:a16="http://schemas.microsoft.com/office/drawing/2014/main" id="{F3E6F019-B454-EBD3-4D22-4ADA1EB9090E}"/>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26810" y="1262437"/>
            <a:ext cx="544632" cy="544632"/>
          </a:xfrm>
          <a:prstGeom prst="rect">
            <a:avLst/>
          </a:prstGeom>
        </p:spPr>
      </p:pic>
      <p:pic>
        <p:nvPicPr>
          <p:cNvPr id="36" name="グラフィックス 35">
            <a:extLst>
              <a:ext uri="{FF2B5EF4-FFF2-40B4-BE49-F238E27FC236}">
                <a16:creationId xmlns:a16="http://schemas.microsoft.com/office/drawing/2014/main" id="{7E4A1AE8-9749-EABB-7A80-15AF7AB9F3F2}"/>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51566" y="2038076"/>
            <a:ext cx="495120" cy="495120"/>
          </a:xfrm>
          <a:prstGeom prst="rect">
            <a:avLst/>
          </a:prstGeom>
        </p:spPr>
      </p:pic>
      <p:pic>
        <p:nvPicPr>
          <p:cNvPr id="39" name="グラフィックス 38">
            <a:extLst>
              <a:ext uri="{FF2B5EF4-FFF2-40B4-BE49-F238E27FC236}">
                <a16:creationId xmlns:a16="http://schemas.microsoft.com/office/drawing/2014/main" id="{04B18BF8-D5C7-AFD0-8B66-207A050240AE}"/>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54042" y="5733772"/>
            <a:ext cx="544632" cy="544632"/>
          </a:xfrm>
          <a:prstGeom prst="rect">
            <a:avLst/>
          </a:prstGeom>
        </p:spPr>
      </p:pic>
    </p:spTree>
    <p:extLst>
      <p:ext uri="{BB962C8B-B14F-4D97-AF65-F5344CB8AC3E}">
        <p14:creationId xmlns:p14="http://schemas.microsoft.com/office/powerpoint/2010/main" val="3546489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2592917" y="4795712"/>
            <a:ext cx="7296150" cy="543702"/>
          </a:xfrm>
        </p:spPr>
        <p:txBody>
          <a:bodyPr lIns="91440" tIns="45720" rIns="91440" bIns="45720" anchor="t"/>
          <a:lstStyle/>
          <a:p>
            <a:r>
              <a:rPr lang="ja-JP" altLang="en-US">
                <a:ea typeface="メイリオ"/>
              </a:rPr>
              <a:t>バーチャル高校野球</a:t>
            </a:r>
            <a:endParaRPr lang="en-US" altLang="ja-JP" dirty="0">
              <a:ea typeface="メイリオ"/>
            </a:endParaRPr>
          </a:p>
          <a:p>
            <a:r>
              <a:rPr lang="ja-JP" altLang="en-US">
                <a:ea typeface="メイリオ"/>
              </a:rPr>
              <a:t>のご紹介</a:t>
            </a:r>
            <a:endParaRPr lang="ja-JP" dirty="0">
              <a:ea typeface="メイリオ"/>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a:t>
            </a:r>
            <a:r>
              <a:rPr lang="en-US" altLang="ja-JP" dirty="0"/>
              <a:t>3</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10" name="図プレースホルダー 9">
            <a:extLst>
              <a:ext uri="{FF2B5EF4-FFF2-40B4-BE49-F238E27FC236}">
                <a16:creationId xmlns:a16="http://schemas.microsoft.com/office/drawing/2014/main" id="{3E335549-2555-4B9D-5A24-4760703CBE54}"/>
              </a:ext>
            </a:extLst>
          </p:cNvPr>
          <p:cNvPicPr>
            <a:picLocks noGrp="1" noChangeAspect="1"/>
          </p:cNvPicPr>
          <p:nvPr>
            <p:ph type="pic" sz="quarter" idx="15"/>
          </p:nvPr>
        </p:nvPicPr>
        <p:blipFill>
          <a:blip r:embed="rId2">
            <a:extLst>
              <a:ext uri="{96DAC541-7B7A-43D3-8B79-37D633B846F1}">
                <asvg:svgBlip xmlns:asvg="http://schemas.microsoft.com/office/drawing/2016/SVG/main" r:embed="rId3"/>
              </a:ext>
            </a:extLst>
          </a:blip>
          <a:srcRect t="-493" b="-2786"/>
          <a:stretch>
            <a:fillRect/>
          </a:stretch>
        </p:blipFill>
        <p:spPr>
          <a:xfrm>
            <a:off x="5442523" y="2949262"/>
            <a:ext cx="1586282" cy="1640452"/>
          </a:xfrm>
        </p:spPr>
      </p:pic>
    </p:spTree>
    <p:extLst>
      <p:ext uri="{BB962C8B-B14F-4D97-AF65-F5344CB8AC3E}">
        <p14:creationId xmlns:p14="http://schemas.microsoft.com/office/powerpoint/2010/main" val="4160924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バーチャル高校野球とは</a:t>
            </a:r>
            <a:endParaRPr kumimoji="1" lang="en-US" altLang="zh-TW" dirty="0">
              <a:latin typeface="Meiryo" panose="020B0604030504040204" pitchFamily="34" charset="-128"/>
              <a:ea typeface="Meiryo" panose="020B0604030504040204" pitchFamily="34" charset="-128"/>
            </a:endParaRPr>
          </a:p>
        </p:txBody>
      </p:sp>
      <p:pic>
        <p:nvPicPr>
          <p:cNvPr id="18" name="図プレースホルダー 17">
            <a:extLst>
              <a:ext uri="{FF2B5EF4-FFF2-40B4-BE49-F238E27FC236}">
                <a16:creationId xmlns:a16="http://schemas.microsoft.com/office/drawing/2014/main" id="{4D779570-83B7-C2AD-674F-6F7D4AC309FC}"/>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510" b="510"/>
          <a:stretch>
            <a:fillRect/>
          </a:stretch>
        </p:blipFill>
        <p:spPr/>
      </p:pic>
      <p:sp>
        <p:nvSpPr>
          <p:cNvPr id="22" name="正方形/長方形 21">
            <a:extLst>
              <a:ext uri="{FF2B5EF4-FFF2-40B4-BE49-F238E27FC236}">
                <a16:creationId xmlns:a16="http://schemas.microsoft.com/office/drawing/2014/main" id="{8D383991-15E6-A0DB-DE82-DBD16388AB90}"/>
              </a:ext>
            </a:extLst>
          </p:cNvPr>
          <p:cNvSpPr/>
          <p:nvPr/>
        </p:nvSpPr>
        <p:spPr>
          <a:xfrm>
            <a:off x="419629" y="2269067"/>
            <a:ext cx="11522076" cy="493684"/>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b="1" dirty="0">
              <a:solidFill>
                <a:schemeClr val="tx1"/>
              </a:solidFill>
            </a:endParaRPr>
          </a:p>
        </p:txBody>
      </p:sp>
      <p:sp>
        <p:nvSpPr>
          <p:cNvPr id="27" name="正方形/長方形 26">
            <a:extLst>
              <a:ext uri="{FF2B5EF4-FFF2-40B4-BE49-F238E27FC236}">
                <a16:creationId xmlns:a16="http://schemas.microsoft.com/office/drawing/2014/main" id="{11FCD928-BC20-A448-C165-6F4C2B111ED4}"/>
              </a:ext>
            </a:extLst>
          </p:cNvPr>
          <p:cNvSpPr/>
          <p:nvPr/>
        </p:nvSpPr>
        <p:spPr>
          <a:xfrm>
            <a:off x="334964" y="2250386"/>
            <a:ext cx="11522074" cy="5959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本大会</a:t>
            </a:r>
            <a:r>
              <a:rPr kumimoji="1" lang="ja-JP" altLang="en-US" sz="2400" b="1" dirty="0">
                <a:solidFill>
                  <a:srgbClr val="00003E"/>
                </a:solidFill>
                <a:latin typeface="メイリオ" panose="020B0604030504040204" pitchFamily="50" charset="-128"/>
                <a:ea typeface="メイリオ" panose="020B0604030504040204" pitchFamily="50" charset="-128"/>
              </a:rPr>
              <a:t>全</a:t>
            </a:r>
            <a:r>
              <a:rPr kumimoji="1" lang="en-US" altLang="ja-JP" sz="2400" b="1" dirty="0">
                <a:solidFill>
                  <a:srgbClr val="00003E"/>
                </a:solidFill>
                <a:latin typeface="メイリオ" panose="020B0604030504040204" pitchFamily="50" charset="-128"/>
                <a:ea typeface="メイリオ" panose="020B0604030504040204" pitchFamily="50" charset="-128"/>
              </a:rPr>
              <a:t>48</a:t>
            </a:r>
            <a:r>
              <a:rPr kumimoji="1" lang="ja-JP" altLang="en-US" sz="2400" b="1" dirty="0">
                <a:solidFill>
                  <a:srgbClr val="00003E"/>
                </a:solidFill>
                <a:latin typeface="メイリオ" panose="020B0604030504040204" pitchFamily="50" charset="-128"/>
                <a:ea typeface="メイリオ" panose="020B0604030504040204" pitchFamily="50" charset="-128"/>
              </a:rPr>
              <a:t>試合</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に加えて、地方大会</a:t>
            </a:r>
            <a:r>
              <a:rPr kumimoji="1" lang="ja-JP" altLang="en-US" sz="2400" b="1" dirty="0">
                <a:solidFill>
                  <a:srgbClr val="00003E"/>
                </a:solidFill>
                <a:latin typeface="メイリオ" panose="020B0604030504040204" pitchFamily="50" charset="-128"/>
                <a:ea typeface="メイリオ" panose="020B0604030504040204" pitchFamily="50" charset="-128"/>
              </a:rPr>
              <a:t>全試合</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約</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3500</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試合</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を</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LIVE</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配信するプラットフォーム</a:t>
            </a:r>
          </a:p>
        </p:txBody>
      </p:sp>
      <p:sp>
        <p:nvSpPr>
          <p:cNvPr id="29" name="正方形/長方形 28">
            <a:extLst>
              <a:ext uri="{FF2B5EF4-FFF2-40B4-BE49-F238E27FC236}">
                <a16:creationId xmlns:a16="http://schemas.microsoft.com/office/drawing/2014/main" id="{877642F6-7CCC-E133-A96D-5BD5808193A9}"/>
              </a:ext>
            </a:extLst>
          </p:cNvPr>
          <p:cNvSpPr/>
          <p:nvPr/>
        </p:nvSpPr>
        <p:spPr>
          <a:xfrm>
            <a:off x="1332461" y="3505578"/>
            <a:ext cx="4763539" cy="1778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地方大会（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6</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14</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7</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月下旬）</a:t>
            </a:r>
            <a:endPar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全国選手権大会（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8</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22</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女子硬式野球選手権大会（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7</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月下旬</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一回戦～予定）</a:t>
            </a: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国体</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(10</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月頃</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　明治神宮大会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(11</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月頃</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b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b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雨天などにより変更になる場合がございます。</a:t>
            </a:r>
          </a:p>
        </p:txBody>
      </p:sp>
      <p:pic>
        <p:nvPicPr>
          <p:cNvPr id="30" name="Picture 2" descr="cloudpackのAWS導入事例｜株式会社朝日新聞社様、朝日放送株式会社様『バーチャル高校野球』">
            <a:extLst>
              <a:ext uri="{FF2B5EF4-FFF2-40B4-BE49-F238E27FC236}">
                <a16:creationId xmlns:a16="http://schemas.microsoft.com/office/drawing/2014/main" id="{7B45AB73-CE5D-760B-01ED-C15E5F0DEE5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711" t="40095" r="15422" b="40773"/>
          <a:stretch/>
        </p:blipFill>
        <p:spPr bwMode="auto">
          <a:xfrm>
            <a:off x="2103120" y="909955"/>
            <a:ext cx="7985760" cy="1148081"/>
          </a:xfrm>
          <a:prstGeom prst="rect">
            <a:avLst/>
          </a:prstGeom>
          <a:noFill/>
          <a:extLst>
            <a:ext uri="{909E8E84-426E-40DD-AFC4-6F175D3DCCD1}">
              <a14:hiddenFill xmlns:a14="http://schemas.microsoft.com/office/drawing/2010/main">
                <a:solidFill>
                  <a:srgbClr val="FFFFFF"/>
                </a:solidFill>
              </a14:hiddenFill>
            </a:ext>
          </a:extLst>
        </p:spPr>
      </p:pic>
      <p:pic>
        <p:nvPicPr>
          <p:cNvPr id="31" name="図 30">
            <a:extLst>
              <a:ext uri="{FF2B5EF4-FFF2-40B4-BE49-F238E27FC236}">
                <a16:creationId xmlns:a16="http://schemas.microsoft.com/office/drawing/2014/main" id="{8F2A0C66-86F9-54D4-74B6-D5BCF462B27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0517" t="4549" r="49638" b="65520"/>
          <a:stretch/>
        </p:blipFill>
        <p:spPr>
          <a:xfrm>
            <a:off x="584229" y="3049948"/>
            <a:ext cx="557748" cy="594590"/>
          </a:xfrm>
          <a:prstGeom prst="rect">
            <a:avLst/>
          </a:prstGeom>
        </p:spPr>
      </p:pic>
      <p:sp>
        <p:nvSpPr>
          <p:cNvPr id="32" name="正方形/長方形 31">
            <a:extLst>
              <a:ext uri="{FF2B5EF4-FFF2-40B4-BE49-F238E27FC236}">
                <a16:creationId xmlns:a16="http://schemas.microsoft.com/office/drawing/2014/main" id="{2348FCF8-B248-6F06-8DD6-41A22EF7DDA0}"/>
              </a:ext>
            </a:extLst>
          </p:cNvPr>
          <p:cNvSpPr/>
          <p:nvPr/>
        </p:nvSpPr>
        <p:spPr>
          <a:xfrm>
            <a:off x="1332461" y="5737157"/>
            <a:ext cx="4763539"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中継動画など各種動画</a:t>
            </a: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ニュース、コラムなど各種情報</a:t>
            </a:r>
          </a:p>
        </p:txBody>
      </p:sp>
      <p:pic>
        <p:nvPicPr>
          <p:cNvPr id="34" name="図 33">
            <a:extLst>
              <a:ext uri="{FF2B5EF4-FFF2-40B4-BE49-F238E27FC236}">
                <a16:creationId xmlns:a16="http://schemas.microsoft.com/office/drawing/2014/main" id="{6EC6B534-B761-4E35-896F-D8D480652B3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4220" t="42865" r="4452" b="34476"/>
          <a:stretch/>
        </p:blipFill>
        <p:spPr>
          <a:xfrm>
            <a:off x="472697" y="5241065"/>
            <a:ext cx="725322" cy="544632"/>
          </a:xfrm>
          <a:prstGeom prst="rect">
            <a:avLst/>
          </a:prstGeom>
        </p:spPr>
      </p:pic>
      <p:sp>
        <p:nvSpPr>
          <p:cNvPr id="35" name="正方形/長方形 34">
            <a:extLst>
              <a:ext uri="{FF2B5EF4-FFF2-40B4-BE49-F238E27FC236}">
                <a16:creationId xmlns:a16="http://schemas.microsoft.com/office/drawing/2014/main" id="{5D1F273F-D9D9-C747-780A-CF6D5836C2DA}"/>
              </a:ext>
            </a:extLst>
          </p:cNvPr>
          <p:cNvSpPr/>
          <p:nvPr/>
        </p:nvSpPr>
        <p:spPr>
          <a:xfrm>
            <a:off x="6936540" y="3505578"/>
            <a:ext cx="5005166" cy="10458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2025</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年</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6</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14</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7</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下旬</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 　</a:t>
            </a:r>
            <a:endPar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ct val="150000"/>
              </a:lnSpc>
              <a:buClr>
                <a:srgbClr val="00003E"/>
              </a:buClr>
            </a:pPr>
            <a:r>
              <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広告</a:t>
            </a:r>
            <a:r>
              <a:rPr kumimoji="0"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掲載は各地方大会</a:t>
            </a:r>
            <a:r>
              <a:rPr kumimoji="0"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を予定</a:t>
            </a:r>
            <a:endPar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ct val="150000"/>
              </a:lnSpc>
              <a:buClr>
                <a:srgbClr val="00003E"/>
              </a:buClr>
            </a:pPr>
            <a:r>
              <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抽選会など、各種コンテンツでも広告掲載の可能性がございます。</a:t>
            </a:r>
            <a:endPar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72C61C60-60D9-85D3-5A0F-37AB83CAF431}"/>
              </a:ext>
            </a:extLst>
          </p:cNvPr>
          <p:cNvSpPr txBox="1"/>
          <p:nvPr/>
        </p:nvSpPr>
        <p:spPr>
          <a:xfrm>
            <a:off x="6936539" y="3162577"/>
            <a:ext cx="3404249"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a:t>
            </a:r>
            <a:r>
              <a:rPr lang="ja-JP" altLang="en-US" b="1">
                <a:solidFill>
                  <a:schemeClr val="bg1"/>
                </a:solidFill>
                <a:latin typeface="メイリオ" panose="020B0604030504040204" pitchFamily="50" charset="-128"/>
                <a:ea typeface="メイリオ" panose="020B0604030504040204" pitchFamily="50" charset="-128"/>
              </a:rPr>
              <a:t>対象期間（地方大会）</a:t>
            </a:r>
            <a:endParaRPr lang="ja-JP" altLang="en-US" b="1" dirty="0">
              <a:solidFill>
                <a:schemeClr val="bg1"/>
              </a:solidFill>
              <a:latin typeface="メイリオ" panose="020B0604030504040204" pitchFamily="50" charset="-128"/>
              <a:ea typeface="メイリオ" panose="020B0604030504040204" pitchFamily="50" charset="-128"/>
            </a:endParaRPr>
          </a:p>
        </p:txBody>
      </p:sp>
      <p:sp>
        <p:nvSpPr>
          <p:cNvPr id="42" name="正方形/長方形 41">
            <a:extLst>
              <a:ext uri="{FF2B5EF4-FFF2-40B4-BE49-F238E27FC236}">
                <a16:creationId xmlns:a16="http://schemas.microsoft.com/office/drawing/2014/main" id="{3CA366CF-C8DD-ED26-9D1C-5D5B06F360FA}"/>
              </a:ext>
            </a:extLst>
          </p:cNvPr>
          <p:cNvSpPr/>
          <p:nvPr/>
        </p:nvSpPr>
        <p:spPr>
          <a:xfrm>
            <a:off x="6936539" y="5237088"/>
            <a:ext cx="5255461"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LIVE</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（プリロール）</a:t>
            </a:r>
            <a:b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b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一部ミッドロール</a:t>
            </a:r>
            <a:r>
              <a:rPr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にも掲載されます。</a:t>
            </a:r>
            <a:endPar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43" name="テキスト ボックス 42">
            <a:extLst>
              <a:ext uri="{FF2B5EF4-FFF2-40B4-BE49-F238E27FC236}">
                <a16:creationId xmlns:a16="http://schemas.microsoft.com/office/drawing/2014/main" id="{151D0931-8F2D-1955-8EF5-EDB676D4B9BC}"/>
              </a:ext>
            </a:extLst>
          </p:cNvPr>
          <p:cNvSpPr txBox="1"/>
          <p:nvPr/>
        </p:nvSpPr>
        <p:spPr>
          <a:xfrm>
            <a:off x="6936539" y="4828646"/>
            <a:ext cx="2359861"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広告掲載タイミング</a:t>
            </a:r>
          </a:p>
        </p:txBody>
      </p:sp>
      <p:pic>
        <p:nvPicPr>
          <p:cNvPr id="45" name="グラフィックス 44">
            <a:extLst>
              <a:ext uri="{FF2B5EF4-FFF2-40B4-BE49-F238E27FC236}">
                <a16:creationId xmlns:a16="http://schemas.microsoft.com/office/drawing/2014/main" id="{8AA7D720-665D-E302-BC33-3F8AF2802B5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96622" y="3142648"/>
            <a:ext cx="409190" cy="409190"/>
          </a:xfrm>
          <a:prstGeom prst="rect">
            <a:avLst/>
          </a:prstGeom>
        </p:spPr>
      </p:pic>
      <p:pic>
        <p:nvPicPr>
          <p:cNvPr id="46" name="グラフィックス 45">
            <a:extLst>
              <a:ext uri="{FF2B5EF4-FFF2-40B4-BE49-F238E27FC236}">
                <a16:creationId xmlns:a16="http://schemas.microsoft.com/office/drawing/2014/main" id="{5D25A730-19EE-F065-513B-B7149DE215A5}"/>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228796" y="4740996"/>
            <a:ext cx="544632" cy="544632"/>
          </a:xfrm>
          <a:prstGeom prst="rect">
            <a:avLst/>
          </a:prstGeom>
        </p:spPr>
      </p:pic>
      <p:cxnSp>
        <p:nvCxnSpPr>
          <p:cNvPr id="47" name="直線コネクタ 46">
            <a:extLst>
              <a:ext uri="{FF2B5EF4-FFF2-40B4-BE49-F238E27FC236}">
                <a16:creationId xmlns:a16="http://schemas.microsoft.com/office/drawing/2014/main" id="{2C93A419-AC06-7592-BF6E-7FADFE0F1617}"/>
              </a:ext>
            </a:extLst>
          </p:cNvPr>
          <p:cNvCxnSpPr>
            <a:cxnSpLocks/>
          </p:cNvCxnSpPr>
          <p:nvPr/>
        </p:nvCxnSpPr>
        <p:spPr>
          <a:xfrm>
            <a:off x="6096000" y="3098109"/>
            <a:ext cx="0" cy="33085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1C28B046-1C52-4B0B-97A9-055DB54FBDBB}"/>
              </a:ext>
            </a:extLst>
          </p:cNvPr>
          <p:cNvSpPr txBox="1"/>
          <p:nvPr/>
        </p:nvSpPr>
        <p:spPr>
          <a:xfrm>
            <a:off x="1390551" y="3162577"/>
            <a:ext cx="2359861" cy="369332"/>
          </a:xfrm>
          <a:prstGeom prst="rect">
            <a:avLst/>
          </a:prstGeom>
          <a:solidFill>
            <a:srgbClr val="00003E"/>
          </a:solidFill>
        </p:spPr>
        <p:txBody>
          <a:bodyPr wrap="square">
            <a:spAutoFit/>
          </a:bodyPr>
          <a:lstStyle/>
          <a:p>
            <a:r>
              <a:rPr lang="en-US" altLang="ja-JP" b="1" dirty="0">
                <a:solidFill>
                  <a:schemeClr val="bg1"/>
                </a:solidFill>
                <a:latin typeface="メイリオ" panose="020B0604030504040204" pitchFamily="50" charset="-128"/>
                <a:ea typeface="メイリオ" panose="020B0604030504040204" pitchFamily="50" charset="-128"/>
              </a:rPr>
              <a:t>LIVE</a:t>
            </a:r>
            <a:r>
              <a:rPr lang="ja-JP" altLang="en-US" b="1" dirty="0">
                <a:solidFill>
                  <a:schemeClr val="bg1"/>
                </a:solidFill>
                <a:latin typeface="メイリオ" panose="020B0604030504040204" pitchFamily="50" charset="-128"/>
                <a:ea typeface="メイリオ" panose="020B0604030504040204" pitchFamily="50" charset="-128"/>
              </a:rPr>
              <a:t>配信　　</a:t>
            </a:r>
          </a:p>
        </p:txBody>
      </p:sp>
      <p:sp>
        <p:nvSpPr>
          <p:cNvPr id="49" name="テキスト ボックス 48">
            <a:extLst>
              <a:ext uri="{FF2B5EF4-FFF2-40B4-BE49-F238E27FC236}">
                <a16:creationId xmlns:a16="http://schemas.microsoft.com/office/drawing/2014/main" id="{CD2C9797-E5B9-4EFE-804D-5E9B2D4856CB}"/>
              </a:ext>
            </a:extLst>
          </p:cNvPr>
          <p:cNvSpPr txBox="1"/>
          <p:nvPr/>
        </p:nvSpPr>
        <p:spPr>
          <a:xfrm>
            <a:off x="1390551" y="5328715"/>
            <a:ext cx="2359861"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コンテンツ内容</a:t>
            </a:r>
          </a:p>
        </p:txBody>
      </p:sp>
    </p:spTree>
    <p:extLst>
      <p:ext uri="{BB962C8B-B14F-4D97-AF65-F5344CB8AC3E}">
        <p14:creationId xmlns:p14="http://schemas.microsoft.com/office/powerpoint/2010/main" val="507016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79000-97B7-BB0B-2362-EEFF4FFBE866}"/>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CBF8CB3B-BCC2-5DE0-7198-0E790F5FAEE9}"/>
              </a:ext>
            </a:extLst>
          </p:cNvPr>
          <p:cNvSpPr>
            <a:spLocks noGrp="1"/>
          </p:cNvSpPr>
          <p:nvPr>
            <p:ph type="body" sz="quarter" idx="12"/>
          </p:nvPr>
        </p:nvSpPr>
        <p:spPr>
          <a:xfrm>
            <a:off x="595670" y="81412"/>
            <a:ext cx="848927" cy="410840"/>
          </a:xfrm>
        </p:spPr>
        <p:txBody>
          <a:bodyPr/>
          <a:lstStyle/>
          <a:p>
            <a:pPr marL="0" indent="0">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0F61A306-0120-68E4-2AD0-753C8C4BA0AA}"/>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バーチャル高校野球への集客</a:t>
            </a:r>
            <a:endParaRPr kumimoji="1" lang="en-US" altLang="zh-TW" dirty="0">
              <a:latin typeface="Meiryo" panose="020B0604030504040204" pitchFamily="34" charset="-128"/>
              <a:ea typeface="Meiryo" panose="020B0604030504040204" pitchFamily="34" charset="-128"/>
            </a:endParaRPr>
          </a:p>
        </p:txBody>
      </p:sp>
      <p:pic>
        <p:nvPicPr>
          <p:cNvPr id="18" name="図プレースホルダー 17">
            <a:extLst>
              <a:ext uri="{FF2B5EF4-FFF2-40B4-BE49-F238E27FC236}">
                <a16:creationId xmlns:a16="http://schemas.microsoft.com/office/drawing/2014/main" id="{B6FAD516-DDD6-450D-678A-C80D48D6C624}"/>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510" b="510"/>
          <a:stretch>
            <a:fillRect/>
          </a:stretch>
        </p:blipFill>
        <p:spPr/>
      </p:pic>
      <p:grpSp>
        <p:nvGrpSpPr>
          <p:cNvPr id="3" name="グループ化 2">
            <a:extLst>
              <a:ext uri="{FF2B5EF4-FFF2-40B4-BE49-F238E27FC236}">
                <a16:creationId xmlns:a16="http://schemas.microsoft.com/office/drawing/2014/main" id="{345D88F1-9F40-72E6-3ACE-07442B37FDCA}"/>
              </a:ext>
            </a:extLst>
          </p:cNvPr>
          <p:cNvGrpSpPr/>
          <p:nvPr/>
        </p:nvGrpSpPr>
        <p:grpSpPr>
          <a:xfrm>
            <a:off x="5821218" y="2867199"/>
            <a:ext cx="3991356" cy="2788894"/>
            <a:chOff x="914400" y="2002066"/>
            <a:chExt cx="3476785" cy="2491118"/>
          </a:xfrm>
        </p:grpSpPr>
        <p:sp>
          <p:nvSpPr>
            <p:cNvPr id="4" name="角丸四角形 3">
              <a:extLst>
                <a:ext uri="{FF2B5EF4-FFF2-40B4-BE49-F238E27FC236}">
                  <a16:creationId xmlns:a16="http://schemas.microsoft.com/office/drawing/2014/main" id="{8C4FBB25-E428-8C09-55BD-8C9A488F333A}"/>
                </a:ext>
              </a:extLst>
            </p:cNvPr>
            <p:cNvSpPr/>
            <p:nvPr/>
          </p:nvSpPr>
          <p:spPr bwMode="auto">
            <a:xfrm>
              <a:off x="914400" y="2002066"/>
              <a:ext cx="3476785" cy="2103254"/>
            </a:xfrm>
            <a:prstGeom prst="roundRect">
              <a:avLst>
                <a:gd name="adj" fmla="val 4262"/>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5" name="正方形/長方形 4">
              <a:extLst>
                <a:ext uri="{FF2B5EF4-FFF2-40B4-BE49-F238E27FC236}">
                  <a16:creationId xmlns:a16="http://schemas.microsoft.com/office/drawing/2014/main" id="{B050FB60-9976-3B92-6B0B-4B947D6EDAA3}"/>
                </a:ext>
              </a:extLst>
            </p:cNvPr>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7" name="台形 6">
              <a:extLst>
                <a:ext uri="{FF2B5EF4-FFF2-40B4-BE49-F238E27FC236}">
                  <a16:creationId xmlns:a16="http://schemas.microsoft.com/office/drawing/2014/main" id="{B0194211-58D4-3B9A-D3F2-25C0656213CF}"/>
                </a:ext>
              </a:extLst>
            </p:cNvPr>
            <p:cNvSpPr/>
            <p:nvPr/>
          </p:nvSpPr>
          <p:spPr bwMode="auto">
            <a:xfrm>
              <a:off x="2294764" y="3983011"/>
              <a:ext cx="716053" cy="428207"/>
            </a:xfrm>
            <a:prstGeom prst="trapezoid">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8" name="正方形/長方形 7">
              <a:extLst>
                <a:ext uri="{FF2B5EF4-FFF2-40B4-BE49-F238E27FC236}">
                  <a16:creationId xmlns:a16="http://schemas.microsoft.com/office/drawing/2014/main" id="{1113A434-9B18-D596-9D43-E62328551978}"/>
                </a:ext>
              </a:extLst>
            </p:cNvPr>
            <p:cNvSpPr/>
            <p:nvPr/>
          </p:nvSpPr>
          <p:spPr bwMode="auto">
            <a:xfrm>
              <a:off x="2050173" y="4335108"/>
              <a:ext cx="1244009" cy="158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grpSp>
        <p:nvGrpSpPr>
          <p:cNvPr id="9" name="グループ化 8">
            <a:extLst>
              <a:ext uri="{FF2B5EF4-FFF2-40B4-BE49-F238E27FC236}">
                <a16:creationId xmlns:a16="http://schemas.microsoft.com/office/drawing/2014/main" id="{C6974129-D4F9-2CF8-DC3C-16D205A8FE16}"/>
              </a:ext>
            </a:extLst>
          </p:cNvPr>
          <p:cNvGrpSpPr/>
          <p:nvPr/>
        </p:nvGrpSpPr>
        <p:grpSpPr>
          <a:xfrm>
            <a:off x="9060653" y="3063666"/>
            <a:ext cx="1342710" cy="2525200"/>
            <a:chOff x="6140451" y="2100334"/>
            <a:chExt cx="1925382" cy="3621016"/>
          </a:xfrm>
        </p:grpSpPr>
        <p:grpSp>
          <p:nvGrpSpPr>
            <p:cNvPr id="10" name="グループ化 9">
              <a:extLst>
                <a:ext uri="{FF2B5EF4-FFF2-40B4-BE49-F238E27FC236}">
                  <a16:creationId xmlns:a16="http://schemas.microsoft.com/office/drawing/2014/main" id="{D8571468-00A3-21BC-1B5D-3BBCBB257A22}"/>
                </a:ext>
              </a:extLst>
            </p:cNvPr>
            <p:cNvGrpSpPr/>
            <p:nvPr/>
          </p:nvGrpSpPr>
          <p:grpSpPr>
            <a:xfrm>
              <a:off x="6140451" y="2100334"/>
              <a:ext cx="1925382" cy="3621016"/>
              <a:chOff x="6943469" y="2100334"/>
              <a:chExt cx="1122363" cy="2054714"/>
            </a:xfrm>
          </p:grpSpPr>
          <p:sp>
            <p:nvSpPr>
              <p:cNvPr id="13" name="角丸四角形 12">
                <a:extLst>
                  <a:ext uri="{FF2B5EF4-FFF2-40B4-BE49-F238E27FC236}">
                    <a16:creationId xmlns:a16="http://schemas.microsoft.com/office/drawing/2014/main" id="{10CD5EEB-AE96-8630-0127-AE4C69DC44B2}"/>
                  </a:ext>
                </a:extLst>
              </p:cNvPr>
              <p:cNvSpPr/>
              <p:nvPr/>
            </p:nvSpPr>
            <p:spPr bwMode="auto">
              <a:xfrm>
                <a:off x="6943469" y="2100334"/>
                <a:ext cx="1122363" cy="2054714"/>
              </a:xfrm>
              <a:prstGeom prst="roundRect">
                <a:avLst>
                  <a:gd name="adj" fmla="val 13179"/>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4" name="正方形/長方形 13">
                <a:extLst>
                  <a:ext uri="{FF2B5EF4-FFF2-40B4-BE49-F238E27FC236}">
                    <a16:creationId xmlns:a16="http://schemas.microsoft.com/office/drawing/2014/main" id="{FECCD180-6769-FB39-B318-8BBB73BA929A}"/>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11" name="角丸四角形 10">
              <a:extLst>
                <a:ext uri="{FF2B5EF4-FFF2-40B4-BE49-F238E27FC236}">
                  <a16:creationId xmlns:a16="http://schemas.microsoft.com/office/drawing/2014/main" id="{B887F703-899F-965A-BE7D-87D088F7E9E7}"/>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2" name="角丸四角形 11">
              <a:extLst>
                <a:ext uri="{FF2B5EF4-FFF2-40B4-BE49-F238E27FC236}">
                  <a16:creationId xmlns:a16="http://schemas.microsoft.com/office/drawing/2014/main" id="{6F64F805-C3B4-03A6-8055-BD87E6685FE6}"/>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15" name="Rectangle 7">
            <a:extLst>
              <a:ext uri="{FF2B5EF4-FFF2-40B4-BE49-F238E27FC236}">
                <a16:creationId xmlns:a16="http://schemas.microsoft.com/office/drawing/2014/main" id="{229E41C2-678C-EE1B-DA47-CABDA2FDD6E8}"/>
              </a:ext>
            </a:extLst>
          </p:cNvPr>
          <p:cNvSpPr>
            <a:spLocks noChangeArrowheads="1"/>
          </p:cNvSpPr>
          <p:nvPr/>
        </p:nvSpPr>
        <p:spPr bwMode="auto">
          <a:xfrm>
            <a:off x="6755911" y="4124293"/>
            <a:ext cx="2180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2000" dirty="0">
                <a:solidFill>
                  <a:schemeClr val="tx1">
                    <a:lumMod val="65000"/>
                    <a:lumOff val="35000"/>
                  </a:schemeClr>
                </a:solidFill>
                <a:latin typeface="+mn-ea"/>
                <a:cs typeface="Arial" pitchFamily="34" charset="0"/>
              </a:rPr>
              <a:t>Sportsnavi</a:t>
            </a:r>
          </a:p>
        </p:txBody>
      </p:sp>
      <p:sp>
        <p:nvSpPr>
          <p:cNvPr id="16" name="Rectangle 7">
            <a:extLst>
              <a:ext uri="{FF2B5EF4-FFF2-40B4-BE49-F238E27FC236}">
                <a16:creationId xmlns:a16="http://schemas.microsoft.com/office/drawing/2014/main" id="{70461F8F-376F-B603-4AEA-B43CCB2F4401}"/>
              </a:ext>
            </a:extLst>
          </p:cNvPr>
          <p:cNvSpPr>
            <a:spLocks noChangeArrowheads="1"/>
          </p:cNvSpPr>
          <p:nvPr/>
        </p:nvSpPr>
        <p:spPr bwMode="auto">
          <a:xfrm>
            <a:off x="6276728" y="4468390"/>
            <a:ext cx="31680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75000"/>
                    <a:lumOff val="25000"/>
                  </a:schemeClr>
                </a:solidFill>
                <a:latin typeface="+mn-ea"/>
                <a:cs typeface="メイリオ" pitchFamily="50" charset="-128"/>
              </a:rPr>
              <a:t>日本最大級のスポーツ総合サイト</a:t>
            </a:r>
            <a:endParaRPr lang="en-US" altLang="ja-JP" sz="900" dirty="0">
              <a:solidFill>
                <a:schemeClr val="tx1">
                  <a:lumMod val="75000"/>
                  <a:lumOff val="25000"/>
                </a:schemeClr>
              </a:solidFill>
              <a:latin typeface="+mn-ea"/>
              <a:cs typeface="メイリオ" pitchFamily="50" charset="-128"/>
            </a:endParaRPr>
          </a:p>
        </p:txBody>
      </p:sp>
      <p:pic>
        <p:nvPicPr>
          <p:cNvPr id="17" name="図 16">
            <a:extLst>
              <a:ext uri="{FF2B5EF4-FFF2-40B4-BE49-F238E27FC236}">
                <a16:creationId xmlns:a16="http://schemas.microsoft.com/office/drawing/2014/main" id="{BC0D55F0-5FEC-7DA4-ED7C-D2978650593F}"/>
              </a:ext>
            </a:extLst>
          </p:cNvPr>
          <p:cNvPicPr>
            <a:picLocks noChangeAspect="1"/>
          </p:cNvPicPr>
          <p:nvPr/>
        </p:nvPicPr>
        <p:blipFill>
          <a:blip r:embed="rId5"/>
          <a:stretch>
            <a:fillRect/>
          </a:stretch>
        </p:blipFill>
        <p:spPr>
          <a:xfrm>
            <a:off x="6126149" y="3477052"/>
            <a:ext cx="2901026" cy="418545"/>
          </a:xfrm>
          <a:prstGeom prst="rect">
            <a:avLst/>
          </a:prstGeom>
        </p:spPr>
      </p:pic>
      <p:cxnSp>
        <p:nvCxnSpPr>
          <p:cNvPr id="19" name="直線矢印コネクタ 18">
            <a:extLst>
              <a:ext uri="{FF2B5EF4-FFF2-40B4-BE49-F238E27FC236}">
                <a16:creationId xmlns:a16="http://schemas.microsoft.com/office/drawing/2014/main" id="{4CAE714C-3973-47BC-9E5A-B8D2B439AE8B}"/>
              </a:ext>
            </a:extLst>
          </p:cNvPr>
          <p:cNvCxnSpPr>
            <a:cxnSpLocks/>
          </p:cNvCxnSpPr>
          <p:nvPr/>
        </p:nvCxnSpPr>
        <p:spPr>
          <a:xfrm>
            <a:off x="5043638" y="3260166"/>
            <a:ext cx="567581"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 name="楕円 6">
            <a:extLst>
              <a:ext uri="{FF2B5EF4-FFF2-40B4-BE49-F238E27FC236}">
                <a16:creationId xmlns:a16="http://schemas.microsoft.com/office/drawing/2014/main" id="{30A35057-630E-19F4-25D2-45B857A3C057}"/>
              </a:ext>
            </a:extLst>
          </p:cNvPr>
          <p:cNvSpPr/>
          <p:nvPr/>
        </p:nvSpPr>
        <p:spPr>
          <a:xfrm>
            <a:off x="613767" y="3019700"/>
            <a:ext cx="2591445" cy="2576716"/>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楕円 11">
            <a:extLst>
              <a:ext uri="{FF2B5EF4-FFF2-40B4-BE49-F238E27FC236}">
                <a16:creationId xmlns:a16="http://schemas.microsoft.com/office/drawing/2014/main" id="{E978E7A3-ADCB-E2FE-83A7-322BCE5EE166}"/>
              </a:ext>
            </a:extLst>
          </p:cNvPr>
          <p:cNvSpPr/>
          <p:nvPr/>
        </p:nvSpPr>
        <p:spPr>
          <a:xfrm>
            <a:off x="3047356" y="2275701"/>
            <a:ext cx="2063659" cy="1898000"/>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楕円 12">
            <a:extLst>
              <a:ext uri="{FF2B5EF4-FFF2-40B4-BE49-F238E27FC236}">
                <a16:creationId xmlns:a16="http://schemas.microsoft.com/office/drawing/2014/main" id="{EDA8204A-F1D7-AF0C-265E-38621BAD63FE}"/>
              </a:ext>
            </a:extLst>
          </p:cNvPr>
          <p:cNvSpPr/>
          <p:nvPr/>
        </p:nvSpPr>
        <p:spPr>
          <a:xfrm>
            <a:off x="3124358" y="4585763"/>
            <a:ext cx="1900029" cy="1886552"/>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テキスト ボックス 46">
            <a:extLst>
              <a:ext uri="{FF2B5EF4-FFF2-40B4-BE49-F238E27FC236}">
                <a16:creationId xmlns:a16="http://schemas.microsoft.com/office/drawing/2014/main" id="{62ED578A-40AC-2C1A-9231-C701153E12E6}"/>
              </a:ext>
            </a:extLst>
          </p:cNvPr>
          <p:cNvSpPr txBox="1"/>
          <p:nvPr/>
        </p:nvSpPr>
        <p:spPr>
          <a:xfrm>
            <a:off x="3097626" y="2472360"/>
            <a:ext cx="1913671" cy="46166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スポナビトップ</a:t>
            </a:r>
            <a:endParaRPr lang="en-US" altLang="ja-JP" sz="12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スポナビアプリ</a:t>
            </a:r>
            <a:endParaRPr kumimoji="1" lang="ja-JP" altLang="en-US" sz="12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25" name="図 24">
            <a:extLst>
              <a:ext uri="{FF2B5EF4-FFF2-40B4-BE49-F238E27FC236}">
                <a16:creationId xmlns:a16="http://schemas.microsoft.com/office/drawing/2014/main" id="{777A4A90-28A0-25E6-72FA-1700811E89F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937" r="-2216" b="42572"/>
          <a:stretch/>
        </p:blipFill>
        <p:spPr>
          <a:xfrm>
            <a:off x="3130001" y="3128345"/>
            <a:ext cx="1297621" cy="845964"/>
          </a:xfrm>
          <a:custGeom>
            <a:avLst/>
            <a:gdLst>
              <a:gd name="connsiteX0" fmla="*/ 16825 w 1742172"/>
              <a:gd name="connsiteY0" fmla="*/ 0 h 1135781"/>
              <a:gd name="connsiteX1" fmla="*/ 1742172 w 1742172"/>
              <a:gd name="connsiteY1" fmla="*/ 0 h 1135781"/>
              <a:gd name="connsiteX2" fmla="*/ 1742172 w 1742172"/>
              <a:gd name="connsiteY2" fmla="*/ 945967 h 1135781"/>
              <a:gd name="connsiteX3" fmla="*/ 1728882 w 1742172"/>
              <a:gd name="connsiteY3" fmla="*/ 960781 h 1135781"/>
              <a:gd name="connsiteX4" fmla="*/ 1491099 w 1742172"/>
              <a:gd name="connsiteY4" fmla="*/ 1124198 h 1135781"/>
              <a:gd name="connsiteX5" fmla="*/ 1464955 w 1742172"/>
              <a:gd name="connsiteY5" fmla="*/ 1135781 h 1135781"/>
              <a:gd name="connsiteX6" fmla="*/ 533581 w 1742172"/>
              <a:gd name="connsiteY6" fmla="*/ 1135781 h 1135781"/>
              <a:gd name="connsiteX7" fmla="*/ 507437 w 1742172"/>
              <a:gd name="connsiteY7" fmla="*/ 1124198 h 1135781"/>
              <a:gd name="connsiteX8" fmla="*/ 13827 w 1742172"/>
              <a:gd name="connsiteY8" fmla="*/ 571941 h 1135781"/>
              <a:gd name="connsiteX9" fmla="*/ 0 w 1742172"/>
              <a:gd name="connsiteY9" fmla="*/ 522482 h 1135781"/>
              <a:gd name="connsiteX10" fmla="*/ 0 w 1742172"/>
              <a:gd name="connsiteY10" fmla="*/ 56992 h 1135781"/>
              <a:gd name="connsiteX11" fmla="*/ 13827 w 1742172"/>
              <a:gd name="connsiteY11" fmla="*/ 7534 h 113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2172" h="1135781">
                <a:moveTo>
                  <a:pt x="16825" y="0"/>
                </a:moveTo>
                <a:lnTo>
                  <a:pt x="1742172" y="0"/>
                </a:lnTo>
                <a:lnTo>
                  <a:pt x="1742172" y="945967"/>
                </a:lnTo>
                <a:lnTo>
                  <a:pt x="1728882" y="960781"/>
                </a:lnTo>
                <a:cubicBezTo>
                  <a:pt x="1658860" y="1025182"/>
                  <a:pt x="1578821" y="1080370"/>
                  <a:pt x="1491099" y="1124198"/>
                </a:cubicBezTo>
                <a:lnTo>
                  <a:pt x="1464955" y="1135781"/>
                </a:lnTo>
                <a:lnTo>
                  <a:pt x="533581" y="1135781"/>
                </a:lnTo>
                <a:lnTo>
                  <a:pt x="507437" y="1124198"/>
                </a:lnTo>
                <a:cubicBezTo>
                  <a:pt x="273511" y="1007323"/>
                  <a:pt x="94222" y="809669"/>
                  <a:pt x="13827" y="571941"/>
                </a:cubicBezTo>
                <a:lnTo>
                  <a:pt x="0" y="522482"/>
                </a:lnTo>
                <a:lnTo>
                  <a:pt x="0" y="56992"/>
                </a:lnTo>
                <a:lnTo>
                  <a:pt x="13827" y="7534"/>
                </a:lnTo>
                <a:close/>
              </a:path>
            </a:pathLst>
          </a:custGeom>
        </p:spPr>
      </p:pic>
      <p:pic>
        <p:nvPicPr>
          <p:cNvPr id="26" name="図 25">
            <a:extLst>
              <a:ext uri="{FF2B5EF4-FFF2-40B4-BE49-F238E27FC236}">
                <a16:creationId xmlns:a16="http://schemas.microsoft.com/office/drawing/2014/main" id="{91972EFE-8F56-DDBC-040E-70E69E7AB4A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4302938" y="2925819"/>
            <a:ext cx="709217" cy="1048490"/>
          </a:xfrm>
          <a:custGeom>
            <a:avLst/>
            <a:gdLst>
              <a:gd name="connsiteX0" fmla="*/ 0 w 709217"/>
              <a:gd name="connsiteY0" fmla="*/ 0 h 1048490"/>
              <a:gd name="connsiteX1" fmla="*/ 709217 w 709217"/>
              <a:gd name="connsiteY1" fmla="*/ 0 h 1048490"/>
              <a:gd name="connsiteX2" fmla="*/ 709217 w 709217"/>
              <a:gd name="connsiteY2" fmla="*/ 723438 h 1048490"/>
              <a:gd name="connsiteX3" fmla="*/ 697631 w 709217"/>
              <a:gd name="connsiteY3" fmla="*/ 740979 h 1048490"/>
              <a:gd name="connsiteX4" fmla="*/ 333852 w 709217"/>
              <a:gd name="connsiteY4" fmla="*/ 1044845 h 1048490"/>
              <a:gd name="connsiteX5" fmla="*/ 325625 w 709217"/>
              <a:gd name="connsiteY5" fmla="*/ 1048490 h 1048490"/>
              <a:gd name="connsiteX6" fmla="*/ 0 w 709217"/>
              <a:gd name="connsiteY6" fmla="*/ 1048490 h 104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9217" h="1048490">
                <a:moveTo>
                  <a:pt x="0" y="0"/>
                </a:moveTo>
                <a:lnTo>
                  <a:pt x="709217" y="0"/>
                </a:lnTo>
                <a:lnTo>
                  <a:pt x="709217" y="723438"/>
                </a:lnTo>
                <a:lnTo>
                  <a:pt x="697631" y="740979"/>
                </a:lnTo>
                <a:cubicBezTo>
                  <a:pt x="604917" y="867197"/>
                  <a:pt x="480056" y="971798"/>
                  <a:pt x="333852" y="1044845"/>
                </a:cubicBezTo>
                <a:lnTo>
                  <a:pt x="325625" y="1048490"/>
                </a:lnTo>
                <a:lnTo>
                  <a:pt x="0" y="1048490"/>
                </a:lnTo>
                <a:close/>
              </a:path>
            </a:pathLst>
          </a:custGeom>
        </p:spPr>
      </p:pic>
      <p:pic>
        <p:nvPicPr>
          <p:cNvPr id="28" name="図 27" descr="グラフィカル ユーザー インターフェイス, アプリケーション, Web サイト&#10;&#10;自動的に生成された説明">
            <a:extLst>
              <a:ext uri="{FF2B5EF4-FFF2-40B4-BE49-F238E27FC236}">
                <a16:creationId xmlns:a16="http://schemas.microsoft.com/office/drawing/2014/main" id="{CC444C21-791E-EF4E-24DF-79C86BAEA45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5222" b="38846"/>
          <a:stretch/>
        </p:blipFill>
        <p:spPr>
          <a:xfrm>
            <a:off x="1999403" y="4088391"/>
            <a:ext cx="1092262" cy="1492684"/>
          </a:xfrm>
          <a:custGeom>
            <a:avLst/>
            <a:gdLst>
              <a:gd name="connsiteX0" fmla="*/ 0 w 1092262"/>
              <a:gd name="connsiteY0" fmla="*/ 0 h 1492684"/>
              <a:gd name="connsiteX1" fmla="*/ 1092262 w 1092262"/>
              <a:gd name="connsiteY1" fmla="*/ 0 h 1492684"/>
              <a:gd name="connsiteX2" fmla="*/ 1092262 w 1092262"/>
              <a:gd name="connsiteY2" fmla="*/ 750679 h 1492684"/>
              <a:gd name="connsiteX3" fmla="*/ 1057444 w 1092262"/>
              <a:gd name="connsiteY3" fmla="*/ 822545 h 1492684"/>
              <a:gd name="connsiteX4" fmla="*/ 50588 w 1092262"/>
              <a:gd name="connsiteY4" fmla="*/ 1490144 h 1492684"/>
              <a:gd name="connsiteX5" fmla="*/ 0 w 1092262"/>
              <a:gd name="connsiteY5" fmla="*/ 1492684 h 149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262" h="1492684">
                <a:moveTo>
                  <a:pt x="0" y="0"/>
                </a:moveTo>
                <a:lnTo>
                  <a:pt x="1092262" y="0"/>
                </a:lnTo>
                <a:lnTo>
                  <a:pt x="1092262" y="750679"/>
                </a:lnTo>
                <a:lnTo>
                  <a:pt x="1057444" y="822545"/>
                </a:lnTo>
                <a:cubicBezTo>
                  <a:pt x="857974" y="1187648"/>
                  <a:pt x="486172" y="1446159"/>
                  <a:pt x="50588" y="1490144"/>
                </a:cubicBezTo>
                <a:lnTo>
                  <a:pt x="0" y="1492684"/>
                </a:lnTo>
                <a:close/>
              </a:path>
            </a:pathLst>
          </a:custGeom>
        </p:spPr>
      </p:pic>
      <p:pic>
        <p:nvPicPr>
          <p:cNvPr id="33" name="図 3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4D022FF-BA84-4AED-FBFA-3D57ACE09391}"/>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5014" b="29679"/>
          <a:stretch/>
        </p:blipFill>
        <p:spPr>
          <a:xfrm>
            <a:off x="707104" y="3867224"/>
            <a:ext cx="1208321" cy="1707749"/>
          </a:xfrm>
          <a:custGeom>
            <a:avLst/>
            <a:gdLst>
              <a:gd name="connsiteX0" fmla="*/ 0 w 1208321"/>
              <a:gd name="connsiteY0" fmla="*/ 0 h 1707749"/>
              <a:gd name="connsiteX1" fmla="*/ 1208321 w 1208321"/>
              <a:gd name="connsiteY1" fmla="*/ 0 h 1707749"/>
              <a:gd name="connsiteX2" fmla="*/ 1208321 w 1208321"/>
              <a:gd name="connsiteY2" fmla="*/ 1707749 h 1707749"/>
              <a:gd name="connsiteX3" fmla="*/ 1087552 w 1208321"/>
              <a:gd name="connsiteY3" fmla="*/ 1701686 h 1707749"/>
              <a:gd name="connsiteX4" fmla="*/ 26134 w 1208321"/>
              <a:gd name="connsiteY4" fmla="*/ 921466 h 1707749"/>
              <a:gd name="connsiteX5" fmla="*/ 0 w 1208321"/>
              <a:gd name="connsiteY5" fmla="*/ 850470 h 170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321" h="1707749">
                <a:moveTo>
                  <a:pt x="0" y="0"/>
                </a:moveTo>
                <a:lnTo>
                  <a:pt x="1208321" y="0"/>
                </a:lnTo>
                <a:lnTo>
                  <a:pt x="1208321" y="1707749"/>
                </a:lnTo>
                <a:lnTo>
                  <a:pt x="1087552" y="1701686"/>
                </a:lnTo>
                <a:cubicBezTo>
                  <a:pt x="608409" y="1653303"/>
                  <a:pt x="206443" y="1345343"/>
                  <a:pt x="26134" y="921466"/>
                </a:cubicBezTo>
                <a:lnTo>
                  <a:pt x="0" y="850470"/>
                </a:lnTo>
                <a:close/>
              </a:path>
            </a:pathLst>
          </a:custGeom>
        </p:spPr>
      </p:pic>
      <p:sp>
        <p:nvSpPr>
          <p:cNvPr id="36" name="テキスト ボックス 29">
            <a:extLst>
              <a:ext uri="{FF2B5EF4-FFF2-40B4-BE49-F238E27FC236}">
                <a16:creationId xmlns:a16="http://schemas.microsoft.com/office/drawing/2014/main" id="{9EE730EB-53A6-A734-5256-81F8AF7E08A8}"/>
              </a:ext>
            </a:extLst>
          </p:cNvPr>
          <p:cNvSpPr txBox="1"/>
          <p:nvPr/>
        </p:nvSpPr>
        <p:spPr>
          <a:xfrm>
            <a:off x="1145248" y="3329163"/>
            <a:ext cx="1747335" cy="52322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400" b="1" dirty="0">
                <a:solidFill>
                  <a:schemeClr val="bg2">
                    <a:lumMod val="50000"/>
                  </a:schemeClr>
                </a:solidFill>
                <a:latin typeface="メイリオ" panose="020B0604030504040204" pitchFamily="50" charset="-128"/>
                <a:ea typeface="メイリオ" panose="020B0604030504040204" pitchFamily="50" charset="-128"/>
              </a:rPr>
              <a:t>Yahoo! JAPAN</a:t>
            </a:r>
            <a:endParaRPr kumimoji="1" lang="en-US" altLang="ja-JP" sz="14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400" b="1" dirty="0">
                <a:solidFill>
                  <a:schemeClr val="bg2">
                    <a:lumMod val="50000"/>
                  </a:schemeClr>
                </a:solidFill>
                <a:latin typeface="メイリオ" panose="020B0604030504040204" pitchFamily="50" charset="-128"/>
                <a:ea typeface="メイリオ" panose="020B0604030504040204" pitchFamily="50" charset="-128"/>
              </a:rPr>
              <a:t>トップページ</a:t>
            </a:r>
            <a:endParaRPr kumimoji="1" lang="ja-JP" altLang="en-US" sz="14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37" name="図 36">
            <a:extLst>
              <a:ext uri="{FF2B5EF4-FFF2-40B4-BE49-F238E27FC236}">
                <a16:creationId xmlns:a16="http://schemas.microsoft.com/office/drawing/2014/main" id="{EBDE4354-CEDF-D9C8-715D-08BDF9A3F8B5}"/>
              </a:ext>
            </a:extLst>
          </p:cNvPr>
          <p:cNvPicPr>
            <a:picLocks noChangeAspect="1"/>
          </p:cNvPicPr>
          <p:nvPr/>
        </p:nvPicPr>
        <p:blipFill>
          <a:blip r:embed="rId10" cstate="print">
            <a:extLst>
              <a:ext uri="{28A0092B-C50C-407E-A947-70E740481C1C}">
                <a14:useLocalDpi xmlns:a14="http://schemas.microsoft.com/office/drawing/2010/main" val="0"/>
              </a:ext>
            </a:extLst>
          </a:blip>
          <a:srcRect b="11517"/>
          <a:stretch>
            <a:fillRect/>
          </a:stretch>
        </p:blipFill>
        <p:spPr>
          <a:xfrm>
            <a:off x="3262962" y="5247776"/>
            <a:ext cx="847025" cy="1219959"/>
          </a:xfrm>
          <a:custGeom>
            <a:avLst/>
            <a:gdLst>
              <a:gd name="connsiteX0" fmla="*/ 0 w 847025"/>
              <a:gd name="connsiteY0" fmla="*/ 0 h 1219959"/>
              <a:gd name="connsiteX1" fmla="*/ 847025 w 847025"/>
              <a:gd name="connsiteY1" fmla="*/ 0 h 1219959"/>
              <a:gd name="connsiteX2" fmla="*/ 847025 w 847025"/>
              <a:gd name="connsiteY2" fmla="*/ 1219959 h 1219959"/>
              <a:gd name="connsiteX3" fmla="*/ 769824 w 847025"/>
              <a:gd name="connsiteY3" fmla="*/ 1216030 h 1219959"/>
              <a:gd name="connsiteX4" fmla="*/ 40705 w 847025"/>
              <a:gd name="connsiteY4" fmla="*/ 775661 h 1219959"/>
              <a:gd name="connsiteX5" fmla="*/ 0 w 847025"/>
              <a:gd name="connsiteY5" fmla="*/ 708144 h 121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025" h="1219959">
                <a:moveTo>
                  <a:pt x="0" y="0"/>
                </a:moveTo>
                <a:lnTo>
                  <a:pt x="847025" y="0"/>
                </a:lnTo>
                <a:lnTo>
                  <a:pt x="847025" y="1219959"/>
                </a:lnTo>
                <a:lnTo>
                  <a:pt x="769824" y="1216030"/>
                </a:lnTo>
                <a:cubicBezTo>
                  <a:pt x="466377" y="1184977"/>
                  <a:pt x="202919" y="1017613"/>
                  <a:pt x="40705" y="775661"/>
                </a:cubicBezTo>
                <a:lnTo>
                  <a:pt x="0" y="708144"/>
                </a:lnTo>
                <a:close/>
              </a:path>
            </a:pathLst>
          </a:custGeom>
        </p:spPr>
      </p:pic>
      <p:pic>
        <p:nvPicPr>
          <p:cNvPr id="38" name="図 37">
            <a:extLst>
              <a:ext uri="{FF2B5EF4-FFF2-40B4-BE49-F238E27FC236}">
                <a16:creationId xmlns:a16="http://schemas.microsoft.com/office/drawing/2014/main" id="{1D2828B1-F0EB-B0FF-4F25-ACFC350BD61B}"/>
              </a:ext>
            </a:extLst>
          </p:cNvPr>
          <p:cNvPicPr>
            <a:picLocks noChangeAspect="1"/>
          </p:cNvPicPr>
          <p:nvPr/>
        </p:nvPicPr>
        <p:blipFill>
          <a:blip r:embed="rId11" cstate="print">
            <a:extLst>
              <a:ext uri="{28A0092B-C50C-407E-A947-70E740481C1C}">
                <a14:useLocalDpi xmlns:a14="http://schemas.microsoft.com/office/drawing/2010/main" val="0"/>
              </a:ext>
            </a:extLst>
          </a:blip>
          <a:srcRect r="36316"/>
          <a:stretch>
            <a:fillRect/>
          </a:stretch>
        </p:blipFill>
        <p:spPr>
          <a:xfrm>
            <a:off x="4080477" y="5634916"/>
            <a:ext cx="909093" cy="438201"/>
          </a:xfrm>
          <a:custGeom>
            <a:avLst/>
            <a:gdLst>
              <a:gd name="connsiteX0" fmla="*/ 0 w 1315324"/>
              <a:gd name="connsiteY0" fmla="*/ 0 h 634013"/>
              <a:gd name="connsiteX1" fmla="*/ 1315324 w 1315324"/>
              <a:gd name="connsiteY1" fmla="*/ 0 h 634013"/>
              <a:gd name="connsiteX2" fmla="*/ 1303169 w 1315324"/>
              <a:gd name="connsiteY2" fmla="*/ 80258 h 634013"/>
              <a:gd name="connsiteX3" fmla="*/ 1029787 w 1315324"/>
              <a:gd name="connsiteY3" fmla="*/ 591216 h 634013"/>
              <a:gd name="connsiteX4" fmla="*/ 983056 w 1315324"/>
              <a:gd name="connsiteY4" fmla="*/ 634013 h 634013"/>
              <a:gd name="connsiteX5" fmla="*/ 0 w 1315324"/>
              <a:gd name="connsiteY5" fmla="*/ 634013 h 63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5324" h="634013">
                <a:moveTo>
                  <a:pt x="0" y="0"/>
                </a:moveTo>
                <a:lnTo>
                  <a:pt x="1315324" y="0"/>
                </a:lnTo>
                <a:lnTo>
                  <a:pt x="1303169" y="80258"/>
                </a:lnTo>
                <a:cubicBezTo>
                  <a:pt x="1263088" y="277631"/>
                  <a:pt x="1165911" y="454047"/>
                  <a:pt x="1029787" y="591216"/>
                </a:cubicBezTo>
                <a:lnTo>
                  <a:pt x="983056" y="634013"/>
                </a:lnTo>
                <a:lnTo>
                  <a:pt x="0" y="634013"/>
                </a:lnTo>
                <a:close/>
              </a:path>
            </a:pathLst>
          </a:custGeom>
        </p:spPr>
      </p:pic>
      <p:sp>
        <p:nvSpPr>
          <p:cNvPr id="39" name="テキスト ボックス 29">
            <a:extLst>
              <a:ext uri="{FF2B5EF4-FFF2-40B4-BE49-F238E27FC236}">
                <a16:creationId xmlns:a16="http://schemas.microsoft.com/office/drawing/2014/main" id="{B55BE387-4936-BC4F-F80E-6179367581C4}"/>
              </a:ext>
            </a:extLst>
          </p:cNvPr>
          <p:cNvSpPr txBox="1"/>
          <p:nvPr/>
        </p:nvSpPr>
        <p:spPr>
          <a:xfrm>
            <a:off x="3321524" y="4758644"/>
            <a:ext cx="1479878"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400" b="1" dirty="0">
                <a:solidFill>
                  <a:schemeClr val="bg2">
                    <a:lumMod val="50000"/>
                  </a:schemeClr>
                </a:solidFill>
                <a:latin typeface="メイリオ" panose="020B0604030504040204" pitchFamily="50" charset="-128"/>
                <a:ea typeface="メイリオ" panose="020B0604030504040204" pitchFamily="50" charset="-128"/>
              </a:rPr>
              <a:t>検索関連</a:t>
            </a:r>
          </a:p>
        </p:txBody>
      </p:sp>
      <p:cxnSp>
        <p:nvCxnSpPr>
          <p:cNvPr id="40" name="直線矢印コネクタ 39">
            <a:extLst>
              <a:ext uri="{FF2B5EF4-FFF2-40B4-BE49-F238E27FC236}">
                <a16:creationId xmlns:a16="http://schemas.microsoft.com/office/drawing/2014/main" id="{147CF1B4-7F15-3831-3A08-D26555AD87F5}"/>
              </a:ext>
            </a:extLst>
          </p:cNvPr>
          <p:cNvCxnSpPr>
            <a:cxnSpLocks/>
          </p:cNvCxnSpPr>
          <p:nvPr/>
        </p:nvCxnSpPr>
        <p:spPr>
          <a:xfrm>
            <a:off x="3272589" y="4261646"/>
            <a:ext cx="2301733" cy="1151"/>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26D39DA7-541C-2379-DE31-9FD0A9765537}"/>
              </a:ext>
            </a:extLst>
          </p:cNvPr>
          <p:cNvCxnSpPr>
            <a:cxnSpLocks/>
          </p:cNvCxnSpPr>
          <p:nvPr/>
        </p:nvCxnSpPr>
        <p:spPr>
          <a:xfrm>
            <a:off x="4839903" y="4942983"/>
            <a:ext cx="684998"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3ED36387-1ADA-4D18-6EBF-43C18239CC7F}"/>
              </a:ext>
            </a:extLst>
          </p:cNvPr>
          <p:cNvSpPr txBox="1"/>
          <p:nvPr/>
        </p:nvSpPr>
        <p:spPr>
          <a:xfrm>
            <a:off x="761308" y="6166306"/>
            <a:ext cx="3111032" cy="215444"/>
          </a:xfrm>
          <a:prstGeom prst="rect">
            <a:avLst/>
          </a:prstGeom>
          <a:noFill/>
        </p:spPr>
        <p:txBody>
          <a:bodyPr wrap="square" rtlCol="0">
            <a:spAutoFit/>
          </a:bodyPr>
          <a:lstStyle/>
          <a:p>
            <a:r>
              <a:rPr kumimoji="1" lang="en-US" altLang="ja-JP" sz="800" dirty="0"/>
              <a:t>※WBC2023</a:t>
            </a:r>
            <a:r>
              <a:rPr kumimoji="1" lang="ja-JP" altLang="en-US" sz="800" dirty="0"/>
              <a:t>報道特集のキャプチャを事例として掲載</a:t>
            </a:r>
          </a:p>
        </p:txBody>
      </p:sp>
      <p:sp>
        <p:nvSpPr>
          <p:cNvPr id="51" name="正方形/長方形 50">
            <a:extLst>
              <a:ext uri="{FF2B5EF4-FFF2-40B4-BE49-F238E27FC236}">
                <a16:creationId xmlns:a16="http://schemas.microsoft.com/office/drawing/2014/main" id="{C83EC520-1927-624B-BD89-35B85422FF62}"/>
              </a:ext>
            </a:extLst>
          </p:cNvPr>
          <p:cNvSpPr/>
          <p:nvPr/>
        </p:nvSpPr>
        <p:spPr>
          <a:xfrm>
            <a:off x="334962" y="1009745"/>
            <a:ext cx="11522076" cy="872472"/>
          </a:xfrm>
          <a:prstGeom prst="rect">
            <a:avLst/>
          </a:prstGeom>
          <a:solidFill>
            <a:srgbClr val="00003E">
              <a:alpha val="203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夏</a:t>
            </a:r>
            <a:r>
              <a:rPr kumimoji="1" lang="ja-JP" altLang="en-US" sz="2000" b="1">
                <a:solidFill>
                  <a:srgbClr val="00003E"/>
                </a:solidFill>
                <a:latin typeface="メイリオ" panose="020B0604030504040204" pitchFamily="50" charset="-128"/>
                <a:ea typeface="メイリオ" panose="020B0604030504040204" pitchFamily="50" charset="-128"/>
              </a:rPr>
              <a:t>の甲子園</a:t>
            </a:r>
            <a:r>
              <a:rPr lang="ja-JP" altLang="en-US" sz="2000" b="1">
                <a:solidFill>
                  <a:srgbClr val="00003E"/>
                </a:solidFill>
                <a:latin typeface="メイリオ" panose="020B0604030504040204" pitchFamily="50" charset="-128"/>
                <a:ea typeface="メイリオ" panose="020B0604030504040204" pitchFamily="50" charset="-128"/>
              </a:rPr>
              <a:t>（地方大会）全試合</a:t>
            </a:r>
            <a:r>
              <a:rPr kumimoji="1" lang="ja-JP" altLang="en-US" sz="2000" b="1">
                <a:solidFill>
                  <a:srgbClr val="00003E"/>
                </a:solidFill>
                <a:latin typeface="メイリオ" panose="020B0604030504040204" pitchFamily="50" charset="-128"/>
                <a:ea typeface="メイリオ" panose="020B0604030504040204" pitchFamily="50" charset="-128"/>
              </a:rPr>
              <a:t>を </a:t>
            </a:r>
            <a:r>
              <a:rPr kumimoji="1" lang="en-US" altLang="ja-JP" sz="2000" b="1" dirty="0" err="1">
                <a:solidFill>
                  <a:srgbClr val="00003E"/>
                </a:solidFill>
                <a:latin typeface="メイリオ" panose="020B0604030504040204" pitchFamily="50" charset="-128"/>
                <a:ea typeface="メイリオ" panose="020B0604030504040204" pitchFamily="50" charset="-128"/>
              </a:rPr>
              <a:t>Sportsnavi</a:t>
            </a:r>
            <a:r>
              <a:rPr kumimoji="1" lang="en-US" altLang="ja-JP" sz="2000" b="1" dirty="0">
                <a:solidFill>
                  <a:srgbClr val="00003E"/>
                </a:solidFill>
                <a:latin typeface="メイリオ" panose="020B0604030504040204" pitchFamily="50" charset="-128"/>
                <a:ea typeface="メイリオ" panose="020B0604030504040204" pitchFamily="50" charset="-128"/>
              </a:rPr>
              <a:t> </a:t>
            </a:r>
            <a:r>
              <a:rPr kumimoji="1" lang="ja-JP" altLang="en-US" sz="2000" b="1" dirty="0">
                <a:solidFill>
                  <a:srgbClr val="00003E"/>
                </a:solidFill>
                <a:latin typeface="メイリオ" panose="020B0604030504040204" pitchFamily="50" charset="-128"/>
                <a:ea typeface="メイリオ" panose="020B0604030504040204" pitchFamily="50" charset="-128"/>
              </a:rPr>
              <a:t>上の「バーチャル高校野球」でライブ配信</a:t>
            </a:r>
          </a:p>
          <a:p>
            <a:pPr algn="ctr"/>
            <a:r>
              <a:rPr kumimoji="1" lang="en-US" altLang="ja-JP" sz="2000" b="1" dirty="0" err="1">
                <a:solidFill>
                  <a:srgbClr val="00003E"/>
                </a:solidFill>
                <a:latin typeface="メイリオ" panose="020B0604030504040204" pitchFamily="50" charset="-128"/>
                <a:ea typeface="メイリオ" panose="020B0604030504040204" pitchFamily="50" charset="-128"/>
              </a:rPr>
              <a:t>Sportsnavi</a:t>
            </a:r>
            <a:r>
              <a:rPr kumimoji="1" lang="ja-JP" altLang="en-US" sz="2000" b="1" dirty="0">
                <a:solidFill>
                  <a:srgbClr val="00003E"/>
                </a:solidFill>
                <a:latin typeface="メイリオ" panose="020B0604030504040204" pitchFamily="50" charset="-128"/>
                <a:ea typeface="メイリオ" panose="020B0604030504040204" pitchFamily="50" charset="-128"/>
              </a:rPr>
              <a:t>、</a:t>
            </a:r>
            <a:r>
              <a:rPr kumimoji="1" lang="en-US" altLang="ja-JP" sz="2000" b="1" dirty="0">
                <a:solidFill>
                  <a:srgbClr val="00003E"/>
                </a:solidFill>
                <a:latin typeface="メイリオ" panose="020B0604030504040204" pitchFamily="50" charset="-128"/>
                <a:ea typeface="メイリオ" panose="020B0604030504040204" pitchFamily="50" charset="-128"/>
              </a:rPr>
              <a:t>Yahoo! Japan</a:t>
            </a:r>
            <a:r>
              <a:rPr kumimoji="1" lang="ja-JP" altLang="en-US" sz="2000" b="1" dirty="0">
                <a:solidFill>
                  <a:srgbClr val="00003E"/>
                </a:solidFill>
                <a:latin typeface="メイリオ" panose="020B0604030504040204" pitchFamily="50" charset="-128"/>
                <a:ea typeface="メイリオ" panose="020B0604030504040204" pitchFamily="50" charset="-128"/>
              </a:rPr>
              <a:t>のサイトパワーを最大限に活用し、多数のユーザーを集客</a:t>
            </a:r>
          </a:p>
        </p:txBody>
      </p:sp>
      <p:sp>
        <p:nvSpPr>
          <p:cNvPr id="52" name="テキスト ボックス 51">
            <a:extLst>
              <a:ext uri="{FF2B5EF4-FFF2-40B4-BE49-F238E27FC236}">
                <a16:creationId xmlns:a16="http://schemas.microsoft.com/office/drawing/2014/main" id="{902ECA60-FB2D-D2F3-23F0-129AA37D35F3}"/>
              </a:ext>
            </a:extLst>
          </p:cNvPr>
          <p:cNvSpPr txBox="1"/>
          <p:nvPr/>
        </p:nvSpPr>
        <p:spPr>
          <a:xfrm>
            <a:off x="2486517" y="3558302"/>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53" name="テキスト ボックス 52">
            <a:extLst>
              <a:ext uri="{FF2B5EF4-FFF2-40B4-BE49-F238E27FC236}">
                <a16:creationId xmlns:a16="http://schemas.microsoft.com/office/drawing/2014/main" id="{6E99832F-F755-AE25-67A4-490C2C47AAB9}"/>
              </a:ext>
            </a:extLst>
          </p:cNvPr>
          <p:cNvSpPr txBox="1"/>
          <p:nvPr/>
        </p:nvSpPr>
        <p:spPr>
          <a:xfrm>
            <a:off x="4502093" y="2665673"/>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54" name="テキスト ボックス 53">
            <a:extLst>
              <a:ext uri="{FF2B5EF4-FFF2-40B4-BE49-F238E27FC236}">
                <a16:creationId xmlns:a16="http://schemas.microsoft.com/office/drawing/2014/main" id="{CE036C07-CAF1-1756-14F6-ECEC14732530}"/>
              </a:ext>
            </a:extLst>
          </p:cNvPr>
          <p:cNvSpPr txBox="1"/>
          <p:nvPr/>
        </p:nvSpPr>
        <p:spPr>
          <a:xfrm>
            <a:off x="4355422" y="4796982"/>
            <a:ext cx="1740578" cy="246221"/>
          </a:xfrm>
          <a:prstGeom prst="rect">
            <a:avLst/>
          </a:prstGeom>
          <a:noFill/>
        </p:spPr>
        <p:txBody>
          <a:bodyPr wrap="square" rtlCol="0">
            <a:spAutoFit/>
          </a:bodyPr>
          <a:lstStyle/>
          <a:p>
            <a:r>
              <a:rPr kumimoji="1" lang="en-US" altLang="ja-JP" sz="1000" dirty="0"/>
              <a:t>※</a:t>
            </a:r>
            <a:endParaRPr kumimoji="1" lang="ja-JP" altLang="en-US" sz="1000" dirty="0"/>
          </a:p>
        </p:txBody>
      </p:sp>
    </p:spTree>
    <p:extLst>
      <p:ext uri="{BB962C8B-B14F-4D97-AF65-F5344CB8AC3E}">
        <p14:creationId xmlns:p14="http://schemas.microsoft.com/office/powerpoint/2010/main" val="4210547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EDCAD-4040-4198-56CB-0D2C310758B8}"/>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5738AF2C-31CC-D00A-24E5-7650B7B84116}"/>
              </a:ext>
            </a:extLst>
          </p:cNvPr>
          <p:cNvSpPr>
            <a:spLocks noGrp="1"/>
          </p:cNvSpPr>
          <p:nvPr>
            <p:ph type="body" sz="quarter" idx="12"/>
          </p:nvPr>
        </p:nvSpPr>
        <p:spPr>
          <a:xfrm>
            <a:off x="595670" y="81412"/>
            <a:ext cx="848927" cy="410840"/>
          </a:xfrm>
        </p:spPr>
        <p:txBody>
          <a:bodyPr/>
          <a:lstStyle/>
          <a:p>
            <a:pPr marL="0" indent="0">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4C1D54AE-7C13-A34D-CA23-D15BAFAAB80C}"/>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バーチャル高校野球</a:t>
            </a:r>
            <a:r>
              <a:rPr lang="en-US" altLang="ja-JP" dirty="0">
                <a:latin typeface="メイリオ" panose="020B0604030504040204" pitchFamily="50" charset="-128"/>
                <a:ea typeface="メイリオ" panose="020B0604030504040204" pitchFamily="50" charset="-128"/>
              </a:rPr>
              <a:t>2024</a:t>
            </a:r>
            <a:r>
              <a:rPr lang="ja-JP" altLang="en-US">
                <a:latin typeface="メイリオ" panose="020B0604030504040204" pitchFamily="50" charset="-128"/>
                <a:ea typeface="メイリオ" panose="020B0604030504040204" pitchFamily="50" charset="-128"/>
              </a:rPr>
              <a:t>（地方大会）　過去実績</a:t>
            </a:r>
            <a:endParaRPr lang="ja-JP" altLang="en-US" dirty="0">
              <a:latin typeface="メイリオ" panose="020B0604030504040204" pitchFamily="50" charset="-128"/>
              <a:ea typeface="メイリオ" panose="020B0604030504040204" pitchFamily="50" charset="-128"/>
            </a:endParaRPr>
          </a:p>
        </p:txBody>
      </p:sp>
      <p:pic>
        <p:nvPicPr>
          <p:cNvPr id="18" name="図プレースホルダー 17">
            <a:extLst>
              <a:ext uri="{FF2B5EF4-FFF2-40B4-BE49-F238E27FC236}">
                <a16:creationId xmlns:a16="http://schemas.microsoft.com/office/drawing/2014/main" id="{0DE457C5-BD9B-ECB3-3D84-0C03662DFF90}"/>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510" b="510"/>
          <a:stretch>
            <a:fillRect/>
          </a:stretch>
        </p:blipFill>
        <p:spPr/>
      </p:pic>
      <p:sp>
        <p:nvSpPr>
          <p:cNvPr id="51" name="正方形/長方形 50">
            <a:extLst>
              <a:ext uri="{FF2B5EF4-FFF2-40B4-BE49-F238E27FC236}">
                <a16:creationId xmlns:a16="http://schemas.microsoft.com/office/drawing/2014/main" id="{A3F141A3-868D-A658-F00C-C752BE01C12D}"/>
              </a:ext>
            </a:extLst>
          </p:cNvPr>
          <p:cNvSpPr/>
          <p:nvPr/>
        </p:nvSpPr>
        <p:spPr>
          <a:xfrm>
            <a:off x="334962" y="1009745"/>
            <a:ext cx="11522076" cy="872472"/>
          </a:xfrm>
          <a:prstGeom prst="rect">
            <a:avLst/>
          </a:prstGeom>
          <a:solidFill>
            <a:srgbClr val="00003E">
              <a:alpha val="203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b="1" dirty="0">
                <a:solidFill>
                  <a:srgbClr val="00003E"/>
                </a:solidFill>
                <a:latin typeface="メイリオ"/>
                <a:ea typeface="メイリオ"/>
              </a:rPr>
              <a:t>2024</a:t>
            </a:r>
            <a:r>
              <a:rPr lang="ja-JP" altLang="en-US" sz="2000" b="1">
                <a:solidFill>
                  <a:srgbClr val="00003E"/>
                </a:solidFill>
                <a:latin typeface="メイリオ"/>
                <a:ea typeface="メイリオ"/>
              </a:rPr>
              <a:t>年視聴数は</a:t>
            </a:r>
            <a:r>
              <a:rPr lang="en-US" altLang="ja-JP" sz="2000" b="1" dirty="0">
                <a:solidFill>
                  <a:srgbClr val="00003E"/>
                </a:solidFill>
                <a:latin typeface="メイリオ"/>
                <a:ea typeface="メイリオ"/>
              </a:rPr>
              <a:t>2</a:t>
            </a:r>
            <a:r>
              <a:rPr lang="ja-JP" altLang="en-US" sz="2000" b="1">
                <a:solidFill>
                  <a:srgbClr val="00003E"/>
                </a:solidFill>
                <a:latin typeface="メイリオ"/>
                <a:ea typeface="メイリオ"/>
              </a:rPr>
              <a:t>億回を突破</a:t>
            </a:r>
            <a:endParaRPr lang="en-US" altLang="ja-JP" sz="2000" b="1" dirty="0">
              <a:solidFill>
                <a:srgbClr val="00003E"/>
              </a:solidFill>
              <a:latin typeface="メイリオ"/>
              <a:ea typeface="メイリオ"/>
            </a:endParaRPr>
          </a:p>
        </p:txBody>
      </p:sp>
      <p:sp>
        <p:nvSpPr>
          <p:cNvPr id="22" name="テキスト ボックス 21">
            <a:extLst>
              <a:ext uri="{FF2B5EF4-FFF2-40B4-BE49-F238E27FC236}">
                <a16:creationId xmlns:a16="http://schemas.microsoft.com/office/drawing/2014/main" id="{DE9B8A18-0754-9E75-F6E2-F6CC21998B6C}"/>
              </a:ext>
            </a:extLst>
          </p:cNvPr>
          <p:cNvSpPr txBox="1"/>
          <p:nvPr/>
        </p:nvSpPr>
        <p:spPr>
          <a:xfrm>
            <a:off x="0" y="6035714"/>
            <a:ext cx="12192001" cy="446276"/>
          </a:xfrm>
          <a:prstGeom prst="rect">
            <a:avLst/>
          </a:prstGeom>
          <a:solidFill>
            <a:srgbClr val="00003E"/>
          </a:solidFill>
        </p:spPr>
        <p:txBody>
          <a:bodyPr wrap="square">
            <a:spAutoFit/>
          </a:bodyPr>
          <a:lstStyle/>
          <a:p>
            <a:pPr algn="ctr">
              <a:lnSpc>
                <a:spcPct val="120000"/>
              </a:lnSpc>
              <a:buClr>
                <a:srgbClr val="C00000"/>
              </a:buClr>
            </a:pPr>
            <a:r>
              <a:rPr lang="ja-JP" altLang="en-US" sz="2000" b="1">
                <a:solidFill>
                  <a:schemeClr val="bg1"/>
                </a:solidFill>
                <a:latin typeface="+mn-ea"/>
              </a:rPr>
              <a:t>地方大会のみ　</a:t>
            </a:r>
            <a:r>
              <a:rPr lang="en-US" altLang="ja-JP" sz="2000" b="1" dirty="0">
                <a:solidFill>
                  <a:schemeClr val="bg1"/>
                </a:solidFill>
                <a:latin typeface="+mn-ea"/>
              </a:rPr>
              <a:t>6</a:t>
            </a:r>
            <a:r>
              <a:rPr kumimoji="1" lang="en-US" altLang="ja-JP" sz="2000" b="1" dirty="0">
                <a:solidFill>
                  <a:schemeClr val="bg1"/>
                </a:solidFill>
                <a:latin typeface="+mn-ea"/>
              </a:rPr>
              <a:t>/11</a:t>
            </a:r>
            <a:r>
              <a:rPr kumimoji="1" lang="ja-JP" altLang="en-US" sz="2000" b="1">
                <a:solidFill>
                  <a:schemeClr val="bg1"/>
                </a:solidFill>
                <a:latin typeface="+mn-ea"/>
              </a:rPr>
              <a:t>～</a:t>
            </a:r>
            <a:r>
              <a:rPr lang="en-US" altLang="ja-JP" sz="2000" b="1" dirty="0">
                <a:solidFill>
                  <a:schemeClr val="bg1"/>
                </a:solidFill>
                <a:latin typeface="+mn-ea"/>
              </a:rPr>
              <a:t>7</a:t>
            </a:r>
            <a:r>
              <a:rPr kumimoji="1" lang="en-US" altLang="ja-JP" sz="2000" b="1" dirty="0">
                <a:solidFill>
                  <a:schemeClr val="bg1"/>
                </a:solidFill>
                <a:latin typeface="+mn-ea"/>
              </a:rPr>
              <a:t>/30</a:t>
            </a:r>
            <a:r>
              <a:rPr kumimoji="1" lang="ja-JP" altLang="en-US" sz="2000" b="1">
                <a:solidFill>
                  <a:schemeClr val="bg1"/>
                </a:solidFill>
                <a:latin typeface="+mn-ea"/>
              </a:rPr>
              <a:t>を</a:t>
            </a:r>
            <a:r>
              <a:rPr kumimoji="1" lang="ja-JP" altLang="en-US" sz="2000" b="1" dirty="0">
                <a:solidFill>
                  <a:schemeClr val="bg1"/>
                </a:solidFill>
                <a:latin typeface="+mn-ea"/>
              </a:rPr>
              <a:t>集計</a:t>
            </a:r>
            <a:endParaRPr kumimoji="1" lang="en-US" altLang="ja-JP" sz="2000" b="1" dirty="0">
              <a:solidFill>
                <a:schemeClr val="bg1"/>
              </a:solidFill>
              <a:latin typeface="+mn-ea"/>
            </a:endParaRPr>
          </a:p>
        </p:txBody>
      </p:sp>
      <p:graphicFrame>
        <p:nvGraphicFramePr>
          <p:cNvPr id="3" name="グラフ 2">
            <a:extLst>
              <a:ext uri="{FF2B5EF4-FFF2-40B4-BE49-F238E27FC236}">
                <a16:creationId xmlns:a16="http://schemas.microsoft.com/office/drawing/2014/main" id="{258011D8-E996-E4D3-737C-C7D8BB9E0D81}"/>
              </a:ext>
            </a:extLst>
          </p:cNvPr>
          <p:cNvGraphicFramePr>
            <a:graphicFrameLocks/>
          </p:cNvGraphicFramePr>
          <p:nvPr>
            <p:extLst>
              <p:ext uri="{D42A27DB-BD31-4B8C-83A1-F6EECF244321}">
                <p14:modId xmlns:p14="http://schemas.microsoft.com/office/powerpoint/2010/main" val="4089948708"/>
              </p:ext>
            </p:extLst>
          </p:nvPr>
        </p:nvGraphicFramePr>
        <p:xfrm>
          <a:off x="334962" y="2057399"/>
          <a:ext cx="11522076" cy="379085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253183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8B23E-D4FB-06AD-1BBA-3162587ECA87}"/>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473FC1F-E77C-A1B4-A526-A38B8482B610}"/>
              </a:ext>
            </a:extLst>
          </p:cNvPr>
          <p:cNvSpPr>
            <a:spLocks noGrp="1"/>
          </p:cNvSpPr>
          <p:nvPr>
            <p:ph type="body" sz="quarter" idx="19"/>
          </p:nvPr>
        </p:nvSpPr>
        <p:spPr/>
        <p:txBody>
          <a:bodyPr/>
          <a:lstStyle/>
          <a:p>
            <a:r>
              <a:rPr lang="ja-JP" altLang="en-US">
                <a:latin typeface="+mn-ea"/>
              </a:rPr>
              <a:t>バーチャル高校野球</a:t>
            </a:r>
            <a:r>
              <a:rPr lang="en-US" altLang="ja-JP" dirty="0">
                <a:latin typeface="+mn-ea"/>
              </a:rPr>
              <a:t>2025</a:t>
            </a:r>
          </a:p>
          <a:p>
            <a:r>
              <a:rPr lang="ja-JP" altLang="en-US">
                <a:latin typeface="+mn-ea"/>
              </a:rPr>
              <a:t>広告メニューのご案内</a:t>
            </a:r>
            <a:endParaRPr lang="en-US" altLang="ja-JP" dirty="0">
              <a:latin typeface="+mn-ea"/>
            </a:endParaRPr>
          </a:p>
        </p:txBody>
      </p:sp>
      <p:sp>
        <p:nvSpPr>
          <p:cNvPr id="5" name="テキスト プレースホルダー 4">
            <a:extLst>
              <a:ext uri="{FF2B5EF4-FFF2-40B4-BE49-F238E27FC236}">
                <a16:creationId xmlns:a16="http://schemas.microsoft.com/office/drawing/2014/main" id="{33CB005A-635C-A330-8B42-232A3DAECB8D}"/>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2" name="フッター プレースホルダー 1">
            <a:extLst>
              <a:ext uri="{FF2B5EF4-FFF2-40B4-BE49-F238E27FC236}">
                <a16:creationId xmlns:a16="http://schemas.microsoft.com/office/drawing/2014/main" id="{B2447F09-EF46-3BB4-A66B-8F3CE6E546AB}"/>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9" name="図プレースホルダー 8" descr="アイコン&#10;&#10;AI 生成コンテンツは誤りを含む可能性があります。">
            <a:extLst>
              <a:ext uri="{FF2B5EF4-FFF2-40B4-BE49-F238E27FC236}">
                <a16:creationId xmlns:a16="http://schemas.microsoft.com/office/drawing/2014/main" id="{CF1E4B33-1C78-6F7E-8EB8-EBE6C405F1F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504" r="504"/>
          <a:stretch>
            <a:fillRect/>
          </a:stretch>
        </p:blipFill>
        <p:spPr/>
      </p:pic>
    </p:spTree>
    <p:extLst>
      <p:ext uri="{BB962C8B-B14F-4D97-AF65-F5344CB8AC3E}">
        <p14:creationId xmlns:p14="http://schemas.microsoft.com/office/powerpoint/2010/main" val="1357222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高校野球のライブ配信コンテンツの価値</a:t>
            </a:r>
            <a:endParaRPr kumimoji="1" lang="ja-JP" altLang="en-US" dirty="0">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50470691-CAE7-637B-5017-DBE6591104D4}"/>
              </a:ext>
            </a:extLst>
          </p:cNvPr>
          <p:cNvPicPr>
            <a:picLocks noChangeAspect="1"/>
          </p:cNvPicPr>
          <p:nvPr/>
        </p:nvPicPr>
        <p:blipFill rotWithShape="1">
          <a:blip r:embed="rId3">
            <a:extLst>
              <a:ext uri="{28A0092B-C50C-407E-A947-70E740481C1C}">
                <a14:useLocalDpi xmlns:a14="http://schemas.microsoft.com/office/drawing/2010/main" val="0"/>
              </a:ext>
            </a:extLst>
          </a:blip>
          <a:srcRect b="950"/>
          <a:stretch/>
        </p:blipFill>
        <p:spPr>
          <a:xfrm>
            <a:off x="1143000" y="1159726"/>
            <a:ext cx="9906000" cy="5698273"/>
          </a:xfrm>
          <a:prstGeom prst="rect">
            <a:avLst/>
          </a:prstGeom>
        </p:spPr>
      </p:pic>
      <p:sp>
        <p:nvSpPr>
          <p:cNvPr id="10" name="角丸四角形 21">
            <a:extLst>
              <a:ext uri="{FF2B5EF4-FFF2-40B4-BE49-F238E27FC236}">
                <a16:creationId xmlns:a16="http://schemas.microsoft.com/office/drawing/2014/main" id="{395AFFAD-7948-76D7-75E9-52D1FFA9E1C6}"/>
              </a:ext>
            </a:extLst>
          </p:cNvPr>
          <p:cNvSpPr/>
          <p:nvPr/>
        </p:nvSpPr>
        <p:spPr bwMode="auto">
          <a:xfrm>
            <a:off x="1849290" y="2572349"/>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nvGrpSpPr>
          <p:cNvPr id="11" name="グループ化 4104">
            <a:extLst>
              <a:ext uri="{FF2B5EF4-FFF2-40B4-BE49-F238E27FC236}">
                <a16:creationId xmlns:a16="http://schemas.microsoft.com/office/drawing/2014/main" id="{E19B193C-9660-5418-144D-3EA7A80F3140}"/>
              </a:ext>
            </a:extLst>
          </p:cNvPr>
          <p:cNvGrpSpPr>
            <a:grpSpLocks/>
          </p:cNvGrpSpPr>
          <p:nvPr/>
        </p:nvGrpSpPr>
        <p:grpSpPr bwMode="auto">
          <a:xfrm>
            <a:off x="2032807" y="2728515"/>
            <a:ext cx="426722" cy="426724"/>
            <a:chOff x="1658396" y="3218764"/>
            <a:chExt cx="503728" cy="503728"/>
          </a:xfrm>
          <a:solidFill>
            <a:schemeClr val="bg1"/>
          </a:solidFill>
        </p:grpSpPr>
        <p:sp>
          <p:nvSpPr>
            <p:cNvPr id="12" name="ドーナツ 140">
              <a:extLst>
                <a:ext uri="{FF2B5EF4-FFF2-40B4-BE49-F238E27FC236}">
                  <a16:creationId xmlns:a16="http://schemas.microsoft.com/office/drawing/2014/main" id="{97950660-CFBD-8C76-5428-62EFC2C1587A}"/>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13" name="二等辺三角形 61">
              <a:extLst>
                <a:ext uri="{FF2B5EF4-FFF2-40B4-BE49-F238E27FC236}">
                  <a16:creationId xmlns:a16="http://schemas.microsoft.com/office/drawing/2014/main" id="{4CBE35F8-0535-F86E-1A58-67B63F9DB9DB}"/>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14" name="角丸四角形 21">
            <a:extLst>
              <a:ext uri="{FF2B5EF4-FFF2-40B4-BE49-F238E27FC236}">
                <a16:creationId xmlns:a16="http://schemas.microsoft.com/office/drawing/2014/main" id="{2AF7D68A-A407-F8D3-995A-F0D5D7E117FB}"/>
              </a:ext>
            </a:extLst>
          </p:cNvPr>
          <p:cNvSpPr/>
          <p:nvPr/>
        </p:nvSpPr>
        <p:spPr bwMode="auto">
          <a:xfrm>
            <a:off x="1849290" y="3700186"/>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5" name="角丸四角形 21">
            <a:extLst>
              <a:ext uri="{FF2B5EF4-FFF2-40B4-BE49-F238E27FC236}">
                <a16:creationId xmlns:a16="http://schemas.microsoft.com/office/drawing/2014/main" id="{07F3D85A-1135-5F9B-8FAB-9DFE5782BEEF}"/>
              </a:ext>
            </a:extLst>
          </p:cNvPr>
          <p:cNvSpPr/>
          <p:nvPr/>
        </p:nvSpPr>
        <p:spPr bwMode="auto">
          <a:xfrm>
            <a:off x="1849290" y="4769378"/>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6" name="Rectangle 7">
            <a:extLst>
              <a:ext uri="{FF2B5EF4-FFF2-40B4-BE49-F238E27FC236}">
                <a16:creationId xmlns:a16="http://schemas.microsoft.com/office/drawing/2014/main" id="{8F08E27B-D1C3-C7A5-C201-7B5DBB4DD191}"/>
              </a:ext>
            </a:extLst>
          </p:cNvPr>
          <p:cNvSpPr>
            <a:spLocks noChangeArrowheads="1"/>
          </p:cNvSpPr>
          <p:nvPr/>
        </p:nvSpPr>
        <p:spPr bwMode="auto">
          <a:xfrm>
            <a:off x="2603030" y="2774077"/>
            <a:ext cx="9044916"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ライブ配信で最高レベルの人気コンテンツでブランディングできます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高品質なコンテンツに、インストリーム動画広告を配信できます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インストリーム動画広告が、高い完全再生率で配信できます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grpSp>
        <p:nvGrpSpPr>
          <p:cNvPr id="17" name="グループ化 4104">
            <a:extLst>
              <a:ext uri="{FF2B5EF4-FFF2-40B4-BE49-F238E27FC236}">
                <a16:creationId xmlns:a16="http://schemas.microsoft.com/office/drawing/2014/main" id="{921027DE-19DB-86C4-0087-F17351A35381}"/>
              </a:ext>
            </a:extLst>
          </p:cNvPr>
          <p:cNvGrpSpPr>
            <a:grpSpLocks/>
          </p:cNvGrpSpPr>
          <p:nvPr/>
        </p:nvGrpSpPr>
        <p:grpSpPr bwMode="auto">
          <a:xfrm>
            <a:off x="2032807" y="3856352"/>
            <a:ext cx="426722" cy="426724"/>
            <a:chOff x="1658396" y="3218764"/>
            <a:chExt cx="503728" cy="503728"/>
          </a:xfrm>
          <a:solidFill>
            <a:schemeClr val="bg1"/>
          </a:solidFill>
        </p:grpSpPr>
        <p:sp>
          <p:nvSpPr>
            <p:cNvPr id="18" name="ドーナツ 140">
              <a:extLst>
                <a:ext uri="{FF2B5EF4-FFF2-40B4-BE49-F238E27FC236}">
                  <a16:creationId xmlns:a16="http://schemas.microsoft.com/office/drawing/2014/main" id="{DF7C5E1A-6C78-C342-C1F0-F6ABB479F0C5}"/>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19" name="二等辺三角形 61">
              <a:extLst>
                <a:ext uri="{FF2B5EF4-FFF2-40B4-BE49-F238E27FC236}">
                  <a16:creationId xmlns:a16="http://schemas.microsoft.com/office/drawing/2014/main" id="{E9F4FE2A-C33A-C144-198A-87DDFC6CD069}"/>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grpSp>
        <p:nvGrpSpPr>
          <p:cNvPr id="20" name="グループ化 4104">
            <a:extLst>
              <a:ext uri="{FF2B5EF4-FFF2-40B4-BE49-F238E27FC236}">
                <a16:creationId xmlns:a16="http://schemas.microsoft.com/office/drawing/2014/main" id="{49FFCC51-13D0-AF9F-C6D4-47263F15A8FE}"/>
              </a:ext>
            </a:extLst>
          </p:cNvPr>
          <p:cNvGrpSpPr>
            <a:grpSpLocks/>
          </p:cNvGrpSpPr>
          <p:nvPr/>
        </p:nvGrpSpPr>
        <p:grpSpPr bwMode="auto">
          <a:xfrm>
            <a:off x="2032807" y="4925544"/>
            <a:ext cx="426722" cy="426724"/>
            <a:chOff x="1658396" y="3218764"/>
            <a:chExt cx="503728" cy="503728"/>
          </a:xfrm>
          <a:solidFill>
            <a:schemeClr val="bg1"/>
          </a:solidFill>
        </p:grpSpPr>
        <p:sp>
          <p:nvSpPr>
            <p:cNvPr id="21" name="ドーナツ 140">
              <a:extLst>
                <a:ext uri="{FF2B5EF4-FFF2-40B4-BE49-F238E27FC236}">
                  <a16:creationId xmlns:a16="http://schemas.microsoft.com/office/drawing/2014/main" id="{564E4E9A-6670-D3DB-A396-AE8B8D25502E}"/>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22" name="二等辺三角形 61">
              <a:extLst>
                <a:ext uri="{FF2B5EF4-FFF2-40B4-BE49-F238E27FC236}">
                  <a16:creationId xmlns:a16="http://schemas.microsoft.com/office/drawing/2014/main" id="{A270D881-2785-B88F-AA81-4237288ABCD4}"/>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23" name="正方形/長方形 22">
            <a:extLst>
              <a:ext uri="{FF2B5EF4-FFF2-40B4-BE49-F238E27FC236}">
                <a16:creationId xmlns:a16="http://schemas.microsoft.com/office/drawing/2014/main" id="{98D9159C-F24E-6100-BC40-56FF3896B79C}"/>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国内最大規模で視聴されるスポーツライブ配信でコミュニケーションが可能</a:t>
            </a:r>
          </a:p>
        </p:txBody>
      </p:sp>
      <p:pic>
        <p:nvPicPr>
          <p:cNvPr id="27" name="図プレースホルダー 26" descr="アイコン&#10;&#10;AI 生成コンテンツは誤りを含む可能性があります。">
            <a:extLst>
              <a:ext uri="{FF2B5EF4-FFF2-40B4-BE49-F238E27FC236}">
                <a16:creationId xmlns:a16="http://schemas.microsoft.com/office/drawing/2014/main" id="{E54B3AE8-5F30-A6FB-E2DF-04EEE46C5CBC}"/>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1342956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29B59-C51F-56F0-5CAE-AB71543CDC34}"/>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0F0A696A-84D4-8F6C-824E-9C7519895C95}"/>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DCACB8F2-FCE9-05CA-C52B-6B72CD738605}"/>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広告商品メニュー</a:t>
            </a:r>
            <a:endParaRPr kumimoji="1" lang="ja-JP" altLang="en-US" dirty="0">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AB5F565D-E251-650E-F439-930AEB0E5B49}"/>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panose="020B0604030504040204" pitchFamily="50" charset="-128"/>
                <a:ea typeface="メイリオ" panose="020B0604030504040204" pitchFamily="50" charset="-128"/>
              </a:rPr>
              <a:t>ご予算に合わせてプランのご選択が可能</a:t>
            </a:r>
            <a:endParaRPr lang="ja-JP" altLang="en-US" sz="2000" b="1" dirty="0">
              <a:solidFill>
                <a:srgbClr val="00003E"/>
              </a:solidFill>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3632FB9F-BACC-DDEF-30A0-A5FEB56C0521}"/>
              </a:ext>
            </a:extLst>
          </p:cNvPr>
          <p:cNvSpPr/>
          <p:nvPr/>
        </p:nvSpPr>
        <p:spPr bwMode="auto">
          <a:xfrm>
            <a:off x="2330312" y="3053081"/>
            <a:ext cx="149134" cy="830608"/>
          </a:xfrm>
          <a:prstGeom prst="rect">
            <a:avLst/>
          </a:prstGeom>
          <a:solidFill>
            <a:schemeClr val="bg2">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F7ABDB00-A8C2-1ECC-F043-9B88D7D12A6A}"/>
              </a:ext>
            </a:extLst>
          </p:cNvPr>
          <p:cNvSpPr/>
          <p:nvPr/>
        </p:nvSpPr>
        <p:spPr bwMode="auto">
          <a:xfrm>
            <a:off x="338428" y="3053081"/>
            <a:ext cx="1988037" cy="830608"/>
          </a:xfrm>
          <a:prstGeom prst="rect">
            <a:avLst/>
          </a:prstGeom>
          <a:solidFill>
            <a:srgbClr val="00003E">
              <a:alpha val="1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2CB89CBD-BE23-BECE-9387-8B937E1FC78B}"/>
              </a:ext>
            </a:extLst>
          </p:cNvPr>
          <p:cNvSpPr/>
          <p:nvPr/>
        </p:nvSpPr>
        <p:spPr bwMode="auto">
          <a:xfrm>
            <a:off x="334962" y="3045507"/>
            <a:ext cx="9824291" cy="8406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30" name="Rectangle 7">
            <a:extLst>
              <a:ext uri="{FF2B5EF4-FFF2-40B4-BE49-F238E27FC236}">
                <a16:creationId xmlns:a16="http://schemas.microsoft.com/office/drawing/2014/main" id="{C05228D8-61B1-3FD6-1115-0C7AD6B44963}"/>
              </a:ext>
            </a:extLst>
          </p:cNvPr>
          <p:cNvSpPr>
            <a:spLocks noChangeArrowheads="1"/>
          </p:cNvSpPr>
          <p:nvPr/>
        </p:nvSpPr>
        <p:spPr bwMode="auto">
          <a:xfrm>
            <a:off x="2326465" y="4074329"/>
            <a:ext cx="8545326" cy="18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・掲載期間</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2025</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年</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6</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14</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7</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月下旬</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　</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該当エリアの</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IP</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アドレス指定で広告を配信します。大会が終了した日付で掲載が終了となります。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　　雨天順延など大会日程が延びた場合も大会最終日まで広告を掲載しますが、料金に変更はございません</a:t>
            </a:r>
            <a:r>
              <a:rPr lang="ja-JP" altLang="en-US" sz="1050">
                <a:solidFill>
                  <a:schemeClr val="tx1">
                    <a:lumMod val="50000"/>
                    <a:lumOff val="50000"/>
                  </a:schemeClr>
                </a:solidFill>
                <a:latin typeface="メイリオ" panose="020B0604030504040204" pitchFamily="50" charset="-128"/>
                <a:ea typeface="メイリオ" panose="020B0604030504040204" pitchFamily="50" charset="-128"/>
                <a:cs typeface="メイリオ" pitchFamily="50" charset="-128"/>
              </a:rPr>
              <a:t>。</a:t>
            </a:r>
            <a:endParaRPr lang="en-US" altLang="ja-JP" sz="1050" dirty="0">
              <a:solidFill>
                <a:schemeClr val="tx1">
                  <a:lumMod val="50000"/>
                  <a:lumOff val="50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金額表示は、消費税を含みません。金額表示は、代理店手数料を含みます。</a:t>
            </a: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・再生回数は想定であり、</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これを保証する</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ものではありません。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a:solidFill>
                  <a:schemeClr val="tx1">
                    <a:lumMod val="65000"/>
                    <a:lumOff val="35000"/>
                  </a:schemeClr>
                </a:solidFill>
                <a:latin typeface="メイリオ"/>
                <a:ea typeface="メイリオ"/>
                <a:cs typeface="メイリオ" pitchFamily="50" charset="-128"/>
              </a:rPr>
              <a:t>・朝日新聞社の広告審査基準、朝日放送テレビの放送基準に準拠した審査に加え、スポーツナビのプラットフォーム側の審査が必要です。</a:t>
            </a:r>
            <a:endParaRPr lang="en-US" altLang="ja-JP" sz="1050" dirty="0">
              <a:solidFill>
                <a:schemeClr val="tx1">
                  <a:lumMod val="65000"/>
                  <a:lumOff val="35000"/>
                </a:schemeClr>
              </a:solidFill>
              <a:latin typeface="メイリオ"/>
              <a:ea typeface="メイリオ"/>
              <a:cs typeface="メイリオ" pitchFamily="50" charset="-128"/>
            </a:endParaRPr>
          </a:p>
          <a:p>
            <a:pPr>
              <a:defRPr/>
            </a:pP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endPar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日本高校野球連盟および、朝日</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新聞社、</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LINE</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ヤフー</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の規定により、掲載業種に制限があります。 </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b="1">
                <a:solidFill>
                  <a:srgbClr val="00003E"/>
                </a:solidFill>
                <a:latin typeface="メイリオ"/>
                <a:ea typeface="メイリオ"/>
                <a:cs typeface="メイリオ" pitchFamily="50" charset="-128"/>
              </a:rPr>
              <a:t>お酒、たばこ、公営ギャンブル、パチンコ、貸金業、エステ系など、</a:t>
            </a:r>
            <a:r>
              <a:rPr lang="ja-JP" altLang="en-US" sz="1050" b="1">
                <a:solidFill>
                  <a:srgbClr val="00003E"/>
                </a:solidFill>
                <a:latin typeface="+mn-ea"/>
              </a:rPr>
              <a:t>高校野球になじまない業種・業態の企業・団体</a:t>
            </a:r>
            <a:endParaRPr lang="en-US" altLang="ja-JP" sz="1050" b="1" dirty="0">
              <a:solidFill>
                <a:srgbClr val="00003E"/>
              </a:solidFill>
              <a:latin typeface="+mn-ea"/>
            </a:endParaRPr>
          </a:p>
        </p:txBody>
      </p:sp>
      <p:sp>
        <p:nvSpPr>
          <p:cNvPr id="31" name="Rectangle 7">
            <a:extLst>
              <a:ext uri="{FF2B5EF4-FFF2-40B4-BE49-F238E27FC236}">
                <a16:creationId xmlns:a16="http://schemas.microsoft.com/office/drawing/2014/main" id="{C9B83117-1C8B-354E-C0A2-66A5C1D2AC6D}"/>
              </a:ext>
            </a:extLst>
          </p:cNvPr>
          <p:cNvSpPr>
            <a:spLocks noChangeArrowheads="1"/>
          </p:cNvSpPr>
          <p:nvPr/>
        </p:nvSpPr>
        <p:spPr bwMode="auto">
          <a:xfrm>
            <a:off x="2581747" y="3313322"/>
            <a:ext cx="1927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1,000,000</a:t>
            </a: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52" name="Rectangle 7">
            <a:extLst>
              <a:ext uri="{FF2B5EF4-FFF2-40B4-BE49-F238E27FC236}">
                <a16:creationId xmlns:a16="http://schemas.microsoft.com/office/drawing/2014/main" id="{CE23F681-E486-2AF2-3EF6-2F40022DD74F}"/>
              </a:ext>
            </a:extLst>
          </p:cNvPr>
          <p:cNvSpPr>
            <a:spLocks noChangeArrowheads="1"/>
          </p:cNvSpPr>
          <p:nvPr/>
        </p:nvSpPr>
        <p:spPr bwMode="auto">
          <a:xfrm>
            <a:off x="499100" y="3184109"/>
            <a:ext cx="1738850" cy="584775"/>
          </a:xfrm>
          <a:prstGeom prst="rect">
            <a:avLst/>
          </a:prstGeom>
          <a:noFill/>
          <a:ln>
            <a:noFill/>
          </a:ln>
        </p:spPr>
        <p:txBody>
          <a:bodyPr wrap="square">
            <a:spAutoFit/>
          </a:bodyPr>
          <a:lstStyle/>
          <a:p>
            <a:pPr algn="ctr">
              <a:defRPr/>
            </a:pPr>
            <a:r>
              <a:rPr lang="ja-JP" altLang="en-US" sz="1600" b="1">
                <a:solidFill>
                  <a:srgbClr val="00003E"/>
                </a:solidFill>
                <a:latin typeface="メイリオ" panose="020B0604030504040204" pitchFamily="50" charset="-128"/>
                <a:ea typeface="メイリオ" panose="020B0604030504040204" pitchFamily="50" charset="-128"/>
                <a:cs typeface="メイリオ" pitchFamily="50" charset="-128"/>
              </a:rPr>
              <a:t>エリア　近畿</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rPr>
              <a:t>100</a:t>
            </a: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p:txBody>
      </p:sp>
      <p:sp>
        <p:nvSpPr>
          <p:cNvPr id="55" name="正方形/長方形 54">
            <a:extLst>
              <a:ext uri="{FF2B5EF4-FFF2-40B4-BE49-F238E27FC236}">
                <a16:creationId xmlns:a16="http://schemas.microsoft.com/office/drawing/2014/main" id="{7710053F-AF9F-1A57-D518-C430CF357683}"/>
              </a:ext>
            </a:extLst>
          </p:cNvPr>
          <p:cNvSpPr/>
          <p:nvPr/>
        </p:nvSpPr>
        <p:spPr>
          <a:xfrm>
            <a:off x="335689" y="3994631"/>
            <a:ext cx="1990775" cy="1357470"/>
          </a:xfrm>
          <a:prstGeom prst="rect">
            <a:avLst/>
          </a:prstGeom>
          <a:solidFill>
            <a:srgbClr val="00003E">
              <a:alpha val="20105"/>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00003E"/>
                </a:solidFill>
                <a:latin typeface="メイリオ" panose="020B0604030504040204" pitchFamily="50" charset="-128"/>
                <a:ea typeface="メイリオ" panose="020B0604030504040204" pitchFamily="50" charset="-128"/>
              </a:rPr>
              <a:t>ご注意事項</a:t>
            </a:r>
            <a:endParaRPr kumimoji="1" lang="en-US" altLang="ja-JP" b="1" dirty="0">
              <a:solidFill>
                <a:srgbClr val="00003E"/>
              </a:solidFill>
              <a:latin typeface="メイリオ" panose="020B0604030504040204" pitchFamily="50" charset="-128"/>
              <a:ea typeface="メイリオ" panose="020B0604030504040204" pitchFamily="50" charset="-128"/>
            </a:endParaRPr>
          </a:p>
          <a:p>
            <a:pPr algn="ctr"/>
            <a:r>
              <a:rPr kumimoji="1" lang="en-US" altLang="ja-JP" sz="1000" b="1" dirty="0">
                <a:solidFill>
                  <a:srgbClr val="00003E"/>
                </a:solidFill>
                <a:latin typeface="メイリオ" panose="020B0604030504040204" pitchFamily="50" charset="-128"/>
                <a:ea typeface="メイリオ" panose="020B0604030504040204" pitchFamily="50" charset="-128"/>
              </a:rPr>
              <a:t>※</a:t>
            </a:r>
            <a:r>
              <a:rPr kumimoji="1" lang="ja-JP" altLang="en-US" sz="1000" b="1" dirty="0">
                <a:solidFill>
                  <a:srgbClr val="00003E"/>
                </a:solidFill>
                <a:latin typeface="メイリオ" panose="020B0604030504040204" pitchFamily="50" charset="-128"/>
                <a:ea typeface="メイリオ" panose="020B0604030504040204" pitchFamily="50" charset="-128"/>
              </a:rPr>
              <a:t>必ずお読みください</a:t>
            </a:r>
          </a:p>
        </p:txBody>
      </p:sp>
      <p:sp>
        <p:nvSpPr>
          <p:cNvPr id="56" name="正方形/長方形 55">
            <a:extLst>
              <a:ext uri="{FF2B5EF4-FFF2-40B4-BE49-F238E27FC236}">
                <a16:creationId xmlns:a16="http://schemas.microsoft.com/office/drawing/2014/main" id="{E6F21AE9-0AE8-A4A0-5D10-FC9225C8271D}"/>
              </a:ext>
            </a:extLst>
          </p:cNvPr>
          <p:cNvSpPr/>
          <p:nvPr/>
        </p:nvSpPr>
        <p:spPr>
          <a:xfrm>
            <a:off x="334962" y="5503041"/>
            <a:ext cx="1990775" cy="421884"/>
          </a:xfrm>
          <a:prstGeom prst="rect">
            <a:avLst/>
          </a:prstGeom>
          <a:solidFill>
            <a:srgbClr val="00003E">
              <a:alpha val="20105"/>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掲載</a:t>
            </a:r>
            <a:r>
              <a:rPr kumimoji="1" lang="ja-JP" altLang="en-US" b="1">
                <a:solidFill>
                  <a:srgbClr val="00003E"/>
                </a:solidFill>
                <a:latin typeface="メイリオ"/>
                <a:ea typeface="メイリオ"/>
              </a:rPr>
              <a:t>制限</a:t>
            </a:r>
            <a:r>
              <a:rPr lang="ja-JP" altLang="en-US" b="1">
                <a:solidFill>
                  <a:srgbClr val="00003E"/>
                </a:solidFill>
                <a:latin typeface="メイリオ"/>
                <a:ea typeface="メイリオ"/>
              </a:rPr>
              <a:t>業種</a:t>
            </a:r>
            <a:endParaRPr lang="ja-JP" altLang="en-US" sz="1000" b="1" dirty="0">
              <a:solidFill>
                <a:srgbClr val="00003E"/>
              </a:solidFill>
              <a:latin typeface="メイリオ" panose="020B0604030504040204" pitchFamily="50" charset="-128"/>
              <a:ea typeface="メイリオ" panose="020B0604030504040204" pitchFamily="50" charset="-128"/>
            </a:endParaRPr>
          </a:p>
        </p:txBody>
      </p:sp>
      <p:pic>
        <p:nvPicPr>
          <p:cNvPr id="60" name="図プレースホルダー 59" descr="アイコン&#10;&#10;AI 生成コンテンツは誤りを含む可能性があります。">
            <a:extLst>
              <a:ext uri="{FF2B5EF4-FFF2-40B4-BE49-F238E27FC236}">
                <a16:creationId xmlns:a16="http://schemas.microsoft.com/office/drawing/2014/main" id="{8FF4A177-AF55-6232-3DAE-BD14EE6BFF1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p:pic>
      <p:sp>
        <p:nvSpPr>
          <p:cNvPr id="9" name="正方形/長方形 8">
            <a:extLst>
              <a:ext uri="{FF2B5EF4-FFF2-40B4-BE49-F238E27FC236}">
                <a16:creationId xmlns:a16="http://schemas.microsoft.com/office/drawing/2014/main" id="{12CE223A-E9EB-97F5-D539-A28A2C7F2379}"/>
              </a:ext>
            </a:extLst>
          </p:cNvPr>
          <p:cNvSpPr/>
          <p:nvPr/>
        </p:nvSpPr>
        <p:spPr bwMode="auto">
          <a:xfrm>
            <a:off x="2330312" y="2053923"/>
            <a:ext cx="149134" cy="830608"/>
          </a:xfrm>
          <a:prstGeom prst="rect">
            <a:avLst/>
          </a:prstGeom>
          <a:solidFill>
            <a:schemeClr val="bg2">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71508831-3D2F-6D65-0BDA-4A48F767889A}"/>
              </a:ext>
            </a:extLst>
          </p:cNvPr>
          <p:cNvSpPr/>
          <p:nvPr/>
        </p:nvSpPr>
        <p:spPr bwMode="auto">
          <a:xfrm>
            <a:off x="338428" y="2053923"/>
            <a:ext cx="1988037" cy="830608"/>
          </a:xfrm>
          <a:prstGeom prst="rect">
            <a:avLst/>
          </a:prstGeom>
          <a:solidFill>
            <a:srgbClr val="00003E">
              <a:alpha val="1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071A7D48-ACA8-EF24-D10F-C889809178F7}"/>
              </a:ext>
            </a:extLst>
          </p:cNvPr>
          <p:cNvSpPr/>
          <p:nvPr/>
        </p:nvSpPr>
        <p:spPr bwMode="auto">
          <a:xfrm>
            <a:off x="334962" y="2046349"/>
            <a:ext cx="9824291" cy="8406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12" name="Rectangle 7">
            <a:extLst>
              <a:ext uri="{FF2B5EF4-FFF2-40B4-BE49-F238E27FC236}">
                <a16:creationId xmlns:a16="http://schemas.microsoft.com/office/drawing/2014/main" id="{136DC245-C090-3493-0C8C-D30C94752062}"/>
              </a:ext>
            </a:extLst>
          </p:cNvPr>
          <p:cNvSpPr>
            <a:spLocks noChangeArrowheads="1"/>
          </p:cNvSpPr>
          <p:nvPr/>
        </p:nvSpPr>
        <p:spPr bwMode="auto">
          <a:xfrm>
            <a:off x="2581747" y="2314164"/>
            <a:ext cx="1927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1,000,000</a:t>
            </a: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15" name="正方形/長方形 14">
            <a:extLst>
              <a:ext uri="{FF2B5EF4-FFF2-40B4-BE49-F238E27FC236}">
                <a16:creationId xmlns:a16="http://schemas.microsoft.com/office/drawing/2014/main" id="{E2D620BE-C906-2077-18DA-C6DF1B384590}"/>
              </a:ext>
            </a:extLst>
          </p:cNvPr>
          <p:cNvSpPr/>
          <p:nvPr/>
        </p:nvSpPr>
        <p:spPr>
          <a:xfrm>
            <a:off x="4259768" y="2267997"/>
            <a:ext cx="1120281" cy="400110"/>
          </a:xfrm>
          <a:prstGeom prst="rect">
            <a:avLst/>
          </a:prstGeom>
        </p:spPr>
        <p:txBody>
          <a:bodyPr wrap="square">
            <a:spAutoFit/>
          </a:bodyPr>
          <a:lstStyle/>
          <a:p>
            <a:pPr lvl="0" algn="ctr"/>
            <a:r>
              <a:rPr lang="ja-JP" altLang="en-US" sz="120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a:p>
            <a:pPr lvl="0" algn="ctr"/>
            <a:r>
              <a:rPr lang="en-US" altLang="ja-JP"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一部ミッドロール</a:t>
            </a:r>
            <a:endParaRPr lang="en-US" altLang="ja-JP"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Rectangle 7">
            <a:extLst>
              <a:ext uri="{FF2B5EF4-FFF2-40B4-BE49-F238E27FC236}">
                <a16:creationId xmlns:a16="http://schemas.microsoft.com/office/drawing/2014/main" id="{1D07F811-3A7F-7247-286E-C3D9DCF863D2}"/>
              </a:ext>
            </a:extLst>
          </p:cNvPr>
          <p:cNvSpPr>
            <a:spLocks noChangeArrowheads="1"/>
          </p:cNvSpPr>
          <p:nvPr/>
        </p:nvSpPr>
        <p:spPr bwMode="auto">
          <a:xfrm>
            <a:off x="499100" y="2184951"/>
            <a:ext cx="1738850" cy="584775"/>
          </a:xfrm>
          <a:prstGeom prst="rect">
            <a:avLst/>
          </a:prstGeom>
          <a:noFill/>
          <a:ln>
            <a:noFill/>
          </a:ln>
        </p:spPr>
        <p:txBody>
          <a:bodyPr wrap="square">
            <a:spAutoFit/>
          </a:bodyPr>
          <a:lstStyle/>
          <a:p>
            <a:pPr algn="ctr">
              <a:defRPr/>
            </a:pPr>
            <a:r>
              <a:rPr lang="ja-JP" altLang="en-US" sz="1600" b="1">
                <a:solidFill>
                  <a:srgbClr val="00003E"/>
                </a:solidFill>
                <a:latin typeface="メイリオ" panose="020B0604030504040204" pitchFamily="50" charset="-128"/>
                <a:ea typeface="メイリオ" panose="020B0604030504040204" pitchFamily="50" charset="-128"/>
                <a:cs typeface="メイリオ" pitchFamily="50" charset="-128"/>
              </a:rPr>
              <a:t>エリア　関東</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rPr>
              <a:t>100</a:t>
            </a: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p:txBody>
      </p:sp>
      <p:sp>
        <p:nvSpPr>
          <p:cNvPr id="18" name="正方形/長方形 17">
            <a:extLst>
              <a:ext uri="{FF2B5EF4-FFF2-40B4-BE49-F238E27FC236}">
                <a16:creationId xmlns:a16="http://schemas.microsoft.com/office/drawing/2014/main" id="{E63D7423-342B-9034-135B-25053E7E00E0}"/>
              </a:ext>
            </a:extLst>
          </p:cNvPr>
          <p:cNvSpPr/>
          <p:nvPr/>
        </p:nvSpPr>
        <p:spPr>
          <a:xfrm>
            <a:off x="5339367" y="2184951"/>
            <a:ext cx="1988037" cy="584775"/>
          </a:xfrm>
          <a:prstGeom prst="rect">
            <a:avLst/>
          </a:prstGeom>
        </p:spPr>
        <p:txBody>
          <a:bodyPr wrap="square">
            <a:spAutoFit/>
          </a:bodyPr>
          <a:lstStyle/>
          <a:p>
            <a:pPr algn="ct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500,000</a:t>
            </a:r>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a:solidFill>
                  <a:srgbClr val="00003E"/>
                </a:solidFill>
                <a:latin typeface="メイリオ" panose="020B0604030504040204" pitchFamily="50" charset="-128"/>
                <a:ea typeface="メイリオ" panose="020B0604030504040204" pitchFamily="50" charset="-128"/>
                <a:cs typeface="Segoe UI" panose="020B0502040204020203" pitchFamily="34" charset="0"/>
              </a:rPr>
              <a:t>回再生想定</a:t>
            </a:r>
            <a:endParaRPr lang="en-US" altLang="ja-JP" sz="12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a:p>
            <a:pPr algn="ctr"/>
            <a:r>
              <a:rPr lang="ja-JP" altLang="en-US" sz="1600" b="1">
                <a:solidFill>
                  <a:srgbClr val="00003E"/>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2.0</a:t>
            </a:r>
            <a:r>
              <a:rPr lang="ja-JP" altLang="en-US" sz="1600" b="1">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19" name="正方形/長方形 18">
            <a:extLst>
              <a:ext uri="{FF2B5EF4-FFF2-40B4-BE49-F238E27FC236}">
                <a16:creationId xmlns:a16="http://schemas.microsoft.com/office/drawing/2014/main" id="{12FF6C28-C7EC-9B71-F396-736A2B4856A6}"/>
              </a:ext>
            </a:extLst>
          </p:cNvPr>
          <p:cNvSpPr/>
          <p:nvPr/>
        </p:nvSpPr>
        <p:spPr>
          <a:xfrm>
            <a:off x="4259767" y="3261130"/>
            <a:ext cx="1120281" cy="400110"/>
          </a:xfrm>
          <a:prstGeom prst="rect">
            <a:avLst/>
          </a:prstGeom>
        </p:spPr>
        <p:txBody>
          <a:bodyPr wrap="square">
            <a:spAutoFit/>
          </a:bodyPr>
          <a:lstStyle/>
          <a:p>
            <a:pPr lvl="0" algn="ctr"/>
            <a:r>
              <a:rPr lang="ja-JP" altLang="en-US" sz="120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a:p>
            <a:pPr lvl="0" algn="ctr"/>
            <a:r>
              <a:rPr lang="en-US" altLang="ja-JP"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一部ミッドロール</a:t>
            </a:r>
            <a:endParaRPr lang="en-US" altLang="ja-JP"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正方形/長方形 19">
            <a:extLst>
              <a:ext uri="{FF2B5EF4-FFF2-40B4-BE49-F238E27FC236}">
                <a16:creationId xmlns:a16="http://schemas.microsoft.com/office/drawing/2014/main" id="{607CBAA8-6647-DFA7-2487-11B29F998A73}"/>
              </a:ext>
            </a:extLst>
          </p:cNvPr>
          <p:cNvSpPr/>
          <p:nvPr/>
        </p:nvSpPr>
        <p:spPr>
          <a:xfrm>
            <a:off x="5339368" y="3175997"/>
            <a:ext cx="1988037" cy="584775"/>
          </a:xfrm>
          <a:prstGeom prst="rect">
            <a:avLst/>
          </a:prstGeom>
        </p:spPr>
        <p:txBody>
          <a:bodyPr wrap="square">
            <a:spAutoFit/>
          </a:bodyPr>
          <a:lstStyle/>
          <a:p>
            <a:pPr algn="ct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500,000</a:t>
            </a:r>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a:solidFill>
                  <a:srgbClr val="00003E"/>
                </a:solidFill>
                <a:latin typeface="メイリオ" panose="020B0604030504040204" pitchFamily="50" charset="-128"/>
                <a:ea typeface="メイリオ" panose="020B0604030504040204" pitchFamily="50" charset="-128"/>
                <a:cs typeface="Segoe UI" panose="020B0502040204020203" pitchFamily="34" charset="0"/>
              </a:rPr>
              <a:t>回再生想定</a:t>
            </a:r>
            <a:endParaRPr lang="en-US" altLang="ja-JP" sz="12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a:p>
            <a:pPr algn="ctr"/>
            <a:r>
              <a:rPr lang="ja-JP" altLang="en-US" sz="1600" b="1">
                <a:solidFill>
                  <a:srgbClr val="00003E"/>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2.0</a:t>
            </a:r>
            <a:r>
              <a:rPr lang="ja-JP" altLang="en-US" sz="1600" b="1">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cxnSp>
        <p:nvCxnSpPr>
          <p:cNvPr id="21" name="直線コネクタ 20">
            <a:extLst>
              <a:ext uri="{FF2B5EF4-FFF2-40B4-BE49-F238E27FC236}">
                <a16:creationId xmlns:a16="http://schemas.microsoft.com/office/drawing/2014/main" id="{28DAD709-41EA-72EF-A585-A59F2DAA9F78}"/>
              </a:ext>
            </a:extLst>
          </p:cNvPr>
          <p:cNvCxnSpPr>
            <a:cxnSpLocks/>
          </p:cNvCxnSpPr>
          <p:nvPr/>
        </p:nvCxnSpPr>
        <p:spPr bwMode="auto">
          <a:xfrm>
            <a:off x="4259767" y="2137045"/>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22" name="直線コネクタ 21">
            <a:extLst>
              <a:ext uri="{FF2B5EF4-FFF2-40B4-BE49-F238E27FC236}">
                <a16:creationId xmlns:a16="http://schemas.microsoft.com/office/drawing/2014/main" id="{319B5126-A8EE-E209-F20A-585E9610A758}"/>
              </a:ext>
            </a:extLst>
          </p:cNvPr>
          <p:cNvCxnSpPr>
            <a:cxnSpLocks/>
          </p:cNvCxnSpPr>
          <p:nvPr/>
        </p:nvCxnSpPr>
        <p:spPr bwMode="auto">
          <a:xfrm>
            <a:off x="5380048" y="2139740"/>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57" name="直線コネクタ 56">
            <a:extLst>
              <a:ext uri="{FF2B5EF4-FFF2-40B4-BE49-F238E27FC236}">
                <a16:creationId xmlns:a16="http://schemas.microsoft.com/office/drawing/2014/main" id="{62A9C743-AE50-D7AB-27CC-5ADA755EBB81}"/>
              </a:ext>
            </a:extLst>
          </p:cNvPr>
          <p:cNvCxnSpPr>
            <a:cxnSpLocks/>
          </p:cNvCxnSpPr>
          <p:nvPr/>
        </p:nvCxnSpPr>
        <p:spPr bwMode="auto">
          <a:xfrm>
            <a:off x="7330914" y="2137045"/>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58" name="直線コネクタ 57">
            <a:extLst>
              <a:ext uri="{FF2B5EF4-FFF2-40B4-BE49-F238E27FC236}">
                <a16:creationId xmlns:a16="http://schemas.microsoft.com/office/drawing/2014/main" id="{DA24038E-416B-F877-9093-5E97A59AA9C0}"/>
              </a:ext>
            </a:extLst>
          </p:cNvPr>
          <p:cNvCxnSpPr>
            <a:cxnSpLocks/>
          </p:cNvCxnSpPr>
          <p:nvPr/>
        </p:nvCxnSpPr>
        <p:spPr bwMode="auto">
          <a:xfrm>
            <a:off x="4254424" y="3125396"/>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59" name="直線コネクタ 58">
            <a:extLst>
              <a:ext uri="{FF2B5EF4-FFF2-40B4-BE49-F238E27FC236}">
                <a16:creationId xmlns:a16="http://schemas.microsoft.com/office/drawing/2014/main" id="{8E3BDCD7-3186-DEAC-B83D-E467649FC779}"/>
              </a:ext>
            </a:extLst>
          </p:cNvPr>
          <p:cNvCxnSpPr>
            <a:cxnSpLocks/>
          </p:cNvCxnSpPr>
          <p:nvPr/>
        </p:nvCxnSpPr>
        <p:spPr bwMode="auto">
          <a:xfrm>
            <a:off x="5374705" y="3128091"/>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61" name="直線コネクタ 60">
            <a:extLst>
              <a:ext uri="{FF2B5EF4-FFF2-40B4-BE49-F238E27FC236}">
                <a16:creationId xmlns:a16="http://schemas.microsoft.com/office/drawing/2014/main" id="{02BB4375-0DDC-4911-059D-D6824AFFC932}"/>
              </a:ext>
            </a:extLst>
          </p:cNvPr>
          <p:cNvCxnSpPr>
            <a:cxnSpLocks/>
          </p:cNvCxnSpPr>
          <p:nvPr/>
        </p:nvCxnSpPr>
        <p:spPr bwMode="auto">
          <a:xfrm>
            <a:off x="7325571" y="3125396"/>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62" name="テキスト ボックス 61">
            <a:extLst>
              <a:ext uri="{FF2B5EF4-FFF2-40B4-BE49-F238E27FC236}">
                <a16:creationId xmlns:a16="http://schemas.microsoft.com/office/drawing/2014/main" id="{2EE9C0A0-0677-2760-8A0D-B0AB9CB98893}"/>
              </a:ext>
            </a:extLst>
          </p:cNvPr>
          <p:cNvSpPr txBox="1"/>
          <p:nvPr/>
        </p:nvSpPr>
        <p:spPr>
          <a:xfrm>
            <a:off x="7454476" y="2287943"/>
            <a:ext cx="2592539" cy="461665"/>
          </a:xfrm>
          <a:prstGeom prst="rect">
            <a:avLst/>
          </a:prstGeom>
          <a:noFill/>
        </p:spPr>
        <p:txBody>
          <a:bodyPr wrap="square">
            <a:spAutoFit/>
          </a:bodyPr>
          <a:lstStyle/>
          <a:p>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茨城県、栃木県、群馬県、埼玉県、千葉県、東京都、神奈川県</a:t>
            </a:r>
          </a:p>
        </p:txBody>
      </p:sp>
      <p:sp>
        <p:nvSpPr>
          <p:cNvPr id="63" name="テキスト ボックス 62">
            <a:extLst>
              <a:ext uri="{FF2B5EF4-FFF2-40B4-BE49-F238E27FC236}">
                <a16:creationId xmlns:a16="http://schemas.microsoft.com/office/drawing/2014/main" id="{3A7932A2-B871-9BFE-D0FE-24E3A4948EFD}"/>
              </a:ext>
            </a:extLst>
          </p:cNvPr>
          <p:cNvSpPr txBox="1"/>
          <p:nvPr/>
        </p:nvSpPr>
        <p:spPr>
          <a:xfrm>
            <a:off x="7454476" y="3261130"/>
            <a:ext cx="2575872" cy="461665"/>
          </a:xfrm>
          <a:prstGeom prst="rect">
            <a:avLst/>
          </a:prstGeom>
          <a:noFill/>
        </p:spPr>
        <p:txBody>
          <a:bodyPr wrap="square">
            <a:spAutoFit/>
          </a:bodyPr>
          <a:lstStyle/>
          <a:p>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三重県、滋賀県、京都府、大阪府、兵庫県、奈良県、和歌山県</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79283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スポーツナビのご紹介</a:t>
            </a:r>
            <a:endParaRPr kumimoji="1" lang="ja-JP" altLang="en-US" dirty="0"/>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夏の甲子園の見どころ</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lang="ja-JP" altLang="en-US"/>
              <a:t>バーチャル高校野球のご紹介</a:t>
            </a:r>
            <a:endParaRPr kumimoji="1" lang="ja-JP" altLang="en-US" dirty="0"/>
          </a:p>
        </p:txBody>
      </p:sp>
      <p:sp>
        <p:nvSpPr>
          <p:cNvPr id="5" name="テキスト プレースホルダー 3">
            <a:extLst>
              <a:ext uri="{FF2B5EF4-FFF2-40B4-BE49-F238E27FC236}">
                <a16:creationId xmlns:a16="http://schemas.microsoft.com/office/drawing/2014/main" id="{1EAF4A79-B7FB-6D8F-5204-ED873C37C248}"/>
              </a:ext>
            </a:extLst>
          </p:cNvPr>
          <p:cNvSpPr txBox="1">
            <a:spLocks/>
          </p:cNvSpPr>
          <p:nvPr/>
        </p:nvSpPr>
        <p:spPr>
          <a:xfrm>
            <a:off x="1848388" y="3891755"/>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バーチャル高校野球</a:t>
            </a:r>
            <a:r>
              <a:rPr lang="en-US" altLang="ja-JP" dirty="0"/>
              <a:t>2025</a:t>
            </a:r>
            <a:r>
              <a:rPr lang="ja-JP" altLang="en-US"/>
              <a:t>広告メニューのご案内</a:t>
            </a:r>
            <a:endParaRPr lang="ja-JP" altLang="en-US" dirty="0"/>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D3FC5-C88E-10D1-DBC7-67E10E5D4DE2}"/>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D113DCC-B992-6D10-E052-45BE88282124}"/>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A4FB6D07-6D87-37F5-75BA-89838CF79829}"/>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プリロール広告枠</a:t>
            </a:r>
            <a:endParaRPr lang="ja-JP" altLang="en-US" dirty="0">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199F40D5-2C7F-473A-1E43-F38711B1D318}"/>
              </a:ext>
            </a:extLst>
          </p:cNvPr>
          <p:cNvSpPr/>
          <p:nvPr/>
        </p:nvSpPr>
        <p:spPr>
          <a:xfrm>
            <a:off x="390609" y="5947897"/>
            <a:ext cx="11410783" cy="79514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numCol="2" spcCol="108000" rtlCol="0" anchor="ctr"/>
          <a:lstStyle/>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保証回数は</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PC</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SP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APP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のすべてを含む</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PC</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SP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APP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の比率や掲載タイミング（プリ／ミッド）の指定はできません。</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30</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秒素材はミッドロールのみで配信可能ですが、</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2imp</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扱いとなります。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広告は全て非クリッカブルとなります。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動画広告は自動／ミュート再生の仕様となる予定です。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プリロール</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も段積み配信になる可能性があります。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1" name="Rectangle 7">
            <a:extLst>
              <a:ext uri="{FF2B5EF4-FFF2-40B4-BE49-F238E27FC236}">
                <a16:creationId xmlns:a16="http://schemas.microsoft.com/office/drawing/2014/main" id="{2090B88B-6FEF-527D-DE0E-26DFA672BA44}"/>
              </a:ext>
            </a:extLst>
          </p:cNvPr>
          <p:cNvSpPr>
            <a:spLocks noChangeArrowheads="1"/>
          </p:cNvSpPr>
          <p:nvPr/>
        </p:nvSpPr>
        <p:spPr bwMode="auto">
          <a:xfrm>
            <a:off x="1463509" y="4946875"/>
            <a:ext cx="2989545" cy="578882"/>
          </a:xfrm>
          <a:prstGeom prst="roundRect">
            <a:avLst/>
          </a:prstGeom>
          <a:solidFill>
            <a:srgbClr val="00003E"/>
          </a:solidFill>
          <a:ln>
            <a:noFill/>
          </a:ln>
        </p:spPr>
        <p:txBody>
          <a:bodyPr wrap="square" anchor="ctr">
            <a:spAutoFit/>
          </a:bodyPr>
          <a:lstStyle/>
          <a:p>
            <a:pPr>
              <a:defRPr/>
            </a:pPr>
            <a:r>
              <a:rPr lang="ja-JP" altLang="en-US" sz="1600" b="1" dirty="0">
                <a:solidFill>
                  <a:schemeClr val="bg1"/>
                </a:solidFill>
                <a:latin typeface="メイリオ" panose="020B0604030504040204" pitchFamily="50" charset="-128"/>
                <a:ea typeface="メイリオ" panose="020B0604030504040204" pitchFamily="50" charset="-128"/>
                <a:cs typeface="メイリオ" pitchFamily="50" charset="-128"/>
              </a:rPr>
              <a:t>想定完全再生率</a:t>
            </a:r>
            <a:r>
              <a:rPr lang="ja-JP" altLang="en-US" sz="2000" b="1" dirty="0">
                <a:solidFill>
                  <a:schemeClr val="bg1"/>
                </a:solidFill>
                <a:latin typeface="メイリオ" panose="020B0604030504040204" pitchFamily="50" charset="-128"/>
                <a:ea typeface="メイリオ" panose="020B0604030504040204" pitchFamily="50" charset="-128"/>
                <a:cs typeface="メイリオ" pitchFamily="50" charset="-128"/>
              </a:rPr>
              <a:t>　</a:t>
            </a:r>
            <a:r>
              <a:rPr lang="en-US" altLang="ja-JP" sz="2800" b="1" dirty="0">
                <a:solidFill>
                  <a:schemeClr val="bg1"/>
                </a:solidFill>
                <a:latin typeface="メイリオ" panose="020B0604030504040204" pitchFamily="50" charset="-128"/>
                <a:ea typeface="メイリオ" panose="020B0604030504040204" pitchFamily="50" charset="-128"/>
                <a:cs typeface="メイリオ" pitchFamily="50" charset="-128"/>
              </a:rPr>
              <a:t>80</a:t>
            </a:r>
            <a:r>
              <a:rPr lang="ja-JP" altLang="en-US" sz="2800" b="1" dirty="0">
                <a:solidFill>
                  <a:schemeClr val="bg1"/>
                </a:solidFill>
                <a:latin typeface="メイリオ" panose="020B0604030504040204" pitchFamily="50" charset="-128"/>
                <a:ea typeface="メイリオ" panose="020B0604030504040204" pitchFamily="50" charset="-128"/>
                <a:cs typeface="メイリオ" pitchFamily="50" charset="-128"/>
              </a:rPr>
              <a:t>％</a:t>
            </a:r>
            <a:endParaRPr lang="en-US" altLang="ja-JP" sz="2000"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sp>
        <p:nvSpPr>
          <p:cNvPr id="12" name="Rectangle 7">
            <a:extLst>
              <a:ext uri="{FF2B5EF4-FFF2-40B4-BE49-F238E27FC236}">
                <a16:creationId xmlns:a16="http://schemas.microsoft.com/office/drawing/2014/main" id="{21D25698-74A9-9743-37AD-F7B6569F58F7}"/>
              </a:ext>
            </a:extLst>
          </p:cNvPr>
          <p:cNvSpPr>
            <a:spLocks noChangeArrowheads="1"/>
          </p:cNvSpPr>
          <p:nvPr/>
        </p:nvSpPr>
        <p:spPr bwMode="auto">
          <a:xfrm>
            <a:off x="8611357" y="3342213"/>
            <a:ext cx="15681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メイリオ" panose="020B0604030504040204" pitchFamily="50" charset="-128"/>
                <a:ea typeface="メイリオ" panose="020B0604030504040204" pitchFamily="50" charset="-128"/>
                <a:cs typeface="Meiryo UI" pitchFamily="50" charset="-128"/>
              </a:rPr>
              <a:t>ミッドロール広告</a:t>
            </a:r>
            <a:endParaRPr lang="en-US" altLang="ja-JP" sz="7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700" dirty="0">
                <a:solidFill>
                  <a:schemeClr val="bg1"/>
                </a:solidFill>
                <a:latin typeface="メイリオ" panose="020B0604030504040204" pitchFamily="50" charset="-128"/>
                <a:ea typeface="メイリオ" panose="020B0604030504040204" pitchFamily="50" charset="-128"/>
                <a:cs typeface="Meiryo UI" pitchFamily="50" charset="-128"/>
              </a:rPr>
              <a:t>　　　　　　</a:t>
            </a:r>
            <a:endParaRPr lang="en-US" altLang="ja-JP" sz="50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13" name="Rectangle 7">
            <a:extLst>
              <a:ext uri="{FF2B5EF4-FFF2-40B4-BE49-F238E27FC236}">
                <a16:creationId xmlns:a16="http://schemas.microsoft.com/office/drawing/2014/main" id="{3F1A7173-9F1A-E9FB-6567-9EEADBCDC8EF}"/>
              </a:ext>
            </a:extLst>
          </p:cNvPr>
          <p:cNvSpPr>
            <a:spLocks noChangeArrowheads="1"/>
          </p:cNvSpPr>
          <p:nvPr/>
        </p:nvSpPr>
        <p:spPr bwMode="auto">
          <a:xfrm>
            <a:off x="8574778" y="3564875"/>
            <a:ext cx="157532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14" name="Rectangle 7">
            <a:extLst>
              <a:ext uri="{FF2B5EF4-FFF2-40B4-BE49-F238E27FC236}">
                <a16:creationId xmlns:a16="http://schemas.microsoft.com/office/drawing/2014/main" id="{7F4FBA29-2B50-99ED-5699-13ED23652570}"/>
              </a:ext>
            </a:extLst>
          </p:cNvPr>
          <p:cNvSpPr>
            <a:spLocks noChangeArrowheads="1"/>
          </p:cNvSpPr>
          <p:nvPr/>
        </p:nvSpPr>
        <p:spPr bwMode="auto">
          <a:xfrm>
            <a:off x="9148753" y="4433363"/>
            <a:ext cx="10427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30</a:t>
            </a:r>
            <a:r>
              <a:rPr lang="ja-JP" altLang="en-US" sz="8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1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grpSp>
        <p:nvGrpSpPr>
          <p:cNvPr id="3" name="グループ化 2">
            <a:extLst>
              <a:ext uri="{FF2B5EF4-FFF2-40B4-BE49-F238E27FC236}">
                <a16:creationId xmlns:a16="http://schemas.microsoft.com/office/drawing/2014/main" id="{35FC43C7-9A5D-074D-B577-977F72D70337}"/>
              </a:ext>
            </a:extLst>
          </p:cNvPr>
          <p:cNvGrpSpPr/>
          <p:nvPr/>
        </p:nvGrpSpPr>
        <p:grpSpPr>
          <a:xfrm>
            <a:off x="7060647" y="2115024"/>
            <a:ext cx="2385532" cy="3171821"/>
            <a:chOff x="7060647" y="2115024"/>
            <a:chExt cx="2385532" cy="3171821"/>
          </a:xfrm>
        </p:grpSpPr>
        <p:sp>
          <p:nvSpPr>
            <p:cNvPr id="16" name="正方形/長方形 15">
              <a:extLst>
                <a:ext uri="{FF2B5EF4-FFF2-40B4-BE49-F238E27FC236}">
                  <a16:creationId xmlns:a16="http://schemas.microsoft.com/office/drawing/2014/main" id="{B9D65383-F671-06D5-A01F-DB6934336677}"/>
                </a:ext>
              </a:extLst>
            </p:cNvPr>
            <p:cNvSpPr/>
            <p:nvPr/>
          </p:nvSpPr>
          <p:spPr bwMode="auto">
            <a:xfrm>
              <a:off x="7288990" y="3461749"/>
              <a:ext cx="949654" cy="1166390"/>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effectLst/>
                <a:latin typeface="メイリオ" panose="020B0604030504040204" pitchFamily="50" charset="-128"/>
                <a:ea typeface="メイリオ" panose="020B0604030504040204" pitchFamily="50" charset="-128"/>
              </a:endParaRPr>
            </a:p>
          </p:txBody>
        </p:sp>
        <p:pic>
          <p:nvPicPr>
            <p:cNvPr id="74" name="図 73">
              <a:extLst>
                <a:ext uri="{FF2B5EF4-FFF2-40B4-BE49-F238E27FC236}">
                  <a16:creationId xmlns:a16="http://schemas.microsoft.com/office/drawing/2014/main" id="{1288F450-5F60-06BB-445A-B5FB2CF8A8D2}"/>
                </a:ext>
              </a:extLst>
            </p:cNvPr>
            <p:cNvPicPr>
              <a:picLocks noChangeAspect="1"/>
            </p:cNvPicPr>
            <p:nvPr/>
          </p:nvPicPr>
          <p:blipFill rotWithShape="1">
            <a:blip r:embed="rId3"/>
            <a:srcRect r="9236"/>
            <a:stretch/>
          </p:blipFill>
          <p:spPr>
            <a:xfrm rot="5400000">
              <a:off x="6688667" y="4737393"/>
              <a:ext cx="921432" cy="177472"/>
            </a:xfrm>
            <a:prstGeom prst="rect">
              <a:avLst/>
            </a:prstGeom>
          </p:spPr>
        </p:pic>
        <p:pic>
          <p:nvPicPr>
            <p:cNvPr id="75" name="図 74">
              <a:extLst>
                <a:ext uri="{FF2B5EF4-FFF2-40B4-BE49-F238E27FC236}">
                  <a16:creationId xmlns:a16="http://schemas.microsoft.com/office/drawing/2014/main" id="{1E7ED0EB-01BF-DF48-8EDE-60D0631B82D2}"/>
                </a:ext>
              </a:extLst>
            </p:cNvPr>
            <p:cNvPicPr>
              <a:picLocks noChangeAspect="1"/>
            </p:cNvPicPr>
            <p:nvPr/>
          </p:nvPicPr>
          <p:blipFill rotWithShape="1">
            <a:blip r:embed="rId3"/>
            <a:srcRect r="9236"/>
            <a:stretch/>
          </p:blipFill>
          <p:spPr>
            <a:xfrm rot="5400000">
              <a:off x="6688667" y="4485190"/>
              <a:ext cx="921432" cy="177472"/>
            </a:xfrm>
            <a:prstGeom prst="rect">
              <a:avLst/>
            </a:prstGeom>
          </p:spPr>
        </p:pic>
        <p:pic>
          <p:nvPicPr>
            <p:cNvPr id="76" name="図 75">
              <a:extLst>
                <a:ext uri="{FF2B5EF4-FFF2-40B4-BE49-F238E27FC236}">
                  <a16:creationId xmlns:a16="http://schemas.microsoft.com/office/drawing/2014/main" id="{E029B4A4-B52E-974D-C096-1897177A4B94}"/>
                </a:ext>
              </a:extLst>
            </p:cNvPr>
            <p:cNvPicPr>
              <a:picLocks noChangeAspect="1"/>
            </p:cNvPicPr>
            <p:nvPr/>
          </p:nvPicPr>
          <p:blipFill>
            <a:blip r:embed="rId3"/>
            <a:stretch>
              <a:fillRect/>
            </a:stretch>
          </p:blipFill>
          <p:spPr>
            <a:xfrm rot="5400000">
              <a:off x="6641785" y="3542731"/>
              <a:ext cx="1015195" cy="177472"/>
            </a:xfrm>
            <a:prstGeom prst="rect">
              <a:avLst/>
            </a:prstGeom>
          </p:spPr>
        </p:pic>
        <p:pic>
          <p:nvPicPr>
            <p:cNvPr id="77" name="図 76">
              <a:extLst>
                <a:ext uri="{FF2B5EF4-FFF2-40B4-BE49-F238E27FC236}">
                  <a16:creationId xmlns:a16="http://schemas.microsoft.com/office/drawing/2014/main" id="{618FC690-2255-B241-47E6-F1E8097E8AB2}"/>
                </a:ext>
              </a:extLst>
            </p:cNvPr>
            <p:cNvPicPr>
              <a:picLocks noChangeAspect="1"/>
            </p:cNvPicPr>
            <p:nvPr/>
          </p:nvPicPr>
          <p:blipFill>
            <a:blip r:embed="rId3"/>
            <a:stretch>
              <a:fillRect/>
            </a:stretch>
          </p:blipFill>
          <p:spPr>
            <a:xfrm rot="5400000">
              <a:off x="6641785" y="2544520"/>
              <a:ext cx="1015195" cy="177472"/>
            </a:xfrm>
            <a:prstGeom prst="rect">
              <a:avLst/>
            </a:prstGeom>
          </p:spPr>
        </p:pic>
        <p:pic>
          <p:nvPicPr>
            <p:cNvPr id="70" name="図 69">
              <a:extLst>
                <a:ext uri="{FF2B5EF4-FFF2-40B4-BE49-F238E27FC236}">
                  <a16:creationId xmlns:a16="http://schemas.microsoft.com/office/drawing/2014/main" id="{510069C6-62B4-6661-CCF1-56EF30362BDE}"/>
                </a:ext>
              </a:extLst>
            </p:cNvPr>
            <p:cNvPicPr>
              <a:picLocks noChangeAspect="1"/>
            </p:cNvPicPr>
            <p:nvPr/>
          </p:nvPicPr>
          <p:blipFill rotWithShape="1">
            <a:blip r:embed="rId3"/>
            <a:srcRect r="9236"/>
            <a:stretch/>
          </p:blipFill>
          <p:spPr>
            <a:xfrm rot="5400000">
              <a:off x="8894962" y="4724994"/>
              <a:ext cx="924962" cy="177472"/>
            </a:xfrm>
            <a:prstGeom prst="rect">
              <a:avLst/>
            </a:prstGeom>
          </p:spPr>
        </p:pic>
        <p:pic>
          <p:nvPicPr>
            <p:cNvPr id="71" name="図 70">
              <a:extLst>
                <a:ext uri="{FF2B5EF4-FFF2-40B4-BE49-F238E27FC236}">
                  <a16:creationId xmlns:a16="http://schemas.microsoft.com/office/drawing/2014/main" id="{F94AE53F-1B9B-1CEC-8A5E-ED3BD4773BAE}"/>
                </a:ext>
              </a:extLst>
            </p:cNvPr>
            <p:cNvPicPr>
              <a:picLocks noChangeAspect="1"/>
            </p:cNvPicPr>
            <p:nvPr/>
          </p:nvPicPr>
          <p:blipFill rotWithShape="1">
            <a:blip r:embed="rId3"/>
            <a:srcRect r="9236"/>
            <a:stretch/>
          </p:blipFill>
          <p:spPr>
            <a:xfrm rot="5400000">
              <a:off x="8894962" y="4483936"/>
              <a:ext cx="924962" cy="177472"/>
            </a:xfrm>
            <a:prstGeom prst="rect">
              <a:avLst/>
            </a:prstGeom>
          </p:spPr>
        </p:pic>
        <p:pic>
          <p:nvPicPr>
            <p:cNvPr id="72" name="図 71">
              <a:extLst>
                <a:ext uri="{FF2B5EF4-FFF2-40B4-BE49-F238E27FC236}">
                  <a16:creationId xmlns:a16="http://schemas.microsoft.com/office/drawing/2014/main" id="{4D8A6F05-5478-FD75-50FF-23F5BC16E926}"/>
                </a:ext>
              </a:extLst>
            </p:cNvPr>
            <p:cNvPicPr>
              <a:picLocks noChangeAspect="1"/>
            </p:cNvPicPr>
            <p:nvPr/>
          </p:nvPicPr>
          <p:blipFill>
            <a:blip r:embed="rId3"/>
            <a:stretch>
              <a:fillRect/>
            </a:stretch>
          </p:blipFill>
          <p:spPr>
            <a:xfrm rot="5400000">
              <a:off x="8847900" y="3537867"/>
              <a:ext cx="1019085" cy="177472"/>
            </a:xfrm>
            <a:prstGeom prst="rect">
              <a:avLst/>
            </a:prstGeom>
          </p:spPr>
        </p:pic>
        <p:pic>
          <p:nvPicPr>
            <p:cNvPr id="73" name="図 72">
              <a:extLst>
                <a:ext uri="{FF2B5EF4-FFF2-40B4-BE49-F238E27FC236}">
                  <a16:creationId xmlns:a16="http://schemas.microsoft.com/office/drawing/2014/main" id="{1F1B76DB-05FA-70CD-FE15-7C5B29CB5E80}"/>
                </a:ext>
              </a:extLst>
            </p:cNvPr>
            <p:cNvPicPr>
              <a:picLocks noChangeAspect="1"/>
            </p:cNvPicPr>
            <p:nvPr/>
          </p:nvPicPr>
          <p:blipFill>
            <a:blip r:embed="rId3"/>
            <a:stretch>
              <a:fillRect/>
            </a:stretch>
          </p:blipFill>
          <p:spPr>
            <a:xfrm rot="5400000">
              <a:off x="8847900" y="2535831"/>
              <a:ext cx="1019085" cy="177472"/>
            </a:xfrm>
            <a:prstGeom prst="rect">
              <a:avLst/>
            </a:prstGeom>
          </p:spPr>
        </p:pic>
        <p:sp>
          <p:nvSpPr>
            <p:cNvPr id="19" name="正方形/長方形 18">
              <a:extLst>
                <a:ext uri="{FF2B5EF4-FFF2-40B4-BE49-F238E27FC236}">
                  <a16:creationId xmlns:a16="http://schemas.microsoft.com/office/drawing/2014/main" id="{68920E07-8FB0-7F19-FB77-1A72CCA96055}"/>
                </a:ext>
              </a:extLst>
            </p:cNvPr>
            <p:cNvSpPr/>
            <p:nvPr/>
          </p:nvSpPr>
          <p:spPr bwMode="auto">
            <a:xfrm>
              <a:off x="7288989" y="4692250"/>
              <a:ext cx="1942913" cy="583963"/>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rPr>
                <a:t>LIVE</a:t>
              </a:r>
              <a:r>
                <a:rPr lang="ja-JP" altLang="en-US" sz="1800" b="1" dirty="0">
                  <a:solidFill>
                    <a:schemeClr val="bg1"/>
                  </a:solidFill>
                  <a:latin typeface="メイリオ" panose="020B0604030504040204" pitchFamily="50" charset="-128"/>
                  <a:ea typeface="メイリオ" panose="020B0604030504040204" pitchFamily="50" charset="-128"/>
                  <a:cs typeface="Meiryo UI" pitchFamily="50" charset="-128"/>
                </a:rPr>
                <a:t>中継</a:t>
              </a:r>
              <a:endPar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20" name="Rectangle 7">
              <a:extLst>
                <a:ext uri="{FF2B5EF4-FFF2-40B4-BE49-F238E27FC236}">
                  <a16:creationId xmlns:a16="http://schemas.microsoft.com/office/drawing/2014/main" id="{CD83C1C1-F3F7-1E1D-3B0B-0DE76D0AC733}"/>
                </a:ext>
              </a:extLst>
            </p:cNvPr>
            <p:cNvSpPr>
              <a:spLocks noChangeArrowheads="1"/>
            </p:cNvSpPr>
            <p:nvPr/>
          </p:nvSpPr>
          <p:spPr bwMode="auto">
            <a:xfrm>
              <a:off x="7811955" y="2426569"/>
              <a:ext cx="95230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メイリオ" panose="020B0604030504040204" pitchFamily="50" charset="-128"/>
                  <a:ea typeface="メイリオ" panose="020B0604030504040204" pitchFamily="50" charset="-128"/>
                  <a:cs typeface="Meiryo UI" pitchFamily="50" charset="-128"/>
                </a:rPr>
                <a:t>15</a:t>
              </a:r>
              <a:r>
                <a:rPr lang="ja-JP" altLang="en-US" sz="700" b="0"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900" b="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21" name="正方形/長方形 20">
              <a:extLst>
                <a:ext uri="{FF2B5EF4-FFF2-40B4-BE49-F238E27FC236}">
                  <a16:creationId xmlns:a16="http://schemas.microsoft.com/office/drawing/2014/main" id="{C42DA421-E320-DC3A-CBE2-9E56B0AAF1AE}"/>
                </a:ext>
              </a:extLst>
            </p:cNvPr>
            <p:cNvSpPr/>
            <p:nvPr/>
          </p:nvSpPr>
          <p:spPr bwMode="auto">
            <a:xfrm>
              <a:off x="7288990" y="2131834"/>
              <a:ext cx="1941723" cy="548989"/>
            </a:xfrm>
            <a:prstGeom prst="rect">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22" name="Rectangle 7">
              <a:extLst>
                <a:ext uri="{FF2B5EF4-FFF2-40B4-BE49-F238E27FC236}">
                  <a16:creationId xmlns:a16="http://schemas.microsoft.com/office/drawing/2014/main" id="{62D79E19-6290-517A-8556-698A7CB102B1}"/>
                </a:ext>
              </a:extLst>
            </p:cNvPr>
            <p:cNvSpPr>
              <a:spLocks noChangeArrowheads="1"/>
            </p:cNvSpPr>
            <p:nvPr/>
          </p:nvSpPr>
          <p:spPr bwMode="auto">
            <a:xfrm>
              <a:off x="7276420" y="2185889"/>
              <a:ext cx="116490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50" b="1" dirty="0">
                  <a:solidFill>
                    <a:schemeClr val="bg1"/>
                  </a:solidFill>
                  <a:latin typeface="メイリオ" panose="020B0604030504040204" pitchFamily="50" charset="-128"/>
                  <a:ea typeface="メイリオ" panose="020B0604030504040204" pitchFamily="50" charset="-128"/>
                  <a:cs typeface="Meiryo UI" pitchFamily="50" charset="-128"/>
                </a:rPr>
                <a:t>プリロール広告</a:t>
              </a:r>
              <a:endParaRPr lang="en-US" altLang="ja-JP" sz="1050" b="1"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1050" b="1" dirty="0">
                  <a:solidFill>
                    <a:schemeClr val="bg1"/>
                  </a:solidFill>
                  <a:latin typeface="メイリオ" panose="020B0604030504040204" pitchFamily="50" charset="-128"/>
                  <a:ea typeface="メイリオ" panose="020B0604030504040204" pitchFamily="50" charset="-128"/>
                  <a:cs typeface="Meiryo UI" pitchFamily="50" charset="-128"/>
                </a:rPr>
                <a:t>　　　　　　</a:t>
              </a:r>
              <a:endParaRPr lang="en-US" altLang="ja-JP" sz="9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7" name="Rectangle 7">
              <a:extLst>
                <a:ext uri="{FF2B5EF4-FFF2-40B4-BE49-F238E27FC236}">
                  <a16:creationId xmlns:a16="http://schemas.microsoft.com/office/drawing/2014/main" id="{3BCB900C-B3E5-D8D6-1CFC-9E41B944481F}"/>
                </a:ext>
              </a:extLst>
            </p:cNvPr>
            <p:cNvSpPr>
              <a:spLocks noChangeArrowheads="1"/>
            </p:cNvSpPr>
            <p:nvPr/>
          </p:nvSpPr>
          <p:spPr bwMode="auto">
            <a:xfrm>
              <a:off x="8628832" y="2412113"/>
              <a:ext cx="7145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8" name="Rectangle 7">
              <a:extLst>
                <a:ext uri="{FF2B5EF4-FFF2-40B4-BE49-F238E27FC236}">
                  <a16:creationId xmlns:a16="http://schemas.microsoft.com/office/drawing/2014/main" id="{73F779C0-99B5-04F9-288E-5BD613CDA97E}"/>
                </a:ext>
              </a:extLst>
            </p:cNvPr>
            <p:cNvSpPr>
              <a:spLocks noChangeArrowheads="1"/>
            </p:cNvSpPr>
            <p:nvPr/>
          </p:nvSpPr>
          <p:spPr bwMode="auto">
            <a:xfrm>
              <a:off x="7251124" y="3480819"/>
              <a:ext cx="10270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9" name="Rectangle 7">
              <a:extLst>
                <a:ext uri="{FF2B5EF4-FFF2-40B4-BE49-F238E27FC236}">
                  <a16:creationId xmlns:a16="http://schemas.microsoft.com/office/drawing/2014/main" id="{918A8384-B656-6A21-40DC-C68E83610E12}"/>
                </a:ext>
              </a:extLst>
            </p:cNvPr>
            <p:cNvSpPr>
              <a:spLocks noChangeArrowheads="1"/>
            </p:cNvSpPr>
            <p:nvPr/>
          </p:nvSpPr>
          <p:spPr bwMode="auto">
            <a:xfrm>
              <a:off x="7787265" y="3750953"/>
              <a:ext cx="711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0" name="Rectangle 7">
              <a:extLst>
                <a:ext uri="{FF2B5EF4-FFF2-40B4-BE49-F238E27FC236}">
                  <a16:creationId xmlns:a16="http://schemas.microsoft.com/office/drawing/2014/main" id="{8F6FBCA1-34FE-C369-872B-2993E0F8D00A}"/>
                </a:ext>
              </a:extLst>
            </p:cNvPr>
            <p:cNvSpPr>
              <a:spLocks noChangeArrowheads="1"/>
            </p:cNvSpPr>
            <p:nvPr/>
          </p:nvSpPr>
          <p:spPr bwMode="auto">
            <a:xfrm>
              <a:off x="7806928" y="4350381"/>
              <a:ext cx="711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1" name="Rectangle 7">
              <a:extLst>
                <a:ext uri="{FF2B5EF4-FFF2-40B4-BE49-F238E27FC236}">
                  <a16:creationId xmlns:a16="http://schemas.microsoft.com/office/drawing/2014/main" id="{6869C16C-A77F-D3D0-9775-A7AAAF673BDF}"/>
                </a:ext>
              </a:extLst>
            </p:cNvPr>
            <p:cNvSpPr>
              <a:spLocks noChangeArrowheads="1"/>
            </p:cNvSpPr>
            <p:nvPr/>
          </p:nvSpPr>
          <p:spPr bwMode="auto">
            <a:xfrm>
              <a:off x="7251124" y="4053131"/>
              <a:ext cx="10270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cxnSp>
          <p:nvCxnSpPr>
            <p:cNvPr id="62" name="直線コネクタ 61">
              <a:extLst>
                <a:ext uri="{FF2B5EF4-FFF2-40B4-BE49-F238E27FC236}">
                  <a16:creationId xmlns:a16="http://schemas.microsoft.com/office/drawing/2014/main" id="{ACF1D8A9-13B0-24DE-2424-A4AB6226F610}"/>
                </a:ext>
              </a:extLst>
            </p:cNvPr>
            <p:cNvCxnSpPr>
              <a:cxnSpLocks/>
              <a:endCxn id="67" idx="1"/>
            </p:cNvCxnSpPr>
            <p:nvPr/>
          </p:nvCxnSpPr>
          <p:spPr bwMode="auto">
            <a:xfrm flipV="1">
              <a:off x="7282632" y="4020969"/>
              <a:ext cx="952894" cy="5919"/>
            </a:xfrm>
            <a:prstGeom prst="line">
              <a:avLst/>
            </a:prstGeom>
            <a:solidFill>
              <a:schemeClr val="accent1"/>
            </a:solidFill>
            <a:ln w="38100" cap="flat" cmpd="sng" algn="ctr">
              <a:solidFill>
                <a:schemeClr val="bg1"/>
              </a:solidFill>
              <a:prstDash val="solid"/>
              <a:round/>
              <a:headEnd type="none" w="med" len="med"/>
              <a:tailEnd type="none" w="med" len="med"/>
            </a:ln>
            <a:effectLst/>
          </p:spPr>
        </p:cxnSp>
        <p:sp>
          <p:nvSpPr>
            <p:cNvPr id="63" name="正方形/長方形 62">
              <a:extLst>
                <a:ext uri="{FF2B5EF4-FFF2-40B4-BE49-F238E27FC236}">
                  <a16:creationId xmlns:a16="http://schemas.microsoft.com/office/drawing/2014/main" id="{DC55381A-6287-F795-D962-15E01890D21A}"/>
                </a:ext>
              </a:extLst>
            </p:cNvPr>
            <p:cNvSpPr/>
            <p:nvPr/>
          </p:nvSpPr>
          <p:spPr>
            <a:xfrm>
              <a:off x="7256699" y="3640194"/>
              <a:ext cx="476412" cy="246221"/>
            </a:xfrm>
            <a:prstGeom prst="rect">
              <a:avLst/>
            </a:prstGeom>
          </p:spPr>
          <p:txBody>
            <a:bodyPr wrap="none">
              <a:spAutoFit/>
            </a:bodyPr>
            <a:lstStyle/>
            <a:p>
              <a:pPr lvl="0">
                <a:defRPr/>
              </a:pPr>
              <a:r>
                <a:rPr lang="en-US" altLang="ja-JP" sz="1000" b="1" dirty="0">
                  <a:solidFill>
                    <a:srgbClr val="FFFFFF"/>
                  </a:solidFill>
                  <a:latin typeface="メイリオ" panose="020B0604030504040204" pitchFamily="50" charset="-128"/>
                  <a:ea typeface="メイリオ" panose="020B0604030504040204" pitchFamily="50" charset="-128"/>
                  <a:cs typeface="Meiryo UI" pitchFamily="50" charset="-128"/>
                </a:rPr>
                <a:t>1</a:t>
              </a:r>
              <a:r>
                <a:rPr lang="ja-JP" altLang="en-US" sz="800" b="1" dirty="0">
                  <a:solidFill>
                    <a:srgbClr val="FFFFFF"/>
                  </a:solidFill>
                  <a:latin typeface="メイリオ" panose="020B0604030504040204" pitchFamily="50" charset="-128"/>
                  <a:ea typeface="メイリオ" panose="020B0604030504040204" pitchFamily="50" charset="-128"/>
                  <a:cs typeface="Meiryo UI" pitchFamily="50" charset="-128"/>
                </a:rPr>
                <a:t>段目</a:t>
              </a:r>
              <a:endParaRPr lang="en-US" altLang="ja-JP" sz="8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4" name="正方形/長方形 63">
              <a:extLst>
                <a:ext uri="{FF2B5EF4-FFF2-40B4-BE49-F238E27FC236}">
                  <a16:creationId xmlns:a16="http://schemas.microsoft.com/office/drawing/2014/main" id="{26E9A11B-66D2-A614-9789-7D4944DFF4A5}"/>
                </a:ext>
              </a:extLst>
            </p:cNvPr>
            <p:cNvSpPr/>
            <p:nvPr/>
          </p:nvSpPr>
          <p:spPr>
            <a:xfrm>
              <a:off x="7256699" y="4206243"/>
              <a:ext cx="506870" cy="253916"/>
            </a:xfrm>
            <a:prstGeom prst="rect">
              <a:avLst/>
            </a:prstGeom>
          </p:spPr>
          <p:txBody>
            <a:bodyPr wrap="none">
              <a:spAutoFit/>
            </a:bodyPr>
            <a:lstStyle/>
            <a:p>
              <a:pPr lvl="0">
                <a:defRPr/>
              </a:pPr>
              <a:r>
                <a:rPr lang="en-US" altLang="ja-JP" sz="1050" b="1" dirty="0">
                  <a:solidFill>
                    <a:srgbClr val="FFFFFF"/>
                  </a:solidFill>
                  <a:latin typeface="メイリオ" panose="020B0604030504040204" pitchFamily="50" charset="-128"/>
                  <a:ea typeface="メイリオ" panose="020B0604030504040204" pitchFamily="50" charset="-128"/>
                  <a:cs typeface="Meiryo UI" pitchFamily="50" charset="-128"/>
                </a:rPr>
                <a:t>2</a:t>
              </a:r>
              <a:r>
                <a:rPr lang="ja-JP" altLang="en-US" sz="900" b="1" dirty="0">
                  <a:solidFill>
                    <a:srgbClr val="FFFFFF"/>
                  </a:solidFill>
                  <a:latin typeface="メイリオ" panose="020B0604030504040204" pitchFamily="50" charset="-128"/>
                  <a:ea typeface="メイリオ" panose="020B0604030504040204" pitchFamily="50" charset="-128"/>
                  <a:cs typeface="Meiryo UI" pitchFamily="50" charset="-128"/>
                </a:rPr>
                <a:t>段目</a:t>
              </a:r>
              <a:endParaRPr lang="en-US" altLang="ja-JP" sz="9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5" name="正方形/長方形 64">
              <a:extLst>
                <a:ext uri="{FF2B5EF4-FFF2-40B4-BE49-F238E27FC236}">
                  <a16:creationId xmlns:a16="http://schemas.microsoft.com/office/drawing/2014/main" id="{2571731B-A7AD-680D-BC0A-D023A2F1FDDE}"/>
                </a:ext>
              </a:extLst>
            </p:cNvPr>
            <p:cNvSpPr/>
            <p:nvPr/>
          </p:nvSpPr>
          <p:spPr bwMode="auto">
            <a:xfrm>
              <a:off x="8278148" y="3461749"/>
              <a:ext cx="953755" cy="1164811"/>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66" name="正方形/長方形 65">
              <a:extLst>
                <a:ext uri="{FF2B5EF4-FFF2-40B4-BE49-F238E27FC236}">
                  <a16:creationId xmlns:a16="http://schemas.microsoft.com/office/drawing/2014/main" id="{2653942E-1D8B-3243-5518-2F8DD245C9C2}"/>
                </a:ext>
              </a:extLst>
            </p:cNvPr>
            <p:cNvSpPr/>
            <p:nvPr/>
          </p:nvSpPr>
          <p:spPr>
            <a:xfrm>
              <a:off x="8212987" y="3591036"/>
              <a:ext cx="184732" cy="200055"/>
            </a:xfrm>
            <a:prstGeom prst="rect">
              <a:avLst/>
            </a:prstGeom>
          </p:spPr>
          <p:txBody>
            <a:bodyPr wrap="none">
              <a:spAutoFit/>
            </a:bodyPr>
            <a:lstStyle/>
            <a:p>
              <a:pPr lvl="0">
                <a:defRPr/>
              </a:pPr>
              <a:endParaRPr lang="en-US" altLang="ja-JP" sz="700"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7" name="Rectangle 7">
              <a:extLst>
                <a:ext uri="{FF2B5EF4-FFF2-40B4-BE49-F238E27FC236}">
                  <a16:creationId xmlns:a16="http://schemas.microsoft.com/office/drawing/2014/main" id="{C31319DB-8923-752E-479A-82C0E783233A}"/>
                </a:ext>
              </a:extLst>
            </p:cNvPr>
            <p:cNvSpPr>
              <a:spLocks noChangeArrowheads="1"/>
            </p:cNvSpPr>
            <p:nvPr/>
          </p:nvSpPr>
          <p:spPr bwMode="auto">
            <a:xfrm>
              <a:off x="8235526" y="3697803"/>
              <a:ext cx="10037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※30</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秒素材は、</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1</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回の表示で</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15</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秒を</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2</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つ分</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消化します。</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8" name="正方形/長方形 67">
              <a:extLst>
                <a:ext uri="{FF2B5EF4-FFF2-40B4-BE49-F238E27FC236}">
                  <a16:creationId xmlns:a16="http://schemas.microsoft.com/office/drawing/2014/main" id="{3278AF0F-AE03-9BDA-F74C-F3037B0438F0}"/>
                </a:ext>
              </a:extLst>
            </p:cNvPr>
            <p:cNvSpPr/>
            <p:nvPr/>
          </p:nvSpPr>
          <p:spPr bwMode="auto">
            <a:xfrm>
              <a:off x="7288990" y="2744935"/>
              <a:ext cx="1941723" cy="652702"/>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rPr>
                <a:t>LIVE</a:t>
              </a:r>
              <a:r>
                <a:rPr lang="ja-JP" altLang="en-US" sz="1800" b="1" dirty="0">
                  <a:solidFill>
                    <a:schemeClr val="bg1"/>
                  </a:solidFill>
                  <a:latin typeface="メイリオ" panose="020B0604030504040204" pitchFamily="50" charset="-128"/>
                  <a:ea typeface="メイリオ" panose="020B0604030504040204" pitchFamily="50" charset="-128"/>
                  <a:cs typeface="Meiryo UI" pitchFamily="50" charset="-128"/>
                </a:rPr>
                <a:t>中継</a:t>
              </a:r>
              <a:endPar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9" name="二等辺三角形 38">
              <a:extLst>
                <a:ext uri="{FF2B5EF4-FFF2-40B4-BE49-F238E27FC236}">
                  <a16:creationId xmlns:a16="http://schemas.microsoft.com/office/drawing/2014/main" id="{97EC23CE-5C1E-3941-7461-DF511DC921A0}"/>
                </a:ext>
              </a:extLst>
            </p:cNvPr>
            <p:cNvSpPr/>
            <p:nvPr/>
          </p:nvSpPr>
          <p:spPr bwMode="auto">
            <a:xfrm rot="10800000">
              <a:off x="8170633" y="2638285"/>
              <a:ext cx="178809" cy="158998"/>
            </a:xfrm>
            <a:prstGeom prst="triangle">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grpSp>
        <p:nvGrpSpPr>
          <p:cNvPr id="78" name="グループ化 77">
            <a:extLst>
              <a:ext uri="{FF2B5EF4-FFF2-40B4-BE49-F238E27FC236}">
                <a16:creationId xmlns:a16="http://schemas.microsoft.com/office/drawing/2014/main" id="{B262AAB7-4AF9-B552-1947-68094B8913ED}"/>
              </a:ext>
            </a:extLst>
          </p:cNvPr>
          <p:cNvGrpSpPr/>
          <p:nvPr/>
        </p:nvGrpSpPr>
        <p:grpSpPr>
          <a:xfrm>
            <a:off x="1287989" y="2115025"/>
            <a:ext cx="4136695" cy="2765850"/>
            <a:chOff x="1133728" y="2572225"/>
            <a:chExt cx="4136695" cy="2765850"/>
          </a:xfrm>
        </p:grpSpPr>
        <p:grpSp>
          <p:nvGrpSpPr>
            <p:cNvPr id="79" name="グループ化 78">
              <a:extLst>
                <a:ext uri="{FF2B5EF4-FFF2-40B4-BE49-F238E27FC236}">
                  <a16:creationId xmlns:a16="http://schemas.microsoft.com/office/drawing/2014/main" id="{965A1324-54BC-3729-2D46-045C9971FDE5}"/>
                </a:ext>
              </a:extLst>
            </p:cNvPr>
            <p:cNvGrpSpPr/>
            <p:nvPr/>
          </p:nvGrpSpPr>
          <p:grpSpPr>
            <a:xfrm>
              <a:off x="1133728" y="2572225"/>
              <a:ext cx="4136695" cy="2765850"/>
              <a:chOff x="914400" y="2002066"/>
              <a:chExt cx="3476785" cy="2491118"/>
            </a:xfrm>
            <a:solidFill>
              <a:srgbClr val="212121"/>
            </a:solidFill>
          </p:grpSpPr>
          <p:sp>
            <p:nvSpPr>
              <p:cNvPr id="82" name="角丸四角形 86">
                <a:extLst>
                  <a:ext uri="{FF2B5EF4-FFF2-40B4-BE49-F238E27FC236}">
                    <a16:creationId xmlns:a16="http://schemas.microsoft.com/office/drawing/2014/main" id="{DB934F7C-C286-CCBC-21A7-241D6FDE1E9E}"/>
                  </a:ext>
                </a:extLst>
              </p:cNvPr>
              <p:cNvSpPr/>
              <p:nvPr/>
            </p:nvSpPr>
            <p:spPr bwMode="auto">
              <a:xfrm>
                <a:off x="914400" y="2002066"/>
                <a:ext cx="3476785" cy="2103254"/>
              </a:xfrm>
              <a:prstGeom prst="roundRect">
                <a:avLst>
                  <a:gd name="adj" fmla="val 4262"/>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3" name="正方形/長方形 82">
                <a:extLst>
                  <a:ext uri="{FF2B5EF4-FFF2-40B4-BE49-F238E27FC236}">
                    <a16:creationId xmlns:a16="http://schemas.microsoft.com/office/drawing/2014/main" id="{A176A6EE-C4D8-DA71-A4D8-86AEA025AC33}"/>
                  </a:ext>
                </a:extLst>
              </p:cNvPr>
              <p:cNvSpPr/>
              <p:nvPr/>
            </p:nvSpPr>
            <p:spPr bwMode="auto">
              <a:xfrm>
                <a:off x="1077755" y="2158526"/>
                <a:ext cx="3150073" cy="1793340"/>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4" name="台形 83">
                <a:extLst>
                  <a:ext uri="{FF2B5EF4-FFF2-40B4-BE49-F238E27FC236}">
                    <a16:creationId xmlns:a16="http://schemas.microsoft.com/office/drawing/2014/main" id="{614A072B-53B6-FFE7-82AF-708B91E1BEFF}"/>
                  </a:ext>
                </a:extLst>
              </p:cNvPr>
              <p:cNvSpPr/>
              <p:nvPr/>
            </p:nvSpPr>
            <p:spPr bwMode="auto">
              <a:xfrm>
                <a:off x="2294764" y="3983011"/>
                <a:ext cx="716053" cy="428207"/>
              </a:xfrm>
              <a:prstGeom prst="trapezoid">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5" name="正方形/長方形 84">
                <a:extLst>
                  <a:ext uri="{FF2B5EF4-FFF2-40B4-BE49-F238E27FC236}">
                    <a16:creationId xmlns:a16="http://schemas.microsoft.com/office/drawing/2014/main" id="{59B43A76-3F27-1857-3C6B-D7067AB4FAB2}"/>
                  </a:ext>
                </a:extLst>
              </p:cNvPr>
              <p:cNvSpPr/>
              <p:nvPr/>
            </p:nvSpPr>
            <p:spPr bwMode="auto">
              <a:xfrm>
                <a:off x="2050173" y="4335108"/>
                <a:ext cx="1244009" cy="15807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pic>
          <p:nvPicPr>
            <p:cNvPr id="80" name="Picture 2" descr="バーチャル高校野球">
              <a:extLst>
                <a:ext uri="{FF2B5EF4-FFF2-40B4-BE49-F238E27FC236}">
                  <a16:creationId xmlns:a16="http://schemas.microsoft.com/office/drawing/2014/main" id="{33B5EB01-3D6A-218F-B02E-F04B9208865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5615"/>
            <a:stretch/>
          </p:blipFill>
          <p:spPr bwMode="auto">
            <a:xfrm>
              <a:off x="1353484" y="2675298"/>
              <a:ext cx="3690509" cy="2116080"/>
            </a:xfrm>
            <a:prstGeom prst="rect">
              <a:avLst/>
            </a:prstGeom>
            <a:noFill/>
            <a:extLst>
              <a:ext uri="{909E8E84-426E-40DD-AFC4-6F175D3DCCD1}">
                <a14:hiddenFill xmlns:a14="http://schemas.microsoft.com/office/drawing/2010/main">
                  <a:solidFill>
                    <a:srgbClr val="FFFFFF"/>
                  </a:solidFill>
                </a14:hiddenFill>
              </a:ext>
            </a:extLst>
          </p:spPr>
        </p:pic>
        <p:sp>
          <p:nvSpPr>
            <p:cNvPr id="81" name="正方形/長方形 80">
              <a:extLst>
                <a:ext uri="{FF2B5EF4-FFF2-40B4-BE49-F238E27FC236}">
                  <a16:creationId xmlns:a16="http://schemas.microsoft.com/office/drawing/2014/main" id="{87EF51D5-55A3-E3C6-9610-109A507B0AE5}"/>
                </a:ext>
              </a:extLst>
            </p:cNvPr>
            <p:cNvSpPr/>
            <p:nvPr/>
          </p:nvSpPr>
          <p:spPr>
            <a:xfrm>
              <a:off x="1994258" y="3513934"/>
              <a:ext cx="2414439" cy="1271600"/>
            </a:xfrm>
            <a:prstGeom prst="rect">
              <a:avLst/>
            </a:prstGeom>
            <a:solidFill>
              <a:schemeClr val="accent1">
                <a:alpha val="36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動画</a:t>
              </a:r>
              <a:br>
                <a:rPr kumimoji="1" lang="en-US" altLang="ja-JP" b="1" dirty="0">
                  <a:latin typeface="メイリオ" panose="020B0604030504040204" pitchFamily="50" charset="-128"/>
                  <a:ea typeface="メイリオ" panose="020B0604030504040204" pitchFamily="50" charset="-128"/>
                </a:rPr>
              </a:br>
              <a:r>
                <a:rPr kumimoji="1" lang="en-US" altLang="ja-JP" b="1" dirty="0">
                  <a:latin typeface="メイリオ" panose="020B0604030504040204" pitchFamily="50" charset="-128"/>
                  <a:ea typeface="メイリオ" panose="020B0604030504040204" pitchFamily="50" charset="-128"/>
                </a:rPr>
                <a:t>CM</a:t>
              </a:r>
              <a:r>
                <a:rPr kumimoji="1" lang="ja-JP" altLang="en-US" b="1" dirty="0">
                  <a:latin typeface="メイリオ" panose="020B0604030504040204" pitchFamily="50" charset="-128"/>
                  <a:ea typeface="メイリオ" panose="020B0604030504040204" pitchFamily="50" charset="-128"/>
                </a:rPr>
                <a:t>枠</a:t>
              </a:r>
            </a:p>
          </p:txBody>
        </p:sp>
      </p:grpSp>
      <p:grpSp>
        <p:nvGrpSpPr>
          <p:cNvPr id="86" name="グループ化 85">
            <a:extLst>
              <a:ext uri="{FF2B5EF4-FFF2-40B4-BE49-F238E27FC236}">
                <a16:creationId xmlns:a16="http://schemas.microsoft.com/office/drawing/2014/main" id="{EEF75001-E893-3FCB-B919-BFF3ECA7E4F8}"/>
              </a:ext>
            </a:extLst>
          </p:cNvPr>
          <p:cNvGrpSpPr/>
          <p:nvPr/>
        </p:nvGrpSpPr>
        <p:grpSpPr>
          <a:xfrm>
            <a:off x="5025792" y="2998060"/>
            <a:ext cx="1048218" cy="1886382"/>
            <a:chOff x="5600773" y="3400425"/>
            <a:chExt cx="1153040" cy="2075020"/>
          </a:xfrm>
        </p:grpSpPr>
        <p:grpSp>
          <p:nvGrpSpPr>
            <p:cNvPr id="87" name="グループ化 86">
              <a:extLst>
                <a:ext uri="{FF2B5EF4-FFF2-40B4-BE49-F238E27FC236}">
                  <a16:creationId xmlns:a16="http://schemas.microsoft.com/office/drawing/2014/main" id="{4417C968-0153-859C-7B8A-3D47A488EEAC}"/>
                </a:ext>
              </a:extLst>
            </p:cNvPr>
            <p:cNvGrpSpPr/>
            <p:nvPr/>
          </p:nvGrpSpPr>
          <p:grpSpPr>
            <a:xfrm>
              <a:off x="5600773" y="3400425"/>
              <a:ext cx="1153040" cy="2075020"/>
              <a:chOff x="4995392" y="2944112"/>
              <a:chExt cx="1395178" cy="2510774"/>
            </a:xfrm>
            <a:effectLst>
              <a:outerShdw blurRad="50800" dist="38100" dir="2700000" algn="tl" rotWithShape="0">
                <a:prstClr val="black">
                  <a:alpha val="40000"/>
                </a:prstClr>
              </a:outerShdw>
            </a:effectLst>
          </p:grpSpPr>
          <p:grpSp>
            <p:nvGrpSpPr>
              <p:cNvPr id="91" name="グループ化 90">
                <a:extLst>
                  <a:ext uri="{FF2B5EF4-FFF2-40B4-BE49-F238E27FC236}">
                    <a16:creationId xmlns:a16="http://schemas.microsoft.com/office/drawing/2014/main" id="{61EC2AB7-C26F-4730-4435-90C566B1C250}"/>
                  </a:ext>
                </a:extLst>
              </p:cNvPr>
              <p:cNvGrpSpPr/>
              <p:nvPr/>
            </p:nvGrpSpPr>
            <p:grpSpPr>
              <a:xfrm>
                <a:off x="4995392" y="2944112"/>
                <a:ext cx="1395178" cy="2510774"/>
                <a:chOff x="6140451" y="2100334"/>
                <a:chExt cx="1925382" cy="3621016"/>
              </a:xfrm>
            </p:grpSpPr>
            <p:grpSp>
              <p:nvGrpSpPr>
                <p:cNvPr id="93" name="グループ化 92">
                  <a:extLst>
                    <a:ext uri="{FF2B5EF4-FFF2-40B4-BE49-F238E27FC236}">
                      <a16:creationId xmlns:a16="http://schemas.microsoft.com/office/drawing/2014/main" id="{10E4727F-D905-C435-5DC6-AD31AD29532A}"/>
                    </a:ext>
                  </a:extLst>
                </p:cNvPr>
                <p:cNvGrpSpPr/>
                <p:nvPr/>
              </p:nvGrpSpPr>
              <p:grpSpPr>
                <a:xfrm>
                  <a:off x="6140451" y="2100334"/>
                  <a:ext cx="1925382" cy="3621016"/>
                  <a:chOff x="6943469" y="2100334"/>
                  <a:chExt cx="1122363" cy="2054714"/>
                </a:xfrm>
              </p:grpSpPr>
              <p:sp>
                <p:nvSpPr>
                  <p:cNvPr id="96" name="角丸四角形 84">
                    <a:extLst>
                      <a:ext uri="{FF2B5EF4-FFF2-40B4-BE49-F238E27FC236}">
                        <a16:creationId xmlns:a16="http://schemas.microsoft.com/office/drawing/2014/main" id="{61E73231-62B5-F947-DB2D-8B06B0C89E5A}"/>
                      </a:ext>
                    </a:extLst>
                  </p:cNvPr>
                  <p:cNvSpPr/>
                  <p:nvPr/>
                </p:nvSpPr>
                <p:spPr bwMode="auto">
                  <a:xfrm>
                    <a:off x="6943469" y="2100334"/>
                    <a:ext cx="1122363" cy="2054714"/>
                  </a:xfrm>
                  <a:prstGeom prst="roundRect">
                    <a:avLst>
                      <a:gd name="adj" fmla="val 6865"/>
                    </a:avLst>
                  </a:prstGeom>
                  <a:solidFill>
                    <a:srgbClr val="21212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97" name="正方形/長方形 96">
                    <a:extLst>
                      <a:ext uri="{FF2B5EF4-FFF2-40B4-BE49-F238E27FC236}">
                        <a16:creationId xmlns:a16="http://schemas.microsoft.com/office/drawing/2014/main" id="{61A91B42-C485-0195-21C1-1DAFD66EE067}"/>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sp>
              <p:nvSpPr>
                <p:cNvPr id="94" name="角丸四角形 81">
                  <a:extLst>
                    <a:ext uri="{FF2B5EF4-FFF2-40B4-BE49-F238E27FC236}">
                      <a16:creationId xmlns:a16="http://schemas.microsoft.com/office/drawing/2014/main" id="{8F078B8A-FE96-6590-C921-AE84A777D364}"/>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95" name="角丸四角形 83">
                  <a:extLst>
                    <a:ext uri="{FF2B5EF4-FFF2-40B4-BE49-F238E27FC236}">
                      <a16:creationId xmlns:a16="http://schemas.microsoft.com/office/drawing/2014/main" id="{87DE4652-0B61-4441-8C6F-CCE1FCB9D9FE}"/>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pic>
            <p:nvPicPr>
              <p:cNvPr id="92" name="図 91">
                <a:extLst>
                  <a:ext uri="{FF2B5EF4-FFF2-40B4-BE49-F238E27FC236}">
                    <a16:creationId xmlns:a16="http://schemas.microsoft.com/office/drawing/2014/main" id="{67C8DBFD-73BD-C8E4-1A00-4BBC3EEECC2B}"/>
                  </a:ext>
                </a:extLst>
              </p:cNvPr>
              <p:cNvPicPr>
                <a:picLocks noChangeAspect="1"/>
              </p:cNvPicPr>
              <p:nvPr/>
            </p:nvPicPr>
            <p:blipFill>
              <a:blip r:embed="rId5"/>
              <a:stretch>
                <a:fillRect/>
              </a:stretch>
            </p:blipFill>
            <p:spPr>
              <a:xfrm>
                <a:off x="5107853" y="3205144"/>
                <a:ext cx="1171378" cy="2091747"/>
              </a:xfrm>
              <a:prstGeom prst="rect">
                <a:avLst/>
              </a:prstGeom>
            </p:spPr>
          </p:pic>
        </p:grpSp>
        <p:grpSp>
          <p:nvGrpSpPr>
            <p:cNvPr id="88" name="グループ化 87">
              <a:extLst>
                <a:ext uri="{FF2B5EF4-FFF2-40B4-BE49-F238E27FC236}">
                  <a16:creationId xmlns:a16="http://schemas.microsoft.com/office/drawing/2014/main" id="{DEA9CA25-BA0C-2441-33D2-FB200F0EFA1F}"/>
                </a:ext>
              </a:extLst>
            </p:cNvPr>
            <p:cNvGrpSpPr/>
            <p:nvPr/>
          </p:nvGrpSpPr>
          <p:grpSpPr>
            <a:xfrm>
              <a:off x="5666632" y="4278922"/>
              <a:ext cx="992481" cy="703316"/>
              <a:chOff x="5905088" y="3352173"/>
              <a:chExt cx="1016404" cy="568839"/>
            </a:xfrm>
          </p:grpSpPr>
          <p:pic>
            <p:nvPicPr>
              <p:cNvPr id="89" name="Picture 4" descr="バーチャル高校野球">
                <a:extLst>
                  <a:ext uri="{FF2B5EF4-FFF2-40B4-BE49-F238E27FC236}">
                    <a16:creationId xmlns:a16="http://schemas.microsoft.com/office/drawing/2014/main" id="{8EBD7D71-38EA-7C20-EA60-BC0C6839E28E}"/>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7713" t="33105" r="17349" b="12202"/>
              <a:stretch/>
            </p:blipFill>
            <p:spPr bwMode="auto">
              <a:xfrm>
                <a:off x="5905135" y="3352173"/>
                <a:ext cx="1016357" cy="568839"/>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90" name="正方形/長方形 89">
                <a:extLst>
                  <a:ext uri="{FF2B5EF4-FFF2-40B4-BE49-F238E27FC236}">
                    <a16:creationId xmlns:a16="http://schemas.microsoft.com/office/drawing/2014/main" id="{106FE192-ED96-BFD9-A7E5-5187BDE58ED3}"/>
                  </a:ext>
                </a:extLst>
              </p:cNvPr>
              <p:cNvSpPr/>
              <p:nvPr/>
            </p:nvSpPr>
            <p:spPr>
              <a:xfrm>
                <a:off x="5905088" y="3352173"/>
                <a:ext cx="1016404" cy="568839"/>
              </a:xfrm>
              <a:prstGeom prst="rect">
                <a:avLst/>
              </a:prstGeom>
              <a:solidFill>
                <a:srgbClr val="C00000">
                  <a:alpha val="38824"/>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動画</a:t>
                </a:r>
                <a:br>
                  <a:rPr kumimoji="1" lang="en-US" altLang="ja-JP" sz="1600" b="1" dirty="0">
                    <a:solidFill>
                      <a:schemeClr val="bg1"/>
                    </a:solidFill>
                    <a:latin typeface="メイリオ" panose="020B0604030504040204" pitchFamily="50" charset="-128"/>
                    <a:ea typeface="メイリオ" panose="020B0604030504040204" pitchFamily="50" charset="-128"/>
                  </a:rPr>
                </a:br>
                <a:r>
                  <a:rPr kumimoji="1" lang="en-US" altLang="ja-JP" sz="1600" b="1" dirty="0">
                    <a:solidFill>
                      <a:schemeClr val="bg1"/>
                    </a:solidFill>
                    <a:latin typeface="メイリオ" panose="020B0604030504040204" pitchFamily="50" charset="-128"/>
                    <a:ea typeface="メイリオ" panose="020B0604030504040204" pitchFamily="50" charset="-128"/>
                  </a:rPr>
                  <a:t>CM</a:t>
                </a:r>
                <a:r>
                  <a:rPr kumimoji="1" lang="ja-JP" altLang="en-US" sz="1600" b="1" dirty="0">
                    <a:solidFill>
                      <a:schemeClr val="bg1"/>
                    </a:solidFill>
                    <a:latin typeface="メイリオ" panose="020B0604030504040204" pitchFamily="50" charset="-128"/>
                    <a:ea typeface="メイリオ" panose="020B0604030504040204" pitchFamily="50" charset="-128"/>
                  </a:rPr>
                  <a:t>枠</a:t>
                </a:r>
              </a:p>
            </p:txBody>
          </p:sp>
        </p:grpSp>
      </p:grpSp>
      <p:sp>
        <p:nvSpPr>
          <p:cNvPr id="98" name="Rectangle 7">
            <a:extLst>
              <a:ext uri="{FF2B5EF4-FFF2-40B4-BE49-F238E27FC236}">
                <a16:creationId xmlns:a16="http://schemas.microsoft.com/office/drawing/2014/main" id="{338E99AE-712A-ED75-E9E8-0B68765F9813}"/>
              </a:ext>
            </a:extLst>
          </p:cNvPr>
          <p:cNvSpPr>
            <a:spLocks noChangeArrowheads="1"/>
          </p:cNvSpPr>
          <p:nvPr/>
        </p:nvSpPr>
        <p:spPr bwMode="auto">
          <a:xfrm>
            <a:off x="9753119" y="3681386"/>
            <a:ext cx="2108658" cy="613086"/>
          </a:xfrm>
          <a:prstGeom prst="roundRect">
            <a:avLst/>
          </a:prstGeom>
          <a:solidFill>
            <a:schemeClr val="bg1">
              <a:lumMod val="85000"/>
            </a:schemeClr>
          </a:solidFill>
          <a:ln>
            <a:noFill/>
          </a:ln>
        </p:spPr>
        <p:txBody>
          <a:bodyPr wrap="square" lIns="0" tIns="0" rIns="0" bIns="0" anchor="ctr">
            <a:noAutofit/>
          </a:bodyPr>
          <a:lstStyle/>
          <a:p>
            <a:pPr algn="ctr">
              <a:lnSpc>
                <a:spcPts val="800"/>
              </a:lnSpc>
              <a:defRPr/>
            </a:pPr>
            <a:r>
              <a:rPr lang="ja-JP" altLang="en-US" sz="1050" b="1" dirty="0">
                <a:latin typeface="メイリオ" panose="020B0604030504040204" pitchFamily="50" charset="-128"/>
                <a:ea typeface="メイリオ" panose="020B0604030504040204" pitchFamily="50" charset="-128"/>
                <a:cs typeface="メイリオ" pitchFamily="50" charset="-128"/>
              </a:rPr>
              <a:t>イニング間は</a:t>
            </a:r>
            <a:r>
              <a:rPr lang="en-US" altLang="ja-JP" sz="1050" b="1" dirty="0">
                <a:latin typeface="メイリオ" panose="020B0604030504040204" pitchFamily="50" charset="-128"/>
                <a:ea typeface="メイリオ" panose="020B0604030504040204" pitchFamily="50" charset="-128"/>
                <a:cs typeface="メイリオ" pitchFamily="50" charset="-128"/>
              </a:rPr>
              <a:t>30</a:t>
            </a:r>
            <a:r>
              <a:rPr lang="ja-JP" altLang="en-US" sz="1050" b="1" dirty="0">
                <a:latin typeface="メイリオ" panose="020B0604030504040204" pitchFamily="50" charset="-128"/>
                <a:ea typeface="メイリオ" panose="020B0604030504040204" pitchFamily="50" charset="-128"/>
                <a:cs typeface="メイリオ" pitchFamily="50" charset="-128"/>
              </a:rPr>
              <a:t>秒</a:t>
            </a:r>
            <a:endParaRPr lang="en-US" altLang="ja-JP" sz="1050" b="1" dirty="0">
              <a:latin typeface="メイリオ" panose="020B0604030504040204" pitchFamily="50" charset="-128"/>
              <a:ea typeface="メイリオ" panose="020B0604030504040204" pitchFamily="50" charset="-128"/>
              <a:cs typeface="メイリオ" pitchFamily="50" charset="-128"/>
            </a:endParaRPr>
          </a:p>
          <a:p>
            <a:pPr algn="ctr">
              <a:lnSpc>
                <a:spcPts val="800"/>
              </a:lnSpc>
              <a:defRPr/>
            </a:pPr>
            <a:endParaRPr lang="en-US" altLang="ja-JP" sz="1050" b="1" dirty="0">
              <a:latin typeface="メイリオ" panose="020B0604030504040204" pitchFamily="50" charset="-128"/>
              <a:ea typeface="メイリオ" panose="020B0604030504040204" pitchFamily="50" charset="-128"/>
              <a:cs typeface="メイリオ" pitchFamily="50" charset="-128"/>
            </a:endParaRPr>
          </a:p>
          <a:p>
            <a:pPr algn="ctr">
              <a:lnSpc>
                <a:spcPts val="800"/>
              </a:lnSpc>
              <a:defRPr/>
            </a:pPr>
            <a:r>
              <a:rPr lang="ja-JP" altLang="en-US" sz="1050" b="1" dirty="0">
                <a:latin typeface="メイリオ" panose="020B0604030504040204" pitchFamily="50" charset="-128"/>
                <a:ea typeface="メイリオ" panose="020B0604030504040204" pitchFamily="50" charset="-128"/>
                <a:cs typeface="メイリオ" pitchFamily="50" charset="-128"/>
              </a:rPr>
              <a:t>試合間は</a:t>
            </a:r>
            <a:r>
              <a:rPr lang="en-US" altLang="ja-JP" sz="1050" b="1" dirty="0">
                <a:latin typeface="メイリオ" panose="020B0604030504040204" pitchFamily="50" charset="-128"/>
                <a:ea typeface="メイリオ" panose="020B0604030504040204" pitchFamily="50" charset="-128"/>
                <a:cs typeface="メイリオ" pitchFamily="50" charset="-128"/>
              </a:rPr>
              <a:t>60</a:t>
            </a:r>
            <a:r>
              <a:rPr lang="ja-JP" altLang="en-US" sz="1050" b="1" dirty="0">
                <a:latin typeface="メイリオ" panose="020B0604030504040204" pitchFamily="50" charset="-128"/>
                <a:ea typeface="メイリオ" panose="020B0604030504040204" pitchFamily="50" charset="-128"/>
                <a:cs typeface="メイリオ" pitchFamily="50" charset="-128"/>
              </a:rPr>
              <a:t>秒以上の場合もある</a:t>
            </a:r>
            <a:endParaRPr lang="en-US" altLang="ja-JP" sz="1050" b="1" dirty="0">
              <a:latin typeface="メイリオ" panose="020B0604030504040204" pitchFamily="50" charset="-128"/>
              <a:ea typeface="メイリオ" panose="020B0604030504040204" pitchFamily="50" charset="-128"/>
              <a:cs typeface="メイリオ" pitchFamily="50" charset="-128"/>
            </a:endParaRPr>
          </a:p>
        </p:txBody>
      </p:sp>
      <p:grpSp>
        <p:nvGrpSpPr>
          <p:cNvPr id="99" name="グループ化 98">
            <a:extLst>
              <a:ext uri="{FF2B5EF4-FFF2-40B4-BE49-F238E27FC236}">
                <a16:creationId xmlns:a16="http://schemas.microsoft.com/office/drawing/2014/main" id="{ACC9194F-C609-F90B-9F35-80B2D0F75310}"/>
              </a:ext>
            </a:extLst>
          </p:cNvPr>
          <p:cNvGrpSpPr/>
          <p:nvPr/>
        </p:nvGrpSpPr>
        <p:grpSpPr>
          <a:xfrm>
            <a:off x="186814" y="5736838"/>
            <a:ext cx="1515166" cy="307777"/>
            <a:chOff x="534642" y="5455725"/>
            <a:chExt cx="1515166" cy="307777"/>
          </a:xfrm>
          <a:noFill/>
        </p:grpSpPr>
        <p:sp>
          <p:nvSpPr>
            <p:cNvPr id="100" name="Rectangle 7">
              <a:extLst>
                <a:ext uri="{FF2B5EF4-FFF2-40B4-BE49-F238E27FC236}">
                  <a16:creationId xmlns:a16="http://schemas.microsoft.com/office/drawing/2014/main" id="{E56921F6-8DED-12CC-E13E-811081CBCC23}"/>
                </a:ext>
              </a:extLst>
            </p:cNvPr>
            <p:cNvSpPr>
              <a:spLocks noChangeArrowheads="1"/>
            </p:cNvSpPr>
            <p:nvPr/>
          </p:nvSpPr>
          <p:spPr bwMode="auto">
            <a:xfrm>
              <a:off x="534642" y="5455725"/>
              <a:ext cx="1515166"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defRPr/>
              </a:pPr>
              <a:r>
                <a:rPr lang="ja-JP" altLang="en-US" sz="1400" b="1" dirty="0">
                  <a:latin typeface="メイリオ" panose="020B0604030504040204" pitchFamily="50" charset="-128"/>
                  <a:ea typeface="メイリオ" panose="020B0604030504040204" pitchFamily="50" charset="-128"/>
                  <a:cs typeface="メイリオ" pitchFamily="50" charset="-128"/>
                </a:rPr>
                <a:t>　　  注意事項</a:t>
              </a:r>
              <a:endParaRPr lang="en-US" altLang="ja-JP" sz="1400" b="1" dirty="0">
                <a:latin typeface="メイリオ" panose="020B0604030504040204" pitchFamily="50" charset="-128"/>
                <a:ea typeface="メイリオ" panose="020B0604030504040204" pitchFamily="50" charset="-128"/>
                <a:cs typeface="メイリオ" pitchFamily="50" charset="-128"/>
              </a:endParaRPr>
            </a:p>
          </p:txBody>
        </p:sp>
        <p:pic>
          <p:nvPicPr>
            <p:cNvPr id="101" name="グラフィックス 100">
              <a:extLst>
                <a:ext uri="{FF2B5EF4-FFF2-40B4-BE49-F238E27FC236}">
                  <a16:creationId xmlns:a16="http://schemas.microsoft.com/office/drawing/2014/main" id="{C0328154-B3BF-4A07-C0B7-87DABDFCB65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4162" y="5475128"/>
              <a:ext cx="209979" cy="209979"/>
            </a:xfrm>
            <a:prstGeom prst="rect">
              <a:avLst/>
            </a:prstGeom>
          </p:spPr>
        </p:pic>
      </p:grpSp>
      <p:cxnSp>
        <p:nvCxnSpPr>
          <p:cNvPr id="102" name="直線コネクタ 101">
            <a:extLst>
              <a:ext uri="{FF2B5EF4-FFF2-40B4-BE49-F238E27FC236}">
                <a16:creationId xmlns:a16="http://schemas.microsoft.com/office/drawing/2014/main" id="{97446DBC-C1C1-05AD-C450-5FB9C38B34A2}"/>
              </a:ext>
            </a:extLst>
          </p:cNvPr>
          <p:cNvCxnSpPr>
            <a:cxnSpLocks/>
          </p:cNvCxnSpPr>
          <p:nvPr/>
        </p:nvCxnSpPr>
        <p:spPr>
          <a:xfrm flipH="1">
            <a:off x="570817" y="5583876"/>
            <a:ext cx="1108846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右大かっこ 102">
            <a:extLst>
              <a:ext uri="{FF2B5EF4-FFF2-40B4-BE49-F238E27FC236}">
                <a16:creationId xmlns:a16="http://schemas.microsoft.com/office/drawing/2014/main" id="{A2DF190F-CB30-3059-81C3-6AA373BD706B}"/>
              </a:ext>
            </a:extLst>
          </p:cNvPr>
          <p:cNvSpPr/>
          <p:nvPr/>
        </p:nvSpPr>
        <p:spPr>
          <a:xfrm>
            <a:off x="9475594" y="3461749"/>
            <a:ext cx="195111" cy="1164811"/>
          </a:xfrm>
          <a:prstGeom prst="rightBracket">
            <a:avLst>
              <a:gd name="adj" fmla="val 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 name="テキスト ボックス 103">
            <a:extLst>
              <a:ext uri="{FF2B5EF4-FFF2-40B4-BE49-F238E27FC236}">
                <a16:creationId xmlns:a16="http://schemas.microsoft.com/office/drawing/2014/main" id="{D3D8BCE7-B9B1-A159-B814-0A2B34DF1739}"/>
              </a:ext>
            </a:extLst>
          </p:cNvPr>
          <p:cNvSpPr txBox="1"/>
          <p:nvPr/>
        </p:nvSpPr>
        <p:spPr>
          <a:xfrm>
            <a:off x="4423317" y="5263376"/>
            <a:ext cx="1672683" cy="230832"/>
          </a:xfrm>
          <a:prstGeom prst="rect">
            <a:avLst/>
          </a:prstGeom>
          <a:noFill/>
        </p:spPr>
        <p:txBody>
          <a:bodyPr wrap="square" rtlCol="0">
            <a:spAutoFit/>
          </a:bodyPr>
          <a:lstStyle/>
          <a:p>
            <a:pPr algn="l"/>
            <a:r>
              <a:rPr kumimoji="1" lang="en-US" altLang="ja-JP" sz="900" dirty="0">
                <a:solidFill>
                  <a:srgbClr val="00003E"/>
                </a:solidFill>
                <a:latin typeface="メイリオ" panose="020B0604030504040204" pitchFamily="50" charset="-128"/>
                <a:ea typeface="メイリオ" panose="020B0604030504040204" pitchFamily="50" charset="-128"/>
              </a:rPr>
              <a:t>※</a:t>
            </a:r>
            <a:r>
              <a:rPr kumimoji="1" lang="ja-JP" altLang="en-US" sz="900" dirty="0">
                <a:solidFill>
                  <a:srgbClr val="00003E"/>
                </a:solidFill>
                <a:latin typeface="メイリオ" panose="020B0604030504040204" pitchFamily="50" charset="-128"/>
                <a:ea typeface="メイリオ" panose="020B0604030504040204" pitchFamily="50" charset="-128"/>
              </a:rPr>
              <a:t>プリ・ミッドロール平均</a:t>
            </a:r>
          </a:p>
        </p:txBody>
      </p:sp>
      <p:sp>
        <p:nvSpPr>
          <p:cNvPr id="105" name="正方形/長方形 104">
            <a:extLst>
              <a:ext uri="{FF2B5EF4-FFF2-40B4-BE49-F238E27FC236}">
                <a16:creationId xmlns:a16="http://schemas.microsoft.com/office/drawing/2014/main" id="{E859AD20-DF2B-D80D-4C60-C0462B584BBF}"/>
              </a:ext>
            </a:extLst>
          </p:cNvPr>
          <p:cNvSpPr/>
          <p:nvPr/>
        </p:nvSpPr>
        <p:spPr>
          <a:xfrm>
            <a:off x="334962" y="1009745"/>
            <a:ext cx="11522076" cy="872472"/>
          </a:xfrm>
          <a:prstGeom prst="rect">
            <a:avLst/>
          </a:prstGeom>
          <a:solidFill>
            <a:srgbClr val="00003E">
              <a:alpha val="1963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スマホ、</a:t>
            </a:r>
            <a:r>
              <a:rPr kumimoji="1" lang="en-US" altLang="ja-JP" sz="2000" b="1" dirty="0">
                <a:solidFill>
                  <a:srgbClr val="00003E"/>
                </a:solidFill>
                <a:latin typeface="メイリオ" panose="020B0604030504040204" pitchFamily="50" charset="-128"/>
                <a:ea typeface="メイリオ" panose="020B0604030504040204" pitchFamily="50" charset="-128"/>
              </a:rPr>
              <a:t>PC</a:t>
            </a:r>
            <a:r>
              <a:rPr kumimoji="1" lang="ja-JP" altLang="en-US" sz="2000" b="1" dirty="0">
                <a:solidFill>
                  <a:srgbClr val="00003E"/>
                </a:solidFill>
                <a:latin typeface="メイリオ" panose="020B0604030504040204" pitchFamily="50" charset="-128"/>
                <a:ea typeface="メイリオ" panose="020B0604030504040204" pitchFamily="50" charset="-128"/>
              </a:rPr>
              <a:t>ともに各プラットフォーム上の注目度が高い面にライブ動画プレイヤーを表示</a:t>
            </a:r>
          </a:p>
          <a:p>
            <a:pPr algn="ctr"/>
            <a:r>
              <a:rPr kumimoji="1" lang="ja-JP" altLang="en-US" sz="2000" b="1">
                <a:solidFill>
                  <a:srgbClr val="00003E"/>
                </a:solidFill>
                <a:latin typeface="メイリオ" panose="020B0604030504040204" pitchFamily="50" charset="-128"/>
                <a:ea typeface="メイリオ" panose="020B0604030504040204" pitchFamily="50" charset="-128"/>
              </a:rPr>
              <a:t>バナー広告と比較し離脱率</a:t>
            </a:r>
            <a:r>
              <a:rPr kumimoji="1" lang="ja-JP" altLang="en-US" sz="2000" b="1" dirty="0">
                <a:solidFill>
                  <a:srgbClr val="00003E"/>
                </a:solidFill>
                <a:latin typeface="メイリオ" panose="020B0604030504040204" pitchFamily="50" charset="-128"/>
                <a:ea typeface="メイリオ" panose="020B0604030504040204" pitchFamily="50" charset="-128"/>
              </a:rPr>
              <a:t>が低く、高い広告完全再生率が見込まれる</a:t>
            </a:r>
          </a:p>
        </p:txBody>
      </p:sp>
      <p:sp>
        <p:nvSpPr>
          <p:cNvPr id="106" name="二等辺三角形 2056">
            <a:extLst>
              <a:ext uri="{FF2B5EF4-FFF2-40B4-BE49-F238E27FC236}">
                <a16:creationId xmlns:a16="http://schemas.microsoft.com/office/drawing/2014/main" id="{34916A8D-4F06-CB43-5EB9-6031ED15FAED}"/>
              </a:ext>
            </a:extLst>
          </p:cNvPr>
          <p:cNvSpPr/>
          <p:nvPr/>
        </p:nvSpPr>
        <p:spPr>
          <a:xfrm rot="2053633" flipH="1">
            <a:off x="1854051" y="4427068"/>
            <a:ext cx="157046" cy="65353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147" name="図プレースホルダー 146" descr="アイコン&#10;&#10;AI 生成コンテンツは誤りを含む可能性があります。">
            <a:extLst>
              <a:ext uri="{FF2B5EF4-FFF2-40B4-BE49-F238E27FC236}">
                <a16:creationId xmlns:a16="http://schemas.microsoft.com/office/drawing/2014/main" id="{1E6B0FCF-9B3E-13F4-43C4-45813E468DFF}"/>
              </a:ext>
            </a:extLst>
          </p:cNvPr>
          <p:cNvPicPr>
            <a:picLocks noGrp="1" noChangeAspect="1"/>
          </p:cNvPicPr>
          <p:nvPr>
            <p:ph type="pic" sz="quarter" idx="11"/>
          </p:nvPr>
        </p:nvPicPr>
        <p:blipFill>
          <a:blip r:embed="rId9">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698152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5A843-9AED-A8CF-1B24-8BF83BEE10F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56ED2B92-12AC-C084-8787-D0A7B1F1132E}"/>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1C844367-5324-2C67-DDD4-E22B450368F0}"/>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お申し込み方法</a:t>
            </a:r>
            <a:endParaRPr lang="ja-JP" altLang="en-US" dirty="0">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78261CAC-5358-9AB8-7768-695864DDB602}"/>
              </a:ext>
            </a:extLst>
          </p:cNvPr>
          <p:cNvSpPr/>
          <p:nvPr/>
        </p:nvSpPr>
        <p:spPr>
          <a:xfrm>
            <a:off x="623394" y="4163194"/>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 name="正方形/長方形 3">
            <a:extLst>
              <a:ext uri="{FF2B5EF4-FFF2-40B4-BE49-F238E27FC236}">
                <a16:creationId xmlns:a16="http://schemas.microsoft.com/office/drawing/2014/main" id="{7CCBB966-647D-A725-EDEB-02F3BDFB2C4C}"/>
              </a:ext>
            </a:extLst>
          </p:cNvPr>
          <p:cNvSpPr/>
          <p:nvPr/>
        </p:nvSpPr>
        <p:spPr>
          <a:xfrm>
            <a:off x="623394" y="2900711"/>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5" name="タイトル 2">
            <a:extLst>
              <a:ext uri="{FF2B5EF4-FFF2-40B4-BE49-F238E27FC236}">
                <a16:creationId xmlns:a16="http://schemas.microsoft.com/office/drawing/2014/main" id="{3C9A1849-096A-2AD9-69E7-548F7DB7977C}"/>
              </a:ext>
            </a:extLst>
          </p:cNvPr>
          <p:cNvSpPr txBox="1">
            <a:spLocks/>
          </p:cNvSpPr>
          <p:nvPr/>
        </p:nvSpPr>
        <p:spPr>
          <a:xfrm>
            <a:off x="8765282" y="258033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これ以降の</a:t>
            </a:r>
            <a:r>
              <a:rPr lang="ja-JP" altLang="en-US" sz="1100">
                <a:solidFill>
                  <a:srgbClr val="0D0D0D"/>
                </a:solidFill>
                <a:latin typeface="Meiryo" panose="020B0604030504040204" pitchFamily="34" charset="-128"/>
                <a:ea typeface="Meiryo" panose="020B0604030504040204" pitchFamily="34" charset="-128"/>
              </a:rPr>
              <a:t>キャンセルは不可</a:t>
            </a:r>
            <a:r>
              <a:rPr lang="ja-JP" altLang="en-US" sz="1100" dirty="0">
                <a:solidFill>
                  <a:srgbClr val="0D0D0D"/>
                </a:solidFill>
                <a:latin typeface="Meiryo" panose="020B0604030504040204" pitchFamily="34" charset="-128"/>
                <a:ea typeface="Meiryo" panose="020B0604030504040204" pitchFamily="34" charset="-128"/>
              </a:rPr>
              <a:t>となります</a:t>
            </a:r>
          </a:p>
        </p:txBody>
      </p:sp>
      <p:sp>
        <p:nvSpPr>
          <p:cNvPr id="7" name="ホームベース 58">
            <a:extLst>
              <a:ext uri="{FF2B5EF4-FFF2-40B4-BE49-F238E27FC236}">
                <a16:creationId xmlns:a16="http://schemas.microsoft.com/office/drawing/2014/main" id="{15426B9C-9A9C-5464-6A85-6B78BB3C09AC}"/>
              </a:ext>
            </a:extLst>
          </p:cNvPr>
          <p:cNvSpPr/>
          <p:nvPr/>
        </p:nvSpPr>
        <p:spPr>
          <a:xfrm>
            <a:off x="9607855" y="299376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請求書発行</a:t>
            </a:r>
          </a:p>
        </p:txBody>
      </p:sp>
      <p:sp>
        <p:nvSpPr>
          <p:cNvPr id="8" name="ホームベース 59">
            <a:extLst>
              <a:ext uri="{FF2B5EF4-FFF2-40B4-BE49-F238E27FC236}">
                <a16:creationId xmlns:a16="http://schemas.microsoft.com/office/drawing/2014/main" id="{382880A4-B345-2688-0E3B-CC0E66957628}"/>
              </a:ext>
            </a:extLst>
          </p:cNvPr>
          <p:cNvSpPr/>
          <p:nvPr/>
        </p:nvSpPr>
        <p:spPr>
          <a:xfrm>
            <a:off x="8247978" y="299376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納品・掲載</a:t>
            </a:r>
          </a:p>
        </p:txBody>
      </p:sp>
      <p:sp>
        <p:nvSpPr>
          <p:cNvPr id="15" name="ホームベース 60">
            <a:extLst>
              <a:ext uri="{FF2B5EF4-FFF2-40B4-BE49-F238E27FC236}">
                <a16:creationId xmlns:a16="http://schemas.microsoft.com/office/drawing/2014/main" id="{A5FC01B0-828F-9510-1068-28CA92FD85FB}"/>
              </a:ext>
            </a:extLst>
          </p:cNvPr>
          <p:cNvSpPr/>
          <p:nvPr/>
        </p:nvSpPr>
        <p:spPr>
          <a:xfrm>
            <a:off x="6609638" y="2993768"/>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制作・掲載準備</a:t>
            </a:r>
          </a:p>
        </p:txBody>
      </p:sp>
      <p:sp>
        <p:nvSpPr>
          <p:cNvPr id="23" name="ホームベース 65">
            <a:extLst>
              <a:ext uri="{FF2B5EF4-FFF2-40B4-BE49-F238E27FC236}">
                <a16:creationId xmlns:a16="http://schemas.microsoft.com/office/drawing/2014/main" id="{FEE653C5-8A30-F531-443F-B3D60347F7C3}"/>
              </a:ext>
            </a:extLst>
          </p:cNvPr>
          <p:cNvSpPr/>
          <p:nvPr/>
        </p:nvSpPr>
        <p:spPr>
          <a:xfrm>
            <a:off x="9607855" y="424478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お支払い</a:t>
            </a:r>
          </a:p>
        </p:txBody>
      </p:sp>
      <p:sp>
        <p:nvSpPr>
          <p:cNvPr id="24" name="ホームベース 66">
            <a:extLst>
              <a:ext uri="{FF2B5EF4-FFF2-40B4-BE49-F238E27FC236}">
                <a16:creationId xmlns:a16="http://schemas.microsoft.com/office/drawing/2014/main" id="{CD9EFEBE-0329-E9BC-14DC-9F9AF85B5C68}"/>
              </a:ext>
            </a:extLst>
          </p:cNvPr>
          <p:cNvSpPr/>
          <p:nvPr/>
        </p:nvSpPr>
        <p:spPr>
          <a:xfrm>
            <a:off x="6609638" y="424478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確認・検収</a:t>
            </a:r>
          </a:p>
        </p:txBody>
      </p:sp>
      <p:sp>
        <p:nvSpPr>
          <p:cNvPr id="25" name="ホームベース 67">
            <a:extLst>
              <a:ext uri="{FF2B5EF4-FFF2-40B4-BE49-F238E27FC236}">
                <a16:creationId xmlns:a16="http://schemas.microsoft.com/office/drawing/2014/main" id="{3DF77CA0-FFC5-9ECE-979A-BDEF1453E60C}"/>
              </a:ext>
            </a:extLst>
          </p:cNvPr>
          <p:cNvSpPr/>
          <p:nvPr/>
        </p:nvSpPr>
        <p:spPr>
          <a:xfrm>
            <a:off x="5158733" y="424478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ndParaRP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受信</a:t>
            </a:r>
          </a:p>
        </p:txBody>
      </p:sp>
      <p:sp>
        <p:nvSpPr>
          <p:cNvPr id="26" name="ホームベース 68">
            <a:extLst>
              <a:ext uri="{FF2B5EF4-FFF2-40B4-BE49-F238E27FC236}">
                <a16:creationId xmlns:a16="http://schemas.microsoft.com/office/drawing/2014/main" id="{4B670D25-B166-4C35-9714-31671F0A4BCA}"/>
              </a:ext>
            </a:extLst>
          </p:cNvPr>
          <p:cNvSpPr/>
          <p:nvPr/>
        </p:nvSpPr>
        <p:spPr>
          <a:xfrm>
            <a:off x="3629869" y="42447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確認・承認</a:t>
            </a:r>
          </a:p>
        </p:txBody>
      </p:sp>
      <p:sp>
        <p:nvSpPr>
          <p:cNvPr id="27" name="ホームベース 69">
            <a:extLst>
              <a:ext uri="{FF2B5EF4-FFF2-40B4-BE49-F238E27FC236}">
                <a16:creationId xmlns:a16="http://schemas.microsoft.com/office/drawing/2014/main" id="{EEE6D915-94BB-A7CF-D88B-402848612B00}"/>
              </a:ext>
            </a:extLst>
          </p:cNvPr>
          <p:cNvSpPr/>
          <p:nvPr/>
        </p:nvSpPr>
        <p:spPr>
          <a:xfrm>
            <a:off x="2601421" y="424478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確認・申し込み</a:t>
            </a:r>
          </a:p>
        </p:txBody>
      </p:sp>
      <p:cxnSp>
        <p:nvCxnSpPr>
          <p:cNvPr id="28" name="直線コネクタ 27">
            <a:extLst>
              <a:ext uri="{FF2B5EF4-FFF2-40B4-BE49-F238E27FC236}">
                <a16:creationId xmlns:a16="http://schemas.microsoft.com/office/drawing/2014/main" id="{91534139-AB3F-2AEB-1021-4B368F9516E7}"/>
              </a:ext>
            </a:extLst>
          </p:cNvPr>
          <p:cNvCxnSpPr>
            <a:cxnSpLocks/>
          </p:cNvCxnSpPr>
          <p:nvPr/>
        </p:nvCxnSpPr>
        <p:spPr>
          <a:xfrm>
            <a:off x="7085176" y="2784731"/>
            <a:ext cx="0" cy="2321906"/>
          </a:xfrm>
          <a:prstGeom prst="line">
            <a:avLst/>
          </a:prstGeom>
          <a:noFill/>
          <a:ln w="34925" cap="flat" cmpd="sng" algn="ctr">
            <a:solidFill>
              <a:srgbClr val="00003E"/>
            </a:solidFill>
            <a:prstDash val="sysDot"/>
          </a:ln>
          <a:effectLst>
            <a:glow rad="38651">
              <a:srgbClr val="FFFFFF"/>
            </a:glow>
          </a:effectLst>
        </p:spPr>
      </p:cxnSp>
      <p:grpSp>
        <p:nvGrpSpPr>
          <p:cNvPr id="29" name="グループ化 28">
            <a:extLst>
              <a:ext uri="{FF2B5EF4-FFF2-40B4-BE49-F238E27FC236}">
                <a16:creationId xmlns:a16="http://schemas.microsoft.com/office/drawing/2014/main" id="{2FD7DDD7-3C79-3DB1-B09F-DCE3985E034B}"/>
              </a:ext>
            </a:extLst>
          </p:cNvPr>
          <p:cNvGrpSpPr/>
          <p:nvPr/>
        </p:nvGrpSpPr>
        <p:grpSpPr>
          <a:xfrm>
            <a:off x="6838767" y="2304343"/>
            <a:ext cx="1876415" cy="469804"/>
            <a:chOff x="6757793" y="2283586"/>
            <a:chExt cx="1876415" cy="469804"/>
          </a:xfrm>
        </p:grpSpPr>
        <p:sp>
          <p:nvSpPr>
            <p:cNvPr id="30" name="テキスト ボックス 29">
              <a:extLst>
                <a:ext uri="{FF2B5EF4-FFF2-40B4-BE49-F238E27FC236}">
                  <a16:creationId xmlns:a16="http://schemas.microsoft.com/office/drawing/2014/main" id="{22AEAF26-1458-5129-FD10-0E78134D5A90}"/>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eaLnBrk="0" fontAlgn="base" hangingPunct="0">
                <a:spcBef>
                  <a:spcPct val="0"/>
                </a:spcBef>
                <a:spcAft>
                  <a:spcPct val="0"/>
                </a:spcAft>
                <a:defRPr/>
              </a:pPr>
              <a:r>
                <a:rPr kumimoji="0" lang="ja-JP" altLang="en-US" sz="1600" kern="0" dirty="0">
                  <a:solidFill>
                    <a:srgbClr val="00003E"/>
                  </a:solidFill>
                  <a:latin typeface="Meiryo" panose="020B0604030504040204" pitchFamily="34" charset="-128"/>
                </a:rPr>
                <a:t>契約成立</a:t>
              </a:r>
            </a:p>
          </p:txBody>
        </p:sp>
        <p:pic>
          <p:nvPicPr>
            <p:cNvPr id="31" name="グラフィックス 30" descr="バッジ: チェックマーク 1 単色塗りつぶし">
              <a:extLst>
                <a:ext uri="{FF2B5EF4-FFF2-40B4-BE49-F238E27FC236}">
                  <a16:creationId xmlns:a16="http://schemas.microsoft.com/office/drawing/2014/main" id="{4605CC02-3491-2960-3436-81F44C0D9A5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32" name="グループ化 31">
            <a:extLst>
              <a:ext uri="{FF2B5EF4-FFF2-40B4-BE49-F238E27FC236}">
                <a16:creationId xmlns:a16="http://schemas.microsoft.com/office/drawing/2014/main" id="{FAE301D5-CA2B-28CA-FC40-53352FF3C59E}"/>
              </a:ext>
            </a:extLst>
          </p:cNvPr>
          <p:cNvGrpSpPr/>
          <p:nvPr/>
        </p:nvGrpSpPr>
        <p:grpSpPr>
          <a:xfrm>
            <a:off x="497907" y="2713601"/>
            <a:ext cx="885476" cy="1130553"/>
            <a:chOff x="455043" y="2752415"/>
            <a:chExt cx="885476" cy="1130553"/>
          </a:xfrm>
          <a:solidFill>
            <a:srgbClr val="00003E"/>
          </a:solidFill>
        </p:grpSpPr>
        <p:sp>
          <p:nvSpPr>
            <p:cNvPr id="33" name="角丸四角形 75">
              <a:extLst>
                <a:ext uri="{FF2B5EF4-FFF2-40B4-BE49-F238E27FC236}">
                  <a16:creationId xmlns:a16="http://schemas.microsoft.com/office/drawing/2014/main" id="{3FA3EB28-F31C-B4C4-6809-7091EA1A100B}"/>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34" name="直角三角形 33">
              <a:extLst>
                <a:ext uri="{FF2B5EF4-FFF2-40B4-BE49-F238E27FC236}">
                  <a16:creationId xmlns:a16="http://schemas.microsoft.com/office/drawing/2014/main" id="{CB540CE3-9B1A-BEFE-7125-EBF67A375649}"/>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cxnSp>
        <p:nvCxnSpPr>
          <p:cNvPr id="35" name="直線コネクタ 34">
            <a:extLst>
              <a:ext uri="{FF2B5EF4-FFF2-40B4-BE49-F238E27FC236}">
                <a16:creationId xmlns:a16="http://schemas.microsoft.com/office/drawing/2014/main" id="{FB37A6E6-036B-1C84-33BB-D139AE27ECEC}"/>
              </a:ext>
            </a:extLst>
          </p:cNvPr>
          <p:cNvCxnSpPr>
            <a:cxnSpLocks/>
          </p:cNvCxnSpPr>
          <p:nvPr/>
        </p:nvCxnSpPr>
        <p:spPr>
          <a:xfrm>
            <a:off x="2683079" y="4877818"/>
            <a:ext cx="0" cy="519310"/>
          </a:xfrm>
          <a:prstGeom prst="line">
            <a:avLst/>
          </a:prstGeom>
          <a:noFill/>
          <a:ln w="9525" cap="flat" cmpd="sng" algn="ctr">
            <a:solidFill>
              <a:srgbClr val="0D0D0D"/>
            </a:solidFill>
            <a:prstDash val="solid"/>
          </a:ln>
          <a:effectLst/>
        </p:spPr>
      </p:cxnSp>
      <p:sp>
        <p:nvSpPr>
          <p:cNvPr id="36" name="円/楕円 78">
            <a:extLst>
              <a:ext uri="{FF2B5EF4-FFF2-40B4-BE49-F238E27FC236}">
                <a16:creationId xmlns:a16="http://schemas.microsoft.com/office/drawing/2014/main" id="{504F1AE4-5992-0425-4D3F-10C74E0BEFD3}"/>
              </a:ext>
            </a:extLst>
          </p:cNvPr>
          <p:cNvSpPr>
            <a:spLocks noChangeAspect="1"/>
          </p:cNvSpPr>
          <p:nvPr/>
        </p:nvSpPr>
        <p:spPr>
          <a:xfrm>
            <a:off x="2629079" y="482381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37" name="タイトル 2">
            <a:extLst>
              <a:ext uri="{FF2B5EF4-FFF2-40B4-BE49-F238E27FC236}">
                <a16:creationId xmlns:a16="http://schemas.microsoft.com/office/drawing/2014/main" id="{8E2217CF-4B91-996C-2C80-C23E3FA9575E}"/>
              </a:ext>
            </a:extLst>
          </p:cNvPr>
          <p:cNvSpPr txBox="1">
            <a:spLocks/>
          </p:cNvSpPr>
          <p:nvPr/>
        </p:nvSpPr>
        <p:spPr>
          <a:xfrm>
            <a:off x="2563321" y="5186505"/>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以下をセットで確認いただきます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フォームに記載の申し込み内容</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商品資料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該当する約款</a:t>
            </a:r>
          </a:p>
        </p:txBody>
      </p:sp>
      <p:grpSp>
        <p:nvGrpSpPr>
          <p:cNvPr id="38" name="グループ化 37">
            <a:extLst>
              <a:ext uri="{FF2B5EF4-FFF2-40B4-BE49-F238E27FC236}">
                <a16:creationId xmlns:a16="http://schemas.microsoft.com/office/drawing/2014/main" id="{76BE0EAA-75A0-E563-B144-D57C82761D6D}"/>
              </a:ext>
            </a:extLst>
          </p:cNvPr>
          <p:cNvGrpSpPr/>
          <p:nvPr/>
        </p:nvGrpSpPr>
        <p:grpSpPr>
          <a:xfrm>
            <a:off x="497907" y="3973751"/>
            <a:ext cx="885476" cy="1134053"/>
            <a:chOff x="455043" y="4012565"/>
            <a:chExt cx="885476" cy="1134053"/>
          </a:xfrm>
        </p:grpSpPr>
        <p:sp>
          <p:nvSpPr>
            <p:cNvPr id="39" name="直角三角形 38">
              <a:extLst>
                <a:ext uri="{FF2B5EF4-FFF2-40B4-BE49-F238E27FC236}">
                  <a16:creationId xmlns:a16="http://schemas.microsoft.com/office/drawing/2014/main" id="{7A48097F-14C7-B9A0-1DA0-A4400EE4B285}"/>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0" name="角丸四角形 82">
              <a:extLst>
                <a:ext uri="{FF2B5EF4-FFF2-40B4-BE49-F238E27FC236}">
                  <a16:creationId xmlns:a16="http://schemas.microsoft.com/office/drawing/2014/main" id="{1228E8D3-29E5-303B-B715-17C1ECAFD94C}"/>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41" name="直角三角形 40">
            <a:extLst>
              <a:ext uri="{FF2B5EF4-FFF2-40B4-BE49-F238E27FC236}">
                <a16:creationId xmlns:a16="http://schemas.microsoft.com/office/drawing/2014/main" id="{84C63102-CF9B-0DE7-D510-B9184944F4AD}"/>
              </a:ext>
            </a:extLst>
          </p:cNvPr>
          <p:cNvSpPr>
            <a:spLocks noChangeAspect="1"/>
          </p:cNvSpPr>
          <p:nvPr/>
        </p:nvSpPr>
        <p:spPr>
          <a:xfrm rot="10800000">
            <a:off x="1197343" y="274962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2" name="直角三角形 41">
            <a:extLst>
              <a:ext uri="{FF2B5EF4-FFF2-40B4-BE49-F238E27FC236}">
                <a16:creationId xmlns:a16="http://schemas.microsoft.com/office/drawing/2014/main" id="{DD4045BF-6F8A-82BC-4376-4B00B428EB31}"/>
              </a:ext>
            </a:extLst>
          </p:cNvPr>
          <p:cNvSpPr>
            <a:spLocks noChangeAspect="1"/>
          </p:cNvSpPr>
          <p:nvPr/>
        </p:nvSpPr>
        <p:spPr>
          <a:xfrm rot="10800000">
            <a:off x="1197343" y="401118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43" name="直線コネクタ 42">
            <a:extLst>
              <a:ext uri="{FF2B5EF4-FFF2-40B4-BE49-F238E27FC236}">
                <a16:creationId xmlns:a16="http://schemas.microsoft.com/office/drawing/2014/main" id="{3412D118-B208-9B14-8B2A-08CC4B7917EA}"/>
              </a:ext>
            </a:extLst>
          </p:cNvPr>
          <p:cNvCxnSpPr/>
          <p:nvPr/>
        </p:nvCxnSpPr>
        <p:spPr>
          <a:xfrm>
            <a:off x="620432" y="3381186"/>
            <a:ext cx="576000" cy="0"/>
          </a:xfrm>
          <a:prstGeom prst="line">
            <a:avLst/>
          </a:prstGeom>
          <a:noFill/>
          <a:ln w="12700" cap="flat" cmpd="sng" algn="ctr">
            <a:solidFill>
              <a:srgbClr val="FFFFFF"/>
            </a:solidFill>
            <a:prstDash val="solid"/>
          </a:ln>
          <a:effectLst/>
        </p:spPr>
      </p:cxnSp>
      <p:sp>
        <p:nvSpPr>
          <p:cNvPr id="44" name="ホームベース 63">
            <a:extLst>
              <a:ext uri="{FF2B5EF4-FFF2-40B4-BE49-F238E27FC236}">
                <a16:creationId xmlns:a16="http://schemas.microsoft.com/office/drawing/2014/main" id="{5553C091-E43C-EC11-59B5-DCEF1AC70D3E}"/>
              </a:ext>
            </a:extLst>
          </p:cNvPr>
          <p:cNvSpPr/>
          <p:nvPr/>
        </p:nvSpPr>
        <p:spPr>
          <a:xfrm>
            <a:off x="4859169" y="3017073"/>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cxnSp>
        <p:nvCxnSpPr>
          <p:cNvPr id="45" name="直線コネクタ 44">
            <a:extLst>
              <a:ext uri="{FF2B5EF4-FFF2-40B4-BE49-F238E27FC236}">
                <a16:creationId xmlns:a16="http://schemas.microsoft.com/office/drawing/2014/main" id="{6D8DAB1D-BCB3-43A3-B6C8-7709969C6573}"/>
              </a:ext>
            </a:extLst>
          </p:cNvPr>
          <p:cNvCxnSpPr/>
          <p:nvPr/>
        </p:nvCxnSpPr>
        <p:spPr>
          <a:xfrm>
            <a:off x="597070" y="4656279"/>
            <a:ext cx="576000" cy="0"/>
          </a:xfrm>
          <a:prstGeom prst="line">
            <a:avLst/>
          </a:prstGeom>
          <a:noFill/>
          <a:ln w="12700" cap="flat" cmpd="sng" algn="ctr">
            <a:solidFill>
              <a:srgbClr val="FFFFFF"/>
            </a:solidFill>
            <a:prstDash val="solid"/>
          </a:ln>
          <a:effectLst/>
        </p:spPr>
      </p:cxnSp>
      <p:sp>
        <p:nvSpPr>
          <p:cNvPr id="46" name="ホームベース 61">
            <a:extLst>
              <a:ext uri="{FF2B5EF4-FFF2-40B4-BE49-F238E27FC236}">
                <a16:creationId xmlns:a16="http://schemas.microsoft.com/office/drawing/2014/main" id="{F4E3C906-8848-EB25-8947-4CB0E6148FD7}"/>
              </a:ext>
            </a:extLst>
          </p:cNvPr>
          <p:cNvSpPr/>
          <p:nvPr/>
        </p:nvSpPr>
        <p:spPr>
          <a:xfrm>
            <a:off x="5194558" y="3005561"/>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送信</a:t>
            </a:r>
          </a:p>
        </p:txBody>
      </p:sp>
      <p:sp>
        <p:nvSpPr>
          <p:cNvPr id="47" name="ホームベース 63">
            <a:extLst>
              <a:ext uri="{FF2B5EF4-FFF2-40B4-BE49-F238E27FC236}">
                <a16:creationId xmlns:a16="http://schemas.microsoft.com/office/drawing/2014/main" id="{E416F750-73BB-D8DD-E76B-A3634A5E5659}"/>
              </a:ext>
            </a:extLst>
          </p:cNvPr>
          <p:cNvSpPr/>
          <p:nvPr/>
        </p:nvSpPr>
        <p:spPr>
          <a:xfrm>
            <a:off x="3641418" y="300949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48" name="ホームベース 62">
            <a:extLst>
              <a:ext uri="{FF2B5EF4-FFF2-40B4-BE49-F238E27FC236}">
                <a16:creationId xmlns:a16="http://schemas.microsoft.com/office/drawing/2014/main" id="{CE6DE7B7-698A-686A-1645-FD14450D2984}"/>
              </a:ext>
            </a:extLst>
          </p:cNvPr>
          <p:cNvSpPr/>
          <p:nvPr/>
        </p:nvSpPr>
        <p:spPr>
          <a:xfrm>
            <a:off x="3621373" y="3009556"/>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確認</a:t>
            </a:r>
          </a:p>
        </p:txBody>
      </p:sp>
      <p:sp>
        <p:nvSpPr>
          <p:cNvPr id="49" name="ホームベース 63">
            <a:extLst>
              <a:ext uri="{FF2B5EF4-FFF2-40B4-BE49-F238E27FC236}">
                <a16:creationId xmlns:a16="http://schemas.microsoft.com/office/drawing/2014/main" id="{4F689C89-DB7D-4EA0-1BDE-F2F6BC674AE9}"/>
              </a:ext>
            </a:extLst>
          </p:cNvPr>
          <p:cNvSpPr/>
          <p:nvPr/>
        </p:nvSpPr>
        <p:spPr>
          <a:xfrm>
            <a:off x="2117592" y="299376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50" name="ホームベース 64">
            <a:extLst>
              <a:ext uri="{FF2B5EF4-FFF2-40B4-BE49-F238E27FC236}">
                <a16:creationId xmlns:a16="http://schemas.microsoft.com/office/drawing/2014/main" id="{A32443C2-1D61-B08E-377B-4C9B7E7857AD}"/>
              </a:ext>
            </a:extLst>
          </p:cNvPr>
          <p:cNvSpPr/>
          <p:nvPr/>
        </p:nvSpPr>
        <p:spPr>
          <a:xfrm>
            <a:off x="1415480" y="2993768"/>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ご連絡</a:t>
            </a:r>
          </a:p>
        </p:txBody>
      </p:sp>
      <p:sp>
        <p:nvSpPr>
          <p:cNvPr id="52" name="タイトル 2">
            <a:extLst>
              <a:ext uri="{FF2B5EF4-FFF2-40B4-BE49-F238E27FC236}">
                <a16:creationId xmlns:a16="http://schemas.microsoft.com/office/drawing/2014/main" id="{D52F3DBD-52DA-71BB-C0C2-0A08F770CD48}"/>
              </a:ext>
            </a:extLst>
          </p:cNvPr>
          <p:cNvSpPr txBox="1">
            <a:spLocks/>
          </p:cNvSpPr>
          <p:nvPr/>
        </p:nvSpPr>
        <p:spPr>
          <a:xfrm>
            <a:off x="479425" y="1044507"/>
            <a:ext cx="11167551" cy="764825"/>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沿ってお申し込みください。</a:t>
            </a:r>
            <a:b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b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詳細</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5"/>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5"/>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56" name="図プレースホルダー 55" descr="アイコン&#10;&#10;AI 生成コンテンツは誤りを含む可能性があります。">
            <a:extLst>
              <a:ext uri="{FF2B5EF4-FFF2-40B4-BE49-F238E27FC236}">
                <a16:creationId xmlns:a16="http://schemas.microsoft.com/office/drawing/2014/main" id="{000C1B49-D7AE-0CBD-9934-A5AA599DF0FC}"/>
              </a:ext>
            </a:extLst>
          </p:cNvPr>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77697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3FF12-ADB8-5F48-10F3-6BBCD66999F9}"/>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7B6FA2B-C238-45F6-27AC-C0E8E4121E30}"/>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9D673A25-655A-65FE-6243-A6D457AB9F7A}"/>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申込・審査・入稿フロー</a:t>
            </a:r>
            <a:endParaRPr lang="ja-JP" altLang="en-US" dirty="0">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728C0E12-07E4-FF92-6575-6EAEF2BAAED5}"/>
              </a:ext>
            </a:extLst>
          </p:cNvPr>
          <p:cNvSpPr/>
          <p:nvPr/>
        </p:nvSpPr>
        <p:spPr>
          <a:xfrm>
            <a:off x="688587" y="976906"/>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a:solidFill>
                  <a:srgbClr val="00003E"/>
                </a:solidFill>
                <a:latin typeface="メイリオ"/>
                <a:ea typeface="メイリオ"/>
              </a:rPr>
              <a:t>申込</a:t>
            </a:r>
            <a:r>
              <a:rPr lang="ja-JP" altLang="en-US" b="1">
                <a:solidFill>
                  <a:srgbClr val="00003E"/>
                </a:solidFill>
                <a:latin typeface="メイリオ"/>
                <a:ea typeface="メイリオ"/>
              </a:rPr>
              <a:t>期限</a:t>
            </a:r>
            <a:endParaRPr kumimoji="1" lang="ja-JP" altLang="en-US" b="1">
              <a:solidFill>
                <a:srgbClr val="00003E"/>
              </a:solidFill>
              <a:latin typeface="メイリオ"/>
              <a:ea typeface="メイリオ"/>
            </a:endParaRPr>
          </a:p>
        </p:txBody>
      </p:sp>
      <p:sp>
        <p:nvSpPr>
          <p:cNvPr id="11" name="Rectangle 7">
            <a:extLst>
              <a:ext uri="{FF2B5EF4-FFF2-40B4-BE49-F238E27FC236}">
                <a16:creationId xmlns:a16="http://schemas.microsoft.com/office/drawing/2014/main" id="{D5AFE26D-5D63-1CA2-0FEB-AB77D1C765FA}"/>
              </a:ext>
            </a:extLst>
          </p:cNvPr>
          <p:cNvSpPr>
            <a:spLocks noChangeArrowheads="1"/>
          </p:cNvSpPr>
          <p:nvPr/>
        </p:nvSpPr>
        <p:spPr bwMode="auto">
          <a:xfrm>
            <a:off x="2725324" y="1046510"/>
            <a:ext cx="26560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600" b="1">
                <a:solidFill>
                  <a:schemeClr val="tx1">
                    <a:lumMod val="65000"/>
                    <a:lumOff val="35000"/>
                  </a:schemeClr>
                </a:solidFill>
                <a:latin typeface="メイリオ"/>
                <a:ea typeface="メイリオ"/>
                <a:cs typeface="メイリオ" pitchFamily="50" charset="-128"/>
              </a:rPr>
              <a:t>掲載開始の</a:t>
            </a:r>
            <a:r>
              <a:rPr lang="en-US" altLang="ja-JP" sz="1600" b="1" dirty="0">
                <a:solidFill>
                  <a:schemeClr val="tx1">
                    <a:lumMod val="65000"/>
                    <a:lumOff val="35000"/>
                  </a:schemeClr>
                </a:solidFill>
                <a:latin typeface="メイリオ"/>
                <a:ea typeface="メイリオ"/>
                <a:cs typeface="メイリオ" pitchFamily="50" charset="-128"/>
              </a:rPr>
              <a:t>10</a:t>
            </a:r>
            <a:r>
              <a:rPr lang="ja-JP" altLang="en-US" sz="1600" b="1">
                <a:solidFill>
                  <a:schemeClr val="tx1">
                    <a:lumMod val="65000"/>
                    <a:lumOff val="35000"/>
                  </a:schemeClr>
                </a:solidFill>
                <a:latin typeface="メイリオ"/>
                <a:ea typeface="メイリオ"/>
                <a:cs typeface="メイリオ" pitchFamily="50" charset="-128"/>
              </a:rPr>
              <a:t>営業日前</a:t>
            </a:r>
            <a:endParaRPr lang="en-US" altLang="ja-JP" sz="1600" b="1" dirty="0">
              <a:solidFill>
                <a:schemeClr val="tx1">
                  <a:lumMod val="65000"/>
                  <a:lumOff val="35000"/>
                </a:schemeClr>
              </a:solidFill>
              <a:latin typeface="メイリオ"/>
              <a:ea typeface="メイリオ"/>
              <a:cs typeface="メイリオ" pitchFamily="50" charset="-128"/>
            </a:endParaRPr>
          </a:p>
        </p:txBody>
      </p:sp>
      <p:sp>
        <p:nvSpPr>
          <p:cNvPr id="12" name="正方形/長方形 11">
            <a:extLst>
              <a:ext uri="{FF2B5EF4-FFF2-40B4-BE49-F238E27FC236}">
                <a16:creationId xmlns:a16="http://schemas.microsoft.com/office/drawing/2014/main" id="{D9B3A532-51E0-1D1E-2F5A-15016D4E4C5E}"/>
              </a:ext>
            </a:extLst>
          </p:cNvPr>
          <p:cNvSpPr/>
          <p:nvPr/>
        </p:nvSpPr>
        <p:spPr>
          <a:xfrm>
            <a:off x="2110190" y="2717899"/>
            <a:ext cx="747739" cy="3528692"/>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予</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約</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型</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契</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約</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代</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理</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店</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cxnSp>
        <p:nvCxnSpPr>
          <p:cNvPr id="13" name="直線矢印コネクタ 12">
            <a:extLst>
              <a:ext uri="{FF2B5EF4-FFF2-40B4-BE49-F238E27FC236}">
                <a16:creationId xmlns:a16="http://schemas.microsoft.com/office/drawing/2014/main" id="{8FE923AA-AF1D-695D-CB70-8DF0A85727C3}"/>
              </a:ext>
            </a:extLst>
          </p:cNvPr>
          <p:cNvCxnSpPr>
            <a:cxnSpLocks/>
          </p:cNvCxnSpPr>
          <p:nvPr/>
        </p:nvCxnSpPr>
        <p:spPr>
          <a:xfrm>
            <a:off x="1434588" y="3044082"/>
            <a:ext cx="649684"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1806CBF2-FEBF-762E-E314-25308C9BBD53}"/>
              </a:ext>
            </a:extLst>
          </p:cNvPr>
          <p:cNvCxnSpPr>
            <a:cxnSpLocks/>
          </p:cNvCxnSpPr>
          <p:nvPr/>
        </p:nvCxnSpPr>
        <p:spPr>
          <a:xfrm>
            <a:off x="2866470" y="307288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7">
            <a:extLst>
              <a:ext uri="{FF2B5EF4-FFF2-40B4-BE49-F238E27FC236}">
                <a16:creationId xmlns:a16="http://schemas.microsoft.com/office/drawing/2014/main" id="{E03DAABA-B4AE-F493-77BC-A140CDE19F4C}"/>
              </a:ext>
            </a:extLst>
          </p:cNvPr>
          <p:cNvSpPr>
            <a:spLocks noChangeArrowheads="1"/>
          </p:cNvSpPr>
          <p:nvPr/>
        </p:nvSpPr>
        <p:spPr bwMode="auto">
          <a:xfrm>
            <a:off x="2903082" y="2817856"/>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①提案可否確認</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cxnSp>
        <p:nvCxnSpPr>
          <p:cNvPr id="17" name="直線矢印コネクタ 16">
            <a:extLst>
              <a:ext uri="{FF2B5EF4-FFF2-40B4-BE49-F238E27FC236}">
                <a16:creationId xmlns:a16="http://schemas.microsoft.com/office/drawing/2014/main" id="{72DACBFA-A223-3EA3-900A-A45591C6F75E}"/>
              </a:ext>
            </a:extLst>
          </p:cNvPr>
          <p:cNvCxnSpPr>
            <a:cxnSpLocks/>
          </p:cNvCxnSpPr>
          <p:nvPr/>
        </p:nvCxnSpPr>
        <p:spPr>
          <a:xfrm flipH="1">
            <a:off x="2847642" y="313212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7">
            <a:extLst>
              <a:ext uri="{FF2B5EF4-FFF2-40B4-BE49-F238E27FC236}">
                <a16:creationId xmlns:a16="http://schemas.microsoft.com/office/drawing/2014/main" id="{24C9F32A-5150-5287-9199-7DE5D586AD25}"/>
              </a:ext>
            </a:extLst>
          </p:cNvPr>
          <p:cNvSpPr>
            <a:spLocks noChangeArrowheads="1"/>
          </p:cNvSpPr>
          <p:nvPr/>
        </p:nvSpPr>
        <p:spPr bwMode="auto">
          <a:xfrm>
            <a:off x="5814157" y="2668883"/>
            <a:ext cx="6250843" cy="2962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①提案可否確認</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弊社営業へ以下内容を連携ください。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クライアント名</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訴求内容</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代理店名</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プラン</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補足（任意）</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③申込</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以下フォームよりお申込ください。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hlinkClick r:id="rId3">
                  <a:extLst>
                    <a:ext uri="{A12FA001-AC4F-418D-AE19-62706E023703}">
                      <ahyp:hlinkClr xmlns:ahyp="http://schemas.microsoft.com/office/drawing/2018/hyperlinkcolor" val="tx"/>
                    </a:ext>
                  </a:extLst>
                </a:hlinkClick>
              </a:rPr>
              <a:t>https://portal.yadui.business.yahoo.co.jp/agencyportal/888301/index.html</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⑤</a:t>
            </a:r>
            <a:r>
              <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LINE</a:t>
            </a:r>
            <a:r>
              <a:rPr lang="ja-JP" altLang="en-US" sz="1050" b="1">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ヤフー</a:t>
            </a: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の審査</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以下審査フォームをご利用ください。備考に「商品名：バーチャル</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rPr>
              <a:t>高校野球</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2025</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と記載ください。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 altLang="ja-JP" sz="1050" u="none" strike="noStrike" dirty="0">
                <a:solidFill>
                  <a:schemeClr val="tx1">
                    <a:lumMod val="65000"/>
                    <a:lumOff val="35000"/>
                  </a:schemeClr>
                </a:solidFill>
                <a:effectLst/>
                <a:latin typeface="Meiryo" panose="020B0604030504040204" pitchFamily="34" charset="-128"/>
                <a:ea typeface="Meiryo" panose="020B0604030504040204" pitchFamily="34" charset="-128"/>
                <a:hlinkClick r:id="rId4">
                  <a:extLst>
                    <a:ext uri="{A12FA001-AC4F-418D-AE19-62706E023703}">
                      <ahyp:hlinkClr xmlns:ahyp="http://schemas.microsoft.com/office/drawing/2018/hyperlinkcolor" val="tx"/>
                    </a:ext>
                  </a:extLst>
                </a:hlinkClick>
              </a:rPr>
              <a:t>https://form-business.yahoo.co.jp/claris/enqueteForm?inquiry_type=ad_review</a:t>
            </a:r>
            <a:endParaRPr lang="en" altLang="ja-JP" sz="105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rPr>
              <a:t>⑦朝日新聞社の広告審査基準、朝日放送テレビの放送基準の審査</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endParaRPr>
          </a:p>
          <a:p>
            <a:pPr>
              <a:spcAft>
                <a:spcPts val="300"/>
              </a:spcAft>
              <a:tabLst>
                <a:tab pos="85725" algn="l"/>
                <a:tab pos="180975" algn="l"/>
              </a:tabLst>
            </a:pPr>
            <a:r>
              <a:rPr lang="ja-JP" altLang="en-US" sz="1050">
                <a:solidFill>
                  <a:schemeClr val="tx1">
                    <a:lumMod val="65000"/>
                    <a:lumOff val="35000"/>
                  </a:schemeClr>
                </a:solidFill>
                <a:latin typeface="メイリオ"/>
                <a:ea typeface="メイリオ"/>
              </a:rPr>
              <a:t>弊社営業へお問合せください。</a:t>
            </a:r>
            <a:endPar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a:spcAft>
                <a:spcPts val="300"/>
              </a:spcAft>
              <a:tabLst>
                <a:tab pos="85725" algn="l"/>
                <a:tab pos="180975" algn="l"/>
              </a:tabLst>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300"/>
              </a:spcAft>
              <a:tabLst>
                <a:tab pos="85725" algn="l"/>
                <a:tab pos="180975" algn="l"/>
              </a:tabLst>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⑨審査が完了した素材を入稿</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300"/>
              </a:spcAft>
              <a:tabLst>
                <a:tab pos="85725" algn="l"/>
                <a:tab pos="180975" algn="l"/>
              </a:tabLst>
            </a:pPr>
            <a:r>
              <a:rPr lang="ja-JP" sz="1100">
                <a:solidFill>
                  <a:schemeClr val="tx1">
                    <a:lumMod val="65000"/>
                    <a:lumOff val="35000"/>
                  </a:schemeClr>
                </a:solidFill>
                <a:latin typeface="Meiryo"/>
                <a:ea typeface="Meiryo"/>
              </a:rPr>
              <a:t>弊社営業へお問合せください。</a:t>
            </a:r>
            <a:endParaRPr lang="ja-JP">
              <a:solidFill>
                <a:schemeClr val="tx1">
                  <a:lumMod val="65000"/>
                  <a:lumOff val="35000"/>
                </a:schemeClr>
              </a:solidFill>
            </a:endParaRPr>
          </a:p>
        </p:txBody>
      </p:sp>
      <p:sp>
        <p:nvSpPr>
          <p:cNvPr id="19" name="正方形/長方形 18">
            <a:extLst>
              <a:ext uri="{FF2B5EF4-FFF2-40B4-BE49-F238E27FC236}">
                <a16:creationId xmlns:a16="http://schemas.microsoft.com/office/drawing/2014/main" id="{CA3600CA-1E7E-BD0A-C192-56BB2F44414E}"/>
              </a:ext>
            </a:extLst>
          </p:cNvPr>
          <p:cNvSpPr/>
          <p:nvPr/>
        </p:nvSpPr>
        <p:spPr>
          <a:xfrm>
            <a:off x="692301" y="2717899"/>
            <a:ext cx="741770" cy="1146330"/>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広</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告</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主</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5EF18F49-DC3B-FF7D-123A-1B81A8361848}"/>
              </a:ext>
            </a:extLst>
          </p:cNvPr>
          <p:cNvSpPr/>
          <p:nvPr/>
        </p:nvSpPr>
        <p:spPr>
          <a:xfrm>
            <a:off x="4274471" y="2731442"/>
            <a:ext cx="1357859" cy="1874646"/>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LINE</a:t>
            </a:r>
            <a:r>
              <a:rPr kumimoji="1"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ヤフー</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1" name="正方形/長方形 20">
            <a:extLst>
              <a:ext uri="{FF2B5EF4-FFF2-40B4-BE49-F238E27FC236}">
                <a16:creationId xmlns:a16="http://schemas.microsoft.com/office/drawing/2014/main" id="{DA2EA99D-CA14-F824-A2E8-83F528E68FC4}"/>
              </a:ext>
            </a:extLst>
          </p:cNvPr>
          <p:cNvSpPr/>
          <p:nvPr/>
        </p:nvSpPr>
        <p:spPr>
          <a:xfrm>
            <a:off x="4293398" y="4749326"/>
            <a:ext cx="1357859" cy="698645"/>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a:solidFill>
                  <a:schemeClr val="tx1">
                    <a:lumMod val="65000"/>
                    <a:lumOff val="35000"/>
                  </a:schemeClr>
                </a:solidFill>
                <a:latin typeface="メイリオ"/>
                <a:ea typeface="メイリオ"/>
              </a:rPr>
              <a:t>朝日新聞</a:t>
            </a:r>
            <a:r>
              <a:rPr lang="ja-JP" altLang="en-US" sz="1200" b="1">
                <a:solidFill>
                  <a:schemeClr val="tx1">
                    <a:lumMod val="65000"/>
                    <a:lumOff val="35000"/>
                  </a:schemeClr>
                </a:solidFill>
                <a:latin typeface="メイリオ"/>
                <a:ea typeface="メイリオ"/>
              </a:rPr>
              <a:t>社</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朝日放送テレビ</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8C33DA02-149D-23F5-2AF7-035E67458D78}"/>
              </a:ext>
            </a:extLst>
          </p:cNvPr>
          <p:cNvSpPr/>
          <p:nvPr/>
        </p:nvSpPr>
        <p:spPr>
          <a:xfrm>
            <a:off x="4293398" y="5547946"/>
            <a:ext cx="1357859" cy="698645"/>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tx1">
                    <a:lumMod val="65000"/>
                    <a:lumOff val="35000"/>
                  </a:schemeClr>
                </a:solidFill>
                <a:latin typeface="メイリオ"/>
                <a:ea typeface="メイリオ"/>
              </a:rPr>
              <a:t>朝日放送テレビ</a:t>
            </a:r>
          </a:p>
          <a:p>
            <a:pPr algn="ctr"/>
            <a:r>
              <a:rPr lang="ja-JP" altLang="en-US" sz="1200" b="1">
                <a:solidFill>
                  <a:schemeClr val="tx1">
                    <a:lumMod val="65000"/>
                    <a:lumOff val="35000"/>
                  </a:schemeClr>
                </a:solidFill>
                <a:latin typeface="メイリオ"/>
                <a:ea typeface="メイリオ"/>
              </a:rPr>
              <a:t>デジアサ</a:t>
            </a:r>
            <a:endParaRPr lang="ja-JP" altLang="en-US" sz="1200" b="1" dirty="0">
              <a:solidFill>
                <a:schemeClr val="tx1">
                  <a:lumMod val="65000"/>
                  <a:lumOff val="35000"/>
                </a:schemeClr>
              </a:solidFill>
              <a:latin typeface="メイリオ"/>
              <a:ea typeface="メイリオ"/>
            </a:endParaRPr>
          </a:p>
        </p:txBody>
      </p:sp>
      <p:sp>
        <p:nvSpPr>
          <p:cNvPr id="52" name="Rectangle 7">
            <a:extLst>
              <a:ext uri="{FF2B5EF4-FFF2-40B4-BE49-F238E27FC236}">
                <a16:creationId xmlns:a16="http://schemas.microsoft.com/office/drawing/2014/main" id="{11089AC1-1E81-8EDA-8E7E-EAF608C59AB1}"/>
              </a:ext>
            </a:extLst>
          </p:cNvPr>
          <p:cNvSpPr>
            <a:spLocks noChangeArrowheads="1"/>
          </p:cNvSpPr>
          <p:nvPr/>
        </p:nvSpPr>
        <p:spPr bwMode="auto">
          <a:xfrm>
            <a:off x="3048113" y="3153528"/>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②可否結果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3" name="Rectangle 7">
            <a:extLst>
              <a:ext uri="{FF2B5EF4-FFF2-40B4-BE49-F238E27FC236}">
                <a16:creationId xmlns:a16="http://schemas.microsoft.com/office/drawing/2014/main" id="{27E4034A-D7DE-E808-D5D3-BC848ED3E295}"/>
              </a:ext>
            </a:extLst>
          </p:cNvPr>
          <p:cNvSpPr>
            <a:spLocks noChangeArrowheads="1"/>
          </p:cNvSpPr>
          <p:nvPr/>
        </p:nvSpPr>
        <p:spPr bwMode="auto">
          <a:xfrm>
            <a:off x="3107799" y="3512586"/>
            <a:ext cx="866288" cy="28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③申込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4" name="Rectangle 7">
            <a:extLst>
              <a:ext uri="{FF2B5EF4-FFF2-40B4-BE49-F238E27FC236}">
                <a16:creationId xmlns:a16="http://schemas.microsoft.com/office/drawing/2014/main" id="{78E6141D-712D-D2D3-6DD1-EDF2ADFB40EC}"/>
              </a:ext>
            </a:extLst>
          </p:cNvPr>
          <p:cNvSpPr>
            <a:spLocks noChangeArrowheads="1"/>
          </p:cNvSpPr>
          <p:nvPr/>
        </p:nvSpPr>
        <p:spPr bwMode="auto">
          <a:xfrm>
            <a:off x="2991439" y="3803809"/>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④申込受領</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5" name="Rectangle 7">
            <a:extLst>
              <a:ext uri="{FF2B5EF4-FFF2-40B4-BE49-F238E27FC236}">
                <a16:creationId xmlns:a16="http://schemas.microsoft.com/office/drawing/2014/main" id="{33809D01-189F-D49B-3CAA-10A9A3850F51}"/>
              </a:ext>
            </a:extLst>
          </p:cNvPr>
          <p:cNvSpPr>
            <a:spLocks noChangeArrowheads="1"/>
          </p:cNvSpPr>
          <p:nvPr/>
        </p:nvSpPr>
        <p:spPr bwMode="auto">
          <a:xfrm>
            <a:off x="2991440" y="4123580"/>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⑤審査依頼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6" name="Rectangle 7">
            <a:extLst>
              <a:ext uri="{FF2B5EF4-FFF2-40B4-BE49-F238E27FC236}">
                <a16:creationId xmlns:a16="http://schemas.microsoft.com/office/drawing/2014/main" id="{D883FA7D-3871-2F9F-9028-DA2330D2C02E}"/>
              </a:ext>
            </a:extLst>
          </p:cNvPr>
          <p:cNvSpPr>
            <a:spLocks noChangeArrowheads="1"/>
          </p:cNvSpPr>
          <p:nvPr/>
        </p:nvSpPr>
        <p:spPr bwMode="auto">
          <a:xfrm>
            <a:off x="2967314" y="4389193"/>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⑥審査結果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7" name="Rectangle 7">
            <a:extLst>
              <a:ext uri="{FF2B5EF4-FFF2-40B4-BE49-F238E27FC236}">
                <a16:creationId xmlns:a16="http://schemas.microsoft.com/office/drawing/2014/main" id="{F0ECC744-E07D-7C39-1C19-0D92DDAE34EF}"/>
              </a:ext>
            </a:extLst>
          </p:cNvPr>
          <p:cNvSpPr>
            <a:spLocks noChangeArrowheads="1"/>
          </p:cNvSpPr>
          <p:nvPr/>
        </p:nvSpPr>
        <p:spPr bwMode="auto">
          <a:xfrm>
            <a:off x="2984501" y="4808990"/>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⑦審査依頼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8" name="Rectangle 7">
            <a:extLst>
              <a:ext uri="{FF2B5EF4-FFF2-40B4-BE49-F238E27FC236}">
                <a16:creationId xmlns:a16="http://schemas.microsoft.com/office/drawing/2014/main" id="{16FCEAE4-7C11-D450-F486-7B2E35F78DB1}"/>
              </a:ext>
            </a:extLst>
          </p:cNvPr>
          <p:cNvSpPr>
            <a:spLocks noChangeArrowheads="1"/>
          </p:cNvSpPr>
          <p:nvPr/>
        </p:nvSpPr>
        <p:spPr bwMode="auto">
          <a:xfrm>
            <a:off x="3016161" y="5123204"/>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⑧審査結果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9" name="Rectangle 7">
            <a:extLst>
              <a:ext uri="{FF2B5EF4-FFF2-40B4-BE49-F238E27FC236}">
                <a16:creationId xmlns:a16="http://schemas.microsoft.com/office/drawing/2014/main" id="{C8ECE3FB-22C7-D6AE-E9CB-7938733ED1E0}"/>
              </a:ext>
            </a:extLst>
          </p:cNvPr>
          <p:cNvSpPr>
            <a:spLocks noChangeArrowheads="1"/>
          </p:cNvSpPr>
          <p:nvPr/>
        </p:nvSpPr>
        <p:spPr bwMode="auto">
          <a:xfrm>
            <a:off x="3151810" y="5616889"/>
            <a:ext cx="8590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⑨入稿</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60" name="Rectangle 7">
            <a:extLst>
              <a:ext uri="{FF2B5EF4-FFF2-40B4-BE49-F238E27FC236}">
                <a16:creationId xmlns:a16="http://schemas.microsoft.com/office/drawing/2014/main" id="{38D52EA4-0F02-BEB2-AC71-91872DC60398}"/>
              </a:ext>
            </a:extLst>
          </p:cNvPr>
          <p:cNvSpPr>
            <a:spLocks noChangeArrowheads="1"/>
          </p:cNvSpPr>
          <p:nvPr/>
        </p:nvSpPr>
        <p:spPr bwMode="auto">
          <a:xfrm>
            <a:off x="3048797" y="5949198"/>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⑩入稿完了</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cxnSp>
        <p:nvCxnSpPr>
          <p:cNvPr id="61" name="直線矢印コネクタ 60">
            <a:extLst>
              <a:ext uri="{FF2B5EF4-FFF2-40B4-BE49-F238E27FC236}">
                <a16:creationId xmlns:a16="http://schemas.microsoft.com/office/drawing/2014/main" id="{C415D938-2D15-909D-7CA5-01E38598661F}"/>
              </a:ext>
            </a:extLst>
          </p:cNvPr>
          <p:cNvCxnSpPr>
            <a:cxnSpLocks/>
          </p:cNvCxnSpPr>
          <p:nvPr/>
        </p:nvCxnSpPr>
        <p:spPr>
          <a:xfrm>
            <a:off x="2883134" y="373249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DEC55E1F-E557-1FAA-B7A7-662B161E3F94}"/>
              </a:ext>
            </a:extLst>
          </p:cNvPr>
          <p:cNvCxnSpPr>
            <a:cxnSpLocks/>
          </p:cNvCxnSpPr>
          <p:nvPr/>
        </p:nvCxnSpPr>
        <p:spPr>
          <a:xfrm flipH="1">
            <a:off x="2864306" y="379173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線矢印コネクタ 62">
            <a:extLst>
              <a:ext uri="{FF2B5EF4-FFF2-40B4-BE49-F238E27FC236}">
                <a16:creationId xmlns:a16="http://schemas.microsoft.com/office/drawing/2014/main" id="{35CE4936-3895-9D36-02C3-3B860C2A0E64}"/>
              </a:ext>
            </a:extLst>
          </p:cNvPr>
          <p:cNvCxnSpPr>
            <a:cxnSpLocks/>
          </p:cNvCxnSpPr>
          <p:nvPr/>
        </p:nvCxnSpPr>
        <p:spPr>
          <a:xfrm>
            <a:off x="2842344" y="4327861"/>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線矢印コネクタ 63">
            <a:extLst>
              <a:ext uri="{FF2B5EF4-FFF2-40B4-BE49-F238E27FC236}">
                <a16:creationId xmlns:a16="http://schemas.microsoft.com/office/drawing/2014/main" id="{3900474D-2DAD-81B3-ED69-F5E20162EBD9}"/>
              </a:ext>
            </a:extLst>
          </p:cNvPr>
          <p:cNvCxnSpPr>
            <a:cxnSpLocks/>
          </p:cNvCxnSpPr>
          <p:nvPr/>
        </p:nvCxnSpPr>
        <p:spPr>
          <a:xfrm flipH="1">
            <a:off x="2823516" y="4387100"/>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線矢印コネクタ 64">
            <a:extLst>
              <a:ext uri="{FF2B5EF4-FFF2-40B4-BE49-F238E27FC236}">
                <a16:creationId xmlns:a16="http://schemas.microsoft.com/office/drawing/2014/main" id="{E47E9F19-C462-8775-A1C7-59AB5A174D41}"/>
              </a:ext>
            </a:extLst>
          </p:cNvPr>
          <p:cNvCxnSpPr>
            <a:cxnSpLocks/>
          </p:cNvCxnSpPr>
          <p:nvPr/>
        </p:nvCxnSpPr>
        <p:spPr>
          <a:xfrm>
            <a:off x="2859531" y="5030055"/>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線矢印コネクタ 65">
            <a:extLst>
              <a:ext uri="{FF2B5EF4-FFF2-40B4-BE49-F238E27FC236}">
                <a16:creationId xmlns:a16="http://schemas.microsoft.com/office/drawing/2014/main" id="{A7AF82FF-D723-41C1-265C-940DA0144A1B}"/>
              </a:ext>
            </a:extLst>
          </p:cNvPr>
          <p:cNvCxnSpPr>
            <a:cxnSpLocks/>
          </p:cNvCxnSpPr>
          <p:nvPr/>
        </p:nvCxnSpPr>
        <p:spPr>
          <a:xfrm flipH="1">
            <a:off x="2840703" y="5089294"/>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線矢印コネクタ 66">
            <a:extLst>
              <a:ext uri="{FF2B5EF4-FFF2-40B4-BE49-F238E27FC236}">
                <a16:creationId xmlns:a16="http://schemas.microsoft.com/office/drawing/2014/main" id="{78D63857-27D6-2F77-338A-C3BA050B3D96}"/>
              </a:ext>
            </a:extLst>
          </p:cNvPr>
          <p:cNvCxnSpPr>
            <a:cxnSpLocks/>
          </p:cNvCxnSpPr>
          <p:nvPr/>
        </p:nvCxnSpPr>
        <p:spPr>
          <a:xfrm>
            <a:off x="2891191" y="585407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矢印コネクタ 67">
            <a:extLst>
              <a:ext uri="{FF2B5EF4-FFF2-40B4-BE49-F238E27FC236}">
                <a16:creationId xmlns:a16="http://schemas.microsoft.com/office/drawing/2014/main" id="{9319FC29-56FD-E252-39FA-CB20ACF76631}"/>
              </a:ext>
            </a:extLst>
          </p:cNvPr>
          <p:cNvCxnSpPr>
            <a:cxnSpLocks/>
          </p:cNvCxnSpPr>
          <p:nvPr/>
        </p:nvCxnSpPr>
        <p:spPr>
          <a:xfrm flipH="1">
            <a:off x="2872363" y="591331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69" name="正方形/長方形 68">
            <a:extLst>
              <a:ext uri="{FF2B5EF4-FFF2-40B4-BE49-F238E27FC236}">
                <a16:creationId xmlns:a16="http://schemas.microsoft.com/office/drawing/2014/main" id="{E6108BA4-B73D-64A7-C06B-E316E019C068}"/>
              </a:ext>
            </a:extLst>
          </p:cNvPr>
          <p:cNvSpPr/>
          <p:nvPr/>
        </p:nvSpPr>
        <p:spPr>
          <a:xfrm>
            <a:off x="688586" y="1496144"/>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審査期限</a:t>
            </a:r>
            <a:endParaRPr kumimoji="1" lang="ja-JP" altLang="en-US" b="1">
              <a:solidFill>
                <a:srgbClr val="00003E"/>
              </a:solidFill>
              <a:latin typeface="メイリオ"/>
              <a:ea typeface="メイリオ"/>
            </a:endParaRPr>
          </a:p>
        </p:txBody>
      </p:sp>
      <p:sp>
        <p:nvSpPr>
          <p:cNvPr id="70" name="正方形/長方形 69">
            <a:extLst>
              <a:ext uri="{FF2B5EF4-FFF2-40B4-BE49-F238E27FC236}">
                <a16:creationId xmlns:a16="http://schemas.microsoft.com/office/drawing/2014/main" id="{542A4765-6DFF-3012-56EC-5B94827F187F}"/>
              </a:ext>
            </a:extLst>
          </p:cNvPr>
          <p:cNvSpPr/>
          <p:nvPr/>
        </p:nvSpPr>
        <p:spPr>
          <a:xfrm>
            <a:off x="688585" y="2015382"/>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入稿期限</a:t>
            </a:r>
            <a:endParaRPr kumimoji="1" lang="ja-JP" altLang="en-US" b="1">
              <a:solidFill>
                <a:srgbClr val="00003E"/>
              </a:solidFill>
              <a:latin typeface="メイリオ"/>
              <a:ea typeface="メイリオ"/>
            </a:endParaRPr>
          </a:p>
        </p:txBody>
      </p:sp>
      <p:sp>
        <p:nvSpPr>
          <p:cNvPr id="71" name="Rectangle 7">
            <a:extLst>
              <a:ext uri="{FF2B5EF4-FFF2-40B4-BE49-F238E27FC236}">
                <a16:creationId xmlns:a16="http://schemas.microsoft.com/office/drawing/2014/main" id="{A899168A-E459-A576-1A6E-84337D968FA9}"/>
              </a:ext>
            </a:extLst>
          </p:cNvPr>
          <p:cNvSpPr>
            <a:spLocks noChangeArrowheads="1"/>
          </p:cNvSpPr>
          <p:nvPr/>
        </p:nvSpPr>
        <p:spPr bwMode="auto">
          <a:xfrm>
            <a:off x="2873677" y="2084987"/>
            <a:ext cx="19277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err="1">
                <a:solidFill>
                  <a:schemeClr val="tx1">
                    <a:lumMod val="65000"/>
                    <a:lumOff val="35000"/>
                  </a:schemeClr>
                </a:solidFill>
                <a:latin typeface="メイリオ"/>
                <a:ea typeface="メイリオ"/>
                <a:cs typeface="メイリオ" pitchFamily="50" charset="-128"/>
              </a:rPr>
              <a:t>お問合せください</a:t>
            </a:r>
          </a:p>
        </p:txBody>
      </p:sp>
      <p:sp>
        <p:nvSpPr>
          <p:cNvPr id="72" name="Rectangle 7">
            <a:extLst>
              <a:ext uri="{FF2B5EF4-FFF2-40B4-BE49-F238E27FC236}">
                <a16:creationId xmlns:a16="http://schemas.microsoft.com/office/drawing/2014/main" id="{AAB988B0-0978-1CBF-7296-EFC66F514FBE}"/>
              </a:ext>
            </a:extLst>
          </p:cNvPr>
          <p:cNvSpPr>
            <a:spLocks noChangeArrowheads="1"/>
          </p:cNvSpPr>
          <p:nvPr/>
        </p:nvSpPr>
        <p:spPr bwMode="auto">
          <a:xfrm>
            <a:off x="2860190" y="1565747"/>
            <a:ext cx="19277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err="1">
                <a:solidFill>
                  <a:schemeClr val="tx1">
                    <a:lumMod val="65000"/>
                    <a:lumOff val="35000"/>
                  </a:schemeClr>
                </a:solidFill>
                <a:latin typeface="メイリオ"/>
                <a:ea typeface="メイリオ"/>
                <a:cs typeface="メイリオ" pitchFamily="50" charset="-128"/>
              </a:rPr>
              <a:t>お問合せください</a:t>
            </a:r>
          </a:p>
        </p:txBody>
      </p:sp>
      <p:pic>
        <p:nvPicPr>
          <p:cNvPr id="76" name="図プレースホルダー 75" descr="アイコン&#10;&#10;AI 生成コンテンツは誤りを含む可能性があります。">
            <a:extLst>
              <a:ext uri="{FF2B5EF4-FFF2-40B4-BE49-F238E27FC236}">
                <a16:creationId xmlns:a16="http://schemas.microsoft.com/office/drawing/2014/main" id="{404FE96B-311C-61B1-7136-8D10E89C3DE8}"/>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4766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lang="ja-JP" altLang="en-US" dirty="0"/>
          </a:p>
        </p:txBody>
      </p:sp>
      <p:graphicFrame>
        <p:nvGraphicFramePr>
          <p:cNvPr id="5" name="表 4">
            <a:extLst>
              <a:ext uri="{FF2B5EF4-FFF2-40B4-BE49-F238E27FC236}">
                <a16:creationId xmlns:a16="http://schemas.microsoft.com/office/drawing/2014/main" id="{847897E0-B417-2072-7A9E-72CE7526443D}"/>
              </a:ext>
            </a:extLst>
          </p:cNvPr>
          <p:cNvGraphicFramePr>
            <a:graphicFrameLocks noGrp="1"/>
          </p:cNvGraphicFramePr>
          <p:nvPr>
            <p:extLst>
              <p:ext uri="{D42A27DB-BD31-4B8C-83A1-F6EECF244321}">
                <p14:modId xmlns:p14="http://schemas.microsoft.com/office/powerpoint/2010/main" val="1075979442"/>
              </p:ext>
            </p:extLst>
          </p:nvPr>
        </p:nvGraphicFramePr>
        <p:xfrm>
          <a:off x="479426" y="1071136"/>
          <a:ext cx="4942238" cy="5506242"/>
        </p:xfrm>
        <a:graphic>
          <a:graphicData uri="http://schemas.openxmlformats.org/drawingml/2006/table">
            <a:tbl>
              <a:tblPr firstCol="1" bandRow="1"/>
              <a:tblGrid>
                <a:gridCol w="3898814">
                  <a:extLst>
                    <a:ext uri="{9D8B030D-6E8A-4147-A177-3AD203B41FA5}">
                      <a16:colId xmlns:a16="http://schemas.microsoft.com/office/drawing/2014/main" val="792911817"/>
                    </a:ext>
                  </a:extLst>
                </a:gridCol>
                <a:gridCol w="1043424">
                  <a:extLst>
                    <a:ext uri="{9D8B030D-6E8A-4147-A177-3AD203B41FA5}">
                      <a16:colId xmlns:a16="http://schemas.microsoft.com/office/drawing/2014/main" val="3057805663"/>
                    </a:ext>
                  </a:extLst>
                </a:gridCol>
              </a:tblGrid>
              <a:tr h="6528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rgbClr val="00003E"/>
                          </a:solidFill>
                        </a:rPr>
                        <a:t>カテゴリー名</a:t>
                      </a:r>
                      <a:endParaRPr kumimoji="1" lang="ja-JP" altLang="en-US" sz="900" b="1" dirty="0">
                        <a:solidFill>
                          <a:srgbClr val="00003E"/>
                        </a:solidFill>
                        <a:latin typeface="Meiryo" panose="020B0604030504040204" pitchFamily="34" charset="-128"/>
                        <a:ea typeface="Meiryo" panose="020B0604030504040204" pitchFamily="34" charset="-128"/>
                      </a:endParaRPr>
                    </a:p>
                  </a:txBody>
                  <a:tcPr marL="87791" marR="87791" marT="34563"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a:t>
                      </a:r>
                      <a:endParaRPr kumimoji="1" lang="en-US" altLang="ja-JP" sz="800" b="1" kern="1200" dirty="0">
                        <a:solidFill>
                          <a:schemeClr val="bg1"/>
                        </a:solidFill>
                      </a:endParaRPr>
                    </a:p>
                    <a:p>
                      <a:pPr algn="ctr"/>
                      <a:r>
                        <a:rPr kumimoji="1" lang="ja-JP" altLang="en-US" sz="800" b="1" kern="1200" dirty="0">
                          <a:solidFill>
                            <a:schemeClr val="bg1"/>
                          </a:solidFill>
                        </a:rPr>
                        <a:t>バーチャル高校野球</a:t>
                      </a:r>
                      <a:endParaRPr kumimoji="1" lang="en-US" altLang="ja-JP" sz="800" b="1" kern="1200" dirty="0">
                        <a:solidFill>
                          <a:schemeClr val="bg1"/>
                        </a:solidFill>
                      </a:endParaRPr>
                    </a:p>
                  </a:txBody>
                  <a:tcPr marL="43895" marR="43895" marT="34563"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50904703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20506797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rgbClr val="00003E"/>
                          </a:solidFill>
                          <a:effectLst/>
                          <a:latin typeface="Meiryo"/>
                          <a:ea typeface="Meiryo"/>
                        </a:rPr>
                        <a:t>×</a:t>
                      </a:r>
                      <a:endParaRPr lang="ja-JP" altLang="en-US" sz="800" b="1"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7165678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76726869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628964"/>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85011759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541138105"/>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49436626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0347505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rgbClr val="00003E"/>
                          </a:solidFill>
                          <a:effectLst/>
                          <a:latin typeface="Meiryo"/>
                          <a:ea typeface="Meiryo"/>
                        </a:rPr>
                        <a:t>×</a:t>
                      </a:r>
                      <a:endParaRPr lang="ja-JP" altLang="en-US" sz="800" b="1"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60121941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41978408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4252025979"/>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2476699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75151648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251199972"/>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rgbClr val="00003E"/>
                          </a:solidFill>
                          <a:effectLst/>
                          <a:latin typeface="Meiryo"/>
                          <a:ea typeface="Meiryo"/>
                        </a:rPr>
                        <a:t>×</a:t>
                      </a: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47961548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rgbClr val="00003E"/>
                          </a:solidFill>
                          <a:effectLst/>
                          <a:latin typeface="Meiryo"/>
                          <a:ea typeface="Meiryo"/>
                        </a:rPr>
                        <a:t>×</a:t>
                      </a: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914959637"/>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3629516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59408304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1458584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07959781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4451625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17829682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r>
                        <a:rPr lang="ja-JP" altLang="en-US" sz="80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327458966"/>
                  </a:ext>
                </a:extLst>
              </a:tr>
              <a:tr h="2070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endParaRPr lang="en-US" altLang="ja-JP"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4379920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84434171"/>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812486826"/>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424464143"/>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495410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94060809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740765094"/>
                  </a:ext>
                </a:extLst>
              </a:tr>
              <a:tr h="145196">
                <a:tc>
                  <a:txBody>
                    <a:bodyPr/>
                    <a:lstStyle/>
                    <a:p>
                      <a:pPr lvl="0" algn="l">
                        <a:buNone/>
                      </a:pPr>
                      <a:r>
                        <a:rPr lang="ja-JP" altLang="en-US" sz="800" b="0" u="none" strike="noStrike">
                          <a:solidFill>
                            <a:schemeClr val="bg1"/>
                          </a:solidFill>
                          <a:effectLst/>
                          <a:latin typeface="Meiryo"/>
                          <a:ea typeface="Meiryo"/>
                        </a:rPr>
                        <a:t>たばこ</a:t>
                      </a:r>
                      <a:endParaRPr lang="ja-JP" altLang="en-US" sz="800" b="0" u="none" strike="noStrike" dirty="0">
                        <a:solidFill>
                          <a:schemeClr val="bg1"/>
                        </a:solidFill>
                        <a:effectLst/>
                        <a:latin typeface="Meiryo"/>
                        <a:ea typeface="Meiryo"/>
                      </a:endParaRPr>
                    </a:p>
                  </a:txBody>
                  <a:tcPr marL="172816" marR="5049" marT="5049"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3174">
                      <a:solidFill>
                        <a:srgbClr val="FFFFFF"/>
                      </a:solidFill>
                    </a:lnB>
                    <a:lnTlToBr w="0">
                      <a:noFill/>
                    </a:lnTlToBr>
                    <a:lnBlToTr w="0">
                      <a:noFill/>
                    </a:lnBlToTr>
                    <a:solidFill>
                      <a:srgbClr val="999999"/>
                    </a:solidFill>
                  </a:tcPr>
                </a:tc>
                <a:tc>
                  <a:txBody>
                    <a:bodyPr/>
                    <a:lstStyle/>
                    <a:p>
                      <a:pPr lvl="0" algn="ctr">
                        <a:buNone/>
                      </a:pPr>
                      <a:r>
                        <a:rPr lang="en-US" altLang="ja-JP" sz="800" b="1" i="0" u="none" strike="noStrike" dirty="0">
                          <a:solidFill>
                            <a:srgbClr val="00003E"/>
                          </a:solidFill>
                          <a:effectLst/>
                          <a:latin typeface="Meiryo"/>
                          <a:ea typeface="Meiryo"/>
                        </a:rPr>
                        <a:t>×</a:t>
                      </a:r>
                    </a:p>
                  </a:txBody>
                  <a:tcPr marL="6096" marR="6096" marT="6096"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4">
                      <a:solidFill>
                        <a:srgbClr val="FFFFFF"/>
                      </a:solidFill>
                    </a:lnB>
                    <a:lnTlToBr w="0">
                      <a:noFill/>
                    </a:lnTlToBr>
                    <a:lnBlToTr w="0">
                      <a:noFill/>
                    </a:lnBlToTr>
                    <a:solidFill>
                      <a:srgbClr val="00003E">
                        <a:alpha val="19930"/>
                      </a:srgbClr>
                    </a:solidFill>
                  </a:tcPr>
                </a:tc>
                <a:extLst>
                  <a:ext uri="{0D108BD9-81ED-4DB2-BD59-A6C34878D82A}">
                    <a16:rowId xmlns:a16="http://schemas.microsoft.com/office/drawing/2014/main" val="1331110835"/>
                  </a:ext>
                </a:extLst>
              </a:tr>
              <a:tr h="145196">
                <a:tc>
                  <a:txBody>
                    <a:bodyPr/>
                    <a:lstStyle/>
                    <a:p>
                      <a:pPr lvl="0" algn="l">
                        <a:buNone/>
                      </a:pPr>
                      <a:r>
                        <a:rPr lang="ja-JP" altLang="en-US" sz="800" b="0" u="none" strike="noStrike">
                          <a:solidFill>
                            <a:schemeClr val="bg1"/>
                          </a:solidFill>
                          <a:effectLst/>
                          <a:latin typeface="Meiryo"/>
                          <a:ea typeface="Meiryo"/>
                        </a:rPr>
                        <a:t>ナイトワーク求人</a:t>
                      </a:r>
                      <a:endParaRPr lang="ja-JP" altLang="en-US" sz="800" b="0" u="none" strike="noStrike" dirty="0">
                        <a:solidFill>
                          <a:schemeClr val="bg1"/>
                        </a:solidFill>
                        <a:effectLst/>
                        <a:latin typeface="Meiryo"/>
                        <a:ea typeface="Meiryo"/>
                      </a:endParaRPr>
                    </a:p>
                  </a:txBody>
                  <a:tcPr marL="172816" marR="5049" marT="5049" marB="0" anchor="ctr">
                    <a:lnL w="12700">
                      <a:solidFill>
                        <a:srgbClr val="FFFFFF"/>
                      </a:solidFill>
                    </a:lnL>
                    <a:lnR w="3174">
                      <a:solidFill>
                        <a:srgbClr val="FFFFFF"/>
                      </a:solidFill>
                    </a:lnR>
                    <a:lnT w="3174">
                      <a:solidFill>
                        <a:srgbClr val="FFFFFF"/>
                      </a:solidFill>
                    </a:lnT>
                    <a:lnB w="12700">
                      <a:solidFill>
                        <a:srgbClr val="FFFFFF"/>
                      </a:solidFill>
                    </a:lnB>
                    <a:lnTlToBr w="0">
                      <a:noFill/>
                    </a:lnTlToBr>
                    <a:lnBlToTr w="0">
                      <a:noFill/>
                    </a:lnBlToTr>
                    <a:solidFill>
                      <a:srgbClr val="999999"/>
                    </a:solidFill>
                  </a:tcPr>
                </a:tc>
                <a:tc>
                  <a:txBody>
                    <a:bodyPr/>
                    <a:lstStyle/>
                    <a:p>
                      <a:pPr lvl="0" algn="ctr">
                        <a:buNone/>
                      </a:pPr>
                      <a:r>
                        <a:rPr lang="en-US" altLang="ja-JP" sz="800" b="1" i="0" u="none" strike="noStrike" dirty="0">
                          <a:solidFill>
                            <a:srgbClr val="00003E"/>
                          </a:solidFill>
                          <a:effectLst/>
                          <a:latin typeface="Meiryo"/>
                          <a:ea typeface="Meiryo"/>
                        </a:rPr>
                        <a:t>×</a:t>
                      </a:r>
                    </a:p>
                  </a:txBody>
                  <a:tcPr marL="6095" marR="6095" marT="6095" marB="0" anchor="ctr">
                    <a:lnL w="3174">
                      <a:solidFill>
                        <a:srgbClr val="FFFFFF"/>
                      </a:solidFill>
                    </a:lnL>
                    <a:lnR w="12700">
                      <a:solidFill>
                        <a:srgbClr val="FFFFFF"/>
                      </a:solidFill>
                    </a:lnR>
                    <a:lnT w="3174">
                      <a:solidFill>
                        <a:srgbClr val="FFFFFF"/>
                      </a:solidFill>
                    </a:lnT>
                    <a:lnB w="12700">
                      <a:solidFill>
                        <a:srgbClr val="FFFFFF"/>
                      </a:solidFill>
                    </a:lnB>
                    <a:lnTlToBr w="0">
                      <a:noFill/>
                    </a:lnTlToBr>
                    <a:lnBlToTr w="0">
                      <a:noFill/>
                    </a:lnBlToTr>
                    <a:solidFill>
                      <a:srgbClr val="00003E">
                        <a:alpha val="19930"/>
                      </a:srgbClr>
                    </a:solidFill>
                  </a:tcPr>
                </a:tc>
                <a:extLst>
                  <a:ext uri="{0D108BD9-81ED-4DB2-BD59-A6C34878D82A}">
                    <a16:rowId xmlns:a16="http://schemas.microsoft.com/office/drawing/2014/main" val="1263774352"/>
                  </a:ext>
                </a:extLst>
              </a:tr>
            </a:tbl>
          </a:graphicData>
        </a:graphic>
      </p:graphicFrame>
      <p:sp>
        <p:nvSpPr>
          <p:cNvPr id="8" name="Rectangle 7">
            <a:extLst>
              <a:ext uri="{FF2B5EF4-FFF2-40B4-BE49-F238E27FC236}">
                <a16:creationId xmlns:a16="http://schemas.microsoft.com/office/drawing/2014/main" id="{13C9A997-7296-4A74-2DCF-12A2B335312E}"/>
              </a:ext>
            </a:extLst>
          </p:cNvPr>
          <p:cNvSpPr>
            <a:spLocks noChangeArrowheads="1"/>
          </p:cNvSpPr>
          <p:nvPr/>
        </p:nvSpPr>
        <p:spPr bwMode="auto">
          <a:xfrm>
            <a:off x="5814157" y="1866423"/>
            <a:ext cx="625084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sz="1050">
                <a:solidFill>
                  <a:schemeClr val="tx1">
                    <a:lumMod val="65000"/>
                    <a:lumOff val="35000"/>
                  </a:schemeClr>
                </a:solidFill>
                <a:latin typeface="Meiryo"/>
                <a:ea typeface="Meiryo"/>
                <a:cs typeface="+mn-lt"/>
              </a:rPr>
              <a:t>朝日新聞社、朝日放送テレビ株式会社</a:t>
            </a:r>
            <a:r>
              <a:rPr lang="ja-JP" altLang="en-US" sz="1050">
                <a:solidFill>
                  <a:schemeClr val="tx1">
                    <a:lumMod val="65000"/>
                    <a:lumOff val="35000"/>
                  </a:schemeClr>
                </a:solidFill>
                <a:latin typeface="Meiryo"/>
                <a:ea typeface="Meiryo"/>
                <a:cs typeface="+mn-lt"/>
              </a:rPr>
              <a:t>の</a:t>
            </a:r>
            <a:r>
              <a:rPr lang="ja-JP" sz="1050">
                <a:solidFill>
                  <a:schemeClr val="tx1">
                    <a:lumMod val="65000"/>
                    <a:lumOff val="35000"/>
                  </a:schemeClr>
                </a:solidFill>
                <a:latin typeface="Meiryo"/>
                <a:ea typeface="Meiryo"/>
                <a:cs typeface="+mn-lt"/>
              </a:rPr>
              <a:t>広告掲載基準</a:t>
            </a:r>
            <a:r>
              <a:rPr lang="ja-JP" altLang="en-US" sz="1050">
                <a:solidFill>
                  <a:schemeClr val="tx1">
                    <a:lumMod val="65000"/>
                    <a:lumOff val="35000"/>
                  </a:schemeClr>
                </a:solidFill>
                <a:latin typeface="Meiryo"/>
                <a:ea typeface="Meiryo"/>
                <a:cs typeface="+mn-lt"/>
              </a:rPr>
              <a:t>に則り</a:t>
            </a:r>
            <a:r>
              <a:rPr lang="ja-JP" sz="1050">
                <a:solidFill>
                  <a:schemeClr val="tx1">
                    <a:lumMod val="65000"/>
                    <a:lumOff val="35000"/>
                  </a:schemeClr>
                </a:solidFill>
                <a:latin typeface="Meiryo"/>
                <a:ea typeface="Meiryo"/>
                <a:cs typeface="+mn-lt"/>
              </a:rPr>
              <a:t>掲載不可となる場合があるため、</a:t>
            </a:r>
            <a:endParaRPr lang="ja-JP" altLang="en-US" sz="1050">
              <a:solidFill>
                <a:schemeClr val="tx1">
                  <a:lumMod val="65000"/>
                  <a:lumOff val="35000"/>
                </a:schemeClr>
              </a:solidFill>
              <a:latin typeface="Meiryo"/>
              <a:ea typeface="Meiryo"/>
              <a:cs typeface="+mn-lt"/>
            </a:endParaRPr>
          </a:p>
          <a:p>
            <a:pPr>
              <a:defRPr/>
            </a:pPr>
            <a:r>
              <a:rPr lang="ja-JP" sz="1050">
                <a:solidFill>
                  <a:schemeClr val="tx1">
                    <a:lumMod val="65000"/>
                    <a:lumOff val="35000"/>
                  </a:schemeClr>
                </a:solidFill>
                <a:latin typeface="Meiryo"/>
                <a:ea typeface="Meiryo"/>
                <a:cs typeface="+mn-lt"/>
              </a:rPr>
              <a:t>必</a:t>
            </a:r>
            <a:r>
              <a:rPr lang="ja-JP" altLang="en-US" sz="1050">
                <a:solidFill>
                  <a:schemeClr val="tx1">
                    <a:lumMod val="65000"/>
                    <a:lumOff val="35000"/>
                  </a:schemeClr>
                </a:solidFill>
                <a:latin typeface="Meiryo"/>
                <a:ea typeface="Meiryo"/>
                <a:cs typeface="+mn-lt"/>
              </a:rPr>
              <a:t>ず提案可否確認にてご確認ください。</a:t>
            </a:r>
            <a:endParaRPr lang="ja-JP" sz="1050">
              <a:solidFill>
                <a:schemeClr val="tx1">
                  <a:lumMod val="65000"/>
                  <a:lumOff val="35000"/>
                </a:schemeClr>
              </a:solidFill>
              <a:latin typeface="Meiryo"/>
              <a:ea typeface="Meiryo"/>
              <a:cs typeface="Calibri"/>
            </a:endParaRPr>
          </a:p>
          <a:p>
            <a:pPr>
              <a:defRPr/>
            </a:pPr>
            <a:r>
              <a:rPr lang="ja-JP" sz="1050">
                <a:solidFill>
                  <a:schemeClr val="tx1">
                    <a:lumMod val="65000"/>
                    <a:lumOff val="35000"/>
                  </a:schemeClr>
                </a:solidFill>
                <a:latin typeface="Meiryo"/>
                <a:ea typeface="Meiryo"/>
                <a:cs typeface="+mn-lt"/>
              </a:rPr>
              <a:t>高校野球にそぐわない場合</a:t>
            </a:r>
            <a:r>
              <a:rPr lang="ja-JP" altLang="en-US" sz="1050">
                <a:solidFill>
                  <a:schemeClr val="tx1">
                    <a:lumMod val="65000"/>
                    <a:lumOff val="35000"/>
                  </a:schemeClr>
                </a:solidFill>
                <a:latin typeface="Meiryo"/>
                <a:ea typeface="Meiryo"/>
                <a:cs typeface="+mn-lt"/>
              </a:rPr>
              <a:t>など</a:t>
            </a:r>
            <a:r>
              <a:rPr lang="ja-JP" sz="1050">
                <a:solidFill>
                  <a:schemeClr val="tx1">
                    <a:lumMod val="65000"/>
                    <a:lumOff val="35000"/>
                  </a:schemeClr>
                </a:solidFill>
                <a:latin typeface="Meiryo"/>
                <a:ea typeface="Meiryo"/>
                <a:cs typeface="+mn-lt"/>
              </a:rPr>
              <a:t>も掲載</a:t>
            </a:r>
            <a:r>
              <a:rPr lang="ja-JP" altLang="en-US" sz="1050">
                <a:solidFill>
                  <a:schemeClr val="tx1">
                    <a:lumMod val="65000"/>
                    <a:lumOff val="35000"/>
                  </a:schemeClr>
                </a:solidFill>
                <a:latin typeface="Meiryo"/>
                <a:ea typeface="Meiryo"/>
                <a:cs typeface="+mn-lt"/>
              </a:rPr>
              <a:t>不可となる</a:t>
            </a:r>
            <a:r>
              <a:rPr lang="ja-JP" sz="1050">
                <a:solidFill>
                  <a:schemeClr val="tx1">
                    <a:lumMod val="65000"/>
                    <a:lumOff val="35000"/>
                  </a:schemeClr>
                </a:solidFill>
                <a:latin typeface="Meiryo"/>
                <a:ea typeface="Meiryo"/>
                <a:cs typeface="+mn-lt"/>
              </a:rPr>
              <a:t>場合が</a:t>
            </a:r>
            <a:r>
              <a:rPr lang="ja-JP" altLang="en-US" sz="1050">
                <a:solidFill>
                  <a:schemeClr val="tx1">
                    <a:lumMod val="65000"/>
                    <a:lumOff val="35000"/>
                  </a:schemeClr>
                </a:solidFill>
                <a:latin typeface="Meiryo"/>
                <a:ea typeface="Meiryo"/>
                <a:cs typeface="+mn-lt"/>
              </a:rPr>
              <a:t>ありま</a:t>
            </a:r>
            <a:r>
              <a:rPr lang="ja-JP" sz="1050">
                <a:solidFill>
                  <a:schemeClr val="tx1">
                    <a:lumMod val="65000"/>
                    <a:lumOff val="35000"/>
                  </a:schemeClr>
                </a:solidFill>
                <a:latin typeface="Meiryo"/>
                <a:ea typeface="Meiryo"/>
                <a:cs typeface="+mn-lt"/>
              </a:rPr>
              <a:t>す。</a:t>
            </a:r>
            <a:endParaRPr lang="ja-JP" sz="1050">
              <a:solidFill>
                <a:schemeClr val="tx1">
                  <a:lumMod val="65000"/>
                  <a:lumOff val="35000"/>
                </a:schemeClr>
              </a:solidFill>
              <a:latin typeface="Meiryo"/>
              <a:ea typeface="Meiryo"/>
              <a:cs typeface="Calibri"/>
            </a:endParaRPr>
          </a:p>
          <a:p>
            <a:pPr>
              <a:defRPr/>
            </a:pPr>
            <a:r>
              <a:rPr lang="ja-JP" sz="1050">
                <a:solidFill>
                  <a:schemeClr val="tx1">
                    <a:lumMod val="65000"/>
                    <a:lumOff val="35000"/>
                  </a:schemeClr>
                </a:solidFill>
                <a:latin typeface="Meiryo"/>
                <a:ea typeface="Meiryo"/>
                <a:cs typeface="+mn-lt"/>
              </a:rPr>
              <a:t>上記に加え、大会協賛社の都合により</a:t>
            </a:r>
            <a:r>
              <a:rPr lang="ja-JP" altLang="en-US" sz="1050">
                <a:solidFill>
                  <a:schemeClr val="tx1">
                    <a:lumMod val="65000"/>
                    <a:lumOff val="35000"/>
                  </a:schemeClr>
                </a:solidFill>
                <a:latin typeface="Meiryo"/>
                <a:ea typeface="Meiryo"/>
                <a:cs typeface="+mn-lt"/>
              </a:rPr>
              <a:t>、</a:t>
            </a:r>
            <a:r>
              <a:rPr lang="ja-JP" sz="1050">
                <a:solidFill>
                  <a:schemeClr val="tx1">
                    <a:lumMod val="65000"/>
                    <a:lumOff val="35000"/>
                  </a:schemeClr>
                </a:solidFill>
                <a:latin typeface="Meiryo"/>
                <a:ea typeface="Meiryo"/>
                <a:cs typeface="+mn-lt"/>
              </a:rPr>
              <a:t>一部業種は実施できない可能性があ</a:t>
            </a:r>
            <a:r>
              <a:rPr lang="ja-JP" altLang="en-US" sz="1050">
                <a:solidFill>
                  <a:schemeClr val="tx1">
                    <a:lumMod val="65000"/>
                    <a:lumOff val="35000"/>
                  </a:schemeClr>
                </a:solidFill>
                <a:latin typeface="Meiryo"/>
                <a:ea typeface="Meiryo"/>
                <a:cs typeface="+mn-lt"/>
              </a:rPr>
              <a:t>ります</a:t>
            </a:r>
            <a:r>
              <a:rPr lang="ja-JP" sz="1050">
                <a:solidFill>
                  <a:schemeClr val="tx1">
                    <a:lumMod val="65000"/>
                    <a:lumOff val="35000"/>
                  </a:schemeClr>
                </a:solidFill>
                <a:latin typeface="Meiryo"/>
                <a:ea typeface="Meiryo"/>
                <a:cs typeface="+mn-lt"/>
              </a:rPr>
              <a:t>。</a:t>
            </a:r>
            <a:endParaRPr lang="ja-JP" sz="1050">
              <a:solidFill>
                <a:schemeClr val="tx1">
                  <a:lumMod val="65000"/>
                  <a:lumOff val="35000"/>
                </a:schemeClr>
              </a:solidFill>
              <a:latin typeface="Meiryo"/>
              <a:ea typeface="Meiryo"/>
              <a:cs typeface="Calibri"/>
            </a:endParaRPr>
          </a:p>
        </p:txBody>
      </p:sp>
    </p:spTree>
    <p:extLst>
      <p:ext uri="{BB962C8B-B14F-4D97-AF65-F5344CB8AC3E}">
        <p14:creationId xmlns:p14="http://schemas.microsoft.com/office/powerpoint/2010/main" val="31106091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ロゴ掲載タイミングについての注意点</a:t>
            </a:r>
            <a:endParaRPr kumimoji="1" lang="ja-JP" altLang="en-US" dirty="0"/>
          </a:p>
        </p:txBody>
      </p:sp>
      <p:grpSp>
        <p:nvGrpSpPr>
          <p:cNvPr id="3" name="グループ化 2">
            <a:extLst>
              <a:ext uri="{FF2B5EF4-FFF2-40B4-BE49-F238E27FC236}">
                <a16:creationId xmlns:a16="http://schemas.microsoft.com/office/drawing/2014/main" id="{A8145E6C-4C19-049B-67B4-421B8D7DD170}"/>
              </a:ext>
            </a:extLst>
          </p:cNvPr>
          <p:cNvGrpSpPr/>
          <p:nvPr/>
        </p:nvGrpSpPr>
        <p:grpSpPr>
          <a:xfrm>
            <a:off x="9748639" y="2850630"/>
            <a:ext cx="1963936" cy="1543422"/>
            <a:chOff x="9792891" y="1777739"/>
            <a:chExt cx="1963936" cy="1543422"/>
          </a:xfrm>
        </p:grpSpPr>
        <p:sp>
          <p:nvSpPr>
            <p:cNvPr id="4" name="テキスト ボックス 3">
              <a:extLst>
                <a:ext uri="{FF2B5EF4-FFF2-40B4-BE49-F238E27FC236}">
                  <a16:creationId xmlns:a16="http://schemas.microsoft.com/office/drawing/2014/main" id="{D9576A5B-DFDB-012F-DE31-0FFF6E7A7B64}"/>
                </a:ext>
              </a:extLst>
            </p:cNvPr>
            <p:cNvSpPr txBox="1"/>
            <p:nvPr/>
          </p:nvSpPr>
          <p:spPr>
            <a:xfrm>
              <a:off x="9910859"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LIVE</a:t>
              </a:r>
              <a:r>
                <a:rPr kumimoji="1" lang="ja-JP" altLang="en-US" sz="1400" b="0" i="0" u="none" strike="noStrike" kern="1200" cap="none" spc="0" normalizeH="0" baseline="0" noProof="0" dirty="0">
                  <a:ln>
                    <a:noFill/>
                  </a:ln>
                  <a:solidFill>
                    <a:schemeClr val="bg1"/>
                  </a:solidFill>
                  <a:effectLst/>
                  <a:uLnTx/>
                  <a:uFillTx/>
                  <a:latin typeface="+mn-ea"/>
                  <a:cs typeface="+mn-cs"/>
                </a:rPr>
                <a:t>中継</a:t>
              </a:r>
            </a:p>
          </p:txBody>
        </p:sp>
        <p:pic>
          <p:nvPicPr>
            <p:cNvPr id="5" name="図 4">
              <a:extLst>
                <a:ext uri="{FF2B5EF4-FFF2-40B4-BE49-F238E27FC236}">
                  <a16:creationId xmlns:a16="http://schemas.microsoft.com/office/drawing/2014/main" id="{65E31811-ED5D-AFBB-149B-B2CE8B4A30C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8950" t="17174" r="3044" b="3408"/>
            <a:stretch/>
          </p:blipFill>
          <p:spPr>
            <a:xfrm>
              <a:off x="9792891" y="1777739"/>
              <a:ext cx="1963936" cy="1189683"/>
            </a:xfrm>
            <a:prstGeom prst="rect">
              <a:avLst/>
            </a:prstGeom>
            <a:effectLst>
              <a:outerShdw blurRad="50800" dist="38100" dir="2700000" algn="tl" rotWithShape="0">
                <a:prstClr val="black">
                  <a:alpha val="40000"/>
                </a:prstClr>
              </a:outerShdw>
            </a:effectLst>
          </p:spPr>
        </p:pic>
      </p:grpSp>
      <p:grpSp>
        <p:nvGrpSpPr>
          <p:cNvPr id="6" name="グループ化 5">
            <a:extLst>
              <a:ext uri="{FF2B5EF4-FFF2-40B4-BE49-F238E27FC236}">
                <a16:creationId xmlns:a16="http://schemas.microsoft.com/office/drawing/2014/main" id="{9E31FA46-B71C-273A-FD5D-7648D1330450}"/>
              </a:ext>
            </a:extLst>
          </p:cNvPr>
          <p:cNvGrpSpPr/>
          <p:nvPr/>
        </p:nvGrpSpPr>
        <p:grpSpPr>
          <a:xfrm>
            <a:off x="2759493" y="2868279"/>
            <a:ext cx="1916304" cy="1525773"/>
            <a:chOff x="2857089" y="1795388"/>
            <a:chExt cx="1916304" cy="1525773"/>
          </a:xfrm>
        </p:grpSpPr>
        <p:sp>
          <p:nvSpPr>
            <p:cNvPr id="8" name="テキスト ボックス 7">
              <a:extLst>
                <a:ext uri="{FF2B5EF4-FFF2-40B4-BE49-F238E27FC236}">
                  <a16:creationId xmlns:a16="http://schemas.microsoft.com/office/drawing/2014/main" id="{FDA4D040-2E9F-7F6C-9558-B5B53F953A53}"/>
                </a:ext>
              </a:extLst>
            </p:cNvPr>
            <p:cNvSpPr txBox="1"/>
            <p:nvPr/>
          </p:nvSpPr>
          <p:spPr>
            <a:xfrm>
              <a:off x="2951241"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※15</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sp>
          <p:nvSpPr>
            <p:cNvPr id="11" name="正方形/長方形 10">
              <a:extLst>
                <a:ext uri="{FF2B5EF4-FFF2-40B4-BE49-F238E27FC236}">
                  <a16:creationId xmlns:a16="http://schemas.microsoft.com/office/drawing/2014/main" id="{12EC7953-EA77-E793-0CDA-E187AD46DF08}"/>
                </a:ext>
              </a:extLst>
            </p:cNvPr>
            <p:cNvSpPr/>
            <p:nvPr/>
          </p:nvSpPr>
          <p:spPr>
            <a:xfrm>
              <a:off x="2857089" y="1795388"/>
              <a:ext cx="1916304" cy="1154384"/>
            </a:xfrm>
            <a:prstGeom prst="rect">
              <a:avLst/>
            </a:prstGeom>
            <a:solidFill>
              <a:schemeClr val="accent1">
                <a:alpha val="36000"/>
              </a:schemeClr>
            </a:solidFill>
            <a:ln w="3810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プリロール</a:t>
              </a:r>
              <a:endParaRPr kumimoji="1" lang="en-US" altLang="ja-JP" b="1" dirty="0"/>
            </a:p>
            <a:p>
              <a:pPr algn="ctr"/>
              <a:r>
                <a:rPr kumimoji="1" lang="ja-JP" altLang="en-US" b="1" dirty="0"/>
                <a:t>動画</a:t>
              </a:r>
              <a:r>
                <a:rPr kumimoji="1" lang="en-US" altLang="ja-JP" b="1" dirty="0"/>
                <a:t>CM</a:t>
              </a:r>
              <a:r>
                <a:rPr kumimoji="1" lang="ja-JP" altLang="en-US" b="1" dirty="0"/>
                <a:t>枠</a:t>
              </a:r>
            </a:p>
          </p:txBody>
        </p:sp>
      </p:grpSp>
      <p:sp>
        <p:nvSpPr>
          <p:cNvPr id="12" name="テキスト ボックス 11">
            <a:extLst>
              <a:ext uri="{FF2B5EF4-FFF2-40B4-BE49-F238E27FC236}">
                <a16:creationId xmlns:a16="http://schemas.microsoft.com/office/drawing/2014/main" id="{2542BADC-1424-F22C-BBA8-1E1062F785D1}"/>
              </a:ext>
            </a:extLst>
          </p:cNvPr>
          <p:cNvSpPr txBox="1"/>
          <p:nvPr/>
        </p:nvSpPr>
        <p:spPr>
          <a:xfrm>
            <a:off x="-1" y="5240918"/>
            <a:ext cx="12192001" cy="732688"/>
          </a:xfrm>
          <a:prstGeom prst="rect">
            <a:avLst/>
          </a:prstGeom>
          <a:solidFill>
            <a:srgbClr val="00003E"/>
          </a:solidFill>
        </p:spPr>
        <p:txBody>
          <a:bodyPr wrap="square" lIns="1728000" anchor="ctr">
            <a:noAutofit/>
          </a:bodyPr>
          <a:lstStyle/>
          <a:p>
            <a:pPr>
              <a:lnSpc>
                <a:spcPct val="120000"/>
              </a:lnSpc>
              <a:buClr>
                <a:srgbClr val="C00000"/>
              </a:buClr>
            </a:pPr>
            <a:r>
              <a:rPr kumimoji="1" lang="en-US" altLang="ja-JP" b="1" dirty="0">
                <a:solidFill>
                  <a:schemeClr val="bg1"/>
                </a:solidFill>
                <a:latin typeface="メイリオ" panose="020B0604030504040204" pitchFamily="50" charset="-128"/>
                <a:ea typeface="メイリオ" panose="020B0604030504040204" pitchFamily="50" charset="-128"/>
              </a:rPr>
              <a:t>LINE</a:t>
            </a:r>
            <a:r>
              <a:rPr kumimoji="1" lang="ja-JP" altLang="en-US" b="1">
                <a:solidFill>
                  <a:schemeClr val="bg1"/>
                </a:solidFill>
                <a:latin typeface="メイリオ" panose="020B0604030504040204" pitchFamily="50" charset="-128"/>
                <a:ea typeface="メイリオ" panose="020B0604030504040204" pitchFamily="50" charset="-128"/>
              </a:rPr>
              <a:t>ヤフー</a:t>
            </a:r>
            <a:r>
              <a:rPr lang="ja-JP" altLang="en-US" b="1">
                <a:solidFill>
                  <a:schemeClr val="bg1"/>
                </a:solidFill>
                <a:latin typeface="メイリオ" panose="020B0604030504040204" pitchFamily="50" charset="-128"/>
                <a:ea typeface="メイリオ" panose="020B0604030504040204" pitchFamily="50" charset="-128"/>
              </a:rPr>
              <a:t>が</a:t>
            </a:r>
            <a:r>
              <a:rPr lang="ja-JP" altLang="en-US" b="1" dirty="0">
                <a:solidFill>
                  <a:schemeClr val="bg1"/>
                </a:solidFill>
                <a:latin typeface="メイリオ" panose="020B0604030504040204" pitchFamily="50" charset="-128"/>
                <a:ea typeface="メイリオ" panose="020B0604030504040204" pitchFamily="50" charset="-128"/>
              </a:rPr>
              <a:t>販売</a:t>
            </a:r>
            <a:r>
              <a:rPr lang="ja-JP" altLang="en-US" b="1">
                <a:solidFill>
                  <a:schemeClr val="bg1"/>
                </a:solidFill>
                <a:latin typeface="メイリオ" panose="020B0604030504040204" pitchFamily="50" charset="-128"/>
                <a:ea typeface="メイリオ" panose="020B0604030504040204" pitchFamily="50" charset="-128"/>
              </a:rPr>
              <a:t>するバーチャル高校野球の広告商品で</a:t>
            </a:r>
            <a:r>
              <a:rPr lang="ja-JP" altLang="en-US" b="1" dirty="0">
                <a:solidFill>
                  <a:schemeClr val="bg1"/>
                </a:solidFill>
                <a:latin typeface="メイリオ" panose="020B0604030504040204" pitchFamily="50" charset="-128"/>
                <a:ea typeface="メイリオ" panose="020B0604030504040204" pitchFamily="50" charset="-128"/>
              </a:rPr>
              <a:t>は</a:t>
            </a:r>
            <a:endParaRPr lang="en-US" altLang="ja-JP" b="1" dirty="0">
              <a:solidFill>
                <a:schemeClr val="bg1"/>
              </a:solidFill>
              <a:latin typeface="メイリオ" panose="020B0604030504040204" pitchFamily="50" charset="-128"/>
              <a:ea typeface="メイリオ" panose="020B0604030504040204" pitchFamily="50" charset="-128"/>
            </a:endParaRPr>
          </a:p>
          <a:p>
            <a:pPr>
              <a:lnSpc>
                <a:spcPct val="120000"/>
              </a:lnSpc>
              <a:buClr>
                <a:srgbClr val="C00000"/>
              </a:buClr>
            </a:pPr>
            <a:r>
              <a:rPr kumimoji="1" lang="ja-JP" altLang="en-US" b="1" dirty="0">
                <a:solidFill>
                  <a:schemeClr val="bg1"/>
                </a:solidFill>
                <a:latin typeface="メイリオ" panose="020B0604030504040204" pitchFamily="50" charset="-128"/>
                <a:ea typeface="メイリオ" panose="020B0604030504040204" pitchFamily="50" charset="-128"/>
              </a:rPr>
              <a:t>ロゴ動画及び「本日の配信予定」のオプション商品は販売いたしません</a:t>
            </a:r>
            <a:endParaRPr kumimoji="1" lang="en-US" altLang="ja-JP" b="1" dirty="0">
              <a:solidFill>
                <a:schemeClr val="bg1"/>
              </a:solidFill>
              <a:latin typeface="メイリオ" panose="020B0604030504040204" pitchFamily="50" charset="-128"/>
              <a:ea typeface="メイリオ" panose="020B0604030504040204" pitchFamily="50" charset="-128"/>
            </a:endParaRPr>
          </a:p>
        </p:txBody>
      </p:sp>
      <p:sp>
        <p:nvSpPr>
          <p:cNvPr id="13" name="二等辺三角形 40">
            <a:extLst>
              <a:ext uri="{FF2B5EF4-FFF2-40B4-BE49-F238E27FC236}">
                <a16:creationId xmlns:a16="http://schemas.microsoft.com/office/drawing/2014/main" id="{FE161C77-2AF7-78C0-0119-950AC1E85B2E}"/>
              </a:ext>
            </a:extLst>
          </p:cNvPr>
          <p:cNvSpPr/>
          <p:nvPr/>
        </p:nvSpPr>
        <p:spPr>
          <a:xfrm rot="5400000">
            <a:off x="2343680"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二等辺三角形 41">
            <a:extLst>
              <a:ext uri="{FF2B5EF4-FFF2-40B4-BE49-F238E27FC236}">
                <a16:creationId xmlns:a16="http://schemas.microsoft.com/office/drawing/2014/main" id="{5879AF22-816D-6C03-465C-114E7DB7C054}"/>
              </a:ext>
            </a:extLst>
          </p:cNvPr>
          <p:cNvSpPr/>
          <p:nvPr/>
        </p:nvSpPr>
        <p:spPr>
          <a:xfrm rot="5400000">
            <a:off x="4758451"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二等辺三角形 42">
            <a:extLst>
              <a:ext uri="{FF2B5EF4-FFF2-40B4-BE49-F238E27FC236}">
                <a16:creationId xmlns:a16="http://schemas.microsoft.com/office/drawing/2014/main" id="{D31D6663-5BD1-CD9D-C24C-56BAE1537932}"/>
              </a:ext>
            </a:extLst>
          </p:cNvPr>
          <p:cNvSpPr/>
          <p:nvPr/>
        </p:nvSpPr>
        <p:spPr>
          <a:xfrm rot="5400000">
            <a:off x="7045637"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二等辺三角形 43">
            <a:extLst>
              <a:ext uri="{FF2B5EF4-FFF2-40B4-BE49-F238E27FC236}">
                <a16:creationId xmlns:a16="http://schemas.microsoft.com/office/drawing/2014/main" id="{32D50812-E34A-4D47-0F68-D777C6EBB977}"/>
              </a:ext>
            </a:extLst>
          </p:cNvPr>
          <p:cNvSpPr/>
          <p:nvPr/>
        </p:nvSpPr>
        <p:spPr>
          <a:xfrm rot="5400000">
            <a:off x="9332823"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 name="グループ化 16">
            <a:extLst>
              <a:ext uri="{FF2B5EF4-FFF2-40B4-BE49-F238E27FC236}">
                <a16:creationId xmlns:a16="http://schemas.microsoft.com/office/drawing/2014/main" id="{94C3664E-C06B-12E8-229C-D876943DF841}"/>
              </a:ext>
            </a:extLst>
          </p:cNvPr>
          <p:cNvGrpSpPr/>
          <p:nvPr/>
        </p:nvGrpSpPr>
        <p:grpSpPr>
          <a:xfrm>
            <a:off x="240228" y="2868279"/>
            <a:ext cx="2020798" cy="1154384"/>
            <a:chOff x="284480" y="1864838"/>
            <a:chExt cx="2020798" cy="1154384"/>
          </a:xfrm>
        </p:grpSpPr>
        <p:pic>
          <p:nvPicPr>
            <p:cNvPr id="18" name="図 17">
              <a:extLst>
                <a:ext uri="{FF2B5EF4-FFF2-40B4-BE49-F238E27FC236}">
                  <a16:creationId xmlns:a16="http://schemas.microsoft.com/office/drawing/2014/main" id="{89104F9A-1598-5D90-7945-FFDB2E98856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1121" t="29205" r="39453" b="30004"/>
            <a:stretch/>
          </p:blipFill>
          <p:spPr>
            <a:xfrm>
              <a:off x="284480" y="1864838"/>
              <a:ext cx="2020798" cy="115438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9" name="二等辺三角形 45">
              <a:extLst>
                <a:ext uri="{FF2B5EF4-FFF2-40B4-BE49-F238E27FC236}">
                  <a16:creationId xmlns:a16="http://schemas.microsoft.com/office/drawing/2014/main" id="{6B1F2328-D0E6-98C9-DBAD-2F80458189EB}"/>
                </a:ext>
              </a:extLst>
            </p:cNvPr>
            <p:cNvSpPr/>
            <p:nvPr/>
          </p:nvSpPr>
          <p:spPr>
            <a:xfrm rot="5400000">
              <a:off x="1164359" y="2194438"/>
              <a:ext cx="487779" cy="495184"/>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 name="グループ化 19">
            <a:extLst>
              <a:ext uri="{FF2B5EF4-FFF2-40B4-BE49-F238E27FC236}">
                <a16:creationId xmlns:a16="http://schemas.microsoft.com/office/drawing/2014/main" id="{9DE02182-1238-1B9B-FA26-EAD4283890BC}"/>
              </a:ext>
            </a:extLst>
          </p:cNvPr>
          <p:cNvGrpSpPr/>
          <p:nvPr/>
        </p:nvGrpSpPr>
        <p:grpSpPr>
          <a:xfrm>
            <a:off x="5174264" y="2850630"/>
            <a:ext cx="1788719" cy="1543422"/>
            <a:chOff x="5253707" y="1777739"/>
            <a:chExt cx="1788719" cy="1543422"/>
          </a:xfrm>
        </p:grpSpPr>
        <p:sp>
          <p:nvSpPr>
            <p:cNvPr id="21" name="テキスト ボックス 20">
              <a:extLst>
                <a:ext uri="{FF2B5EF4-FFF2-40B4-BE49-F238E27FC236}">
                  <a16:creationId xmlns:a16="http://schemas.microsoft.com/office/drawing/2014/main" id="{CB337575-3518-227C-908C-49549E383DE8}"/>
                </a:ext>
              </a:extLst>
            </p:cNvPr>
            <p:cNvSpPr txBox="1"/>
            <p:nvPr/>
          </p:nvSpPr>
          <p:spPr>
            <a:xfrm>
              <a:off x="5284066" y="3059551"/>
              <a:ext cx="1728000" cy="261610"/>
            </a:xfrm>
            <a:prstGeom prst="homePlate">
              <a:avLst/>
            </a:prstGeom>
            <a:solidFill>
              <a:schemeClr val="bg1">
                <a:lumMod val="50000"/>
              </a:schemeClr>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bg1"/>
                  </a:solidFill>
                  <a:effectLst/>
                  <a:uLnTx/>
                  <a:uFillTx/>
                  <a:latin typeface="+mn-ea"/>
                  <a:cs typeface="+mn-cs"/>
                </a:rPr>
                <a:t>ロゴ動画　</a:t>
              </a:r>
              <a:r>
                <a:rPr kumimoji="1" lang="en-US" altLang="ja-JP" sz="1400" b="0" i="0" u="none" strike="noStrike" kern="1200" cap="none" spc="0" normalizeH="0" baseline="0" noProof="0" dirty="0">
                  <a:ln>
                    <a:noFill/>
                  </a:ln>
                  <a:solidFill>
                    <a:schemeClr val="bg1"/>
                  </a:solidFill>
                  <a:effectLst/>
                  <a:uLnTx/>
                  <a:uFillTx/>
                  <a:latin typeface="+mn-ea"/>
                  <a:cs typeface="+mn-cs"/>
                </a:rPr>
                <a:t>※2</a:t>
              </a:r>
              <a:r>
                <a:rPr kumimoji="1" lang="ja-JP" altLang="en-US" sz="1400" b="0" i="0" u="none" strike="noStrike" kern="1200" cap="none" spc="0" normalizeH="0" baseline="0" noProof="0" dirty="0">
                  <a:ln>
                    <a:noFill/>
                  </a:ln>
                  <a:solidFill>
                    <a:schemeClr val="bg1"/>
                  </a:solidFill>
                  <a:effectLst/>
                  <a:uLnTx/>
                  <a:uFillTx/>
                  <a:latin typeface="+mn-ea"/>
                  <a:cs typeface="+mn-cs"/>
                </a:rPr>
                <a:t>～</a:t>
              </a:r>
              <a:r>
                <a:rPr kumimoji="1" lang="en-US" altLang="ja-JP" sz="1400" b="0" i="0" u="none" strike="noStrike" kern="1200" cap="none" spc="0" normalizeH="0" baseline="0" noProof="0" dirty="0">
                  <a:ln>
                    <a:noFill/>
                  </a:ln>
                  <a:solidFill>
                    <a:schemeClr val="bg1"/>
                  </a:solidFill>
                  <a:effectLst/>
                  <a:uLnTx/>
                  <a:uFillTx/>
                  <a:latin typeface="+mn-ea"/>
                  <a:cs typeface="+mn-cs"/>
                </a:rPr>
                <a:t>3</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pic>
          <p:nvPicPr>
            <p:cNvPr id="22" name="図 21">
              <a:extLst>
                <a:ext uri="{FF2B5EF4-FFF2-40B4-BE49-F238E27FC236}">
                  <a16:creationId xmlns:a16="http://schemas.microsoft.com/office/drawing/2014/main" id="{48847AFF-5135-A49D-64EF-EC99460DF6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53707" y="1777739"/>
              <a:ext cx="1788719" cy="1189683"/>
            </a:xfrm>
            <a:prstGeom prst="rect">
              <a:avLst/>
            </a:prstGeom>
            <a:effectLst>
              <a:outerShdw blurRad="50800" dist="38100" dir="2700000" algn="tl" rotWithShape="0">
                <a:prstClr val="black">
                  <a:alpha val="40000"/>
                </a:prstClr>
              </a:outerShdw>
            </a:effectLst>
          </p:spPr>
        </p:pic>
        <p:grpSp>
          <p:nvGrpSpPr>
            <p:cNvPr id="23" name="グループ化 22">
              <a:extLst>
                <a:ext uri="{FF2B5EF4-FFF2-40B4-BE49-F238E27FC236}">
                  <a16:creationId xmlns:a16="http://schemas.microsoft.com/office/drawing/2014/main" id="{143EAAE8-AE65-CBBD-301D-3BD95C82BFD2}"/>
                </a:ext>
              </a:extLst>
            </p:cNvPr>
            <p:cNvGrpSpPr/>
            <p:nvPr/>
          </p:nvGrpSpPr>
          <p:grpSpPr>
            <a:xfrm>
              <a:off x="5322798" y="2539160"/>
              <a:ext cx="1650536" cy="304916"/>
              <a:chOff x="5326796" y="2608610"/>
              <a:chExt cx="1650536" cy="304916"/>
            </a:xfrm>
          </p:grpSpPr>
          <p:sp>
            <p:nvSpPr>
              <p:cNvPr id="24" name="正方形/長方形 23">
                <a:extLst>
                  <a:ext uri="{FF2B5EF4-FFF2-40B4-BE49-F238E27FC236}">
                    <a16:creationId xmlns:a16="http://schemas.microsoft.com/office/drawing/2014/main" id="{EAE8B513-5CA6-6115-03A4-E8841D4C8A1E}"/>
                  </a:ext>
                </a:extLst>
              </p:cNvPr>
              <p:cNvSpPr/>
              <p:nvPr/>
            </p:nvSpPr>
            <p:spPr>
              <a:xfrm>
                <a:off x="5326796" y="2608610"/>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600" dirty="0">
                    <a:solidFill>
                      <a:schemeClr val="bg1"/>
                    </a:solidFill>
                  </a:rPr>
                  <a:t>ロゴ</a:t>
                </a:r>
              </a:p>
            </p:txBody>
          </p:sp>
          <p:sp>
            <p:nvSpPr>
              <p:cNvPr id="25" name="正方形/長方形 24">
                <a:extLst>
                  <a:ext uri="{FF2B5EF4-FFF2-40B4-BE49-F238E27FC236}">
                    <a16:creationId xmlns:a16="http://schemas.microsoft.com/office/drawing/2014/main" id="{0EBCC5A4-B18E-1976-7EF2-6894164EE00F}"/>
                  </a:ext>
                </a:extLst>
              </p:cNvPr>
              <p:cNvSpPr/>
              <p:nvPr/>
            </p:nvSpPr>
            <p:spPr>
              <a:xfrm>
                <a:off x="5931585" y="2609802"/>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bg1"/>
                    </a:solidFill>
                  </a:rPr>
                  <a:t>ロゴ</a:t>
                </a:r>
              </a:p>
            </p:txBody>
          </p:sp>
          <p:sp>
            <p:nvSpPr>
              <p:cNvPr id="26" name="正方形/長方形 25">
                <a:extLst>
                  <a:ext uri="{FF2B5EF4-FFF2-40B4-BE49-F238E27FC236}">
                    <a16:creationId xmlns:a16="http://schemas.microsoft.com/office/drawing/2014/main" id="{25E9A5D5-42C8-7370-DC6F-DBD3F6D4FE74}"/>
                  </a:ext>
                </a:extLst>
              </p:cNvPr>
              <p:cNvSpPr/>
              <p:nvPr/>
            </p:nvSpPr>
            <p:spPr>
              <a:xfrm>
                <a:off x="6536374" y="2612602"/>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bg1"/>
                    </a:solidFill>
                  </a:rPr>
                  <a:t>ロゴ</a:t>
                </a:r>
              </a:p>
            </p:txBody>
          </p:sp>
        </p:grpSp>
      </p:grpSp>
      <p:grpSp>
        <p:nvGrpSpPr>
          <p:cNvPr id="27" name="グループ化 26">
            <a:extLst>
              <a:ext uri="{FF2B5EF4-FFF2-40B4-BE49-F238E27FC236}">
                <a16:creationId xmlns:a16="http://schemas.microsoft.com/office/drawing/2014/main" id="{C6ABF5B9-7D69-C158-CAC2-F304A8B8D83A}"/>
              </a:ext>
            </a:extLst>
          </p:cNvPr>
          <p:cNvGrpSpPr/>
          <p:nvPr/>
        </p:nvGrpSpPr>
        <p:grpSpPr>
          <a:xfrm>
            <a:off x="7461450" y="2868201"/>
            <a:ext cx="1788719" cy="1525851"/>
            <a:chOff x="7589906" y="1795310"/>
            <a:chExt cx="1788719" cy="1525851"/>
          </a:xfrm>
        </p:grpSpPr>
        <p:sp>
          <p:nvSpPr>
            <p:cNvPr id="28" name="テキスト ボックス 27">
              <a:extLst>
                <a:ext uri="{FF2B5EF4-FFF2-40B4-BE49-F238E27FC236}">
                  <a16:creationId xmlns:a16="http://schemas.microsoft.com/office/drawing/2014/main" id="{7DA409D6-7941-CB85-E6AB-40446340D410}"/>
                </a:ext>
              </a:extLst>
            </p:cNvPr>
            <p:cNvSpPr txBox="1"/>
            <p:nvPr/>
          </p:nvSpPr>
          <p:spPr>
            <a:xfrm>
              <a:off x="7620265"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※2</a:t>
              </a:r>
              <a:r>
                <a:rPr kumimoji="1" lang="ja-JP" altLang="en-US" sz="1400" b="0" i="0" u="none" strike="noStrike" kern="1200" cap="none" spc="0" normalizeH="0" baseline="0" noProof="0" dirty="0">
                  <a:ln>
                    <a:noFill/>
                  </a:ln>
                  <a:solidFill>
                    <a:schemeClr val="bg1"/>
                  </a:solidFill>
                  <a:effectLst/>
                  <a:uLnTx/>
                  <a:uFillTx/>
                  <a:latin typeface="+mn-ea"/>
                  <a:cs typeface="+mn-cs"/>
                </a:rPr>
                <a:t>～</a:t>
              </a:r>
              <a:r>
                <a:rPr kumimoji="1" lang="en-US" altLang="ja-JP" sz="1400" b="0" i="0" u="none" strike="noStrike" kern="1200" cap="none" spc="0" normalizeH="0" baseline="0" noProof="0" dirty="0">
                  <a:ln>
                    <a:noFill/>
                  </a:ln>
                  <a:solidFill>
                    <a:schemeClr val="bg1"/>
                  </a:solidFill>
                  <a:effectLst/>
                  <a:uLnTx/>
                  <a:uFillTx/>
                  <a:latin typeface="+mn-ea"/>
                  <a:cs typeface="+mn-cs"/>
                </a:rPr>
                <a:t>3</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grpSp>
          <p:nvGrpSpPr>
            <p:cNvPr id="29" name="グループ化 28">
              <a:extLst>
                <a:ext uri="{FF2B5EF4-FFF2-40B4-BE49-F238E27FC236}">
                  <a16:creationId xmlns:a16="http://schemas.microsoft.com/office/drawing/2014/main" id="{909D92E2-DD08-7474-E75D-B01053A686C9}"/>
                </a:ext>
              </a:extLst>
            </p:cNvPr>
            <p:cNvGrpSpPr/>
            <p:nvPr/>
          </p:nvGrpSpPr>
          <p:grpSpPr>
            <a:xfrm>
              <a:off x="7589906" y="1795310"/>
              <a:ext cx="1788719" cy="1189683"/>
              <a:chOff x="8480790" y="3423643"/>
              <a:chExt cx="3485708" cy="2318357"/>
            </a:xfrm>
          </p:grpSpPr>
          <p:pic>
            <p:nvPicPr>
              <p:cNvPr id="30" name="図 29">
                <a:extLst>
                  <a:ext uri="{FF2B5EF4-FFF2-40B4-BE49-F238E27FC236}">
                    <a16:creationId xmlns:a16="http://schemas.microsoft.com/office/drawing/2014/main" id="{DE0DB143-00B8-C575-E7A2-2B722DF425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80790" y="3423643"/>
                <a:ext cx="3485708" cy="2318357"/>
              </a:xfrm>
              <a:prstGeom prst="rect">
                <a:avLst/>
              </a:prstGeom>
              <a:effectLst>
                <a:outerShdw blurRad="50800" dist="38100" dir="2700000" algn="tl" rotWithShape="0">
                  <a:prstClr val="black">
                    <a:alpha val="40000"/>
                  </a:prstClr>
                </a:outerShdw>
              </a:effectLst>
            </p:spPr>
          </p:pic>
          <p:sp>
            <p:nvSpPr>
              <p:cNvPr id="31" name="テキスト ボックス 30">
                <a:extLst>
                  <a:ext uri="{FF2B5EF4-FFF2-40B4-BE49-F238E27FC236}">
                    <a16:creationId xmlns:a16="http://schemas.microsoft.com/office/drawing/2014/main" id="{FB6FDFF4-9FE6-B129-6B7B-D6E9ABB43FF1}"/>
                  </a:ext>
                </a:extLst>
              </p:cNvPr>
              <p:cNvSpPr txBox="1"/>
              <p:nvPr/>
            </p:nvSpPr>
            <p:spPr>
              <a:xfrm>
                <a:off x="8482865" y="3765232"/>
                <a:ext cx="3481559" cy="1773696"/>
              </a:xfrm>
              <a:prstGeom prst="rect">
                <a:avLst/>
              </a:prstGeom>
              <a:solidFill>
                <a:schemeClr val="bg1">
                  <a:alpha val="34000"/>
                </a:schemeClr>
              </a:solidFill>
            </p:spPr>
            <p:txBody>
              <a:bodyPr wrap="square" rtlCol="0">
                <a:spAutoFit/>
              </a:bodyPr>
              <a:lstStyle/>
              <a:p>
                <a:pPr algn="ctr">
                  <a:lnSpc>
                    <a:spcPct val="150000"/>
                  </a:lnSpc>
                </a:pPr>
                <a:r>
                  <a:rPr kumimoji="1" lang="ja-JP" altLang="en-US" sz="600" b="1" dirty="0"/>
                  <a:t>本日の配信予定</a:t>
                </a:r>
                <a:endParaRPr kumimoji="1" lang="en-US" altLang="ja-JP" sz="600" b="1" dirty="0"/>
              </a:p>
              <a:p>
                <a:pPr algn="ctr">
                  <a:lnSpc>
                    <a:spcPct val="150000"/>
                  </a:lnSpc>
                </a:pPr>
                <a:endParaRPr lang="en-US" altLang="ja-JP" sz="600" b="1" dirty="0"/>
              </a:p>
              <a:p>
                <a:pPr algn="ctr">
                  <a:lnSpc>
                    <a:spcPct val="150000"/>
                  </a:lnSpc>
                </a:pPr>
                <a:endParaRPr kumimoji="1" lang="en-US" altLang="ja-JP" sz="600" b="1" dirty="0"/>
              </a:p>
              <a:p>
                <a:pPr algn="ctr">
                  <a:lnSpc>
                    <a:spcPct val="150000"/>
                  </a:lnSpc>
                </a:pPr>
                <a:r>
                  <a:rPr lang="ja-JP" altLang="en-US" sz="600" b="1" dirty="0"/>
                  <a:t>第一試合 </a:t>
                </a:r>
                <a:r>
                  <a:rPr lang="en-US" altLang="ja-JP" sz="600" b="1" dirty="0"/>
                  <a:t>09:30~ </a:t>
                </a:r>
                <a:r>
                  <a:rPr lang="ja-JP" altLang="en-US" sz="600" b="1" dirty="0"/>
                  <a:t>国学院久我山</a:t>
                </a:r>
                <a:r>
                  <a:rPr lang="en-US" altLang="ja-JP" sz="600" b="1" dirty="0"/>
                  <a:t>VS</a:t>
                </a:r>
                <a:r>
                  <a:rPr lang="ja-JP" altLang="en-US" sz="600" b="1" dirty="0"/>
                  <a:t>大阪桐蔭</a:t>
                </a:r>
                <a:endParaRPr lang="en-US" altLang="ja-JP" sz="600" b="1" dirty="0"/>
              </a:p>
              <a:p>
                <a:pPr algn="ctr">
                  <a:lnSpc>
                    <a:spcPct val="150000"/>
                  </a:lnSpc>
                </a:pPr>
                <a:r>
                  <a:rPr kumimoji="1" lang="ja-JP" altLang="en-US" sz="600" b="1" dirty="0"/>
                  <a:t>第二試合 </a:t>
                </a:r>
                <a:r>
                  <a:rPr kumimoji="1" lang="en-US" altLang="ja-JP" sz="600" b="1" dirty="0"/>
                  <a:t>12:00</a:t>
                </a:r>
                <a:r>
                  <a:rPr lang="en-US" altLang="ja-JP" sz="600" b="1" dirty="0"/>
                  <a:t>~</a:t>
                </a:r>
                <a:r>
                  <a:rPr lang="ja-JP" altLang="en-US" sz="600" b="1" dirty="0"/>
                  <a:t> 星稜</a:t>
                </a:r>
                <a:r>
                  <a:rPr lang="en-US" altLang="ja-JP" sz="600" b="1" dirty="0"/>
                  <a:t>VS</a:t>
                </a:r>
                <a:r>
                  <a:rPr lang="ja-JP" altLang="en-US" sz="600" b="1" dirty="0"/>
                  <a:t>明徳義塾</a:t>
                </a:r>
                <a:endParaRPr lang="en-US" altLang="ja-JP" sz="600" b="1" dirty="0"/>
              </a:p>
              <a:p>
                <a:pPr algn="ctr">
                  <a:lnSpc>
                    <a:spcPct val="150000"/>
                  </a:lnSpc>
                </a:pPr>
                <a:r>
                  <a:rPr kumimoji="1" lang="ja-JP" altLang="en-US" sz="600" b="1" dirty="0"/>
                  <a:t>第三試合 </a:t>
                </a:r>
                <a:r>
                  <a:rPr kumimoji="1" lang="en-US" altLang="ja-JP" sz="600" b="1" dirty="0"/>
                  <a:t>14:30~ </a:t>
                </a:r>
                <a:r>
                  <a:rPr kumimoji="1" lang="ja-JP" altLang="en-US" sz="600" b="1" dirty="0"/>
                  <a:t>光星学院</a:t>
                </a:r>
                <a:r>
                  <a:rPr kumimoji="1" lang="en-US" altLang="ja-JP" sz="600" b="1" dirty="0"/>
                  <a:t>VS</a:t>
                </a:r>
                <a:r>
                  <a:rPr kumimoji="1" lang="ja-JP" altLang="en-US" sz="600" b="1" dirty="0"/>
                  <a:t>智辯和歌山</a:t>
                </a:r>
              </a:p>
            </p:txBody>
          </p:sp>
          <p:pic>
            <p:nvPicPr>
              <p:cNvPr id="32" name="図 31">
                <a:extLst>
                  <a:ext uri="{FF2B5EF4-FFF2-40B4-BE49-F238E27FC236}">
                    <a16:creationId xmlns:a16="http://schemas.microsoft.com/office/drawing/2014/main" id="{ABD206EF-8820-5EEF-7D7F-AD408A4B53D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10900" y="4138998"/>
                <a:ext cx="825488" cy="326034"/>
              </a:xfrm>
              <a:prstGeom prst="rect">
                <a:avLst/>
              </a:prstGeom>
            </p:spPr>
          </p:pic>
          <p:cxnSp>
            <p:nvCxnSpPr>
              <p:cNvPr id="33" name="直線コネクタ 32">
                <a:extLst>
                  <a:ext uri="{FF2B5EF4-FFF2-40B4-BE49-F238E27FC236}">
                    <a16:creationId xmlns:a16="http://schemas.microsoft.com/office/drawing/2014/main" id="{D03581D2-07BB-4E81-0AA6-B32B5A6CFE73}"/>
                  </a:ext>
                </a:extLst>
              </p:cNvPr>
              <p:cNvCxnSpPr>
                <a:cxnSpLocks/>
              </p:cNvCxnSpPr>
              <p:nvPr/>
            </p:nvCxnSpPr>
            <p:spPr>
              <a:xfrm>
                <a:off x="8950528" y="4599044"/>
                <a:ext cx="25462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34" name="テキスト ボックス 33">
            <a:extLst>
              <a:ext uri="{FF2B5EF4-FFF2-40B4-BE49-F238E27FC236}">
                <a16:creationId xmlns:a16="http://schemas.microsoft.com/office/drawing/2014/main" id="{C017B1B3-4569-1F3B-5F63-A8ECE5625AF5}"/>
              </a:ext>
            </a:extLst>
          </p:cNvPr>
          <p:cNvSpPr txBox="1"/>
          <p:nvPr/>
        </p:nvSpPr>
        <p:spPr>
          <a:xfrm>
            <a:off x="386627" y="4125063"/>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LIVE</a:t>
            </a:r>
            <a:r>
              <a:rPr kumimoji="1" lang="ja-JP" altLang="en-US" sz="1400" b="0" i="0" u="none" strike="noStrike" kern="1200" cap="none" spc="0" normalizeH="0" baseline="0" noProof="0" dirty="0">
                <a:ln>
                  <a:noFill/>
                </a:ln>
                <a:solidFill>
                  <a:schemeClr val="bg1"/>
                </a:solidFill>
                <a:effectLst/>
                <a:uLnTx/>
                <a:uFillTx/>
                <a:latin typeface="+mn-ea"/>
                <a:cs typeface="+mn-cs"/>
              </a:rPr>
              <a:t>中継前</a:t>
            </a:r>
          </a:p>
        </p:txBody>
      </p:sp>
      <p:sp>
        <p:nvSpPr>
          <p:cNvPr id="35" name="正方形/長方形 34">
            <a:extLst>
              <a:ext uri="{FF2B5EF4-FFF2-40B4-BE49-F238E27FC236}">
                <a16:creationId xmlns:a16="http://schemas.microsoft.com/office/drawing/2014/main" id="{B940D197-4A42-7DD3-1047-70A3ECA41C39}"/>
              </a:ext>
            </a:extLst>
          </p:cNvPr>
          <p:cNvSpPr/>
          <p:nvPr/>
        </p:nvSpPr>
        <p:spPr>
          <a:xfrm>
            <a:off x="7898877" y="2998316"/>
            <a:ext cx="948229" cy="456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B887EBD2-F03A-A2AA-244B-1646C12262DD}"/>
              </a:ext>
            </a:extLst>
          </p:cNvPr>
          <p:cNvSpPr txBox="1"/>
          <p:nvPr/>
        </p:nvSpPr>
        <p:spPr>
          <a:xfrm>
            <a:off x="2777576" y="2556610"/>
            <a:ext cx="1897552" cy="369332"/>
          </a:xfrm>
          <a:prstGeom prst="rect">
            <a:avLst/>
          </a:prstGeom>
          <a:noFill/>
        </p:spPr>
        <p:txBody>
          <a:bodyPr wrap="square" rtlCol="0">
            <a:spAutoFit/>
          </a:bodyPr>
          <a:lstStyle/>
          <a:p>
            <a:pPr algn="ctr"/>
            <a:r>
              <a:rPr lang="ja-JP" altLang="en-US" b="1" dirty="0">
                <a:solidFill>
                  <a:srgbClr val="C00000"/>
                </a:solidFill>
              </a:rPr>
              <a:t>購入可</a:t>
            </a:r>
            <a:endParaRPr kumimoji="1" lang="ja-JP" altLang="en-US" b="1" dirty="0">
              <a:solidFill>
                <a:srgbClr val="C00000"/>
              </a:solidFill>
            </a:endParaRPr>
          </a:p>
        </p:txBody>
      </p:sp>
      <p:sp>
        <p:nvSpPr>
          <p:cNvPr id="37" name="正方形/長方形 36">
            <a:extLst>
              <a:ext uri="{FF2B5EF4-FFF2-40B4-BE49-F238E27FC236}">
                <a16:creationId xmlns:a16="http://schemas.microsoft.com/office/drawing/2014/main" id="{69376A5F-6378-8E23-03EA-0ECBD20F6F40}"/>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プリロール動画広告配信後、</a:t>
            </a:r>
            <a:r>
              <a:rPr kumimoji="1" lang="en-US" altLang="ja-JP" sz="2000" b="1" dirty="0">
                <a:solidFill>
                  <a:srgbClr val="00003E"/>
                </a:solidFill>
                <a:latin typeface="メイリオ" panose="020B0604030504040204" pitchFamily="50" charset="-128"/>
                <a:ea typeface="メイリオ" panose="020B0604030504040204" pitchFamily="50" charset="-128"/>
              </a:rPr>
              <a:t>LIVE</a:t>
            </a:r>
            <a:r>
              <a:rPr kumimoji="1" lang="ja-JP" altLang="en-US" sz="2000" b="1" dirty="0">
                <a:solidFill>
                  <a:srgbClr val="00003E"/>
                </a:solidFill>
                <a:latin typeface="メイリオ" panose="020B0604030504040204" pitchFamily="50" charset="-128"/>
                <a:ea typeface="メイリオ" panose="020B0604030504040204" pitchFamily="50" charset="-128"/>
              </a:rPr>
              <a:t>中継前に</a:t>
            </a:r>
          </a:p>
          <a:p>
            <a:pPr algn="ctr"/>
            <a:r>
              <a:rPr kumimoji="1" lang="ja-JP" altLang="en-US" sz="2000" b="1" dirty="0">
                <a:solidFill>
                  <a:srgbClr val="00003E"/>
                </a:solidFill>
                <a:latin typeface="メイリオ" panose="020B0604030504040204" pitchFamily="50" charset="-128"/>
                <a:ea typeface="メイリオ" panose="020B0604030504040204" pitchFamily="50" charset="-128"/>
              </a:rPr>
              <a:t>ロゴ動画と「本日の配信予定」動画に他社様のロゴが掲出されることがあります</a:t>
            </a:r>
          </a:p>
        </p:txBody>
      </p:sp>
    </p:spTree>
    <p:extLst>
      <p:ext uri="{BB962C8B-B14F-4D97-AF65-F5344CB8AC3E}">
        <p14:creationId xmlns:p14="http://schemas.microsoft.com/office/powerpoint/2010/main" val="39201104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09B23-A708-8C11-196B-BBC09C73B055}"/>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83AB33CF-15B7-719D-54F9-F328838EADCD}"/>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0ED41A6D-6F18-6719-FDC2-EC9298EED4D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AD702567-05B9-4C09-412F-7C9F6A1DF583}"/>
              </a:ext>
            </a:extLst>
          </p:cNvPr>
          <p:cNvSpPr>
            <a:spLocks noGrp="1"/>
          </p:cNvSpPr>
          <p:nvPr>
            <p:ph type="body" sz="quarter" idx="10"/>
          </p:nvPr>
        </p:nvSpPr>
        <p:spPr/>
        <p:txBody>
          <a:bodyPr/>
          <a:lstStyle/>
          <a:p>
            <a:r>
              <a:rPr lang="ja-JP" altLang="en-US"/>
              <a:t>レギュレーション</a:t>
            </a:r>
            <a:endParaRPr kumimoji="1" lang="ja-JP" altLang="en-US" dirty="0"/>
          </a:p>
        </p:txBody>
      </p:sp>
      <p:graphicFrame>
        <p:nvGraphicFramePr>
          <p:cNvPr id="10" name="表 9">
            <a:extLst>
              <a:ext uri="{FF2B5EF4-FFF2-40B4-BE49-F238E27FC236}">
                <a16:creationId xmlns:a16="http://schemas.microsoft.com/office/drawing/2014/main" id="{061949E9-EE3F-BB28-3D89-62A7B0A99086}"/>
              </a:ext>
            </a:extLst>
          </p:cNvPr>
          <p:cNvGraphicFramePr>
            <a:graphicFrameLocks noGrp="1"/>
          </p:cNvGraphicFramePr>
          <p:nvPr>
            <p:extLst>
              <p:ext uri="{D42A27DB-BD31-4B8C-83A1-F6EECF244321}">
                <p14:modId xmlns:p14="http://schemas.microsoft.com/office/powerpoint/2010/main" val="2354239961"/>
              </p:ext>
            </p:extLst>
          </p:nvPr>
        </p:nvGraphicFramePr>
        <p:xfrm>
          <a:off x="334593" y="1313553"/>
          <a:ext cx="11485230" cy="4238429"/>
        </p:xfrm>
        <a:graphic>
          <a:graphicData uri="http://schemas.openxmlformats.org/drawingml/2006/table">
            <a:tbl>
              <a:tblPr>
                <a:tableStyleId>{5C22544A-7EE6-4342-B048-85BDC9FD1C3A}</a:tableStyleId>
              </a:tblPr>
              <a:tblGrid>
                <a:gridCol w="1098207">
                  <a:extLst>
                    <a:ext uri="{9D8B030D-6E8A-4147-A177-3AD203B41FA5}">
                      <a16:colId xmlns:a16="http://schemas.microsoft.com/office/drawing/2014/main" val="20000"/>
                    </a:ext>
                  </a:extLst>
                </a:gridCol>
                <a:gridCol w="2849986">
                  <a:extLst>
                    <a:ext uri="{9D8B030D-6E8A-4147-A177-3AD203B41FA5}">
                      <a16:colId xmlns:a16="http://schemas.microsoft.com/office/drawing/2014/main" val="20001"/>
                    </a:ext>
                  </a:extLst>
                </a:gridCol>
                <a:gridCol w="7537037">
                  <a:extLst>
                    <a:ext uri="{9D8B030D-6E8A-4147-A177-3AD203B41FA5}">
                      <a16:colId xmlns:a16="http://schemas.microsoft.com/office/drawing/2014/main" val="20002"/>
                    </a:ext>
                  </a:extLst>
                </a:gridCol>
              </a:tblGrid>
              <a:tr h="259971">
                <a:tc gridSpan="2">
                  <a:txBody>
                    <a:bodyPr/>
                    <a:lstStyle/>
                    <a:p>
                      <a:pPr algn="ctr"/>
                      <a:r>
                        <a:rPr kumimoji="0" lang="ja-JP" altLang="en-US" sz="1300" b="1" dirty="0">
                          <a:solidFill>
                            <a:schemeClr val="bg1"/>
                          </a:solidFill>
                          <a:latin typeface="+mn-ea"/>
                          <a:ea typeface="+mn-ea"/>
                        </a:rPr>
                        <a:t>掲載方法</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ローテーション</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59971">
                <a:tc gridSpan="2">
                  <a:txBody>
                    <a:bodyPr/>
                    <a:lstStyle/>
                    <a:p>
                      <a:pPr algn="ctr"/>
                      <a:r>
                        <a:rPr kumimoji="0" lang="ja-JP" altLang="en-US" sz="1300" b="1" dirty="0">
                          <a:solidFill>
                            <a:schemeClr val="bg1"/>
                          </a:solidFill>
                          <a:latin typeface="+mn-ea"/>
                          <a:ea typeface="+mn-ea"/>
                        </a:rPr>
                        <a:t>映像表示方法</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プログレッシブ</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59971">
                <a:tc rowSpan="9">
                  <a:txBody>
                    <a:bodyPr/>
                    <a:lstStyle/>
                    <a:p>
                      <a:pPr algn="ctr"/>
                      <a:r>
                        <a:rPr kumimoji="0" lang="ja-JP" altLang="en-US" sz="1300" b="1" dirty="0">
                          <a:solidFill>
                            <a:schemeClr val="bg1"/>
                          </a:solidFill>
                          <a:latin typeface="+mn-ea"/>
                          <a:ea typeface="+mn-ea"/>
                        </a:rPr>
                        <a:t>原稿規定</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a:txBody>
                    <a:bodyPr/>
                    <a:lstStyle/>
                    <a:p>
                      <a:pPr algn="ctr"/>
                      <a:r>
                        <a:rPr kumimoji="0" lang="ja-JP" altLang="en-US" sz="1300" b="1" dirty="0">
                          <a:solidFill>
                            <a:schemeClr val="bg1"/>
                          </a:solidFill>
                          <a:latin typeface="+mn-ea"/>
                          <a:ea typeface="+mn-ea"/>
                        </a:rPr>
                        <a:t>サイズ</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左右</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1280×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天地</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720pix</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以上</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2"/>
                  </a:ext>
                </a:extLst>
              </a:tr>
              <a:tr h="259971">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画角</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16</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9</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3"/>
                  </a:ext>
                </a:extLst>
              </a:tr>
              <a:tr h="441727">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ファイル形式</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Mp4</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推奨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テープ搬入など、お持ちの原稿でご相談ください</a:t>
                      </a:r>
                      <a:endParaRPr kumimoji="0" lang="ja-JP" altLang="en-US" sz="11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4"/>
                  </a:ext>
                </a:extLst>
              </a:tr>
              <a:tr h="412550">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コーデック</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tabLst>
                          <a:tab pos="447675" algn="l"/>
                        </a:tabLst>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Mp4	</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－映像：</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H264</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音声：</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AAC</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5"/>
                  </a:ext>
                </a:extLst>
              </a:tr>
              <a:tr h="259971">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容量</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規定なし</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6"/>
                  </a:ext>
                </a:extLst>
              </a:tr>
              <a:tr h="412550">
                <a:tc vMerge="1">
                  <a:txBody>
                    <a:bodyPr/>
                    <a:lstStyle/>
                    <a:p>
                      <a:endParaRPr kumimoji="1" lang="ja-JP" altLang="en-US"/>
                    </a:p>
                  </a:txBody>
                  <a:tcPr/>
                </a:tc>
                <a:tc>
                  <a:txBody>
                    <a:bodyPr/>
                    <a:lstStyle/>
                    <a:p>
                      <a:pPr algn="ctr"/>
                      <a:r>
                        <a:rPr kumimoji="0" lang="ja-JP" altLang="en-US" sz="1300" b="1" dirty="0">
                          <a:solidFill>
                            <a:schemeClr val="bg1"/>
                          </a:solidFill>
                          <a:latin typeface="+mn-ea"/>
                          <a:ea typeface="+mn-ea"/>
                        </a:rPr>
                        <a:t>フレームレート</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29.97 fps </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または</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30 fps</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13691000"/>
                  </a:ext>
                </a:extLst>
              </a:tr>
              <a:tr h="281926">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秒数</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15</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秒、</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30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秒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※30</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秒の場合には</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2imp</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で換算致します。　</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7"/>
                  </a:ext>
                </a:extLst>
              </a:tr>
              <a:tr h="593850">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ビットレート</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5Mbps</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以内</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配信レートとは異なります。また高画質もお受けできますが、表示はユーザーの通信環境に影響を受けるため、保証はできません。ご了承ください。</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r h="412550">
                <a:tc vMerge="1">
                  <a:txBody>
                    <a:bodyPr/>
                    <a:lstStyle/>
                    <a:p>
                      <a:pPr algn="ctr"/>
                      <a:endParaRPr kumimoji="0" lang="ja-JP" altLang="en-US" sz="900">
                        <a:solidFill>
                          <a:schemeClr val="bg1"/>
                        </a:solidFill>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ctr"/>
                      <a:r>
                        <a:rPr kumimoji="0" lang="ja-JP" altLang="en-US" sz="1300" b="1" dirty="0">
                          <a:solidFill>
                            <a:schemeClr val="bg1"/>
                          </a:solidFill>
                          <a:latin typeface="+mn-ea"/>
                          <a:ea typeface="+mn-ea"/>
                        </a:rPr>
                        <a:t>ラウドネス</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平均ラウドネス値の目標　</a:t>
                      </a:r>
                      <a:r>
                        <a:rPr lang="en-US"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-24LKFS</a:t>
                      </a: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a:t>
                      </a:r>
                      <a:r>
                        <a:rPr lang="en-US"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1db</a:t>
                      </a: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805955188"/>
                  </a:ext>
                </a:extLst>
              </a:tr>
              <a:tr h="259971">
                <a:tc gridSpan="2">
                  <a:txBody>
                    <a:bodyPr/>
                    <a:lstStyle/>
                    <a:p>
                      <a:pPr algn="ctr"/>
                      <a:r>
                        <a:rPr kumimoji="0" lang="ja-JP" altLang="en-US" sz="1300" b="1" dirty="0">
                          <a:solidFill>
                            <a:schemeClr val="bg1"/>
                          </a:solidFill>
                          <a:latin typeface="+mn-ea"/>
                          <a:ea typeface="+mn-ea"/>
                        </a:rPr>
                        <a:t>入稿期限</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営業日前</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9"/>
                  </a:ext>
                </a:extLst>
              </a:tr>
            </a:tbl>
          </a:graphicData>
        </a:graphic>
      </p:graphicFrame>
      <p:grpSp>
        <p:nvGrpSpPr>
          <p:cNvPr id="38" name="グループ化 37">
            <a:extLst>
              <a:ext uri="{FF2B5EF4-FFF2-40B4-BE49-F238E27FC236}">
                <a16:creationId xmlns:a16="http://schemas.microsoft.com/office/drawing/2014/main" id="{E55F5F31-C1C2-116D-14B7-AC2A0101E7B6}"/>
              </a:ext>
            </a:extLst>
          </p:cNvPr>
          <p:cNvGrpSpPr/>
          <p:nvPr/>
        </p:nvGrpSpPr>
        <p:grpSpPr>
          <a:xfrm>
            <a:off x="334594" y="804560"/>
            <a:ext cx="4192581" cy="475556"/>
            <a:chOff x="1864494" y="2501926"/>
            <a:chExt cx="4611839" cy="475556"/>
          </a:xfrm>
        </p:grpSpPr>
        <p:sp>
          <p:nvSpPr>
            <p:cNvPr id="39" name="テキスト ボックス 38">
              <a:extLst>
                <a:ext uri="{FF2B5EF4-FFF2-40B4-BE49-F238E27FC236}">
                  <a16:creationId xmlns:a16="http://schemas.microsoft.com/office/drawing/2014/main" id="{B3C6B8C5-298E-AD73-8899-A03B93B0CC1F}"/>
                </a:ext>
              </a:extLst>
            </p:cNvPr>
            <p:cNvSpPr txBox="1"/>
            <p:nvPr/>
          </p:nvSpPr>
          <p:spPr>
            <a:xfrm>
              <a:off x="1902909" y="2572136"/>
              <a:ext cx="4573424" cy="369332"/>
            </a:xfrm>
            <a:prstGeom prst="rect">
              <a:avLst/>
            </a:prstGeom>
            <a:noFill/>
          </p:spPr>
          <p:txBody>
            <a:bodyPr wrap="square" rtlCol="0" anchor="ctr">
              <a:spAutoFit/>
            </a:bodyPr>
            <a:lstStyle/>
            <a:p>
              <a:pPr algn="ctr"/>
              <a:r>
                <a:rPr lang="ja-JP" altLang="en-US" b="1" dirty="0">
                  <a:solidFill>
                    <a:srgbClr val="00003E"/>
                  </a:solidFill>
                  <a:latin typeface="メイリオ" panose="020B0604030504040204" pitchFamily="50" charset="-128"/>
                  <a:ea typeface="メイリオ" panose="020B0604030504040204" pitchFamily="50" charset="-128"/>
                </a:rPr>
                <a:t>動画ＣＭ広告枠レギュレーション</a:t>
              </a:r>
            </a:p>
          </p:txBody>
        </p:sp>
        <p:pic>
          <p:nvPicPr>
            <p:cNvPr id="40" name="図 39">
              <a:extLst>
                <a:ext uri="{FF2B5EF4-FFF2-40B4-BE49-F238E27FC236}">
                  <a16:creationId xmlns:a16="http://schemas.microsoft.com/office/drawing/2014/main" id="{9AC9E65B-5FB3-BFD7-5148-5B2DB58365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4494" y="2501926"/>
              <a:ext cx="475556" cy="475556"/>
            </a:xfrm>
            <a:prstGeom prst="rect">
              <a:avLst/>
            </a:prstGeom>
          </p:spPr>
        </p:pic>
      </p:grpSp>
    </p:spTree>
    <p:extLst>
      <p:ext uri="{BB962C8B-B14F-4D97-AF65-F5344CB8AC3E}">
        <p14:creationId xmlns:p14="http://schemas.microsoft.com/office/powerpoint/2010/main" val="1603796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2907F-A3B6-D7EB-D4E1-763DA1C2246B}"/>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AD7BD789-55C5-EF05-09D1-E4C7C8129F77}"/>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8C7C800C-117B-4347-16C8-0076D11A7BB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1C5F5DF1-F93D-FC35-45C1-C34DB0BF5CCE}"/>
              </a:ext>
            </a:extLst>
          </p:cNvPr>
          <p:cNvSpPr>
            <a:spLocks noGrp="1"/>
          </p:cNvSpPr>
          <p:nvPr>
            <p:ph type="body" sz="quarter" idx="10"/>
          </p:nvPr>
        </p:nvSpPr>
        <p:spPr/>
        <p:txBody>
          <a:bodyPr/>
          <a:lstStyle/>
          <a:p>
            <a:r>
              <a:rPr lang="en-US" altLang="ja-JP" dirty="0"/>
              <a:t>Q&amp;A</a:t>
            </a:r>
            <a:endParaRPr kumimoji="1" lang="ja-JP" altLang="en-US" dirty="0"/>
          </a:p>
        </p:txBody>
      </p:sp>
      <p:sp>
        <p:nvSpPr>
          <p:cNvPr id="3" name="正方形/長方形 2">
            <a:extLst>
              <a:ext uri="{FF2B5EF4-FFF2-40B4-BE49-F238E27FC236}">
                <a16:creationId xmlns:a16="http://schemas.microsoft.com/office/drawing/2014/main" id="{3A37242B-5E20-C717-989A-1CEAA79E9701}"/>
              </a:ext>
            </a:extLst>
          </p:cNvPr>
          <p:cNvSpPr/>
          <p:nvPr/>
        </p:nvSpPr>
        <p:spPr>
          <a:xfrm>
            <a:off x="4839306" y="85909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4</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種までとなります。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4" name="正方形/長方形 3">
            <a:extLst>
              <a:ext uri="{FF2B5EF4-FFF2-40B4-BE49-F238E27FC236}">
                <a16:creationId xmlns:a16="http://schemas.microsoft.com/office/drawing/2014/main" id="{7175ECBB-D239-1F9A-094C-03C6CB0DBE82}"/>
              </a:ext>
            </a:extLst>
          </p:cNvPr>
          <p:cNvSpPr/>
          <p:nvPr/>
        </p:nvSpPr>
        <p:spPr>
          <a:xfrm>
            <a:off x="4839306" y="142739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defTabSz="685634">
              <a:lnSpc>
                <a:spcPct val="110000"/>
              </a:lnSpc>
              <a:spcBef>
                <a:spcPts val="150"/>
              </a:spcBef>
              <a:spcAft>
                <a:spcPts val="150"/>
              </a:spcAft>
            </a:pP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ミッドロール</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・ポストロール枠に</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限り、</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30</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秒素材は対応可能です。</a:t>
            </a:r>
            <a:b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b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15</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30</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秒以外の素材は原則未対応です。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5" name="正方形/長方形 4">
            <a:extLst>
              <a:ext uri="{FF2B5EF4-FFF2-40B4-BE49-F238E27FC236}">
                <a16:creationId xmlns:a16="http://schemas.microsoft.com/office/drawing/2014/main" id="{40F3A9DB-E2A9-4DC0-F896-D3632099DB08}"/>
              </a:ext>
            </a:extLst>
          </p:cNvPr>
          <p:cNvSpPr/>
          <p:nvPr/>
        </p:nvSpPr>
        <p:spPr>
          <a:xfrm>
            <a:off x="4839306" y="199570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非クリッカブルとなります。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6F53304F-66B3-2CA5-A4C2-C485BFF2088D}"/>
              </a:ext>
            </a:extLst>
          </p:cNvPr>
          <p:cNvSpPr/>
          <p:nvPr/>
        </p:nvSpPr>
        <p:spPr>
          <a:xfrm>
            <a:off x="4839306" y="256400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デモグラによるターゲティングはできません。</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BA2D8BE9-409A-3C14-0508-DA040B5F233F}"/>
              </a:ext>
            </a:extLst>
          </p:cNvPr>
          <p:cNvSpPr/>
          <p:nvPr/>
        </p:nvSpPr>
        <p:spPr>
          <a:xfrm>
            <a:off x="4839306" y="313231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原則不可ですが、要相談となります。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EDA57358-9E75-DE8D-BDC7-0FCCC52A8358}"/>
              </a:ext>
            </a:extLst>
          </p:cNvPr>
          <p:cNvSpPr/>
          <p:nvPr/>
        </p:nvSpPr>
        <p:spPr>
          <a:xfrm>
            <a:off x="4839306" y="370061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初期ミュート／自動再生の予定ですが、今後変更になる可能性もございます。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7E740CDA-869F-C291-C937-E5B895ED5AD6}"/>
              </a:ext>
            </a:extLst>
          </p:cNvPr>
          <p:cNvSpPr/>
          <p:nvPr/>
        </p:nvSpPr>
        <p:spPr>
          <a:xfrm>
            <a:off x="4839306" y="426892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プリロールは</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60</a:t>
            </a:r>
            <a:r>
              <a:rPr lang="ja-JP" altLang="ja-JP" sz="1200" b="1">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の想定</a:t>
            </a:r>
            <a:r>
              <a:rPr lang="ja-JP" altLang="ja-JP" sz="1200" b="1">
                <a:solidFill>
                  <a:schemeClr val="tx1">
                    <a:lumMod val="65000"/>
                    <a:lumOff val="35000"/>
                  </a:schemeClr>
                </a:solidFill>
                <a:latin typeface="メイリオ" panose="020B0604030504040204" pitchFamily="50" charset="-128"/>
                <a:ea typeface="メイリオ" panose="020B0604030504040204" pitchFamily="50" charset="-128"/>
              </a:rPr>
              <a:t>と</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なります。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13" name="正方形/長方形 12">
            <a:extLst>
              <a:ext uri="{FF2B5EF4-FFF2-40B4-BE49-F238E27FC236}">
                <a16:creationId xmlns:a16="http://schemas.microsoft.com/office/drawing/2014/main" id="{0F7B85CE-96E8-DE82-5D17-4E5CA7BEF9E1}"/>
              </a:ext>
            </a:extLst>
          </p:cNvPr>
          <p:cNvSpPr/>
          <p:nvPr/>
        </p:nvSpPr>
        <p:spPr>
          <a:xfrm>
            <a:off x="4839306" y="483722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はい、広告素材別、デバイス別の</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imp</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数</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・視聴完了率をお出しします。​</a:t>
            </a:r>
          </a:p>
        </p:txBody>
      </p:sp>
      <p:sp>
        <p:nvSpPr>
          <p:cNvPr id="14" name="正方形/長方形 13">
            <a:extLst>
              <a:ext uri="{FF2B5EF4-FFF2-40B4-BE49-F238E27FC236}">
                <a16:creationId xmlns:a16="http://schemas.microsoft.com/office/drawing/2014/main" id="{91E5A632-DB1A-302C-5E31-AB64ADDE3ED0}"/>
              </a:ext>
            </a:extLst>
          </p:cNvPr>
          <p:cNvSpPr/>
          <p:nvPr/>
        </p:nvSpPr>
        <p:spPr>
          <a:xfrm>
            <a:off x="4839306" y="540553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defTabSz="685634">
              <a:lnSpc>
                <a:spcPct val="110000"/>
              </a:lnSpc>
              <a:spcBef>
                <a:spcPts val="150"/>
              </a:spcBef>
              <a:spcAft>
                <a:spcPts val="150"/>
              </a:spcAft>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お問い合わせください。</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8551DF23-7495-3022-8918-1AEC22367B20}"/>
              </a:ext>
            </a:extLst>
          </p:cNvPr>
          <p:cNvSpPr/>
          <p:nvPr/>
        </p:nvSpPr>
        <p:spPr>
          <a:xfrm>
            <a:off x="252066" y="860489"/>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Q1 | </a:t>
            </a:r>
            <a:r>
              <a:rPr kumimoji="1" lang="ja-JP" altLang="en-US" sz="1200" b="1" dirty="0">
                <a:solidFill>
                  <a:srgbClr val="00003E"/>
                </a:solidFill>
                <a:latin typeface="メイリオ" panose="020B0604030504040204" pitchFamily="50" charset="-128"/>
                <a:ea typeface="メイリオ" panose="020B0604030504040204" pitchFamily="50" charset="-128"/>
              </a:rPr>
              <a:t>広告素材は何種類まで入稿可能ですか？​</a:t>
            </a:r>
          </a:p>
        </p:txBody>
      </p:sp>
      <p:sp>
        <p:nvSpPr>
          <p:cNvPr id="16" name="正方形/長方形 15">
            <a:extLst>
              <a:ext uri="{FF2B5EF4-FFF2-40B4-BE49-F238E27FC236}">
                <a16:creationId xmlns:a16="http://schemas.microsoft.com/office/drawing/2014/main" id="{268148B0-564A-B6DA-EFB4-8AB5256EF3D9}"/>
              </a:ext>
            </a:extLst>
          </p:cNvPr>
          <p:cNvSpPr/>
          <p:nvPr/>
        </p:nvSpPr>
        <p:spPr>
          <a:xfrm>
            <a:off x="252066" y="1429120"/>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Q2 | 15</a:t>
            </a:r>
            <a:r>
              <a:rPr kumimoji="1" lang="ja-JP" altLang="en-US" sz="1200" b="1" dirty="0">
                <a:solidFill>
                  <a:srgbClr val="00003E"/>
                </a:solidFill>
                <a:latin typeface="メイリオ" panose="020B0604030504040204" pitchFamily="50" charset="-128"/>
                <a:ea typeface="メイリオ" panose="020B0604030504040204" pitchFamily="50" charset="-128"/>
              </a:rPr>
              <a:t>秒以外の</a:t>
            </a:r>
            <a:r>
              <a:rPr kumimoji="1" lang="en-US" altLang="ja-JP" sz="1200" b="1" dirty="0">
                <a:solidFill>
                  <a:srgbClr val="00003E"/>
                </a:solidFill>
                <a:latin typeface="メイリオ" panose="020B0604030504040204" pitchFamily="50" charset="-128"/>
                <a:ea typeface="メイリオ" panose="020B0604030504040204" pitchFamily="50" charset="-128"/>
              </a:rPr>
              <a:t>CM</a:t>
            </a:r>
            <a:r>
              <a:rPr kumimoji="1" lang="ja-JP" altLang="en-US" sz="1200" b="1" dirty="0">
                <a:solidFill>
                  <a:srgbClr val="00003E"/>
                </a:solidFill>
                <a:latin typeface="メイリオ" panose="020B0604030504040204" pitchFamily="50" charset="-128"/>
                <a:ea typeface="メイリオ" panose="020B0604030504040204" pitchFamily="50" charset="-128"/>
              </a:rPr>
              <a:t>素材は流せますか？</a:t>
            </a:r>
          </a:p>
        </p:txBody>
      </p:sp>
      <p:sp>
        <p:nvSpPr>
          <p:cNvPr id="17" name="正方形/長方形 16">
            <a:extLst>
              <a:ext uri="{FF2B5EF4-FFF2-40B4-BE49-F238E27FC236}">
                <a16:creationId xmlns:a16="http://schemas.microsoft.com/office/drawing/2014/main" id="{BEA907DE-A954-B49F-2C46-EA2B8946DAF6}"/>
              </a:ext>
            </a:extLst>
          </p:cNvPr>
          <p:cNvSpPr/>
          <p:nvPr/>
        </p:nvSpPr>
        <p:spPr>
          <a:xfrm>
            <a:off x="252066" y="1997751"/>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en-US" altLang="ja-JP" sz="1200" b="1" dirty="0">
                <a:solidFill>
                  <a:srgbClr val="00003E"/>
                </a:solidFill>
                <a:latin typeface="メイリオ" panose="020B0604030504040204" pitchFamily="50" charset="-128"/>
                <a:ea typeface="メイリオ" panose="020B0604030504040204" pitchFamily="50" charset="-128"/>
              </a:rPr>
              <a:t>Q3 | </a:t>
            </a:r>
            <a:r>
              <a:rPr lang="ja-JP" altLang="en-US" sz="1200" b="1" dirty="0">
                <a:solidFill>
                  <a:srgbClr val="00003E"/>
                </a:solidFill>
                <a:latin typeface="メイリオ" panose="020B0604030504040204" pitchFamily="50" charset="-128"/>
                <a:ea typeface="メイリオ" panose="020B0604030504040204" pitchFamily="50" charset="-128"/>
              </a:rPr>
              <a:t>インストリーム動画はクリッカブルですか？​	</a:t>
            </a:r>
          </a:p>
        </p:txBody>
      </p:sp>
      <p:sp>
        <p:nvSpPr>
          <p:cNvPr id="18" name="正方形/長方形 17">
            <a:extLst>
              <a:ext uri="{FF2B5EF4-FFF2-40B4-BE49-F238E27FC236}">
                <a16:creationId xmlns:a16="http://schemas.microsoft.com/office/drawing/2014/main" id="{5D2C859F-CEBB-6560-BF9D-19013E31FB64}"/>
              </a:ext>
            </a:extLst>
          </p:cNvPr>
          <p:cNvSpPr/>
          <p:nvPr/>
        </p:nvSpPr>
        <p:spPr>
          <a:xfrm>
            <a:off x="252066" y="2566382"/>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Q4 | </a:t>
            </a:r>
            <a:r>
              <a:rPr kumimoji="1" lang="ja-JP" altLang="en-US" sz="1200" b="1" dirty="0">
                <a:solidFill>
                  <a:srgbClr val="00003E"/>
                </a:solidFill>
                <a:latin typeface="メイリオ" panose="020B0604030504040204" pitchFamily="50" charset="-128"/>
                <a:ea typeface="メイリオ" panose="020B0604030504040204" pitchFamily="50" charset="-128"/>
              </a:rPr>
              <a:t>ターゲティングはできますか？​</a:t>
            </a:r>
          </a:p>
        </p:txBody>
      </p:sp>
      <p:sp>
        <p:nvSpPr>
          <p:cNvPr id="19" name="正方形/長方形 18">
            <a:extLst>
              <a:ext uri="{FF2B5EF4-FFF2-40B4-BE49-F238E27FC236}">
                <a16:creationId xmlns:a16="http://schemas.microsoft.com/office/drawing/2014/main" id="{82E40499-FF8F-0D0F-1312-BAC8A12A460C}"/>
              </a:ext>
            </a:extLst>
          </p:cNvPr>
          <p:cNvSpPr/>
          <p:nvPr/>
        </p:nvSpPr>
        <p:spPr>
          <a:xfrm>
            <a:off x="252066" y="3135013"/>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Q5 | </a:t>
            </a:r>
            <a:r>
              <a:rPr kumimoji="1" lang="ja-JP" altLang="en-US" sz="1200" b="1" dirty="0">
                <a:solidFill>
                  <a:srgbClr val="00003E"/>
                </a:solidFill>
                <a:latin typeface="メイリオ" panose="020B0604030504040204" pitchFamily="50" charset="-128"/>
                <a:ea typeface="メイリオ" panose="020B0604030504040204" pitchFamily="50" charset="-128"/>
              </a:rPr>
              <a:t>エリアターゲティングはできますか？</a:t>
            </a:r>
          </a:p>
        </p:txBody>
      </p:sp>
      <p:sp>
        <p:nvSpPr>
          <p:cNvPr id="20" name="正方形/長方形 19">
            <a:extLst>
              <a:ext uri="{FF2B5EF4-FFF2-40B4-BE49-F238E27FC236}">
                <a16:creationId xmlns:a16="http://schemas.microsoft.com/office/drawing/2014/main" id="{103559CA-5B16-9D0A-9BDD-6E4CAEB18056}"/>
              </a:ext>
            </a:extLst>
          </p:cNvPr>
          <p:cNvSpPr/>
          <p:nvPr/>
        </p:nvSpPr>
        <p:spPr>
          <a:xfrm>
            <a:off x="252066" y="3703644"/>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Q6 | </a:t>
            </a:r>
            <a:r>
              <a:rPr kumimoji="1" lang="ja-JP" altLang="en-US" sz="1200" b="1" dirty="0">
                <a:solidFill>
                  <a:srgbClr val="00003E"/>
                </a:solidFill>
                <a:latin typeface="メイリオ" panose="020B0604030504040204" pitchFamily="50" charset="-128"/>
                <a:ea typeface="メイリオ" panose="020B0604030504040204" pitchFamily="50" charset="-128"/>
              </a:rPr>
              <a:t>インストリーム動画は初期ミュート設定でしょうか？</a:t>
            </a:r>
          </a:p>
        </p:txBody>
      </p:sp>
      <p:sp>
        <p:nvSpPr>
          <p:cNvPr id="21" name="正方形/長方形 20">
            <a:extLst>
              <a:ext uri="{FF2B5EF4-FFF2-40B4-BE49-F238E27FC236}">
                <a16:creationId xmlns:a16="http://schemas.microsoft.com/office/drawing/2014/main" id="{F21CB274-BCF9-B3E2-2726-C42B31F86278}"/>
              </a:ext>
            </a:extLst>
          </p:cNvPr>
          <p:cNvSpPr/>
          <p:nvPr/>
        </p:nvSpPr>
        <p:spPr>
          <a:xfrm>
            <a:off x="252066" y="4272275"/>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Q7 | </a:t>
            </a:r>
            <a:r>
              <a:rPr kumimoji="1" lang="ja-JP" altLang="en-US" sz="1200" b="1" dirty="0">
                <a:solidFill>
                  <a:srgbClr val="00003E"/>
                </a:solidFill>
                <a:latin typeface="メイリオ" panose="020B0604030504040204" pitchFamily="50" charset="-128"/>
                <a:ea typeface="メイリオ" panose="020B0604030504040204" pitchFamily="50" charset="-128"/>
              </a:rPr>
              <a:t>動画完視聴率はどの程度でしょうか？​</a:t>
            </a:r>
          </a:p>
        </p:txBody>
      </p:sp>
      <p:sp>
        <p:nvSpPr>
          <p:cNvPr id="22" name="正方形/長方形 21">
            <a:extLst>
              <a:ext uri="{FF2B5EF4-FFF2-40B4-BE49-F238E27FC236}">
                <a16:creationId xmlns:a16="http://schemas.microsoft.com/office/drawing/2014/main" id="{0B899F4F-0A19-C293-1AFA-B25591832C51}"/>
              </a:ext>
            </a:extLst>
          </p:cNvPr>
          <p:cNvSpPr/>
          <p:nvPr/>
        </p:nvSpPr>
        <p:spPr>
          <a:xfrm>
            <a:off x="252066" y="4840906"/>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Q8 | </a:t>
            </a:r>
            <a:r>
              <a:rPr kumimoji="1" lang="ja-JP" altLang="en-US" sz="1200" b="1" dirty="0">
                <a:solidFill>
                  <a:srgbClr val="00003E"/>
                </a:solidFill>
                <a:latin typeface="メイリオ" panose="020B0604030504040204" pitchFamily="50" charset="-128"/>
                <a:ea typeface="メイリオ" panose="020B0604030504040204" pitchFamily="50" charset="-128"/>
              </a:rPr>
              <a:t>レポートは出ますか？​</a:t>
            </a:r>
          </a:p>
        </p:txBody>
      </p:sp>
      <p:sp>
        <p:nvSpPr>
          <p:cNvPr id="23" name="正方形/長方形 22">
            <a:extLst>
              <a:ext uri="{FF2B5EF4-FFF2-40B4-BE49-F238E27FC236}">
                <a16:creationId xmlns:a16="http://schemas.microsoft.com/office/drawing/2014/main" id="{FE190ABD-1F89-24AA-DA30-6E592A22F5F0}"/>
              </a:ext>
            </a:extLst>
          </p:cNvPr>
          <p:cNvSpPr/>
          <p:nvPr/>
        </p:nvSpPr>
        <p:spPr>
          <a:xfrm>
            <a:off x="252066" y="5409537"/>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Q9 | </a:t>
            </a:r>
            <a:r>
              <a:rPr kumimoji="1" lang="ja-JP" altLang="en-US" sz="1200" b="1" dirty="0">
                <a:solidFill>
                  <a:srgbClr val="00003E"/>
                </a:solidFill>
                <a:latin typeface="メイリオ" panose="020B0604030504040204" pitchFamily="50" charset="-128"/>
                <a:ea typeface="メイリオ" panose="020B0604030504040204" pitchFamily="50" charset="-128"/>
              </a:rPr>
              <a:t>計測タグは設置できますか？​</a:t>
            </a:r>
          </a:p>
        </p:txBody>
      </p:sp>
      <p:sp>
        <p:nvSpPr>
          <p:cNvPr id="33" name="正方形/長方形 32">
            <a:extLst>
              <a:ext uri="{FF2B5EF4-FFF2-40B4-BE49-F238E27FC236}">
                <a16:creationId xmlns:a16="http://schemas.microsoft.com/office/drawing/2014/main" id="{AE7EE506-2A91-557F-A14B-81E4B5B72F22}"/>
              </a:ext>
            </a:extLst>
          </p:cNvPr>
          <p:cNvSpPr/>
          <p:nvPr/>
        </p:nvSpPr>
        <p:spPr>
          <a:xfrm>
            <a:off x="4839306" y="5973835"/>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45720" rIns="91440" bIns="45720" rtlCol="0" anchor="ctr"/>
          <a:lstStyle/>
          <a:p>
            <a:pPr defTabSz="685634"/>
            <a:r>
              <a:rPr lang="ja-JP" sz="1200" b="1">
                <a:solidFill>
                  <a:schemeClr val="tx1">
                    <a:lumMod val="65000"/>
                    <a:lumOff val="35000"/>
                  </a:schemeClr>
                </a:solidFill>
                <a:latin typeface="Meiryo"/>
                <a:ea typeface="Meiryo"/>
              </a:rPr>
              <a:t>お問い合わせください。</a:t>
            </a:r>
            <a:endParaRPr lang="ja-JP" sz="1200">
              <a:solidFill>
                <a:schemeClr val="tx1">
                  <a:lumMod val="65000"/>
                  <a:lumOff val="35000"/>
                </a:schemeClr>
              </a:solidFill>
              <a:latin typeface="Meiryo"/>
              <a:ea typeface="Meiryo"/>
            </a:endParaRPr>
          </a:p>
        </p:txBody>
      </p:sp>
      <p:sp>
        <p:nvSpPr>
          <p:cNvPr id="34" name="正方形/長方形 33">
            <a:extLst>
              <a:ext uri="{FF2B5EF4-FFF2-40B4-BE49-F238E27FC236}">
                <a16:creationId xmlns:a16="http://schemas.microsoft.com/office/drawing/2014/main" id="{315AC5F0-3157-9ACC-321D-035FFCEFA928}"/>
              </a:ext>
            </a:extLst>
          </p:cNvPr>
          <p:cNvSpPr/>
          <p:nvPr/>
        </p:nvSpPr>
        <p:spPr>
          <a:xfrm>
            <a:off x="252066" y="5978168"/>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Q10 | FQ</a:t>
            </a:r>
            <a:r>
              <a:rPr kumimoji="1" lang="ja-JP" altLang="en-US" sz="1200" b="1" dirty="0">
                <a:solidFill>
                  <a:srgbClr val="00003E"/>
                </a:solidFill>
                <a:latin typeface="メイリオ" panose="020B0604030504040204" pitchFamily="50" charset="-128"/>
                <a:ea typeface="メイリオ" panose="020B0604030504040204" pitchFamily="50" charset="-128"/>
              </a:rPr>
              <a:t>コントロールはできますか？​</a:t>
            </a:r>
          </a:p>
        </p:txBody>
      </p:sp>
    </p:spTree>
    <p:extLst>
      <p:ext uri="{BB962C8B-B14F-4D97-AF65-F5344CB8AC3E}">
        <p14:creationId xmlns:p14="http://schemas.microsoft.com/office/powerpoint/2010/main" val="3556735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425AD-6E92-BE42-B49C-66F6BE557F31}"/>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5C99C13D-0CAB-4030-49C1-EF88DB5F8042}"/>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1292A67C-5069-0255-0F76-B4B59CDBFCD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7D369ADC-C11B-3AA2-7DB9-D7725818B1BB}"/>
              </a:ext>
            </a:extLst>
          </p:cNvPr>
          <p:cNvSpPr>
            <a:spLocks noGrp="1"/>
          </p:cNvSpPr>
          <p:nvPr>
            <p:ph type="body" sz="quarter" idx="10"/>
          </p:nvPr>
        </p:nvSpPr>
        <p:spPr/>
        <p:txBody>
          <a:bodyPr/>
          <a:lstStyle/>
          <a:p>
            <a:r>
              <a:rPr lang="ja-JP" altLang="en-US"/>
              <a:t>免責事項</a:t>
            </a:r>
            <a:endParaRPr kumimoji="1" lang="ja-JP" altLang="en-US" dirty="0"/>
          </a:p>
        </p:txBody>
      </p:sp>
      <p:sp>
        <p:nvSpPr>
          <p:cNvPr id="3" name="Rectangle 46">
            <a:extLst>
              <a:ext uri="{FF2B5EF4-FFF2-40B4-BE49-F238E27FC236}">
                <a16:creationId xmlns:a16="http://schemas.microsoft.com/office/drawing/2014/main" id="{6DA70A61-03A7-61BE-AE17-DE76687EBEFC}"/>
              </a:ext>
            </a:extLst>
          </p:cNvPr>
          <p:cNvSpPr>
            <a:spLocks noChangeArrowheads="1"/>
          </p:cNvSpPr>
          <p:nvPr/>
        </p:nvSpPr>
        <p:spPr bwMode="auto">
          <a:xfrm>
            <a:off x="334962" y="1052736"/>
            <a:ext cx="1159368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200" dirty="0">
                <a:solidFill>
                  <a:srgbClr val="595959"/>
                </a:solidFill>
                <a:latin typeface="+mn-ea"/>
                <a:ea typeface="+mn-ea"/>
              </a:rPr>
              <a:t>■掲載不具合について</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・広告掲載に関わるすべての不具合に</a:t>
            </a:r>
            <a:r>
              <a:rPr lang="ja-JP" altLang="en-US" sz="1200">
                <a:solidFill>
                  <a:srgbClr val="595959"/>
                </a:solidFill>
                <a:latin typeface="+mn-ea"/>
                <a:ea typeface="+mn-ea"/>
              </a:rPr>
              <a:t>ついて、</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は一切の責任を負いません。</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例</a:t>
            </a:r>
            <a:r>
              <a:rPr lang="ja-JP" altLang="en-US" sz="1200" dirty="0">
                <a:solidFill>
                  <a:srgbClr val="595959"/>
                </a:solidFill>
                <a:latin typeface="+mn-ea"/>
                <a:ea typeface="+mn-ea"/>
              </a:rPr>
              <a:t>）</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されない</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表示</a:t>
            </a:r>
            <a:r>
              <a:rPr lang="ja-JP" altLang="en-US" sz="1200" dirty="0">
                <a:solidFill>
                  <a:srgbClr val="595959"/>
                </a:solidFill>
                <a:latin typeface="+mn-ea"/>
                <a:ea typeface="+mn-ea"/>
              </a:rPr>
              <a:t>が崩れて掲載される</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されるはずがない箇所に掲載される</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期間が異なる</a:t>
            </a:r>
            <a:endParaRPr lang="en-US" altLang="ja-JP" sz="1200" dirty="0">
              <a:solidFill>
                <a:srgbClr val="595959"/>
              </a:solidFill>
              <a:latin typeface="+mn-ea"/>
              <a:ea typeface="+mn-ea"/>
            </a:endParaRPr>
          </a:p>
          <a:p>
            <a:pPr eaLnBrk="1" hangingPunct="1">
              <a:spcBef>
                <a:spcPct val="0"/>
              </a:spcBef>
              <a:buNone/>
            </a:pPr>
            <a:r>
              <a:rPr lang="ja-JP" altLang="en-US" sz="1200">
                <a:solidFill>
                  <a:srgbClr val="595959"/>
                </a:solidFill>
                <a:latin typeface="+mn-ea"/>
                <a:ea typeface="+mn-ea"/>
              </a:rPr>
              <a:t>　インストリーム</a:t>
            </a:r>
            <a:r>
              <a:rPr lang="ja-JP" altLang="en-US" sz="1200" dirty="0">
                <a:solidFill>
                  <a:srgbClr val="595959"/>
                </a:solidFill>
                <a:latin typeface="+mn-ea"/>
                <a:ea typeface="+mn-ea"/>
              </a:rPr>
              <a:t>広告が保証回数に満たない</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異なる</a:t>
            </a:r>
            <a:r>
              <a:rPr lang="ja-JP" altLang="en-US" sz="1200" dirty="0">
                <a:solidFill>
                  <a:srgbClr val="595959"/>
                </a:solidFill>
                <a:latin typeface="+mn-ea"/>
                <a:ea typeface="+mn-ea"/>
              </a:rPr>
              <a:t>クリエイティブが掲載される、などすべての掲載不具合</a:t>
            </a:r>
            <a:endParaRPr lang="en-US" altLang="ja-JP" sz="1200" dirty="0">
              <a:solidFill>
                <a:srgbClr val="595959"/>
              </a:solidFill>
              <a:latin typeface="+mn-ea"/>
              <a:ea typeface="+mn-ea"/>
            </a:endParaRPr>
          </a:p>
          <a:p>
            <a:pPr eaLnBrk="1" hangingPunct="1">
              <a:spcBef>
                <a:spcPct val="0"/>
              </a:spcBef>
              <a:buFontTx/>
              <a:buNone/>
            </a:pP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■掲載ページについて</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・ページの内容・構成は、予告なく変更になる場合や、災害時、通信障害時、他プロモーション時等、特別編成になる場合があります。</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　また、それらに伴いページ内での掲載箇所が変更になる場合があります。あらかじめご了承ください。</a:t>
            </a:r>
            <a:endParaRPr lang="en-US" altLang="ja-JP" sz="1200" dirty="0">
              <a:solidFill>
                <a:srgbClr val="595959"/>
              </a:solidFill>
              <a:latin typeface="+mn-ea"/>
              <a:ea typeface="+mn-ea"/>
            </a:endParaRPr>
          </a:p>
          <a:p>
            <a:pPr eaLnBrk="1" hangingPunct="1">
              <a:spcBef>
                <a:spcPct val="0"/>
              </a:spcBef>
              <a:buNone/>
            </a:pPr>
            <a:r>
              <a:rPr kumimoji="0" lang="ja-JP" altLang="en-US" sz="1200" kern="0" dirty="0">
                <a:solidFill>
                  <a:srgbClr val="595959"/>
                </a:solidFill>
                <a:latin typeface="+mn-ea"/>
                <a:ea typeface="+mn-ea"/>
              </a:rPr>
              <a:t>・一部、広告掲載対象外となるページがあります。</a:t>
            </a:r>
            <a:endParaRPr lang="en-US" altLang="ja-JP" sz="1200" dirty="0">
              <a:solidFill>
                <a:srgbClr val="595959"/>
              </a:solidFill>
              <a:latin typeface="+mn-ea"/>
              <a:ea typeface="+mn-ea"/>
            </a:endParaRPr>
          </a:p>
          <a:p>
            <a:pPr eaLnBrk="1" hangingPunct="1">
              <a:spcBef>
                <a:spcPct val="0"/>
              </a:spcBef>
              <a:buFontTx/>
              <a:buNone/>
            </a:pP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・停電・通信回線の事故・天災等の不可抗力、通信事業者の不履行、インターネットインフラその他サーバー等のシステム上の不具合、緊急メンテナンスの発生など</a:t>
            </a:r>
          </a:p>
          <a:p>
            <a:pPr eaLnBrk="1" hangingPunct="1">
              <a:spcBef>
                <a:spcPct val="0"/>
              </a:spcBef>
              <a:buFontTx/>
              <a:buNone/>
            </a:pPr>
            <a:r>
              <a:rPr lang="ja-JP" altLang="en-US" sz="1200">
                <a:solidFill>
                  <a:srgbClr val="595959"/>
                </a:solidFill>
                <a:latin typeface="+mn-ea"/>
                <a:ea typeface="+mn-ea"/>
              </a:rPr>
              <a:t>　</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の責に帰すべき事由以外の原因により、企画ページの全部または一部を掲載できなかった</a:t>
            </a:r>
            <a:r>
              <a:rPr lang="ja-JP" altLang="en-US" sz="1200">
                <a:solidFill>
                  <a:srgbClr val="595959"/>
                </a:solidFill>
                <a:latin typeface="+mn-ea"/>
                <a:ea typeface="+mn-ea"/>
              </a:rPr>
              <a:t>場合、</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はその責を問われないものとし、</a:t>
            </a:r>
            <a:r>
              <a:rPr lang="ja-JP" altLang="en-US" sz="1200">
                <a:solidFill>
                  <a:srgbClr val="595959"/>
                </a:solidFill>
                <a:latin typeface="+mn-ea"/>
                <a:ea typeface="+mn-ea"/>
              </a:rPr>
              <a:t>当該履行</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に</a:t>
            </a:r>
            <a:r>
              <a:rPr lang="ja-JP" altLang="en-US" sz="1200" dirty="0">
                <a:solidFill>
                  <a:srgbClr val="595959"/>
                </a:solidFill>
                <a:latin typeface="+mn-ea"/>
                <a:ea typeface="+mn-ea"/>
              </a:rPr>
              <a:t>ついて</a:t>
            </a:r>
            <a:r>
              <a:rPr lang="ja-JP" altLang="en-US" sz="1200">
                <a:solidFill>
                  <a:srgbClr val="595959"/>
                </a:solidFill>
                <a:latin typeface="+mn-ea"/>
                <a:ea typeface="+mn-ea"/>
              </a:rPr>
              <a:t>は、当該</a:t>
            </a:r>
            <a:r>
              <a:rPr lang="ja-JP" altLang="en-US" sz="1200" dirty="0">
                <a:solidFill>
                  <a:srgbClr val="595959"/>
                </a:solidFill>
                <a:latin typeface="+mn-ea"/>
                <a:ea typeface="+mn-ea"/>
              </a:rPr>
              <a:t>原因の影響とみなされる範囲まで義務を免除されるものとします。</a:t>
            </a:r>
            <a:r>
              <a:rPr lang="ja-JP" altLang="en-US" sz="1200">
                <a:solidFill>
                  <a:srgbClr val="595959"/>
                </a:solidFill>
                <a:latin typeface="+mn-ea"/>
                <a:ea typeface="+mn-ea"/>
              </a:rPr>
              <a:t>ただし、</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の故意または重過失による場合はこの限りではありません。</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　なお、この</a:t>
            </a:r>
            <a:r>
              <a:rPr lang="ja-JP" altLang="en-US" sz="1200">
                <a:solidFill>
                  <a:srgbClr val="595959"/>
                </a:solidFill>
                <a:latin typeface="+mn-ea"/>
                <a:ea typeface="+mn-ea"/>
              </a:rPr>
              <a:t>場合、</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が制作または掲載を行わなかった部分については、代理店の広告料金の支払債務は生じないものとします。</a:t>
            </a:r>
            <a:endParaRPr lang="en-US" altLang="ja-JP" sz="1200" dirty="0">
              <a:solidFill>
                <a:srgbClr val="595959"/>
              </a:solidFill>
              <a:latin typeface="+mn-ea"/>
              <a:ea typeface="+mn-ea"/>
            </a:endParaRPr>
          </a:p>
          <a:p>
            <a:pPr eaLnBrk="1" hangingPunct="1">
              <a:spcBef>
                <a:spcPct val="0"/>
              </a:spcBef>
              <a:buFontTx/>
              <a:buNone/>
            </a:pPr>
            <a:endParaRPr kumimoji="0" lang="en-US" altLang="ja-JP" sz="1200" kern="0" dirty="0">
              <a:solidFill>
                <a:srgbClr val="595959"/>
              </a:solidFill>
              <a:latin typeface="+mn-ea"/>
              <a:ea typeface="+mn-ea"/>
            </a:endParaRPr>
          </a:p>
          <a:p>
            <a:pPr marL="0" lvl="0" indent="0" eaLnBrk="1" hangingPunct="1">
              <a:spcBef>
                <a:spcPts val="0"/>
              </a:spcBef>
              <a:buNone/>
              <a:defRPr/>
            </a:pPr>
            <a:r>
              <a:rPr kumimoji="0" lang="ja-JP" altLang="en-US" sz="1200" kern="0" dirty="0">
                <a:solidFill>
                  <a:srgbClr val="595959"/>
                </a:solidFill>
                <a:latin typeface="+mn-ea"/>
                <a:ea typeface="+mn-ea"/>
              </a:rPr>
              <a:t>■レポートについて</a:t>
            </a:r>
            <a:endParaRPr kumimoji="0" lang="en-US" altLang="ja-JP" sz="1200" kern="0" dirty="0">
              <a:solidFill>
                <a:srgbClr val="595959"/>
              </a:solidFill>
              <a:latin typeface="+mn-ea"/>
              <a:ea typeface="+mn-ea"/>
            </a:endParaRPr>
          </a:p>
          <a:p>
            <a:pPr marL="0" lvl="0" indent="0" eaLnBrk="1" hangingPunct="1">
              <a:spcBef>
                <a:spcPts val="0"/>
              </a:spcBef>
              <a:buNone/>
              <a:defRPr/>
            </a:pPr>
            <a:r>
              <a:rPr lang="ja-JP" altLang="en-US" sz="1200" dirty="0">
                <a:solidFill>
                  <a:srgbClr val="595959"/>
                </a:solidFill>
                <a:latin typeface="+mn-ea"/>
                <a:ea typeface="+mn-ea"/>
              </a:rPr>
              <a:t>掲載終了後、レポート作成に</a:t>
            </a:r>
            <a:r>
              <a:rPr lang="en-US" altLang="ja-JP" sz="1200" dirty="0">
                <a:solidFill>
                  <a:srgbClr val="595959"/>
                </a:solidFill>
                <a:latin typeface="+mn-ea"/>
                <a:ea typeface="+mn-ea"/>
              </a:rPr>
              <a:t>2</a:t>
            </a:r>
            <a:r>
              <a:rPr lang="ja-JP" altLang="en-US" sz="1200" dirty="0">
                <a:solidFill>
                  <a:srgbClr val="595959"/>
                </a:solidFill>
                <a:latin typeface="+mn-ea"/>
                <a:ea typeface="+mn-ea"/>
              </a:rPr>
              <a:t>週間程度お時間をいただいております。案件の状況により前後する可能性があります。</a:t>
            </a:r>
            <a:endParaRPr lang="en-US" altLang="ja-JP" sz="1200" dirty="0">
              <a:solidFill>
                <a:srgbClr val="595959"/>
              </a:solidFill>
              <a:latin typeface="+mn-ea"/>
              <a:ea typeface="+mn-ea"/>
            </a:endParaRPr>
          </a:p>
        </p:txBody>
      </p:sp>
    </p:spTree>
    <p:extLst>
      <p:ext uri="{BB962C8B-B14F-4D97-AF65-F5344CB8AC3E}">
        <p14:creationId xmlns:p14="http://schemas.microsoft.com/office/powerpoint/2010/main" val="1273829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AC8062C-802B-96DC-186A-AC78BCB52F30}"/>
              </a:ext>
            </a:extLst>
          </p:cNvPr>
          <p:cNvSpPr txBox="1"/>
          <p:nvPr/>
        </p:nvSpPr>
        <p:spPr>
          <a:xfrm>
            <a:off x="4314839" y="42554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rgbClr val="0D0D0D"/>
                </a:solidFill>
                <a:latin typeface="Meiryo" panose="020B0604030504040204" pitchFamily="34" charset="-128"/>
                <a:ea typeface="Meiryo" panose="020B0604030504040204" pitchFamily="34" charset="-128"/>
              </a:rPr>
              <a:t>Yahoo!</a:t>
            </a:r>
            <a:r>
              <a:rPr lang="ja-JP" altLang="en-US" sz="1200" b="0" i="0">
                <a:solidFill>
                  <a:srgbClr val="0D0D0D"/>
                </a:solidFill>
                <a:latin typeface="Meiryo" panose="020B0604030504040204" pitchFamily="34" charset="-128"/>
                <a:ea typeface="Meiryo" panose="020B0604030504040204" pitchFamily="34" charset="-128"/>
              </a:rPr>
              <a:t>広告</a:t>
            </a:r>
            <a:r>
              <a:rPr lang="en-US" altLang="ja-JP" sz="1200" b="0" i="0">
                <a:solidFill>
                  <a:srgbClr val="0D0D0D"/>
                </a:solidFill>
                <a:latin typeface="Meiryo" panose="020B0604030504040204" pitchFamily="34" charset="-128"/>
                <a:ea typeface="Meiryo" panose="020B0604030504040204" pitchFamily="34" charset="-128"/>
              </a:rPr>
              <a:t> </a:t>
            </a:r>
            <a:r>
              <a:rPr lang="ja-JP" altLang="en-US" sz="1200" b="0" i="0">
                <a:solidFill>
                  <a:srgbClr val="0D0D0D"/>
                </a:solidFill>
                <a:latin typeface="Meiryo" panose="020B0604030504040204" pitchFamily="34" charset="-128"/>
                <a:ea typeface="Meiryo" panose="020B0604030504040204" pitchFamily="34" charset="-128"/>
              </a:rPr>
              <a:t>ウェブサイト</a:t>
            </a:r>
            <a:br>
              <a:rPr lang="en-US" altLang="ja-JP" sz="1200">
                <a:solidFill>
                  <a:srgbClr val="0D0D0D"/>
                </a:solidFill>
                <a:latin typeface="Meiryo" panose="020B0604030504040204" pitchFamily="34" charset="-128"/>
                <a:ea typeface="Meiryo" panose="020B0604030504040204" pitchFamily="34" charset="-128"/>
              </a:rPr>
            </a:br>
            <a:r>
              <a:rPr lang="en-US" altLang="ja-JP" sz="1200" b="0" i="0">
                <a:solidFill>
                  <a:srgbClr val="0D0D0D"/>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rgbClr val="0D0D0D"/>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B6FE4066-78C9-CD7F-B02E-4FE5E8C72AB7}"/>
              </a:ext>
            </a:extLst>
          </p:cNvPr>
          <p:cNvSpPr txBox="1"/>
          <p:nvPr/>
        </p:nvSpPr>
        <p:spPr>
          <a:xfrm>
            <a:off x="479425" y="1089025"/>
            <a:ext cx="11233150" cy="1437317"/>
          </a:xfrm>
          <a:prstGeom prst="rect">
            <a:avLst/>
          </a:prstGeom>
          <a:noFill/>
        </p:spPr>
        <p:txBody>
          <a:bodyPr wrap="square" rtlCol="0">
            <a:spAutoFit/>
          </a:bodyPr>
          <a:lstStyle/>
          <a:p>
            <a:pPr algn="ctr">
              <a:lnSpc>
                <a:spcPct val="120000"/>
              </a:lnSpc>
            </a:pPr>
            <a:r>
              <a:rPr kumimoji="1" lang="ja-JP" altLang="en-US" dirty="0">
                <a:solidFill>
                  <a:schemeClr val="tx1">
                    <a:lumMod val="65000"/>
                    <a:lumOff val="35000"/>
                  </a:schemeClr>
                </a:solidFill>
                <a:latin typeface="Meiryo" panose="020B0604030504040204" pitchFamily="34" charset="-128"/>
                <a:ea typeface="Meiryo" panose="020B0604030504040204" pitchFamily="34" charset="-128"/>
              </a:rPr>
              <a:t>スポーツ情報</a:t>
            </a:r>
            <a:r>
              <a:rPr kumimoji="1" lang="ja-JP" altLang="en-US" b="1" dirty="0">
                <a:solidFill>
                  <a:schemeClr val="accent1">
                    <a:lumMod val="90000"/>
                    <a:lumOff val="10000"/>
                  </a:schemeClr>
                </a:solidFill>
                <a:latin typeface="Meiryo" panose="020B0604030504040204" pitchFamily="34" charset="-128"/>
                <a:ea typeface="Meiryo" panose="020B0604030504040204" pitchFamily="34" charset="-128"/>
              </a:rPr>
              <a:t>圧倒的</a:t>
            </a:r>
            <a:r>
              <a:rPr kumimoji="1" lang="en-US" altLang="ja-JP" b="1" dirty="0">
                <a:solidFill>
                  <a:schemeClr val="accent1">
                    <a:lumMod val="90000"/>
                    <a:lumOff val="10000"/>
                  </a:schemeClr>
                </a:solidFill>
                <a:latin typeface="Meiryo" panose="020B0604030504040204" pitchFamily="34" charset="-128"/>
                <a:ea typeface="Meiryo" panose="020B0604030504040204" pitchFamily="34" charset="-128"/>
                <a:cs typeface="Segoe UI" panose="020B0502040204020203" pitchFamily="34" charset="0"/>
              </a:rPr>
              <a:t>No.1</a:t>
            </a:r>
          </a:p>
          <a:p>
            <a:pPr algn="ctr">
              <a:lnSpc>
                <a:spcPct val="120000"/>
              </a:lnSpc>
            </a:pPr>
            <a:r>
              <a:rPr lang="ja-JP" altLang="en-US" sz="2800" b="1" dirty="0">
                <a:solidFill>
                  <a:schemeClr val="accent1">
                    <a:lumMod val="90000"/>
                    <a:lumOff val="10000"/>
                  </a:schemeClr>
                </a:solidFill>
              </a:rPr>
              <a:t>スポーツナビ</a:t>
            </a:r>
            <a:r>
              <a:rPr lang="ja-JP" altLang="en-US" dirty="0">
                <a:solidFill>
                  <a:schemeClr val="tx1">
                    <a:lumMod val="65000"/>
                    <a:lumOff val="35000"/>
                  </a:schemeClr>
                </a:solidFill>
              </a:rPr>
              <a:t>で</a:t>
            </a:r>
            <a:endParaRPr lang="en-US" altLang="ja-JP" dirty="0">
              <a:solidFill>
                <a:schemeClr val="tx1">
                  <a:lumMod val="65000"/>
                  <a:lumOff val="35000"/>
                </a:schemeClr>
              </a:solidFill>
            </a:endParaRPr>
          </a:p>
          <a:p>
            <a:pPr algn="ctr">
              <a:lnSpc>
                <a:spcPct val="120000"/>
              </a:lnSpc>
            </a:pPr>
            <a:r>
              <a:rPr kumimoji="1" lang="ja-JP" altLang="en-US" sz="2800" b="1" dirty="0">
                <a:solidFill>
                  <a:schemeClr val="accent1">
                    <a:lumMod val="90000"/>
                    <a:lumOff val="10000"/>
                  </a:schemeClr>
                </a:solidFill>
                <a:latin typeface="メイリオ" panose="020B0604030504040204" pitchFamily="50" charset="-128"/>
                <a:ea typeface="メイリオ" panose="020B0604030504040204" pitchFamily="50" charset="-128"/>
              </a:rPr>
              <a:t>バーチャル高校</a:t>
            </a:r>
            <a:r>
              <a:rPr kumimoji="1" lang="ja-JP" altLang="en-US" sz="2800" b="1">
                <a:solidFill>
                  <a:schemeClr val="accent1">
                    <a:lumMod val="90000"/>
                    <a:lumOff val="10000"/>
                  </a:schemeClr>
                </a:solidFill>
                <a:latin typeface="メイリオ" panose="020B0604030504040204" pitchFamily="50" charset="-128"/>
                <a:ea typeface="メイリオ" panose="020B0604030504040204" pitchFamily="50" charset="-128"/>
              </a:rPr>
              <a:t>野球</a:t>
            </a:r>
            <a:r>
              <a:rPr kumimoji="1" lang="en-US" altLang="ja-JP" sz="2800" b="1" dirty="0">
                <a:solidFill>
                  <a:schemeClr val="accent1">
                    <a:lumMod val="90000"/>
                    <a:lumOff val="10000"/>
                  </a:schemeClr>
                </a:solidFill>
                <a:latin typeface="メイリオ" panose="020B0604030504040204" pitchFamily="50" charset="-128"/>
                <a:ea typeface="メイリオ" panose="020B0604030504040204" pitchFamily="50" charset="-128"/>
              </a:rPr>
              <a:t>2025</a:t>
            </a:r>
            <a:r>
              <a:rPr lang="ja-JP" altLang="en-US">
                <a:solidFill>
                  <a:schemeClr val="tx1">
                    <a:lumMod val="65000"/>
                    <a:lumOff val="35000"/>
                  </a:schemeClr>
                </a:solidFill>
              </a:rPr>
              <a:t>を</a:t>
            </a:r>
            <a:r>
              <a:rPr lang="ja-JP" altLang="en-US" dirty="0">
                <a:solidFill>
                  <a:schemeClr val="tx1">
                    <a:lumMod val="65000"/>
                    <a:lumOff val="35000"/>
                  </a:schemeClr>
                </a:solidFill>
              </a:rPr>
              <a:t>実施いたします</a:t>
            </a:r>
            <a:endParaRPr lang="en-US" altLang="ja-JP" sz="2800" dirty="0">
              <a:solidFill>
                <a:schemeClr val="tx1">
                  <a:lumMod val="65000"/>
                  <a:lumOff val="35000"/>
                </a:schemeClr>
              </a:solidFill>
            </a:endParaRPr>
          </a:p>
        </p:txBody>
      </p:sp>
      <p:sp>
        <p:nvSpPr>
          <p:cNvPr id="7" name="テキスト プレースホルダー 1">
            <a:extLst>
              <a:ext uri="{FF2B5EF4-FFF2-40B4-BE49-F238E27FC236}">
                <a16:creationId xmlns:a16="http://schemas.microsoft.com/office/drawing/2014/main" id="{6199C4BC-AE71-6FDC-8481-975130541CE0}"/>
              </a:ext>
            </a:extLst>
          </p:cNvPr>
          <p:cNvSpPr txBox="1">
            <a:spLocks/>
          </p:cNvSpPr>
          <p:nvPr/>
        </p:nvSpPr>
        <p:spPr>
          <a:xfrm>
            <a:off x="479425" y="252000"/>
            <a:ext cx="8640911" cy="335028"/>
          </a:xfrm>
        </p:spPr>
        <p:txBody>
          <a:bodyPr/>
          <a:lstStyle>
            <a:defPPr>
              <a:defRPr lang="ja-JP"/>
            </a:defPPr>
            <a:lvl1pPr marL="0" algn="l" defTabSz="914400" rtl="0" eaLnBrk="1" fontAlgn="auto" latinLnBrk="0" hangingPunct="1">
              <a:spcBef>
                <a:spcPts val="0"/>
              </a:spcBef>
              <a:spcAft>
                <a:spcPts val="0"/>
              </a:spcAft>
              <a:defRPr kumimoji="1" sz="18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a:t>バーチャル高校野球</a:t>
            </a:r>
            <a:r>
              <a:rPr lang="en-US" altLang="ja-JP"/>
              <a:t>2024</a:t>
            </a:r>
            <a:r>
              <a:rPr lang="ja-JP" altLang="en-US"/>
              <a:t>　</a:t>
            </a:r>
            <a:endParaRPr lang="ja-JP" altLang="en-US" dirty="0"/>
          </a:p>
        </p:txBody>
      </p:sp>
      <p:sp>
        <p:nvSpPr>
          <p:cNvPr id="8" name="二等辺三角形 4">
            <a:extLst>
              <a:ext uri="{FF2B5EF4-FFF2-40B4-BE49-F238E27FC236}">
                <a16:creationId xmlns:a16="http://schemas.microsoft.com/office/drawing/2014/main" id="{33228E4E-B229-A5D8-5BE5-F6C9828ACA93}"/>
              </a:ext>
            </a:extLst>
          </p:cNvPr>
          <p:cNvSpPr/>
          <p:nvPr/>
        </p:nvSpPr>
        <p:spPr>
          <a:xfrm rot="8107110">
            <a:off x="894074" y="5285330"/>
            <a:ext cx="107326" cy="33773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F04EBE04-A0AD-B01C-F44D-65793D4769F3}"/>
              </a:ext>
            </a:extLst>
          </p:cNvPr>
          <p:cNvGrpSpPr/>
          <p:nvPr/>
        </p:nvGrpSpPr>
        <p:grpSpPr>
          <a:xfrm>
            <a:off x="900156" y="3053077"/>
            <a:ext cx="4009054" cy="2699708"/>
            <a:chOff x="1133728" y="2572225"/>
            <a:chExt cx="4136695" cy="2765850"/>
          </a:xfrm>
        </p:grpSpPr>
        <p:grpSp>
          <p:nvGrpSpPr>
            <p:cNvPr id="10" name="グループ化 9">
              <a:extLst>
                <a:ext uri="{FF2B5EF4-FFF2-40B4-BE49-F238E27FC236}">
                  <a16:creationId xmlns:a16="http://schemas.microsoft.com/office/drawing/2014/main" id="{9F2A9170-64B1-B85D-8AC2-B9DF1C329939}"/>
                </a:ext>
              </a:extLst>
            </p:cNvPr>
            <p:cNvGrpSpPr/>
            <p:nvPr/>
          </p:nvGrpSpPr>
          <p:grpSpPr>
            <a:xfrm>
              <a:off x="1133728" y="2572225"/>
              <a:ext cx="4136695" cy="2765850"/>
              <a:chOff x="914400" y="2002066"/>
              <a:chExt cx="3476785" cy="2491118"/>
            </a:xfrm>
            <a:solidFill>
              <a:srgbClr val="212121"/>
            </a:solidFill>
          </p:grpSpPr>
          <p:sp>
            <p:nvSpPr>
              <p:cNvPr id="13" name="角丸四角形 86">
                <a:extLst>
                  <a:ext uri="{FF2B5EF4-FFF2-40B4-BE49-F238E27FC236}">
                    <a16:creationId xmlns:a16="http://schemas.microsoft.com/office/drawing/2014/main" id="{A006BA6F-8A6C-C76B-D4B3-487A1B72BD25}"/>
                  </a:ext>
                </a:extLst>
              </p:cNvPr>
              <p:cNvSpPr/>
              <p:nvPr/>
            </p:nvSpPr>
            <p:spPr bwMode="auto">
              <a:xfrm>
                <a:off x="914400" y="2002066"/>
                <a:ext cx="3476785" cy="2103254"/>
              </a:xfrm>
              <a:prstGeom prst="roundRect">
                <a:avLst>
                  <a:gd name="adj" fmla="val 4262"/>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4" name="正方形/長方形 13">
                <a:extLst>
                  <a:ext uri="{FF2B5EF4-FFF2-40B4-BE49-F238E27FC236}">
                    <a16:creationId xmlns:a16="http://schemas.microsoft.com/office/drawing/2014/main" id="{9066AD9D-0D9F-2054-8A14-B44C0CAEC6F2}"/>
                  </a:ext>
                </a:extLst>
              </p:cNvPr>
              <p:cNvSpPr/>
              <p:nvPr/>
            </p:nvSpPr>
            <p:spPr bwMode="auto">
              <a:xfrm>
                <a:off x="1077755" y="2158526"/>
                <a:ext cx="3150073" cy="1793340"/>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5" name="台形 14">
                <a:extLst>
                  <a:ext uri="{FF2B5EF4-FFF2-40B4-BE49-F238E27FC236}">
                    <a16:creationId xmlns:a16="http://schemas.microsoft.com/office/drawing/2014/main" id="{A8BFAB64-7DAB-741B-6221-BC43CA1C5DD6}"/>
                  </a:ext>
                </a:extLst>
              </p:cNvPr>
              <p:cNvSpPr/>
              <p:nvPr/>
            </p:nvSpPr>
            <p:spPr bwMode="auto">
              <a:xfrm>
                <a:off x="2294764" y="3983011"/>
                <a:ext cx="716053" cy="428207"/>
              </a:xfrm>
              <a:prstGeom prst="trapezoid">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6" name="正方形/長方形 15">
                <a:extLst>
                  <a:ext uri="{FF2B5EF4-FFF2-40B4-BE49-F238E27FC236}">
                    <a16:creationId xmlns:a16="http://schemas.microsoft.com/office/drawing/2014/main" id="{5DEF7DD7-8A2A-7F16-8294-33C584BE2077}"/>
                  </a:ext>
                </a:extLst>
              </p:cNvPr>
              <p:cNvSpPr/>
              <p:nvPr/>
            </p:nvSpPr>
            <p:spPr bwMode="auto">
              <a:xfrm>
                <a:off x="2050173" y="4335108"/>
                <a:ext cx="1244009" cy="15807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pic>
          <p:nvPicPr>
            <p:cNvPr id="11" name="Picture 2" descr="バーチャル高校野球">
              <a:extLst>
                <a:ext uri="{FF2B5EF4-FFF2-40B4-BE49-F238E27FC236}">
                  <a16:creationId xmlns:a16="http://schemas.microsoft.com/office/drawing/2014/main" id="{DA86AC9D-220B-878B-CD98-D57DA0D564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615"/>
            <a:stretch/>
          </p:blipFill>
          <p:spPr bwMode="auto">
            <a:xfrm>
              <a:off x="1353484" y="2675298"/>
              <a:ext cx="3690509" cy="2116080"/>
            </a:xfrm>
            <a:prstGeom prst="rect">
              <a:avLst/>
            </a:prstGeom>
            <a:noFill/>
            <a:extLst>
              <a:ext uri="{909E8E84-426E-40DD-AFC4-6F175D3DCCD1}">
                <a14:hiddenFill xmlns:a14="http://schemas.microsoft.com/office/drawing/2010/main">
                  <a:solidFill>
                    <a:srgbClr val="FFFFFF"/>
                  </a:solidFill>
                </a14:hiddenFill>
              </a:ext>
            </a:extLst>
          </p:spPr>
        </p:pic>
        <p:sp>
          <p:nvSpPr>
            <p:cNvPr id="12" name="正方形/長方形 11">
              <a:extLst>
                <a:ext uri="{FF2B5EF4-FFF2-40B4-BE49-F238E27FC236}">
                  <a16:creationId xmlns:a16="http://schemas.microsoft.com/office/drawing/2014/main" id="{0A12B51F-0318-10AD-C1A5-51C2C636A815}"/>
                </a:ext>
              </a:extLst>
            </p:cNvPr>
            <p:cNvSpPr/>
            <p:nvPr/>
          </p:nvSpPr>
          <p:spPr>
            <a:xfrm>
              <a:off x="1994258" y="3513934"/>
              <a:ext cx="2414439" cy="1271600"/>
            </a:xfrm>
            <a:prstGeom prst="rect">
              <a:avLst/>
            </a:prstGeom>
            <a:solidFill>
              <a:schemeClr val="accent1">
                <a:alpha val="36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動画</a:t>
              </a:r>
              <a:br>
                <a:rPr kumimoji="1" lang="en-US" altLang="ja-JP" b="1" dirty="0"/>
              </a:br>
              <a:r>
                <a:rPr kumimoji="1" lang="en-US" altLang="ja-JP" b="1" dirty="0"/>
                <a:t>CM</a:t>
              </a:r>
              <a:r>
                <a:rPr kumimoji="1" lang="ja-JP" altLang="en-US" b="1" dirty="0"/>
                <a:t>枠</a:t>
              </a:r>
            </a:p>
          </p:txBody>
        </p:sp>
      </p:grpSp>
      <p:grpSp>
        <p:nvGrpSpPr>
          <p:cNvPr id="17" name="グループ化 16">
            <a:extLst>
              <a:ext uri="{FF2B5EF4-FFF2-40B4-BE49-F238E27FC236}">
                <a16:creationId xmlns:a16="http://schemas.microsoft.com/office/drawing/2014/main" id="{334554A6-848E-6E0C-D1AC-BA9F2920F219}"/>
              </a:ext>
            </a:extLst>
          </p:cNvPr>
          <p:cNvGrpSpPr/>
          <p:nvPr/>
        </p:nvGrpSpPr>
        <p:grpSpPr>
          <a:xfrm>
            <a:off x="4448367" y="4281464"/>
            <a:ext cx="1188866" cy="1976460"/>
            <a:chOff x="5600773" y="3400425"/>
            <a:chExt cx="1153040" cy="2075020"/>
          </a:xfrm>
        </p:grpSpPr>
        <p:grpSp>
          <p:nvGrpSpPr>
            <p:cNvPr id="18" name="グループ化 17">
              <a:extLst>
                <a:ext uri="{FF2B5EF4-FFF2-40B4-BE49-F238E27FC236}">
                  <a16:creationId xmlns:a16="http://schemas.microsoft.com/office/drawing/2014/main" id="{9C0D68C8-D91A-78F8-F016-9950DCA6EA85}"/>
                </a:ext>
              </a:extLst>
            </p:cNvPr>
            <p:cNvGrpSpPr/>
            <p:nvPr/>
          </p:nvGrpSpPr>
          <p:grpSpPr>
            <a:xfrm>
              <a:off x="5600773" y="3400425"/>
              <a:ext cx="1153040" cy="2075020"/>
              <a:chOff x="4995392" y="2944112"/>
              <a:chExt cx="1395178" cy="2510774"/>
            </a:xfrm>
            <a:effectLst>
              <a:outerShdw blurRad="50800" dist="38100" dir="2700000" algn="tl" rotWithShape="0">
                <a:prstClr val="black">
                  <a:alpha val="40000"/>
                </a:prstClr>
              </a:outerShdw>
            </a:effectLst>
          </p:grpSpPr>
          <p:grpSp>
            <p:nvGrpSpPr>
              <p:cNvPr id="22" name="グループ化 21">
                <a:extLst>
                  <a:ext uri="{FF2B5EF4-FFF2-40B4-BE49-F238E27FC236}">
                    <a16:creationId xmlns:a16="http://schemas.microsoft.com/office/drawing/2014/main" id="{C8606459-C77D-C4A7-8B91-9ABE7F23F786}"/>
                  </a:ext>
                </a:extLst>
              </p:cNvPr>
              <p:cNvGrpSpPr/>
              <p:nvPr/>
            </p:nvGrpSpPr>
            <p:grpSpPr>
              <a:xfrm>
                <a:off x="4995392" y="2944112"/>
                <a:ext cx="1395178" cy="2510774"/>
                <a:chOff x="6140451" y="2100334"/>
                <a:chExt cx="1925382" cy="3621016"/>
              </a:xfrm>
            </p:grpSpPr>
            <p:grpSp>
              <p:nvGrpSpPr>
                <p:cNvPr id="24" name="グループ化 23">
                  <a:extLst>
                    <a:ext uri="{FF2B5EF4-FFF2-40B4-BE49-F238E27FC236}">
                      <a16:creationId xmlns:a16="http://schemas.microsoft.com/office/drawing/2014/main" id="{327B01B2-7761-3604-98A3-79DA59CFB7AF}"/>
                    </a:ext>
                  </a:extLst>
                </p:cNvPr>
                <p:cNvGrpSpPr/>
                <p:nvPr/>
              </p:nvGrpSpPr>
              <p:grpSpPr>
                <a:xfrm>
                  <a:off x="6140451" y="2100334"/>
                  <a:ext cx="1925382" cy="3621016"/>
                  <a:chOff x="6943469" y="2100334"/>
                  <a:chExt cx="1122363" cy="2054714"/>
                </a:xfrm>
              </p:grpSpPr>
              <p:sp>
                <p:nvSpPr>
                  <p:cNvPr id="27" name="角丸四角形 84">
                    <a:extLst>
                      <a:ext uri="{FF2B5EF4-FFF2-40B4-BE49-F238E27FC236}">
                        <a16:creationId xmlns:a16="http://schemas.microsoft.com/office/drawing/2014/main" id="{87980CDF-5773-A96E-3661-B4FDEB1B3067}"/>
                      </a:ext>
                    </a:extLst>
                  </p:cNvPr>
                  <p:cNvSpPr/>
                  <p:nvPr/>
                </p:nvSpPr>
                <p:spPr bwMode="auto">
                  <a:xfrm>
                    <a:off x="6943469" y="2100334"/>
                    <a:ext cx="1122363" cy="2054714"/>
                  </a:xfrm>
                  <a:prstGeom prst="roundRect">
                    <a:avLst>
                      <a:gd name="adj" fmla="val 6865"/>
                    </a:avLst>
                  </a:prstGeom>
                  <a:solidFill>
                    <a:srgbClr val="21212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28" name="正方形/長方形 27">
                    <a:extLst>
                      <a:ext uri="{FF2B5EF4-FFF2-40B4-BE49-F238E27FC236}">
                        <a16:creationId xmlns:a16="http://schemas.microsoft.com/office/drawing/2014/main" id="{E4CB580B-2AFF-6E84-1D8F-A97D84D60748}"/>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sp>
              <p:nvSpPr>
                <p:cNvPr id="25" name="角丸四角形 81">
                  <a:extLst>
                    <a:ext uri="{FF2B5EF4-FFF2-40B4-BE49-F238E27FC236}">
                      <a16:creationId xmlns:a16="http://schemas.microsoft.com/office/drawing/2014/main" id="{A53A4F30-FFBD-1EA5-162C-BEA3B52B9C0A}"/>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26" name="角丸四角形 83">
                  <a:extLst>
                    <a:ext uri="{FF2B5EF4-FFF2-40B4-BE49-F238E27FC236}">
                      <a16:creationId xmlns:a16="http://schemas.microsoft.com/office/drawing/2014/main" id="{CCECB247-8D71-6805-480A-78E42190BC31}"/>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pic>
            <p:nvPicPr>
              <p:cNvPr id="23" name="図 22">
                <a:extLst>
                  <a:ext uri="{FF2B5EF4-FFF2-40B4-BE49-F238E27FC236}">
                    <a16:creationId xmlns:a16="http://schemas.microsoft.com/office/drawing/2014/main" id="{77BCA01B-E37D-82FA-FF24-6F7BCC2C5E60}"/>
                  </a:ext>
                </a:extLst>
              </p:cNvPr>
              <p:cNvPicPr>
                <a:picLocks noChangeAspect="1"/>
              </p:cNvPicPr>
              <p:nvPr/>
            </p:nvPicPr>
            <p:blipFill>
              <a:blip r:embed="rId3"/>
              <a:stretch>
                <a:fillRect/>
              </a:stretch>
            </p:blipFill>
            <p:spPr>
              <a:xfrm>
                <a:off x="5107853" y="3205144"/>
                <a:ext cx="1171378" cy="2091747"/>
              </a:xfrm>
              <a:prstGeom prst="rect">
                <a:avLst/>
              </a:prstGeom>
            </p:spPr>
          </p:pic>
        </p:grpSp>
        <p:grpSp>
          <p:nvGrpSpPr>
            <p:cNvPr id="19" name="グループ化 18">
              <a:extLst>
                <a:ext uri="{FF2B5EF4-FFF2-40B4-BE49-F238E27FC236}">
                  <a16:creationId xmlns:a16="http://schemas.microsoft.com/office/drawing/2014/main" id="{8F642326-08F4-A082-B577-B05A368782FE}"/>
                </a:ext>
              </a:extLst>
            </p:cNvPr>
            <p:cNvGrpSpPr/>
            <p:nvPr/>
          </p:nvGrpSpPr>
          <p:grpSpPr>
            <a:xfrm>
              <a:off x="5666633" y="4278922"/>
              <a:ext cx="992481" cy="703316"/>
              <a:chOff x="5905089" y="3352173"/>
              <a:chExt cx="1016404" cy="568839"/>
            </a:xfrm>
          </p:grpSpPr>
          <p:pic>
            <p:nvPicPr>
              <p:cNvPr id="20" name="Picture 4" descr="バーチャル高校野球">
                <a:extLst>
                  <a:ext uri="{FF2B5EF4-FFF2-40B4-BE49-F238E27FC236}">
                    <a16:creationId xmlns:a16="http://schemas.microsoft.com/office/drawing/2014/main" id="{BA9C99A3-79EE-BA2B-A051-30D9A690C99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713" t="33105" r="17349" b="12202"/>
              <a:stretch/>
            </p:blipFill>
            <p:spPr bwMode="auto">
              <a:xfrm>
                <a:off x="5905135" y="3352173"/>
                <a:ext cx="1016357" cy="568839"/>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21" name="正方形/長方形 20">
                <a:extLst>
                  <a:ext uri="{FF2B5EF4-FFF2-40B4-BE49-F238E27FC236}">
                    <a16:creationId xmlns:a16="http://schemas.microsoft.com/office/drawing/2014/main" id="{E61570A6-3FAF-4864-D4CF-84EC3C574A3E}"/>
                  </a:ext>
                </a:extLst>
              </p:cNvPr>
              <p:cNvSpPr/>
              <p:nvPr/>
            </p:nvSpPr>
            <p:spPr>
              <a:xfrm>
                <a:off x="5905088" y="3352173"/>
                <a:ext cx="1016404" cy="568839"/>
              </a:xfrm>
              <a:prstGeom prst="rect">
                <a:avLst/>
              </a:prstGeom>
              <a:solidFill>
                <a:srgbClr val="C00000">
                  <a:alpha val="38824"/>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動画</a:t>
                </a:r>
                <a:br>
                  <a:rPr kumimoji="1" lang="en-US" altLang="ja-JP" sz="1600" b="1" dirty="0">
                    <a:solidFill>
                      <a:schemeClr val="bg1"/>
                    </a:solidFill>
                  </a:rPr>
                </a:br>
                <a:r>
                  <a:rPr kumimoji="1" lang="en-US" altLang="ja-JP" sz="1600" b="1" dirty="0">
                    <a:solidFill>
                      <a:schemeClr val="bg1"/>
                    </a:solidFill>
                  </a:rPr>
                  <a:t>CM</a:t>
                </a:r>
                <a:r>
                  <a:rPr kumimoji="1" lang="ja-JP" altLang="en-US" sz="1600" b="1" dirty="0">
                    <a:solidFill>
                      <a:schemeClr val="bg1"/>
                    </a:solidFill>
                  </a:rPr>
                  <a:t>枠</a:t>
                </a:r>
              </a:p>
            </p:txBody>
          </p:sp>
        </p:grpSp>
      </p:grpSp>
      <p:cxnSp>
        <p:nvCxnSpPr>
          <p:cNvPr id="29" name="直線コネクタ 28">
            <a:extLst>
              <a:ext uri="{FF2B5EF4-FFF2-40B4-BE49-F238E27FC236}">
                <a16:creationId xmlns:a16="http://schemas.microsoft.com/office/drawing/2014/main" id="{DEC431BD-98B5-676A-E95F-2721A2EB8AD3}"/>
              </a:ext>
            </a:extLst>
          </p:cNvPr>
          <p:cNvCxnSpPr>
            <a:cxnSpLocks/>
          </p:cNvCxnSpPr>
          <p:nvPr/>
        </p:nvCxnSpPr>
        <p:spPr>
          <a:xfrm>
            <a:off x="4593480" y="1184280"/>
            <a:ext cx="111500" cy="190957"/>
          </a:xfrm>
          <a:prstGeom prst="line">
            <a:avLst/>
          </a:prstGeom>
          <a:ln w="158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446F43EB-0697-FCEA-411D-A493ECF404EB}"/>
              </a:ext>
            </a:extLst>
          </p:cNvPr>
          <p:cNvCxnSpPr>
            <a:cxnSpLocks/>
          </p:cNvCxnSpPr>
          <p:nvPr/>
        </p:nvCxnSpPr>
        <p:spPr>
          <a:xfrm flipH="1">
            <a:off x="7460018" y="1184280"/>
            <a:ext cx="111500" cy="190957"/>
          </a:xfrm>
          <a:prstGeom prst="line">
            <a:avLst/>
          </a:prstGeom>
          <a:ln w="158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1" name="表 18">
            <a:extLst>
              <a:ext uri="{FF2B5EF4-FFF2-40B4-BE49-F238E27FC236}">
                <a16:creationId xmlns:a16="http://schemas.microsoft.com/office/drawing/2014/main" id="{CE76CA56-A49D-042A-B726-E361120A81C0}"/>
              </a:ext>
            </a:extLst>
          </p:cNvPr>
          <p:cNvGraphicFramePr>
            <a:graphicFrameLocks noGrp="1"/>
          </p:cNvGraphicFramePr>
          <p:nvPr>
            <p:extLst>
              <p:ext uri="{D42A27DB-BD31-4B8C-83A1-F6EECF244321}">
                <p14:modId xmlns:p14="http://schemas.microsoft.com/office/powerpoint/2010/main" val="3340681077"/>
              </p:ext>
            </p:extLst>
          </p:nvPr>
        </p:nvGraphicFramePr>
        <p:xfrm>
          <a:off x="6096000" y="3884212"/>
          <a:ext cx="5616575" cy="1998028"/>
        </p:xfrm>
        <a:graphic>
          <a:graphicData uri="http://schemas.openxmlformats.org/drawingml/2006/table">
            <a:tbl>
              <a:tblPr bandRow="1">
                <a:tableStyleId>{93296810-A885-4BE3-A3E7-6D5BEEA58F35}</a:tableStyleId>
              </a:tblPr>
              <a:tblGrid>
                <a:gridCol w="2047305">
                  <a:extLst>
                    <a:ext uri="{9D8B030D-6E8A-4147-A177-3AD203B41FA5}">
                      <a16:colId xmlns:a16="http://schemas.microsoft.com/office/drawing/2014/main" val="693818872"/>
                    </a:ext>
                  </a:extLst>
                </a:gridCol>
                <a:gridCol w="3569270">
                  <a:extLst>
                    <a:ext uri="{9D8B030D-6E8A-4147-A177-3AD203B41FA5}">
                      <a16:colId xmlns:a16="http://schemas.microsoft.com/office/drawing/2014/main" val="2667932252"/>
                    </a:ext>
                  </a:extLst>
                </a:gridCol>
              </a:tblGrid>
              <a:tr h="499507">
                <a:tc>
                  <a:txBody>
                    <a:bodyPr/>
                    <a:lstStyle/>
                    <a:p>
                      <a:pPr algn="ctr"/>
                      <a:r>
                        <a:rPr kumimoji="1" lang="ja-JP" altLang="en-US" sz="1400" b="0" i="0" dirty="0">
                          <a:solidFill>
                            <a:schemeClr val="bg1"/>
                          </a:solidFill>
                          <a:latin typeface="Meiryo" panose="020B0604030504040204" pitchFamily="34" charset="-128"/>
                          <a:ea typeface="Meiryo" panose="020B0604030504040204" pitchFamily="34" charset="-128"/>
                        </a:rPr>
                        <a:t>正式名称</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zh-CN" altLang="en-US" sz="1600" b="0" i="0" dirty="0">
                          <a:solidFill>
                            <a:schemeClr val="tx1">
                              <a:lumMod val="65000"/>
                              <a:lumOff val="35000"/>
                            </a:schemeClr>
                          </a:solidFill>
                          <a:latin typeface="Meiryo" panose="020B0604030504040204" pitchFamily="34" charset="-128"/>
                          <a:ea typeface="Meiryo" panose="020B0604030504040204" pitchFamily="34" charset="-128"/>
                        </a:rPr>
                        <a:t>全国高等学校野球選手権</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地方</a:t>
                      </a:r>
                      <a:r>
                        <a:rPr kumimoji="1" lang="zh-CN" altLang="en-US" sz="1600" b="0" i="0" dirty="0">
                          <a:solidFill>
                            <a:schemeClr val="tx1">
                              <a:lumMod val="65000"/>
                              <a:lumOff val="35000"/>
                            </a:schemeClr>
                          </a:solidFill>
                          <a:latin typeface="Meiryo" panose="020B0604030504040204" pitchFamily="34" charset="-128"/>
                          <a:ea typeface="Meiryo" panose="020B0604030504040204" pitchFamily="34" charset="-128"/>
                        </a:rPr>
                        <a:t>大会</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77745396"/>
                  </a:ext>
                </a:extLst>
              </a:tr>
              <a:tr h="499507">
                <a:tc>
                  <a:txBody>
                    <a:bodyPr/>
                    <a:lstStyle/>
                    <a:p>
                      <a:pPr algn="ctr"/>
                      <a:r>
                        <a:rPr kumimoji="1" lang="zh-CN" altLang="en-US" sz="1400" b="0" i="0" dirty="0">
                          <a:solidFill>
                            <a:schemeClr val="bg1"/>
                          </a:solidFill>
                          <a:latin typeface="Meiryo" panose="020B0604030504040204" pitchFamily="34" charset="-128"/>
                          <a:ea typeface="Meiryo" panose="020B0604030504040204" pitchFamily="34" charset="-128"/>
                        </a:rPr>
                        <a:t>本大会実施日程</a:t>
                      </a:r>
                      <a:endParaRPr kumimoji="1" lang="ja-JP" altLang="en-US" sz="1400" b="0" i="0" dirty="0">
                        <a:solidFill>
                          <a:schemeClr val="bg1"/>
                        </a:solidFill>
                        <a:latin typeface="Meiryo" panose="020B0604030504040204" pitchFamily="34" charset="-128"/>
                        <a:ea typeface="Meiryo" panose="020B0604030504040204" pitchFamily="34" charset="-128"/>
                      </a:endParaRP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2025</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年</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6</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月</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14</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日</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土</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7</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月下旬予定</a:t>
                      </a:r>
                      <a:endPar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812588993"/>
                  </a:ext>
                </a:extLst>
              </a:tr>
              <a:tr h="499507">
                <a:tc>
                  <a:txBody>
                    <a:bodyPr/>
                    <a:lstStyle/>
                    <a:p>
                      <a:pPr algn="ctr"/>
                      <a:r>
                        <a:rPr kumimoji="1" lang="ja-JP" altLang="en-US" sz="1400" b="0" i="0" dirty="0">
                          <a:solidFill>
                            <a:schemeClr val="bg1"/>
                          </a:solidFill>
                          <a:latin typeface="Meiryo" panose="020B0604030504040204" pitchFamily="34" charset="-128"/>
                          <a:ea typeface="Meiryo" panose="020B0604030504040204" pitchFamily="34" charset="-128"/>
                        </a:rPr>
                        <a:t>特集コンテンツ</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試合速報や日程など</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844986400"/>
                  </a:ext>
                </a:extLst>
              </a:tr>
              <a:tr h="499507">
                <a:tc>
                  <a:txBody>
                    <a:bodyPr/>
                    <a:lstStyle/>
                    <a:p>
                      <a:pPr algn="ctr"/>
                      <a:r>
                        <a:rPr kumimoji="1" lang="ja-JP" altLang="en-US" sz="1400" b="0" i="0">
                          <a:solidFill>
                            <a:schemeClr val="bg1"/>
                          </a:solidFill>
                          <a:latin typeface="Meiryo" panose="020B0604030504040204" pitchFamily="34" charset="-128"/>
                          <a:ea typeface="Meiryo" panose="020B0604030504040204" pitchFamily="34" charset="-128"/>
                        </a:rPr>
                        <a:t>デバイス</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tx1">
                        <a:lumMod val="50000"/>
                        <a:lumOff val="50000"/>
                      </a:schemeClr>
                    </a:solidFill>
                  </a:tcPr>
                </a:tc>
                <a:tc>
                  <a:txBody>
                    <a:bodyPr/>
                    <a:lstStyle/>
                    <a:p>
                      <a:pPr algn="ct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スポーツナビ</a:t>
                      </a:r>
                      <a:r>
                        <a:rPr kumimoji="1" lang="en" altLang="ja-JP" sz="1600" b="0" i="0" dirty="0">
                          <a:solidFill>
                            <a:schemeClr val="tx1">
                              <a:lumMod val="65000"/>
                              <a:lumOff val="35000"/>
                            </a:schemeClr>
                          </a:solidFill>
                          <a:latin typeface="Meiryo" panose="020B0604030504040204" pitchFamily="34" charset="-128"/>
                          <a:ea typeface="Meiryo" panose="020B0604030504040204" pitchFamily="34" charset="-128"/>
                        </a:rPr>
                        <a:t>PC / </a:t>
                      </a: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スマートフォン</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5">
                        <a:lumMod val="20000"/>
                        <a:lumOff val="80000"/>
                      </a:schemeClr>
                    </a:solidFill>
                  </a:tcPr>
                </a:tc>
                <a:extLst>
                  <a:ext uri="{0D108BD9-81ED-4DB2-BD59-A6C34878D82A}">
                    <a16:rowId xmlns:a16="http://schemas.microsoft.com/office/drawing/2014/main" val="691224631"/>
                  </a:ext>
                </a:extLst>
              </a:tr>
            </a:tbl>
          </a:graphicData>
        </a:graphic>
      </p:graphicFrame>
      <p:sp>
        <p:nvSpPr>
          <p:cNvPr id="32" name="角丸四角形 18">
            <a:extLst>
              <a:ext uri="{FF2B5EF4-FFF2-40B4-BE49-F238E27FC236}">
                <a16:creationId xmlns:a16="http://schemas.microsoft.com/office/drawing/2014/main" id="{02C11943-B778-AAB9-827C-7A3AB5C3C50A}"/>
              </a:ext>
            </a:extLst>
          </p:cNvPr>
          <p:cNvSpPr>
            <a:spLocks noChangeAspect="1"/>
          </p:cNvSpPr>
          <p:nvPr/>
        </p:nvSpPr>
        <p:spPr>
          <a:xfrm>
            <a:off x="6096000" y="2788478"/>
            <a:ext cx="5616575" cy="892935"/>
          </a:xfrm>
          <a:prstGeom prst="roundRect">
            <a:avLst>
              <a:gd name="adj" fmla="val 50000"/>
            </a:avLst>
          </a:prstGeom>
          <a:solidFill>
            <a:srgbClr val="00003E">
              <a:alpha val="20057"/>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b="1" dirty="0">
                <a:solidFill>
                  <a:schemeClr val="accent1">
                    <a:lumMod val="90000"/>
                    <a:lumOff val="10000"/>
                  </a:schemeClr>
                </a:solidFill>
                <a:latin typeface="Meiryo" panose="020B0604030504040204" pitchFamily="34" charset="-128"/>
                <a:ea typeface="Meiryo" panose="020B0604030504040204" pitchFamily="34" charset="-128"/>
              </a:rPr>
              <a:t>全国の高校球児たちにとってアツい夏の戦いを</a:t>
            </a:r>
          </a:p>
          <a:p>
            <a:pPr algn="ctr">
              <a:lnSpc>
                <a:spcPct val="120000"/>
              </a:lnSpc>
            </a:pPr>
            <a:r>
              <a:rPr kumimoji="1" lang="en-US" altLang="ja-JP" sz="1600" b="1" dirty="0">
                <a:solidFill>
                  <a:schemeClr val="accent1">
                    <a:lumMod val="90000"/>
                    <a:lumOff val="10000"/>
                  </a:schemeClr>
                </a:solidFill>
                <a:latin typeface="Meiryo" panose="020B0604030504040204" pitchFamily="34" charset="-128"/>
                <a:ea typeface="Meiryo" panose="020B0604030504040204" pitchFamily="34" charset="-128"/>
              </a:rPr>
              <a:t>LIVE</a:t>
            </a:r>
            <a:r>
              <a:rPr kumimoji="1" lang="ja-JP" altLang="en-US" sz="1600" b="1" dirty="0">
                <a:solidFill>
                  <a:schemeClr val="accent1">
                    <a:lumMod val="90000"/>
                    <a:lumOff val="10000"/>
                  </a:schemeClr>
                </a:solidFill>
                <a:latin typeface="Meiryo" panose="020B0604030504040204" pitchFamily="34" charset="-128"/>
                <a:ea typeface="Meiryo" panose="020B0604030504040204" pitchFamily="34" charset="-128"/>
              </a:rPr>
              <a:t>配信で視聴可能</a:t>
            </a:r>
          </a:p>
        </p:txBody>
      </p:sp>
    </p:spTree>
    <p:extLst>
      <p:ext uri="{BB962C8B-B14F-4D97-AF65-F5344CB8AC3E}">
        <p14:creationId xmlns:p14="http://schemas.microsoft.com/office/powerpoint/2010/main" val="2839753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スポーツナビのご紹介</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31" name="図プレースホルダー 30" descr="時計 が含まれている画像&#10;&#10;AI 生成コンテンツは誤りを含む可能性があります。">
            <a:extLst>
              <a:ext uri="{FF2B5EF4-FFF2-40B4-BE49-F238E27FC236}">
                <a16:creationId xmlns:a16="http://schemas.microsoft.com/office/drawing/2014/main" id="{CEB9CD81-54B5-3548-EFC3-F6B06056C5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97" b="3323"/>
          <a:stretch>
            <a:fillRect/>
          </a:stretch>
        </p:blipFill>
        <p:spPr>
          <a:xfrm>
            <a:off x="5468281" y="2955701"/>
            <a:ext cx="1586282" cy="1687131"/>
          </a:xfrm>
        </p:spPr>
      </p:pic>
    </p:spTree>
    <p:extLst>
      <p:ext uri="{BB962C8B-B14F-4D97-AF65-F5344CB8AC3E}">
        <p14:creationId xmlns:p14="http://schemas.microsoft.com/office/powerpoint/2010/main" val="670419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5B8E5-1821-C59C-F10C-9E39D074DC67}"/>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65435C3B-86A2-58C9-F3F3-7FB06F2F5790}"/>
              </a:ext>
            </a:extLst>
          </p:cNvPr>
          <p:cNvSpPr>
            <a:spLocks noGrp="1" noChangeArrowheads="1"/>
          </p:cNvSpPr>
          <p:nvPr>
            <p:ph type="ctrTitle"/>
          </p:nvPr>
        </p:nvSpPr>
        <p:spPr bwMode="auto">
          <a:xfrm>
            <a:off x="587375" y="582613"/>
            <a:ext cx="11014075" cy="56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noProof="0" dirty="0"/>
              <a:t>スポーツナビとは</a:t>
            </a:r>
            <a:endParaRPr lang="ja-JP" altLang="en-US" dirty="0"/>
          </a:p>
        </p:txBody>
      </p:sp>
      <p:sp>
        <p:nvSpPr>
          <p:cNvPr id="4" name="テキスト プレースホルダー 3">
            <a:extLst>
              <a:ext uri="{FF2B5EF4-FFF2-40B4-BE49-F238E27FC236}">
                <a16:creationId xmlns:a16="http://schemas.microsoft.com/office/drawing/2014/main" id="{34333A67-5BA3-0A3A-2A2E-7F2FBF7F339B}"/>
              </a:ext>
            </a:extLst>
          </p:cNvPr>
          <p:cNvSpPr>
            <a:spLocks noGrp="1"/>
          </p:cNvSpPr>
          <p:nvPr>
            <p:ph type="body" sz="quarter" idx="10"/>
          </p:nvPr>
        </p:nvSpPr>
        <p:spPr>
          <a:xfrm>
            <a:off x="587374" y="1098189"/>
            <a:ext cx="11014609" cy="792088"/>
          </a:xfrm>
        </p:spPr>
        <p:txBody>
          <a:bodyPr/>
          <a:lstStyle/>
          <a:p>
            <a:pPr lvl="0"/>
            <a:r>
              <a:rPr lang="en-US" altLang="ja-JP" noProof="0" dirty="0"/>
              <a:t>20</a:t>
            </a:r>
            <a:r>
              <a:rPr lang="ja-JP" altLang="en-US" noProof="0" dirty="0"/>
              <a:t>競技以上の最新情報や試合速報、ライブ配信等を提供する</a:t>
            </a:r>
            <a:r>
              <a:rPr lang="ja-JP" altLang="en-US" b="1" noProof="0" dirty="0">
                <a:solidFill>
                  <a:schemeClr val="accent4"/>
                </a:solidFill>
              </a:rPr>
              <a:t>日本最大級のスポーツ総合サイト</a:t>
            </a:r>
            <a:r>
              <a:rPr lang="ja-JP" altLang="en-US" noProof="0" dirty="0"/>
              <a:t>です。</a:t>
            </a:r>
            <a:endParaRPr lang="en-US" altLang="ja-JP" noProof="0" dirty="0"/>
          </a:p>
        </p:txBody>
      </p:sp>
      <p:sp>
        <p:nvSpPr>
          <p:cNvPr id="39" name="テキスト ボックス 38">
            <a:extLst>
              <a:ext uri="{FF2B5EF4-FFF2-40B4-BE49-F238E27FC236}">
                <a16:creationId xmlns:a16="http://schemas.microsoft.com/office/drawing/2014/main" id="{08CD25C4-4E9C-1DA0-97FF-4B4FA81961E4}"/>
              </a:ext>
            </a:extLst>
          </p:cNvPr>
          <p:cNvSpPr txBox="1"/>
          <p:nvPr/>
        </p:nvSpPr>
        <p:spPr>
          <a:xfrm>
            <a:off x="923845" y="6152697"/>
            <a:ext cx="1535677" cy="138499"/>
          </a:xfrm>
          <a:prstGeom prst="rect">
            <a:avLst/>
          </a:prstGeom>
          <a:noFill/>
        </p:spPr>
        <p:txBody>
          <a:bodyPr wrap="none" lIns="0" tIns="0" rIns="0" bIns="0">
            <a:spAutoFit/>
          </a:bodyPr>
          <a:lstStyle/>
          <a:p>
            <a:pPr algn="ctr"/>
            <a:r>
              <a:rPr lang="ja-JP" altLang="en-US" sz="900" dirty="0">
                <a:latin typeface="Meiryo" panose="020B0604030504040204" pitchFamily="34" charset="-128"/>
                <a:ea typeface="Meiryo" panose="020B0604030504040204" pitchFamily="34" charset="-128"/>
                <a:hlinkClick r:id="rId3"/>
              </a:rPr>
              <a:t>https://sports.yahoo.co.jp/</a:t>
            </a:r>
            <a:endParaRPr lang="ja-JP" altLang="en-US" sz="900" dirty="0">
              <a:latin typeface="Meiryo" panose="020B0604030504040204" pitchFamily="34" charset="-128"/>
              <a:ea typeface="Meiryo" panose="020B0604030504040204" pitchFamily="34" charset="-128"/>
            </a:endParaRPr>
          </a:p>
        </p:txBody>
      </p:sp>
      <p:graphicFrame>
        <p:nvGraphicFramePr>
          <p:cNvPr id="49" name="表 48">
            <a:extLst>
              <a:ext uri="{FF2B5EF4-FFF2-40B4-BE49-F238E27FC236}">
                <a16:creationId xmlns:a16="http://schemas.microsoft.com/office/drawing/2014/main" id="{B5ED9C04-92DE-A608-FCD0-228099BECB31}"/>
              </a:ext>
            </a:extLst>
          </p:cNvPr>
          <p:cNvGraphicFramePr>
            <a:graphicFrameLocks noGrp="1"/>
          </p:cNvGraphicFramePr>
          <p:nvPr/>
        </p:nvGraphicFramePr>
        <p:xfrm>
          <a:off x="3362084" y="1739615"/>
          <a:ext cx="8261678" cy="4114800"/>
        </p:xfrm>
        <a:graphic>
          <a:graphicData uri="http://schemas.openxmlformats.org/drawingml/2006/table">
            <a:tbl>
              <a:tblPr>
                <a:tableStyleId>{5C22544A-7EE6-4342-B048-85BDC9FD1C3A}</a:tableStyleId>
              </a:tblPr>
              <a:tblGrid>
                <a:gridCol w="1709678">
                  <a:extLst>
                    <a:ext uri="{9D8B030D-6E8A-4147-A177-3AD203B41FA5}">
                      <a16:colId xmlns:a16="http://schemas.microsoft.com/office/drawing/2014/main" val="1610001250"/>
                    </a:ext>
                  </a:extLst>
                </a:gridCol>
                <a:gridCol w="3276000">
                  <a:extLst>
                    <a:ext uri="{9D8B030D-6E8A-4147-A177-3AD203B41FA5}">
                      <a16:colId xmlns:a16="http://schemas.microsoft.com/office/drawing/2014/main" val="3345709733"/>
                    </a:ext>
                  </a:extLst>
                </a:gridCol>
                <a:gridCol w="3276000">
                  <a:extLst>
                    <a:ext uri="{9D8B030D-6E8A-4147-A177-3AD203B41FA5}">
                      <a16:colId xmlns:a16="http://schemas.microsoft.com/office/drawing/2014/main" val="1406377223"/>
                    </a:ext>
                  </a:extLst>
                </a:gridCol>
              </a:tblGrid>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PV</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130000"/>
                        </a:lnSpc>
                      </a:pPr>
                      <a:r>
                        <a:rPr kumimoji="1" lang="en-US" altLang="ja-JP" sz="3200" b="1" dirty="0">
                          <a:solidFill>
                            <a:schemeClr val="accent4"/>
                          </a:solidFill>
                          <a:latin typeface="Meiryo" panose="020B0604030504040204" pitchFamily="34" charset="-128"/>
                          <a:ea typeface="Meiryo" panose="020B0604030504040204" pitchFamily="34" charset="-128"/>
                        </a:rPr>
                        <a:t>56.7</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200" b="0" baseline="5000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268612253"/>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UB</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4,100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1,380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2994710445"/>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アプリ</a:t>
                      </a:r>
                    </a:p>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ダウンロード数</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333962735"/>
                  </a:ext>
                </a:extLst>
              </a:tr>
            </a:tbl>
          </a:graphicData>
        </a:graphic>
      </p:graphicFrame>
      <p:grpSp>
        <p:nvGrpSpPr>
          <p:cNvPr id="59" name="グループ化 58">
            <a:extLst>
              <a:ext uri="{FF2B5EF4-FFF2-40B4-BE49-F238E27FC236}">
                <a16:creationId xmlns:a16="http://schemas.microsoft.com/office/drawing/2014/main" id="{38554E66-63B2-35A4-952F-075BA96E0E19}"/>
              </a:ext>
            </a:extLst>
          </p:cNvPr>
          <p:cNvGrpSpPr>
            <a:grpSpLocks noChangeAspect="1"/>
          </p:cNvGrpSpPr>
          <p:nvPr/>
        </p:nvGrpSpPr>
        <p:grpSpPr>
          <a:xfrm>
            <a:off x="8570628" y="2068032"/>
            <a:ext cx="684000" cy="684000"/>
            <a:chOff x="9120351" y="1969093"/>
            <a:chExt cx="878448" cy="878448"/>
          </a:xfrm>
        </p:grpSpPr>
        <p:sp>
          <p:nvSpPr>
            <p:cNvPr id="56" name="円/楕円 55">
              <a:extLst>
                <a:ext uri="{FF2B5EF4-FFF2-40B4-BE49-F238E27FC236}">
                  <a16:creationId xmlns:a16="http://schemas.microsoft.com/office/drawing/2014/main" id="{C63D8275-6B75-9E30-65FA-A392EF62CB72}"/>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51" name="図 50">
              <a:extLst>
                <a:ext uri="{FF2B5EF4-FFF2-40B4-BE49-F238E27FC236}">
                  <a16:creationId xmlns:a16="http://schemas.microsoft.com/office/drawing/2014/main" id="{E47C3DB6-DF98-08BF-E9D3-B2C3D25EEB54}"/>
                </a:ext>
              </a:extLst>
            </p:cNvPr>
            <p:cNvPicPr>
              <a:picLocks noChangeAspect="1"/>
            </p:cNvPicPr>
            <p:nvPr/>
          </p:nvPicPr>
          <p:blipFill>
            <a:blip r:embed="rId4"/>
            <a:srcRect/>
            <a:stretch/>
          </p:blipFill>
          <p:spPr>
            <a:xfrm>
              <a:off x="9301384" y="2204142"/>
              <a:ext cx="516381" cy="462341"/>
            </a:xfrm>
            <a:prstGeom prst="rect">
              <a:avLst/>
            </a:prstGeom>
          </p:spPr>
        </p:pic>
      </p:grpSp>
      <p:pic>
        <p:nvPicPr>
          <p:cNvPr id="13313" name="図 13312" descr="ロゴ, 会社名&#10;&#10;自動的に生成された説明">
            <a:extLst>
              <a:ext uri="{FF2B5EF4-FFF2-40B4-BE49-F238E27FC236}">
                <a16:creationId xmlns:a16="http://schemas.microsoft.com/office/drawing/2014/main" id="{E6B89DF1-B664-5097-2B42-31F9608E84FB}"/>
              </a:ext>
            </a:extLst>
          </p:cNvPr>
          <p:cNvPicPr>
            <a:picLocks noChangeAspect="1"/>
          </p:cNvPicPr>
          <p:nvPr/>
        </p:nvPicPr>
        <p:blipFill>
          <a:blip r:embed="rId5"/>
          <a:stretch>
            <a:fillRect/>
          </a:stretch>
        </p:blipFill>
        <p:spPr>
          <a:xfrm>
            <a:off x="8594045" y="4869373"/>
            <a:ext cx="637166" cy="637166"/>
          </a:xfrm>
          <a:prstGeom prst="rect">
            <a:avLst/>
          </a:prstGeom>
        </p:spPr>
      </p:pic>
      <p:pic>
        <p:nvPicPr>
          <p:cNvPr id="13316" name="図 13315" descr="ロゴ&#10;&#10;自動的に生成された説明">
            <a:extLst>
              <a:ext uri="{FF2B5EF4-FFF2-40B4-BE49-F238E27FC236}">
                <a16:creationId xmlns:a16="http://schemas.microsoft.com/office/drawing/2014/main" id="{B2170B3A-798A-E6A5-82E3-49E41B157E73}"/>
              </a:ext>
            </a:extLst>
          </p:cNvPr>
          <p:cNvPicPr>
            <a:picLocks noChangeAspect="1"/>
          </p:cNvPicPr>
          <p:nvPr/>
        </p:nvPicPr>
        <p:blipFill rotWithShape="1">
          <a:blip r:embed="rId6"/>
          <a:srcRect/>
          <a:stretch/>
        </p:blipFill>
        <p:spPr>
          <a:xfrm>
            <a:off x="5319939" y="4869373"/>
            <a:ext cx="637166" cy="637166"/>
          </a:xfrm>
          <a:prstGeom prst="roundRect">
            <a:avLst>
              <a:gd name="adj" fmla="val 9921"/>
            </a:avLst>
          </a:prstGeom>
        </p:spPr>
      </p:pic>
      <p:sp>
        <p:nvSpPr>
          <p:cNvPr id="13325" name="角丸四角形 13324">
            <a:extLst>
              <a:ext uri="{FF2B5EF4-FFF2-40B4-BE49-F238E27FC236}">
                <a16:creationId xmlns:a16="http://schemas.microsoft.com/office/drawing/2014/main" id="{2272B4D8-B668-666A-C0EE-149DF4DC38CF}"/>
              </a:ext>
            </a:extLst>
          </p:cNvPr>
          <p:cNvSpPr/>
          <p:nvPr/>
        </p:nvSpPr>
        <p:spPr>
          <a:xfrm>
            <a:off x="6126805"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13329" name="グループ化 13328">
            <a:extLst>
              <a:ext uri="{FF2B5EF4-FFF2-40B4-BE49-F238E27FC236}">
                <a16:creationId xmlns:a16="http://schemas.microsoft.com/office/drawing/2014/main" id="{3377D0C6-3523-8B8E-450A-FE4BBD0C9675}"/>
              </a:ext>
            </a:extLst>
          </p:cNvPr>
          <p:cNvGrpSpPr>
            <a:grpSpLocks noChangeAspect="1"/>
          </p:cNvGrpSpPr>
          <p:nvPr/>
        </p:nvGrpSpPr>
        <p:grpSpPr>
          <a:xfrm>
            <a:off x="5293116" y="2068032"/>
            <a:ext cx="684000" cy="684000"/>
            <a:chOff x="5691351" y="1969093"/>
            <a:chExt cx="878448" cy="878448"/>
          </a:xfrm>
        </p:grpSpPr>
        <p:sp>
          <p:nvSpPr>
            <p:cNvPr id="13330" name="円/楕円 13329">
              <a:extLst>
                <a:ext uri="{FF2B5EF4-FFF2-40B4-BE49-F238E27FC236}">
                  <a16:creationId xmlns:a16="http://schemas.microsoft.com/office/drawing/2014/main" id="{2B3F8B64-79DB-05D1-3D56-3160274925E5}"/>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1" name="図 13330">
              <a:extLst>
                <a:ext uri="{FF2B5EF4-FFF2-40B4-BE49-F238E27FC236}">
                  <a16:creationId xmlns:a16="http://schemas.microsoft.com/office/drawing/2014/main" id="{A0C020A1-3828-237A-B8BB-2EAB15A4D89B}"/>
                </a:ext>
              </a:extLst>
            </p:cNvPr>
            <p:cNvPicPr>
              <a:picLocks noChangeAspect="1"/>
            </p:cNvPicPr>
            <p:nvPr/>
          </p:nvPicPr>
          <p:blipFill>
            <a:blip r:embed="rId7"/>
            <a:stretch>
              <a:fillRect/>
            </a:stretch>
          </p:blipFill>
          <p:spPr>
            <a:xfrm>
              <a:off x="5968756" y="2129100"/>
              <a:ext cx="323639" cy="558435"/>
            </a:xfrm>
            <a:prstGeom prst="rect">
              <a:avLst/>
            </a:prstGeom>
          </p:spPr>
        </p:pic>
      </p:grpSp>
      <p:grpSp>
        <p:nvGrpSpPr>
          <p:cNvPr id="13337" name="グループ化 13336">
            <a:extLst>
              <a:ext uri="{FF2B5EF4-FFF2-40B4-BE49-F238E27FC236}">
                <a16:creationId xmlns:a16="http://schemas.microsoft.com/office/drawing/2014/main" id="{DF78AB16-09DC-2351-D638-C9FAFB87B500}"/>
              </a:ext>
            </a:extLst>
          </p:cNvPr>
          <p:cNvGrpSpPr>
            <a:grpSpLocks noChangeAspect="1"/>
          </p:cNvGrpSpPr>
          <p:nvPr/>
        </p:nvGrpSpPr>
        <p:grpSpPr>
          <a:xfrm>
            <a:off x="5293116" y="3468702"/>
            <a:ext cx="684000" cy="684000"/>
            <a:chOff x="5691351" y="1969093"/>
            <a:chExt cx="878448" cy="878448"/>
          </a:xfrm>
        </p:grpSpPr>
        <p:sp>
          <p:nvSpPr>
            <p:cNvPr id="13338" name="円/楕円 13337">
              <a:extLst>
                <a:ext uri="{FF2B5EF4-FFF2-40B4-BE49-F238E27FC236}">
                  <a16:creationId xmlns:a16="http://schemas.microsoft.com/office/drawing/2014/main" id="{BCABECC3-D24E-8BF6-8571-5105211E7B48}"/>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9" name="図 13338">
              <a:extLst>
                <a:ext uri="{FF2B5EF4-FFF2-40B4-BE49-F238E27FC236}">
                  <a16:creationId xmlns:a16="http://schemas.microsoft.com/office/drawing/2014/main" id="{527C4827-DAB8-0238-A689-159517DD1EA9}"/>
                </a:ext>
              </a:extLst>
            </p:cNvPr>
            <p:cNvPicPr>
              <a:picLocks noChangeAspect="1"/>
            </p:cNvPicPr>
            <p:nvPr/>
          </p:nvPicPr>
          <p:blipFill>
            <a:blip r:embed="rId7"/>
            <a:stretch>
              <a:fillRect/>
            </a:stretch>
          </p:blipFill>
          <p:spPr>
            <a:xfrm>
              <a:off x="5968756" y="2129100"/>
              <a:ext cx="323639" cy="558435"/>
            </a:xfrm>
            <a:prstGeom prst="rect">
              <a:avLst/>
            </a:prstGeom>
          </p:spPr>
        </p:pic>
      </p:grpSp>
      <p:sp>
        <p:nvSpPr>
          <p:cNvPr id="13340" name="角丸四角形 13339">
            <a:extLst>
              <a:ext uri="{FF2B5EF4-FFF2-40B4-BE49-F238E27FC236}">
                <a16:creationId xmlns:a16="http://schemas.microsoft.com/office/drawing/2014/main" id="{1B09C9D6-1C2B-2EDB-0B3F-8D9A134D3761}"/>
              </a:ext>
            </a:extLst>
          </p:cNvPr>
          <p:cNvSpPr/>
          <p:nvPr/>
        </p:nvSpPr>
        <p:spPr>
          <a:xfrm>
            <a:off x="9425592"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1" name="角丸四角形 13340">
            <a:extLst>
              <a:ext uri="{FF2B5EF4-FFF2-40B4-BE49-F238E27FC236}">
                <a16:creationId xmlns:a16="http://schemas.microsoft.com/office/drawing/2014/main" id="{BC48DEA7-371A-94B4-98AE-DA8E6A158017}"/>
              </a:ext>
            </a:extLst>
          </p:cNvPr>
          <p:cNvSpPr/>
          <p:nvPr/>
        </p:nvSpPr>
        <p:spPr>
          <a:xfrm>
            <a:off x="6126805"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2" name="角丸四角形 13341">
            <a:extLst>
              <a:ext uri="{FF2B5EF4-FFF2-40B4-BE49-F238E27FC236}">
                <a16:creationId xmlns:a16="http://schemas.microsoft.com/office/drawing/2014/main" id="{803F6B84-CCD1-5427-A450-97BE2F2EF440}"/>
              </a:ext>
            </a:extLst>
          </p:cNvPr>
          <p:cNvSpPr/>
          <p:nvPr/>
        </p:nvSpPr>
        <p:spPr>
          <a:xfrm>
            <a:off x="9425592"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3" name="角丸四角形 13342">
            <a:extLst>
              <a:ext uri="{FF2B5EF4-FFF2-40B4-BE49-F238E27FC236}">
                <a16:creationId xmlns:a16="http://schemas.microsoft.com/office/drawing/2014/main" id="{A2B0CC6E-D2E7-BD26-7EC1-6F85C41AC6F3}"/>
              </a:ext>
            </a:extLst>
          </p:cNvPr>
          <p:cNvSpPr/>
          <p:nvPr/>
        </p:nvSpPr>
        <p:spPr>
          <a:xfrm>
            <a:off x="6126805"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スポーツナビアプリ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4" name="角丸四角形 13343">
            <a:extLst>
              <a:ext uri="{FF2B5EF4-FFF2-40B4-BE49-F238E27FC236}">
                <a16:creationId xmlns:a16="http://schemas.microsoft.com/office/drawing/2014/main" id="{100674A7-ECB3-5B3B-AEB4-D760CAD6CDC3}"/>
              </a:ext>
            </a:extLst>
          </p:cNvPr>
          <p:cNvSpPr/>
          <p:nvPr/>
        </p:nvSpPr>
        <p:spPr>
          <a:xfrm>
            <a:off x="9425592"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野球速報アプリ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5" name="グループ化 4">
            <a:extLst>
              <a:ext uri="{FF2B5EF4-FFF2-40B4-BE49-F238E27FC236}">
                <a16:creationId xmlns:a16="http://schemas.microsoft.com/office/drawing/2014/main" id="{A1B24A09-94C1-CE48-BAF4-A1E4A8017AA4}"/>
              </a:ext>
            </a:extLst>
          </p:cNvPr>
          <p:cNvGrpSpPr>
            <a:grpSpLocks noChangeAspect="1"/>
          </p:cNvGrpSpPr>
          <p:nvPr/>
        </p:nvGrpSpPr>
        <p:grpSpPr>
          <a:xfrm>
            <a:off x="8570628" y="3468702"/>
            <a:ext cx="684000" cy="684000"/>
            <a:chOff x="9120351" y="1969093"/>
            <a:chExt cx="878448" cy="878448"/>
          </a:xfrm>
        </p:grpSpPr>
        <p:sp>
          <p:nvSpPr>
            <p:cNvPr id="6" name="円/楕円 5">
              <a:extLst>
                <a:ext uri="{FF2B5EF4-FFF2-40B4-BE49-F238E27FC236}">
                  <a16:creationId xmlns:a16="http://schemas.microsoft.com/office/drawing/2014/main" id="{3168C452-58F7-09F3-8A8D-4589855CCC30}"/>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635C419D-A4CA-BE41-6945-6D9A74CCB5A4}"/>
                </a:ext>
              </a:extLst>
            </p:cNvPr>
            <p:cNvPicPr>
              <a:picLocks noChangeAspect="1"/>
            </p:cNvPicPr>
            <p:nvPr/>
          </p:nvPicPr>
          <p:blipFill>
            <a:blip r:embed="rId4"/>
            <a:srcRect/>
            <a:stretch/>
          </p:blipFill>
          <p:spPr>
            <a:xfrm>
              <a:off x="9301384" y="2204142"/>
              <a:ext cx="516381" cy="462341"/>
            </a:xfrm>
            <a:prstGeom prst="rect">
              <a:avLst/>
            </a:prstGeom>
          </p:spPr>
        </p:pic>
      </p:gr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C5C25299-5F5F-D794-2AFD-B72203B2C5F2}"/>
              </a:ext>
            </a:extLst>
          </p:cNvPr>
          <p:cNvPicPr>
            <a:picLocks noChangeAspect="1"/>
          </p:cNvPicPr>
          <p:nvPr/>
        </p:nvPicPr>
        <p:blipFill>
          <a:blip r:embed="rId8"/>
          <a:stretch>
            <a:fillRect/>
          </a:stretch>
        </p:blipFill>
        <p:spPr>
          <a:xfrm>
            <a:off x="635933" y="1611084"/>
            <a:ext cx="2354010" cy="4442477"/>
          </a:xfrm>
          <a:prstGeom prst="rect">
            <a:avLst/>
          </a:prstGeom>
          <a:effectLst>
            <a:outerShdw blurRad="317500" dist="101600" dir="2700000" algn="tl" rotWithShape="0">
              <a:prstClr val="black">
                <a:alpha val="40000"/>
              </a:prstClr>
            </a:outerShdw>
          </a:effectLst>
        </p:spPr>
      </p:pic>
      <p:sp>
        <p:nvSpPr>
          <p:cNvPr id="2" name="テキスト プレースホルダー 4">
            <a:extLst>
              <a:ext uri="{FF2B5EF4-FFF2-40B4-BE49-F238E27FC236}">
                <a16:creationId xmlns:a16="http://schemas.microsoft.com/office/drawing/2014/main" id="{431E0ABB-531D-432A-CA84-42A9BDD64ABD}"/>
              </a:ext>
            </a:extLst>
          </p:cNvPr>
          <p:cNvSpPr txBox="1">
            <a:spLocks/>
          </p:cNvSpPr>
          <p:nvPr/>
        </p:nvSpPr>
        <p:spPr bwMode="auto">
          <a:xfrm>
            <a:off x="3362084" y="5874274"/>
            <a:ext cx="8507335" cy="553998"/>
          </a:xfrm>
          <a:prstGeom prst="rect">
            <a:avLst/>
          </a:prstGeom>
          <a:ln>
            <a:miter lim="800000"/>
            <a:headEnd/>
            <a:tailEnd/>
          </a:ln>
        </p:spPr>
        <p:txBody>
          <a:bodyPr wrap="squar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ウェブとアプリを含む</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月平均）</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endParaRPr>
          </a:p>
          <a:p>
            <a:pPr lvl="0" algn="l">
              <a:defRPr/>
            </a:pP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プロ野球シーズン期平均：月間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PV</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74.4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14.5</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UB</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4,610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1,560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11</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4184575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820BB-9372-B699-BB40-991FE66EB712}"/>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DC64B938-9BCE-4FB8-F8D1-65347EB81BD9}"/>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ja-JP" dirty="0"/>
              <a:t>No.1</a:t>
            </a:r>
            <a:r>
              <a:rPr lang="ja-JP" altLang="en-US" dirty="0"/>
              <a:t>スポーツメディア</a:t>
            </a:r>
          </a:p>
        </p:txBody>
      </p:sp>
      <p:sp>
        <p:nvSpPr>
          <p:cNvPr id="4" name="テキスト プレースホルダー 3">
            <a:extLst>
              <a:ext uri="{FF2B5EF4-FFF2-40B4-BE49-F238E27FC236}">
                <a16:creationId xmlns:a16="http://schemas.microsoft.com/office/drawing/2014/main" id="{C4A98356-9FD9-3B25-E04D-4CE115024F73}"/>
              </a:ext>
            </a:extLst>
          </p:cNvPr>
          <p:cNvSpPr>
            <a:spLocks noGrp="1"/>
          </p:cNvSpPr>
          <p:nvPr>
            <p:ph type="body" sz="quarter" idx="10"/>
          </p:nvPr>
        </p:nvSpPr>
        <p:spPr>
          <a:xfrm>
            <a:off x="587374" y="1098189"/>
            <a:ext cx="11014609" cy="792088"/>
          </a:xfrm>
        </p:spPr>
        <p:txBody>
          <a:bodyPr/>
          <a:lstStyle/>
          <a:p>
            <a:pPr lvl="0"/>
            <a:r>
              <a:rPr lang="ja-JP" altLang="en-US" noProof="0" dirty="0"/>
              <a:t>スポーツ情報を頻繁に利用するユーザーが</a:t>
            </a:r>
            <a:r>
              <a:rPr lang="ja-JP" altLang="en-US" dirty="0"/>
              <a:t>、スポーツ情報を取得する</a:t>
            </a:r>
            <a:r>
              <a:rPr lang="ja-JP" altLang="en-US" noProof="0" dirty="0"/>
              <a:t>際に</a:t>
            </a:r>
            <a:r>
              <a:rPr lang="ja-JP" altLang="en-US" b="1" noProof="0" dirty="0">
                <a:solidFill>
                  <a:schemeClr val="accent4"/>
                </a:solidFill>
              </a:rPr>
              <a:t>一番目に思いつくメディア</a:t>
            </a:r>
            <a:r>
              <a:rPr lang="ja-JP" altLang="en-US" noProof="0" dirty="0"/>
              <a:t>として、</a:t>
            </a:r>
            <a:r>
              <a:rPr lang="ja-JP" altLang="en-US" b="1" noProof="0" dirty="0">
                <a:solidFill>
                  <a:schemeClr val="accent4"/>
                </a:solidFill>
              </a:rPr>
              <a:t>スポーツナビが</a:t>
            </a:r>
            <a:r>
              <a:rPr lang="ja-JP" altLang="en-US" b="1" noProof="0">
                <a:solidFill>
                  <a:schemeClr val="accent4"/>
                </a:solidFill>
              </a:rPr>
              <a:t>トップ</a:t>
            </a:r>
            <a:r>
              <a:rPr lang="ja-JP" altLang="en-US" noProof="0"/>
              <a:t>。</a:t>
            </a:r>
            <a:endParaRPr lang="en-US" altLang="ja-JP" noProof="0" dirty="0"/>
          </a:p>
          <a:p>
            <a:pPr lvl="0"/>
            <a:r>
              <a:rPr lang="en-US" altLang="ja-JP" b="1" noProof="0" dirty="0">
                <a:solidFill>
                  <a:schemeClr val="accent4"/>
                </a:solidFill>
              </a:rPr>
              <a:t>Yahoo! JAPAN</a:t>
            </a:r>
            <a:r>
              <a:rPr lang="ja-JP" altLang="en-US" b="1" noProof="0">
                <a:solidFill>
                  <a:schemeClr val="accent4"/>
                </a:solidFill>
              </a:rPr>
              <a:t>と</a:t>
            </a:r>
            <a:r>
              <a:rPr lang="ja-JP" altLang="en-US" b="1" noProof="0" dirty="0">
                <a:solidFill>
                  <a:schemeClr val="accent4"/>
                </a:solidFill>
              </a:rPr>
              <a:t>合わせると圧倒的</a:t>
            </a:r>
            <a:r>
              <a:rPr lang="en-US" altLang="ja-JP" b="1" noProof="0" dirty="0">
                <a:solidFill>
                  <a:schemeClr val="accent4"/>
                </a:solidFill>
              </a:rPr>
              <a:t>No.</a:t>
            </a:r>
            <a:r>
              <a:rPr lang="en-US" altLang="ja-JP" b="1" dirty="0">
                <a:solidFill>
                  <a:schemeClr val="accent4"/>
                </a:solidFill>
              </a:rPr>
              <a:t>1</a:t>
            </a:r>
            <a:r>
              <a:rPr lang="ja-JP" altLang="en-US" dirty="0"/>
              <a:t>。</a:t>
            </a:r>
            <a:endParaRPr lang="en-US" altLang="ja-JP" dirty="0"/>
          </a:p>
        </p:txBody>
      </p:sp>
      <p:graphicFrame>
        <p:nvGraphicFramePr>
          <p:cNvPr id="36" name="グラフ 35">
            <a:extLst>
              <a:ext uri="{FF2B5EF4-FFF2-40B4-BE49-F238E27FC236}">
                <a16:creationId xmlns:a16="http://schemas.microsoft.com/office/drawing/2014/main" id="{FCFBFDB1-D726-1660-C0ED-78A92E5DC517}"/>
              </a:ext>
            </a:extLst>
          </p:cNvPr>
          <p:cNvGraphicFramePr/>
          <p:nvPr/>
        </p:nvGraphicFramePr>
        <p:xfrm>
          <a:off x="129383" y="1994400"/>
          <a:ext cx="11349982" cy="4255364"/>
        </p:xfrm>
        <a:graphic>
          <a:graphicData uri="http://schemas.openxmlformats.org/drawingml/2006/chart">
            <c:chart xmlns:c="http://schemas.openxmlformats.org/drawingml/2006/chart" xmlns:r="http://schemas.openxmlformats.org/officeDocument/2006/relationships" r:id="rId3"/>
          </a:graphicData>
        </a:graphic>
      </p:graphicFrame>
      <p:sp>
        <p:nvSpPr>
          <p:cNvPr id="42" name="正方形/長方形 41">
            <a:extLst>
              <a:ext uri="{FF2B5EF4-FFF2-40B4-BE49-F238E27FC236}">
                <a16:creationId xmlns:a16="http://schemas.microsoft.com/office/drawing/2014/main" id="{E39D587D-D0F5-5179-668D-0D56044AC36F}"/>
              </a:ext>
            </a:extLst>
          </p:cNvPr>
          <p:cNvSpPr/>
          <p:nvPr/>
        </p:nvSpPr>
        <p:spPr>
          <a:xfrm>
            <a:off x="1077556" y="3864423"/>
            <a:ext cx="745397" cy="37439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11.3</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正方形/長方形 43">
            <a:extLst>
              <a:ext uri="{FF2B5EF4-FFF2-40B4-BE49-F238E27FC236}">
                <a16:creationId xmlns:a16="http://schemas.microsoft.com/office/drawing/2014/main" id="{63A0415B-53B7-7EA9-8C6C-481821056899}"/>
              </a:ext>
            </a:extLst>
          </p:cNvPr>
          <p:cNvSpPr/>
          <p:nvPr/>
        </p:nvSpPr>
        <p:spPr>
          <a:xfrm>
            <a:off x="2249143" y="4161161"/>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9.8</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正方形/長方形 44">
            <a:extLst>
              <a:ext uri="{FF2B5EF4-FFF2-40B4-BE49-F238E27FC236}">
                <a16:creationId xmlns:a16="http://schemas.microsoft.com/office/drawing/2014/main" id="{990CB130-DF99-09CB-F9E6-1A3248DA6C8B}"/>
              </a:ext>
            </a:extLst>
          </p:cNvPr>
          <p:cNvSpPr/>
          <p:nvPr/>
        </p:nvSpPr>
        <p:spPr>
          <a:xfrm>
            <a:off x="3304341" y="4328184"/>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8.8</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6" name="正方形/長方形 45">
            <a:extLst>
              <a:ext uri="{FF2B5EF4-FFF2-40B4-BE49-F238E27FC236}">
                <a16:creationId xmlns:a16="http://schemas.microsoft.com/office/drawing/2014/main" id="{997F1C6C-5C48-4C4C-C50D-BACC3B5FA985}"/>
              </a:ext>
            </a:extLst>
          </p:cNvPr>
          <p:cNvSpPr/>
          <p:nvPr/>
        </p:nvSpPr>
        <p:spPr>
          <a:xfrm>
            <a:off x="4358589" y="4413013"/>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8.4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7" name="正方形/長方形 46">
            <a:extLst>
              <a:ext uri="{FF2B5EF4-FFF2-40B4-BE49-F238E27FC236}">
                <a16:creationId xmlns:a16="http://schemas.microsoft.com/office/drawing/2014/main" id="{5D87BB8B-E155-6B7A-4E4F-9F9C7725F95E}"/>
              </a:ext>
            </a:extLst>
          </p:cNvPr>
          <p:cNvSpPr/>
          <p:nvPr/>
        </p:nvSpPr>
        <p:spPr>
          <a:xfrm>
            <a:off x="5414346"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8" name="正方形/長方形 47">
            <a:extLst>
              <a:ext uri="{FF2B5EF4-FFF2-40B4-BE49-F238E27FC236}">
                <a16:creationId xmlns:a16="http://schemas.microsoft.com/office/drawing/2014/main" id="{C615BCAF-1FC3-0AEB-612E-4C2F1309B756}"/>
              </a:ext>
            </a:extLst>
          </p:cNvPr>
          <p:cNvSpPr/>
          <p:nvPr/>
        </p:nvSpPr>
        <p:spPr>
          <a:xfrm>
            <a:off x="6456068"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正方形/長方形 48">
            <a:extLst>
              <a:ext uri="{FF2B5EF4-FFF2-40B4-BE49-F238E27FC236}">
                <a16:creationId xmlns:a16="http://schemas.microsoft.com/office/drawing/2014/main" id="{A65B335D-6A30-FA89-9A78-C58AB4FCE505}"/>
              </a:ext>
            </a:extLst>
          </p:cNvPr>
          <p:cNvSpPr/>
          <p:nvPr/>
        </p:nvSpPr>
        <p:spPr>
          <a:xfrm>
            <a:off x="7498332"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2" name="正方形/長方形 51">
            <a:extLst>
              <a:ext uri="{FF2B5EF4-FFF2-40B4-BE49-F238E27FC236}">
                <a16:creationId xmlns:a16="http://schemas.microsoft.com/office/drawing/2014/main" id="{D6A0C4DC-D350-F39D-C066-8318AC242B68}"/>
              </a:ext>
            </a:extLst>
          </p:cNvPr>
          <p:cNvSpPr/>
          <p:nvPr/>
        </p:nvSpPr>
        <p:spPr>
          <a:xfrm>
            <a:off x="8540053"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3" name="正方形/長方形 52">
            <a:extLst>
              <a:ext uri="{FF2B5EF4-FFF2-40B4-BE49-F238E27FC236}">
                <a16:creationId xmlns:a16="http://schemas.microsoft.com/office/drawing/2014/main" id="{6CEE2F58-259E-A5FD-4FC7-AE00183804CA}"/>
              </a:ext>
            </a:extLst>
          </p:cNvPr>
          <p:cNvSpPr/>
          <p:nvPr/>
        </p:nvSpPr>
        <p:spPr>
          <a:xfrm>
            <a:off x="9620059" y="5375258"/>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0.6</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4" name="正方形/長方形 53">
            <a:extLst>
              <a:ext uri="{FF2B5EF4-FFF2-40B4-BE49-F238E27FC236}">
                <a16:creationId xmlns:a16="http://schemas.microsoft.com/office/drawing/2014/main" id="{20D7F1AF-1A72-88FC-E92B-2436BACDB661}"/>
              </a:ext>
            </a:extLst>
          </p:cNvPr>
          <p:cNvSpPr/>
          <p:nvPr/>
        </p:nvSpPr>
        <p:spPr>
          <a:xfrm>
            <a:off x="10661781" y="5397457"/>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0.5</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B2211087-7208-2F44-BCAC-73681C9E4752}"/>
              </a:ext>
            </a:extLst>
          </p:cNvPr>
          <p:cNvSpPr txBox="1"/>
          <p:nvPr/>
        </p:nvSpPr>
        <p:spPr>
          <a:xfrm>
            <a:off x="872553" y="5855307"/>
            <a:ext cx="1130349" cy="221018"/>
          </a:xfrm>
          <a:prstGeom prst="rect">
            <a:avLst/>
          </a:prstGeom>
          <a:solidFill>
            <a:schemeClr val="bg1"/>
          </a:solidFill>
        </p:spPr>
        <p:txBody>
          <a:bodyPr wrap="square" lIns="0" tIns="36000" rIns="0" bIns="0" rtlCol="0" anchor="t">
            <a:spAutoFit/>
          </a:bodyPr>
          <a:lstStyle/>
          <a:p>
            <a:pPr algn="ctr"/>
            <a:r>
              <a:rPr kumimoji="1" lang="ja-JP" altLang="en-US" sz="1200" b="1">
                <a:solidFill>
                  <a:schemeClr val="accent3"/>
                </a:solidFill>
                <a:latin typeface="Meiryo" panose="020B0604030504040204" pitchFamily="34" charset="-128"/>
                <a:ea typeface="Meiryo" panose="020B0604030504040204" pitchFamily="34" charset="-128"/>
              </a:rPr>
              <a:t>スポーツナビ</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E99B99C3-FEF5-1779-924A-52B2EA1E80CB}"/>
              </a:ext>
            </a:extLst>
          </p:cNvPr>
          <p:cNvSpPr txBox="1"/>
          <p:nvPr/>
        </p:nvSpPr>
        <p:spPr>
          <a:xfrm>
            <a:off x="2987631" y="5855307"/>
            <a:ext cx="1130349" cy="221018"/>
          </a:xfrm>
          <a:prstGeom prst="rect">
            <a:avLst/>
          </a:prstGeom>
          <a:solidFill>
            <a:schemeClr val="bg1"/>
          </a:solidFill>
        </p:spPr>
        <p:txBody>
          <a:bodyPr wrap="square" lIns="0" tIns="36000" rIns="0" bIns="0" rtlCol="0" anchor="t">
            <a:spAutoFit/>
          </a:bodyPr>
          <a:lstStyle/>
          <a:p>
            <a:pPr algn="ctr"/>
            <a:r>
              <a:rPr kumimoji="1" lang="en-US" altLang="ja-JP" sz="1200" b="1" dirty="0">
                <a:solidFill>
                  <a:schemeClr val="accent3"/>
                </a:solidFill>
                <a:latin typeface="Meiryo" panose="020B0604030504040204" pitchFamily="34" charset="-128"/>
                <a:ea typeface="Meiryo" panose="020B0604030504040204" pitchFamily="34" charset="-128"/>
              </a:rPr>
              <a:t>Yahoo! JAPAN</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34C9E2E3-8BB2-0A69-A1F2-6B2C2CD63E47}"/>
              </a:ext>
            </a:extLst>
          </p:cNvPr>
          <p:cNvSpPr txBox="1"/>
          <p:nvPr/>
        </p:nvSpPr>
        <p:spPr>
          <a:xfrm>
            <a:off x="4219459" y="6013528"/>
            <a:ext cx="721688" cy="282573"/>
          </a:xfrm>
          <a:prstGeom prst="rect">
            <a:avLst/>
          </a:prstGeom>
          <a:solidFill>
            <a:schemeClr val="bg1"/>
          </a:solidFill>
        </p:spPr>
        <p:txBody>
          <a:bodyPr wrap="square" lIns="0" tIns="36000" rIns="0" bIns="0" rtlCol="0" anchor="t">
            <a:spAutoFit/>
          </a:bodyPr>
          <a:lstStyle/>
          <a:p>
            <a:pPr marL="108000" indent="-457200"/>
            <a:r>
              <a:rPr kumimoji="1"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800">
                <a:solidFill>
                  <a:schemeClr val="tx1">
                    <a:lumMod val="95000"/>
                    <a:lumOff val="5000"/>
                  </a:schemeClr>
                </a:solidFill>
                <a:latin typeface="Meiryo" panose="020B0604030504040204" pitchFamily="34" charset="-128"/>
                <a:ea typeface="Meiryo" panose="020B0604030504040204" pitchFamily="34" charset="-128"/>
              </a:rPr>
              <a:t>地方の民放局は除く</a:t>
            </a:r>
            <a:endParaRPr kumimoji="1" lang="ja-JP" altLang="en-US" sz="8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 name="テキスト プレースホルダー 4">
            <a:extLst>
              <a:ext uri="{FF2B5EF4-FFF2-40B4-BE49-F238E27FC236}">
                <a16:creationId xmlns:a16="http://schemas.microsoft.com/office/drawing/2014/main" id="{F656C9D4-57E8-DE1A-0883-81A4EC05BDBA}"/>
              </a:ext>
            </a:extLst>
          </p:cNvPr>
          <p:cNvSpPr txBox="1">
            <a:spLocks/>
          </p:cNvSpPr>
          <p:nvPr/>
        </p:nvSpPr>
        <p:spPr bwMode="auto">
          <a:xfrm>
            <a:off x="5573738" y="6296101"/>
            <a:ext cx="6073779" cy="138499"/>
          </a:xfrm>
          <a:prstGeom prst="rect">
            <a:avLst/>
          </a:prstGeom>
          <a:ln>
            <a:miter lim="800000"/>
            <a:headEnd/>
            <a:tailEnd/>
          </a:ln>
        </p:spPr>
        <p:txBody>
          <a:bodyPr wrap="non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r">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Yahoo! JAPAN</a:t>
            </a:r>
            <a:r>
              <a:rPr lang="ja-JP" altLang="en-US" sz="900">
                <a:solidFill>
                  <a:schemeClr val="tx1">
                    <a:lumMod val="50000"/>
                    <a:lumOff val="50000"/>
                  </a:schemeClr>
                </a:solidFill>
                <a:latin typeface="Meiryo" panose="020B0604030504040204" pitchFamily="34" charset="-128"/>
                <a:ea typeface="Meiryo" panose="020B0604030504040204" pitchFamily="34" charset="-128"/>
              </a:rPr>
              <a:t>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2022</a:t>
            </a:r>
            <a:r>
              <a:rPr lang="ja-JP" altLang="en-US" sz="90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9</a:t>
            </a:r>
            <a:r>
              <a:rPr lang="ja-JP" altLang="en-US" sz="900">
                <a:solidFill>
                  <a:schemeClr val="tx1">
                    <a:lumMod val="50000"/>
                    <a:lumOff val="50000"/>
                  </a:schemeClr>
                </a:solidFill>
                <a:latin typeface="Meiryo" panose="020B0604030504040204" pitchFamily="34" charset="-128"/>
                <a:ea typeface="Meiryo" panose="020B0604030504040204" pitchFamily="34" charset="-128"/>
              </a:rPr>
              <a:t>月）週</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a:t>
            </a:r>
            <a:r>
              <a:rPr lang="ja-JP" altLang="en-US" sz="900">
                <a:solidFill>
                  <a:schemeClr val="tx1">
                    <a:lumMod val="50000"/>
                    <a:lumOff val="50000"/>
                  </a:schemeClr>
                </a:solidFill>
                <a:latin typeface="Meiryo" panose="020B0604030504040204" pitchFamily="34" charset="-128"/>
                <a:ea typeface="Meiryo" panose="020B0604030504040204" pitchFamily="34" charset="-128"/>
              </a:rPr>
              <a:t>日以上スポーツ情報取得者におけるトップマインドシェア（％）</a:t>
            </a:r>
          </a:p>
        </p:txBody>
      </p:sp>
    </p:spTree>
    <p:extLst>
      <p:ext uri="{BB962C8B-B14F-4D97-AF65-F5344CB8AC3E}">
        <p14:creationId xmlns:p14="http://schemas.microsoft.com/office/powerpoint/2010/main" val="2036734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C8C42-6CFE-9360-D993-9DD7C6F74C2E}"/>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D96D1E5B-0256-F369-09E0-FF71359CDE76}"/>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dirty="0"/>
              <a:t>ユーザー属性（性年代）</a:t>
            </a:r>
          </a:p>
        </p:txBody>
      </p:sp>
      <p:sp>
        <p:nvSpPr>
          <p:cNvPr id="4" name="テキスト プレースホルダー 3">
            <a:extLst>
              <a:ext uri="{FF2B5EF4-FFF2-40B4-BE49-F238E27FC236}">
                <a16:creationId xmlns:a16="http://schemas.microsoft.com/office/drawing/2014/main" id="{A2AB3ADF-239D-6163-E4B3-D226FDDE6B52}"/>
              </a:ext>
            </a:extLst>
          </p:cNvPr>
          <p:cNvSpPr>
            <a:spLocks noGrp="1"/>
          </p:cNvSpPr>
          <p:nvPr>
            <p:ph type="body" sz="quarter" idx="10"/>
          </p:nvPr>
        </p:nvSpPr>
        <p:spPr>
          <a:xfrm>
            <a:off x="587374" y="1098189"/>
            <a:ext cx="11014609" cy="792088"/>
          </a:xfrm>
        </p:spPr>
        <p:txBody>
          <a:bodyPr/>
          <a:lstStyle/>
          <a:p>
            <a:r>
              <a:rPr lang="ja-JP" altLang="en-US" dirty="0"/>
              <a:t>男性の割合が高く、</a:t>
            </a:r>
            <a:r>
              <a:rPr lang="en-US" altLang="ja-JP" dirty="0"/>
              <a:t>40</a:t>
            </a:r>
            <a:r>
              <a:rPr lang="ja-JP" altLang="en-US" dirty="0"/>
              <a:t>代から</a:t>
            </a:r>
            <a:r>
              <a:rPr lang="en-US" altLang="ja-JP" dirty="0"/>
              <a:t>60</a:t>
            </a:r>
            <a:r>
              <a:rPr lang="ja-JP" altLang="en-US" dirty="0"/>
              <a:t>代中心。スマートフォンは</a:t>
            </a:r>
            <a:r>
              <a:rPr lang="en-US" altLang="ja-JP" dirty="0"/>
              <a:t>20</a:t>
            </a:r>
            <a:r>
              <a:rPr lang="ja-JP" altLang="en-US" dirty="0"/>
              <a:t>代</a:t>
            </a:r>
            <a:r>
              <a:rPr lang="en-US" altLang="ja-JP" dirty="0"/>
              <a:t>30</a:t>
            </a:r>
            <a:r>
              <a:rPr lang="ja-JP" altLang="en-US" dirty="0"/>
              <a:t>代のユーザーも数多く利用しています。</a:t>
            </a:r>
          </a:p>
        </p:txBody>
      </p:sp>
      <p:sp>
        <p:nvSpPr>
          <p:cNvPr id="14" name="正方形/長方形 13">
            <a:extLst>
              <a:ext uri="{FF2B5EF4-FFF2-40B4-BE49-F238E27FC236}">
                <a16:creationId xmlns:a16="http://schemas.microsoft.com/office/drawing/2014/main" id="{95E3BB4E-A090-3CDA-56A5-E155E834A8F9}"/>
              </a:ext>
            </a:extLst>
          </p:cNvPr>
          <p:cNvSpPr/>
          <p:nvPr/>
        </p:nvSpPr>
        <p:spPr>
          <a:xfrm>
            <a:off x="2722487" y="6291851"/>
            <a:ext cx="8856592" cy="382412"/>
          </a:xfrm>
          <a:prstGeom prst="rect">
            <a:avLst/>
          </a:prstGeom>
        </p:spPr>
        <p:txBody>
          <a:bodyPr wrap="none" lIns="0" tIns="0" rIns="0" bIns="0">
            <a:spAutoFit/>
          </a:bodyPr>
          <a:lstStyle/>
          <a:p>
            <a:pPr defTabSz="1131757">
              <a:lnSpc>
                <a:spcPct val="120000"/>
              </a:lnSpc>
              <a:defRPr/>
            </a:pP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Custom Data Feed</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」を元に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が独自に</a:t>
            </a:r>
            <a:r>
              <a:rPr lang="ja-JP" altLang="en-US" sz="700">
                <a:solidFill>
                  <a:schemeClr val="tx1">
                    <a:lumMod val="50000"/>
                    <a:lumOff val="50000"/>
                  </a:schemeClr>
                </a:solidFill>
                <a:latin typeface="Meiryo" panose="020B0604030504040204" pitchFamily="34" charset="-128"/>
                <a:ea typeface="Meiryo" panose="020B0604030504040204" pitchFamily="34" charset="-128"/>
              </a:rPr>
              <a:t>作成。</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a:solidFill>
                  <a:schemeClr val="tx1">
                    <a:lumMod val="50000"/>
                    <a:lumOff val="50000"/>
                  </a:schemeClr>
                </a:solidFill>
                <a:latin typeface="Meiryo" panose="020B0604030504040204" pitchFamily="34" charset="-128"/>
                <a:ea typeface="Meiryo" panose="020B0604030504040204" pitchFamily="34" charset="-128"/>
              </a:rPr>
              <a:t>小数点以下を四捨五入しているため、合計しても必ずしも</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100</a:t>
            </a:r>
            <a:r>
              <a:rPr lang="ja-JP" altLang="en-US" sz="700">
                <a:solidFill>
                  <a:schemeClr val="tx1">
                    <a:lumMod val="50000"/>
                    <a:lumOff val="50000"/>
                  </a:schemeClr>
                </a:solidFill>
                <a:latin typeface="Meiryo" panose="020B0604030504040204" pitchFamily="34" charset="-128"/>
                <a:ea typeface="Meiryo" panose="020B0604030504040204" pitchFamily="34" charset="-128"/>
              </a:rPr>
              <a:t>とはならない場合がある。</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スマートフォン からのアクセス（アプリの利用を含む）。</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」家庭・職場からのパソコンによるアクセス（重複を含まない）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インターネットアプリの利用を含まない）。</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a:t>
            </a:r>
            <a:r>
              <a:rPr lang="ja-JP" altLang="en-US" sz="70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6" name="角丸四角形 45">
            <a:extLst>
              <a:ext uri="{FF2B5EF4-FFF2-40B4-BE49-F238E27FC236}">
                <a16:creationId xmlns:a16="http://schemas.microsoft.com/office/drawing/2014/main" id="{FBA72803-82C3-B848-9DBA-8FC9871E8ECF}"/>
              </a:ext>
            </a:extLst>
          </p:cNvPr>
          <p:cNvSpPr/>
          <p:nvPr/>
        </p:nvSpPr>
        <p:spPr>
          <a:xfrm>
            <a:off x="609552" y="1667876"/>
            <a:ext cx="5143148"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dirty="0">
                <a:solidFill>
                  <a:schemeClr val="accent1"/>
                </a:solidFill>
                <a:latin typeface="Meiryo" panose="020B0604030504040204" pitchFamily="34" charset="-128"/>
                <a:ea typeface="Meiryo" panose="020B0604030504040204" pitchFamily="34" charset="-128"/>
              </a:rPr>
              <a:t>※1 </a:t>
            </a:r>
          </a:p>
        </p:txBody>
      </p:sp>
      <p:sp>
        <p:nvSpPr>
          <p:cNvPr id="47" name="角丸四角形 46">
            <a:extLst>
              <a:ext uri="{FF2B5EF4-FFF2-40B4-BE49-F238E27FC236}">
                <a16:creationId xmlns:a16="http://schemas.microsoft.com/office/drawing/2014/main" id="{851FF4FA-0FCB-F996-A0FC-80D4513E0480}"/>
              </a:ext>
            </a:extLst>
          </p:cNvPr>
          <p:cNvSpPr/>
          <p:nvPr/>
        </p:nvSpPr>
        <p:spPr>
          <a:xfrm>
            <a:off x="6461475" y="1667876"/>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dirty="0">
                <a:solidFill>
                  <a:schemeClr val="accent1"/>
                </a:solidFill>
                <a:latin typeface="Meiryo" panose="020B0604030504040204" pitchFamily="34" charset="-128"/>
                <a:ea typeface="Meiryo" panose="020B0604030504040204" pitchFamily="34" charset="-128"/>
              </a:rPr>
              <a:t>※2 </a:t>
            </a:r>
          </a:p>
        </p:txBody>
      </p:sp>
      <p:grpSp>
        <p:nvGrpSpPr>
          <p:cNvPr id="13336" name="グループ化 13335">
            <a:extLst>
              <a:ext uri="{FF2B5EF4-FFF2-40B4-BE49-F238E27FC236}">
                <a16:creationId xmlns:a16="http://schemas.microsoft.com/office/drawing/2014/main" id="{23CEDB26-9C7B-4F53-611D-CA6D00C478DA}"/>
              </a:ext>
            </a:extLst>
          </p:cNvPr>
          <p:cNvGrpSpPr/>
          <p:nvPr/>
        </p:nvGrpSpPr>
        <p:grpSpPr>
          <a:xfrm>
            <a:off x="1617666" y="2137177"/>
            <a:ext cx="3128400" cy="2609838"/>
            <a:chOff x="1614195" y="2241652"/>
            <a:chExt cx="3288901" cy="2743735"/>
          </a:xfrm>
        </p:grpSpPr>
        <p:graphicFrame>
          <p:nvGraphicFramePr>
            <p:cNvPr id="11" name="グラフ 10">
              <a:extLst>
                <a:ext uri="{FF2B5EF4-FFF2-40B4-BE49-F238E27FC236}">
                  <a16:creationId xmlns:a16="http://schemas.microsoft.com/office/drawing/2014/main" id="{37D82880-F4C8-E543-086F-640E35E6F7AE}"/>
                </a:ext>
              </a:extLst>
            </p:cNvPr>
            <p:cNvGraphicFramePr/>
            <p:nvPr/>
          </p:nvGraphicFramePr>
          <p:xfrm>
            <a:off x="1614195" y="2241652"/>
            <a:ext cx="3288901" cy="2743735"/>
          </p:xfrm>
          <a:graphic>
            <a:graphicData uri="http://schemas.openxmlformats.org/drawingml/2006/chart">
              <c:chart xmlns:c="http://schemas.openxmlformats.org/drawingml/2006/chart" xmlns:r="http://schemas.openxmlformats.org/officeDocument/2006/relationships" r:id="rId3"/>
            </a:graphicData>
          </a:graphic>
        </p:graphicFrame>
        <p:sp>
          <p:nvSpPr>
            <p:cNvPr id="12" name="テキスト ボックス 11">
              <a:extLst>
                <a:ext uri="{FF2B5EF4-FFF2-40B4-BE49-F238E27FC236}">
                  <a16:creationId xmlns:a16="http://schemas.microsoft.com/office/drawing/2014/main" id="{D1F0BCD9-DD8D-5CCC-5051-BA2C41CACCCA}"/>
                </a:ext>
              </a:extLst>
            </p:cNvPr>
            <p:cNvSpPr txBox="1"/>
            <p:nvPr/>
          </p:nvSpPr>
          <p:spPr>
            <a:xfrm>
              <a:off x="3684156" y="3607183"/>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66</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テキスト ボックス 43">
              <a:extLst>
                <a:ext uri="{FF2B5EF4-FFF2-40B4-BE49-F238E27FC236}">
                  <a16:creationId xmlns:a16="http://schemas.microsoft.com/office/drawing/2014/main" id="{215A4989-9FEA-FA02-DAE0-D7F997F44156}"/>
                </a:ext>
              </a:extLst>
            </p:cNvPr>
            <p:cNvSpPr txBox="1"/>
            <p:nvPr/>
          </p:nvSpPr>
          <p:spPr>
            <a:xfrm>
              <a:off x="2217883" y="3061224"/>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23" name="グループ化 13322">
            <a:extLst>
              <a:ext uri="{FF2B5EF4-FFF2-40B4-BE49-F238E27FC236}">
                <a16:creationId xmlns:a16="http://schemas.microsoft.com/office/drawing/2014/main" id="{0F6AAD6C-04BF-5095-80F6-D57CC1F7816D}"/>
              </a:ext>
            </a:extLst>
          </p:cNvPr>
          <p:cNvGrpSpPr/>
          <p:nvPr/>
        </p:nvGrpSpPr>
        <p:grpSpPr>
          <a:xfrm>
            <a:off x="-68152" y="4183483"/>
            <a:ext cx="3171600" cy="2145411"/>
            <a:chOff x="3193457" y="4276730"/>
            <a:chExt cx="3171600" cy="2145411"/>
          </a:xfrm>
        </p:grpSpPr>
        <p:grpSp>
          <p:nvGrpSpPr>
            <p:cNvPr id="13324" name="グループ化 13323">
              <a:extLst>
                <a:ext uri="{FF2B5EF4-FFF2-40B4-BE49-F238E27FC236}">
                  <a16:creationId xmlns:a16="http://schemas.microsoft.com/office/drawing/2014/main" id="{600DDB85-8616-95F6-5917-5BB10AED656F}"/>
                </a:ext>
              </a:extLst>
            </p:cNvPr>
            <p:cNvGrpSpPr/>
            <p:nvPr/>
          </p:nvGrpSpPr>
          <p:grpSpPr>
            <a:xfrm>
              <a:off x="3193457" y="4276730"/>
              <a:ext cx="3171600" cy="2145411"/>
              <a:chOff x="704947" y="4052494"/>
              <a:chExt cx="3171600" cy="2145411"/>
            </a:xfrm>
          </p:grpSpPr>
          <p:graphicFrame>
            <p:nvGraphicFramePr>
              <p:cNvPr id="13327" name="グラフ 13326">
                <a:extLst>
                  <a:ext uri="{FF2B5EF4-FFF2-40B4-BE49-F238E27FC236}">
                    <a16:creationId xmlns:a16="http://schemas.microsoft.com/office/drawing/2014/main" id="{4C96E3E4-EB01-351F-1AE3-CBDBED7DD714}"/>
                  </a:ext>
                </a:extLst>
              </p:cNvPr>
              <p:cNvGraphicFramePr>
                <a:graphicFrameLocks noChangeAspect="1"/>
              </p:cNvGraphicFramePr>
              <p:nvPr/>
            </p:nvGraphicFramePr>
            <p:xfrm>
              <a:off x="704947" y="4083505"/>
              <a:ext cx="3171600" cy="2114400"/>
            </p:xfrm>
            <a:graphic>
              <a:graphicData uri="http://schemas.openxmlformats.org/drawingml/2006/chart">
                <c:chart xmlns:c="http://schemas.openxmlformats.org/drawingml/2006/chart" xmlns:r="http://schemas.openxmlformats.org/officeDocument/2006/relationships" r:id="rId4"/>
              </a:graphicData>
            </a:graphic>
          </p:graphicFrame>
          <p:sp>
            <p:nvSpPr>
              <p:cNvPr id="13328" name="テキスト ボックス 13327">
                <a:extLst>
                  <a:ext uri="{FF2B5EF4-FFF2-40B4-BE49-F238E27FC236}">
                    <a16:creationId xmlns:a16="http://schemas.microsoft.com/office/drawing/2014/main" id="{47180FE2-19E7-3F84-94C0-7F2CA081CD4D}"/>
                  </a:ext>
                </a:extLst>
              </p:cNvPr>
              <p:cNvSpPr txBox="1"/>
              <p:nvPr/>
            </p:nvSpPr>
            <p:spPr>
              <a:xfrm flipH="1">
                <a:off x="16115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29" name="テキスト ボックス 13328">
                <a:extLst>
                  <a:ext uri="{FF2B5EF4-FFF2-40B4-BE49-F238E27FC236}">
                    <a16:creationId xmlns:a16="http://schemas.microsoft.com/office/drawing/2014/main" id="{0E0F4096-9141-1271-2D7D-4110A2905C2E}"/>
                  </a:ext>
                </a:extLst>
              </p:cNvPr>
              <p:cNvSpPr txBox="1"/>
              <p:nvPr/>
            </p:nvSpPr>
            <p:spPr>
              <a:xfrm>
                <a:off x="2646781" y="456015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1" name="テキスト ボックス 13330">
                <a:extLst>
                  <a:ext uri="{FF2B5EF4-FFF2-40B4-BE49-F238E27FC236}">
                    <a16:creationId xmlns:a16="http://schemas.microsoft.com/office/drawing/2014/main" id="{D8576C64-6070-D382-3C35-ED52BC147D76}"/>
                  </a:ext>
                </a:extLst>
              </p:cNvPr>
              <p:cNvSpPr txBox="1"/>
              <p:nvPr/>
            </p:nvSpPr>
            <p:spPr>
              <a:xfrm>
                <a:off x="2723668" y="50713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2" name="テキスト ボックス 13331">
                <a:extLst>
                  <a:ext uri="{FF2B5EF4-FFF2-40B4-BE49-F238E27FC236}">
                    <a16:creationId xmlns:a16="http://schemas.microsoft.com/office/drawing/2014/main" id="{41AA5FE7-2E93-1268-662C-180671A06569}"/>
                  </a:ext>
                </a:extLst>
              </p:cNvPr>
              <p:cNvSpPr txBox="1"/>
              <p:nvPr/>
            </p:nvSpPr>
            <p:spPr>
              <a:xfrm>
                <a:off x="2359291" y="553648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3" name="テキスト ボックス 13332">
                <a:extLst>
                  <a:ext uri="{FF2B5EF4-FFF2-40B4-BE49-F238E27FC236}">
                    <a16:creationId xmlns:a16="http://schemas.microsoft.com/office/drawing/2014/main" id="{D4930DA5-8A28-684A-B297-B08617E0DA3F}"/>
                  </a:ext>
                </a:extLst>
              </p:cNvPr>
              <p:cNvSpPr txBox="1"/>
              <p:nvPr/>
            </p:nvSpPr>
            <p:spPr>
              <a:xfrm>
                <a:off x="1700984" y="49920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47</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4" name="テキスト ボックス 13333">
                <a:extLst>
                  <a:ext uri="{FF2B5EF4-FFF2-40B4-BE49-F238E27FC236}">
                    <a16:creationId xmlns:a16="http://schemas.microsoft.com/office/drawing/2014/main" id="{EBE95CF5-1A69-072B-2199-DBB977ED19B4}"/>
                  </a:ext>
                </a:extLst>
              </p:cNvPr>
              <p:cNvSpPr txBox="1"/>
              <p:nvPr/>
            </p:nvSpPr>
            <p:spPr>
              <a:xfrm>
                <a:off x="2738149" y="4169184"/>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6</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25" name="フリーフォーム 13324">
              <a:extLst>
                <a:ext uri="{FF2B5EF4-FFF2-40B4-BE49-F238E27FC236}">
                  <a16:creationId xmlns:a16="http://schemas.microsoft.com/office/drawing/2014/main" id="{70C368C9-6BC3-24EE-20CC-455E491A5BAD}"/>
                </a:ext>
              </a:extLst>
            </p:cNvPr>
            <p:cNvSpPr/>
            <p:nvPr/>
          </p:nvSpPr>
          <p:spPr>
            <a:xfrm>
              <a:off x="45928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26" name="フリーフォーム 13325">
              <a:extLst>
                <a:ext uri="{FF2B5EF4-FFF2-40B4-BE49-F238E27FC236}">
                  <a16:creationId xmlns:a16="http://schemas.microsoft.com/office/drawing/2014/main" id="{F0923943-55D7-4CFE-A691-280E509C1255}"/>
                </a:ext>
              </a:extLst>
            </p:cNvPr>
            <p:cNvSpPr/>
            <p:nvPr/>
          </p:nvSpPr>
          <p:spPr>
            <a:xfrm flipH="1">
              <a:off x="4955874" y="4462383"/>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6" name="グループ化 5">
            <a:extLst>
              <a:ext uri="{FF2B5EF4-FFF2-40B4-BE49-F238E27FC236}">
                <a16:creationId xmlns:a16="http://schemas.microsoft.com/office/drawing/2014/main" id="{6DAF8650-FBB0-36B6-3365-5601F1CBC678}"/>
              </a:ext>
            </a:extLst>
          </p:cNvPr>
          <p:cNvGrpSpPr/>
          <p:nvPr/>
        </p:nvGrpSpPr>
        <p:grpSpPr>
          <a:xfrm>
            <a:off x="3263825" y="4183483"/>
            <a:ext cx="3171018" cy="2145023"/>
            <a:chOff x="3193457" y="4276730"/>
            <a:chExt cx="3171018" cy="2145023"/>
          </a:xfrm>
        </p:grpSpPr>
        <p:grpSp>
          <p:nvGrpSpPr>
            <p:cNvPr id="7" name="グループ化 6">
              <a:extLst>
                <a:ext uri="{FF2B5EF4-FFF2-40B4-BE49-F238E27FC236}">
                  <a16:creationId xmlns:a16="http://schemas.microsoft.com/office/drawing/2014/main" id="{60677329-EF6E-257F-941E-DF0046C237ED}"/>
                </a:ext>
              </a:extLst>
            </p:cNvPr>
            <p:cNvGrpSpPr/>
            <p:nvPr/>
          </p:nvGrpSpPr>
          <p:grpSpPr>
            <a:xfrm>
              <a:off x="3193457" y="4276730"/>
              <a:ext cx="3171018" cy="2145023"/>
              <a:chOff x="704947" y="4052494"/>
              <a:chExt cx="3171018" cy="2145023"/>
            </a:xfrm>
          </p:grpSpPr>
          <p:graphicFrame>
            <p:nvGraphicFramePr>
              <p:cNvPr id="10" name="グラフ 9">
                <a:extLst>
                  <a:ext uri="{FF2B5EF4-FFF2-40B4-BE49-F238E27FC236}">
                    <a16:creationId xmlns:a16="http://schemas.microsoft.com/office/drawing/2014/main" id="{39023D29-55B4-4B8D-7019-10074D25A5F5}"/>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5"/>
              </a:graphicData>
            </a:graphic>
          </p:graphicFrame>
          <p:sp>
            <p:nvSpPr>
              <p:cNvPr id="43" name="テキスト ボックス 42">
                <a:extLst>
                  <a:ext uri="{FF2B5EF4-FFF2-40B4-BE49-F238E27FC236}">
                    <a16:creationId xmlns:a16="http://schemas.microsoft.com/office/drawing/2014/main" id="{9E965AB1-E463-6321-F4A0-5A5568544EC2}"/>
                  </a:ext>
                </a:extLst>
              </p:cNvPr>
              <p:cNvSpPr txBox="1"/>
              <p:nvPr/>
            </p:nvSpPr>
            <p:spPr>
              <a:xfrm>
                <a:off x="2596858"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テキスト ボックス 44">
                <a:extLst>
                  <a:ext uri="{FF2B5EF4-FFF2-40B4-BE49-F238E27FC236}">
                    <a16:creationId xmlns:a16="http://schemas.microsoft.com/office/drawing/2014/main" id="{B5B10A14-79A0-0454-9098-FC1F046F9F4E}"/>
                  </a:ext>
                </a:extLst>
              </p:cNvPr>
              <p:cNvSpPr txBox="1"/>
              <p:nvPr/>
            </p:nvSpPr>
            <p:spPr>
              <a:xfrm>
                <a:off x="2745264" y="486905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14</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テキスト ボックス 48">
                <a:extLst>
                  <a:ext uri="{FF2B5EF4-FFF2-40B4-BE49-F238E27FC236}">
                    <a16:creationId xmlns:a16="http://schemas.microsoft.com/office/drawing/2014/main" id="{6DE74F3A-BCFF-7FA1-1122-46ABF8E695FC}"/>
                  </a:ext>
                </a:extLst>
              </p:cNvPr>
              <p:cNvSpPr txBox="1"/>
              <p:nvPr/>
            </p:nvSpPr>
            <p:spPr>
              <a:xfrm>
                <a:off x="2573314" y="542887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18</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9" name="テキスト ボックス 58">
                <a:extLst>
                  <a:ext uri="{FF2B5EF4-FFF2-40B4-BE49-F238E27FC236}">
                    <a16:creationId xmlns:a16="http://schemas.microsoft.com/office/drawing/2014/main" id="{C59037BE-75E9-9654-8A99-CBE17FAA7B5E}"/>
                  </a:ext>
                </a:extLst>
              </p:cNvPr>
              <p:cNvSpPr txBox="1"/>
              <p:nvPr/>
            </p:nvSpPr>
            <p:spPr>
              <a:xfrm>
                <a:off x="1891147" y="5527106"/>
                <a:ext cx="325164" cy="307777"/>
              </a:xfrm>
              <a:prstGeom prst="rect">
                <a:avLst/>
              </a:prstGeom>
              <a:noFill/>
              <a:ln w="19050">
                <a:noFill/>
              </a:ln>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0" name="テキスト ボックス 59">
                <a:extLst>
                  <a:ext uri="{FF2B5EF4-FFF2-40B4-BE49-F238E27FC236}">
                    <a16:creationId xmlns:a16="http://schemas.microsoft.com/office/drawing/2014/main" id="{66D53A7A-EAE8-50FC-7F1B-96A6BCA88523}"/>
                  </a:ext>
                </a:extLst>
              </p:cNvPr>
              <p:cNvSpPr txBox="1"/>
              <p:nvPr/>
            </p:nvSpPr>
            <p:spPr>
              <a:xfrm>
                <a:off x="1692638" y="478811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33</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1" name="テキスト ボックス 60">
                <a:extLst>
                  <a:ext uri="{FF2B5EF4-FFF2-40B4-BE49-F238E27FC236}">
                    <a16:creationId xmlns:a16="http://schemas.microsoft.com/office/drawing/2014/main" id="{D6FE176A-D709-585A-39AD-FA598303E83D}"/>
                  </a:ext>
                </a:extLst>
              </p:cNvPr>
              <p:cNvSpPr txBox="1"/>
              <p:nvPr/>
            </p:nvSpPr>
            <p:spPr>
              <a:xfrm>
                <a:off x="2407068" y="448332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13</a:t>
                </a:r>
                <a:r>
                  <a:rPr kumimoji="1" lang="en-US" altLang="ja-JP" sz="6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8" name="フリーフォーム 7">
              <a:extLst>
                <a:ext uri="{FF2B5EF4-FFF2-40B4-BE49-F238E27FC236}">
                  <a16:creationId xmlns:a16="http://schemas.microsoft.com/office/drawing/2014/main" id="{1CA92400-9A52-D970-6AC3-E59558DACF70}"/>
                </a:ext>
              </a:extLst>
            </p:cNvPr>
            <p:cNvSpPr/>
            <p:nvPr/>
          </p:nvSpPr>
          <p:spPr>
            <a:xfrm flipH="1">
              <a:off x="4800304"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pic>
        <p:nvPicPr>
          <p:cNvPr id="13335" name="図 13334">
            <a:extLst>
              <a:ext uri="{FF2B5EF4-FFF2-40B4-BE49-F238E27FC236}">
                <a16:creationId xmlns:a16="http://schemas.microsoft.com/office/drawing/2014/main" id="{F381786E-244C-D3B1-E66E-2581F18D62C4}"/>
              </a:ext>
            </a:extLst>
          </p:cNvPr>
          <p:cNvPicPr>
            <a:picLocks noChangeAspect="1"/>
          </p:cNvPicPr>
          <p:nvPr/>
        </p:nvPicPr>
        <p:blipFill>
          <a:blip r:embed="rId6"/>
          <a:stretch>
            <a:fillRect/>
          </a:stretch>
        </p:blipFill>
        <p:spPr>
          <a:xfrm>
            <a:off x="3025572" y="3197748"/>
            <a:ext cx="288000" cy="496941"/>
          </a:xfrm>
          <a:prstGeom prst="rect">
            <a:avLst/>
          </a:prstGeom>
        </p:spPr>
      </p:pic>
      <p:grpSp>
        <p:nvGrpSpPr>
          <p:cNvPr id="54" name="グループ化 53">
            <a:extLst>
              <a:ext uri="{FF2B5EF4-FFF2-40B4-BE49-F238E27FC236}">
                <a16:creationId xmlns:a16="http://schemas.microsoft.com/office/drawing/2014/main" id="{BE183E9B-E865-4C32-076E-0918DA0886D5}"/>
              </a:ext>
            </a:extLst>
          </p:cNvPr>
          <p:cNvGrpSpPr/>
          <p:nvPr/>
        </p:nvGrpSpPr>
        <p:grpSpPr>
          <a:xfrm>
            <a:off x="7468849" y="2135941"/>
            <a:ext cx="3128400" cy="2611074"/>
            <a:chOff x="1614197" y="2161350"/>
            <a:chExt cx="3288901" cy="2745034"/>
          </a:xfrm>
        </p:grpSpPr>
        <p:graphicFrame>
          <p:nvGraphicFramePr>
            <p:cNvPr id="55" name="グラフ 54">
              <a:extLst>
                <a:ext uri="{FF2B5EF4-FFF2-40B4-BE49-F238E27FC236}">
                  <a16:creationId xmlns:a16="http://schemas.microsoft.com/office/drawing/2014/main" id="{F06A92AA-4338-1714-C823-ABD763E66ED0}"/>
                </a:ext>
              </a:extLst>
            </p:cNvPr>
            <p:cNvGraphicFramePr>
              <a:graphicFrameLocks noChangeAspect="1"/>
            </p:cNvGraphicFramePr>
            <p:nvPr/>
          </p:nvGraphicFramePr>
          <p:xfrm>
            <a:off x="1614197" y="2161350"/>
            <a:ext cx="3288901" cy="2745034"/>
          </p:xfrm>
          <a:graphic>
            <a:graphicData uri="http://schemas.openxmlformats.org/drawingml/2006/chart">
              <c:chart xmlns:c="http://schemas.openxmlformats.org/drawingml/2006/chart" xmlns:r="http://schemas.openxmlformats.org/officeDocument/2006/relationships" r:id="rId7"/>
            </a:graphicData>
          </a:graphic>
        </p:graphicFrame>
        <p:sp>
          <p:nvSpPr>
            <p:cNvPr id="56" name="テキスト ボックス 55">
              <a:extLst>
                <a:ext uri="{FF2B5EF4-FFF2-40B4-BE49-F238E27FC236}">
                  <a16:creationId xmlns:a16="http://schemas.microsoft.com/office/drawing/2014/main" id="{940C5E42-2000-F00D-AF03-DDE0BAD9AA33}"/>
                </a:ext>
              </a:extLst>
            </p:cNvPr>
            <p:cNvSpPr txBox="1"/>
            <p:nvPr/>
          </p:nvSpPr>
          <p:spPr>
            <a:xfrm>
              <a:off x="3416300" y="3940702"/>
              <a:ext cx="551074"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br>
                <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b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81</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3" name="テキスト ボックス 62">
              <a:extLst>
                <a:ext uri="{FF2B5EF4-FFF2-40B4-BE49-F238E27FC236}">
                  <a16:creationId xmlns:a16="http://schemas.microsoft.com/office/drawing/2014/main" id="{8369F1D8-BDF5-9159-FB73-428435F130D0}"/>
                </a:ext>
              </a:extLst>
            </p:cNvPr>
            <p:cNvSpPr txBox="1"/>
            <p:nvPr/>
          </p:nvSpPr>
          <p:spPr>
            <a:xfrm>
              <a:off x="2505208" y="2568182"/>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16" name="グループ化 13315">
            <a:extLst>
              <a:ext uri="{FF2B5EF4-FFF2-40B4-BE49-F238E27FC236}">
                <a16:creationId xmlns:a16="http://schemas.microsoft.com/office/drawing/2014/main" id="{ECF76164-6257-D60E-7DAA-9F9ED676487E}"/>
              </a:ext>
            </a:extLst>
          </p:cNvPr>
          <p:cNvGrpSpPr/>
          <p:nvPr/>
        </p:nvGrpSpPr>
        <p:grpSpPr>
          <a:xfrm>
            <a:off x="5784008" y="4183483"/>
            <a:ext cx="3171018" cy="2145023"/>
            <a:chOff x="3193457" y="4276730"/>
            <a:chExt cx="3171018" cy="2145023"/>
          </a:xfrm>
        </p:grpSpPr>
        <p:grpSp>
          <p:nvGrpSpPr>
            <p:cNvPr id="13317" name="グループ化 13316">
              <a:extLst>
                <a:ext uri="{FF2B5EF4-FFF2-40B4-BE49-F238E27FC236}">
                  <a16:creationId xmlns:a16="http://schemas.microsoft.com/office/drawing/2014/main" id="{18A1D23C-7545-2156-1D62-ED635273F577}"/>
                </a:ext>
              </a:extLst>
            </p:cNvPr>
            <p:cNvGrpSpPr/>
            <p:nvPr/>
          </p:nvGrpSpPr>
          <p:grpSpPr>
            <a:xfrm>
              <a:off x="3193457" y="4276730"/>
              <a:ext cx="3171018" cy="2145023"/>
              <a:chOff x="704947" y="4052494"/>
              <a:chExt cx="3171018" cy="2145023"/>
            </a:xfrm>
          </p:grpSpPr>
          <p:graphicFrame>
            <p:nvGraphicFramePr>
              <p:cNvPr id="13321" name="グラフ 13320">
                <a:extLst>
                  <a:ext uri="{FF2B5EF4-FFF2-40B4-BE49-F238E27FC236}">
                    <a16:creationId xmlns:a16="http://schemas.microsoft.com/office/drawing/2014/main" id="{D08C446A-12EE-1AAA-72A7-7CE5CF02407F}"/>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8"/>
              </a:graphicData>
            </a:graphic>
          </p:graphicFrame>
          <p:sp>
            <p:nvSpPr>
              <p:cNvPr id="13322" name="テキスト ボックス 13321">
                <a:extLst>
                  <a:ext uri="{FF2B5EF4-FFF2-40B4-BE49-F238E27FC236}">
                    <a16:creationId xmlns:a16="http://schemas.microsoft.com/office/drawing/2014/main" id="{A5093C48-6D6D-9BEF-4783-49A1D00E9420}"/>
                  </a:ext>
                </a:extLst>
              </p:cNvPr>
              <p:cNvSpPr txBox="1"/>
              <p:nvPr/>
            </p:nvSpPr>
            <p:spPr>
              <a:xfrm flipH="1">
                <a:off x="16707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8" name="テキスト ボックス 13337">
                <a:extLst>
                  <a:ext uri="{FF2B5EF4-FFF2-40B4-BE49-F238E27FC236}">
                    <a16:creationId xmlns:a16="http://schemas.microsoft.com/office/drawing/2014/main" id="{CA49BF2E-3F9D-C047-4C9A-8CF2608B450F}"/>
                  </a:ext>
                </a:extLst>
              </p:cNvPr>
              <p:cNvSpPr txBox="1"/>
              <p:nvPr/>
            </p:nvSpPr>
            <p:spPr>
              <a:xfrm>
                <a:off x="2696682" y="509476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9" name="テキスト ボックス 13338">
                <a:extLst>
                  <a:ext uri="{FF2B5EF4-FFF2-40B4-BE49-F238E27FC236}">
                    <a16:creationId xmlns:a16="http://schemas.microsoft.com/office/drawing/2014/main" id="{8491CC7C-8676-246E-074D-6A5FAB2F0140}"/>
                  </a:ext>
                </a:extLst>
              </p:cNvPr>
              <p:cNvSpPr txBox="1"/>
              <p:nvPr/>
            </p:nvSpPr>
            <p:spPr>
              <a:xfrm>
                <a:off x="2124443" y="5531949"/>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27</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0" name="テキスト ボックス 13339">
                <a:extLst>
                  <a:ext uri="{FF2B5EF4-FFF2-40B4-BE49-F238E27FC236}">
                    <a16:creationId xmlns:a16="http://schemas.microsoft.com/office/drawing/2014/main" id="{65B2537F-9AB7-E445-C3A3-F8AA4A4720DD}"/>
                  </a:ext>
                </a:extLst>
              </p:cNvPr>
              <p:cNvSpPr txBox="1"/>
              <p:nvPr/>
            </p:nvSpPr>
            <p:spPr>
              <a:xfrm>
                <a:off x="1669980" y="483056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36</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1" name="テキスト ボックス 13340">
                <a:extLst>
                  <a:ext uri="{FF2B5EF4-FFF2-40B4-BE49-F238E27FC236}">
                    <a16:creationId xmlns:a16="http://schemas.microsoft.com/office/drawing/2014/main" id="{4BD3C285-8219-88E7-720E-A2E06D33216C}"/>
                  </a:ext>
                </a:extLst>
              </p:cNvPr>
              <p:cNvSpPr txBox="1"/>
              <p:nvPr/>
            </p:nvSpPr>
            <p:spPr>
              <a:xfrm>
                <a:off x="2879861" y="4213328"/>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6" name="テキスト ボックス 13355">
                <a:extLst>
                  <a:ext uri="{FF2B5EF4-FFF2-40B4-BE49-F238E27FC236}">
                    <a16:creationId xmlns:a16="http://schemas.microsoft.com/office/drawing/2014/main" id="{2D1C8978-2053-839E-C9B1-D9ECF9B2767B}"/>
                  </a:ext>
                </a:extLst>
              </p:cNvPr>
              <p:cNvSpPr txBox="1"/>
              <p:nvPr/>
            </p:nvSpPr>
            <p:spPr>
              <a:xfrm>
                <a:off x="3225850" y="4509891"/>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18" name="フリーフォーム 13317">
              <a:extLst>
                <a:ext uri="{FF2B5EF4-FFF2-40B4-BE49-F238E27FC236}">
                  <a16:creationId xmlns:a16="http://schemas.microsoft.com/office/drawing/2014/main" id="{0FD4AC8E-B83E-01A9-4F18-D2D5C2C8555B}"/>
                </a:ext>
              </a:extLst>
            </p:cNvPr>
            <p:cNvSpPr/>
            <p:nvPr/>
          </p:nvSpPr>
          <p:spPr>
            <a:xfrm>
              <a:off x="46520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19" name="フリーフォーム 13318">
              <a:extLst>
                <a:ext uri="{FF2B5EF4-FFF2-40B4-BE49-F238E27FC236}">
                  <a16:creationId xmlns:a16="http://schemas.microsoft.com/office/drawing/2014/main" id="{6C00AEB8-FC59-1C95-B585-33A1EBD9017E}"/>
                </a:ext>
              </a:extLst>
            </p:cNvPr>
            <p:cNvSpPr/>
            <p:nvPr/>
          </p:nvSpPr>
          <p:spPr>
            <a:xfrm flipH="1">
              <a:off x="5097586" y="4506527"/>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57" name="フリーフォーム 13356">
              <a:extLst>
                <a:ext uri="{FF2B5EF4-FFF2-40B4-BE49-F238E27FC236}">
                  <a16:creationId xmlns:a16="http://schemas.microsoft.com/office/drawing/2014/main" id="{8448983C-E665-774D-9B2E-59406AF2FA6B}"/>
                </a:ext>
              </a:extLst>
            </p:cNvPr>
            <p:cNvSpPr/>
            <p:nvPr/>
          </p:nvSpPr>
          <p:spPr>
            <a:xfrm flipH="1">
              <a:off x="5443575" y="4803090"/>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aphicFrame>
        <p:nvGraphicFramePr>
          <p:cNvPr id="13345" name="グラフ 13344">
            <a:extLst>
              <a:ext uri="{FF2B5EF4-FFF2-40B4-BE49-F238E27FC236}">
                <a16:creationId xmlns:a16="http://schemas.microsoft.com/office/drawing/2014/main" id="{15F1F14D-32FE-3BC5-1D35-8DEBB4D9527B}"/>
              </a:ext>
            </a:extLst>
          </p:cNvPr>
          <p:cNvGraphicFramePr>
            <a:graphicFrameLocks noChangeAspect="1"/>
          </p:cNvGraphicFramePr>
          <p:nvPr/>
        </p:nvGraphicFramePr>
        <p:xfrm>
          <a:off x="9103793" y="4214494"/>
          <a:ext cx="3171018" cy="2114012"/>
        </p:xfrm>
        <a:graphic>
          <a:graphicData uri="http://schemas.openxmlformats.org/drawingml/2006/chart">
            <c:chart xmlns:c="http://schemas.openxmlformats.org/drawingml/2006/chart" xmlns:r="http://schemas.openxmlformats.org/officeDocument/2006/relationships" r:id="rId9"/>
          </a:graphicData>
        </a:graphic>
      </p:graphicFrame>
      <p:sp>
        <p:nvSpPr>
          <p:cNvPr id="13347" name="テキスト ボックス 13346">
            <a:extLst>
              <a:ext uri="{FF2B5EF4-FFF2-40B4-BE49-F238E27FC236}">
                <a16:creationId xmlns:a16="http://schemas.microsoft.com/office/drawing/2014/main" id="{58A7A8B4-01CA-96BA-B909-4C76CE797A61}"/>
              </a:ext>
            </a:extLst>
          </p:cNvPr>
          <p:cNvSpPr txBox="1"/>
          <p:nvPr/>
        </p:nvSpPr>
        <p:spPr>
          <a:xfrm>
            <a:off x="11016200" y="473704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8" name="テキスト ボックス 13347">
            <a:extLst>
              <a:ext uri="{FF2B5EF4-FFF2-40B4-BE49-F238E27FC236}">
                <a16:creationId xmlns:a16="http://schemas.microsoft.com/office/drawing/2014/main" id="{EBAA5471-2D65-D301-1A74-B8A73EE9A67B}"/>
              </a:ext>
            </a:extLst>
          </p:cNvPr>
          <p:cNvSpPr txBox="1"/>
          <p:nvPr/>
        </p:nvSpPr>
        <p:spPr>
          <a:xfrm>
            <a:off x="11059677" y="537135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9" name="テキスト ボックス 13348">
            <a:extLst>
              <a:ext uri="{FF2B5EF4-FFF2-40B4-BE49-F238E27FC236}">
                <a16:creationId xmlns:a16="http://schemas.microsoft.com/office/drawing/2014/main" id="{1A60416C-A579-5000-E8A7-D110C3DE3CC7}"/>
              </a:ext>
            </a:extLst>
          </p:cNvPr>
          <p:cNvSpPr txBox="1"/>
          <p:nvPr/>
        </p:nvSpPr>
        <p:spPr>
          <a:xfrm>
            <a:off x="10416043" y="566538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0" name="テキスト ボックス 13349">
            <a:extLst>
              <a:ext uri="{FF2B5EF4-FFF2-40B4-BE49-F238E27FC236}">
                <a16:creationId xmlns:a16="http://schemas.microsoft.com/office/drawing/2014/main" id="{69874DF5-9401-9D28-3940-EF6085044B61}"/>
              </a:ext>
            </a:extLst>
          </p:cNvPr>
          <p:cNvSpPr txBox="1"/>
          <p:nvPr/>
        </p:nvSpPr>
        <p:spPr>
          <a:xfrm>
            <a:off x="10090748" y="4902037"/>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nvGrpSpPr>
          <p:cNvPr id="9" name="グループ化 8">
            <a:extLst>
              <a:ext uri="{FF2B5EF4-FFF2-40B4-BE49-F238E27FC236}">
                <a16:creationId xmlns:a16="http://schemas.microsoft.com/office/drawing/2014/main" id="{BDA6A059-B912-B81B-AB20-B8F3B1BCBCB9}"/>
              </a:ext>
            </a:extLst>
          </p:cNvPr>
          <p:cNvGrpSpPr/>
          <p:nvPr/>
        </p:nvGrpSpPr>
        <p:grpSpPr>
          <a:xfrm>
            <a:off x="4122508" y="2392714"/>
            <a:ext cx="1445609" cy="1751007"/>
            <a:chOff x="4167616" y="2392714"/>
            <a:chExt cx="1445609" cy="1751007"/>
          </a:xfrm>
        </p:grpSpPr>
        <p:pic>
          <p:nvPicPr>
            <p:cNvPr id="48" name="図 47">
              <a:extLst>
                <a:ext uri="{FF2B5EF4-FFF2-40B4-BE49-F238E27FC236}">
                  <a16:creationId xmlns:a16="http://schemas.microsoft.com/office/drawing/2014/main" id="{F520D53D-C6DD-2E20-0351-ACF01F10004E}"/>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3" name="角丸四角形 2">
              <a:extLst>
                <a:ext uri="{FF2B5EF4-FFF2-40B4-BE49-F238E27FC236}">
                  <a16:creationId xmlns:a16="http://schemas.microsoft.com/office/drawing/2014/main" id="{D4E1C8FF-14E5-BAE4-E02F-87EC88170448}"/>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3" name="グループ化 12">
            <a:extLst>
              <a:ext uri="{FF2B5EF4-FFF2-40B4-BE49-F238E27FC236}">
                <a16:creationId xmlns:a16="http://schemas.microsoft.com/office/drawing/2014/main" id="{118B81E5-2483-781A-DD5B-4645B5F94FB8}"/>
              </a:ext>
            </a:extLst>
          </p:cNvPr>
          <p:cNvGrpSpPr/>
          <p:nvPr/>
        </p:nvGrpSpPr>
        <p:grpSpPr>
          <a:xfrm>
            <a:off x="801489" y="2392714"/>
            <a:ext cx="1445609" cy="1751007"/>
            <a:chOff x="786231" y="2392714"/>
            <a:chExt cx="1445609" cy="1751007"/>
          </a:xfrm>
        </p:grpSpPr>
        <p:pic>
          <p:nvPicPr>
            <p:cNvPr id="13366" name="図 13365">
              <a:extLst>
                <a:ext uri="{FF2B5EF4-FFF2-40B4-BE49-F238E27FC236}">
                  <a16:creationId xmlns:a16="http://schemas.microsoft.com/office/drawing/2014/main" id="{D2D20D58-6791-911C-3E16-0DBC0A6F4873}"/>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5" name="角丸四角形 4">
              <a:extLst>
                <a:ext uri="{FF2B5EF4-FFF2-40B4-BE49-F238E27FC236}">
                  <a16:creationId xmlns:a16="http://schemas.microsoft.com/office/drawing/2014/main" id="{357C9910-1F77-D4AA-5E5D-4ED62E39D61B}"/>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grpSp>
        <p:nvGrpSpPr>
          <p:cNvPr id="15" name="グループ化 14">
            <a:extLst>
              <a:ext uri="{FF2B5EF4-FFF2-40B4-BE49-F238E27FC236}">
                <a16:creationId xmlns:a16="http://schemas.microsoft.com/office/drawing/2014/main" id="{972C90EE-AA74-2699-7BA1-1C1D456FEDC1}"/>
              </a:ext>
            </a:extLst>
          </p:cNvPr>
          <p:cNvGrpSpPr/>
          <p:nvPr/>
        </p:nvGrpSpPr>
        <p:grpSpPr>
          <a:xfrm>
            <a:off x="9966497" y="2392714"/>
            <a:ext cx="1445609" cy="1751007"/>
            <a:chOff x="4167616" y="2392714"/>
            <a:chExt cx="1445609" cy="1751007"/>
          </a:xfrm>
        </p:grpSpPr>
        <p:pic>
          <p:nvPicPr>
            <p:cNvPr id="16" name="図 15">
              <a:extLst>
                <a:ext uri="{FF2B5EF4-FFF2-40B4-BE49-F238E27FC236}">
                  <a16:creationId xmlns:a16="http://schemas.microsoft.com/office/drawing/2014/main" id="{CC019EAE-2DDB-F373-AEF6-F2D32C1D2D07}"/>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17" name="角丸四角形 16">
              <a:extLst>
                <a:ext uri="{FF2B5EF4-FFF2-40B4-BE49-F238E27FC236}">
                  <a16:creationId xmlns:a16="http://schemas.microsoft.com/office/drawing/2014/main" id="{1B9176D6-68FE-19DA-E02C-83C5B932DB24}"/>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8" name="グループ化 17">
            <a:extLst>
              <a:ext uri="{FF2B5EF4-FFF2-40B4-BE49-F238E27FC236}">
                <a16:creationId xmlns:a16="http://schemas.microsoft.com/office/drawing/2014/main" id="{DA7D52B8-F033-0A9D-028B-1A73C9B0757F}"/>
              </a:ext>
            </a:extLst>
          </p:cNvPr>
          <p:cNvGrpSpPr/>
          <p:nvPr/>
        </p:nvGrpSpPr>
        <p:grpSpPr>
          <a:xfrm>
            <a:off x="6647759" y="2392714"/>
            <a:ext cx="1445609" cy="1751007"/>
            <a:chOff x="786231" y="2392714"/>
            <a:chExt cx="1445609" cy="1751007"/>
          </a:xfrm>
        </p:grpSpPr>
        <p:pic>
          <p:nvPicPr>
            <p:cNvPr id="19" name="図 18">
              <a:extLst>
                <a:ext uri="{FF2B5EF4-FFF2-40B4-BE49-F238E27FC236}">
                  <a16:creationId xmlns:a16="http://schemas.microsoft.com/office/drawing/2014/main" id="{A55BA136-AA9A-EE11-0219-A7C8948A56FB}"/>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20" name="角丸四角形 19">
              <a:extLst>
                <a:ext uri="{FF2B5EF4-FFF2-40B4-BE49-F238E27FC236}">
                  <a16:creationId xmlns:a16="http://schemas.microsoft.com/office/drawing/2014/main" id="{554E5B01-8C5E-1D3E-E6C7-68DF0254B6E4}"/>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pic>
        <p:nvPicPr>
          <p:cNvPr id="13315" name="図 13314">
            <a:extLst>
              <a:ext uri="{FF2B5EF4-FFF2-40B4-BE49-F238E27FC236}">
                <a16:creationId xmlns:a16="http://schemas.microsoft.com/office/drawing/2014/main" id="{3DDA1B01-354C-82E0-C2F3-5B5E70DAE88C}"/>
              </a:ext>
            </a:extLst>
          </p:cNvPr>
          <p:cNvPicPr>
            <a:picLocks noChangeAspect="1"/>
          </p:cNvPicPr>
          <p:nvPr/>
        </p:nvPicPr>
        <p:blipFill>
          <a:blip r:embed="rId12"/>
          <a:srcRect/>
          <a:stretch/>
        </p:blipFill>
        <p:spPr>
          <a:xfrm>
            <a:off x="8799049" y="3262150"/>
            <a:ext cx="468000" cy="419025"/>
          </a:xfrm>
          <a:prstGeom prst="rect">
            <a:avLst/>
          </a:prstGeom>
        </p:spPr>
      </p:pic>
    </p:spTree>
    <p:extLst>
      <p:ext uri="{BB962C8B-B14F-4D97-AF65-F5344CB8AC3E}">
        <p14:creationId xmlns:p14="http://schemas.microsoft.com/office/powerpoint/2010/main" val="1155593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夏の甲子園（地方大会）</a:t>
            </a:r>
            <a:br>
              <a:rPr kumimoji="1" lang="en-US" altLang="ja-JP" dirty="0"/>
            </a:br>
            <a:r>
              <a:rPr kumimoji="1" lang="ja-JP" altLang="en-US"/>
              <a:t>の</a:t>
            </a:r>
            <a:r>
              <a:rPr lang="ja-JP" altLang="en-US"/>
              <a:t>見どころ</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9" name="図プレースホルダー 8">
            <a:extLst>
              <a:ext uri="{FF2B5EF4-FFF2-40B4-BE49-F238E27FC236}">
                <a16:creationId xmlns:a16="http://schemas.microsoft.com/office/drawing/2014/main" id="{4EF713E3-7F28-C6F4-3F11-88B3B9286F64}"/>
              </a:ext>
            </a:extLst>
          </p:cNvPr>
          <p:cNvPicPr>
            <a:picLocks noGrp="1" noChangeAspect="1"/>
          </p:cNvPicPr>
          <p:nvPr>
            <p:ph type="pic" sz="quarter" idx="15"/>
          </p:nvPr>
        </p:nvPicPr>
        <p:blipFill>
          <a:blip r:embed="rId2">
            <a:extLst>
              <a:ext uri="{96DAC541-7B7A-43D3-8B79-37D633B846F1}">
                <asvg:svgBlip xmlns:asvg="http://schemas.microsoft.com/office/drawing/2016/SVG/main" r:embed="rId3"/>
              </a:ext>
            </a:extLst>
          </a:blip>
          <a:srcRect t="390" b="-2282"/>
          <a:stretch>
            <a:fillRect/>
          </a:stretch>
        </p:blipFill>
        <p:spPr>
          <a:xfrm>
            <a:off x="5453521" y="2991120"/>
            <a:ext cx="1523767" cy="1569617"/>
          </a:xfrm>
        </p:spPr>
      </p:pic>
    </p:spTree>
    <p:extLst>
      <p:ext uri="{BB962C8B-B14F-4D97-AF65-F5344CB8AC3E}">
        <p14:creationId xmlns:p14="http://schemas.microsoft.com/office/powerpoint/2010/main" val="2365505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夏の甲子園（地方大会）の見どころ</a:t>
            </a:r>
            <a:endParaRPr kumimoji="1" lang="ja-JP" altLang="en-US" dirty="0">
              <a:latin typeface="Meiryo" panose="020B0604030504040204" pitchFamily="34" charset="-128"/>
              <a:ea typeface="Meiryo" panose="020B0604030504040204" pitchFamily="34" charset="-128"/>
            </a:endParaRPr>
          </a:p>
        </p:txBody>
      </p:sp>
      <p:sp>
        <p:nvSpPr>
          <p:cNvPr id="40" name="Template">
            <a:extLst>
              <a:ext uri="{FF2B5EF4-FFF2-40B4-BE49-F238E27FC236}">
                <a16:creationId xmlns:a16="http://schemas.microsoft.com/office/drawing/2014/main" id="{E51DF6F8-86CA-0E6F-11FF-46D442FB567A}"/>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C0CE9ACE-00EB-4A6E-8699-0B9C6AF0EB30}"/>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476" b="476"/>
          <a:stretch>
            <a:fillRect/>
          </a:stretch>
        </p:blipFill>
        <p:spPr/>
      </p:pic>
      <p:pic>
        <p:nvPicPr>
          <p:cNvPr id="14" name="図 13" descr="アイコン&#10;&#10;自動的に生成された説明">
            <a:extLst>
              <a:ext uri="{FF2B5EF4-FFF2-40B4-BE49-F238E27FC236}">
                <a16:creationId xmlns:a16="http://schemas.microsoft.com/office/drawing/2014/main" id="{45BC5E91-4D9E-1C52-72C9-F5AEDEAC3B13}"/>
              </a:ext>
            </a:extLst>
          </p:cNvPr>
          <p:cNvPicPr>
            <a:picLocks noChangeAspect="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63965" y="3295313"/>
            <a:ext cx="1566964" cy="1688812"/>
          </a:xfrm>
          <a:prstGeom prst="rect">
            <a:avLst/>
          </a:prstGeom>
          <a:solidFill>
            <a:schemeClr val="bg1"/>
          </a:solidFill>
        </p:spPr>
      </p:pic>
      <p:sp>
        <p:nvSpPr>
          <p:cNvPr id="15" name="テキスト ボックス 14">
            <a:extLst>
              <a:ext uri="{FF2B5EF4-FFF2-40B4-BE49-F238E27FC236}">
                <a16:creationId xmlns:a16="http://schemas.microsoft.com/office/drawing/2014/main" id="{7B54C199-9770-752A-728A-72957D4BF248}"/>
              </a:ext>
            </a:extLst>
          </p:cNvPr>
          <p:cNvSpPr txBox="1"/>
          <p:nvPr/>
        </p:nvSpPr>
        <p:spPr>
          <a:xfrm>
            <a:off x="430164" y="5423785"/>
            <a:ext cx="3574704" cy="1098058"/>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 </a:t>
            </a:r>
            <a:r>
              <a:rPr kumimoji="1" lang="en-US" altLang="ja-JP" sz="1500" b="1" dirty="0">
                <a:solidFill>
                  <a:srgbClr val="00003E"/>
                </a:solidFill>
                <a:latin typeface="メイリオ" panose="020B0604030504040204" pitchFamily="50" charset="-128"/>
                <a:ea typeface="メイリオ" panose="020B0604030504040204" pitchFamily="50" charset="-128"/>
              </a:rPr>
              <a:t>6</a:t>
            </a:r>
            <a:r>
              <a:rPr kumimoji="1" lang="ja-JP" altLang="en-US" sz="1500" b="1" dirty="0">
                <a:solidFill>
                  <a:srgbClr val="00003E"/>
                </a:solidFill>
                <a:latin typeface="メイリオ" panose="020B0604030504040204" pitchFamily="50" charset="-128"/>
                <a:ea typeface="メイリオ" panose="020B0604030504040204" pitchFamily="50" charset="-128"/>
              </a:rPr>
              <a:t>月中旬から行われる各都道府県</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dirty="0">
                <a:solidFill>
                  <a:srgbClr val="00003E"/>
                </a:solidFill>
                <a:latin typeface="メイリオ" panose="020B0604030504040204" pitchFamily="50" charset="-128"/>
                <a:ea typeface="メイリオ" panose="020B0604030504040204" pitchFamily="50" charset="-128"/>
              </a:rPr>
              <a:t>大会（地区</a:t>
            </a:r>
            <a:r>
              <a:rPr kumimoji="1" lang="ja-JP" altLang="en-US" sz="1500" b="1">
                <a:solidFill>
                  <a:srgbClr val="00003E"/>
                </a:solidFill>
                <a:latin typeface="メイリオ" panose="020B0604030504040204" pitchFamily="50" charset="-128"/>
                <a:ea typeface="メイリオ" panose="020B0604030504040204" pitchFamily="50" charset="-128"/>
              </a:rPr>
              <a:t>大会）で行われる</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a:solidFill>
                  <a:srgbClr val="00003E"/>
                </a:solidFill>
                <a:latin typeface="メイリオ" panose="020B0604030504040204" pitchFamily="50" charset="-128"/>
                <a:ea typeface="メイリオ" panose="020B0604030504040204" pitchFamily="50" charset="-128"/>
              </a:rPr>
              <a:t>一発勝負のトーナメント</a:t>
            </a:r>
            <a:endParaRPr lang="en-US" altLang="ja-JP" sz="1500" b="1" dirty="0">
              <a:solidFill>
                <a:srgbClr val="00003E"/>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D1880E3B-C23E-F43C-43AF-855581382249}"/>
              </a:ext>
            </a:extLst>
          </p:cNvPr>
          <p:cNvSpPr txBox="1"/>
          <p:nvPr/>
        </p:nvSpPr>
        <p:spPr>
          <a:xfrm>
            <a:off x="4308648" y="5423785"/>
            <a:ext cx="3574704" cy="1102225"/>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全国</a:t>
            </a:r>
            <a:r>
              <a:rPr kumimoji="1" lang="ja-JP" altLang="en-US" sz="1500" b="1">
                <a:solidFill>
                  <a:srgbClr val="00003E"/>
                </a:solidFill>
                <a:latin typeface="メイリオ" panose="020B0604030504040204" pitchFamily="50" charset="-128"/>
                <a:ea typeface="メイリオ" panose="020B0604030504040204" pitchFamily="50" charset="-128"/>
              </a:rPr>
              <a:t>の高校球児が</a:t>
            </a:r>
            <a:endParaRPr kumimoji="1" lang="en-US" altLang="ja-JP" sz="1500" b="1" dirty="0">
              <a:solidFill>
                <a:srgbClr val="00003E"/>
              </a:solidFill>
              <a:latin typeface="メイリオ" panose="020B0604030504040204" pitchFamily="50" charset="-128"/>
              <a:ea typeface="メイリオ" panose="020B0604030504040204" pitchFamily="50" charset="-128"/>
            </a:endParaRPr>
          </a:p>
          <a:p>
            <a:pPr algn="ctr">
              <a:lnSpc>
                <a:spcPct val="150000"/>
              </a:lnSpc>
            </a:pPr>
            <a:r>
              <a:rPr lang="ja-JP" altLang="en-US" sz="1500" b="1">
                <a:solidFill>
                  <a:srgbClr val="00003E"/>
                </a:solidFill>
                <a:latin typeface="メイリオ" panose="020B0604030504040204" pitchFamily="50" charset="-128"/>
                <a:ea typeface="メイリオ" panose="020B0604030504040204" pitchFamily="50" charset="-128"/>
              </a:rPr>
              <a:t>夢の舞台更新で勝負ができる</a:t>
            </a:r>
            <a:br>
              <a:rPr kumimoji="1" lang="en-US" altLang="ja-JP" sz="1500" b="1" dirty="0">
                <a:solidFill>
                  <a:srgbClr val="00003E"/>
                </a:solidFill>
                <a:latin typeface="メイリオ" panose="020B0604030504040204" pitchFamily="50" charset="-128"/>
                <a:ea typeface="メイリオ" panose="020B0604030504040204" pitchFamily="50" charset="-128"/>
              </a:rPr>
            </a:br>
            <a:r>
              <a:rPr lang="ja-JP" altLang="en-US" sz="1500" b="1">
                <a:solidFill>
                  <a:srgbClr val="00003E"/>
                </a:solidFill>
                <a:latin typeface="メイリオ" panose="020B0604030504040204" pitchFamily="50" charset="-128"/>
                <a:ea typeface="メイリオ" panose="020B0604030504040204" pitchFamily="50" charset="-128"/>
              </a:rPr>
              <a:t>切符へとつながる</a:t>
            </a:r>
            <a:endParaRPr kumimoji="1" lang="ja-JP" altLang="en-US" sz="1500" b="1" dirty="0">
              <a:solidFill>
                <a:srgbClr val="00003E"/>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1149FCF3-D453-EEFF-0075-861EBEFFA17E}"/>
              </a:ext>
            </a:extLst>
          </p:cNvPr>
          <p:cNvSpPr txBox="1"/>
          <p:nvPr/>
        </p:nvSpPr>
        <p:spPr>
          <a:xfrm>
            <a:off x="8188096" y="5423785"/>
            <a:ext cx="3574704" cy="1098058"/>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出場する球児だけでなく</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dirty="0">
                <a:solidFill>
                  <a:srgbClr val="00003E"/>
                </a:solidFill>
                <a:latin typeface="メイリオ" panose="020B0604030504040204" pitchFamily="50" charset="-128"/>
                <a:ea typeface="メイリオ" panose="020B0604030504040204" pitchFamily="50" charset="-128"/>
              </a:rPr>
              <a:t>彼らの全身全霊の</a:t>
            </a:r>
            <a:r>
              <a:rPr kumimoji="1" lang="ja-JP" altLang="en-US" sz="1500" b="1">
                <a:solidFill>
                  <a:srgbClr val="00003E"/>
                </a:solidFill>
                <a:latin typeface="メイリオ" panose="020B0604030504040204" pitchFamily="50" charset="-128"/>
                <a:ea typeface="メイリオ" panose="020B0604030504040204" pitchFamily="50" charset="-128"/>
              </a:rPr>
              <a:t>プレーに</a:t>
            </a:r>
            <a:endParaRPr kumimoji="1" lang="ja-JP" altLang="en-US" sz="1500" b="1" dirty="0">
              <a:solidFill>
                <a:srgbClr val="00003E"/>
              </a:solidFill>
              <a:latin typeface="メイリオ" panose="020B0604030504040204" pitchFamily="50" charset="-128"/>
              <a:ea typeface="メイリオ" panose="020B0604030504040204" pitchFamily="50" charset="-128"/>
            </a:endParaRPr>
          </a:p>
          <a:p>
            <a:pPr algn="ctr">
              <a:lnSpc>
                <a:spcPct val="150000"/>
              </a:lnSpc>
            </a:pPr>
            <a:r>
              <a:rPr kumimoji="1" lang="ja-JP" altLang="en-US" sz="1500" b="1">
                <a:solidFill>
                  <a:srgbClr val="00003E"/>
                </a:solidFill>
                <a:latin typeface="メイリオ" panose="020B0604030504040204" pitchFamily="50" charset="-128"/>
                <a:ea typeface="メイリオ" panose="020B0604030504040204" pitchFamily="50" charset="-128"/>
              </a:rPr>
              <a:t>地元の人が声援を送る</a:t>
            </a:r>
            <a:endParaRPr kumimoji="1" lang="ja-JP" altLang="en-US" sz="1500" b="1" dirty="0">
              <a:solidFill>
                <a:srgbClr val="00003E"/>
              </a:solidFill>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47F8B5E3-8FC6-393E-26FB-886E82670239}"/>
              </a:ext>
            </a:extLst>
          </p:cNvPr>
          <p:cNvSpPr txBox="1"/>
          <p:nvPr/>
        </p:nvSpPr>
        <p:spPr>
          <a:xfrm>
            <a:off x="430164" y="2069056"/>
            <a:ext cx="3574704" cy="884858"/>
          </a:xfrm>
          <a:prstGeom prst="rect">
            <a:avLst/>
          </a:prstGeom>
          <a:noFill/>
        </p:spPr>
        <p:txBody>
          <a:bodyPr wrap="square" rtlCol="0">
            <a:spAutoFit/>
          </a:bodyPr>
          <a:lstStyle/>
          <a:p>
            <a:pPr algn="ctr">
              <a:lnSpc>
                <a:spcPct val="150000"/>
              </a:lnSpc>
            </a:pPr>
            <a:r>
              <a:rPr kumimoji="1" lang="en-US" altLang="ja-JP" sz="1600" dirty="0">
                <a:solidFill>
                  <a:srgbClr val="00003E"/>
                </a:solidFill>
              </a:rPr>
              <a:t> </a:t>
            </a:r>
            <a:r>
              <a:rPr lang="ja-JP" altLang="en-US" sz="1600">
                <a:solidFill>
                  <a:srgbClr val="00003E"/>
                </a:solidFill>
                <a:latin typeface="メイリオ" panose="020B0604030504040204" pitchFamily="50" charset="-128"/>
                <a:ea typeface="メイリオ" panose="020B0604030504040204" pitchFamily="50" charset="-128"/>
              </a:rPr>
              <a:t>各地方の学校が参加</a:t>
            </a:r>
            <a:r>
              <a:rPr kumimoji="1" lang="ja-JP" altLang="en-US" sz="1600">
                <a:solidFill>
                  <a:srgbClr val="00003E"/>
                </a:solidFill>
                <a:latin typeface="メイリオ" panose="020B0604030504040204" pitchFamily="50" charset="-128"/>
                <a:ea typeface="メイリオ" panose="020B0604030504040204" pitchFamily="50" charset="-128"/>
              </a:rPr>
              <a:t>できる</a:t>
            </a:r>
            <a:br>
              <a:rPr kumimoji="1" lang="en-US" altLang="ja-JP" b="1" dirty="0">
                <a:solidFill>
                  <a:srgbClr val="00003E"/>
                </a:solidFill>
                <a:latin typeface="メイリオ" panose="020B0604030504040204" pitchFamily="50" charset="-128"/>
                <a:ea typeface="メイリオ" panose="020B0604030504040204" pitchFamily="50" charset="-128"/>
              </a:rPr>
            </a:br>
            <a:r>
              <a:rPr lang="ja-JP" altLang="en-US" sz="2000" b="1" dirty="0">
                <a:solidFill>
                  <a:srgbClr val="00003E"/>
                </a:solidFill>
                <a:latin typeface="メイリオ" panose="020B0604030504040204" pitchFamily="50" charset="-128"/>
                <a:ea typeface="メイリオ" panose="020B0604030504040204" pitchFamily="50" charset="-128"/>
              </a:rPr>
              <a:t>トーナメント</a:t>
            </a:r>
            <a:r>
              <a:rPr lang="ja-JP" altLang="en-US" sz="2000" b="1">
                <a:solidFill>
                  <a:srgbClr val="00003E"/>
                </a:solidFill>
                <a:latin typeface="メイリオ" panose="020B0604030504040204" pitchFamily="50" charset="-128"/>
                <a:ea typeface="メイリオ" panose="020B0604030504040204" pitchFamily="50" charset="-128"/>
              </a:rPr>
              <a:t>形式の地方大会</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C3BC8714-F839-7534-298B-4909683967CC}"/>
              </a:ext>
            </a:extLst>
          </p:cNvPr>
          <p:cNvSpPr txBox="1"/>
          <p:nvPr/>
        </p:nvSpPr>
        <p:spPr>
          <a:xfrm>
            <a:off x="4473063" y="2069056"/>
            <a:ext cx="3249731" cy="884858"/>
          </a:xfrm>
          <a:prstGeom prst="rect">
            <a:avLst/>
          </a:prstGeom>
          <a:noFill/>
        </p:spPr>
        <p:txBody>
          <a:bodyPr wrap="square" rtlCol="0">
            <a:spAutoFit/>
          </a:bodyPr>
          <a:lstStyle/>
          <a:p>
            <a:pPr algn="ctr">
              <a:lnSpc>
                <a:spcPct val="150000"/>
              </a:lnSpc>
            </a:pPr>
            <a:r>
              <a:rPr kumimoji="1" lang="ja-JP" altLang="en-US" sz="1600" dirty="0">
                <a:solidFill>
                  <a:srgbClr val="00003E"/>
                </a:solidFill>
                <a:latin typeface="メイリオ" panose="020B0604030504040204" pitchFamily="50" charset="-128"/>
                <a:ea typeface="メイリオ" panose="020B0604030504040204" pitchFamily="50" charset="-128"/>
              </a:rPr>
              <a:t>その</a:t>
            </a:r>
            <a:r>
              <a:rPr kumimoji="1" lang="ja-JP" altLang="en-US" sz="1600">
                <a:solidFill>
                  <a:srgbClr val="00003E"/>
                </a:solidFill>
                <a:latin typeface="メイリオ" panose="020B0604030504040204" pitchFamily="50" charset="-128"/>
                <a:ea typeface="メイリオ" panose="020B0604030504040204" pitchFamily="50" charset="-128"/>
              </a:rPr>
              <a:t>年の都道府県の代表として</a:t>
            </a:r>
            <a:endParaRPr kumimoji="1" lang="en-US" altLang="ja-JP" sz="1600" dirty="0">
              <a:solidFill>
                <a:srgbClr val="00003E"/>
              </a:solidFill>
              <a:latin typeface="メイリオ" panose="020B0604030504040204" pitchFamily="50" charset="-128"/>
              <a:ea typeface="メイリオ" panose="020B0604030504040204" pitchFamily="50" charset="-128"/>
            </a:endParaRPr>
          </a:p>
          <a:p>
            <a:pPr algn="ctr">
              <a:lnSpc>
                <a:spcPct val="150000"/>
              </a:lnSpc>
            </a:pPr>
            <a:r>
              <a:rPr lang="ja-JP" altLang="en-US" sz="2000" b="1">
                <a:solidFill>
                  <a:srgbClr val="00003E"/>
                </a:solidFill>
                <a:latin typeface="メイリオ" panose="020B0604030504040204" pitchFamily="50" charset="-128"/>
                <a:ea typeface="メイリオ" panose="020B0604030504040204" pitchFamily="50" charset="-128"/>
              </a:rPr>
              <a:t>出場権獲得校を</a:t>
            </a:r>
            <a:r>
              <a:rPr kumimoji="1" lang="ja-JP" altLang="en-US" sz="2000" b="1">
                <a:solidFill>
                  <a:srgbClr val="00003E"/>
                </a:solidFill>
                <a:latin typeface="メイリオ" panose="020B0604030504040204" pitchFamily="50" charset="-128"/>
                <a:ea typeface="メイリオ" panose="020B0604030504040204" pitchFamily="50" charset="-128"/>
              </a:rPr>
              <a:t>決める</a:t>
            </a:r>
            <a:r>
              <a:rPr kumimoji="1" lang="ja-JP" altLang="en-US" sz="2000" b="1" dirty="0">
                <a:solidFill>
                  <a:srgbClr val="00003E"/>
                </a:solidFill>
                <a:latin typeface="メイリオ" panose="020B0604030504040204" pitchFamily="50" charset="-128"/>
                <a:ea typeface="メイリオ" panose="020B0604030504040204" pitchFamily="50" charset="-128"/>
              </a:rPr>
              <a:t>大会</a:t>
            </a:r>
          </a:p>
        </p:txBody>
      </p:sp>
      <p:sp>
        <p:nvSpPr>
          <p:cNvPr id="24" name="テキスト ボックス 23">
            <a:extLst>
              <a:ext uri="{FF2B5EF4-FFF2-40B4-BE49-F238E27FC236}">
                <a16:creationId xmlns:a16="http://schemas.microsoft.com/office/drawing/2014/main" id="{F60897D4-B638-1C53-F326-2E700B9743E1}"/>
              </a:ext>
            </a:extLst>
          </p:cNvPr>
          <p:cNvSpPr txBox="1"/>
          <p:nvPr/>
        </p:nvSpPr>
        <p:spPr>
          <a:xfrm>
            <a:off x="8190024" y="2069055"/>
            <a:ext cx="3574704" cy="884858"/>
          </a:xfrm>
          <a:prstGeom prst="rect">
            <a:avLst/>
          </a:prstGeom>
          <a:noFill/>
        </p:spPr>
        <p:txBody>
          <a:bodyPr wrap="square" rtlCol="0">
            <a:spAutoFit/>
          </a:bodyPr>
          <a:lstStyle/>
          <a:p>
            <a:pPr algn="ctr">
              <a:lnSpc>
                <a:spcPct val="150000"/>
              </a:lnSpc>
            </a:pPr>
            <a:r>
              <a:rPr kumimoji="1" lang="ja-JP" altLang="en-US" sz="1600">
                <a:solidFill>
                  <a:srgbClr val="00003E"/>
                </a:solidFill>
                <a:latin typeface="メイリオ" panose="020B0604030504040204" pitchFamily="50" charset="-128"/>
                <a:ea typeface="メイリオ" panose="020B0604030504040204" pitchFamily="50" charset="-128"/>
              </a:rPr>
              <a:t>地方に根付いた</a:t>
            </a:r>
          </a:p>
          <a:p>
            <a:pPr algn="ctr">
              <a:lnSpc>
                <a:spcPct val="150000"/>
              </a:lnSpc>
            </a:pPr>
            <a:r>
              <a:rPr kumimoji="1" lang="ja-JP" altLang="en-US" sz="2000" b="1">
                <a:solidFill>
                  <a:srgbClr val="00003E"/>
                </a:solidFill>
                <a:latin typeface="メイリオ" panose="020B0604030504040204" pitchFamily="50" charset="-128"/>
                <a:ea typeface="メイリオ" panose="020B0604030504040204" pitchFamily="50" charset="-128"/>
              </a:rPr>
              <a:t>地元の人の声援を届ける</a:t>
            </a:r>
            <a:endParaRPr kumimoji="1" lang="ja-JP" altLang="en-US" sz="2000" b="1" dirty="0">
              <a:solidFill>
                <a:srgbClr val="00003E"/>
              </a:solidFill>
              <a:latin typeface="メイリオ" panose="020B0604030504040204" pitchFamily="50" charset="-128"/>
              <a:ea typeface="メイリオ" panose="020B0604030504040204" pitchFamily="50" charset="-128"/>
            </a:endParaRPr>
          </a:p>
        </p:txBody>
      </p:sp>
      <p:pic>
        <p:nvPicPr>
          <p:cNvPr id="25" name="グラフィックス 24">
            <a:extLst>
              <a:ext uri="{FF2B5EF4-FFF2-40B4-BE49-F238E27FC236}">
                <a16:creationId xmlns:a16="http://schemas.microsoft.com/office/drawing/2014/main" id="{33E768FF-99A5-AECA-D4C7-7FF8D3B2BDB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73610" y="3320185"/>
            <a:ext cx="1709289" cy="1709289"/>
          </a:xfrm>
          <a:prstGeom prst="rect">
            <a:avLst/>
          </a:prstGeom>
        </p:spPr>
      </p:pic>
      <p:pic>
        <p:nvPicPr>
          <p:cNvPr id="27" name="グラフィックス 26">
            <a:extLst>
              <a:ext uri="{FF2B5EF4-FFF2-40B4-BE49-F238E27FC236}">
                <a16:creationId xmlns:a16="http://schemas.microsoft.com/office/drawing/2014/main" id="{9FB870D1-611F-D064-85B7-ABFA4BF0422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840658" y="2923544"/>
            <a:ext cx="2502570" cy="2502570"/>
          </a:xfrm>
          <a:prstGeom prst="rect">
            <a:avLst/>
          </a:prstGeom>
        </p:spPr>
      </p:pic>
      <p:cxnSp>
        <p:nvCxnSpPr>
          <p:cNvPr id="28" name="直線コネクタ 27">
            <a:extLst>
              <a:ext uri="{FF2B5EF4-FFF2-40B4-BE49-F238E27FC236}">
                <a16:creationId xmlns:a16="http://schemas.microsoft.com/office/drawing/2014/main" id="{66460682-A059-65BD-B4B9-1336532C8C28}"/>
              </a:ext>
            </a:extLst>
          </p:cNvPr>
          <p:cNvCxnSpPr>
            <a:cxnSpLocks/>
          </p:cNvCxnSpPr>
          <p:nvPr/>
        </p:nvCxnSpPr>
        <p:spPr>
          <a:xfrm>
            <a:off x="699647"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B409A233-5664-9A2E-EBDC-E80877DCB78F}"/>
              </a:ext>
            </a:extLst>
          </p:cNvPr>
          <p:cNvCxnSpPr>
            <a:cxnSpLocks/>
          </p:cNvCxnSpPr>
          <p:nvPr/>
        </p:nvCxnSpPr>
        <p:spPr>
          <a:xfrm>
            <a:off x="4665905"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214C878C-D0C7-A9C9-F226-857D3BFB960D}"/>
              </a:ext>
            </a:extLst>
          </p:cNvPr>
          <p:cNvCxnSpPr>
            <a:cxnSpLocks/>
          </p:cNvCxnSpPr>
          <p:nvPr/>
        </p:nvCxnSpPr>
        <p:spPr>
          <a:xfrm>
            <a:off x="8632163"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1" name="図 30">
            <a:extLst>
              <a:ext uri="{FF2B5EF4-FFF2-40B4-BE49-F238E27FC236}">
                <a16:creationId xmlns:a16="http://schemas.microsoft.com/office/drawing/2014/main" id="{DC0776D5-6884-8AB2-F0FB-39721FBA96F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2266" y="5449386"/>
            <a:ext cx="393022" cy="393022"/>
          </a:xfrm>
          <a:prstGeom prst="rect">
            <a:avLst/>
          </a:prstGeom>
          <a:ln>
            <a:noFill/>
          </a:ln>
        </p:spPr>
      </p:pic>
      <p:pic>
        <p:nvPicPr>
          <p:cNvPr id="32" name="図 31">
            <a:extLst>
              <a:ext uri="{FF2B5EF4-FFF2-40B4-BE49-F238E27FC236}">
                <a16:creationId xmlns:a16="http://schemas.microsoft.com/office/drawing/2014/main" id="{710B339A-A277-AA54-15D8-EF05F3AC001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55081" y="5449386"/>
            <a:ext cx="393022" cy="393022"/>
          </a:xfrm>
          <a:prstGeom prst="rect">
            <a:avLst/>
          </a:prstGeom>
        </p:spPr>
      </p:pic>
      <p:pic>
        <p:nvPicPr>
          <p:cNvPr id="33" name="図 32">
            <a:extLst>
              <a:ext uri="{FF2B5EF4-FFF2-40B4-BE49-F238E27FC236}">
                <a16:creationId xmlns:a16="http://schemas.microsoft.com/office/drawing/2014/main" id="{F6949762-CE0D-CD74-D322-6EAD366FF38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523139" y="5449386"/>
            <a:ext cx="393022" cy="393022"/>
          </a:xfrm>
          <a:prstGeom prst="rect">
            <a:avLst/>
          </a:prstGeom>
        </p:spPr>
      </p:pic>
      <p:sp>
        <p:nvSpPr>
          <p:cNvPr id="34" name="正方形/長方形 33">
            <a:extLst>
              <a:ext uri="{FF2B5EF4-FFF2-40B4-BE49-F238E27FC236}">
                <a16:creationId xmlns:a16="http://schemas.microsoft.com/office/drawing/2014/main" id="{F79F2C6E-77E4-313E-B1A1-3F129B10C89B}"/>
              </a:ext>
            </a:extLst>
          </p:cNvPr>
          <p:cNvSpPr/>
          <p:nvPr/>
        </p:nvSpPr>
        <p:spPr>
          <a:xfrm>
            <a:off x="334962" y="1009745"/>
            <a:ext cx="11522076" cy="872472"/>
          </a:xfrm>
          <a:prstGeom prst="rect">
            <a:avLst/>
          </a:prstGeom>
          <a:solidFill>
            <a:srgbClr val="00003E">
              <a:alpha val="204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「全国高等学校</a:t>
            </a:r>
            <a:r>
              <a:rPr kumimoji="1" lang="ja-JP" altLang="en-US" sz="2000" b="1">
                <a:solidFill>
                  <a:srgbClr val="00003E"/>
                </a:solidFill>
                <a:latin typeface="メイリオ" panose="020B0604030504040204" pitchFamily="50" charset="-128"/>
                <a:ea typeface="メイリオ" panose="020B0604030504040204" pitchFamily="50" charset="-128"/>
              </a:rPr>
              <a:t>野球選手権地方大会</a:t>
            </a:r>
            <a:r>
              <a:rPr kumimoji="1" lang="ja-JP" altLang="en-US" sz="2000" b="1" dirty="0">
                <a:solidFill>
                  <a:srgbClr val="00003E"/>
                </a:solidFill>
                <a:latin typeface="メイリオ" panose="020B0604030504040204" pitchFamily="50" charset="-128"/>
                <a:ea typeface="メイリオ" panose="020B0604030504040204" pitchFamily="50" charset="-128"/>
              </a:rPr>
              <a:t>」</a:t>
            </a:r>
            <a:r>
              <a:rPr kumimoji="1" lang="ja-JP" altLang="en-US" sz="2000" b="1">
                <a:solidFill>
                  <a:srgbClr val="00003E"/>
                </a:solidFill>
                <a:latin typeface="メイリオ" panose="020B0604030504040204" pitchFamily="50" charset="-128"/>
                <a:ea typeface="メイリオ" panose="020B0604030504040204" pitchFamily="50" charset="-128"/>
              </a:rPr>
              <a:t>＝ </a:t>
            </a:r>
            <a:r>
              <a:rPr lang="ja-JP" altLang="en-US" sz="2000" b="1">
                <a:solidFill>
                  <a:srgbClr val="00003E"/>
                </a:solidFill>
                <a:latin typeface="メイリオ" panose="020B0604030504040204" pitchFamily="50" charset="-128"/>
                <a:ea typeface="メイリオ" panose="020B0604030504040204" pitchFamily="50" charset="-128"/>
              </a:rPr>
              <a:t>各地方で開催される大会</a:t>
            </a:r>
            <a:endParaRPr kumimoji="1" lang="ja-JP" altLang="en-US" sz="2000" b="1" dirty="0">
              <a:solidFill>
                <a:srgbClr val="00003E"/>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845347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5501</TotalTime>
  <Words>3245</Words>
  <Application>Microsoft Macintosh PowerPoint</Application>
  <PresentationFormat>ワイド画面</PresentationFormat>
  <Paragraphs>556</Paragraphs>
  <Slides>28</Slides>
  <Notes>18</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28</vt:i4>
      </vt:variant>
    </vt:vector>
  </HeadingPairs>
  <TitlesOfParts>
    <vt:vector size="37" baseType="lpstr">
      <vt:lpstr>LINE Seed JP_OTF Regular</vt:lpstr>
      <vt:lpstr>Meiryo</vt:lpstr>
      <vt:lpstr>Meiryo</vt:lpstr>
      <vt:lpstr>メイリオ 本文</vt:lpstr>
      <vt:lpstr>Arial</vt:lpstr>
      <vt:lpstr>Calibri</vt:lpstr>
      <vt:lpstr>Segoe UI</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スポーツナビとは</vt:lpstr>
      <vt:lpstr>No.1スポーツメディア</vt:lpstr>
      <vt:lpstr>ユーザー属性（性年代）</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379</cp:revision>
  <dcterms:created xsi:type="dcterms:W3CDTF">2020-02-26T07:28:11Z</dcterms:created>
  <dcterms:modified xsi:type="dcterms:W3CDTF">2025-06-12T04:53:06Z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2025-05-23T06:12:04Z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5f0f64ad-872e-453e-a14b-7d0963c229e4</vt:lpwstr>
  </property>
  <property fmtid="{D5CDD505-2E9C-101B-9397-08002B2CF9AE}" pid="8" name="MSIP_Label_defa4170-0d19-0005-0004-bc88714345d2_ContentBits">
    <vt:lpwstr>0</vt:lpwstr>
  </property>
  <property fmtid="{D5CDD505-2E9C-101B-9397-08002B2CF9AE}" pid="9" name="MSIP_Label_defa4170-0d19-0005-0004-bc88714345d2_Tag">
    <vt:lpwstr>50, 3, 0, 1</vt:lpwstr>
  </property>
</Properties>
</file>