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1.xml" ContentType="application/vnd.openxmlformats-officedocument.drawingml.chartshapes+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31"/>
  </p:notesMasterIdLst>
  <p:sldIdLst>
    <p:sldId id="469" r:id="rId2"/>
    <p:sldId id="572" r:id="rId3"/>
    <p:sldId id="745" r:id="rId4"/>
    <p:sldId id="544" r:id="rId5"/>
    <p:sldId id="759" r:id="rId6"/>
    <p:sldId id="760" r:id="rId7"/>
    <p:sldId id="761" r:id="rId8"/>
    <p:sldId id="714" r:id="rId9"/>
    <p:sldId id="558" r:id="rId10"/>
    <p:sldId id="750" r:id="rId11"/>
    <p:sldId id="751" r:id="rId12"/>
    <p:sldId id="752" r:id="rId13"/>
    <p:sldId id="753" r:id="rId14"/>
    <p:sldId id="720" r:id="rId15"/>
    <p:sldId id="737" r:id="rId16"/>
    <p:sldId id="754" r:id="rId17"/>
    <p:sldId id="755" r:id="rId18"/>
    <p:sldId id="756" r:id="rId19"/>
    <p:sldId id="726" r:id="rId20"/>
    <p:sldId id="757" r:id="rId21"/>
    <p:sldId id="758" r:id="rId22"/>
    <p:sldId id="762" r:id="rId23"/>
    <p:sldId id="763" r:id="rId24"/>
    <p:sldId id="570" r:id="rId25"/>
    <p:sldId id="741" r:id="rId26"/>
    <p:sldId id="764" r:id="rId27"/>
    <p:sldId id="765" r:id="rId28"/>
    <p:sldId id="766" r:id="rId29"/>
    <p:sldId id="512"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3E"/>
    <a:srgbClr val="7F7F7F"/>
    <a:srgbClr val="F77911"/>
    <a:srgbClr val="00005C"/>
    <a:srgbClr val="D5D5D5"/>
    <a:srgbClr val="00003F"/>
    <a:srgbClr val="0D0C0D"/>
    <a:srgbClr val="000000"/>
    <a:srgbClr val="0D0D0D"/>
    <a:srgbClr val="FCED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74" autoAdjust="0"/>
    <p:restoredTop sz="94929" autoAdjust="0"/>
  </p:normalViewPr>
  <p:slideViewPr>
    <p:cSldViewPr snapToGrid="0">
      <p:cViewPr varScale="1">
        <p:scale>
          <a:sx n="115" d="100"/>
          <a:sy n="115" d="100"/>
        </p:scale>
        <p:origin x="1320" y="4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___.xlsx"/></Relationships>
</file>

<file path=ppt/charts/_rels/chart10.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___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___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___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___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__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1.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___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______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817528279285709E-2"/>
          <c:y val="2.0137642749245423E-2"/>
          <c:w val="0.9228450094769316"/>
          <c:h val="0.87844330120760528"/>
        </c:manualLayout>
      </c:layout>
      <c:barChart>
        <c:barDir val="col"/>
        <c:grouping val="clustered"/>
        <c:varyColors val="0"/>
        <c:ser>
          <c:idx val="0"/>
          <c:order val="0"/>
          <c:tx>
            <c:strRef>
              <c:f>Sheet1!$B$1</c:f>
              <c:strCache>
                <c:ptCount val="1"/>
                <c:pt idx="0">
                  <c:v>系列 1</c:v>
                </c:pt>
              </c:strCache>
            </c:strRef>
          </c:tx>
          <c:spPr>
            <a:solidFill>
              <a:srgbClr val="D5D5D5"/>
            </a:solidFill>
            <a:ln>
              <a:noFill/>
            </a:ln>
            <a:effectLst/>
          </c:spPr>
          <c:invertIfNegative val="0"/>
          <c:dPt>
            <c:idx val="0"/>
            <c:invertIfNegative val="0"/>
            <c:bubble3D val="0"/>
            <c:spPr>
              <a:solidFill>
                <a:srgbClr val="FF0033"/>
              </a:solidFill>
              <a:ln>
                <a:noFill/>
              </a:ln>
              <a:effectLst/>
            </c:spPr>
            <c:extLst>
              <c:ext xmlns:c16="http://schemas.microsoft.com/office/drawing/2014/chart" uri="{C3380CC4-5D6E-409C-BE32-E72D297353CC}">
                <c16:uniqueId val="{00000001-C5C1-5F43-9754-291FA6B83643}"/>
              </c:ext>
            </c:extLst>
          </c:dPt>
          <c:dPt>
            <c:idx val="1"/>
            <c:invertIfNegative val="0"/>
            <c:bubble3D val="0"/>
            <c:spPr>
              <a:solidFill>
                <a:srgbClr val="D5D5D5"/>
              </a:solidFill>
              <a:ln>
                <a:noFill/>
              </a:ln>
              <a:effectLst/>
            </c:spPr>
            <c:extLst>
              <c:ext xmlns:c16="http://schemas.microsoft.com/office/drawing/2014/chart" uri="{C3380CC4-5D6E-409C-BE32-E72D297353CC}">
                <c16:uniqueId val="{00000003-C5C1-5F43-9754-291FA6B83643}"/>
              </c:ext>
            </c:extLst>
          </c:dPt>
          <c:dPt>
            <c:idx val="2"/>
            <c:invertIfNegative val="0"/>
            <c:bubble3D val="0"/>
            <c:spPr>
              <a:solidFill>
                <a:srgbClr val="FF0033"/>
              </a:solidFill>
              <a:ln>
                <a:noFill/>
              </a:ln>
              <a:effectLst/>
            </c:spPr>
            <c:extLst>
              <c:ext xmlns:c16="http://schemas.microsoft.com/office/drawing/2014/chart" uri="{C3380CC4-5D6E-409C-BE32-E72D297353CC}">
                <c16:uniqueId val="{00000005-C5C1-5F43-9754-291FA6B83643}"/>
              </c:ext>
            </c:extLst>
          </c:dPt>
          <c:dPt>
            <c:idx val="3"/>
            <c:invertIfNegative val="0"/>
            <c:bubble3D val="0"/>
            <c:spPr>
              <a:solidFill>
                <a:srgbClr val="D5D5D5"/>
              </a:solidFill>
              <a:ln>
                <a:noFill/>
              </a:ln>
              <a:effectLst/>
            </c:spPr>
            <c:extLst>
              <c:ext xmlns:c16="http://schemas.microsoft.com/office/drawing/2014/chart" uri="{C3380CC4-5D6E-409C-BE32-E72D297353CC}">
                <c16:uniqueId val="{00000007-C5C1-5F43-9754-291FA6B83643}"/>
              </c:ext>
            </c:extLst>
          </c:dPt>
          <c:dPt>
            <c:idx val="4"/>
            <c:invertIfNegative val="0"/>
            <c:bubble3D val="0"/>
            <c:spPr>
              <a:solidFill>
                <a:srgbClr val="D5D5D5"/>
              </a:solidFill>
              <a:ln>
                <a:noFill/>
              </a:ln>
              <a:effectLst/>
            </c:spPr>
            <c:extLst>
              <c:ext xmlns:c16="http://schemas.microsoft.com/office/drawing/2014/chart" uri="{C3380CC4-5D6E-409C-BE32-E72D297353CC}">
                <c16:uniqueId val="{00000009-C5C1-5F43-9754-291FA6B83643}"/>
              </c:ext>
            </c:extLst>
          </c:dPt>
          <c:dLbls>
            <c:delete val="1"/>
          </c:dLbls>
          <c:cat>
            <c:strRef>
              <c:f>Sheet1!$A$2:$A$11</c:f>
              <c:strCache>
                <c:ptCount val="10"/>
                <c:pt idx="0">
                  <c:v>スポーツナビ</c:v>
                </c:pt>
                <c:pt idx="1">
                  <c:v>新聞</c:v>
                </c:pt>
                <c:pt idx="2">
                  <c:v>Yahoo! JAPAN</c:v>
                </c:pt>
                <c:pt idx="3">
                  <c:v>キー局</c:v>
                </c:pt>
                <c:pt idx="4">
                  <c:v>公共放送</c:v>
                </c:pt>
                <c:pt idx="5">
                  <c:v>ライブ視聴
サービス</c:v>
                </c:pt>
                <c:pt idx="6">
                  <c:v>ニュースアプリ</c:v>
                </c:pt>
                <c:pt idx="7">
                  <c:v>検索サイト</c:v>
                </c:pt>
                <c:pt idx="8">
                  <c:v>SNS</c:v>
                </c:pt>
                <c:pt idx="9">
                  <c:v>雑誌</c:v>
                </c:pt>
              </c:strCache>
            </c:strRef>
          </c:cat>
          <c:val>
            <c:numRef>
              <c:f>Sheet1!$B$2:$B$11</c:f>
              <c:numCache>
                <c:formatCode>0.0%</c:formatCode>
                <c:ptCount val="10"/>
                <c:pt idx="0">
                  <c:v>0.113</c:v>
                </c:pt>
                <c:pt idx="1">
                  <c:v>9.8000000000000004E-2</c:v>
                </c:pt>
                <c:pt idx="2">
                  <c:v>8.7999999999999995E-2</c:v>
                </c:pt>
                <c:pt idx="3">
                  <c:v>8.4000000000000005E-2</c:v>
                </c:pt>
                <c:pt idx="4">
                  <c:v>4.3999999999999997E-2</c:v>
                </c:pt>
                <c:pt idx="5">
                  <c:v>4.3999999999999997E-2</c:v>
                </c:pt>
                <c:pt idx="6">
                  <c:v>1.0999999999999999E-2</c:v>
                </c:pt>
                <c:pt idx="7">
                  <c:v>1.0999999999999999E-2</c:v>
                </c:pt>
                <c:pt idx="8">
                  <c:v>6.0000000000000001E-3</c:v>
                </c:pt>
                <c:pt idx="9">
                  <c:v>5.0000000000000001E-3</c:v>
                </c:pt>
              </c:numCache>
            </c:numRef>
          </c:val>
          <c:extLst>
            <c:ext xmlns:c16="http://schemas.microsoft.com/office/drawing/2014/chart" uri="{C3380CC4-5D6E-409C-BE32-E72D297353CC}">
              <c16:uniqueId val="{0000000A-C5C1-5F43-9754-291FA6B83643}"/>
            </c:ext>
          </c:extLst>
        </c:ser>
        <c:dLbls>
          <c:dLblPos val="outEnd"/>
          <c:showLegendKey val="0"/>
          <c:showVal val="1"/>
          <c:showCatName val="0"/>
          <c:showSerName val="0"/>
          <c:showPercent val="0"/>
          <c:showBubbleSize val="0"/>
        </c:dLbls>
        <c:gapWidth val="32"/>
        <c:overlap val="-27"/>
        <c:axId val="1138229648"/>
        <c:axId val="1138231376"/>
      </c:barChart>
      <c:catAx>
        <c:axId val="11382296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0" spcFirstLastPara="1" vertOverflow="ellipsis" wrap="square" anchor="t" anchorCtr="0"/>
          <a:lstStyle/>
          <a:p>
            <a:pPr>
              <a:lnSpc>
                <a:spcPct val="70000"/>
              </a:lnSpc>
              <a:defRPr sz="1000" b="0" i="0" u="none" strike="noStrike" kern="1200" baseline="0">
                <a:solidFill>
                  <a:schemeClr val="tx1">
                    <a:lumMod val="95000"/>
                    <a:lumOff val="5000"/>
                  </a:schemeClr>
                </a:solidFill>
                <a:latin typeface="Meiryo" panose="020B0604030504040204" pitchFamily="34" charset="-128"/>
                <a:ea typeface="Meiryo" panose="020B0604030504040204" pitchFamily="34" charset="-128"/>
                <a:cs typeface="Segoe UI" panose="020B0502040204020203" pitchFamily="34" charset="0"/>
              </a:defRPr>
            </a:pPr>
            <a:endParaRPr lang="ja-JP"/>
          </a:p>
        </c:txPr>
        <c:crossAx val="1138231376"/>
        <c:crosses val="autoZero"/>
        <c:auto val="1"/>
        <c:lblAlgn val="ctr"/>
        <c:lblOffset val="50"/>
        <c:tickLblSkip val="1"/>
        <c:noMultiLvlLbl val="0"/>
      </c:catAx>
      <c:valAx>
        <c:axId val="1138231376"/>
        <c:scaling>
          <c:orientation val="minMax"/>
          <c:max val="0.12"/>
          <c:min val="0"/>
        </c:scaling>
        <c:delete val="1"/>
        <c:axPos val="l"/>
        <c:numFmt formatCode="0%" sourceLinked="0"/>
        <c:majorTickMark val="none"/>
        <c:minorTickMark val="none"/>
        <c:tickLblPos val="nextTo"/>
        <c:crossAx val="1138229648"/>
        <c:crosses val="autoZero"/>
        <c:crossBetween val="between"/>
        <c:majorUnit val="0.0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視聴数</c:v>
                </c:pt>
              </c:strCache>
            </c:strRef>
          </c:tx>
          <c:spPr>
            <a:solidFill>
              <a:schemeClr val="accent1"/>
            </a:solidFill>
            <a:ln>
              <a:noFill/>
            </a:ln>
            <a:effectLst/>
          </c:spPr>
          <c:invertIfNegative val="0"/>
          <c:cat>
            <c:numRef>
              <c:f>Sheet1!$A$2:$A$18</c:f>
              <c:numCache>
                <c:formatCode>m/d/yy</c:formatCode>
                <c:ptCount val="17"/>
                <c:pt idx="0">
                  <c:v>45511</c:v>
                </c:pt>
                <c:pt idx="1">
                  <c:v>45512</c:v>
                </c:pt>
                <c:pt idx="2">
                  <c:v>45513</c:v>
                </c:pt>
                <c:pt idx="3">
                  <c:v>45514</c:v>
                </c:pt>
                <c:pt idx="4">
                  <c:v>45515</c:v>
                </c:pt>
                <c:pt idx="5">
                  <c:v>45516</c:v>
                </c:pt>
                <c:pt idx="6">
                  <c:v>45517</c:v>
                </c:pt>
                <c:pt idx="7">
                  <c:v>45518</c:v>
                </c:pt>
                <c:pt idx="8">
                  <c:v>45519</c:v>
                </c:pt>
                <c:pt idx="9">
                  <c:v>45520</c:v>
                </c:pt>
                <c:pt idx="10">
                  <c:v>45521</c:v>
                </c:pt>
                <c:pt idx="11">
                  <c:v>45522</c:v>
                </c:pt>
                <c:pt idx="12">
                  <c:v>45523</c:v>
                </c:pt>
                <c:pt idx="13">
                  <c:v>45524</c:v>
                </c:pt>
                <c:pt idx="14">
                  <c:v>45525</c:v>
                </c:pt>
                <c:pt idx="15">
                  <c:v>45526</c:v>
                </c:pt>
                <c:pt idx="16">
                  <c:v>45527</c:v>
                </c:pt>
              </c:numCache>
            </c:numRef>
          </c:cat>
          <c:val>
            <c:numRef>
              <c:f>Sheet1!$B$2:$B$18</c:f>
              <c:numCache>
                <c:formatCode>#,##0</c:formatCode>
                <c:ptCount val="17"/>
                <c:pt idx="0">
                  <c:v>11110213</c:v>
                </c:pt>
                <c:pt idx="1">
                  <c:v>10255180</c:v>
                </c:pt>
                <c:pt idx="2">
                  <c:v>9130739</c:v>
                </c:pt>
                <c:pt idx="3">
                  <c:v>8458350</c:v>
                </c:pt>
                <c:pt idx="4">
                  <c:v>8086481</c:v>
                </c:pt>
                <c:pt idx="5">
                  <c:v>8513653</c:v>
                </c:pt>
                <c:pt idx="6">
                  <c:v>10974586</c:v>
                </c:pt>
                <c:pt idx="7">
                  <c:v>11366875</c:v>
                </c:pt>
                <c:pt idx="8">
                  <c:v>11317764</c:v>
                </c:pt>
                <c:pt idx="9">
                  <c:v>12306791</c:v>
                </c:pt>
                <c:pt idx="10">
                  <c:v>14529259</c:v>
                </c:pt>
                <c:pt idx="11" formatCode="General">
                  <c:v>0</c:v>
                </c:pt>
                <c:pt idx="12">
                  <c:v>19442219</c:v>
                </c:pt>
                <c:pt idx="13" formatCode="General">
                  <c:v>0</c:v>
                </c:pt>
                <c:pt idx="14">
                  <c:v>8911525</c:v>
                </c:pt>
                <c:pt idx="15" formatCode="General">
                  <c:v>0</c:v>
                </c:pt>
                <c:pt idx="16">
                  <c:v>9380802</c:v>
                </c:pt>
              </c:numCache>
            </c:numRef>
          </c:val>
          <c:extLst>
            <c:ext xmlns:c16="http://schemas.microsoft.com/office/drawing/2014/chart" uri="{C3380CC4-5D6E-409C-BE32-E72D297353CC}">
              <c16:uniqueId val="{00000000-1824-3E42-8BDF-9F35CFFC8CEA}"/>
            </c:ext>
          </c:extLst>
        </c:ser>
        <c:ser>
          <c:idx val="1"/>
          <c:order val="1"/>
          <c:tx>
            <c:strRef>
              <c:f>Sheet1!$C$1</c:f>
              <c:strCache>
                <c:ptCount val="1"/>
                <c:pt idx="0">
                  <c:v>広告再生数</c:v>
                </c:pt>
              </c:strCache>
            </c:strRef>
          </c:tx>
          <c:spPr>
            <a:solidFill>
              <a:srgbClr val="00003E">
                <a:alpha val="19886"/>
              </a:srgbClr>
            </a:solidFill>
            <a:ln>
              <a:noFill/>
            </a:ln>
            <a:effectLst/>
          </c:spPr>
          <c:invertIfNegative val="0"/>
          <c:cat>
            <c:numRef>
              <c:f>Sheet1!$A$2:$A$18</c:f>
              <c:numCache>
                <c:formatCode>m/d/yy</c:formatCode>
                <c:ptCount val="17"/>
                <c:pt idx="0">
                  <c:v>45511</c:v>
                </c:pt>
                <c:pt idx="1">
                  <c:v>45512</c:v>
                </c:pt>
                <c:pt idx="2">
                  <c:v>45513</c:v>
                </c:pt>
                <c:pt idx="3">
                  <c:v>45514</c:v>
                </c:pt>
                <c:pt idx="4">
                  <c:v>45515</c:v>
                </c:pt>
                <c:pt idx="5">
                  <c:v>45516</c:v>
                </c:pt>
                <c:pt idx="6">
                  <c:v>45517</c:v>
                </c:pt>
                <c:pt idx="7">
                  <c:v>45518</c:v>
                </c:pt>
                <c:pt idx="8">
                  <c:v>45519</c:v>
                </c:pt>
                <c:pt idx="9">
                  <c:v>45520</c:v>
                </c:pt>
                <c:pt idx="10">
                  <c:v>45521</c:v>
                </c:pt>
                <c:pt idx="11">
                  <c:v>45522</c:v>
                </c:pt>
                <c:pt idx="12">
                  <c:v>45523</c:v>
                </c:pt>
                <c:pt idx="13">
                  <c:v>45524</c:v>
                </c:pt>
                <c:pt idx="14">
                  <c:v>45525</c:v>
                </c:pt>
                <c:pt idx="15">
                  <c:v>45526</c:v>
                </c:pt>
                <c:pt idx="16">
                  <c:v>45527</c:v>
                </c:pt>
              </c:numCache>
            </c:numRef>
          </c:cat>
          <c:val>
            <c:numRef>
              <c:f>Sheet1!$C$2:$C$18</c:f>
              <c:numCache>
                <c:formatCode>#,##0</c:formatCode>
                <c:ptCount val="17"/>
                <c:pt idx="0">
                  <c:v>7605363</c:v>
                </c:pt>
                <c:pt idx="1">
                  <c:v>7162597</c:v>
                </c:pt>
                <c:pt idx="2">
                  <c:v>6198678</c:v>
                </c:pt>
                <c:pt idx="3">
                  <c:v>5882400</c:v>
                </c:pt>
                <c:pt idx="4">
                  <c:v>5893897</c:v>
                </c:pt>
                <c:pt idx="5">
                  <c:v>6625526</c:v>
                </c:pt>
                <c:pt idx="6">
                  <c:v>8158309</c:v>
                </c:pt>
                <c:pt idx="7">
                  <c:v>8896220</c:v>
                </c:pt>
                <c:pt idx="8">
                  <c:v>9240125</c:v>
                </c:pt>
                <c:pt idx="9">
                  <c:v>10167177</c:v>
                </c:pt>
                <c:pt idx="10">
                  <c:v>12015192</c:v>
                </c:pt>
                <c:pt idx="11" formatCode="General">
                  <c:v>0</c:v>
                </c:pt>
                <c:pt idx="12">
                  <c:v>16643892</c:v>
                </c:pt>
                <c:pt idx="13" formatCode="General">
                  <c:v>0</c:v>
                </c:pt>
                <c:pt idx="14">
                  <c:v>6926091</c:v>
                </c:pt>
                <c:pt idx="15" formatCode="General">
                  <c:v>0</c:v>
                </c:pt>
                <c:pt idx="16">
                  <c:v>7370615</c:v>
                </c:pt>
              </c:numCache>
            </c:numRef>
          </c:val>
          <c:extLst>
            <c:ext xmlns:c16="http://schemas.microsoft.com/office/drawing/2014/chart" uri="{C3380CC4-5D6E-409C-BE32-E72D297353CC}">
              <c16:uniqueId val="{00000001-1824-3E42-8BDF-9F35CFFC8CEA}"/>
            </c:ext>
          </c:extLst>
        </c:ser>
        <c:dLbls>
          <c:showLegendKey val="0"/>
          <c:showVal val="0"/>
          <c:showCatName val="0"/>
          <c:showSerName val="0"/>
          <c:showPercent val="0"/>
          <c:showBubbleSize val="0"/>
        </c:dLbls>
        <c:gapWidth val="219"/>
        <c:overlap val="-27"/>
        <c:axId val="326922608"/>
        <c:axId val="326924320"/>
      </c:barChart>
      <c:dateAx>
        <c:axId val="326922608"/>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326924320"/>
        <c:crosses val="autoZero"/>
        <c:auto val="1"/>
        <c:lblOffset val="100"/>
        <c:baseTimeUnit val="days"/>
      </c:dateAx>
      <c:valAx>
        <c:axId val="32692432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32692260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66</c:v>
                </c:pt>
                <c:pt idx="1">
                  <c:v>34</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0.02</c:v>
                </c:pt>
                <c:pt idx="1">
                  <c:v>0.06</c:v>
                </c:pt>
                <c:pt idx="2">
                  <c:v>0.11</c:v>
                </c:pt>
                <c:pt idx="3">
                  <c:v>0.15</c:v>
                </c:pt>
                <c:pt idx="4">
                  <c:v>0.2</c:v>
                </c:pt>
                <c:pt idx="5">
                  <c:v>0.47</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0.13</c:v>
                </c:pt>
                <c:pt idx="2">
                  <c:v>0.14000000000000001</c:v>
                </c:pt>
                <c:pt idx="3">
                  <c:v>0.18</c:v>
                </c:pt>
                <c:pt idx="4">
                  <c:v>0.2</c:v>
                </c:pt>
                <c:pt idx="5">
                  <c:v>0.33</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列2</c:v>
                </c:pt>
              </c:strCache>
            </c:strRef>
          </c:tx>
          <c:spPr>
            <a:solidFill>
              <a:schemeClr val="accent4"/>
            </a:solidFill>
            <a:ln>
              <a:solidFill>
                <a:schemeClr val="accent1"/>
              </a:solidFill>
            </a:ln>
          </c:spPr>
          <c:dPt>
            <c:idx val="0"/>
            <c:bubble3D val="0"/>
            <c:spPr>
              <a:pattFill prst="ltUpDiag">
                <a:fgClr>
                  <a:schemeClr val="tx2"/>
                </a:fgClr>
                <a:bgClr>
                  <a:schemeClr val="bg1"/>
                </a:bgClr>
              </a:pattFill>
              <a:ln w="50800">
                <a:solidFill>
                  <a:schemeClr val="bg1"/>
                </a:solidFill>
              </a:ln>
              <a:effectLst/>
            </c:spPr>
            <c:extLst>
              <c:ext xmlns:c16="http://schemas.microsoft.com/office/drawing/2014/chart" uri="{C3380CC4-5D6E-409C-BE32-E72D297353CC}">
                <c16:uniqueId val="{00000001-AE09-2F41-ABF6-FEA9FC98D2D4}"/>
              </c:ext>
            </c:extLst>
          </c:dPt>
          <c:dPt>
            <c:idx val="1"/>
            <c:bubble3D val="0"/>
            <c:spPr>
              <a:solidFill>
                <a:schemeClr val="tx2"/>
              </a:solidFill>
              <a:ln w="50800">
                <a:solidFill>
                  <a:schemeClr val="bg1"/>
                </a:solidFill>
              </a:ln>
              <a:effectLst/>
            </c:spPr>
            <c:extLst>
              <c:ext xmlns:c16="http://schemas.microsoft.com/office/drawing/2014/chart" uri="{C3380CC4-5D6E-409C-BE32-E72D297353CC}">
                <c16:uniqueId val="{00000003-AE09-2F41-ABF6-FEA9FC98D2D4}"/>
              </c:ext>
            </c:extLst>
          </c:dPt>
          <c:cat>
            <c:strRef>
              <c:f>Sheet1!$A$2:$A$3</c:f>
              <c:strCache>
                <c:ptCount val="2"/>
                <c:pt idx="0">
                  <c:v>男性</c:v>
                </c:pt>
                <c:pt idx="1">
                  <c:v>女性</c:v>
                </c:pt>
              </c:strCache>
            </c:strRef>
          </c:cat>
          <c:val>
            <c:numRef>
              <c:f>Sheet1!$B$2:$B$3</c:f>
              <c:numCache>
                <c:formatCode>General</c:formatCode>
                <c:ptCount val="2"/>
                <c:pt idx="0">
                  <c:v>81</c:v>
                </c:pt>
                <c:pt idx="1">
                  <c:v>19</c:v>
                </c:pt>
              </c:numCache>
            </c:numRef>
          </c:val>
          <c:extLst>
            <c:ext xmlns:c16="http://schemas.microsoft.com/office/drawing/2014/chart" uri="{C3380CC4-5D6E-409C-BE32-E72D297353CC}">
              <c16:uniqueId val="{00000004-AE09-2F41-ABF6-FEA9FC98D2D4}"/>
            </c:ext>
          </c:extLst>
        </c:ser>
        <c:dLbls>
          <c:showLegendKey val="0"/>
          <c:showVal val="0"/>
          <c:showCatName val="0"/>
          <c:showSerName val="0"/>
          <c:showPercent val="0"/>
          <c:showBubbleSize val="0"/>
          <c:showLeaderLines val="1"/>
        </c:dLbls>
        <c:firstSliceAng val="0"/>
        <c:holeSize val="34"/>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0.04</c:v>
                </c:pt>
                <c:pt idx="1">
                  <c:v>7.0000000000000007E-2</c:v>
                </c:pt>
                <c:pt idx="2">
                  <c:v>7.0000000000000007E-2</c:v>
                </c:pt>
                <c:pt idx="3">
                  <c:v>0.19</c:v>
                </c:pt>
                <c:pt idx="4">
                  <c:v>0.27</c:v>
                </c:pt>
                <c:pt idx="5">
                  <c:v>0.36</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売上高</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1BC-6643-AFF7-2C2CDF86903B}"/>
              </c:ext>
            </c:extLst>
          </c:dPt>
          <c:dPt>
            <c:idx val="1"/>
            <c:bubble3D val="0"/>
            <c:spPr>
              <a:solidFill>
                <a:schemeClr val="tx2">
                  <a:alpha val="85000"/>
                </a:schemeClr>
              </a:solidFill>
              <a:ln w="19050">
                <a:solidFill>
                  <a:schemeClr val="lt1"/>
                </a:solidFill>
              </a:ln>
              <a:effectLst/>
            </c:spPr>
            <c:extLst>
              <c:ext xmlns:c16="http://schemas.microsoft.com/office/drawing/2014/chart" uri="{C3380CC4-5D6E-409C-BE32-E72D297353CC}">
                <c16:uniqueId val="{00000003-71BC-6643-AFF7-2C2CDF86903B}"/>
              </c:ext>
            </c:extLst>
          </c:dPt>
          <c:dPt>
            <c:idx val="2"/>
            <c:bubble3D val="0"/>
            <c:spPr>
              <a:solidFill>
                <a:schemeClr val="tx2">
                  <a:alpha val="65000"/>
                </a:schemeClr>
              </a:solidFill>
              <a:ln w="19050">
                <a:solidFill>
                  <a:schemeClr val="lt1"/>
                </a:solidFill>
              </a:ln>
              <a:effectLst/>
            </c:spPr>
            <c:extLst>
              <c:ext xmlns:c16="http://schemas.microsoft.com/office/drawing/2014/chart" uri="{C3380CC4-5D6E-409C-BE32-E72D297353CC}">
                <c16:uniqueId val="{00000005-71BC-6643-AFF7-2C2CDF86903B}"/>
              </c:ext>
            </c:extLst>
          </c:dPt>
          <c:dPt>
            <c:idx val="3"/>
            <c:bubble3D val="0"/>
            <c:spPr>
              <a:solidFill>
                <a:schemeClr val="tx2">
                  <a:alpha val="45000"/>
                </a:schemeClr>
              </a:solidFill>
              <a:ln w="19050">
                <a:solidFill>
                  <a:schemeClr val="lt1"/>
                </a:solidFill>
              </a:ln>
              <a:effectLst/>
            </c:spPr>
            <c:extLst>
              <c:ext xmlns:c16="http://schemas.microsoft.com/office/drawing/2014/chart" uri="{C3380CC4-5D6E-409C-BE32-E72D297353CC}">
                <c16:uniqueId val="{00000007-71BC-6643-AFF7-2C2CDF86903B}"/>
              </c:ext>
            </c:extLst>
          </c:dPt>
          <c:dPt>
            <c:idx val="4"/>
            <c:bubble3D val="0"/>
            <c:spPr>
              <a:solidFill>
                <a:schemeClr val="tx2">
                  <a:alpha val="25000"/>
                </a:schemeClr>
              </a:solidFill>
              <a:ln w="19050">
                <a:solidFill>
                  <a:schemeClr val="lt1"/>
                </a:solidFill>
              </a:ln>
              <a:effectLst/>
            </c:spPr>
            <c:extLst>
              <c:ext xmlns:c16="http://schemas.microsoft.com/office/drawing/2014/chart" uri="{C3380CC4-5D6E-409C-BE32-E72D297353CC}">
                <c16:uniqueId val="{00000009-71BC-6643-AFF7-2C2CDF86903B}"/>
              </c:ext>
            </c:extLst>
          </c:dPt>
          <c:dPt>
            <c:idx val="5"/>
            <c:bubble3D val="0"/>
            <c:spPr>
              <a:solidFill>
                <a:srgbClr val="E5E5EB"/>
              </a:solidFill>
              <a:ln w="19050">
                <a:solidFill>
                  <a:schemeClr val="lt1"/>
                </a:solidFill>
              </a:ln>
              <a:effectLst/>
            </c:spPr>
            <c:extLst>
              <c:ext xmlns:c16="http://schemas.microsoft.com/office/drawing/2014/chart" uri="{C3380CC4-5D6E-409C-BE32-E72D297353CC}">
                <c16:uniqueId val="{0000000B-71BC-6643-AFF7-2C2CDF86903B}"/>
              </c:ext>
            </c:extLst>
          </c:dPt>
          <c:cat>
            <c:strRef>
              <c:f>Sheet1!$A$2:$A$7</c:f>
              <c:strCache>
                <c:ptCount val="6"/>
                <c:pt idx="0">
                  <c:v>10代以下</c:v>
                </c:pt>
                <c:pt idx="1">
                  <c:v>20代</c:v>
                </c:pt>
                <c:pt idx="2">
                  <c:v>30代</c:v>
                </c:pt>
                <c:pt idx="3">
                  <c:v>40代</c:v>
                </c:pt>
                <c:pt idx="4">
                  <c:v>50代</c:v>
                </c:pt>
                <c:pt idx="5">
                  <c:v>60代以上</c:v>
                </c:pt>
              </c:strCache>
            </c:strRef>
          </c:cat>
          <c:val>
            <c:numRef>
              <c:f>Sheet1!$B$2:$B$7</c:f>
              <c:numCache>
                <c:formatCode>0%</c:formatCode>
                <c:ptCount val="6"/>
                <c:pt idx="0">
                  <c:v>0.01</c:v>
                </c:pt>
                <c:pt idx="1">
                  <c:v>0.05</c:v>
                </c:pt>
                <c:pt idx="2">
                  <c:v>0.15</c:v>
                </c:pt>
                <c:pt idx="3">
                  <c:v>0.2</c:v>
                </c:pt>
                <c:pt idx="4">
                  <c:v>0.24</c:v>
                </c:pt>
                <c:pt idx="5">
                  <c:v>0.34</c:v>
                </c:pt>
              </c:numCache>
            </c:numRef>
          </c:val>
          <c:extLst>
            <c:ext xmlns:c16="http://schemas.microsoft.com/office/drawing/2014/chart" uri="{C3380CC4-5D6E-409C-BE32-E72D297353CC}">
              <c16:uniqueId val="{0000000C-71BC-6643-AFF7-2C2CDF86903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00003E">
                <a:alpha val="20037"/>
              </a:srgbClr>
            </a:solidFill>
            <a:ln>
              <a:noFill/>
            </a:ln>
            <a:effectLst/>
          </c:spPr>
          <c:invertIfNegative val="0"/>
          <c:dPt>
            <c:idx val="25"/>
            <c:invertIfNegative val="0"/>
            <c:bubble3D val="0"/>
            <c:spPr>
              <a:solidFill>
                <a:srgbClr val="00003E"/>
              </a:solidFill>
              <a:ln>
                <a:noFill/>
              </a:ln>
              <a:effectLst/>
            </c:spPr>
            <c:extLst>
              <c:ext xmlns:c16="http://schemas.microsoft.com/office/drawing/2014/chart" uri="{C3380CC4-5D6E-409C-BE32-E72D297353CC}">
                <c16:uniqueId val="{00000001-9CD9-C64F-BEA1-D9085E07558B}"/>
              </c:ext>
            </c:extLst>
          </c:dPt>
          <c:cat>
            <c:strRef>
              <c:f>Sheet1!$A$2:$A$29</c:f>
              <c:strCache>
                <c:ptCount val="28"/>
                <c:pt idx="0">
                  <c:v>【卓球】／Tリーグ</c:v>
                </c:pt>
                <c:pt idx="1">
                  <c:v>【その他】／eスポーツ</c:v>
                </c:pt>
                <c:pt idx="2">
                  <c:v>【バレーボール】／Vリーグ</c:v>
                </c:pt>
                <c:pt idx="3">
                  <c:v>【ラグビー】／ジャパンラグビー リーグワン</c:v>
                </c:pt>
                <c:pt idx="4">
                  <c:v>【バスケットボール】／バスケットボール日本代表戦（開催は国内海外問わず・男女問わず</c:v>
                </c:pt>
                <c:pt idx="5">
                  <c:v>【バスケットボール】／Bリーグ</c:v>
                </c:pt>
                <c:pt idx="6">
                  <c:v>【柔道】／柔道日本代表（開催は国内海外問わず・男女問わず）</c:v>
                </c:pt>
                <c:pt idx="7">
                  <c:v>【水泳】／FINA世界水泳選手権</c:v>
                </c:pt>
                <c:pt idx="8">
                  <c:v>【体操】／体操日本代表（開催は国内海外問わず・男女問わず）</c:v>
                </c:pt>
                <c:pt idx="9">
                  <c:v>【サッカー】／サッカー女子日本代表（なでしこジャパン）戦（開催は国内海外問わず）</c:v>
                </c:pt>
                <c:pt idx="10">
                  <c:v>【ゴルフ】／男子プロゴルフツアー（開催は国内海外問わず）</c:v>
                </c:pt>
                <c:pt idx="11">
                  <c:v>【卓球】／卓球日本代表戦（開催は国内海外問わず・男女問わず）</c:v>
                </c:pt>
                <c:pt idx="12">
                  <c:v>【その他】／ミラノ・コルティナ冬季オリンピック・パラリンピック2026</c:v>
                </c:pt>
                <c:pt idx="13">
                  <c:v>【サッカー】／海外のサッカーリーグ（チャンピオンズリーグ含む）</c:v>
                </c:pt>
                <c:pt idx="14">
                  <c:v>【陸上競技】／陸上競技日本代表（開催は国内海外問わず・男女問わず）</c:v>
                </c:pt>
                <c:pt idx="15">
                  <c:v>【バレーボール】／バレーボール日本代表戦（開催は国内海外問わず・男女問わず）</c:v>
                </c:pt>
                <c:pt idx="16">
                  <c:v>【テニス】／プロテニスの大会（4大大会、楽天オープン、東レパンパシフィックなど）（開催は国内海外問わず・男女問わず）</c:v>
                </c:pt>
                <c:pt idx="17">
                  <c:v>【ゴルフ】／女子プロゴルフツアー（開催は国内海外問わず）</c:v>
                </c:pt>
                <c:pt idx="18">
                  <c:v>【陸上競技】／世界陸上競技選手権大会</c:v>
                </c:pt>
                <c:pt idx="19">
                  <c:v>【ラグビー】／ラグビー日本代表戦（開催は国内海外問わず）</c:v>
                </c:pt>
                <c:pt idx="20">
                  <c:v>【その他】／パリオリンピック・パラリンピック2024</c:v>
                </c:pt>
                <c:pt idx="21">
                  <c:v>【サッカー】／Jリーグ</c:v>
                </c:pt>
                <c:pt idx="22">
                  <c:v>【相撲】／大相撲</c:v>
                </c:pt>
                <c:pt idx="23">
                  <c:v>【フィギュアスケート】／フィギュアスケートの大会（開催は国内海外問わず・男女問わず）</c:v>
                </c:pt>
                <c:pt idx="24">
                  <c:v>【サッカー】／FIFAワールドカップカタール2022</c:v>
                </c:pt>
                <c:pt idx="25">
                  <c:v>【野球】／全国高等学校野球選手権大会（地方予選および甲子園大会）</c:v>
                </c:pt>
                <c:pt idx="26">
                  <c:v>【野球】／プロ野球日本代表（侍JAPAN）戦</c:v>
                </c:pt>
                <c:pt idx="27">
                  <c:v>【サッカー】／サッカー男子日本代表（サムライブルー）戦（キリンチャレンジカップなど）</c:v>
                </c:pt>
              </c:strCache>
            </c:strRef>
          </c:cat>
          <c:val>
            <c:numRef>
              <c:f>Sheet1!$B$2:$B$29</c:f>
              <c:numCache>
                <c:formatCode>#,##0.0_ </c:formatCode>
                <c:ptCount val="28"/>
                <c:pt idx="0">
                  <c:v>1.7</c:v>
                </c:pt>
                <c:pt idx="1">
                  <c:v>2.1</c:v>
                </c:pt>
                <c:pt idx="2">
                  <c:v>2.7</c:v>
                </c:pt>
                <c:pt idx="3">
                  <c:v>3</c:v>
                </c:pt>
                <c:pt idx="4">
                  <c:v>3.2</c:v>
                </c:pt>
                <c:pt idx="5">
                  <c:v>3.4</c:v>
                </c:pt>
                <c:pt idx="6">
                  <c:v>4.0999999999999996</c:v>
                </c:pt>
                <c:pt idx="7">
                  <c:v>4.2</c:v>
                </c:pt>
                <c:pt idx="8">
                  <c:v>4.5</c:v>
                </c:pt>
                <c:pt idx="9">
                  <c:v>5</c:v>
                </c:pt>
                <c:pt idx="10">
                  <c:v>5.3</c:v>
                </c:pt>
                <c:pt idx="11">
                  <c:v>5.4</c:v>
                </c:pt>
                <c:pt idx="12">
                  <c:v>5.6</c:v>
                </c:pt>
                <c:pt idx="13">
                  <c:v>5.6</c:v>
                </c:pt>
                <c:pt idx="14">
                  <c:v>5.8</c:v>
                </c:pt>
                <c:pt idx="15">
                  <c:v>5.9</c:v>
                </c:pt>
                <c:pt idx="16">
                  <c:v>6.5</c:v>
                </c:pt>
                <c:pt idx="17">
                  <c:v>7.2</c:v>
                </c:pt>
                <c:pt idx="18">
                  <c:v>7.4</c:v>
                </c:pt>
                <c:pt idx="19">
                  <c:v>7.5</c:v>
                </c:pt>
                <c:pt idx="20">
                  <c:v>8.8000000000000007</c:v>
                </c:pt>
                <c:pt idx="21">
                  <c:v>9.9</c:v>
                </c:pt>
                <c:pt idx="22">
                  <c:v>10.3</c:v>
                </c:pt>
                <c:pt idx="23">
                  <c:v>11.3</c:v>
                </c:pt>
                <c:pt idx="24">
                  <c:v>12.8</c:v>
                </c:pt>
                <c:pt idx="25">
                  <c:v>14.5</c:v>
                </c:pt>
                <c:pt idx="26">
                  <c:v>14.9</c:v>
                </c:pt>
                <c:pt idx="27">
                  <c:v>15.6</c:v>
                </c:pt>
              </c:numCache>
            </c:numRef>
          </c:val>
          <c:extLst>
            <c:ext xmlns:c16="http://schemas.microsoft.com/office/drawing/2014/chart" uri="{C3380CC4-5D6E-409C-BE32-E72D297353CC}">
              <c16:uniqueId val="{00000002-9CD9-C64F-BEA1-D9085E07558B}"/>
            </c:ext>
          </c:extLst>
        </c:ser>
        <c:dLbls>
          <c:showLegendKey val="0"/>
          <c:showVal val="0"/>
          <c:showCatName val="0"/>
          <c:showSerName val="0"/>
          <c:showPercent val="0"/>
          <c:showBubbleSize val="0"/>
        </c:dLbls>
        <c:gapWidth val="82"/>
        <c:axId val="756488040"/>
        <c:axId val="756488696"/>
      </c:barChart>
      <c:catAx>
        <c:axId val="756488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ja-JP"/>
          </a:p>
        </c:txPr>
        <c:crossAx val="756488696"/>
        <c:crosses val="autoZero"/>
        <c:auto val="1"/>
        <c:lblAlgn val="ctr"/>
        <c:lblOffset val="100"/>
        <c:noMultiLvlLbl val="0"/>
      </c:catAx>
      <c:valAx>
        <c:axId val="756488696"/>
        <c:scaling>
          <c:orientation val="minMax"/>
        </c:scaling>
        <c:delete val="1"/>
        <c:axPos val="b"/>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crossAx val="756488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9992145511984626E-2"/>
          <c:y val="0.1378094631856675"/>
          <c:w val="0.88726431405492567"/>
          <c:h val="0.71590984581002037"/>
        </c:manualLayout>
      </c:layout>
      <c:barChart>
        <c:barDir val="col"/>
        <c:grouping val="clustered"/>
        <c:varyColors val="0"/>
        <c:ser>
          <c:idx val="0"/>
          <c:order val="0"/>
          <c:tx>
            <c:strRef>
              <c:f>Sheet4!$D$41</c:f>
              <c:strCache>
                <c:ptCount val="1"/>
                <c:pt idx="0">
                  <c:v>サッカーW杯（2022年11月21日~2022年12月21日）</c:v>
                </c:pt>
              </c:strCache>
            </c:strRef>
          </c:tx>
          <c:spPr>
            <a:solidFill>
              <a:srgbClr val="212121">
                <a:lumMod val="25000"/>
                <a:lumOff val="75000"/>
              </a:srgbClr>
            </a:solidFill>
            <a:ln w="3175">
              <a:noFill/>
            </a:ln>
            <a:effectLst/>
          </c:spPr>
          <c:invertIfNegative val="0"/>
          <c:val>
            <c:numRef>
              <c:f>Sheet4!$D$42:$D$72</c:f>
              <c:numCache>
                <c:formatCode>#,##0_);[Red]\(#,##0\)</c:formatCode>
                <c:ptCount val="31"/>
                <c:pt idx="0">
                  <c:v>437341452</c:v>
                </c:pt>
                <c:pt idx="1">
                  <c:v>984468550</c:v>
                </c:pt>
                <c:pt idx="2">
                  <c:v>1913360308</c:v>
                </c:pt>
                <c:pt idx="3">
                  <c:v>3017200689</c:v>
                </c:pt>
                <c:pt idx="4">
                  <c:v>3414655378</c:v>
                </c:pt>
                <c:pt idx="5">
                  <c:v>3784391701</c:v>
                </c:pt>
                <c:pt idx="6">
                  <c:v>4588924722</c:v>
                </c:pt>
                <c:pt idx="7">
                  <c:v>4979493747</c:v>
                </c:pt>
                <c:pt idx="8">
                  <c:v>5382685635</c:v>
                </c:pt>
                <c:pt idx="9">
                  <c:v>5790282706</c:v>
                </c:pt>
                <c:pt idx="10">
                  <c:v>6148053679</c:v>
                </c:pt>
                <c:pt idx="11">
                  <c:v>7666560062</c:v>
                </c:pt>
                <c:pt idx="12">
                  <c:v>8039001832</c:v>
                </c:pt>
                <c:pt idx="13">
                  <c:v>8357762188</c:v>
                </c:pt>
                <c:pt idx="14">
                  <c:v>8918932378</c:v>
                </c:pt>
                <c:pt idx="15">
                  <c:v>10007197183</c:v>
                </c:pt>
                <c:pt idx="16">
                  <c:v>10329397241</c:v>
                </c:pt>
                <c:pt idx="17">
                  <c:v>10546915043</c:v>
                </c:pt>
                <c:pt idx="18">
                  <c:v>10756359359</c:v>
                </c:pt>
                <c:pt idx="19">
                  <c:v>10972260494</c:v>
                </c:pt>
                <c:pt idx="20">
                  <c:v>11110464265</c:v>
                </c:pt>
                <c:pt idx="21">
                  <c:v>11228245304</c:v>
                </c:pt>
                <c:pt idx="22">
                  <c:v>11368139884</c:v>
                </c:pt>
                <c:pt idx="23">
                  <c:v>11506192920</c:v>
                </c:pt>
                <c:pt idx="24">
                  <c:v>11637766073</c:v>
                </c:pt>
                <c:pt idx="25">
                  <c:v>11791844521</c:v>
                </c:pt>
                <c:pt idx="26">
                  <c:v>11911115809</c:v>
                </c:pt>
                <c:pt idx="27">
                  <c:v>12131993800</c:v>
                </c:pt>
                <c:pt idx="28">
                  <c:v>12595358027</c:v>
                </c:pt>
                <c:pt idx="29">
                  <c:v>12691852942</c:v>
                </c:pt>
                <c:pt idx="30">
                  <c:v>12775236911</c:v>
                </c:pt>
              </c:numCache>
            </c:numRef>
          </c:val>
          <c:extLst>
            <c:ext xmlns:c16="http://schemas.microsoft.com/office/drawing/2014/chart" uri="{C3380CC4-5D6E-409C-BE32-E72D297353CC}">
              <c16:uniqueId val="{00000000-37A7-A248-8377-C2BAB88D2A01}"/>
            </c:ext>
          </c:extLst>
        </c:ser>
        <c:dLbls>
          <c:showLegendKey val="0"/>
          <c:showVal val="0"/>
          <c:showCatName val="0"/>
          <c:showSerName val="0"/>
          <c:showPercent val="0"/>
          <c:showBubbleSize val="0"/>
        </c:dLbls>
        <c:gapWidth val="50"/>
        <c:axId val="1046363480"/>
        <c:axId val="1046365776"/>
        <c:extLst>
          <c:ext xmlns:c15="http://schemas.microsoft.com/office/drawing/2012/chart" uri="{02D57815-91ED-43cb-92C2-25804820EDAC}">
            <c15:filteredBarSeries>
              <c15:ser>
                <c:idx val="2"/>
                <c:order val="2"/>
                <c:tx>
                  <c:strRef>
                    <c:extLst>
                      <c:ext uri="{02D57815-91ED-43cb-92C2-25804820EDAC}">
                        <c15:formulaRef>
                          <c15:sqref>Sheet4!$F$41</c15:sqref>
                        </c15:formulaRef>
                      </c:ext>
                    </c:extLst>
                    <c:strCache>
                      <c:ptCount val="1"/>
                      <c:pt idx="0">
                        <c:v>冬季五輪・フィギュアスケート(2022年2月4日～3月6日)</c:v>
                      </c:pt>
                    </c:strCache>
                  </c:strRef>
                </c:tx>
                <c:spPr>
                  <a:solidFill>
                    <a:schemeClr val="accent6">
                      <a:lumMod val="40000"/>
                      <a:lumOff val="60000"/>
                    </a:schemeClr>
                  </a:solidFill>
                  <a:ln w="3175">
                    <a:solidFill>
                      <a:schemeClr val="bg1">
                        <a:lumMod val="85000"/>
                      </a:schemeClr>
                    </a:solidFill>
                  </a:ln>
                  <a:effectLst/>
                </c:spPr>
                <c:invertIfNegative val="0"/>
                <c:val>
                  <c:numRef>
                    <c:extLst>
                      <c:ext uri="{02D57815-91ED-43cb-92C2-25804820EDAC}">
                        <c15:formulaRef>
                          <c15:sqref>Sheet4!$F$42:$F$72</c15:sqref>
                        </c15:formulaRef>
                      </c:ext>
                    </c:extLst>
                    <c:numCache>
                      <c:formatCode>#,##0_);[Red]\(#,##0\)</c:formatCode>
                      <c:ptCount val="31"/>
                      <c:pt idx="0">
                        <c:v>255502776</c:v>
                      </c:pt>
                      <c:pt idx="1">
                        <c:v>310999193</c:v>
                      </c:pt>
                      <c:pt idx="2">
                        <c:v>515159328</c:v>
                      </c:pt>
                      <c:pt idx="3">
                        <c:v>898368345</c:v>
                      </c:pt>
                      <c:pt idx="4">
                        <c:v>1306160634</c:v>
                      </c:pt>
                      <c:pt idx="5">
                        <c:v>1444202105</c:v>
                      </c:pt>
                      <c:pt idx="6">
                        <c:v>1994731262</c:v>
                      </c:pt>
                      <c:pt idx="7">
                        <c:v>2139861984</c:v>
                      </c:pt>
                      <c:pt idx="8">
                        <c:v>2234082662</c:v>
                      </c:pt>
                      <c:pt idx="9">
                        <c:v>2304362622</c:v>
                      </c:pt>
                      <c:pt idx="10">
                        <c:v>2485545487</c:v>
                      </c:pt>
                      <c:pt idx="11">
                        <c:v>2689395464</c:v>
                      </c:pt>
                      <c:pt idx="12">
                        <c:v>2804280510</c:v>
                      </c:pt>
                      <c:pt idx="13">
                        <c:v>3097015326</c:v>
                      </c:pt>
                      <c:pt idx="14">
                        <c:v>3286718226</c:v>
                      </c:pt>
                      <c:pt idx="15">
                        <c:v>3487107851</c:v>
                      </c:pt>
                      <c:pt idx="16">
                        <c:v>3772683009</c:v>
                      </c:pt>
                      <c:pt idx="17">
                        <c:v>3845275376</c:v>
                      </c:pt>
                      <c:pt idx="18">
                        <c:v>3886504407</c:v>
                      </c:pt>
                      <c:pt idx="19">
                        <c:v>3913402506</c:v>
                      </c:pt>
                      <c:pt idx="20">
                        <c:v>3926422623</c:v>
                      </c:pt>
                      <c:pt idx="21">
                        <c:v>3943096032</c:v>
                      </c:pt>
                      <c:pt idx="22">
                        <c:v>3953054109</c:v>
                      </c:pt>
                      <c:pt idx="23">
                        <c:v>3963629324</c:v>
                      </c:pt>
                      <c:pt idx="24">
                        <c:v>3973118551</c:v>
                      </c:pt>
                      <c:pt idx="25">
                        <c:v>3999659877</c:v>
                      </c:pt>
                      <c:pt idx="26">
                        <c:v>4012757965</c:v>
                      </c:pt>
                      <c:pt idx="27">
                        <c:v>4025379346</c:v>
                      </c:pt>
                      <c:pt idx="28">
                        <c:v>4041447879</c:v>
                      </c:pt>
                      <c:pt idx="29">
                        <c:v>4046843806</c:v>
                      </c:pt>
                      <c:pt idx="30">
                        <c:v>4052596564</c:v>
                      </c:pt>
                    </c:numCache>
                  </c:numRef>
                </c:val>
                <c:extLst>
                  <c:ext xmlns:c16="http://schemas.microsoft.com/office/drawing/2014/chart" uri="{C3380CC4-5D6E-409C-BE32-E72D297353CC}">
                    <c16:uniqueId val="{00000003-37A7-A248-8377-C2BAB88D2A01}"/>
                  </c:ext>
                </c:extLst>
              </c15:ser>
            </c15:filteredBarSeries>
          </c:ext>
        </c:extLst>
      </c:barChart>
      <c:lineChart>
        <c:grouping val="standard"/>
        <c:varyColors val="0"/>
        <c:ser>
          <c:idx val="1"/>
          <c:order val="1"/>
          <c:tx>
            <c:strRef>
              <c:f>Sheet4!$E$41</c:f>
              <c:strCache>
                <c:ptCount val="1"/>
                <c:pt idx="0">
                  <c:v>全国高等学校野球選手権大会(2022年8月7日~9月6日)</c:v>
                </c:pt>
              </c:strCache>
            </c:strRef>
          </c:tx>
          <c:spPr>
            <a:ln w="76200" cap="rnd">
              <a:solidFill>
                <a:srgbClr val="C9002C"/>
              </a:solidFill>
              <a:round/>
            </a:ln>
            <a:effectLst/>
          </c:spPr>
          <c:marker>
            <c:symbol val="none"/>
          </c:marker>
          <c:dLbls>
            <c:dLbl>
              <c:idx val="30"/>
              <c:layout>
                <c:manualLayout>
                  <c:x val="-6.8683673609560535E-3"/>
                  <c:y val="-5.01526298538465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37A7-A248-8377-C2BAB88D2A01}"/>
                </c:ext>
              </c:extLst>
            </c:dLbl>
            <c:spPr>
              <a:solidFill>
                <a:srgbClr val="FF0000"/>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Sheet4!$E$42:$E$72</c:f>
              <c:numCache>
                <c:formatCode>#,##0_);[Red]\(#,##0\)</c:formatCode>
                <c:ptCount val="31"/>
                <c:pt idx="0">
                  <c:v>587871366</c:v>
                </c:pt>
                <c:pt idx="1">
                  <c:v>1155336774</c:v>
                </c:pt>
                <c:pt idx="2">
                  <c:v>1688388180</c:v>
                </c:pt>
                <c:pt idx="3">
                  <c:v>2175183762</c:v>
                </c:pt>
                <c:pt idx="4">
                  <c:v>2742566877</c:v>
                </c:pt>
                <c:pt idx="5">
                  <c:v>3412127742</c:v>
                </c:pt>
                <c:pt idx="6">
                  <c:v>4123580348</c:v>
                </c:pt>
                <c:pt idx="7">
                  <c:v>4942798599</c:v>
                </c:pt>
                <c:pt idx="8">
                  <c:v>5547085773</c:v>
                </c:pt>
                <c:pt idx="9">
                  <c:v>6087787747</c:v>
                </c:pt>
                <c:pt idx="10">
                  <c:v>6424004050</c:v>
                </c:pt>
                <c:pt idx="11">
                  <c:v>7267183169</c:v>
                </c:pt>
                <c:pt idx="12">
                  <c:v>7644733982</c:v>
                </c:pt>
                <c:pt idx="13">
                  <c:v>8258268014</c:v>
                </c:pt>
                <c:pt idx="14">
                  <c:v>8646369448</c:v>
                </c:pt>
                <c:pt idx="15">
                  <c:v>9625038113</c:v>
                </c:pt>
                <c:pt idx="16">
                  <c:v>10075184253</c:v>
                </c:pt>
                <c:pt idx="17">
                  <c:v>10370947502</c:v>
                </c:pt>
                <c:pt idx="18">
                  <c:v>10639997536</c:v>
                </c:pt>
                <c:pt idx="19">
                  <c:v>10949306730</c:v>
                </c:pt>
                <c:pt idx="20">
                  <c:v>11169892783</c:v>
                </c:pt>
                <c:pt idx="21">
                  <c:v>11359407803</c:v>
                </c:pt>
                <c:pt idx="22">
                  <c:v>11575713847</c:v>
                </c:pt>
                <c:pt idx="23">
                  <c:v>11840737683</c:v>
                </c:pt>
                <c:pt idx="24">
                  <c:v>12113635269</c:v>
                </c:pt>
                <c:pt idx="25">
                  <c:v>12383874040</c:v>
                </c:pt>
                <c:pt idx="26">
                  <c:v>12693258321</c:v>
                </c:pt>
                <c:pt idx="27">
                  <c:v>13005624059</c:v>
                </c:pt>
                <c:pt idx="28">
                  <c:v>13282983720</c:v>
                </c:pt>
                <c:pt idx="29">
                  <c:v>13519194383</c:v>
                </c:pt>
                <c:pt idx="30">
                  <c:v>13765580497</c:v>
                </c:pt>
              </c:numCache>
            </c:numRef>
          </c:val>
          <c:smooth val="0"/>
          <c:extLst>
            <c:ext xmlns:c16="http://schemas.microsoft.com/office/drawing/2014/chart" uri="{C3380CC4-5D6E-409C-BE32-E72D297353CC}">
              <c16:uniqueId val="{00000002-37A7-A248-8377-C2BAB88D2A01}"/>
            </c:ext>
          </c:extLst>
        </c:ser>
        <c:dLbls>
          <c:showLegendKey val="0"/>
          <c:showVal val="0"/>
          <c:showCatName val="0"/>
          <c:showSerName val="0"/>
          <c:showPercent val="0"/>
          <c:showBubbleSize val="0"/>
        </c:dLbls>
        <c:marker val="1"/>
        <c:smooth val="0"/>
        <c:axId val="1046363480"/>
        <c:axId val="1046365776"/>
      </c:lineChart>
      <c:catAx>
        <c:axId val="1046363480"/>
        <c:scaling>
          <c:orientation val="minMax"/>
        </c:scaling>
        <c:delete val="0"/>
        <c:axPos val="b"/>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200" b="1" dirty="0">
                    <a:solidFill>
                      <a:schemeClr val="accent3"/>
                    </a:solidFill>
                    <a:latin typeface="メイリオ" panose="020B0604030504040204" pitchFamily="50" charset="-128"/>
                    <a:ea typeface="メイリオ" panose="020B0604030504040204" pitchFamily="50" charset="-128"/>
                  </a:rPr>
                  <a:t>計測開始日からの日数（日目）</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crossAx val="1046365776"/>
        <c:crosses val="autoZero"/>
        <c:auto val="1"/>
        <c:lblAlgn val="ctr"/>
        <c:lblOffset val="100"/>
        <c:noMultiLvlLbl val="0"/>
      </c:catAx>
      <c:valAx>
        <c:axId val="1046365776"/>
        <c:scaling>
          <c:orientation val="minMax"/>
        </c:scaling>
        <c:delete val="0"/>
        <c:axPos val="l"/>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200" b="1" dirty="0">
                    <a:latin typeface="メイリオ" panose="020B0604030504040204" pitchFamily="50" charset="-128"/>
                    <a:ea typeface="メイリオ" panose="020B0604030504040204" pitchFamily="50" charset="-128"/>
                  </a:rPr>
                  <a:t>インプレッション数</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numFmt formatCode="#,##0_);[Red]\(#,##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046363480"/>
        <c:crosses val="autoZero"/>
        <c:crossBetween val="between"/>
        <c:dispUnits>
          <c:builtInUnit val="millions"/>
          <c:dispUnitsLbl>
            <c:layout>
              <c:manualLayout>
                <c:xMode val="edge"/>
                <c:yMode val="edge"/>
                <c:x val="6.4714038053041656E-2"/>
                <c:y val="0"/>
              </c:manualLayout>
            </c:layout>
            <c:tx>
              <c:rich>
                <a:bodyPr rot="0" spcFirstLastPara="1" vertOverflow="ellipsis" vert="eaVert" wrap="square" anchor="ctr" anchorCtr="1"/>
                <a:lstStyle/>
                <a:p>
                  <a:pPr>
                    <a:defRPr sz="10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百万</a:t>
                  </a:r>
                  <a:r>
                    <a:rPr lang="en-US" altLang="ja-JP" sz="1000" dirty="0">
                      <a:latin typeface="メイリオ" panose="020B0604030504040204" pitchFamily="50" charset="-128"/>
                      <a:ea typeface="メイリオ" panose="020B0604030504040204" pitchFamily="50" charset="-128"/>
                    </a:rPr>
                    <a:t>)</a:t>
                  </a:r>
                  <a:endParaRPr lang="ja-JP" altLang="en-US" sz="1000" dirty="0">
                    <a:latin typeface="メイリオ" panose="020B0604030504040204" pitchFamily="50" charset="-128"/>
                    <a:ea typeface="メイリオ" panose="020B0604030504040204" pitchFamily="50" charset="-128"/>
                  </a:endParaRPr>
                </a:p>
              </c:rich>
            </c:tx>
            <c:spPr>
              <a:noFill/>
              <a:ln>
                <a:noFill/>
              </a:ln>
              <a:effectLst/>
            </c:spPr>
            <c:txPr>
              <a:bodyPr rot="0" spcFirstLastPara="1" vertOverflow="ellipsis" vert="eaVert" wrap="square" anchor="ctr" anchorCtr="1"/>
              <a:lstStyle/>
              <a:p>
                <a:pPr>
                  <a:defRPr sz="10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ltLang="en-US"/>
              </a:p>
            </c:txPr>
          </c:dispUnitsLbl>
        </c:dispUnits>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0.2727</cdr:x>
      <cdr:y>0</cdr:y>
    </cdr:from>
    <cdr:to>
      <cdr:x>0.42284</cdr:x>
      <cdr:y>0.07279</cdr:y>
    </cdr:to>
    <cdr:sp macro="" textlink="">
      <cdr:nvSpPr>
        <cdr:cNvPr id="2" name="テキスト ボックス 13327">
          <a:extLst xmlns:a="http://schemas.openxmlformats.org/drawingml/2006/main">
            <a:ext uri="{FF2B5EF4-FFF2-40B4-BE49-F238E27FC236}">
              <a16:creationId xmlns:a16="http://schemas.microsoft.com/office/drawing/2014/main" id="{5125F699-01A1-7AB5-AA3D-BEF833290B4F}"/>
            </a:ext>
          </a:extLst>
        </cdr:cNvPr>
        <cdr:cNvSpPr txBox="1"/>
      </cdr:nvSpPr>
      <cdr:spPr>
        <a:xfrm xmlns:a="http://schemas.openxmlformats.org/drawingml/2006/main" flipH="1">
          <a:off x="864743" y="-4044211"/>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0.63571</cdr:x>
      <cdr:y>0.01094</cdr:y>
    </cdr:from>
    <cdr:to>
      <cdr:x>0.78585</cdr:x>
      <cdr:y>0.08373</cdr:y>
    </cdr:to>
    <cdr:sp macro="" textlink="">
      <cdr:nvSpPr>
        <cdr:cNvPr id="3" name="テキスト ボックス 13333">
          <a:extLst xmlns:a="http://schemas.openxmlformats.org/drawingml/2006/main">
            <a:ext uri="{FF2B5EF4-FFF2-40B4-BE49-F238E27FC236}">
              <a16:creationId xmlns:a16="http://schemas.microsoft.com/office/drawing/2014/main" id="{7435D948-9620-EE39-13D9-FD7A6B9CAF1F}"/>
            </a:ext>
          </a:extLst>
        </cdr:cNvPr>
        <cdr:cNvSpPr txBox="1"/>
      </cdr:nvSpPr>
      <cdr:spPr>
        <a:xfrm xmlns:a="http://schemas.openxmlformats.org/drawingml/2006/main">
          <a:off x="2015850" y="23124"/>
          <a:ext cx="476091" cy="153888"/>
        </a:xfrm>
        <a:prstGeom xmlns:a="http://schemas.openxmlformats.org/drawingml/2006/main" prst="rect">
          <a:avLst/>
        </a:prstGeom>
        <a:noFill xmlns:a="http://schemas.openxmlformats.org/drawingml/2006/main"/>
        <a:ln xmlns:a="http://schemas.openxmlformats.org/drawingml/2006/main" w="19050">
          <a:noFill/>
        </a:ln>
      </cdr:spPr>
      <cdr:txBody>
        <a:bodyPr xmlns:a="http://schemas.openxmlformats.org/drawingml/2006/main" wrap="none" lIns="0" tIns="0" rIns="0" bIns="0">
          <a:spAutoFit/>
        </a:bodyP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5</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cdr:txBody>
    </cdr:sp>
  </cdr:relSizeAnchor>
  <cdr:relSizeAnchor xmlns:cdr="http://schemas.openxmlformats.org/drawingml/2006/chartDrawing">
    <cdr:from>
      <cdr:x>0.43215</cdr:x>
      <cdr:y>0.02433</cdr:y>
    </cdr:from>
    <cdr:to>
      <cdr:x>0.51256</cdr:x>
      <cdr:y>0.08877</cdr:y>
    </cdr:to>
    <cdr:sp macro="" textlink="">
      <cdr:nvSpPr>
        <cdr:cNvPr id="4" name="フリーフォーム 3">
          <a:extLst xmlns:a="http://schemas.openxmlformats.org/drawingml/2006/main">
            <a:ext uri="{FF2B5EF4-FFF2-40B4-BE49-F238E27FC236}">
              <a16:creationId xmlns:a16="http://schemas.microsoft.com/office/drawing/2014/main" id="{ED49154F-88B8-418A-28F0-7A031E12F024}"/>
            </a:ext>
          </a:extLst>
        </cdr:cNvPr>
        <cdr:cNvSpPr/>
      </cdr:nvSpPr>
      <cdr:spPr>
        <a:xfrm xmlns:a="http://schemas.openxmlformats.org/drawingml/2006/main">
          <a:off x="1370358" y="51426"/>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dr:relSizeAnchor xmlns:cdr="http://schemas.openxmlformats.org/drawingml/2006/chartDrawing">
    <cdr:from>
      <cdr:x>0.55032</cdr:x>
      <cdr:y>0.03573</cdr:y>
    </cdr:from>
    <cdr:to>
      <cdr:x>0.63072</cdr:x>
      <cdr:y>0.10017</cdr:y>
    </cdr:to>
    <cdr:sp macro="" textlink="">
      <cdr:nvSpPr>
        <cdr:cNvPr id="5" name="フリーフォーム 4">
          <a:extLst xmlns:a="http://schemas.openxmlformats.org/drawingml/2006/main">
            <a:ext uri="{FF2B5EF4-FFF2-40B4-BE49-F238E27FC236}">
              <a16:creationId xmlns:a16="http://schemas.microsoft.com/office/drawing/2014/main" id="{2CA66E01-4FA3-0CFC-7CAB-C7DF3A83E32E}"/>
            </a:ext>
          </a:extLst>
        </cdr:cNvPr>
        <cdr:cNvSpPr/>
      </cdr:nvSpPr>
      <cdr:spPr>
        <a:xfrm xmlns:a="http://schemas.openxmlformats.org/drawingml/2006/main" flipH="1">
          <a:off x="1745065" y="75529"/>
          <a:ext cx="254968" cy="136225"/>
        </a:xfrm>
        <a:custGeom xmlns:a="http://schemas.openxmlformats.org/drawingml/2006/main">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xmlns:a="http://schemas.openxmlformats.org/drawingml/2006/main"/>
        <a:ln xmlns:a="http://schemas.openxmlformats.org/drawingml/2006/main" w="9525" cap="rnd" cmpd="sng" algn="ctr">
          <a:solidFill>
            <a:schemeClr val="accent1"/>
          </a:solidFill>
          <a:prstDash val="solid"/>
        </a:ln>
        <a:effectLst xmlns:a="http://schemas.openxmlformats.org/drawingml/2006/main"/>
      </cdr:spPr>
      <cdr:txBody>
        <a:bodyPr xmlns:a="http://schemas.openxmlformats.org/drawingml/2006/main" rtlCol="0" anchor="ctr"/>
        <a:lstStyle xmlns:a="http://schemas.openxmlformats.org/drawingml/2006/main">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2025/5/26</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3673121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59F69C-FD68-4565-DB6C-5A36AE8C59F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F1BEBF-C059-02EB-C3C2-BE4F1AD2F25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49829FB0-CDA7-B52B-6256-2FFD5D7B0B73}"/>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9EECF9E5-9D48-9569-4A43-5508A7E6BDF2}"/>
              </a:ext>
            </a:extLst>
          </p:cNvPr>
          <p:cNvSpPr>
            <a:spLocks noGrp="1"/>
          </p:cNvSpPr>
          <p:nvPr>
            <p:ph type="sldNum" sz="quarter" idx="5"/>
          </p:nvPr>
        </p:nvSpPr>
        <p:spPr/>
        <p:txBody>
          <a:bodyPr/>
          <a:lstStyle/>
          <a:p>
            <a:fld id="{8226725D-9DF2-415C-AB8C-875BE3177909}" type="slidenum">
              <a:rPr kumimoji="1" lang="ja-JP" altLang="en-US" smtClean="0"/>
              <a:pPr/>
              <a:t>13</a:t>
            </a:fld>
            <a:endParaRPr kumimoji="1" lang="ja-JP" altLang="en-US"/>
          </a:p>
        </p:txBody>
      </p:sp>
    </p:spTree>
    <p:extLst>
      <p:ext uri="{BB962C8B-B14F-4D97-AF65-F5344CB8AC3E}">
        <p14:creationId xmlns:p14="http://schemas.microsoft.com/office/powerpoint/2010/main" val="1870746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15</a:t>
            </a:fld>
            <a:endParaRPr kumimoji="1" lang="ja-JP" altLang="en-US"/>
          </a:p>
        </p:txBody>
      </p:sp>
    </p:spTree>
    <p:extLst>
      <p:ext uri="{BB962C8B-B14F-4D97-AF65-F5344CB8AC3E}">
        <p14:creationId xmlns:p14="http://schemas.microsoft.com/office/powerpoint/2010/main" val="149615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CCDA4B-BB96-76F6-64FA-524FE6E7C4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F584FB48-F8F6-2280-F343-91F8809581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0E97A48-5F21-1840-9A5F-F093EE793D12}"/>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53BF12E-782C-19A0-8297-82194B86E392}"/>
              </a:ext>
            </a:extLst>
          </p:cNvPr>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9994295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C55EA-33E1-A6E3-214C-DC7391353DE1}"/>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B06D1F3-F49B-FDD8-06DB-B9E0527C889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9E4883BF-262D-4AC8-E9F9-1C8C66DB183F}"/>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3E45FA48-AEBD-9761-BD96-9D12DC6C9516}"/>
              </a:ext>
            </a:extLst>
          </p:cNvPr>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20825680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19</a:t>
            </a:fld>
            <a:endParaRPr kumimoji="1" lang="ja-JP" altLang="en-US"/>
          </a:p>
        </p:txBody>
      </p:sp>
    </p:spTree>
    <p:extLst>
      <p:ext uri="{BB962C8B-B14F-4D97-AF65-F5344CB8AC3E}">
        <p14:creationId xmlns:p14="http://schemas.microsoft.com/office/powerpoint/2010/main" val="3261233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E51762-69E7-AA58-7362-C998D181B8A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715FFEB-392B-E5F8-D53C-96CAE5DB2AD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866CDC9-30FC-1323-7E43-BFEFC93C373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FDC5214-E6BD-F59C-FE1D-5F428483509E}"/>
              </a:ext>
            </a:extLst>
          </p:cNvPr>
          <p:cNvSpPr>
            <a:spLocks noGrp="1"/>
          </p:cNvSpPr>
          <p:nvPr>
            <p:ph type="sldNum" sz="quarter" idx="5"/>
          </p:nvPr>
        </p:nvSpPr>
        <p:spPr/>
        <p:txBody>
          <a:bodyPr/>
          <a:lstStyle/>
          <a:p>
            <a:fld id="{8226725D-9DF2-415C-AB8C-875BE3177909}" type="slidenum">
              <a:rPr kumimoji="1" lang="ja-JP" altLang="en-US" smtClean="0"/>
              <a:pPr/>
              <a:t>20</a:t>
            </a:fld>
            <a:endParaRPr kumimoji="1" lang="ja-JP" altLang="en-US"/>
          </a:p>
        </p:txBody>
      </p:sp>
    </p:spTree>
    <p:extLst>
      <p:ext uri="{BB962C8B-B14F-4D97-AF65-F5344CB8AC3E}">
        <p14:creationId xmlns:p14="http://schemas.microsoft.com/office/powerpoint/2010/main" val="19275146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90CE29-834E-26B1-7AF2-4748F92C79D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C5E2471-53F1-BCF9-0F71-16513E0D4AA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C9920E90-8FB8-1085-8945-E2E4E7EAC2D3}"/>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5B09691-B634-A74F-5551-CE3D8223B1F7}"/>
              </a:ext>
            </a:extLst>
          </p:cNvPr>
          <p:cNvSpPr>
            <a:spLocks noGrp="1"/>
          </p:cNvSpPr>
          <p:nvPr>
            <p:ph type="sldNum" sz="quarter" idx="5"/>
          </p:nvPr>
        </p:nvSpPr>
        <p:spPr/>
        <p:txBody>
          <a:bodyPr/>
          <a:lstStyle/>
          <a:p>
            <a:fld id="{8226725D-9DF2-415C-AB8C-875BE3177909}" type="slidenum">
              <a:rPr kumimoji="1" lang="ja-JP" altLang="en-US" smtClean="0"/>
              <a:pPr/>
              <a:t>21</a:t>
            </a:fld>
            <a:endParaRPr kumimoji="1" lang="ja-JP" altLang="en-US"/>
          </a:p>
        </p:txBody>
      </p:sp>
    </p:spTree>
    <p:extLst>
      <p:ext uri="{BB962C8B-B14F-4D97-AF65-F5344CB8AC3E}">
        <p14:creationId xmlns:p14="http://schemas.microsoft.com/office/powerpoint/2010/main" val="523278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E65406-46CC-6444-F3AD-22141F6C1927}"/>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239E7FCB-EDB9-B435-1A28-996D980DC23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40D0982-B74F-AC4A-FF9A-D8FCF210765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2A6FE1CC-75AE-0C0D-E6A8-790E4D6383E0}"/>
              </a:ext>
            </a:extLst>
          </p:cNvPr>
          <p:cNvSpPr>
            <a:spLocks noGrp="1"/>
          </p:cNvSpPr>
          <p:nvPr>
            <p:ph type="sldNum" sz="quarter" idx="5"/>
          </p:nvPr>
        </p:nvSpPr>
        <p:spPr/>
        <p:txBody>
          <a:bodyPr/>
          <a:lstStyle/>
          <a:p>
            <a:fld id="{8226725D-9DF2-415C-AB8C-875BE3177909}" type="slidenum">
              <a:rPr kumimoji="1" lang="ja-JP" altLang="en-US" smtClean="0"/>
              <a:pPr/>
              <a:t>22</a:t>
            </a:fld>
            <a:endParaRPr kumimoji="1" lang="ja-JP" altLang="en-US"/>
          </a:p>
        </p:txBody>
      </p:sp>
    </p:spTree>
    <p:extLst>
      <p:ext uri="{BB962C8B-B14F-4D97-AF65-F5344CB8AC3E}">
        <p14:creationId xmlns:p14="http://schemas.microsoft.com/office/powerpoint/2010/main" val="518048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170E1-C905-00A3-33CE-137E41F177F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52B166-5D48-E6D5-E49E-98579D4ADB39}"/>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4971D55-E9B8-52C3-545E-AE28A61BEC3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5F9D8C43-3D4A-3115-2E44-B7E78E8E851E}"/>
              </a:ext>
            </a:extLst>
          </p:cNvPr>
          <p:cNvSpPr>
            <a:spLocks noGrp="1"/>
          </p:cNvSpPr>
          <p:nvPr>
            <p:ph type="sldNum" sz="quarter" idx="5"/>
          </p:nvPr>
        </p:nvSpPr>
        <p:spPr/>
        <p:txBody>
          <a:bodyPr/>
          <a:lstStyle/>
          <a:p>
            <a:fld id="{8226725D-9DF2-415C-AB8C-875BE3177909}" type="slidenum">
              <a:rPr kumimoji="1" lang="ja-JP" altLang="en-US" smtClean="0"/>
              <a:pPr/>
              <a:t>23</a:t>
            </a:fld>
            <a:endParaRPr kumimoji="1" lang="ja-JP" altLang="en-US"/>
          </a:p>
        </p:txBody>
      </p:sp>
    </p:spTree>
    <p:extLst>
      <p:ext uri="{BB962C8B-B14F-4D97-AF65-F5344CB8AC3E}">
        <p14:creationId xmlns:p14="http://schemas.microsoft.com/office/powerpoint/2010/main" val="41019168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492090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77E10-413D-87F6-F110-618F60AF1FB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10126F68-D8BD-FE5E-A046-AFA2B00500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92CA9F0-1C0A-D875-4AE0-909E0CD75E74}"/>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176879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2E64BB-71D6-7DD0-0FD7-C44E34D9A70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270BA92-6919-27DB-3C03-F1717DE62B37}"/>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2005354-C310-AB94-A906-DAD589890E9B}"/>
              </a:ext>
            </a:extLst>
          </p:cNvPr>
          <p:cNvSpPr>
            <a:spLocks noGrp="1"/>
          </p:cNvSpPr>
          <p:nvPr>
            <p:ph type="body" idx="1"/>
          </p:nvPr>
        </p:nvSpPr>
        <p:spPr/>
        <p:txBody>
          <a:bodyPr/>
          <a:lstStyle/>
          <a:p>
            <a:endParaRPr kumimoji="1" lang="ja-JP" altLang="en-US" dirty="0"/>
          </a:p>
        </p:txBody>
      </p:sp>
    </p:spTree>
    <p:extLst>
      <p:ext uri="{BB962C8B-B14F-4D97-AF65-F5344CB8AC3E}">
        <p14:creationId xmlns:p14="http://schemas.microsoft.com/office/powerpoint/2010/main" val="629684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73509C-026B-45D3-BECD-7C6D486918C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29F9739-C6FB-DE83-EA10-849DE737B9E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D7563667-02EC-F772-0479-0F9A63112389}"/>
              </a:ext>
            </a:extLst>
          </p:cNvPr>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27879992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7144083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F84D3D-3EB6-6696-B423-43ABD196E1E4}"/>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E8364F9-3F3C-26AF-A3E7-3814F5969E7A}"/>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501CDF5E-EFBB-0DC7-C27F-C5828E7BA7F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ADDE646-1F15-075E-7BF1-FD371EAB3F91}"/>
              </a:ext>
            </a:extLst>
          </p:cNvPr>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9682972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2D7354-430E-AA58-4F7E-E253C5AA2AC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CB0D2146-9A54-880F-10A6-CFBD80486A45}"/>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D51FA35-BA0F-60E2-077B-3620DD2F30B1}"/>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1032520E-A5E6-9B1D-492A-707AAFC54829}"/>
              </a:ext>
            </a:extLst>
          </p:cNvPr>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29772847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F08EE1-8AE5-BF9E-5C0A-474CED31DAA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C366D8E-2C5C-4309-20A3-5E9E948FC96F}"/>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98BB31-921F-23D1-3A68-C118C5EB517F}"/>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18E6F70-44BF-368E-CE9A-E2E904F2B8FA}"/>
              </a:ext>
            </a:extLst>
          </p:cNvPr>
          <p:cNvSpPr>
            <a:spLocks noGrp="1"/>
          </p:cNvSpPr>
          <p:nvPr>
            <p:ph type="sldNum" sz="quarter" idx="5"/>
          </p:nvPr>
        </p:nvSpPr>
        <p:spPr/>
        <p:txBody>
          <a:bodyPr/>
          <a:lstStyle/>
          <a:p>
            <a:fld id="{8226725D-9DF2-415C-AB8C-875BE3177909}" type="slidenum">
              <a:rPr kumimoji="1" lang="ja-JP" altLang="en-US" smtClean="0"/>
              <a:pPr/>
              <a:t>12</a:t>
            </a:fld>
            <a:endParaRPr kumimoji="1" lang="ja-JP" altLang="en-US"/>
          </a:p>
        </p:txBody>
      </p:sp>
    </p:spTree>
    <p:extLst>
      <p:ext uri="{BB962C8B-B14F-4D97-AF65-F5344CB8AC3E}">
        <p14:creationId xmlns:p14="http://schemas.microsoft.com/office/powerpoint/2010/main" val="26285820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a:solidFill>
                  <a:srgbClr val="00003E"/>
                </a:solidFill>
              </a:rPr>
              <a:t>Yahoo!</a:t>
            </a:r>
            <a:r>
              <a:rPr lang="ja-JP" altLang="en-US" sz="1600" b="1">
                <a:solidFill>
                  <a:srgbClr val="00003E"/>
                </a:solidFill>
              </a:rPr>
              <a:t>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390790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040618"/>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1958720"/>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287682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03</a:t>
            </a:r>
            <a:endParaRPr kumimoji="1" lang="ja-JP" altLang="en-US" sz="1800" b="1" i="0" dirty="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1580618"/>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2498720"/>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1130598"/>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208519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009641"/>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
        <p:nvSpPr>
          <p:cNvPr id="6" name="円/楕円 50">
            <a:extLst>
              <a:ext uri="{FF2B5EF4-FFF2-40B4-BE49-F238E27FC236}">
                <a16:creationId xmlns:a16="http://schemas.microsoft.com/office/drawing/2014/main" id="{701EC097-3463-9514-E8E6-838838200AC3}"/>
              </a:ext>
            </a:extLst>
          </p:cNvPr>
          <p:cNvSpPr>
            <a:spLocks noChangeAspect="1"/>
          </p:cNvSpPr>
          <p:nvPr userDrawn="1"/>
        </p:nvSpPr>
        <p:spPr>
          <a:xfrm>
            <a:off x="962348" y="3792164"/>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dirty="0">
                <a:solidFill>
                  <a:schemeClr val="bg1"/>
                </a:solidFill>
                <a:latin typeface="+mj-ea"/>
                <a:ea typeface="+mj-ea"/>
                <a:cs typeface="Segoe UI" panose="020B0502040204020203" pitchFamily="34" charset="0"/>
              </a:rPr>
              <a:t>04</a:t>
            </a:r>
            <a:endParaRPr kumimoji="1" lang="ja-JP" altLang="en-US" sz="1800" b="1" i="0" dirty="0">
              <a:solidFill>
                <a:schemeClr val="bg1"/>
              </a:solidFill>
              <a:latin typeface="+mj-ea"/>
              <a:ea typeface="+mj-ea"/>
              <a:cs typeface="Segoe UI" panose="020B0502040204020203" pitchFamily="34" charset="0"/>
            </a:endParaRPr>
          </a:p>
        </p:txBody>
      </p:sp>
      <p:cxnSp>
        <p:nvCxnSpPr>
          <p:cNvPr id="7" name="直線コネクタ 6">
            <a:extLst>
              <a:ext uri="{FF2B5EF4-FFF2-40B4-BE49-F238E27FC236}">
                <a16:creationId xmlns:a16="http://schemas.microsoft.com/office/drawing/2014/main" id="{BFC2B146-364D-4DCD-BBFB-484528CBDB8A}"/>
              </a:ext>
            </a:extLst>
          </p:cNvPr>
          <p:cNvCxnSpPr>
            <a:endCxn id="6" idx="0"/>
          </p:cNvCxnSpPr>
          <p:nvPr userDrawn="1"/>
        </p:nvCxnSpPr>
        <p:spPr>
          <a:xfrm>
            <a:off x="1232348" y="3414062"/>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8" name="テキスト プレースホルダー 4">
            <a:extLst>
              <a:ext uri="{FF2B5EF4-FFF2-40B4-BE49-F238E27FC236}">
                <a16:creationId xmlns:a16="http://schemas.microsoft.com/office/drawing/2014/main" id="{EF62BFE6-2F8D-B880-B54C-CFCD8DA456D6}"/>
              </a:ext>
            </a:extLst>
          </p:cNvPr>
          <p:cNvSpPr>
            <a:spLocks noGrp="1"/>
          </p:cNvSpPr>
          <p:nvPr>
            <p:ph type="body" sz="quarter" idx="17" hasCustomPrompt="1"/>
          </p:nvPr>
        </p:nvSpPr>
        <p:spPr>
          <a:xfrm>
            <a:off x="1848388" y="3882144"/>
            <a:ext cx="5414600" cy="360040"/>
          </a:xfrm>
          <a:prstGeom prst="rect">
            <a:avLst/>
          </a:prstGeom>
        </p:spPr>
        <p:txBody>
          <a:bodyPr>
            <a:normAutofit/>
          </a:bodyPr>
          <a:lstStyle>
            <a:lvl1pPr>
              <a:defRPr sz="1800" b="1">
                <a:solidFill>
                  <a:srgbClr val="00003E"/>
                </a:solidFill>
              </a:defRPr>
            </a:lvl1pPr>
          </a:lstStyle>
          <a:p>
            <a:pPr lvl="0"/>
            <a:r>
              <a:rPr kumimoji="1" lang="ja-JP" altLang="en-US" dirty="0"/>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oleObject" Target="../embeddings/oleObject1.bin"/><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2"/>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3" imgW="7772400" imgH="10058400" progId="TCLayout.ActiveDocument.1">
                  <p:embed/>
                </p:oleObj>
              </mc:Choice>
              <mc:Fallback>
                <p:oleObj name="think-cell スライド" r:id="rId13"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4"/>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dirty="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2.svg"/><Relationship Id="rId3" Type="http://schemas.openxmlformats.org/officeDocument/2006/relationships/image" Target="../media/image22.png"/><Relationship Id="rId7"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chart" Target="../charts/chart8.xml"/><Relationship Id="rId4" Type="http://schemas.openxmlformats.org/officeDocument/2006/relationships/image" Target="../media/image23.sv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chart" Target="../charts/chart9.xml"/><Relationship Id="rId4" Type="http://schemas.openxmlformats.org/officeDocument/2006/relationships/image" Target="../media/image23.sv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2.png"/><Relationship Id="rId7" Type="http://schemas.openxmlformats.org/officeDocument/2006/relationships/image" Target="../media/image35.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23.svg"/><Relationship Id="rId9"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40.svg"/><Relationship Id="rId13" Type="http://schemas.openxmlformats.org/officeDocument/2006/relationships/image" Target="../media/image45.png"/><Relationship Id="rId18" Type="http://schemas.openxmlformats.org/officeDocument/2006/relationships/image" Target="../media/image50.svg"/><Relationship Id="rId3" Type="http://schemas.openxmlformats.org/officeDocument/2006/relationships/image" Target="../media/image22.png"/><Relationship Id="rId7" Type="http://schemas.openxmlformats.org/officeDocument/2006/relationships/image" Target="../media/image39.png"/><Relationship Id="rId12" Type="http://schemas.openxmlformats.org/officeDocument/2006/relationships/image" Target="../media/image44.svg"/><Relationship Id="rId17" Type="http://schemas.openxmlformats.org/officeDocument/2006/relationships/image" Target="../media/image49.png"/><Relationship Id="rId2" Type="http://schemas.openxmlformats.org/officeDocument/2006/relationships/notesSlide" Target="../notesSlides/notesSlide10.xml"/><Relationship Id="rId16" Type="http://schemas.openxmlformats.org/officeDocument/2006/relationships/image" Target="../media/image48.svg"/><Relationship Id="rId1" Type="http://schemas.openxmlformats.org/officeDocument/2006/relationships/slideLayout" Target="../slideLayouts/slideLayout4.xml"/><Relationship Id="rId6" Type="http://schemas.openxmlformats.org/officeDocument/2006/relationships/image" Target="../media/image38.svg"/><Relationship Id="rId11" Type="http://schemas.openxmlformats.org/officeDocument/2006/relationships/image" Target="../media/image43.png"/><Relationship Id="rId5" Type="http://schemas.openxmlformats.org/officeDocument/2006/relationships/image" Target="../media/image37.png"/><Relationship Id="rId15" Type="http://schemas.openxmlformats.org/officeDocument/2006/relationships/image" Target="../media/image47.png"/><Relationship Id="rId10" Type="http://schemas.openxmlformats.org/officeDocument/2006/relationships/image" Target="../media/image42.svg"/><Relationship Id="rId4" Type="http://schemas.openxmlformats.org/officeDocument/2006/relationships/image" Target="../media/image23.svg"/><Relationship Id="rId9" Type="http://schemas.openxmlformats.org/officeDocument/2006/relationships/image" Target="../media/image41.png"/><Relationship Id="rId14" Type="http://schemas.openxmlformats.org/officeDocument/2006/relationships/image" Target="../media/image46.svg"/></Relationships>
</file>

<file path=ppt/slides/_rels/slide14.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53.png"/><Relationship Id="rId7"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56.png"/><Relationship Id="rId11" Type="http://schemas.openxmlformats.org/officeDocument/2006/relationships/image" Target="../media/image61.sv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svg"/><Relationship Id="rId9" Type="http://schemas.openxmlformats.org/officeDocument/2006/relationships/image" Target="../media/image59.svg"/></Relationships>
</file>

<file path=ppt/slides/_rels/slide16.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53.png"/><Relationship Id="rId7" Type="http://schemas.openxmlformats.org/officeDocument/2006/relationships/image" Target="../media/image64.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54.svg"/><Relationship Id="rId9" Type="http://schemas.openxmlformats.org/officeDocument/2006/relationships/image" Target="../media/image66.png"/></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chart" Target="../charts/chart10.xml"/><Relationship Id="rId4" Type="http://schemas.openxmlformats.org/officeDocument/2006/relationships/image" Target="../media/image54.svg"/></Relationships>
</file>

<file path=ppt/slides/_rels/slide18.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7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8" Type="http://schemas.openxmlformats.org/officeDocument/2006/relationships/image" Target="../media/image75.svg"/><Relationship Id="rId3" Type="http://schemas.openxmlformats.org/officeDocument/2006/relationships/image" Target="../media/image72.png"/><Relationship Id="rId7" Type="http://schemas.openxmlformats.org/officeDocument/2006/relationships/image" Target="../media/image74.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73.jpeg"/><Relationship Id="rId5" Type="http://schemas.openxmlformats.org/officeDocument/2006/relationships/image" Target="../media/image10.png"/><Relationship Id="rId4" Type="http://schemas.openxmlformats.org/officeDocument/2006/relationships/image" Target="../media/image9.jpeg"/><Relationship Id="rId9" Type="http://schemas.openxmlformats.org/officeDocument/2006/relationships/image" Target="../media/image71.png"/></Relationships>
</file>

<file path=ppt/slides/_rels/slide2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7.xml"/><Relationship Id="rId1" Type="http://schemas.openxmlformats.org/officeDocument/2006/relationships/slideLayout" Target="../slideLayouts/slideLayout4.xml"/><Relationship Id="rId6" Type="http://schemas.openxmlformats.org/officeDocument/2006/relationships/image" Target="../media/image71.png"/><Relationship Id="rId5" Type="http://schemas.openxmlformats.org/officeDocument/2006/relationships/hyperlink" Target="https://s.yimg.jp/dl/displayads-guarantee/application_advertisingServices.pdf" TargetMode="External"/><Relationship Id="rId4" Type="http://schemas.openxmlformats.org/officeDocument/2006/relationships/image" Target="../media/image77.svg"/></Relationships>
</file>

<file path=ppt/slides/_rels/slide23.xml.rels><?xml version="1.0" encoding="UTF-8" standalone="yes"?>
<Relationships xmlns="http://schemas.openxmlformats.org/package/2006/relationships"><Relationship Id="rId3" Type="http://schemas.openxmlformats.org/officeDocument/2006/relationships/hyperlink" Target="https://portal.yadui.business.yahoo.co.jp/agencyportal/888301/index.html" TargetMode="External"/><Relationship Id="rId2" Type="http://schemas.openxmlformats.org/officeDocument/2006/relationships/notesSlide" Target="../notesSlides/notesSlide18.xml"/><Relationship Id="rId1" Type="http://schemas.openxmlformats.org/officeDocument/2006/relationships/slideLayout" Target="../slideLayouts/slideLayout4.xml"/><Relationship Id="rId5" Type="http://schemas.openxmlformats.org/officeDocument/2006/relationships/image" Target="../media/image71.png"/><Relationship Id="rId4" Type="http://schemas.openxmlformats.org/officeDocument/2006/relationships/hyperlink" Target="https://form-business.yahoo.co.jp/claris/enqueteForm?inquiry_type=ad_review"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4.xml"/><Relationship Id="rId6" Type="http://schemas.openxmlformats.org/officeDocument/2006/relationships/image" Target="../media/image82.png"/><Relationship Id="rId5" Type="http://schemas.openxmlformats.org/officeDocument/2006/relationships/image" Target="../media/image81.jpeg"/><Relationship Id="rId4" Type="http://schemas.openxmlformats.org/officeDocument/2006/relationships/image" Target="../media/image80.png"/></Relationships>
</file>

<file path=ppt/slides/_rels/slide2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8.xml"/><Relationship Id="rId4" Type="http://schemas.openxmlformats.org/officeDocument/2006/relationships/image" Target="../media/image11.jpeg"/></Relationships>
</file>

<file path=ppt/slides/_rels/slide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sports.yahoo.co.jp/" TargetMode="External"/><Relationship Id="rId7"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emf"/></Relationships>
</file>

<file path=ppt/slides/_rels/slide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2.xml"/><Relationship Id="rId7" Type="http://schemas.openxmlformats.org/officeDocument/2006/relationships/chart" Target="../charts/chart5.xml"/><Relationship Id="rId12" Type="http://schemas.openxmlformats.org/officeDocument/2006/relationships/image" Target="../media/image13.emf"/><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16.emf"/><Relationship Id="rId11" Type="http://schemas.openxmlformats.org/officeDocument/2006/relationships/image" Target="../media/image19.emf"/><Relationship Id="rId5" Type="http://schemas.openxmlformats.org/officeDocument/2006/relationships/chart" Target="../charts/chart4.xml"/><Relationship Id="rId10" Type="http://schemas.openxmlformats.org/officeDocument/2006/relationships/image" Target="../media/image18.emf"/><Relationship Id="rId4" Type="http://schemas.openxmlformats.org/officeDocument/2006/relationships/chart" Target="../charts/chart3.xml"/><Relationship Id="rId9" Type="http://schemas.openxmlformats.org/officeDocument/2006/relationships/chart" Target="../charts/chart7.xml"/></Relationships>
</file>

<file path=ppt/slides/_rels/slide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sv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svg"/><Relationship Id="rId9" Type="http://schemas.openxmlformats.org/officeDocument/2006/relationships/image" Target="../media/image2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FEBB5ED4-C486-2825-FC79-B427C58180A6}"/>
              </a:ext>
            </a:extLst>
          </p:cNvPr>
          <p:cNvSpPr>
            <a:spLocks noGrp="1"/>
          </p:cNvSpPr>
          <p:nvPr>
            <p:ph type="body" sz="quarter" idx="10"/>
          </p:nvPr>
        </p:nvSpPr>
        <p:spPr>
          <a:xfrm>
            <a:off x="587375" y="2238306"/>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スポーツナビ</a:t>
            </a:r>
            <a:endPar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バーチャル高校野球</a:t>
            </a:r>
            <a:r>
              <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2025</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lang="ja-JP" altLang="en-US">
                <a:cs typeface="Segoe UI" panose="020B0502040204020203" pitchFamily="34" charset="0"/>
              </a:rPr>
              <a:t>本</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大会</a:t>
            </a:r>
            <a:r>
              <a:rPr kumimoji="1" lang="en-US" altLang="ja-JP" sz="4000" b="1"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en-US" altLang="zh-TW" sz="4000" b="1"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a:t>広告メニューのご案内</a:t>
            </a:r>
            <a:endParaRPr lang="ja-JP" altLang="en-US" dirty="0"/>
          </a:p>
        </p:txBody>
      </p:sp>
      <p:sp>
        <p:nvSpPr>
          <p:cNvPr id="4" name="テキスト プレースホルダー 3">
            <a:extLst>
              <a:ext uri="{FF2B5EF4-FFF2-40B4-BE49-F238E27FC236}">
                <a16:creationId xmlns:a16="http://schemas.microsoft.com/office/drawing/2014/main" id="{86100150-09F2-0FD5-FF4E-60A49DDF0E97}"/>
              </a:ext>
            </a:extLst>
          </p:cNvPr>
          <p:cNvSpPr>
            <a:spLocks noGrp="1"/>
          </p:cNvSpPr>
          <p:nvPr>
            <p:ph type="body" sz="quarter" idx="11"/>
          </p:nvPr>
        </p:nvSpPr>
        <p:spPr>
          <a:xfrm>
            <a:off x="587375" y="5278295"/>
            <a:ext cx="1779689" cy="182165"/>
          </a:xfrm>
        </p:spPr>
        <p:txBody>
          <a:bodyPr/>
          <a:lstStyle/>
          <a:p>
            <a:r>
              <a:rPr lang="en-US" altLang="ja-JP" sz="1200" dirty="0"/>
              <a:t>2025/6/2</a:t>
            </a:r>
            <a:endParaRPr lang="ja-JP" altLang="en-US" sz="1200" dirty="0"/>
          </a:p>
          <a:p>
            <a:endParaRPr lang="ja-JP" altLang="en-US" sz="600" dirty="0"/>
          </a:p>
        </p:txBody>
      </p:sp>
      <p:sp>
        <p:nvSpPr>
          <p:cNvPr id="5" name="テキスト プレースホルダー 4">
            <a:extLst>
              <a:ext uri="{FF2B5EF4-FFF2-40B4-BE49-F238E27FC236}">
                <a16:creationId xmlns:a16="http://schemas.microsoft.com/office/drawing/2014/main" id="{6D788480-331B-3F7D-2310-31677A1A19DB}"/>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32749693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B8E5ED-AF05-6194-58B9-D1D82A326FC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D2A60E79-DD65-18D8-C767-F0A917487057}"/>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A82837B4-6D4F-C2B0-A3C8-AD5892776CA6}"/>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夏の甲子園は注目度の高いコンテンツ</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B4DED9A4-4623-F17B-0881-3FDD5E1A9DBB}"/>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C9F1921-63BD-87C3-5BCB-19C3906377CE}"/>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graphicFrame>
        <p:nvGraphicFramePr>
          <p:cNvPr id="3" name="グラフ 2">
            <a:extLst>
              <a:ext uri="{FF2B5EF4-FFF2-40B4-BE49-F238E27FC236}">
                <a16:creationId xmlns:a16="http://schemas.microsoft.com/office/drawing/2014/main" id="{7ABB6DEA-1EC1-7A7F-0FBD-36C06BFB809E}"/>
              </a:ext>
            </a:extLst>
          </p:cNvPr>
          <p:cNvGraphicFramePr/>
          <p:nvPr>
            <p:extLst>
              <p:ext uri="{D42A27DB-BD31-4B8C-83A1-F6EECF244321}">
                <p14:modId xmlns:p14="http://schemas.microsoft.com/office/powerpoint/2010/main" val="1933945823"/>
              </p:ext>
            </p:extLst>
          </p:nvPr>
        </p:nvGraphicFramePr>
        <p:xfrm>
          <a:off x="334963" y="2282999"/>
          <a:ext cx="11522075" cy="4385797"/>
        </p:xfrm>
        <a:graphic>
          <a:graphicData uri="http://schemas.openxmlformats.org/drawingml/2006/chart">
            <c:chart xmlns:c="http://schemas.openxmlformats.org/drawingml/2006/chart" xmlns:r="http://schemas.openxmlformats.org/officeDocument/2006/relationships" r:id="rId5"/>
          </a:graphicData>
        </a:graphic>
      </p:graphicFrame>
      <p:sp>
        <p:nvSpPr>
          <p:cNvPr id="4" name="テキスト ボックス 3">
            <a:extLst>
              <a:ext uri="{FF2B5EF4-FFF2-40B4-BE49-F238E27FC236}">
                <a16:creationId xmlns:a16="http://schemas.microsoft.com/office/drawing/2014/main" id="{CF1AB343-2FCC-5159-951E-76881871F7C3}"/>
              </a:ext>
            </a:extLst>
          </p:cNvPr>
          <p:cNvSpPr txBox="1"/>
          <p:nvPr/>
        </p:nvSpPr>
        <p:spPr>
          <a:xfrm>
            <a:off x="2246852" y="2006849"/>
            <a:ext cx="7698296" cy="369332"/>
          </a:xfrm>
          <a:prstGeom prst="rect">
            <a:avLst/>
          </a:prstGeom>
          <a:noFill/>
        </p:spPr>
        <p:txBody>
          <a:bodyPr wrap="square" rtlCol="0" anchor="ctr">
            <a:spAutoFit/>
          </a:bodyPr>
          <a:lstStyle/>
          <a:p>
            <a:pPr algn="ctr"/>
            <a:r>
              <a:rPr lang="ja-JP" altLang="en-US" b="1" dirty="0">
                <a:solidFill>
                  <a:srgbClr val="00003E"/>
                </a:solidFill>
              </a:rPr>
              <a:t>スポーツコンテンツへの関心</a:t>
            </a:r>
          </a:p>
        </p:txBody>
      </p:sp>
      <p:pic>
        <p:nvPicPr>
          <p:cNvPr id="5" name="図 4">
            <a:extLst>
              <a:ext uri="{FF2B5EF4-FFF2-40B4-BE49-F238E27FC236}">
                <a16:creationId xmlns:a16="http://schemas.microsoft.com/office/drawing/2014/main" id="{D2694A0E-791F-5892-EE66-1289FF6E697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50494" y="1943577"/>
            <a:ext cx="475556" cy="475556"/>
          </a:xfrm>
          <a:prstGeom prst="rect">
            <a:avLst/>
          </a:prstGeom>
        </p:spPr>
      </p:pic>
      <p:sp>
        <p:nvSpPr>
          <p:cNvPr id="7" name="正方形/長方形 6">
            <a:extLst>
              <a:ext uri="{FF2B5EF4-FFF2-40B4-BE49-F238E27FC236}">
                <a16:creationId xmlns:a16="http://schemas.microsoft.com/office/drawing/2014/main" id="{84B318B4-850D-A900-1056-C0F63543ACB6}"/>
              </a:ext>
            </a:extLst>
          </p:cNvPr>
          <p:cNvSpPr/>
          <p:nvPr/>
        </p:nvSpPr>
        <p:spPr>
          <a:xfrm>
            <a:off x="2556456" y="2695284"/>
            <a:ext cx="8197403" cy="202462"/>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8" name="グラフィックス 7">
            <a:extLst>
              <a:ext uri="{FF2B5EF4-FFF2-40B4-BE49-F238E27FC236}">
                <a16:creationId xmlns:a16="http://schemas.microsoft.com/office/drawing/2014/main" id="{846F0987-5F91-3826-60DA-F07E1973E44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03419" y="3487426"/>
            <a:ext cx="3390900" cy="2895600"/>
          </a:xfrm>
          <a:prstGeom prst="rect">
            <a:avLst/>
          </a:prstGeom>
        </p:spPr>
      </p:pic>
      <p:sp>
        <p:nvSpPr>
          <p:cNvPr id="9" name="テキスト ボックス 8">
            <a:extLst>
              <a:ext uri="{FF2B5EF4-FFF2-40B4-BE49-F238E27FC236}">
                <a16:creationId xmlns:a16="http://schemas.microsoft.com/office/drawing/2014/main" id="{8C8109B9-E31F-AAA0-34EB-76C0B3CDA8B3}"/>
              </a:ext>
            </a:extLst>
          </p:cNvPr>
          <p:cNvSpPr txBox="1"/>
          <p:nvPr/>
        </p:nvSpPr>
        <p:spPr>
          <a:xfrm>
            <a:off x="9399580" y="6533228"/>
            <a:ext cx="2457457" cy="230832"/>
          </a:xfrm>
          <a:prstGeom prst="rect">
            <a:avLst/>
          </a:prstGeom>
          <a:noFill/>
        </p:spPr>
        <p:txBody>
          <a:bodyPr wrap="square" rtlCol="0">
            <a:spAutoFit/>
          </a:bodyPr>
          <a:lstStyle/>
          <a:p>
            <a:r>
              <a:rPr kumimoji="1" lang="ja-JP" altLang="en-US" sz="900" b="1" dirty="0">
                <a:solidFill>
                  <a:srgbClr val="00003E"/>
                </a:solidFill>
                <a:latin typeface="メイリオ" panose="020B0604030504040204" pitchFamily="50" charset="-128"/>
                <a:ea typeface="メイリオ" panose="020B0604030504040204" pitchFamily="50" charset="-128"/>
              </a:rPr>
              <a:t>（出展）</a:t>
            </a:r>
            <a:r>
              <a:rPr kumimoji="1" lang="en-US" altLang="ja-JP" sz="900" b="1" dirty="0" err="1">
                <a:solidFill>
                  <a:srgbClr val="00003E"/>
                </a:solidFill>
                <a:latin typeface="メイリオ" panose="020B0604030504040204" pitchFamily="50" charset="-128"/>
                <a:ea typeface="メイリオ" panose="020B0604030504040204" pitchFamily="50" charset="-128"/>
              </a:rPr>
              <a:t>PeopleDMP</a:t>
            </a:r>
            <a:r>
              <a:rPr kumimoji="1" lang="en-US" altLang="ja-JP" sz="900" b="1" dirty="0">
                <a:solidFill>
                  <a:srgbClr val="00003E"/>
                </a:solidFill>
                <a:latin typeface="メイリオ" panose="020B0604030504040204" pitchFamily="50" charset="-128"/>
                <a:ea typeface="メイリオ" panose="020B0604030504040204" pitchFamily="50" charset="-128"/>
              </a:rPr>
              <a:t> Tunes</a:t>
            </a:r>
            <a:r>
              <a:rPr kumimoji="1" lang="ja-JP" altLang="en-US" sz="900" b="1" dirty="0">
                <a:solidFill>
                  <a:srgbClr val="00003E"/>
                </a:solidFill>
                <a:latin typeface="メイリオ" panose="020B0604030504040204" pitchFamily="50" charset="-128"/>
                <a:ea typeface="メイリオ" panose="020B0604030504040204" pitchFamily="50" charset="-128"/>
              </a:rPr>
              <a:t>調査</a:t>
            </a:r>
            <a:r>
              <a:rPr kumimoji="1" lang="en-US" altLang="ja-JP" sz="900" b="1" dirty="0">
                <a:solidFill>
                  <a:srgbClr val="00003E"/>
                </a:solidFill>
                <a:latin typeface="メイリオ" panose="020B0604030504040204" pitchFamily="50" charset="-128"/>
                <a:ea typeface="メイリオ" panose="020B0604030504040204" pitchFamily="50" charset="-128"/>
              </a:rPr>
              <a:t>2022</a:t>
            </a:r>
            <a:endParaRPr kumimoji="1" lang="ja-JP" altLang="en-US" sz="900" b="1" dirty="0">
              <a:solidFill>
                <a:srgbClr val="00003E"/>
              </a:solidFill>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CB5854B1-C3E1-5841-C94C-F9D93BBFE840}"/>
              </a:ext>
            </a:extLst>
          </p:cNvPr>
          <p:cNvSpPr/>
          <p:nvPr/>
        </p:nvSpPr>
        <p:spPr>
          <a:xfrm>
            <a:off x="334962" y="1009745"/>
            <a:ext cx="11522076" cy="872472"/>
          </a:xfrm>
          <a:prstGeom prst="rect">
            <a:avLst/>
          </a:prstGeom>
          <a:solidFill>
            <a:srgbClr val="00003E">
              <a:alpha val="204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日本のスポーツコンテンツの中でも上位の人気を誇り、</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野球やサッカーの代表戦と並ぶほど、日本人の生活に浸透しているスポーツコンテンツである</a:t>
            </a:r>
          </a:p>
        </p:txBody>
      </p:sp>
    </p:spTree>
    <p:extLst>
      <p:ext uri="{BB962C8B-B14F-4D97-AF65-F5344CB8AC3E}">
        <p14:creationId xmlns:p14="http://schemas.microsoft.com/office/powerpoint/2010/main" val="26392693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83B330-3D3E-138B-3503-922A9C3B2381}"/>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B03007DD-122B-7A4A-4E1C-6BE19EBDCD2B}"/>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BE336C6D-398B-34AD-424F-A94287E30164}"/>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夏の甲子園は注目度の高いコンテンツ</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4ED8B6E2-010F-3512-3CEB-D3715FF3941A}"/>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8EACD14C-A31E-9389-4AD3-4EE243BCBBF8}"/>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sp>
        <p:nvSpPr>
          <p:cNvPr id="34" name="正方形/長方形 33">
            <a:extLst>
              <a:ext uri="{FF2B5EF4-FFF2-40B4-BE49-F238E27FC236}">
                <a16:creationId xmlns:a16="http://schemas.microsoft.com/office/drawing/2014/main" id="{25FCBD22-2173-55A2-587B-4743D5AAEEBE}"/>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大会期間の前後では、サッカー</a:t>
            </a:r>
            <a:r>
              <a:rPr lang="en-US" altLang="ja-JP" sz="2000" b="1" dirty="0">
                <a:solidFill>
                  <a:srgbClr val="00003E"/>
                </a:solidFill>
                <a:latin typeface="メイリオ" panose="020B0604030504040204" pitchFamily="50" charset="-128"/>
                <a:ea typeface="メイリオ" panose="020B0604030504040204" pitchFamily="50" charset="-128"/>
              </a:rPr>
              <a:t>W</a:t>
            </a:r>
            <a:r>
              <a:rPr lang="ja-JP" altLang="en-US" sz="2000" b="1">
                <a:solidFill>
                  <a:srgbClr val="00003E"/>
                </a:solidFill>
                <a:latin typeface="メイリオ" panose="020B0604030504040204" pitchFamily="50" charset="-128"/>
                <a:ea typeface="メイリオ" panose="020B0604030504040204" pitchFamily="50" charset="-128"/>
              </a:rPr>
              <a:t>杯と同程度の話題量になるほど、</a:t>
            </a:r>
          </a:p>
          <a:p>
            <a:pPr algn="ctr"/>
            <a:r>
              <a:rPr lang="ja-JP" altLang="en-US" sz="2000" b="1">
                <a:solidFill>
                  <a:srgbClr val="00003E"/>
                </a:solidFill>
                <a:latin typeface="メイリオ" panose="020B0604030504040204" pitchFamily="50" charset="-128"/>
                <a:ea typeface="メイリオ" panose="020B0604030504040204" pitchFamily="50" charset="-128"/>
              </a:rPr>
              <a:t>日本中で話題化されている人気コンテンツである</a:t>
            </a:r>
            <a:endParaRPr lang="ja-JP" altLang="en-US" sz="2800" b="1" dirty="0">
              <a:solidFill>
                <a:srgbClr val="00003E"/>
              </a:solidFill>
              <a:latin typeface="メイリオ" panose="020B0604030504040204" pitchFamily="50" charset="-128"/>
              <a:ea typeface="メイリオ" panose="020B0604030504040204" pitchFamily="50" charset="-128"/>
            </a:endParaRPr>
          </a:p>
        </p:txBody>
      </p:sp>
      <p:sp>
        <p:nvSpPr>
          <p:cNvPr id="3" name="テキスト ボックス 2">
            <a:extLst>
              <a:ext uri="{FF2B5EF4-FFF2-40B4-BE49-F238E27FC236}">
                <a16:creationId xmlns:a16="http://schemas.microsoft.com/office/drawing/2014/main" id="{42F78B9B-7D57-42AB-DC0B-1093F2C078AE}"/>
              </a:ext>
            </a:extLst>
          </p:cNvPr>
          <p:cNvSpPr txBox="1"/>
          <p:nvPr/>
        </p:nvSpPr>
        <p:spPr>
          <a:xfrm>
            <a:off x="2102390" y="1998383"/>
            <a:ext cx="7698296" cy="369332"/>
          </a:xfrm>
          <a:prstGeom prst="rect">
            <a:avLst/>
          </a:prstGeom>
          <a:noFill/>
        </p:spPr>
        <p:txBody>
          <a:bodyPr wrap="square" rtlCol="0" anchor="ctr">
            <a:spAutoFit/>
          </a:bodyPr>
          <a:lstStyle/>
          <a:p>
            <a:pPr algn="ctr"/>
            <a:r>
              <a:rPr lang="en-US" altLang="ja-JP" b="1" dirty="0">
                <a:solidFill>
                  <a:srgbClr val="00003E"/>
                </a:solidFill>
                <a:latin typeface="メイリオ" panose="020B0604030504040204" pitchFamily="50" charset="-128"/>
                <a:ea typeface="メイリオ" panose="020B0604030504040204" pitchFamily="50" charset="-128"/>
              </a:rPr>
              <a:t>X(Twitter)</a:t>
            </a:r>
            <a:r>
              <a:rPr lang="ja-JP" altLang="en-US" b="1">
                <a:solidFill>
                  <a:srgbClr val="00003E"/>
                </a:solidFill>
                <a:latin typeface="メイリオ" panose="020B0604030504040204" pitchFamily="50" charset="-128"/>
                <a:ea typeface="メイリオ" panose="020B0604030504040204" pitchFamily="50" charset="-128"/>
              </a:rPr>
              <a:t>上</a:t>
            </a:r>
            <a:r>
              <a:rPr lang="ja-JP" altLang="en-US" b="1" dirty="0">
                <a:solidFill>
                  <a:srgbClr val="00003E"/>
                </a:solidFill>
                <a:latin typeface="メイリオ" panose="020B0604030504040204" pitchFamily="50" charset="-128"/>
                <a:ea typeface="メイリオ" panose="020B0604030504040204" pitchFamily="50" charset="-128"/>
              </a:rPr>
              <a:t>での話題量</a:t>
            </a:r>
          </a:p>
        </p:txBody>
      </p:sp>
      <p:graphicFrame>
        <p:nvGraphicFramePr>
          <p:cNvPr id="4" name="グラフ 3">
            <a:extLst>
              <a:ext uri="{FF2B5EF4-FFF2-40B4-BE49-F238E27FC236}">
                <a16:creationId xmlns:a16="http://schemas.microsoft.com/office/drawing/2014/main" id="{105FE977-DEEA-BB67-D806-39D3F4CD8AC4}"/>
              </a:ext>
            </a:extLst>
          </p:cNvPr>
          <p:cNvGraphicFramePr>
            <a:graphicFrameLocks/>
          </p:cNvGraphicFramePr>
          <p:nvPr>
            <p:extLst>
              <p:ext uri="{D42A27DB-BD31-4B8C-83A1-F6EECF244321}">
                <p14:modId xmlns:p14="http://schemas.microsoft.com/office/powerpoint/2010/main" val="1048875689"/>
              </p:ext>
            </p:extLst>
          </p:nvPr>
        </p:nvGraphicFramePr>
        <p:xfrm>
          <a:off x="334963" y="2609766"/>
          <a:ext cx="11522075" cy="4034244"/>
        </p:xfrm>
        <a:graphic>
          <a:graphicData uri="http://schemas.openxmlformats.org/drawingml/2006/chart">
            <c:chart xmlns:c="http://schemas.openxmlformats.org/drawingml/2006/chart" xmlns:r="http://schemas.openxmlformats.org/officeDocument/2006/relationships" r:id="rId5"/>
          </a:graphicData>
        </a:graphic>
      </p:graphicFrame>
      <p:sp>
        <p:nvSpPr>
          <p:cNvPr id="5" name="テキスト ボックス 4">
            <a:extLst>
              <a:ext uri="{FF2B5EF4-FFF2-40B4-BE49-F238E27FC236}">
                <a16:creationId xmlns:a16="http://schemas.microsoft.com/office/drawing/2014/main" id="{D9668BF9-1DFB-17EB-AFED-B06FFAA4DC76}"/>
              </a:ext>
            </a:extLst>
          </p:cNvPr>
          <p:cNvSpPr txBox="1"/>
          <p:nvPr/>
        </p:nvSpPr>
        <p:spPr>
          <a:xfrm>
            <a:off x="8793956" y="6533228"/>
            <a:ext cx="3063081" cy="230832"/>
          </a:xfrm>
          <a:prstGeom prst="rect">
            <a:avLst/>
          </a:prstGeom>
          <a:noFill/>
        </p:spPr>
        <p:txBody>
          <a:bodyPr wrap="square" rtlCol="0">
            <a:spAutoFit/>
          </a:bodyPr>
          <a:lstStyle/>
          <a:p>
            <a:r>
              <a:rPr kumimoji="1" lang="ja-JP" altLang="en-US" sz="900" b="1" dirty="0">
                <a:solidFill>
                  <a:srgbClr val="00003E"/>
                </a:solidFill>
                <a:latin typeface="メイリオ" panose="020B0604030504040204" pitchFamily="50" charset="-128"/>
                <a:ea typeface="メイリオ" panose="020B0604030504040204" pitchFamily="50" charset="-128"/>
              </a:rPr>
              <a:t>（出展）</a:t>
            </a:r>
            <a:r>
              <a:rPr kumimoji="1" lang="en-US" altLang="ja-JP" sz="900" b="1" dirty="0">
                <a:solidFill>
                  <a:srgbClr val="00003E"/>
                </a:solidFill>
                <a:latin typeface="メイリオ" panose="020B0604030504040204" pitchFamily="50" charset="-128"/>
                <a:ea typeface="メイリオ" panose="020B0604030504040204" pitchFamily="50" charset="-128"/>
              </a:rPr>
              <a:t>Meltwater intelligence Twitter</a:t>
            </a:r>
            <a:r>
              <a:rPr kumimoji="1" lang="ja-JP" altLang="en-US" sz="900" b="1" dirty="0">
                <a:solidFill>
                  <a:srgbClr val="00003E"/>
                </a:solidFill>
                <a:latin typeface="メイリオ" panose="020B0604030504040204" pitchFamily="50" charset="-128"/>
                <a:ea typeface="メイリオ" panose="020B0604030504040204" pitchFamily="50" charset="-128"/>
              </a:rPr>
              <a:t>全量解析</a:t>
            </a:r>
          </a:p>
        </p:txBody>
      </p:sp>
    </p:spTree>
    <p:extLst>
      <p:ext uri="{BB962C8B-B14F-4D97-AF65-F5344CB8AC3E}">
        <p14:creationId xmlns:p14="http://schemas.microsoft.com/office/powerpoint/2010/main" val="42911191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BD0C16-E1B6-F2F0-7E94-6C5FDDAA14F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F87146C5-E25A-093B-6C12-BF2D751A1769}"/>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D45ED54F-7539-25E6-34B3-069A6FA10931}"/>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夏の甲子園では注目選手を輩出する</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ADEDBB53-7ECF-5312-381E-07EC72F6C742}"/>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E91AE2B-9D2D-BA30-6486-8ACB01612005}"/>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sp>
        <p:nvSpPr>
          <p:cNvPr id="34" name="正方形/長方形 33">
            <a:extLst>
              <a:ext uri="{FF2B5EF4-FFF2-40B4-BE49-F238E27FC236}">
                <a16:creationId xmlns:a16="http://schemas.microsoft.com/office/drawing/2014/main" id="{EAA1153C-C53E-4ACE-8971-A0C7C860CFD5}"/>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後にプロで活躍する数多くのスター選手もほとんどが甲子園経験者であり、</a:t>
            </a:r>
          </a:p>
          <a:p>
            <a:pPr algn="ctr"/>
            <a:r>
              <a:rPr lang="ja-JP" altLang="en-US" sz="2000" b="1">
                <a:solidFill>
                  <a:srgbClr val="00003E"/>
                </a:solidFill>
                <a:latin typeface="メイリオ" panose="020B0604030504040204" pitchFamily="50" charset="-128"/>
                <a:ea typeface="メイリオ" panose="020B0604030504040204" pitchFamily="50" charset="-128"/>
              </a:rPr>
              <a:t>夏の甲子園で有名になった選手が国民的人気者になることも！</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8780D1E7-9633-8E70-5F14-87F1828990A6}"/>
              </a:ext>
            </a:extLst>
          </p:cNvPr>
          <p:cNvSpPr/>
          <p:nvPr/>
        </p:nvSpPr>
        <p:spPr>
          <a:xfrm>
            <a:off x="1095828" y="2178713"/>
            <a:ext cx="10000344" cy="4194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accent3"/>
              </a:solidFill>
              <a:latin typeface="メイリオ" panose="020B0604030504040204" pitchFamily="50" charset="-128"/>
              <a:ea typeface="メイリオ" panose="020B0604030504040204" pitchFamily="50" charset="-128"/>
            </a:endParaRPr>
          </a:p>
        </p:txBody>
      </p:sp>
      <p:sp>
        <p:nvSpPr>
          <p:cNvPr id="4" name="テキスト ボックス 3">
            <a:extLst>
              <a:ext uri="{FF2B5EF4-FFF2-40B4-BE49-F238E27FC236}">
                <a16:creationId xmlns:a16="http://schemas.microsoft.com/office/drawing/2014/main" id="{DE4CF2E4-BF31-582C-A4B9-1B90D769ABC7}"/>
              </a:ext>
            </a:extLst>
          </p:cNvPr>
          <p:cNvSpPr txBox="1"/>
          <p:nvPr/>
        </p:nvSpPr>
        <p:spPr>
          <a:xfrm>
            <a:off x="198390" y="2382424"/>
            <a:ext cx="2452914" cy="338554"/>
          </a:xfrm>
          <a:prstGeom prst="rect">
            <a:avLst/>
          </a:prstGeom>
          <a:noFill/>
        </p:spPr>
        <p:txBody>
          <a:bodyPr wrap="square" rtlCol="0">
            <a:spAutoFit/>
          </a:bodyPr>
          <a:lstStyle/>
          <a:p>
            <a:pPr algn="ctr"/>
            <a:r>
              <a:rPr lang="ja-JP" altLang="en-US" sz="1600" b="1" dirty="0">
                <a:solidFill>
                  <a:srgbClr val="00003E"/>
                </a:solidFill>
                <a:latin typeface="メイリオ" panose="020B0604030504040204" pitchFamily="50" charset="-128"/>
                <a:ea typeface="メイリオ" panose="020B0604030504040204" pitchFamily="50" charset="-128"/>
              </a:rPr>
              <a:t>松坂大輔</a:t>
            </a:r>
            <a:endParaRPr kumimoji="1" lang="ja-JP" altLang="en-US" sz="1600" b="1" dirty="0">
              <a:solidFill>
                <a:srgbClr val="00003E"/>
              </a:solidFill>
              <a:latin typeface="メイリオ" panose="020B0604030504040204" pitchFamily="50" charset="-128"/>
              <a:ea typeface="メイリオ" panose="020B0604030504040204" pitchFamily="50" charset="-128"/>
            </a:endParaRPr>
          </a:p>
        </p:txBody>
      </p:sp>
      <p:pic>
        <p:nvPicPr>
          <p:cNvPr id="5" name="図 4">
            <a:extLst>
              <a:ext uri="{FF2B5EF4-FFF2-40B4-BE49-F238E27FC236}">
                <a16:creationId xmlns:a16="http://schemas.microsoft.com/office/drawing/2014/main" id="{7A72D43D-8584-241B-AB0A-9C10C5242354}"/>
              </a:ext>
            </a:extLst>
          </p:cNvPr>
          <p:cNvPicPr>
            <a:picLocks noChangeAspect="1"/>
          </p:cNvPicPr>
          <p:nvPr/>
        </p:nvPicPr>
        <p:blipFill>
          <a:blip r:embed="rId5"/>
          <a:stretch>
            <a:fillRect/>
          </a:stretch>
        </p:blipFill>
        <p:spPr>
          <a:xfrm>
            <a:off x="614950" y="2754758"/>
            <a:ext cx="3208883" cy="3867579"/>
          </a:xfrm>
          <a:prstGeom prst="rect">
            <a:avLst/>
          </a:prstGeom>
          <a:effectLst>
            <a:outerShdw blurRad="50800" dist="38100" dir="5400000" algn="t" rotWithShape="0">
              <a:prstClr val="black">
                <a:alpha val="40000"/>
              </a:prstClr>
            </a:outerShdw>
          </a:effectLst>
        </p:spPr>
      </p:pic>
      <p:pic>
        <p:nvPicPr>
          <p:cNvPr id="7" name="図 6">
            <a:extLst>
              <a:ext uri="{FF2B5EF4-FFF2-40B4-BE49-F238E27FC236}">
                <a16:creationId xmlns:a16="http://schemas.microsoft.com/office/drawing/2014/main" id="{7A35D536-558A-46C2-2546-40CFD4F79F65}"/>
              </a:ext>
            </a:extLst>
          </p:cNvPr>
          <p:cNvPicPr>
            <a:picLocks noChangeAspect="1"/>
          </p:cNvPicPr>
          <p:nvPr/>
        </p:nvPicPr>
        <p:blipFill>
          <a:blip r:embed="rId6"/>
          <a:stretch>
            <a:fillRect/>
          </a:stretch>
        </p:blipFill>
        <p:spPr>
          <a:xfrm>
            <a:off x="3954250" y="1993638"/>
            <a:ext cx="2546155" cy="3867579"/>
          </a:xfrm>
          <a:prstGeom prst="rect">
            <a:avLst/>
          </a:prstGeom>
          <a:effectLst>
            <a:outerShdw blurRad="50800" dist="38100" dir="5400000" algn="t" rotWithShape="0">
              <a:prstClr val="black">
                <a:alpha val="40000"/>
              </a:prstClr>
            </a:outerShdw>
          </a:effectLst>
        </p:spPr>
      </p:pic>
      <p:pic>
        <p:nvPicPr>
          <p:cNvPr id="8" name="図 7">
            <a:extLst>
              <a:ext uri="{FF2B5EF4-FFF2-40B4-BE49-F238E27FC236}">
                <a16:creationId xmlns:a16="http://schemas.microsoft.com/office/drawing/2014/main" id="{FAE7F46D-86E1-5F95-1A35-35D4E95AED45}"/>
              </a:ext>
            </a:extLst>
          </p:cNvPr>
          <p:cNvPicPr>
            <a:picLocks noChangeAspect="1"/>
          </p:cNvPicPr>
          <p:nvPr/>
        </p:nvPicPr>
        <p:blipFill>
          <a:blip r:embed="rId7"/>
          <a:stretch>
            <a:fillRect/>
          </a:stretch>
        </p:blipFill>
        <p:spPr>
          <a:xfrm>
            <a:off x="6630822" y="2754758"/>
            <a:ext cx="1957430" cy="3867579"/>
          </a:xfrm>
          <a:prstGeom prst="rect">
            <a:avLst/>
          </a:prstGeom>
          <a:effectLst>
            <a:outerShdw blurRad="50800" dist="38100" dir="5400000" algn="t" rotWithShape="0">
              <a:prstClr val="black">
                <a:alpha val="40000"/>
              </a:prstClr>
            </a:outerShdw>
          </a:effectLst>
        </p:spPr>
      </p:pic>
      <p:pic>
        <p:nvPicPr>
          <p:cNvPr id="9" name="図 8">
            <a:extLst>
              <a:ext uri="{FF2B5EF4-FFF2-40B4-BE49-F238E27FC236}">
                <a16:creationId xmlns:a16="http://schemas.microsoft.com/office/drawing/2014/main" id="{88A99649-0D51-CAF0-BE0D-8A2514C66947}"/>
              </a:ext>
            </a:extLst>
          </p:cNvPr>
          <p:cNvPicPr>
            <a:picLocks noChangeAspect="1"/>
          </p:cNvPicPr>
          <p:nvPr/>
        </p:nvPicPr>
        <p:blipFill>
          <a:blip r:embed="rId8"/>
          <a:stretch>
            <a:fillRect/>
          </a:stretch>
        </p:blipFill>
        <p:spPr>
          <a:xfrm>
            <a:off x="8718668" y="1993638"/>
            <a:ext cx="2858383" cy="3867579"/>
          </a:xfrm>
          <a:prstGeom prst="rect">
            <a:avLst/>
          </a:prstGeom>
          <a:effectLst>
            <a:outerShdw blurRad="50800" dist="38100" dir="5400000" algn="t" rotWithShape="0">
              <a:prstClr val="black">
                <a:alpha val="40000"/>
              </a:prstClr>
            </a:outerShdw>
          </a:effectLst>
        </p:spPr>
      </p:pic>
      <p:sp>
        <p:nvSpPr>
          <p:cNvPr id="10" name="テキスト ボックス 9">
            <a:extLst>
              <a:ext uri="{FF2B5EF4-FFF2-40B4-BE49-F238E27FC236}">
                <a16:creationId xmlns:a16="http://schemas.microsoft.com/office/drawing/2014/main" id="{E65EC937-5CD3-5B98-B32A-CF26C02E34A3}"/>
              </a:ext>
            </a:extLst>
          </p:cNvPr>
          <p:cNvSpPr txBox="1"/>
          <p:nvPr/>
        </p:nvSpPr>
        <p:spPr>
          <a:xfrm>
            <a:off x="3902946" y="5884605"/>
            <a:ext cx="2452914" cy="338554"/>
          </a:xfrm>
          <a:prstGeom prst="rect">
            <a:avLst/>
          </a:prstGeom>
          <a:noFill/>
        </p:spPr>
        <p:txBody>
          <a:bodyPr wrap="square" rtlCol="0">
            <a:spAutoFit/>
          </a:bodyPr>
          <a:lstStyle>
            <a:defPPr>
              <a:defRPr lang="ja-JP"/>
            </a:defPPr>
            <a:lvl1pPr algn="ctr">
              <a:defRPr sz="1600" b="1">
                <a:solidFill>
                  <a:schemeClr val="bg1"/>
                </a:solidFill>
              </a:defRPr>
            </a:lvl1pPr>
          </a:lstStyle>
          <a:p>
            <a:r>
              <a:rPr lang="ja-JP" altLang="en-US" dirty="0">
                <a:solidFill>
                  <a:srgbClr val="00003E"/>
                </a:solidFill>
                <a:latin typeface="メイリオ" panose="020B0604030504040204" pitchFamily="50" charset="-128"/>
                <a:ea typeface="メイリオ" panose="020B0604030504040204" pitchFamily="50" charset="-128"/>
              </a:rPr>
              <a:t>田中将大</a:t>
            </a:r>
          </a:p>
        </p:txBody>
      </p:sp>
      <p:sp>
        <p:nvSpPr>
          <p:cNvPr id="11" name="テキスト ボックス 10">
            <a:extLst>
              <a:ext uri="{FF2B5EF4-FFF2-40B4-BE49-F238E27FC236}">
                <a16:creationId xmlns:a16="http://schemas.microsoft.com/office/drawing/2014/main" id="{2A3216C8-35B3-1CDD-7614-21DF05AAF6A3}"/>
              </a:ext>
            </a:extLst>
          </p:cNvPr>
          <p:cNvSpPr txBox="1"/>
          <p:nvPr/>
        </p:nvSpPr>
        <p:spPr>
          <a:xfrm>
            <a:off x="6188748" y="2382424"/>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斎藤佑樹</a:t>
            </a:r>
          </a:p>
        </p:txBody>
      </p:sp>
      <p:sp>
        <p:nvSpPr>
          <p:cNvPr id="12" name="テキスト ボックス 11">
            <a:extLst>
              <a:ext uri="{FF2B5EF4-FFF2-40B4-BE49-F238E27FC236}">
                <a16:creationId xmlns:a16="http://schemas.microsoft.com/office/drawing/2014/main" id="{AF612EFF-7881-D920-8BC5-FA9CE6F18F24}"/>
              </a:ext>
            </a:extLst>
          </p:cNvPr>
          <p:cNvSpPr txBox="1"/>
          <p:nvPr/>
        </p:nvSpPr>
        <p:spPr>
          <a:xfrm>
            <a:off x="9134762" y="5884605"/>
            <a:ext cx="2452914" cy="338554"/>
          </a:xfrm>
          <a:prstGeom prst="rect">
            <a:avLst/>
          </a:prstGeom>
          <a:noFill/>
        </p:spPr>
        <p:txBody>
          <a:bodyPr wrap="square" rtlCol="0">
            <a:spAutoFit/>
          </a:bodyPr>
          <a:lstStyle/>
          <a:p>
            <a:pPr algn="ctr"/>
            <a:r>
              <a:rPr kumimoji="1" lang="ja-JP" altLang="en-US" sz="1600" b="1" dirty="0">
                <a:solidFill>
                  <a:srgbClr val="00003E"/>
                </a:solidFill>
                <a:latin typeface="メイリオ" panose="020B0604030504040204" pitchFamily="50" charset="-128"/>
                <a:ea typeface="メイリオ" panose="020B0604030504040204" pitchFamily="50" charset="-128"/>
              </a:rPr>
              <a:t>大谷翔平</a:t>
            </a:r>
          </a:p>
        </p:txBody>
      </p:sp>
      <p:pic>
        <p:nvPicPr>
          <p:cNvPr id="18" name="図 17">
            <a:extLst>
              <a:ext uri="{FF2B5EF4-FFF2-40B4-BE49-F238E27FC236}">
                <a16:creationId xmlns:a16="http://schemas.microsoft.com/office/drawing/2014/main" id="{239A6BD0-D23B-3869-27FE-CEC084F6C88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05641" y="2294884"/>
            <a:ext cx="475556" cy="475556"/>
          </a:xfrm>
          <a:prstGeom prst="rect">
            <a:avLst/>
          </a:prstGeom>
        </p:spPr>
      </p:pic>
      <p:pic>
        <p:nvPicPr>
          <p:cNvPr id="19" name="図 18">
            <a:extLst>
              <a:ext uri="{FF2B5EF4-FFF2-40B4-BE49-F238E27FC236}">
                <a16:creationId xmlns:a16="http://schemas.microsoft.com/office/drawing/2014/main" id="{32BAE0F7-43B6-68A6-E07F-BB79BBC593D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575469" y="2294886"/>
            <a:ext cx="475556" cy="475556"/>
          </a:xfrm>
          <a:prstGeom prst="rect">
            <a:avLst/>
          </a:prstGeom>
        </p:spPr>
      </p:pic>
      <p:pic>
        <p:nvPicPr>
          <p:cNvPr id="21" name="図 20">
            <a:extLst>
              <a:ext uri="{FF2B5EF4-FFF2-40B4-BE49-F238E27FC236}">
                <a16:creationId xmlns:a16="http://schemas.microsoft.com/office/drawing/2014/main" id="{65D0338F-9503-04D7-285D-2EAF14C2CC8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28739" y="5826264"/>
            <a:ext cx="475556" cy="475556"/>
          </a:xfrm>
          <a:prstGeom prst="rect">
            <a:avLst/>
          </a:prstGeom>
        </p:spPr>
      </p:pic>
      <p:pic>
        <p:nvPicPr>
          <p:cNvPr id="22" name="図 21">
            <a:extLst>
              <a:ext uri="{FF2B5EF4-FFF2-40B4-BE49-F238E27FC236}">
                <a16:creationId xmlns:a16="http://schemas.microsoft.com/office/drawing/2014/main" id="{2767EC43-6EDD-51F6-D5A1-278FC219E6E6}"/>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522099" y="5826264"/>
            <a:ext cx="475556" cy="475556"/>
          </a:xfrm>
          <a:prstGeom prst="rect">
            <a:avLst/>
          </a:prstGeom>
        </p:spPr>
      </p:pic>
    </p:spTree>
    <p:extLst>
      <p:ext uri="{BB962C8B-B14F-4D97-AF65-F5344CB8AC3E}">
        <p14:creationId xmlns:p14="http://schemas.microsoft.com/office/powerpoint/2010/main" val="24521542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12E30D-81D9-0FBF-8C5C-472DD67A962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96DB5E-1D99-7742-9823-D2D2D643F770}"/>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19C581B7-1A38-311C-5DDA-7371C4F27A18}"/>
              </a:ext>
            </a:extLst>
          </p:cNvPr>
          <p:cNvSpPr>
            <a:spLocks noGrp="1"/>
          </p:cNvSpPr>
          <p:nvPr>
            <p:ph type="body" sz="quarter" idx="10"/>
          </p:nvPr>
        </p:nvSpPr>
        <p:spPr/>
        <p:txBody>
          <a:bodyPr/>
          <a:lstStyle/>
          <a:p>
            <a:r>
              <a:rPr lang="en-US" altLang="ja-JP" dirty="0">
                <a:latin typeface="メイリオ" panose="020B0604030504040204" pitchFamily="50" charset="-128"/>
                <a:ea typeface="メイリオ" panose="020B0604030504040204" pitchFamily="50" charset="-128"/>
              </a:rPr>
              <a:t>2025</a:t>
            </a:r>
            <a:r>
              <a:rPr lang="ja-JP" altLang="en-US">
                <a:latin typeface="メイリオ" panose="020B0604030504040204" pitchFamily="50" charset="-128"/>
                <a:ea typeface="メイリオ" panose="020B0604030504040204" pitchFamily="50" charset="-128"/>
              </a:rPr>
              <a:t>年　大会概要</a:t>
            </a:r>
            <a:endParaRPr lang="ja-JP" altLang="en-US" dirty="0">
              <a:latin typeface="メイリオ" panose="020B0604030504040204" pitchFamily="50" charset="-128"/>
              <a:ea typeface="メイリオ" panose="020B0604030504040204" pitchFamily="50" charset="-128"/>
            </a:endParaRPr>
          </a:p>
        </p:txBody>
      </p:sp>
      <p:sp>
        <p:nvSpPr>
          <p:cNvPr id="40" name="Template">
            <a:extLst>
              <a:ext uri="{FF2B5EF4-FFF2-40B4-BE49-F238E27FC236}">
                <a16:creationId xmlns:a16="http://schemas.microsoft.com/office/drawing/2014/main" id="{7F15E26A-CCBB-F5AD-FE6A-FBDEBD553C58}"/>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98A71624-0A26-5A7D-F7F4-137C0B5C3CC5}"/>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sp>
        <p:nvSpPr>
          <p:cNvPr id="14" name="正方形/長方形 13">
            <a:extLst>
              <a:ext uri="{FF2B5EF4-FFF2-40B4-BE49-F238E27FC236}">
                <a16:creationId xmlns:a16="http://schemas.microsoft.com/office/drawing/2014/main" id="{B8BC3F62-B705-EE83-D803-6154A54D83AC}"/>
              </a:ext>
            </a:extLst>
          </p:cNvPr>
          <p:cNvSpPr/>
          <p:nvPr/>
        </p:nvSpPr>
        <p:spPr>
          <a:xfrm>
            <a:off x="479425" y="4196286"/>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大会期間</a:t>
            </a:r>
          </a:p>
        </p:txBody>
      </p:sp>
      <p:sp>
        <p:nvSpPr>
          <p:cNvPr id="15" name="正方形/長方形 14">
            <a:extLst>
              <a:ext uri="{FF2B5EF4-FFF2-40B4-BE49-F238E27FC236}">
                <a16:creationId xmlns:a16="http://schemas.microsoft.com/office/drawing/2014/main" id="{0174A686-666C-2538-C6A4-6D1FF94B7164}"/>
              </a:ext>
            </a:extLst>
          </p:cNvPr>
          <p:cNvSpPr/>
          <p:nvPr/>
        </p:nvSpPr>
        <p:spPr>
          <a:xfrm>
            <a:off x="479425" y="4947169"/>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bg1"/>
                </a:solidFill>
                <a:latin typeface="メイリオ" panose="020B0604030504040204" pitchFamily="50" charset="-128"/>
                <a:ea typeface="メイリオ" panose="020B0604030504040204" pitchFamily="50" charset="-128"/>
              </a:rPr>
              <a:t>試合形式</a:t>
            </a:r>
            <a:endParaRPr kumimoji="1" lang="ja-JP" altLang="en-US" b="1">
              <a:solidFill>
                <a:schemeClr val="bg1"/>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056141C6-3DD0-4847-9A8B-BD06A9646AD0}"/>
              </a:ext>
            </a:extLst>
          </p:cNvPr>
          <p:cNvSpPr/>
          <p:nvPr/>
        </p:nvSpPr>
        <p:spPr>
          <a:xfrm>
            <a:off x="3918868" y="4947169"/>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合計</a:t>
            </a:r>
            <a:r>
              <a:rPr lang="en-US" altLang="ja-JP" b="1" dirty="0">
                <a:solidFill>
                  <a:srgbClr val="00003E"/>
                </a:solidFill>
                <a:latin typeface="メイリオ" panose="020B0604030504040204" pitchFamily="50" charset="-128"/>
                <a:ea typeface="メイリオ" panose="020B0604030504040204" pitchFamily="50" charset="-128"/>
              </a:rPr>
              <a:t>48</a:t>
            </a:r>
            <a:r>
              <a:rPr lang="ja-JP" altLang="en-US" b="1" dirty="0">
                <a:solidFill>
                  <a:srgbClr val="00003E"/>
                </a:solidFill>
                <a:latin typeface="メイリオ" panose="020B0604030504040204" pitchFamily="50" charset="-128"/>
                <a:ea typeface="メイリオ" panose="020B0604030504040204" pitchFamily="50" charset="-128"/>
              </a:rPr>
              <a:t>試合</a:t>
            </a:r>
          </a:p>
          <a:p>
            <a:pPr defTabSz="685634">
              <a:lnSpc>
                <a:spcPct val="110000"/>
              </a:lnSpc>
              <a:spcBef>
                <a:spcPts val="150"/>
              </a:spcBef>
              <a:spcAft>
                <a:spcPts val="150"/>
              </a:spcAft>
            </a:pPr>
            <a:r>
              <a:rPr lang="ja-JP" altLang="en-US" sz="1600" dirty="0">
                <a:solidFill>
                  <a:srgbClr val="00003E"/>
                </a:solidFill>
                <a:latin typeface="メイリオ" panose="020B0604030504040204" pitchFamily="50" charset="-128"/>
                <a:ea typeface="メイリオ" panose="020B0604030504040204" pitchFamily="50" charset="-128"/>
              </a:rPr>
              <a:t>出場</a:t>
            </a:r>
            <a:r>
              <a:rPr lang="en-US" altLang="ja-JP" sz="1600" dirty="0">
                <a:solidFill>
                  <a:srgbClr val="00003E"/>
                </a:solidFill>
                <a:latin typeface="メイリオ" panose="020B0604030504040204" pitchFamily="50" charset="-128"/>
                <a:ea typeface="メイリオ" panose="020B0604030504040204" pitchFamily="50" charset="-128"/>
              </a:rPr>
              <a:t>49</a:t>
            </a:r>
            <a:r>
              <a:rPr lang="ja-JP" altLang="en-US" sz="1600" dirty="0">
                <a:solidFill>
                  <a:srgbClr val="00003E"/>
                </a:solidFill>
                <a:latin typeface="メイリオ" panose="020B0604030504040204" pitchFamily="50" charset="-128"/>
                <a:ea typeface="メイリオ" panose="020B0604030504040204" pitchFamily="50" charset="-128"/>
              </a:rPr>
              <a:t>校による一発勝負のトーナメント（北海道は北と南、東京は東と西の</a:t>
            </a:r>
            <a:r>
              <a:rPr lang="en-US" altLang="ja-JP" sz="1600" dirty="0">
                <a:solidFill>
                  <a:srgbClr val="00003E"/>
                </a:solidFill>
                <a:latin typeface="メイリオ" panose="020B0604030504040204" pitchFamily="50" charset="-128"/>
                <a:ea typeface="メイリオ" panose="020B0604030504040204" pitchFamily="50" charset="-128"/>
              </a:rPr>
              <a:t>2</a:t>
            </a:r>
            <a:r>
              <a:rPr lang="ja-JP" altLang="en-US" sz="1600" dirty="0">
                <a:solidFill>
                  <a:srgbClr val="00003E"/>
                </a:solidFill>
                <a:latin typeface="メイリオ" panose="020B0604030504040204" pitchFamily="50" charset="-128"/>
                <a:ea typeface="メイリオ" panose="020B0604030504040204" pitchFamily="50" charset="-128"/>
              </a:rPr>
              <a:t>校）</a:t>
            </a:r>
          </a:p>
        </p:txBody>
      </p:sp>
      <p:sp>
        <p:nvSpPr>
          <p:cNvPr id="17" name="正方形/長方形 16">
            <a:extLst>
              <a:ext uri="{FF2B5EF4-FFF2-40B4-BE49-F238E27FC236}">
                <a16:creationId xmlns:a16="http://schemas.microsoft.com/office/drawing/2014/main" id="{14A78589-2F73-0629-DC2A-2688591D87E9}"/>
              </a:ext>
            </a:extLst>
          </p:cNvPr>
          <p:cNvSpPr/>
          <p:nvPr/>
        </p:nvSpPr>
        <p:spPr>
          <a:xfrm>
            <a:off x="3918868" y="4196286"/>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rgbClr val="00003E"/>
                </a:solidFill>
                <a:latin typeface="メイリオ" panose="020B0604030504040204" pitchFamily="50" charset="-128"/>
                <a:ea typeface="メイリオ" panose="020B0604030504040204" pitchFamily="50" charset="-128"/>
              </a:rPr>
              <a:t>2025</a:t>
            </a:r>
            <a:r>
              <a:rPr lang="ja-JP" altLang="en-US" b="1">
                <a:solidFill>
                  <a:srgbClr val="00003E"/>
                </a:solidFill>
                <a:latin typeface="メイリオ" panose="020B0604030504040204" pitchFamily="50" charset="-128"/>
                <a:ea typeface="メイリオ" panose="020B0604030504040204" pitchFamily="50" charset="-128"/>
              </a:rPr>
              <a:t>年</a:t>
            </a:r>
            <a:r>
              <a:rPr lang="en-US" altLang="ja-JP" b="1" dirty="0">
                <a:solidFill>
                  <a:srgbClr val="00003E"/>
                </a:solidFill>
                <a:latin typeface="メイリオ" panose="020B0604030504040204" pitchFamily="50" charset="-128"/>
                <a:ea typeface="メイリオ" panose="020B0604030504040204" pitchFamily="50" charset="-128"/>
              </a:rPr>
              <a:t>8</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5</a:t>
            </a:r>
            <a:r>
              <a:rPr lang="ja-JP" altLang="en-US" b="1">
                <a:solidFill>
                  <a:srgbClr val="00003E"/>
                </a:solidFill>
                <a:latin typeface="メイリオ" panose="020B0604030504040204" pitchFamily="50" charset="-128"/>
                <a:ea typeface="メイリオ" panose="020B0604030504040204" pitchFamily="50" charset="-128"/>
              </a:rPr>
              <a:t>日</a:t>
            </a:r>
            <a:r>
              <a:rPr lang="ja-JP" altLang="en-US" b="1" dirty="0">
                <a:solidFill>
                  <a:srgbClr val="00003E"/>
                </a:solidFill>
                <a:latin typeface="メイリオ" panose="020B0604030504040204" pitchFamily="50" charset="-128"/>
                <a:ea typeface="メイリオ" panose="020B0604030504040204" pitchFamily="50" charset="-128"/>
              </a:rPr>
              <a:t>～</a:t>
            </a:r>
            <a:r>
              <a:rPr lang="en-US" altLang="ja-JP" b="1" dirty="0">
                <a:solidFill>
                  <a:srgbClr val="00003E"/>
                </a:solidFill>
                <a:latin typeface="メイリオ" panose="020B0604030504040204" pitchFamily="50" charset="-128"/>
                <a:ea typeface="メイリオ" panose="020B0604030504040204" pitchFamily="50" charset="-128"/>
              </a:rPr>
              <a:t>8</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22</a:t>
            </a:r>
            <a:r>
              <a:rPr lang="ja-JP" altLang="en-US" b="1">
                <a:solidFill>
                  <a:srgbClr val="00003E"/>
                </a:solidFill>
                <a:latin typeface="メイリオ" panose="020B0604030504040204" pitchFamily="50" charset="-128"/>
                <a:ea typeface="メイリオ" panose="020B0604030504040204" pitchFamily="50" charset="-128"/>
              </a:rPr>
              <a:t>日 </a:t>
            </a:r>
            <a:r>
              <a:rPr lang="ja-JP" altLang="en-US" b="1" dirty="0">
                <a:solidFill>
                  <a:srgbClr val="00003E"/>
                </a:solidFill>
                <a:latin typeface="メイリオ" panose="020B0604030504040204" pitchFamily="50" charset="-128"/>
                <a:ea typeface="メイリオ" panose="020B0604030504040204" pitchFamily="50" charset="-128"/>
              </a:rPr>
              <a:t>予定</a:t>
            </a:r>
            <a:r>
              <a:rPr lang="ja-JP" altLang="en-US" sz="1600" dirty="0">
                <a:solidFill>
                  <a:srgbClr val="00003E"/>
                </a:solidFill>
                <a:latin typeface="メイリオ" panose="020B0604030504040204" pitchFamily="50" charset="-128"/>
                <a:ea typeface="メイリオ" panose="020B0604030504040204" pitchFamily="50" charset="-128"/>
              </a:rPr>
              <a:t>（休養日</a:t>
            </a:r>
            <a:r>
              <a:rPr lang="en-US" altLang="ja-JP" sz="1600" dirty="0">
                <a:solidFill>
                  <a:srgbClr val="00003E"/>
                </a:solidFill>
                <a:latin typeface="メイリオ" panose="020B0604030504040204" pitchFamily="50" charset="-128"/>
                <a:ea typeface="メイリオ" panose="020B0604030504040204" pitchFamily="50" charset="-128"/>
              </a:rPr>
              <a:t>3</a:t>
            </a:r>
            <a:r>
              <a:rPr lang="ja-JP" altLang="en-US" sz="1600" dirty="0">
                <a:solidFill>
                  <a:srgbClr val="00003E"/>
                </a:solidFill>
                <a:latin typeface="メイリオ" panose="020B0604030504040204" pitchFamily="50" charset="-128"/>
                <a:ea typeface="メイリオ" panose="020B0604030504040204" pitchFamily="50" charset="-128"/>
              </a:rPr>
              <a:t>日を含む ）</a:t>
            </a:r>
          </a:p>
          <a:p>
            <a:pPr defTabSz="685634">
              <a:lnSpc>
                <a:spcPct val="110000"/>
              </a:lnSpc>
              <a:spcBef>
                <a:spcPts val="150"/>
              </a:spcBef>
              <a:spcAft>
                <a:spcPts val="150"/>
              </a:spcAft>
            </a:pPr>
            <a:r>
              <a:rPr lang="en-US" altLang="ja-JP" sz="1600" dirty="0">
                <a:solidFill>
                  <a:srgbClr val="00003E"/>
                </a:solidFill>
                <a:latin typeface="メイリオ" panose="020B0604030504040204" pitchFamily="50" charset="-128"/>
                <a:ea typeface="メイリオ" panose="020B0604030504040204" pitchFamily="50" charset="-128"/>
              </a:rPr>
              <a:t>※</a:t>
            </a:r>
            <a:r>
              <a:rPr lang="ja-JP" altLang="en-US" sz="1600" dirty="0">
                <a:solidFill>
                  <a:srgbClr val="00003E"/>
                </a:solidFill>
                <a:latin typeface="メイリオ" panose="020B0604030504040204" pitchFamily="50" charset="-128"/>
                <a:ea typeface="メイリオ" panose="020B0604030504040204" pitchFamily="50" charset="-128"/>
              </a:rPr>
              <a:t>雨天順延</a:t>
            </a:r>
          </a:p>
        </p:txBody>
      </p:sp>
      <p:sp>
        <p:nvSpPr>
          <p:cNvPr id="20" name="正方形/長方形 19">
            <a:extLst>
              <a:ext uri="{FF2B5EF4-FFF2-40B4-BE49-F238E27FC236}">
                <a16:creationId xmlns:a16="http://schemas.microsoft.com/office/drawing/2014/main" id="{DC9ED313-453E-72A6-AD57-EE4F55C3CA80}"/>
              </a:ext>
            </a:extLst>
          </p:cNvPr>
          <p:cNvSpPr/>
          <p:nvPr/>
        </p:nvSpPr>
        <p:spPr>
          <a:xfrm>
            <a:off x="479425" y="1192754"/>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正式名称</a:t>
            </a:r>
          </a:p>
        </p:txBody>
      </p:sp>
      <p:sp>
        <p:nvSpPr>
          <p:cNvPr id="23" name="正方形/長方形 22">
            <a:extLst>
              <a:ext uri="{FF2B5EF4-FFF2-40B4-BE49-F238E27FC236}">
                <a16:creationId xmlns:a16="http://schemas.microsoft.com/office/drawing/2014/main" id="{72F4A7EB-5CFF-3637-2A1D-BBD692215D90}"/>
              </a:ext>
            </a:extLst>
          </p:cNvPr>
          <p:cNvSpPr/>
          <p:nvPr/>
        </p:nvSpPr>
        <p:spPr>
          <a:xfrm>
            <a:off x="3918868" y="1192754"/>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zh-CN" altLang="en-US" b="1" dirty="0">
                <a:solidFill>
                  <a:srgbClr val="00003E"/>
                </a:solidFill>
                <a:latin typeface="メイリオ" panose="020B0604030504040204" pitchFamily="50" charset="-128"/>
                <a:ea typeface="メイリオ" panose="020B0604030504040204" pitchFamily="50" charset="-128"/>
              </a:rPr>
              <a:t>第</a:t>
            </a:r>
            <a:r>
              <a:rPr lang="en-US" altLang="zh-CN" b="1" dirty="0">
                <a:solidFill>
                  <a:srgbClr val="00003E"/>
                </a:solidFill>
                <a:latin typeface="メイリオ" panose="020B0604030504040204" pitchFamily="50" charset="-128"/>
                <a:ea typeface="メイリオ" panose="020B0604030504040204" pitchFamily="50" charset="-128"/>
              </a:rPr>
              <a:t>107</a:t>
            </a:r>
            <a:r>
              <a:rPr lang="zh-CN" altLang="en-US" b="1" dirty="0">
                <a:solidFill>
                  <a:srgbClr val="00003E"/>
                </a:solidFill>
                <a:latin typeface="メイリオ" panose="020B0604030504040204" pitchFamily="50" charset="-128"/>
                <a:ea typeface="メイリオ" panose="020B0604030504040204" pitchFamily="50" charset="-128"/>
              </a:rPr>
              <a:t>回全国高等学校野球選手権記念大会</a:t>
            </a:r>
          </a:p>
        </p:txBody>
      </p:sp>
      <p:sp>
        <p:nvSpPr>
          <p:cNvPr id="24" name="正方形/長方形 23">
            <a:extLst>
              <a:ext uri="{FF2B5EF4-FFF2-40B4-BE49-F238E27FC236}">
                <a16:creationId xmlns:a16="http://schemas.microsoft.com/office/drawing/2014/main" id="{F5777B06-BD13-5714-3CFA-EE88C33E7B9A}"/>
              </a:ext>
            </a:extLst>
          </p:cNvPr>
          <p:cNvSpPr/>
          <p:nvPr/>
        </p:nvSpPr>
        <p:spPr>
          <a:xfrm>
            <a:off x="479425" y="1943637"/>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メイリオ" panose="020B0604030504040204" pitchFamily="50" charset="-128"/>
                <a:ea typeface="メイリオ" panose="020B0604030504040204" pitchFamily="50" charset="-128"/>
              </a:rPr>
              <a:t>主催</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815CDAA9-8D3E-E943-6E1A-5FB64D270BE9}"/>
              </a:ext>
            </a:extLst>
          </p:cNvPr>
          <p:cNvSpPr/>
          <p:nvPr/>
        </p:nvSpPr>
        <p:spPr>
          <a:xfrm>
            <a:off x="3918868" y="1943637"/>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朝日新聞社、日本高等学校野球連盟</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32B28E6A-ABEC-BB48-C865-A4FBD27ECBA3}"/>
              </a:ext>
            </a:extLst>
          </p:cNvPr>
          <p:cNvSpPr/>
          <p:nvPr/>
        </p:nvSpPr>
        <p:spPr>
          <a:xfrm>
            <a:off x="479425" y="2694520"/>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lang="ja-JP" altLang="en-US" b="1" dirty="0">
                <a:solidFill>
                  <a:prstClr val="white"/>
                </a:solidFill>
                <a:latin typeface="メイリオ" panose="020B0604030504040204" pitchFamily="50" charset="-128"/>
                <a:ea typeface="メイリオ" panose="020B0604030504040204" pitchFamily="50" charset="-128"/>
              </a:rPr>
              <a:t>後援</a:t>
            </a:r>
            <a:endPar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02CBBBA3-3CDB-1A7A-8C13-422302BE4E5D}"/>
              </a:ext>
            </a:extLst>
          </p:cNvPr>
          <p:cNvSpPr/>
          <p:nvPr/>
        </p:nvSpPr>
        <p:spPr>
          <a:xfrm>
            <a:off x="3918868" y="2694520"/>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毎日新聞社</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8" name="正方形/長方形 27">
            <a:extLst>
              <a:ext uri="{FF2B5EF4-FFF2-40B4-BE49-F238E27FC236}">
                <a16:creationId xmlns:a16="http://schemas.microsoft.com/office/drawing/2014/main" id="{0F7A69E2-2845-8F94-A97A-895DFA59D580}"/>
              </a:ext>
            </a:extLst>
          </p:cNvPr>
          <p:cNvSpPr/>
          <p:nvPr/>
        </p:nvSpPr>
        <p:spPr>
          <a:xfrm>
            <a:off x="479425" y="3445403"/>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特別協力</a:t>
            </a:r>
          </a:p>
        </p:txBody>
      </p:sp>
      <p:sp>
        <p:nvSpPr>
          <p:cNvPr id="29" name="正方形/長方形 28">
            <a:extLst>
              <a:ext uri="{FF2B5EF4-FFF2-40B4-BE49-F238E27FC236}">
                <a16:creationId xmlns:a16="http://schemas.microsoft.com/office/drawing/2014/main" id="{59181C68-1FAE-B9E9-6730-7C6BC6D18ED7}"/>
              </a:ext>
            </a:extLst>
          </p:cNvPr>
          <p:cNvSpPr/>
          <p:nvPr/>
        </p:nvSpPr>
        <p:spPr>
          <a:xfrm>
            <a:off x="3918868" y="3445403"/>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rgbClr val="00003E"/>
                </a:solidFill>
                <a:latin typeface="メイリオ" panose="020B0604030504040204" pitchFamily="50" charset="-128"/>
                <a:ea typeface="メイリオ" panose="020B0604030504040204" pitchFamily="50" charset="-128"/>
              </a:rPr>
              <a:t>阪神甲子園球場</a:t>
            </a:r>
            <a:endParaRPr lang="en-US" altLang="ja-JP" b="1" dirty="0">
              <a:solidFill>
                <a:srgbClr val="00003E"/>
              </a:solidFill>
              <a:latin typeface="メイリオ" panose="020B0604030504040204" pitchFamily="50" charset="-128"/>
              <a:ea typeface="メイリオ" panose="020B0604030504040204" pitchFamily="50" charset="-128"/>
            </a:endParaRPr>
          </a:p>
        </p:txBody>
      </p:sp>
      <p:pic>
        <p:nvPicPr>
          <p:cNvPr id="30" name="グラフィックス 29">
            <a:extLst>
              <a:ext uri="{FF2B5EF4-FFF2-40B4-BE49-F238E27FC236}">
                <a16:creationId xmlns:a16="http://schemas.microsoft.com/office/drawing/2014/main" id="{4222844A-3673-A4C0-DB5E-F54D93716073}"/>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810" y="4259637"/>
            <a:ext cx="544632" cy="544632"/>
          </a:xfrm>
          <a:prstGeom prst="rect">
            <a:avLst/>
          </a:prstGeom>
        </p:spPr>
      </p:pic>
      <p:pic>
        <p:nvPicPr>
          <p:cNvPr id="31" name="グラフィックス 30">
            <a:extLst>
              <a:ext uri="{FF2B5EF4-FFF2-40B4-BE49-F238E27FC236}">
                <a16:creationId xmlns:a16="http://schemas.microsoft.com/office/drawing/2014/main" id="{6D9BE648-0165-4A1C-494F-64D0CDF7406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99579" y="4993062"/>
            <a:ext cx="599095" cy="599095"/>
          </a:xfrm>
          <a:prstGeom prst="rect">
            <a:avLst/>
          </a:prstGeom>
        </p:spPr>
      </p:pic>
      <p:pic>
        <p:nvPicPr>
          <p:cNvPr id="32" name="グラフィックス 31">
            <a:extLst>
              <a:ext uri="{FF2B5EF4-FFF2-40B4-BE49-F238E27FC236}">
                <a16:creationId xmlns:a16="http://schemas.microsoft.com/office/drawing/2014/main" id="{41C8CDDD-1794-4C4C-6F60-535BDA95A19C}"/>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99579" y="3488059"/>
            <a:ext cx="599095" cy="599095"/>
          </a:xfrm>
          <a:prstGeom prst="rect">
            <a:avLst/>
          </a:prstGeom>
        </p:spPr>
      </p:pic>
      <p:pic>
        <p:nvPicPr>
          <p:cNvPr id="33" name="グラフィックス 32">
            <a:extLst>
              <a:ext uri="{FF2B5EF4-FFF2-40B4-BE49-F238E27FC236}">
                <a16:creationId xmlns:a16="http://schemas.microsoft.com/office/drawing/2014/main" id="{8A2766E2-63EC-205F-D5A5-E760DB86BA1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26810" y="2764204"/>
            <a:ext cx="544632" cy="544632"/>
          </a:xfrm>
          <a:prstGeom prst="rect">
            <a:avLst/>
          </a:prstGeom>
        </p:spPr>
      </p:pic>
      <p:pic>
        <p:nvPicPr>
          <p:cNvPr id="35" name="グラフィックス 34">
            <a:extLst>
              <a:ext uri="{FF2B5EF4-FFF2-40B4-BE49-F238E27FC236}">
                <a16:creationId xmlns:a16="http://schemas.microsoft.com/office/drawing/2014/main" id="{F3E6F019-B454-EBD3-4D22-4ADA1EB9090E}"/>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26810" y="1262437"/>
            <a:ext cx="544632" cy="544632"/>
          </a:xfrm>
          <a:prstGeom prst="rect">
            <a:avLst/>
          </a:prstGeom>
        </p:spPr>
      </p:pic>
      <p:pic>
        <p:nvPicPr>
          <p:cNvPr id="36" name="グラフィックス 35">
            <a:extLst>
              <a:ext uri="{FF2B5EF4-FFF2-40B4-BE49-F238E27FC236}">
                <a16:creationId xmlns:a16="http://schemas.microsoft.com/office/drawing/2014/main" id="{7E4A1AE8-9749-EABB-7A80-15AF7AB9F3F2}"/>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51566" y="2038076"/>
            <a:ext cx="495120" cy="495120"/>
          </a:xfrm>
          <a:prstGeom prst="rect">
            <a:avLst/>
          </a:prstGeom>
        </p:spPr>
      </p:pic>
      <p:sp>
        <p:nvSpPr>
          <p:cNvPr id="37" name="正方形/長方形 36">
            <a:extLst>
              <a:ext uri="{FF2B5EF4-FFF2-40B4-BE49-F238E27FC236}">
                <a16:creationId xmlns:a16="http://schemas.microsoft.com/office/drawing/2014/main" id="{D9EE1EEE-6C2B-7A1B-7553-B2281A7EDAB0}"/>
              </a:ext>
            </a:extLst>
          </p:cNvPr>
          <p:cNvSpPr/>
          <p:nvPr/>
        </p:nvSpPr>
        <p:spPr>
          <a:xfrm>
            <a:off x="479425" y="5698052"/>
            <a:ext cx="3389522" cy="684000"/>
          </a:xfrm>
          <a:prstGeom prst="rect">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メイリオ" panose="020B0604030504040204" pitchFamily="50" charset="-128"/>
                <a:ea typeface="メイリオ" panose="020B0604030504040204" pitchFamily="50" charset="-128"/>
              </a:rPr>
              <a:t>組み合わせ抽選会</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38" name="正方形/長方形 37">
            <a:extLst>
              <a:ext uri="{FF2B5EF4-FFF2-40B4-BE49-F238E27FC236}">
                <a16:creationId xmlns:a16="http://schemas.microsoft.com/office/drawing/2014/main" id="{2D056FF6-584E-7A33-5160-2400569E231A}"/>
              </a:ext>
            </a:extLst>
          </p:cNvPr>
          <p:cNvSpPr/>
          <p:nvPr/>
        </p:nvSpPr>
        <p:spPr>
          <a:xfrm>
            <a:off x="3918868" y="5698052"/>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rgbClr val="00003E"/>
                </a:solidFill>
                <a:latin typeface="メイリオ" panose="020B0604030504040204" pitchFamily="50" charset="-128"/>
                <a:ea typeface="メイリオ" panose="020B0604030504040204" pitchFamily="50" charset="-128"/>
              </a:rPr>
              <a:t>2025</a:t>
            </a:r>
            <a:r>
              <a:rPr lang="ja-JP" altLang="en-US" b="1">
                <a:solidFill>
                  <a:srgbClr val="00003E"/>
                </a:solidFill>
                <a:latin typeface="メイリオ" panose="020B0604030504040204" pitchFamily="50" charset="-128"/>
                <a:ea typeface="メイリオ" panose="020B0604030504040204" pitchFamily="50" charset="-128"/>
              </a:rPr>
              <a:t>年</a:t>
            </a:r>
            <a:r>
              <a:rPr lang="en-US" altLang="ja-JP" b="1" dirty="0">
                <a:solidFill>
                  <a:srgbClr val="00003E"/>
                </a:solidFill>
                <a:latin typeface="メイリオ" panose="020B0604030504040204" pitchFamily="50" charset="-128"/>
                <a:ea typeface="メイリオ" panose="020B0604030504040204" pitchFamily="50" charset="-128"/>
              </a:rPr>
              <a:t>8</a:t>
            </a:r>
            <a:r>
              <a:rPr lang="ja-JP" altLang="en-US" b="1">
                <a:solidFill>
                  <a:srgbClr val="00003E"/>
                </a:solidFill>
                <a:latin typeface="メイリオ" panose="020B0604030504040204" pitchFamily="50" charset="-128"/>
                <a:ea typeface="メイリオ" panose="020B0604030504040204" pitchFamily="50" charset="-128"/>
              </a:rPr>
              <a:t>月</a:t>
            </a:r>
            <a:r>
              <a:rPr lang="en-US" altLang="ja-JP" b="1" dirty="0">
                <a:solidFill>
                  <a:srgbClr val="00003E"/>
                </a:solidFill>
                <a:latin typeface="メイリオ" panose="020B0604030504040204" pitchFamily="50" charset="-128"/>
                <a:ea typeface="メイリオ" panose="020B0604030504040204" pitchFamily="50" charset="-128"/>
              </a:rPr>
              <a:t>3</a:t>
            </a:r>
            <a:r>
              <a:rPr lang="ja-JP" altLang="en-US" b="1">
                <a:solidFill>
                  <a:srgbClr val="00003E"/>
                </a:solidFill>
                <a:latin typeface="メイリオ" panose="020B0604030504040204" pitchFamily="50" charset="-128"/>
                <a:ea typeface="メイリオ" panose="020B0604030504040204" pitchFamily="50" charset="-128"/>
              </a:rPr>
              <a:t>日（日）</a:t>
            </a:r>
            <a:endParaRPr lang="ja-JP" altLang="en-US" b="1" dirty="0">
              <a:solidFill>
                <a:srgbClr val="00003E"/>
              </a:solidFill>
              <a:latin typeface="メイリオ" panose="020B0604030504040204" pitchFamily="50" charset="-128"/>
              <a:ea typeface="メイリオ" panose="020B0604030504040204" pitchFamily="50" charset="-128"/>
            </a:endParaRPr>
          </a:p>
        </p:txBody>
      </p:sp>
      <p:pic>
        <p:nvPicPr>
          <p:cNvPr id="39" name="グラフィックス 38">
            <a:extLst>
              <a:ext uri="{FF2B5EF4-FFF2-40B4-BE49-F238E27FC236}">
                <a16:creationId xmlns:a16="http://schemas.microsoft.com/office/drawing/2014/main" id="{04B18BF8-D5C7-AFD0-8B66-207A050240AE}"/>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54042" y="5733772"/>
            <a:ext cx="544632" cy="544632"/>
          </a:xfrm>
          <a:prstGeom prst="rect">
            <a:avLst/>
          </a:prstGeom>
        </p:spPr>
      </p:pic>
    </p:spTree>
    <p:extLst>
      <p:ext uri="{BB962C8B-B14F-4D97-AF65-F5344CB8AC3E}">
        <p14:creationId xmlns:p14="http://schemas.microsoft.com/office/powerpoint/2010/main" val="35464896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a:xfrm>
            <a:off x="2592917" y="4795712"/>
            <a:ext cx="7296150" cy="543702"/>
          </a:xfrm>
        </p:spPr>
        <p:txBody>
          <a:bodyPr lIns="91440" tIns="45720" rIns="91440" bIns="45720" anchor="t"/>
          <a:lstStyle/>
          <a:p>
            <a:r>
              <a:rPr lang="ja-JP" altLang="en-US">
                <a:ea typeface="メイリオ"/>
              </a:rPr>
              <a:t>バーチャル高校野球</a:t>
            </a:r>
            <a:endParaRPr lang="en-US" altLang="ja-JP" dirty="0">
              <a:ea typeface="メイリオ"/>
            </a:endParaRPr>
          </a:p>
          <a:p>
            <a:r>
              <a:rPr lang="ja-JP" altLang="en-US">
                <a:ea typeface="メイリオ"/>
              </a:rPr>
              <a:t>のご紹介</a:t>
            </a:r>
            <a:endParaRPr lang="ja-JP" dirty="0">
              <a:ea typeface="メイリオ"/>
            </a:endParaRPr>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a:t>
            </a:r>
            <a:r>
              <a:rPr lang="en-US" altLang="ja-JP" dirty="0"/>
              <a:t>3</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10" name="図プレースホルダー 9">
            <a:extLst>
              <a:ext uri="{FF2B5EF4-FFF2-40B4-BE49-F238E27FC236}">
                <a16:creationId xmlns:a16="http://schemas.microsoft.com/office/drawing/2014/main" id="{3E335549-2555-4B9D-5A24-4760703CBE54}"/>
              </a:ext>
            </a:extLst>
          </p:cNvPr>
          <p:cNvPicPr>
            <a:picLocks noGrp="1" noChangeAspect="1"/>
          </p:cNvPicPr>
          <p:nvPr>
            <p:ph type="pic" sz="quarter" idx="15"/>
          </p:nvPr>
        </p:nvPicPr>
        <p:blipFill>
          <a:blip r:embed="rId2">
            <a:extLst>
              <a:ext uri="{96DAC541-7B7A-43D3-8B79-37D633B846F1}">
                <asvg:svgBlip xmlns:asvg="http://schemas.microsoft.com/office/drawing/2016/SVG/main" r:embed="rId3"/>
              </a:ext>
            </a:extLst>
          </a:blip>
          <a:srcRect t="-493" b="-2786"/>
          <a:stretch>
            <a:fillRect/>
          </a:stretch>
        </p:blipFill>
        <p:spPr>
          <a:xfrm>
            <a:off x="5442523" y="2949262"/>
            <a:ext cx="1586282" cy="1640452"/>
          </a:xfrm>
        </p:spPr>
      </p:pic>
    </p:spTree>
    <p:extLst>
      <p:ext uri="{BB962C8B-B14F-4D97-AF65-F5344CB8AC3E}">
        <p14:creationId xmlns:p14="http://schemas.microsoft.com/office/powerpoint/2010/main" val="4160924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バーチャル高校野球とは</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4D779570-83B7-C2AD-674F-6F7D4AC309FC}"/>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510" b="510"/>
          <a:stretch>
            <a:fillRect/>
          </a:stretch>
        </p:blipFill>
        <p:spPr/>
      </p:pic>
      <p:sp>
        <p:nvSpPr>
          <p:cNvPr id="22" name="正方形/長方形 21">
            <a:extLst>
              <a:ext uri="{FF2B5EF4-FFF2-40B4-BE49-F238E27FC236}">
                <a16:creationId xmlns:a16="http://schemas.microsoft.com/office/drawing/2014/main" id="{8D383991-15E6-A0DB-DE82-DBD16388AB90}"/>
              </a:ext>
            </a:extLst>
          </p:cNvPr>
          <p:cNvSpPr/>
          <p:nvPr/>
        </p:nvSpPr>
        <p:spPr>
          <a:xfrm>
            <a:off x="419629" y="2269067"/>
            <a:ext cx="11522076" cy="493684"/>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b="1" dirty="0">
              <a:solidFill>
                <a:schemeClr val="tx1"/>
              </a:solidFill>
            </a:endParaRPr>
          </a:p>
        </p:txBody>
      </p:sp>
      <p:sp>
        <p:nvSpPr>
          <p:cNvPr id="27" name="正方形/長方形 26">
            <a:extLst>
              <a:ext uri="{FF2B5EF4-FFF2-40B4-BE49-F238E27FC236}">
                <a16:creationId xmlns:a16="http://schemas.microsoft.com/office/drawing/2014/main" id="{11FCD928-BC20-A448-C165-6F4C2B111ED4}"/>
              </a:ext>
            </a:extLst>
          </p:cNvPr>
          <p:cNvSpPr/>
          <p:nvPr/>
        </p:nvSpPr>
        <p:spPr>
          <a:xfrm>
            <a:off x="334964" y="2250386"/>
            <a:ext cx="11522074" cy="59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本大会</a:t>
            </a:r>
            <a:r>
              <a:rPr kumimoji="1" lang="ja-JP" altLang="en-US" sz="2400" b="1" dirty="0">
                <a:solidFill>
                  <a:srgbClr val="00003E"/>
                </a:solidFill>
                <a:latin typeface="メイリオ" panose="020B0604030504040204" pitchFamily="50" charset="-128"/>
                <a:ea typeface="メイリオ" panose="020B0604030504040204" pitchFamily="50" charset="-128"/>
              </a:rPr>
              <a:t>全</a:t>
            </a:r>
            <a:r>
              <a:rPr kumimoji="1" lang="en-US" altLang="ja-JP" sz="2400" b="1" dirty="0">
                <a:solidFill>
                  <a:srgbClr val="00003E"/>
                </a:solidFill>
                <a:latin typeface="メイリオ" panose="020B0604030504040204" pitchFamily="50" charset="-128"/>
                <a:ea typeface="メイリオ" panose="020B0604030504040204" pitchFamily="50" charset="-128"/>
              </a:rPr>
              <a:t>48</a:t>
            </a:r>
            <a:r>
              <a:rPr kumimoji="1" lang="ja-JP" altLang="en-US" sz="2400" b="1" dirty="0">
                <a:solidFill>
                  <a:srgbClr val="00003E"/>
                </a:solidFill>
                <a:latin typeface="メイリオ" panose="020B0604030504040204" pitchFamily="50" charset="-128"/>
                <a:ea typeface="メイリオ" panose="020B0604030504040204" pitchFamily="50" charset="-128"/>
              </a:rPr>
              <a:t>試合</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に加えて、地方大会</a:t>
            </a:r>
            <a:r>
              <a:rPr kumimoji="1" lang="ja-JP" altLang="en-US" sz="2400" b="1" dirty="0">
                <a:solidFill>
                  <a:srgbClr val="00003E"/>
                </a:solidFill>
                <a:latin typeface="メイリオ" panose="020B0604030504040204" pitchFamily="50" charset="-128"/>
                <a:ea typeface="メイリオ" panose="020B0604030504040204" pitchFamily="50" charset="-128"/>
              </a:rPr>
              <a:t>全試合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約</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3500</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試合</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を</a:t>
            </a:r>
            <a:r>
              <a:rPr kumimoji="1" lang="en-US" altLang="ja-JP" sz="20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2000" b="1" dirty="0">
                <a:solidFill>
                  <a:schemeClr val="tx1">
                    <a:lumMod val="65000"/>
                    <a:lumOff val="35000"/>
                  </a:schemeClr>
                </a:solidFill>
                <a:latin typeface="メイリオ" panose="020B0604030504040204" pitchFamily="50" charset="-128"/>
                <a:ea typeface="メイリオ" panose="020B0604030504040204" pitchFamily="50" charset="-128"/>
              </a:rPr>
              <a:t>配信するプラットフォーム</a:t>
            </a:r>
          </a:p>
        </p:txBody>
      </p:sp>
      <p:sp>
        <p:nvSpPr>
          <p:cNvPr id="29" name="正方形/長方形 28">
            <a:extLst>
              <a:ext uri="{FF2B5EF4-FFF2-40B4-BE49-F238E27FC236}">
                <a16:creationId xmlns:a16="http://schemas.microsoft.com/office/drawing/2014/main" id="{877642F6-7CCC-E133-A96D-5BD5808193A9}"/>
              </a:ext>
            </a:extLst>
          </p:cNvPr>
          <p:cNvSpPr/>
          <p:nvPr/>
        </p:nvSpPr>
        <p:spPr>
          <a:xfrm>
            <a:off x="1332461" y="3505578"/>
            <a:ext cx="4763539"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地方大会（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6</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14</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月下旬）</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全国選手権大会（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22</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a:t>
            </a:r>
            <a:endPar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女子硬式野球選手権大会（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7</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月下旬</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一回戦～予定）</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国体</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明治神宮大会</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(11</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月頃</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b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b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雨天などにより変更になる場合がございます。</a:t>
            </a:r>
          </a:p>
        </p:txBody>
      </p:sp>
      <p:pic>
        <p:nvPicPr>
          <p:cNvPr id="30" name="Picture 2" descr="cloudpackのAWS導入事例｜株式会社朝日新聞社様、朝日放送株式会社様『バーチャル高校野球』">
            <a:extLst>
              <a:ext uri="{FF2B5EF4-FFF2-40B4-BE49-F238E27FC236}">
                <a16:creationId xmlns:a16="http://schemas.microsoft.com/office/drawing/2014/main" id="{7B45AB73-CE5D-760B-01ED-C15E5F0DEE5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711" t="40095" r="15422" b="40773"/>
          <a:stretch/>
        </p:blipFill>
        <p:spPr bwMode="auto">
          <a:xfrm>
            <a:off x="2103120" y="909955"/>
            <a:ext cx="7985760" cy="1148081"/>
          </a:xfrm>
          <a:prstGeom prst="rect">
            <a:avLst/>
          </a:prstGeom>
          <a:noFill/>
          <a:extLst>
            <a:ext uri="{909E8E84-426E-40DD-AFC4-6F175D3DCCD1}">
              <a14:hiddenFill xmlns:a14="http://schemas.microsoft.com/office/drawing/2010/main">
                <a:solidFill>
                  <a:srgbClr val="FFFFFF"/>
                </a:solidFill>
              </a14:hiddenFill>
            </a:ext>
          </a:extLst>
        </p:spPr>
      </p:pic>
      <p:pic>
        <p:nvPicPr>
          <p:cNvPr id="31" name="図 30">
            <a:extLst>
              <a:ext uri="{FF2B5EF4-FFF2-40B4-BE49-F238E27FC236}">
                <a16:creationId xmlns:a16="http://schemas.microsoft.com/office/drawing/2014/main" id="{8F2A0C66-86F9-54D4-74B6-D5BCF462B27C}"/>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0517" t="4549" r="49638" b="65520"/>
          <a:stretch/>
        </p:blipFill>
        <p:spPr>
          <a:xfrm>
            <a:off x="584229" y="3049948"/>
            <a:ext cx="557748" cy="594590"/>
          </a:xfrm>
          <a:prstGeom prst="rect">
            <a:avLst/>
          </a:prstGeom>
        </p:spPr>
      </p:pic>
      <p:sp>
        <p:nvSpPr>
          <p:cNvPr id="32" name="正方形/長方形 31">
            <a:extLst>
              <a:ext uri="{FF2B5EF4-FFF2-40B4-BE49-F238E27FC236}">
                <a16:creationId xmlns:a16="http://schemas.microsoft.com/office/drawing/2014/main" id="{2348FCF8-B248-6F06-8DD6-41A22EF7DDA0}"/>
              </a:ext>
            </a:extLst>
          </p:cNvPr>
          <p:cNvSpPr/>
          <p:nvPr/>
        </p:nvSpPr>
        <p:spPr>
          <a:xfrm>
            <a:off x="1332461" y="5737157"/>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中継動画など各種動画</a:t>
            </a:r>
          </a:p>
          <a:p>
            <a:pPr marL="285750" indent="-285750">
              <a:lnSpc>
                <a:spcPct val="150000"/>
              </a:lnSpc>
              <a:buClr>
                <a:srgbClr val="00003E"/>
              </a:buClr>
              <a:buFont typeface="Arial" panose="020B0604020202020204" pitchFamily="34" charset="0"/>
              <a:buChar char="•"/>
            </a:pP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ニュース、コラムなど各種情報</a:t>
            </a:r>
          </a:p>
        </p:txBody>
      </p:sp>
      <p:pic>
        <p:nvPicPr>
          <p:cNvPr id="34" name="図 33">
            <a:extLst>
              <a:ext uri="{FF2B5EF4-FFF2-40B4-BE49-F238E27FC236}">
                <a16:creationId xmlns:a16="http://schemas.microsoft.com/office/drawing/2014/main" id="{6EC6B534-B761-4E35-896F-D8D480652B38}"/>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74220" t="42865" r="4452" b="34476"/>
          <a:stretch/>
        </p:blipFill>
        <p:spPr>
          <a:xfrm>
            <a:off x="472697" y="5241065"/>
            <a:ext cx="725322" cy="544632"/>
          </a:xfrm>
          <a:prstGeom prst="rect">
            <a:avLst/>
          </a:prstGeom>
        </p:spPr>
      </p:pic>
      <p:sp>
        <p:nvSpPr>
          <p:cNvPr id="35" name="正方形/長方形 34">
            <a:extLst>
              <a:ext uri="{FF2B5EF4-FFF2-40B4-BE49-F238E27FC236}">
                <a16:creationId xmlns:a16="http://schemas.microsoft.com/office/drawing/2014/main" id="{5D1F273F-D9D9-C747-780A-CF6D5836C2DA}"/>
              </a:ext>
            </a:extLst>
          </p:cNvPr>
          <p:cNvSpPr/>
          <p:nvPr/>
        </p:nvSpPr>
        <p:spPr>
          <a:xfrm>
            <a:off x="6936540" y="3505578"/>
            <a:ext cx="5005166" cy="10458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2025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年</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5</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8</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月</a:t>
            </a: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22</a:t>
            </a:r>
            <a:r>
              <a:rPr kumimoji="1" lang="ja-JP" altLang="en-US" sz="1400" b="1">
                <a:solidFill>
                  <a:schemeClr val="tx1">
                    <a:lumMod val="65000"/>
                    <a:lumOff val="35000"/>
                  </a:schemeClr>
                </a:solidFill>
                <a:latin typeface="メイリオ" panose="020B0604030504040204" pitchFamily="50" charset="-128"/>
                <a:ea typeface="メイリオ" panose="020B0604030504040204" pitchFamily="50" charset="-128"/>
              </a:rPr>
              <a:t>日</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（予定） 　</a:t>
            </a: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広告掲載は本大会を予定</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nSpc>
                <a:spcPct val="150000"/>
              </a:lnSpc>
              <a:buClr>
                <a:srgbClr val="00003E"/>
              </a:buClr>
            </a:pPr>
            <a:r>
              <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抽選会など、各種コンテンツでも広告掲載の可能性がございます。</a:t>
            </a:r>
            <a:endParaRPr kumimoji="0"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41" name="テキスト ボックス 40">
            <a:extLst>
              <a:ext uri="{FF2B5EF4-FFF2-40B4-BE49-F238E27FC236}">
                <a16:creationId xmlns:a16="http://schemas.microsoft.com/office/drawing/2014/main" id="{72C61C60-60D9-85D3-5A0F-37AB83CAF431}"/>
              </a:ext>
            </a:extLst>
          </p:cNvPr>
          <p:cNvSpPr txBox="1"/>
          <p:nvPr/>
        </p:nvSpPr>
        <p:spPr>
          <a:xfrm>
            <a:off x="6936539" y="3162577"/>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広告掲載対象期間</a:t>
            </a:r>
          </a:p>
        </p:txBody>
      </p:sp>
      <p:sp>
        <p:nvSpPr>
          <p:cNvPr id="42" name="正方形/長方形 41">
            <a:extLst>
              <a:ext uri="{FF2B5EF4-FFF2-40B4-BE49-F238E27FC236}">
                <a16:creationId xmlns:a16="http://schemas.microsoft.com/office/drawing/2014/main" id="{3CA366CF-C8DD-ED26-9D1C-5D5B06F360FA}"/>
              </a:ext>
            </a:extLst>
          </p:cNvPr>
          <p:cNvSpPr/>
          <p:nvPr/>
        </p:nvSpPr>
        <p:spPr>
          <a:xfrm>
            <a:off x="6936539" y="5237088"/>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00003E"/>
              </a:buClr>
              <a:buFont typeface="Arial" panose="020B0604020202020204" pitchFamily="34" charset="0"/>
              <a:buChar char="•"/>
            </a:pPr>
            <a:r>
              <a:rPr kumimoji="1" lang="en-US" altLang="ja-JP" sz="1400" b="1" dirty="0">
                <a:solidFill>
                  <a:schemeClr val="tx1">
                    <a:lumMod val="65000"/>
                    <a:lumOff val="35000"/>
                  </a:schemeClr>
                </a:solidFill>
                <a:latin typeface="メイリオ" panose="020B0604030504040204" pitchFamily="50" charset="-128"/>
                <a:ea typeface="メイリオ" panose="020B0604030504040204" pitchFamily="50" charset="-128"/>
              </a:rPr>
              <a:t>LIVE</a:t>
            </a:r>
            <a:r>
              <a:rPr kumimoji="1" lang="ja-JP" altLang="en-US" sz="1400" b="1" dirty="0">
                <a:solidFill>
                  <a:schemeClr val="tx1">
                    <a:lumMod val="65000"/>
                    <a:lumOff val="35000"/>
                  </a:schemeClr>
                </a:solidFill>
                <a:latin typeface="メイリオ" panose="020B0604030504040204" pitchFamily="50" charset="-128"/>
                <a:ea typeface="メイリオ" panose="020B0604030504040204" pitchFamily="50" charset="-128"/>
              </a:rPr>
              <a:t>（プリロール、ミッドロール）</a:t>
            </a:r>
          </a:p>
        </p:txBody>
      </p:sp>
      <p:sp>
        <p:nvSpPr>
          <p:cNvPr id="43" name="テキスト ボックス 42">
            <a:extLst>
              <a:ext uri="{FF2B5EF4-FFF2-40B4-BE49-F238E27FC236}">
                <a16:creationId xmlns:a16="http://schemas.microsoft.com/office/drawing/2014/main" id="{151D0931-8F2D-1955-8EF5-EDB676D4B9BC}"/>
              </a:ext>
            </a:extLst>
          </p:cNvPr>
          <p:cNvSpPr txBox="1"/>
          <p:nvPr/>
        </p:nvSpPr>
        <p:spPr>
          <a:xfrm>
            <a:off x="6936539" y="4828646"/>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広告掲載タイミング</a:t>
            </a:r>
          </a:p>
        </p:txBody>
      </p:sp>
      <p:pic>
        <p:nvPicPr>
          <p:cNvPr id="45" name="グラフィックス 44">
            <a:extLst>
              <a:ext uri="{FF2B5EF4-FFF2-40B4-BE49-F238E27FC236}">
                <a16:creationId xmlns:a16="http://schemas.microsoft.com/office/drawing/2014/main" id="{8AA7D720-665D-E302-BC33-3F8AF2802B5D}"/>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96622" y="3142648"/>
            <a:ext cx="409190" cy="409190"/>
          </a:xfrm>
          <a:prstGeom prst="rect">
            <a:avLst/>
          </a:prstGeom>
        </p:spPr>
      </p:pic>
      <p:pic>
        <p:nvPicPr>
          <p:cNvPr id="46" name="グラフィックス 45">
            <a:extLst>
              <a:ext uri="{FF2B5EF4-FFF2-40B4-BE49-F238E27FC236}">
                <a16:creationId xmlns:a16="http://schemas.microsoft.com/office/drawing/2014/main" id="{5D25A730-19EE-F065-513B-B7149DE215A5}"/>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228796" y="4740996"/>
            <a:ext cx="544632" cy="544632"/>
          </a:xfrm>
          <a:prstGeom prst="rect">
            <a:avLst/>
          </a:prstGeom>
        </p:spPr>
      </p:pic>
      <p:cxnSp>
        <p:nvCxnSpPr>
          <p:cNvPr id="47" name="直線コネクタ 46">
            <a:extLst>
              <a:ext uri="{FF2B5EF4-FFF2-40B4-BE49-F238E27FC236}">
                <a16:creationId xmlns:a16="http://schemas.microsoft.com/office/drawing/2014/main" id="{2C93A419-AC06-7592-BF6E-7FADFE0F1617}"/>
              </a:ext>
            </a:extLst>
          </p:cNvPr>
          <p:cNvCxnSpPr>
            <a:cxnSpLocks/>
          </p:cNvCxnSpPr>
          <p:nvPr/>
        </p:nvCxnSpPr>
        <p:spPr>
          <a:xfrm>
            <a:off x="6096000" y="3098109"/>
            <a:ext cx="0" cy="33085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テキスト ボックス 47">
            <a:extLst>
              <a:ext uri="{FF2B5EF4-FFF2-40B4-BE49-F238E27FC236}">
                <a16:creationId xmlns:a16="http://schemas.microsoft.com/office/drawing/2014/main" id="{1C28B046-1C52-4B0B-97A9-055DB54FBDBB}"/>
              </a:ext>
            </a:extLst>
          </p:cNvPr>
          <p:cNvSpPr txBox="1"/>
          <p:nvPr/>
        </p:nvSpPr>
        <p:spPr>
          <a:xfrm>
            <a:off x="1390551" y="3162577"/>
            <a:ext cx="2359861" cy="369332"/>
          </a:xfrm>
          <a:prstGeom prst="rect">
            <a:avLst/>
          </a:prstGeom>
          <a:solidFill>
            <a:srgbClr val="00003E"/>
          </a:solidFill>
        </p:spPr>
        <p:txBody>
          <a:bodyPr wrap="square">
            <a:spAutoFit/>
          </a:bodyPr>
          <a:lstStyle/>
          <a:p>
            <a:r>
              <a:rPr lang="en-US" altLang="ja-JP" b="1" dirty="0">
                <a:solidFill>
                  <a:schemeClr val="bg1"/>
                </a:solidFill>
                <a:latin typeface="メイリオ" panose="020B0604030504040204" pitchFamily="50" charset="-128"/>
                <a:ea typeface="メイリオ" panose="020B0604030504040204" pitchFamily="50" charset="-128"/>
              </a:rPr>
              <a:t>LIVE</a:t>
            </a:r>
            <a:r>
              <a:rPr lang="ja-JP" altLang="en-US" b="1" dirty="0">
                <a:solidFill>
                  <a:schemeClr val="bg1"/>
                </a:solidFill>
                <a:latin typeface="メイリオ" panose="020B0604030504040204" pitchFamily="50" charset="-128"/>
                <a:ea typeface="メイリオ" panose="020B0604030504040204" pitchFamily="50" charset="-128"/>
              </a:rPr>
              <a:t>配信　　</a:t>
            </a:r>
          </a:p>
        </p:txBody>
      </p:sp>
      <p:sp>
        <p:nvSpPr>
          <p:cNvPr id="49" name="テキスト ボックス 48">
            <a:extLst>
              <a:ext uri="{FF2B5EF4-FFF2-40B4-BE49-F238E27FC236}">
                <a16:creationId xmlns:a16="http://schemas.microsoft.com/office/drawing/2014/main" id="{CD2C9797-E5B9-4EFE-804D-5E9B2D4856CB}"/>
              </a:ext>
            </a:extLst>
          </p:cNvPr>
          <p:cNvSpPr txBox="1"/>
          <p:nvPr/>
        </p:nvSpPr>
        <p:spPr>
          <a:xfrm>
            <a:off x="1390551" y="5328715"/>
            <a:ext cx="2359861" cy="369332"/>
          </a:xfrm>
          <a:prstGeom prst="rect">
            <a:avLst/>
          </a:prstGeom>
          <a:solidFill>
            <a:srgbClr val="00003E"/>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コンテンツ内容</a:t>
            </a:r>
          </a:p>
        </p:txBody>
      </p:sp>
    </p:spTree>
    <p:extLst>
      <p:ext uri="{BB962C8B-B14F-4D97-AF65-F5344CB8AC3E}">
        <p14:creationId xmlns:p14="http://schemas.microsoft.com/office/powerpoint/2010/main" val="507016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79000-97B7-BB0B-2362-EEFF4FFBE866}"/>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CBF8CB3B-BCC2-5DE0-7198-0E790F5FAEE9}"/>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0F61A306-0120-68E4-2AD0-753C8C4BA0AA}"/>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バーチャル高校野球への集客</a:t>
            </a:r>
            <a:endParaRPr kumimoji="1" lang="en-US" altLang="zh-TW" dirty="0">
              <a:latin typeface="Meiryo" panose="020B0604030504040204" pitchFamily="34" charset="-128"/>
              <a:ea typeface="Meiryo" panose="020B0604030504040204" pitchFamily="34" charset="-128"/>
            </a:endParaRPr>
          </a:p>
        </p:txBody>
      </p:sp>
      <p:pic>
        <p:nvPicPr>
          <p:cNvPr id="18" name="図プレースホルダー 17">
            <a:extLst>
              <a:ext uri="{FF2B5EF4-FFF2-40B4-BE49-F238E27FC236}">
                <a16:creationId xmlns:a16="http://schemas.microsoft.com/office/drawing/2014/main" id="{B6FAD516-DDD6-450D-678A-C80D48D6C624}"/>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510" b="510"/>
          <a:stretch>
            <a:fillRect/>
          </a:stretch>
        </p:blipFill>
        <p:spPr/>
      </p:pic>
      <p:grpSp>
        <p:nvGrpSpPr>
          <p:cNvPr id="3" name="グループ化 2">
            <a:extLst>
              <a:ext uri="{FF2B5EF4-FFF2-40B4-BE49-F238E27FC236}">
                <a16:creationId xmlns:a16="http://schemas.microsoft.com/office/drawing/2014/main" id="{345D88F1-9F40-72E6-3ACE-07442B37FDCA}"/>
              </a:ext>
            </a:extLst>
          </p:cNvPr>
          <p:cNvGrpSpPr/>
          <p:nvPr/>
        </p:nvGrpSpPr>
        <p:grpSpPr>
          <a:xfrm>
            <a:off x="5821218" y="2867199"/>
            <a:ext cx="3991356" cy="2788894"/>
            <a:chOff x="914400" y="2002066"/>
            <a:chExt cx="3476785" cy="2491118"/>
          </a:xfrm>
        </p:grpSpPr>
        <p:sp>
          <p:nvSpPr>
            <p:cNvPr id="4" name="角丸四角形 3">
              <a:extLst>
                <a:ext uri="{FF2B5EF4-FFF2-40B4-BE49-F238E27FC236}">
                  <a16:creationId xmlns:a16="http://schemas.microsoft.com/office/drawing/2014/main" id="{8C4FBB25-E428-8C09-55BD-8C9A488F333A}"/>
                </a:ext>
              </a:extLst>
            </p:cNvPr>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5" name="正方形/長方形 4">
              <a:extLst>
                <a:ext uri="{FF2B5EF4-FFF2-40B4-BE49-F238E27FC236}">
                  <a16:creationId xmlns:a16="http://schemas.microsoft.com/office/drawing/2014/main" id="{B050FB60-9976-3B92-6B0B-4B947D6EDAA3}"/>
                </a:ext>
              </a:extLst>
            </p:cNvPr>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7" name="台形 6">
              <a:extLst>
                <a:ext uri="{FF2B5EF4-FFF2-40B4-BE49-F238E27FC236}">
                  <a16:creationId xmlns:a16="http://schemas.microsoft.com/office/drawing/2014/main" id="{B0194211-58D4-3B9A-D3F2-25C0656213CF}"/>
                </a:ext>
              </a:extLst>
            </p:cNvPr>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8" name="正方形/長方形 7">
              <a:extLst>
                <a:ext uri="{FF2B5EF4-FFF2-40B4-BE49-F238E27FC236}">
                  <a16:creationId xmlns:a16="http://schemas.microsoft.com/office/drawing/2014/main" id="{1113A434-9B18-D596-9D43-E62328551978}"/>
                </a:ext>
              </a:extLst>
            </p:cNvPr>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grpSp>
        <p:nvGrpSpPr>
          <p:cNvPr id="9" name="グループ化 8">
            <a:extLst>
              <a:ext uri="{FF2B5EF4-FFF2-40B4-BE49-F238E27FC236}">
                <a16:creationId xmlns:a16="http://schemas.microsoft.com/office/drawing/2014/main" id="{C6974129-D4F9-2CF8-DC3C-16D205A8FE16}"/>
              </a:ext>
            </a:extLst>
          </p:cNvPr>
          <p:cNvGrpSpPr/>
          <p:nvPr/>
        </p:nvGrpSpPr>
        <p:grpSpPr>
          <a:xfrm>
            <a:off x="9060653" y="3063666"/>
            <a:ext cx="1342710" cy="2525200"/>
            <a:chOff x="6140451" y="2100334"/>
            <a:chExt cx="1925382" cy="3621016"/>
          </a:xfrm>
        </p:grpSpPr>
        <p:grpSp>
          <p:nvGrpSpPr>
            <p:cNvPr id="10" name="グループ化 9">
              <a:extLst>
                <a:ext uri="{FF2B5EF4-FFF2-40B4-BE49-F238E27FC236}">
                  <a16:creationId xmlns:a16="http://schemas.microsoft.com/office/drawing/2014/main" id="{D8571468-00A3-21BC-1B5D-3BBCBB257A22}"/>
                </a:ext>
              </a:extLst>
            </p:cNvPr>
            <p:cNvGrpSpPr/>
            <p:nvPr/>
          </p:nvGrpSpPr>
          <p:grpSpPr>
            <a:xfrm>
              <a:off x="6140451" y="2100334"/>
              <a:ext cx="1925382" cy="3621016"/>
              <a:chOff x="6943469" y="2100334"/>
              <a:chExt cx="1122363" cy="2054714"/>
            </a:xfrm>
          </p:grpSpPr>
          <p:sp>
            <p:nvSpPr>
              <p:cNvPr id="13" name="角丸四角形 12">
                <a:extLst>
                  <a:ext uri="{FF2B5EF4-FFF2-40B4-BE49-F238E27FC236}">
                    <a16:creationId xmlns:a16="http://schemas.microsoft.com/office/drawing/2014/main" id="{10CD5EEB-AE96-8630-0127-AE4C69DC44B2}"/>
                  </a:ext>
                </a:extLst>
              </p:cNvPr>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4" name="正方形/長方形 13">
                <a:extLst>
                  <a:ext uri="{FF2B5EF4-FFF2-40B4-BE49-F238E27FC236}">
                    <a16:creationId xmlns:a16="http://schemas.microsoft.com/office/drawing/2014/main" id="{FECCD180-6769-FB39-B318-8BBB73BA929A}"/>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1" name="角丸四角形 10">
              <a:extLst>
                <a:ext uri="{FF2B5EF4-FFF2-40B4-BE49-F238E27FC236}">
                  <a16:creationId xmlns:a16="http://schemas.microsoft.com/office/drawing/2014/main" id="{B887F703-899F-965A-BE7D-87D088F7E9E7}"/>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2" name="角丸四角形 11">
              <a:extLst>
                <a:ext uri="{FF2B5EF4-FFF2-40B4-BE49-F238E27FC236}">
                  <a16:creationId xmlns:a16="http://schemas.microsoft.com/office/drawing/2014/main" id="{6F64F805-C3B4-03A6-8055-BD87E6685FE6}"/>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15" name="Rectangle 7">
            <a:extLst>
              <a:ext uri="{FF2B5EF4-FFF2-40B4-BE49-F238E27FC236}">
                <a16:creationId xmlns:a16="http://schemas.microsoft.com/office/drawing/2014/main" id="{229E41C2-678C-EE1B-DA47-CABDA2FDD6E8}"/>
              </a:ext>
            </a:extLst>
          </p:cNvPr>
          <p:cNvSpPr>
            <a:spLocks noChangeArrowheads="1"/>
          </p:cNvSpPr>
          <p:nvPr/>
        </p:nvSpPr>
        <p:spPr bwMode="auto">
          <a:xfrm>
            <a:off x="6755911" y="4124293"/>
            <a:ext cx="2180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2000" dirty="0">
                <a:solidFill>
                  <a:schemeClr val="tx1">
                    <a:lumMod val="65000"/>
                    <a:lumOff val="35000"/>
                  </a:schemeClr>
                </a:solidFill>
                <a:latin typeface="+mn-ea"/>
                <a:cs typeface="Arial" pitchFamily="34" charset="0"/>
              </a:rPr>
              <a:t>Sportsnavi</a:t>
            </a:r>
          </a:p>
        </p:txBody>
      </p:sp>
      <p:sp>
        <p:nvSpPr>
          <p:cNvPr id="16" name="Rectangle 7">
            <a:extLst>
              <a:ext uri="{FF2B5EF4-FFF2-40B4-BE49-F238E27FC236}">
                <a16:creationId xmlns:a16="http://schemas.microsoft.com/office/drawing/2014/main" id="{70461F8F-376F-B603-4AEA-B43CCB2F4401}"/>
              </a:ext>
            </a:extLst>
          </p:cNvPr>
          <p:cNvSpPr>
            <a:spLocks noChangeArrowheads="1"/>
          </p:cNvSpPr>
          <p:nvPr/>
        </p:nvSpPr>
        <p:spPr bwMode="auto">
          <a:xfrm>
            <a:off x="6276728" y="4468390"/>
            <a:ext cx="31680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75000"/>
                    <a:lumOff val="25000"/>
                  </a:schemeClr>
                </a:solidFill>
                <a:latin typeface="+mn-ea"/>
                <a:cs typeface="メイリオ" pitchFamily="50" charset="-128"/>
              </a:rPr>
              <a:t>日本最大級のスポーツ総合サイト</a:t>
            </a:r>
            <a:endParaRPr lang="en-US" altLang="ja-JP" sz="900" dirty="0">
              <a:solidFill>
                <a:schemeClr val="tx1">
                  <a:lumMod val="75000"/>
                  <a:lumOff val="25000"/>
                </a:schemeClr>
              </a:solidFill>
              <a:latin typeface="+mn-ea"/>
              <a:cs typeface="メイリオ" pitchFamily="50" charset="-128"/>
            </a:endParaRPr>
          </a:p>
        </p:txBody>
      </p:sp>
      <p:pic>
        <p:nvPicPr>
          <p:cNvPr id="17" name="図 16">
            <a:extLst>
              <a:ext uri="{FF2B5EF4-FFF2-40B4-BE49-F238E27FC236}">
                <a16:creationId xmlns:a16="http://schemas.microsoft.com/office/drawing/2014/main" id="{BC0D55F0-5FEC-7DA4-ED7C-D2978650593F}"/>
              </a:ext>
            </a:extLst>
          </p:cNvPr>
          <p:cNvPicPr>
            <a:picLocks noChangeAspect="1"/>
          </p:cNvPicPr>
          <p:nvPr/>
        </p:nvPicPr>
        <p:blipFill>
          <a:blip r:embed="rId5"/>
          <a:stretch>
            <a:fillRect/>
          </a:stretch>
        </p:blipFill>
        <p:spPr>
          <a:xfrm>
            <a:off x="6126149" y="3477052"/>
            <a:ext cx="2901026" cy="418545"/>
          </a:xfrm>
          <a:prstGeom prst="rect">
            <a:avLst/>
          </a:prstGeom>
        </p:spPr>
      </p:pic>
      <p:cxnSp>
        <p:nvCxnSpPr>
          <p:cNvPr id="19" name="直線矢印コネクタ 18">
            <a:extLst>
              <a:ext uri="{FF2B5EF4-FFF2-40B4-BE49-F238E27FC236}">
                <a16:creationId xmlns:a16="http://schemas.microsoft.com/office/drawing/2014/main" id="{4CAE714C-3973-47BC-9E5A-B8D2B439AE8B}"/>
              </a:ext>
            </a:extLst>
          </p:cNvPr>
          <p:cNvCxnSpPr>
            <a:cxnSpLocks/>
          </p:cNvCxnSpPr>
          <p:nvPr/>
        </p:nvCxnSpPr>
        <p:spPr>
          <a:xfrm>
            <a:off x="5043638" y="3260166"/>
            <a:ext cx="567581"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 name="楕円 6">
            <a:extLst>
              <a:ext uri="{FF2B5EF4-FFF2-40B4-BE49-F238E27FC236}">
                <a16:creationId xmlns:a16="http://schemas.microsoft.com/office/drawing/2014/main" id="{30A35057-630E-19F4-25D2-45B857A3C057}"/>
              </a:ext>
            </a:extLst>
          </p:cNvPr>
          <p:cNvSpPr/>
          <p:nvPr/>
        </p:nvSpPr>
        <p:spPr>
          <a:xfrm>
            <a:off x="613767" y="3019700"/>
            <a:ext cx="2591445" cy="2576716"/>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1" name="楕円 11">
            <a:extLst>
              <a:ext uri="{FF2B5EF4-FFF2-40B4-BE49-F238E27FC236}">
                <a16:creationId xmlns:a16="http://schemas.microsoft.com/office/drawing/2014/main" id="{E978E7A3-ADCB-E2FE-83A7-322BCE5EE166}"/>
              </a:ext>
            </a:extLst>
          </p:cNvPr>
          <p:cNvSpPr/>
          <p:nvPr/>
        </p:nvSpPr>
        <p:spPr>
          <a:xfrm>
            <a:off x="3047356" y="2275701"/>
            <a:ext cx="2063659" cy="1898000"/>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楕円 12">
            <a:extLst>
              <a:ext uri="{FF2B5EF4-FFF2-40B4-BE49-F238E27FC236}">
                <a16:creationId xmlns:a16="http://schemas.microsoft.com/office/drawing/2014/main" id="{EDA8204A-F1D7-AF0C-265E-38621BAD63FE}"/>
              </a:ext>
            </a:extLst>
          </p:cNvPr>
          <p:cNvSpPr/>
          <p:nvPr/>
        </p:nvSpPr>
        <p:spPr>
          <a:xfrm>
            <a:off x="3124358" y="4585763"/>
            <a:ext cx="1900029" cy="1886552"/>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テキスト ボックス 46">
            <a:extLst>
              <a:ext uri="{FF2B5EF4-FFF2-40B4-BE49-F238E27FC236}">
                <a16:creationId xmlns:a16="http://schemas.microsoft.com/office/drawing/2014/main" id="{62ED578A-40AC-2C1A-9231-C701153E12E6}"/>
              </a:ext>
            </a:extLst>
          </p:cNvPr>
          <p:cNvSpPr txBox="1"/>
          <p:nvPr/>
        </p:nvSpPr>
        <p:spPr>
          <a:xfrm>
            <a:off x="3097626" y="2472360"/>
            <a:ext cx="1913671"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スポナビトップ</a:t>
            </a:r>
            <a:endParaRPr lang="en-US" altLang="ja-JP" sz="12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スポナビアプリ</a:t>
            </a:r>
            <a:endParaRPr kumimoji="1" lang="ja-JP" altLang="en-US" sz="12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25" name="図 24">
            <a:extLst>
              <a:ext uri="{FF2B5EF4-FFF2-40B4-BE49-F238E27FC236}">
                <a16:creationId xmlns:a16="http://schemas.microsoft.com/office/drawing/2014/main" id="{777A4A90-28A0-25E6-72FA-1700811E89F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937" r="-2216" b="42572"/>
          <a:stretch/>
        </p:blipFill>
        <p:spPr>
          <a:xfrm>
            <a:off x="3130001" y="3128345"/>
            <a:ext cx="1297621" cy="845964"/>
          </a:xfrm>
          <a:custGeom>
            <a:avLst/>
            <a:gdLst>
              <a:gd name="connsiteX0" fmla="*/ 16825 w 1742172"/>
              <a:gd name="connsiteY0" fmla="*/ 0 h 1135781"/>
              <a:gd name="connsiteX1" fmla="*/ 1742172 w 1742172"/>
              <a:gd name="connsiteY1" fmla="*/ 0 h 1135781"/>
              <a:gd name="connsiteX2" fmla="*/ 1742172 w 1742172"/>
              <a:gd name="connsiteY2" fmla="*/ 945967 h 1135781"/>
              <a:gd name="connsiteX3" fmla="*/ 1728882 w 1742172"/>
              <a:gd name="connsiteY3" fmla="*/ 960781 h 1135781"/>
              <a:gd name="connsiteX4" fmla="*/ 1491099 w 1742172"/>
              <a:gd name="connsiteY4" fmla="*/ 1124198 h 1135781"/>
              <a:gd name="connsiteX5" fmla="*/ 1464955 w 1742172"/>
              <a:gd name="connsiteY5" fmla="*/ 1135781 h 1135781"/>
              <a:gd name="connsiteX6" fmla="*/ 533581 w 1742172"/>
              <a:gd name="connsiteY6" fmla="*/ 1135781 h 1135781"/>
              <a:gd name="connsiteX7" fmla="*/ 507437 w 1742172"/>
              <a:gd name="connsiteY7" fmla="*/ 1124198 h 1135781"/>
              <a:gd name="connsiteX8" fmla="*/ 13827 w 1742172"/>
              <a:gd name="connsiteY8" fmla="*/ 571941 h 1135781"/>
              <a:gd name="connsiteX9" fmla="*/ 0 w 1742172"/>
              <a:gd name="connsiteY9" fmla="*/ 522482 h 1135781"/>
              <a:gd name="connsiteX10" fmla="*/ 0 w 1742172"/>
              <a:gd name="connsiteY10" fmla="*/ 56992 h 1135781"/>
              <a:gd name="connsiteX11" fmla="*/ 13827 w 1742172"/>
              <a:gd name="connsiteY11" fmla="*/ 7534 h 113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2172" h="1135781">
                <a:moveTo>
                  <a:pt x="16825" y="0"/>
                </a:moveTo>
                <a:lnTo>
                  <a:pt x="1742172" y="0"/>
                </a:lnTo>
                <a:lnTo>
                  <a:pt x="1742172" y="945967"/>
                </a:lnTo>
                <a:lnTo>
                  <a:pt x="1728882" y="960781"/>
                </a:lnTo>
                <a:cubicBezTo>
                  <a:pt x="1658860" y="1025182"/>
                  <a:pt x="1578821" y="1080370"/>
                  <a:pt x="1491099" y="1124198"/>
                </a:cubicBezTo>
                <a:lnTo>
                  <a:pt x="1464955" y="1135781"/>
                </a:lnTo>
                <a:lnTo>
                  <a:pt x="533581" y="1135781"/>
                </a:lnTo>
                <a:lnTo>
                  <a:pt x="507437" y="1124198"/>
                </a:lnTo>
                <a:cubicBezTo>
                  <a:pt x="273511" y="1007323"/>
                  <a:pt x="94222" y="809669"/>
                  <a:pt x="13827" y="571941"/>
                </a:cubicBezTo>
                <a:lnTo>
                  <a:pt x="0" y="522482"/>
                </a:lnTo>
                <a:lnTo>
                  <a:pt x="0" y="56992"/>
                </a:lnTo>
                <a:lnTo>
                  <a:pt x="13827" y="7534"/>
                </a:lnTo>
                <a:close/>
              </a:path>
            </a:pathLst>
          </a:custGeom>
        </p:spPr>
      </p:pic>
      <p:pic>
        <p:nvPicPr>
          <p:cNvPr id="26" name="図 25">
            <a:extLst>
              <a:ext uri="{FF2B5EF4-FFF2-40B4-BE49-F238E27FC236}">
                <a16:creationId xmlns:a16="http://schemas.microsoft.com/office/drawing/2014/main" id="{91972EFE-8F56-DDBC-040E-70E69E7AB4A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4302938" y="2925819"/>
            <a:ext cx="709217" cy="1048490"/>
          </a:xfrm>
          <a:custGeom>
            <a:avLst/>
            <a:gdLst>
              <a:gd name="connsiteX0" fmla="*/ 0 w 709217"/>
              <a:gd name="connsiteY0" fmla="*/ 0 h 1048490"/>
              <a:gd name="connsiteX1" fmla="*/ 709217 w 709217"/>
              <a:gd name="connsiteY1" fmla="*/ 0 h 1048490"/>
              <a:gd name="connsiteX2" fmla="*/ 709217 w 709217"/>
              <a:gd name="connsiteY2" fmla="*/ 723438 h 1048490"/>
              <a:gd name="connsiteX3" fmla="*/ 697631 w 709217"/>
              <a:gd name="connsiteY3" fmla="*/ 740979 h 1048490"/>
              <a:gd name="connsiteX4" fmla="*/ 333852 w 709217"/>
              <a:gd name="connsiteY4" fmla="*/ 1044845 h 1048490"/>
              <a:gd name="connsiteX5" fmla="*/ 325625 w 709217"/>
              <a:gd name="connsiteY5" fmla="*/ 1048490 h 1048490"/>
              <a:gd name="connsiteX6" fmla="*/ 0 w 709217"/>
              <a:gd name="connsiteY6" fmla="*/ 1048490 h 104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217" h="1048490">
                <a:moveTo>
                  <a:pt x="0" y="0"/>
                </a:moveTo>
                <a:lnTo>
                  <a:pt x="709217" y="0"/>
                </a:lnTo>
                <a:lnTo>
                  <a:pt x="709217" y="723438"/>
                </a:lnTo>
                <a:lnTo>
                  <a:pt x="697631" y="740979"/>
                </a:lnTo>
                <a:cubicBezTo>
                  <a:pt x="604917" y="867197"/>
                  <a:pt x="480056" y="971798"/>
                  <a:pt x="333852" y="1044845"/>
                </a:cubicBezTo>
                <a:lnTo>
                  <a:pt x="325625" y="1048490"/>
                </a:lnTo>
                <a:lnTo>
                  <a:pt x="0" y="1048490"/>
                </a:lnTo>
                <a:close/>
              </a:path>
            </a:pathLst>
          </a:custGeom>
        </p:spPr>
      </p:pic>
      <p:pic>
        <p:nvPicPr>
          <p:cNvPr id="28" name="図 27" descr="グラフィカル ユーザー インターフェイス, アプリケーション, Web サイト&#10;&#10;自動的に生成された説明">
            <a:extLst>
              <a:ext uri="{FF2B5EF4-FFF2-40B4-BE49-F238E27FC236}">
                <a16:creationId xmlns:a16="http://schemas.microsoft.com/office/drawing/2014/main" id="{CC444C21-791E-EF4E-24DF-79C86BAEA45C}"/>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5222" b="38846"/>
          <a:stretch/>
        </p:blipFill>
        <p:spPr>
          <a:xfrm>
            <a:off x="1999403" y="4088391"/>
            <a:ext cx="1092262" cy="1492684"/>
          </a:xfrm>
          <a:custGeom>
            <a:avLst/>
            <a:gdLst>
              <a:gd name="connsiteX0" fmla="*/ 0 w 1092262"/>
              <a:gd name="connsiteY0" fmla="*/ 0 h 1492684"/>
              <a:gd name="connsiteX1" fmla="*/ 1092262 w 1092262"/>
              <a:gd name="connsiteY1" fmla="*/ 0 h 1492684"/>
              <a:gd name="connsiteX2" fmla="*/ 1092262 w 1092262"/>
              <a:gd name="connsiteY2" fmla="*/ 750679 h 1492684"/>
              <a:gd name="connsiteX3" fmla="*/ 1057444 w 1092262"/>
              <a:gd name="connsiteY3" fmla="*/ 822545 h 1492684"/>
              <a:gd name="connsiteX4" fmla="*/ 50588 w 1092262"/>
              <a:gd name="connsiteY4" fmla="*/ 1490144 h 1492684"/>
              <a:gd name="connsiteX5" fmla="*/ 0 w 1092262"/>
              <a:gd name="connsiteY5" fmla="*/ 1492684 h 149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262" h="1492684">
                <a:moveTo>
                  <a:pt x="0" y="0"/>
                </a:moveTo>
                <a:lnTo>
                  <a:pt x="1092262" y="0"/>
                </a:lnTo>
                <a:lnTo>
                  <a:pt x="1092262" y="750679"/>
                </a:lnTo>
                <a:lnTo>
                  <a:pt x="1057444" y="822545"/>
                </a:lnTo>
                <a:cubicBezTo>
                  <a:pt x="857974" y="1187648"/>
                  <a:pt x="486172" y="1446159"/>
                  <a:pt x="50588" y="1490144"/>
                </a:cubicBezTo>
                <a:lnTo>
                  <a:pt x="0" y="1492684"/>
                </a:lnTo>
                <a:close/>
              </a:path>
            </a:pathLst>
          </a:custGeom>
        </p:spPr>
      </p:pic>
      <p:pic>
        <p:nvPicPr>
          <p:cNvPr id="33" name="図 32"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A4D022FF-BA84-4AED-FBFA-3D57ACE09391}"/>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t="5014" b="29679"/>
          <a:stretch/>
        </p:blipFill>
        <p:spPr>
          <a:xfrm>
            <a:off x="707104" y="3867224"/>
            <a:ext cx="1208321" cy="1707749"/>
          </a:xfrm>
          <a:custGeom>
            <a:avLst/>
            <a:gdLst>
              <a:gd name="connsiteX0" fmla="*/ 0 w 1208321"/>
              <a:gd name="connsiteY0" fmla="*/ 0 h 1707749"/>
              <a:gd name="connsiteX1" fmla="*/ 1208321 w 1208321"/>
              <a:gd name="connsiteY1" fmla="*/ 0 h 1707749"/>
              <a:gd name="connsiteX2" fmla="*/ 1208321 w 1208321"/>
              <a:gd name="connsiteY2" fmla="*/ 1707749 h 1707749"/>
              <a:gd name="connsiteX3" fmla="*/ 1087552 w 1208321"/>
              <a:gd name="connsiteY3" fmla="*/ 1701686 h 1707749"/>
              <a:gd name="connsiteX4" fmla="*/ 26134 w 1208321"/>
              <a:gd name="connsiteY4" fmla="*/ 921466 h 1707749"/>
              <a:gd name="connsiteX5" fmla="*/ 0 w 1208321"/>
              <a:gd name="connsiteY5" fmla="*/ 850470 h 170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321" h="1707749">
                <a:moveTo>
                  <a:pt x="0" y="0"/>
                </a:moveTo>
                <a:lnTo>
                  <a:pt x="1208321" y="0"/>
                </a:lnTo>
                <a:lnTo>
                  <a:pt x="1208321" y="1707749"/>
                </a:lnTo>
                <a:lnTo>
                  <a:pt x="1087552" y="1701686"/>
                </a:lnTo>
                <a:cubicBezTo>
                  <a:pt x="608409" y="1653303"/>
                  <a:pt x="206443" y="1345343"/>
                  <a:pt x="26134" y="921466"/>
                </a:cubicBezTo>
                <a:lnTo>
                  <a:pt x="0" y="850470"/>
                </a:lnTo>
                <a:close/>
              </a:path>
            </a:pathLst>
          </a:custGeom>
        </p:spPr>
      </p:pic>
      <p:sp>
        <p:nvSpPr>
          <p:cNvPr id="36" name="テキスト ボックス 29">
            <a:extLst>
              <a:ext uri="{FF2B5EF4-FFF2-40B4-BE49-F238E27FC236}">
                <a16:creationId xmlns:a16="http://schemas.microsoft.com/office/drawing/2014/main" id="{9EE730EB-53A6-A734-5256-81F8AF7E08A8}"/>
              </a:ext>
            </a:extLst>
          </p:cNvPr>
          <p:cNvSpPr txBox="1"/>
          <p:nvPr/>
        </p:nvSpPr>
        <p:spPr>
          <a:xfrm>
            <a:off x="1145248" y="3329163"/>
            <a:ext cx="1747335" cy="52322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400" b="1" dirty="0">
                <a:solidFill>
                  <a:schemeClr val="bg2">
                    <a:lumMod val="50000"/>
                  </a:schemeClr>
                </a:solidFill>
                <a:latin typeface="メイリオ" panose="020B0604030504040204" pitchFamily="50" charset="-128"/>
                <a:ea typeface="メイリオ" panose="020B0604030504040204" pitchFamily="50" charset="-128"/>
              </a:rPr>
              <a:t>Yahoo! JAPAN</a:t>
            </a:r>
            <a:endParaRPr kumimoji="1" lang="en-US" altLang="ja-JP" sz="14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400" b="1" dirty="0">
                <a:solidFill>
                  <a:schemeClr val="bg2">
                    <a:lumMod val="50000"/>
                  </a:schemeClr>
                </a:solidFill>
                <a:latin typeface="メイリオ" panose="020B0604030504040204" pitchFamily="50" charset="-128"/>
                <a:ea typeface="メイリオ" panose="020B0604030504040204" pitchFamily="50" charset="-128"/>
              </a:rPr>
              <a:t>トップページ</a:t>
            </a:r>
            <a:endParaRPr kumimoji="1" lang="ja-JP" altLang="en-US" sz="14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37" name="図 36">
            <a:extLst>
              <a:ext uri="{FF2B5EF4-FFF2-40B4-BE49-F238E27FC236}">
                <a16:creationId xmlns:a16="http://schemas.microsoft.com/office/drawing/2014/main" id="{EBDE4354-CEDF-D9C8-715D-08BDF9A3F8B5}"/>
              </a:ext>
            </a:extLst>
          </p:cNvPr>
          <p:cNvPicPr>
            <a:picLocks noChangeAspect="1"/>
          </p:cNvPicPr>
          <p:nvPr/>
        </p:nvPicPr>
        <p:blipFill>
          <a:blip r:embed="rId10" cstate="print">
            <a:extLst>
              <a:ext uri="{28A0092B-C50C-407E-A947-70E740481C1C}">
                <a14:useLocalDpi xmlns:a14="http://schemas.microsoft.com/office/drawing/2010/main" val="0"/>
              </a:ext>
            </a:extLst>
          </a:blip>
          <a:srcRect b="11517"/>
          <a:stretch>
            <a:fillRect/>
          </a:stretch>
        </p:blipFill>
        <p:spPr>
          <a:xfrm>
            <a:off x="3262962" y="5247776"/>
            <a:ext cx="847025" cy="1219959"/>
          </a:xfrm>
          <a:custGeom>
            <a:avLst/>
            <a:gdLst>
              <a:gd name="connsiteX0" fmla="*/ 0 w 847025"/>
              <a:gd name="connsiteY0" fmla="*/ 0 h 1219959"/>
              <a:gd name="connsiteX1" fmla="*/ 847025 w 847025"/>
              <a:gd name="connsiteY1" fmla="*/ 0 h 1219959"/>
              <a:gd name="connsiteX2" fmla="*/ 847025 w 847025"/>
              <a:gd name="connsiteY2" fmla="*/ 1219959 h 1219959"/>
              <a:gd name="connsiteX3" fmla="*/ 769824 w 847025"/>
              <a:gd name="connsiteY3" fmla="*/ 1216030 h 1219959"/>
              <a:gd name="connsiteX4" fmla="*/ 40705 w 847025"/>
              <a:gd name="connsiteY4" fmla="*/ 775661 h 1219959"/>
              <a:gd name="connsiteX5" fmla="*/ 0 w 847025"/>
              <a:gd name="connsiteY5" fmla="*/ 708144 h 121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25" h="1219959">
                <a:moveTo>
                  <a:pt x="0" y="0"/>
                </a:moveTo>
                <a:lnTo>
                  <a:pt x="847025" y="0"/>
                </a:lnTo>
                <a:lnTo>
                  <a:pt x="847025" y="1219959"/>
                </a:lnTo>
                <a:lnTo>
                  <a:pt x="769824" y="1216030"/>
                </a:lnTo>
                <a:cubicBezTo>
                  <a:pt x="466377" y="1184977"/>
                  <a:pt x="202919" y="1017613"/>
                  <a:pt x="40705" y="775661"/>
                </a:cubicBezTo>
                <a:lnTo>
                  <a:pt x="0" y="708144"/>
                </a:lnTo>
                <a:close/>
              </a:path>
            </a:pathLst>
          </a:custGeom>
        </p:spPr>
      </p:pic>
      <p:pic>
        <p:nvPicPr>
          <p:cNvPr id="38" name="図 37">
            <a:extLst>
              <a:ext uri="{FF2B5EF4-FFF2-40B4-BE49-F238E27FC236}">
                <a16:creationId xmlns:a16="http://schemas.microsoft.com/office/drawing/2014/main" id="{1D2828B1-F0EB-B0FF-4F25-ACFC350BD61B}"/>
              </a:ext>
            </a:extLst>
          </p:cNvPr>
          <p:cNvPicPr>
            <a:picLocks noChangeAspect="1"/>
          </p:cNvPicPr>
          <p:nvPr/>
        </p:nvPicPr>
        <p:blipFill>
          <a:blip r:embed="rId11" cstate="print">
            <a:extLst>
              <a:ext uri="{28A0092B-C50C-407E-A947-70E740481C1C}">
                <a14:useLocalDpi xmlns:a14="http://schemas.microsoft.com/office/drawing/2010/main" val="0"/>
              </a:ext>
            </a:extLst>
          </a:blip>
          <a:srcRect r="36316"/>
          <a:stretch>
            <a:fillRect/>
          </a:stretch>
        </p:blipFill>
        <p:spPr>
          <a:xfrm>
            <a:off x="4080477" y="5634916"/>
            <a:ext cx="909093" cy="438201"/>
          </a:xfrm>
          <a:custGeom>
            <a:avLst/>
            <a:gdLst>
              <a:gd name="connsiteX0" fmla="*/ 0 w 1315324"/>
              <a:gd name="connsiteY0" fmla="*/ 0 h 634013"/>
              <a:gd name="connsiteX1" fmla="*/ 1315324 w 1315324"/>
              <a:gd name="connsiteY1" fmla="*/ 0 h 634013"/>
              <a:gd name="connsiteX2" fmla="*/ 1303169 w 1315324"/>
              <a:gd name="connsiteY2" fmla="*/ 80258 h 634013"/>
              <a:gd name="connsiteX3" fmla="*/ 1029787 w 1315324"/>
              <a:gd name="connsiteY3" fmla="*/ 591216 h 634013"/>
              <a:gd name="connsiteX4" fmla="*/ 983056 w 1315324"/>
              <a:gd name="connsiteY4" fmla="*/ 634013 h 634013"/>
              <a:gd name="connsiteX5" fmla="*/ 0 w 1315324"/>
              <a:gd name="connsiteY5" fmla="*/ 634013 h 63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24" h="634013">
                <a:moveTo>
                  <a:pt x="0" y="0"/>
                </a:moveTo>
                <a:lnTo>
                  <a:pt x="1315324" y="0"/>
                </a:lnTo>
                <a:lnTo>
                  <a:pt x="1303169" y="80258"/>
                </a:lnTo>
                <a:cubicBezTo>
                  <a:pt x="1263088" y="277631"/>
                  <a:pt x="1165911" y="454047"/>
                  <a:pt x="1029787" y="591216"/>
                </a:cubicBezTo>
                <a:lnTo>
                  <a:pt x="983056" y="634013"/>
                </a:lnTo>
                <a:lnTo>
                  <a:pt x="0" y="634013"/>
                </a:lnTo>
                <a:close/>
              </a:path>
            </a:pathLst>
          </a:custGeom>
        </p:spPr>
      </p:pic>
      <p:sp>
        <p:nvSpPr>
          <p:cNvPr id="39" name="テキスト ボックス 29">
            <a:extLst>
              <a:ext uri="{FF2B5EF4-FFF2-40B4-BE49-F238E27FC236}">
                <a16:creationId xmlns:a16="http://schemas.microsoft.com/office/drawing/2014/main" id="{B55BE387-4936-BC4F-F80E-6179367581C4}"/>
              </a:ext>
            </a:extLst>
          </p:cNvPr>
          <p:cNvSpPr txBox="1"/>
          <p:nvPr/>
        </p:nvSpPr>
        <p:spPr>
          <a:xfrm>
            <a:off x="3321524" y="4758644"/>
            <a:ext cx="1479878"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400" b="1" dirty="0">
                <a:solidFill>
                  <a:schemeClr val="bg2">
                    <a:lumMod val="50000"/>
                  </a:schemeClr>
                </a:solidFill>
                <a:latin typeface="メイリオ" panose="020B0604030504040204" pitchFamily="50" charset="-128"/>
                <a:ea typeface="メイリオ" panose="020B0604030504040204" pitchFamily="50" charset="-128"/>
              </a:rPr>
              <a:t>検索関連</a:t>
            </a:r>
          </a:p>
        </p:txBody>
      </p:sp>
      <p:cxnSp>
        <p:nvCxnSpPr>
          <p:cNvPr id="40" name="直線矢印コネクタ 39">
            <a:extLst>
              <a:ext uri="{FF2B5EF4-FFF2-40B4-BE49-F238E27FC236}">
                <a16:creationId xmlns:a16="http://schemas.microsoft.com/office/drawing/2014/main" id="{147CF1B4-7F15-3831-3A08-D26555AD87F5}"/>
              </a:ext>
            </a:extLst>
          </p:cNvPr>
          <p:cNvCxnSpPr>
            <a:cxnSpLocks/>
          </p:cNvCxnSpPr>
          <p:nvPr/>
        </p:nvCxnSpPr>
        <p:spPr>
          <a:xfrm>
            <a:off x="3272589" y="4261646"/>
            <a:ext cx="2301733" cy="1151"/>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26D39DA7-541C-2379-DE31-9FD0A9765537}"/>
              </a:ext>
            </a:extLst>
          </p:cNvPr>
          <p:cNvCxnSpPr>
            <a:cxnSpLocks/>
          </p:cNvCxnSpPr>
          <p:nvPr/>
        </p:nvCxnSpPr>
        <p:spPr>
          <a:xfrm>
            <a:off x="4839903" y="4942983"/>
            <a:ext cx="684998"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0" name="テキスト ボックス 49">
            <a:extLst>
              <a:ext uri="{FF2B5EF4-FFF2-40B4-BE49-F238E27FC236}">
                <a16:creationId xmlns:a16="http://schemas.microsoft.com/office/drawing/2014/main" id="{3ED36387-1ADA-4D18-6EBF-43C18239CC7F}"/>
              </a:ext>
            </a:extLst>
          </p:cNvPr>
          <p:cNvSpPr txBox="1"/>
          <p:nvPr/>
        </p:nvSpPr>
        <p:spPr>
          <a:xfrm>
            <a:off x="761308" y="6166306"/>
            <a:ext cx="3111032" cy="215444"/>
          </a:xfrm>
          <a:prstGeom prst="rect">
            <a:avLst/>
          </a:prstGeom>
          <a:noFill/>
        </p:spPr>
        <p:txBody>
          <a:bodyPr wrap="square" rtlCol="0">
            <a:spAutoFit/>
          </a:bodyPr>
          <a:lstStyle/>
          <a:p>
            <a:r>
              <a:rPr kumimoji="1" lang="en-US" altLang="ja-JP" sz="800" dirty="0"/>
              <a:t>※WBC2023</a:t>
            </a:r>
            <a:r>
              <a:rPr kumimoji="1" lang="ja-JP" altLang="en-US" sz="800" dirty="0"/>
              <a:t>報道特集のキャプチャを事例として掲載</a:t>
            </a:r>
          </a:p>
        </p:txBody>
      </p:sp>
      <p:sp>
        <p:nvSpPr>
          <p:cNvPr id="51" name="正方形/長方形 50">
            <a:extLst>
              <a:ext uri="{FF2B5EF4-FFF2-40B4-BE49-F238E27FC236}">
                <a16:creationId xmlns:a16="http://schemas.microsoft.com/office/drawing/2014/main" id="{C83EC520-1927-624B-BD89-35B85422FF62}"/>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夏の甲子園全試合を </a:t>
            </a: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en-US" altLang="ja-JP" sz="2000" b="1" dirty="0">
                <a:solidFill>
                  <a:srgbClr val="00003E"/>
                </a:solidFill>
                <a:latin typeface="メイリオ" panose="020B0604030504040204" pitchFamily="50" charset="-128"/>
                <a:ea typeface="メイリオ" panose="020B0604030504040204" pitchFamily="50" charset="-128"/>
              </a:rPr>
              <a:t> </a:t>
            </a:r>
            <a:r>
              <a:rPr kumimoji="1" lang="ja-JP" altLang="en-US" sz="2000" b="1" dirty="0">
                <a:solidFill>
                  <a:srgbClr val="00003E"/>
                </a:solidFill>
                <a:latin typeface="メイリオ" panose="020B0604030504040204" pitchFamily="50" charset="-128"/>
                <a:ea typeface="メイリオ" panose="020B0604030504040204" pitchFamily="50" charset="-128"/>
              </a:rPr>
              <a:t>上の「バーチャル高校野球」でライブ配信</a:t>
            </a:r>
          </a:p>
          <a:p>
            <a:pPr algn="ctr"/>
            <a:r>
              <a:rPr kumimoji="1" lang="en-US" altLang="ja-JP" sz="2000" b="1" dirty="0" err="1">
                <a:solidFill>
                  <a:srgbClr val="00003E"/>
                </a:solidFill>
                <a:latin typeface="メイリオ" panose="020B0604030504040204" pitchFamily="50" charset="-128"/>
                <a:ea typeface="メイリオ" panose="020B0604030504040204" pitchFamily="50" charset="-128"/>
              </a:rPr>
              <a:t>Sportsnavi</a:t>
            </a:r>
            <a:r>
              <a:rPr kumimoji="1" lang="ja-JP" altLang="en-US" sz="2000" b="1" dirty="0">
                <a:solidFill>
                  <a:srgbClr val="00003E"/>
                </a:solidFill>
                <a:latin typeface="メイリオ" panose="020B0604030504040204" pitchFamily="50" charset="-128"/>
                <a:ea typeface="メイリオ" panose="020B0604030504040204" pitchFamily="50" charset="-128"/>
              </a:rPr>
              <a:t>、</a:t>
            </a:r>
            <a:r>
              <a:rPr kumimoji="1" lang="en-US" altLang="ja-JP" sz="2000" b="1" dirty="0">
                <a:solidFill>
                  <a:srgbClr val="00003E"/>
                </a:solidFill>
                <a:latin typeface="メイリオ" panose="020B0604030504040204" pitchFamily="50" charset="-128"/>
                <a:ea typeface="メイリオ" panose="020B0604030504040204" pitchFamily="50" charset="-128"/>
              </a:rPr>
              <a:t>Yahoo! Japan</a:t>
            </a:r>
            <a:r>
              <a:rPr kumimoji="1" lang="ja-JP" altLang="en-US" sz="2000" b="1" dirty="0">
                <a:solidFill>
                  <a:srgbClr val="00003E"/>
                </a:solidFill>
                <a:latin typeface="メイリオ" panose="020B0604030504040204" pitchFamily="50" charset="-128"/>
                <a:ea typeface="メイリオ" panose="020B0604030504040204" pitchFamily="50" charset="-128"/>
              </a:rPr>
              <a:t>のサイトパワーを最大限に活用し、多数のユーザーを集客</a:t>
            </a:r>
          </a:p>
        </p:txBody>
      </p:sp>
      <p:sp>
        <p:nvSpPr>
          <p:cNvPr id="52" name="テキスト ボックス 51">
            <a:extLst>
              <a:ext uri="{FF2B5EF4-FFF2-40B4-BE49-F238E27FC236}">
                <a16:creationId xmlns:a16="http://schemas.microsoft.com/office/drawing/2014/main" id="{902ECA60-FB2D-D2F3-23F0-129AA37D35F3}"/>
              </a:ext>
            </a:extLst>
          </p:cNvPr>
          <p:cNvSpPr txBox="1"/>
          <p:nvPr/>
        </p:nvSpPr>
        <p:spPr>
          <a:xfrm>
            <a:off x="2486517" y="3558302"/>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3" name="テキスト ボックス 52">
            <a:extLst>
              <a:ext uri="{FF2B5EF4-FFF2-40B4-BE49-F238E27FC236}">
                <a16:creationId xmlns:a16="http://schemas.microsoft.com/office/drawing/2014/main" id="{6E99832F-F755-AE25-67A4-490C2C47AAB9}"/>
              </a:ext>
            </a:extLst>
          </p:cNvPr>
          <p:cNvSpPr txBox="1"/>
          <p:nvPr/>
        </p:nvSpPr>
        <p:spPr>
          <a:xfrm>
            <a:off x="4502093" y="2665673"/>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54" name="テキスト ボックス 53">
            <a:extLst>
              <a:ext uri="{FF2B5EF4-FFF2-40B4-BE49-F238E27FC236}">
                <a16:creationId xmlns:a16="http://schemas.microsoft.com/office/drawing/2014/main" id="{CE036C07-CAF1-1756-14F6-ECEC14732530}"/>
              </a:ext>
            </a:extLst>
          </p:cNvPr>
          <p:cNvSpPr txBox="1"/>
          <p:nvPr/>
        </p:nvSpPr>
        <p:spPr>
          <a:xfrm>
            <a:off x="4355422" y="4796982"/>
            <a:ext cx="1740578" cy="246221"/>
          </a:xfrm>
          <a:prstGeom prst="rect">
            <a:avLst/>
          </a:prstGeom>
          <a:noFill/>
        </p:spPr>
        <p:txBody>
          <a:bodyPr wrap="square" rtlCol="0">
            <a:spAutoFit/>
          </a:bodyPr>
          <a:lstStyle/>
          <a:p>
            <a:r>
              <a:rPr kumimoji="1" lang="en-US" altLang="ja-JP" sz="1000" dirty="0"/>
              <a:t>※</a:t>
            </a:r>
            <a:endParaRPr kumimoji="1" lang="ja-JP" altLang="en-US" sz="1000" dirty="0"/>
          </a:p>
        </p:txBody>
      </p:sp>
    </p:spTree>
    <p:extLst>
      <p:ext uri="{BB962C8B-B14F-4D97-AF65-F5344CB8AC3E}">
        <p14:creationId xmlns:p14="http://schemas.microsoft.com/office/powerpoint/2010/main" val="42105476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3EDCAD-4040-4198-56CB-0D2C310758B8}"/>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5738AF2C-31CC-D00A-24E5-7650B7B84116}"/>
              </a:ext>
            </a:extLst>
          </p:cNvPr>
          <p:cNvSpPr>
            <a:spLocks noGrp="1"/>
          </p:cNvSpPr>
          <p:nvPr>
            <p:ph type="body" sz="quarter" idx="12"/>
          </p:nvPr>
        </p:nvSpPr>
        <p:spPr>
          <a:xfrm>
            <a:off x="595670" y="81412"/>
            <a:ext cx="848927" cy="410840"/>
          </a:xfrm>
        </p:spPr>
        <p:txBody>
          <a:bodyPr/>
          <a:lstStyle/>
          <a:p>
            <a:pPr marL="0" indent="0">
              <a:buNone/>
            </a:pPr>
            <a:r>
              <a:rPr lang="ja-JP" altLang="en-US"/>
              <a:t>バーチャル</a:t>
            </a:r>
            <a:br>
              <a:rPr lang="en-US" altLang="ja-JP" dirty="0"/>
            </a:br>
            <a:r>
              <a:rPr lang="ja-JP" altLang="en-US"/>
              <a:t>高校野球</a:t>
            </a:r>
            <a:endParaRPr lang="ja-JP" altLang="en-US" dirty="0"/>
          </a:p>
        </p:txBody>
      </p:sp>
      <p:sp>
        <p:nvSpPr>
          <p:cNvPr id="2" name="テキスト プレースホルダー 1">
            <a:extLst>
              <a:ext uri="{FF2B5EF4-FFF2-40B4-BE49-F238E27FC236}">
                <a16:creationId xmlns:a16="http://schemas.microsoft.com/office/drawing/2014/main" id="{4C1D54AE-7C13-A34D-CA23-D15BAFAAB80C}"/>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バーチャル高校野球</a:t>
            </a:r>
            <a:r>
              <a:rPr lang="en-US" altLang="ja-JP" dirty="0">
                <a:latin typeface="メイリオ" panose="020B0604030504040204" pitchFamily="50" charset="-128"/>
                <a:ea typeface="メイリオ" panose="020B0604030504040204" pitchFamily="50" charset="-128"/>
              </a:rPr>
              <a:t>2024</a:t>
            </a:r>
            <a:r>
              <a:rPr lang="ja-JP" altLang="en-US">
                <a:latin typeface="メイリオ" panose="020B0604030504040204" pitchFamily="50" charset="-128"/>
                <a:ea typeface="メイリオ" panose="020B0604030504040204" pitchFamily="50" charset="-128"/>
              </a:rPr>
              <a:t>　過去実績</a:t>
            </a:r>
            <a:endParaRPr lang="ja-JP" altLang="en-US" dirty="0">
              <a:latin typeface="メイリオ" panose="020B0604030504040204" pitchFamily="50" charset="-128"/>
              <a:ea typeface="メイリオ" panose="020B0604030504040204" pitchFamily="50" charset="-128"/>
            </a:endParaRPr>
          </a:p>
        </p:txBody>
      </p:sp>
      <p:pic>
        <p:nvPicPr>
          <p:cNvPr id="18" name="図プレースホルダー 17">
            <a:extLst>
              <a:ext uri="{FF2B5EF4-FFF2-40B4-BE49-F238E27FC236}">
                <a16:creationId xmlns:a16="http://schemas.microsoft.com/office/drawing/2014/main" id="{0DE457C5-BD9B-ECB3-3D84-0C03662DFF90}"/>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510" b="510"/>
          <a:stretch>
            <a:fillRect/>
          </a:stretch>
        </p:blipFill>
        <p:spPr/>
      </p:pic>
      <p:sp>
        <p:nvSpPr>
          <p:cNvPr id="51" name="正方形/長方形 50">
            <a:extLst>
              <a:ext uri="{FF2B5EF4-FFF2-40B4-BE49-F238E27FC236}">
                <a16:creationId xmlns:a16="http://schemas.microsoft.com/office/drawing/2014/main" id="{A3F141A3-868D-A658-F00C-C752BE01C12D}"/>
              </a:ext>
            </a:extLst>
          </p:cNvPr>
          <p:cNvSpPr/>
          <p:nvPr/>
        </p:nvSpPr>
        <p:spPr>
          <a:xfrm>
            <a:off x="334962" y="1009745"/>
            <a:ext cx="11522076" cy="872472"/>
          </a:xfrm>
          <a:prstGeom prst="rect">
            <a:avLst/>
          </a:prstGeom>
          <a:solidFill>
            <a:srgbClr val="00003E">
              <a:alpha val="2038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dirty="0">
                <a:solidFill>
                  <a:srgbClr val="00003E"/>
                </a:solidFill>
                <a:latin typeface="メイリオ"/>
                <a:ea typeface="メイリオ"/>
              </a:rPr>
              <a:t>2024</a:t>
            </a:r>
            <a:r>
              <a:rPr lang="ja-JP" altLang="en-US" sz="2000" b="1">
                <a:solidFill>
                  <a:srgbClr val="00003E"/>
                </a:solidFill>
                <a:latin typeface="メイリオ"/>
                <a:ea typeface="メイリオ"/>
              </a:rPr>
              <a:t>年視聴数は</a:t>
            </a:r>
            <a:r>
              <a:rPr lang="en-US" altLang="ja-JP" sz="2000" b="1" dirty="0">
                <a:solidFill>
                  <a:srgbClr val="00003E"/>
                </a:solidFill>
                <a:latin typeface="メイリオ"/>
                <a:ea typeface="メイリオ"/>
              </a:rPr>
              <a:t>1.53</a:t>
            </a:r>
            <a:r>
              <a:rPr lang="ja-JP" altLang="en-US" sz="2000" b="1">
                <a:solidFill>
                  <a:srgbClr val="00003E"/>
                </a:solidFill>
                <a:latin typeface="メイリオ"/>
                <a:ea typeface="メイリオ"/>
              </a:rPr>
              <a:t>億回を記録</a:t>
            </a:r>
            <a:endParaRPr lang="en-US" altLang="ja-JP" sz="2000" b="1" dirty="0">
              <a:solidFill>
                <a:srgbClr val="00003E"/>
              </a:solidFill>
              <a:latin typeface="メイリオ"/>
              <a:ea typeface="メイリオ"/>
            </a:endParaRPr>
          </a:p>
          <a:p>
            <a:pPr algn="ctr"/>
            <a:r>
              <a:rPr lang="ja-JP" altLang="en-US" sz="2000" b="1">
                <a:solidFill>
                  <a:srgbClr val="00003E"/>
                </a:solidFill>
                <a:latin typeface="メイリオ"/>
                <a:ea typeface="メイリオ"/>
              </a:rPr>
              <a:t>広告再生数は</a:t>
            </a:r>
            <a:r>
              <a:rPr lang="en-US" altLang="ja-JP" sz="2000" b="1" dirty="0">
                <a:solidFill>
                  <a:srgbClr val="00003E"/>
                </a:solidFill>
                <a:latin typeface="メイリオ"/>
                <a:ea typeface="メイリオ"/>
              </a:rPr>
              <a:t>1.18億</a:t>
            </a:r>
            <a:r>
              <a:rPr lang="ja-JP" altLang="en-US" sz="2000" b="1">
                <a:solidFill>
                  <a:srgbClr val="00003E"/>
                </a:solidFill>
                <a:latin typeface="メイリオ"/>
                <a:ea typeface="メイリオ"/>
              </a:rPr>
              <a:t>回を記録</a:t>
            </a:r>
          </a:p>
        </p:txBody>
      </p:sp>
      <p:sp>
        <p:nvSpPr>
          <p:cNvPr id="22" name="テキスト ボックス 21">
            <a:extLst>
              <a:ext uri="{FF2B5EF4-FFF2-40B4-BE49-F238E27FC236}">
                <a16:creationId xmlns:a16="http://schemas.microsoft.com/office/drawing/2014/main" id="{DE9B8A18-0754-9E75-F6E2-F6CC21998B6C}"/>
              </a:ext>
            </a:extLst>
          </p:cNvPr>
          <p:cNvSpPr txBox="1"/>
          <p:nvPr/>
        </p:nvSpPr>
        <p:spPr>
          <a:xfrm>
            <a:off x="0" y="6035714"/>
            <a:ext cx="12192001" cy="446276"/>
          </a:xfrm>
          <a:prstGeom prst="rect">
            <a:avLst/>
          </a:prstGeom>
          <a:solidFill>
            <a:srgbClr val="00003E"/>
          </a:solidFill>
        </p:spPr>
        <p:txBody>
          <a:bodyPr wrap="square">
            <a:spAutoFit/>
          </a:bodyPr>
          <a:lstStyle/>
          <a:p>
            <a:pPr algn="ctr">
              <a:lnSpc>
                <a:spcPct val="120000"/>
              </a:lnSpc>
              <a:buClr>
                <a:srgbClr val="C00000"/>
              </a:buClr>
            </a:pPr>
            <a:r>
              <a:rPr kumimoji="1" lang="ja-JP" altLang="en-US" sz="2000" b="1" dirty="0">
                <a:solidFill>
                  <a:schemeClr val="bg1"/>
                </a:solidFill>
                <a:latin typeface="+mn-ea"/>
              </a:rPr>
              <a:t>本大会</a:t>
            </a:r>
            <a:r>
              <a:rPr kumimoji="1" lang="en-US" altLang="ja-JP" sz="2000" b="1" dirty="0">
                <a:solidFill>
                  <a:schemeClr val="bg1"/>
                </a:solidFill>
                <a:latin typeface="+mn-ea"/>
              </a:rPr>
              <a:t>8/6</a:t>
            </a:r>
            <a:r>
              <a:rPr kumimoji="1" lang="ja-JP" altLang="en-US" sz="2000" b="1">
                <a:solidFill>
                  <a:schemeClr val="bg1"/>
                </a:solidFill>
                <a:latin typeface="+mn-ea"/>
              </a:rPr>
              <a:t>～</a:t>
            </a:r>
            <a:r>
              <a:rPr kumimoji="1" lang="en-US" altLang="ja-JP" sz="2000" b="1" dirty="0">
                <a:solidFill>
                  <a:schemeClr val="bg1"/>
                </a:solidFill>
                <a:latin typeface="+mn-ea"/>
              </a:rPr>
              <a:t>8/23</a:t>
            </a:r>
            <a:r>
              <a:rPr kumimoji="1" lang="ja-JP" altLang="en-US" sz="2000" b="1">
                <a:solidFill>
                  <a:schemeClr val="bg1"/>
                </a:solidFill>
                <a:latin typeface="+mn-ea"/>
              </a:rPr>
              <a:t>のみ</a:t>
            </a:r>
            <a:r>
              <a:rPr kumimoji="1" lang="ja-JP" altLang="en-US" sz="2000" b="1" dirty="0">
                <a:solidFill>
                  <a:schemeClr val="bg1"/>
                </a:solidFill>
                <a:latin typeface="+mn-ea"/>
              </a:rPr>
              <a:t>を集計</a:t>
            </a:r>
            <a:endParaRPr kumimoji="1" lang="en-US" altLang="ja-JP" sz="2000" b="1" dirty="0">
              <a:solidFill>
                <a:schemeClr val="bg1"/>
              </a:solidFill>
              <a:latin typeface="+mn-ea"/>
            </a:endParaRPr>
          </a:p>
        </p:txBody>
      </p:sp>
      <p:graphicFrame>
        <p:nvGraphicFramePr>
          <p:cNvPr id="29" name="グラフ 28">
            <a:extLst>
              <a:ext uri="{FF2B5EF4-FFF2-40B4-BE49-F238E27FC236}">
                <a16:creationId xmlns:a16="http://schemas.microsoft.com/office/drawing/2014/main" id="{7680D516-9E1D-2D80-1B87-FA1D7E6353D8}"/>
              </a:ext>
            </a:extLst>
          </p:cNvPr>
          <p:cNvGraphicFramePr>
            <a:graphicFrameLocks/>
          </p:cNvGraphicFramePr>
          <p:nvPr>
            <p:extLst>
              <p:ext uri="{D42A27DB-BD31-4B8C-83A1-F6EECF244321}">
                <p14:modId xmlns:p14="http://schemas.microsoft.com/office/powerpoint/2010/main" val="3959079683"/>
              </p:ext>
            </p:extLst>
          </p:nvPr>
        </p:nvGraphicFramePr>
        <p:xfrm>
          <a:off x="306000" y="2057399"/>
          <a:ext cx="11551038" cy="3845859"/>
        </p:xfrm>
        <a:graphic>
          <a:graphicData uri="http://schemas.openxmlformats.org/drawingml/2006/chart">
            <c:chart xmlns:c="http://schemas.openxmlformats.org/drawingml/2006/chart" xmlns:r="http://schemas.openxmlformats.org/officeDocument/2006/relationships" r:id="rId5"/>
          </a:graphicData>
        </a:graphic>
      </p:graphicFrame>
      <p:sp>
        <p:nvSpPr>
          <p:cNvPr id="30" name="テキスト ボックス 29">
            <a:extLst>
              <a:ext uri="{FF2B5EF4-FFF2-40B4-BE49-F238E27FC236}">
                <a16:creationId xmlns:a16="http://schemas.microsoft.com/office/drawing/2014/main" id="{3E8F332F-4155-82A3-8EE6-D97E0B97124C}"/>
              </a:ext>
            </a:extLst>
          </p:cNvPr>
          <p:cNvSpPr txBox="1"/>
          <p:nvPr/>
        </p:nvSpPr>
        <p:spPr>
          <a:xfrm rot="18950823">
            <a:off x="7913594" y="4860740"/>
            <a:ext cx="723275" cy="307777"/>
          </a:xfrm>
          <a:prstGeom prst="rect">
            <a:avLst/>
          </a:prstGeom>
          <a:noFill/>
        </p:spPr>
        <p:txBody>
          <a:bodyPr wrap="none" rtlCol="0">
            <a:spAutoFit/>
          </a:bodyPr>
          <a:lstStyle/>
          <a:p>
            <a:r>
              <a:rPr kumimoji="1" lang="ja-JP" altLang="en-US" sz="1400" b="1">
                <a:solidFill>
                  <a:srgbClr val="00003E"/>
                </a:solidFill>
              </a:rPr>
              <a:t>休養日</a:t>
            </a:r>
          </a:p>
        </p:txBody>
      </p:sp>
      <p:sp>
        <p:nvSpPr>
          <p:cNvPr id="31" name="テキスト ボックス 30">
            <a:extLst>
              <a:ext uri="{FF2B5EF4-FFF2-40B4-BE49-F238E27FC236}">
                <a16:creationId xmlns:a16="http://schemas.microsoft.com/office/drawing/2014/main" id="{A812970A-81C2-F024-48CF-AD22D7405A5E}"/>
              </a:ext>
            </a:extLst>
          </p:cNvPr>
          <p:cNvSpPr txBox="1"/>
          <p:nvPr/>
        </p:nvSpPr>
        <p:spPr>
          <a:xfrm rot="18950823">
            <a:off x="9154502" y="4860741"/>
            <a:ext cx="723275" cy="307777"/>
          </a:xfrm>
          <a:prstGeom prst="rect">
            <a:avLst/>
          </a:prstGeom>
          <a:noFill/>
        </p:spPr>
        <p:txBody>
          <a:bodyPr wrap="none" rtlCol="0">
            <a:spAutoFit/>
          </a:bodyPr>
          <a:lstStyle/>
          <a:p>
            <a:r>
              <a:rPr kumimoji="1" lang="ja-JP" altLang="en-US" sz="1400" b="1">
                <a:solidFill>
                  <a:srgbClr val="00003E"/>
                </a:solidFill>
              </a:rPr>
              <a:t>休養日</a:t>
            </a:r>
          </a:p>
        </p:txBody>
      </p:sp>
      <p:sp>
        <p:nvSpPr>
          <p:cNvPr id="32" name="テキスト ボックス 31">
            <a:extLst>
              <a:ext uri="{FF2B5EF4-FFF2-40B4-BE49-F238E27FC236}">
                <a16:creationId xmlns:a16="http://schemas.microsoft.com/office/drawing/2014/main" id="{A3C6D6A2-A35E-99B4-48BD-CAC8211F32B8}"/>
              </a:ext>
            </a:extLst>
          </p:cNvPr>
          <p:cNvSpPr txBox="1"/>
          <p:nvPr/>
        </p:nvSpPr>
        <p:spPr>
          <a:xfrm rot="18950823">
            <a:off x="10395410" y="4860739"/>
            <a:ext cx="723275" cy="307777"/>
          </a:xfrm>
          <a:prstGeom prst="rect">
            <a:avLst/>
          </a:prstGeom>
          <a:noFill/>
        </p:spPr>
        <p:txBody>
          <a:bodyPr wrap="none" rtlCol="0">
            <a:spAutoFit/>
          </a:bodyPr>
          <a:lstStyle/>
          <a:p>
            <a:r>
              <a:rPr kumimoji="1" lang="ja-JP" altLang="en-US" sz="1400" b="1">
                <a:solidFill>
                  <a:srgbClr val="00003E"/>
                </a:solidFill>
              </a:rPr>
              <a:t>休養日</a:t>
            </a:r>
          </a:p>
        </p:txBody>
      </p:sp>
    </p:spTree>
    <p:extLst>
      <p:ext uri="{BB962C8B-B14F-4D97-AF65-F5344CB8AC3E}">
        <p14:creationId xmlns:p14="http://schemas.microsoft.com/office/powerpoint/2010/main" val="14253183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F8B23E-D4FB-06AD-1BBA-3162587ECA87}"/>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473FC1F-E77C-A1B4-A526-A38B8482B610}"/>
              </a:ext>
            </a:extLst>
          </p:cNvPr>
          <p:cNvSpPr>
            <a:spLocks noGrp="1"/>
          </p:cNvSpPr>
          <p:nvPr>
            <p:ph type="body" sz="quarter" idx="19"/>
          </p:nvPr>
        </p:nvSpPr>
        <p:spPr/>
        <p:txBody>
          <a:bodyPr/>
          <a:lstStyle/>
          <a:p>
            <a:r>
              <a:rPr lang="ja-JP" altLang="en-US">
                <a:latin typeface="+mn-ea"/>
              </a:rPr>
              <a:t>バーチャル高校野球</a:t>
            </a:r>
            <a:r>
              <a:rPr lang="en-US" altLang="ja-JP" dirty="0">
                <a:latin typeface="+mn-ea"/>
              </a:rPr>
              <a:t>2025</a:t>
            </a:r>
          </a:p>
          <a:p>
            <a:r>
              <a:rPr lang="ja-JP" altLang="en-US">
                <a:latin typeface="+mn-ea"/>
              </a:rPr>
              <a:t>広告メニューのご案内</a:t>
            </a:r>
            <a:endParaRPr lang="en-US" altLang="ja-JP" dirty="0">
              <a:latin typeface="+mn-ea"/>
            </a:endParaRPr>
          </a:p>
        </p:txBody>
      </p:sp>
      <p:sp>
        <p:nvSpPr>
          <p:cNvPr id="5" name="テキスト プレースホルダー 4">
            <a:extLst>
              <a:ext uri="{FF2B5EF4-FFF2-40B4-BE49-F238E27FC236}">
                <a16:creationId xmlns:a16="http://schemas.microsoft.com/office/drawing/2014/main" id="{33CB005A-635C-A330-8B42-232A3DAECB8D}"/>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2" name="フッター プレースホルダー 1">
            <a:extLst>
              <a:ext uri="{FF2B5EF4-FFF2-40B4-BE49-F238E27FC236}">
                <a16:creationId xmlns:a16="http://schemas.microsoft.com/office/drawing/2014/main" id="{B2447F09-EF46-3BB4-A66B-8F3CE6E546AB}"/>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descr="アイコン&#10;&#10;AI 生成コンテンツは誤りを含む可能性があります。">
            <a:extLst>
              <a:ext uri="{FF2B5EF4-FFF2-40B4-BE49-F238E27FC236}">
                <a16:creationId xmlns:a16="http://schemas.microsoft.com/office/drawing/2014/main" id="{CF1E4B33-1C78-6F7E-8EB8-EBE6C405F1FF}"/>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l="504" r="504"/>
          <a:stretch>
            <a:fillRect/>
          </a:stretch>
        </p:blipFill>
        <p:spPr/>
      </p:pic>
    </p:spTree>
    <p:extLst>
      <p:ext uri="{BB962C8B-B14F-4D97-AF65-F5344CB8AC3E}">
        <p14:creationId xmlns:p14="http://schemas.microsoft.com/office/powerpoint/2010/main" val="13572222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高校野球のライブ配信コンテンツの価値</a:t>
            </a:r>
            <a:endParaRPr kumimoji="1" lang="ja-JP" altLang="en-US" dirty="0">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50470691-CAE7-637B-5017-DBE6591104D4}"/>
              </a:ext>
            </a:extLst>
          </p:cNvPr>
          <p:cNvPicPr>
            <a:picLocks noChangeAspect="1"/>
          </p:cNvPicPr>
          <p:nvPr/>
        </p:nvPicPr>
        <p:blipFill rotWithShape="1">
          <a:blip r:embed="rId3">
            <a:extLst>
              <a:ext uri="{28A0092B-C50C-407E-A947-70E740481C1C}">
                <a14:useLocalDpi xmlns:a14="http://schemas.microsoft.com/office/drawing/2010/main" val="0"/>
              </a:ext>
            </a:extLst>
          </a:blip>
          <a:srcRect b="950"/>
          <a:stretch/>
        </p:blipFill>
        <p:spPr>
          <a:xfrm>
            <a:off x="1143000" y="1159726"/>
            <a:ext cx="9906000" cy="5698273"/>
          </a:xfrm>
          <a:prstGeom prst="rect">
            <a:avLst/>
          </a:prstGeom>
        </p:spPr>
      </p:pic>
      <p:sp>
        <p:nvSpPr>
          <p:cNvPr id="10" name="角丸四角形 21">
            <a:extLst>
              <a:ext uri="{FF2B5EF4-FFF2-40B4-BE49-F238E27FC236}">
                <a16:creationId xmlns:a16="http://schemas.microsoft.com/office/drawing/2014/main" id="{395AFFAD-7948-76D7-75E9-52D1FFA9E1C6}"/>
              </a:ext>
            </a:extLst>
          </p:cNvPr>
          <p:cNvSpPr/>
          <p:nvPr/>
        </p:nvSpPr>
        <p:spPr bwMode="auto">
          <a:xfrm>
            <a:off x="1849290" y="2572349"/>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nvGrpSpPr>
          <p:cNvPr id="11" name="グループ化 4104">
            <a:extLst>
              <a:ext uri="{FF2B5EF4-FFF2-40B4-BE49-F238E27FC236}">
                <a16:creationId xmlns:a16="http://schemas.microsoft.com/office/drawing/2014/main" id="{E19B193C-9660-5418-144D-3EA7A80F3140}"/>
              </a:ext>
            </a:extLst>
          </p:cNvPr>
          <p:cNvGrpSpPr>
            <a:grpSpLocks/>
          </p:cNvGrpSpPr>
          <p:nvPr/>
        </p:nvGrpSpPr>
        <p:grpSpPr bwMode="auto">
          <a:xfrm>
            <a:off x="2032807" y="2728515"/>
            <a:ext cx="426722" cy="426724"/>
            <a:chOff x="1658396" y="3218764"/>
            <a:chExt cx="503728" cy="503728"/>
          </a:xfrm>
          <a:solidFill>
            <a:schemeClr val="bg1"/>
          </a:solidFill>
        </p:grpSpPr>
        <p:sp>
          <p:nvSpPr>
            <p:cNvPr id="12" name="ドーナツ 140">
              <a:extLst>
                <a:ext uri="{FF2B5EF4-FFF2-40B4-BE49-F238E27FC236}">
                  <a16:creationId xmlns:a16="http://schemas.microsoft.com/office/drawing/2014/main" id="{97950660-CFBD-8C76-5428-62EFC2C1587A}"/>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3" name="二等辺三角形 61">
              <a:extLst>
                <a:ext uri="{FF2B5EF4-FFF2-40B4-BE49-F238E27FC236}">
                  <a16:creationId xmlns:a16="http://schemas.microsoft.com/office/drawing/2014/main" id="{4CBE35F8-0535-F86E-1A58-67B63F9DB9DB}"/>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4" name="角丸四角形 21">
            <a:extLst>
              <a:ext uri="{FF2B5EF4-FFF2-40B4-BE49-F238E27FC236}">
                <a16:creationId xmlns:a16="http://schemas.microsoft.com/office/drawing/2014/main" id="{2AF7D68A-A407-F8D3-995A-F0D5D7E117FB}"/>
              </a:ext>
            </a:extLst>
          </p:cNvPr>
          <p:cNvSpPr/>
          <p:nvPr/>
        </p:nvSpPr>
        <p:spPr bwMode="auto">
          <a:xfrm>
            <a:off x="1849290" y="3700186"/>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5" name="角丸四角形 21">
            <a:extLst>
              <a:ext uri="{FF2B5EF4-FFF2-40B4-BE49-F238E27FC236}">
                <a16:creationId xmlns:a16="http://schemas.microsoft.com/office/drawing/2014/main" id="{07F3D85A-1135-5F9B-8FAB-9DFE5782BEEF}"/>
              </a:ext>
            </a:extLst>
          </p:cNvPr>
          <p:cNvSpPr/>
          <p:nvPr/>
        </p:nvSpPr>
        <p:spPr bwMode="auto">
          <a:xfrm>
            <a:off x="1849290" y="4769378"/>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6" name="Rectangle 7">
            <a:extLst>
              <a:ext uri="{FF2B5EF4-FFF2-40B4-BE49-F238E27FC236}">
                <a16:creationId xmlns:a16="http://schemas.microsoft.com/office/drawing/2014/main" id="{8F08E27B-D1C3-C7A5-C201-7B5DBB4DD191}"/>
              </a:ext>
            </a:extLst>
          </p:cNvPr>
          <p:cNvSpPr>
            <a:spLocks noChangeArrowheads="1"/>
          </p:cNvSpPr>
          <p:nvPr/>
        </p:nvSpPr>
        <p:spPr bwMode="auto">
          <a:xfrm>
            <a:off x="2603030" y="2774077"/>
            <a:ext cx="904491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ライブ配信で最高レベルの人気コンテンツでブランディングできます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高品質なコンテンツに、インストリーム動画広告を配信できます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インストリーム動画広告が、高い完全再生率で配信できます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grpSp>
        <p:nvGrpSpPr>
          <p:cNvPr id="17" name="グループ化 4104">
            <a:extLst>
              <a:ext uri="{FF2B5EF4-FFF2-40B4-BE49-F238E27FC236}">
                <a16:creationId xmlns:a16="http://schemas.microsoft.com/office/drawing/2014/main" id="{921027DE-19DB-86C4-0087-F17351A35381}"/>
              </a:ext>
            </a:extLst>
          </p:cNvPr>
          <p:cNvGrpSpPr>
            <a:grpSpLocks/>
          </p:cNvGrpSpPr>
          <p:nvPr/>
        </p:nvGrpSpPr>
        <p:grpSpPr bwMode="auto">
          <a:xfrm>
            <a:off x="2032807" y="3856352"/>
            <a:ext cx="426722" cy="426724"/>
            <a:chOff x="1658396" y="3218764"/>
            <a:chExt cx="503728" cy="503728"/>
          </a:xfrm>
          <a:solidFill>
            <a:schemeClr val="bg1"/>
          </a:solidFill>
        </p:grpSpPr>
        <p:sp>
          <p:nvSpPr>
            <p:cNvPr id="18" name="ドーナツ 140">
              <a:extLst>
                <a:ext uri="{FF2B5EF4-FFF2-40B4-BE49-F238E27FC236}">
                  <a16:creationId xmlns:a16="http://schemas.microsoft.com/office/drawing/2014/main" id="{DF7C5E1A-6C78-C342-C1F0-F6ABB479F0C5}"/>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19" name="二等辺三角形 61">
              <a:extLst>
                <a:ext uri="{FF2B5EF4-FFF2-40B4-BE49-F238E27FC236}">
                  <a16:creationId xmlns:a16="http://schemas.microsoft.com/office/drawing/2014/main" id="{E9F4FE2A-C33A-C144-198A-87DDFC6CD069}"/>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grpSp>
        <p:nvGrpSpPr>
          <p:cNvPr id="20" name="グループ化 4104">
            <a:extLst>
              <a:ext uri="{FF2B5EF4-FFF2-40B4-BE49-F238E27FC236}">
                <a16:creationId xmlns:a16="http://schemas.microsoft.com/office/drawing/2014/main" id="{49FFCC51-13D0-AF9F-C6D4-47263F15A8FE}"/>
              </a:ext>
            </a:extLst>
          </p:cNvPr>
          <p:cNvGrpSpPr>
            <a:grpSpLocks/>
          </p:cNvGrpSpPr>
          <p:nvPr/>
        </p:nvGrpSpPr>
        <p:grpSpPr bwMode="auto">
          <a:xfrm>
            <a:off x="2032807" y="4925544"/>
            <a:ext cx="426722" cy="426724"/>
            <a:chOff x="1658396" y="3218764"/>
            <a:chExt cx="503728" cy="503728"/>
          </a:xfrm>
          <a:solidFill>
            <a:schemeClr val="bg1"/>
          </a:solidFill>
        </p:grpSpPr>
        <p:sp>
          <p:nvSpPr>
            <p:cNvPr id="21" name="ドーナツ 140">
              <a:extLst>
                <a:ext uri="{FF2B5EF4-FFF2-40B4-BE49-F238E27FC236}">
                  <a16:creationId xmlns:a16="http://schemas.microsoft.com/office/drawing/2014/main" id="{564E4E9A-6670-D3DB-A396-AE8B8D25502E}"/>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2" name="二等辺三角形 61">
              <a:extLst>
                <a:ext uri="{FF2B5EF4-FFF2-40B4-BE49-F238E27FC236}">
                  <a16:creationId xmlns:a16="http://schemas.microsoft.com/office/drawing/2014/main" id="{A270D881-2785-B88F-AA81-4237288ABCD4}"/>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23" name="正方形/長方形 22">
            <a:extLst>
              <a:ext uri="{FF2B5EF4-FFF2-40B4-BE49-F238E27FC236}">
                <a16:creationId xmlns:a16="http://schemas.microsoft.com/office/drawing/2014/main" id="{98D9159C-F24E-6100-BC40-56FF3896B79C}"/>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国内最大規模で視聴されるスポーツライブ配信でコミュニケーションが可能</a:t>
            </a:r>
          </a:p>
        </p:txBody>
      </p:sp>
      <p:pic>
        <p:nvPicPr>
          <p:cNvPr id="27" name="図プレースホルダー 26" descr="アイコン&#10;&#10;AI 生成コンテンツは誤りを含む可能性があります。">
            <a:extLst>
              <a:ext uri="{FF2B5EF4-FFF2-40B4-BE49-F238E27FC236}">
                <a16:creationId xmlns:a16="http://schemas.microsoft.com/office/drawing/2014/main" id="{E54B3AE8-5F30-A6FB-E2DF-04EEE46C5CBC}"/>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1342956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8F4E73C6-A603-DEA1-4F70-BF1BDA52E7BA}"/>
              </a:ext>
            </a:extLst>
          </p:cNvPr>
          <p:cNvSpPr>
            <a:spLocks noGrp="1"/>
          </p:cNvSpPr>
          <p:nvPr>
            <p:ph type="body" sz="quarter" idx="14"/>
          </p:nvPr>
        </p:nvSpPr>
        <p:spPr/>
        <p:txBody>
          <a:bodyPr>
            <a:normAutofit/>
          </a:bodyPr>
          <a:lstStyle/>
          <a:p>
            <a:pPr marL="0" indent="0">
              <a:buNone/>
            </a:pPr>
            <a:r>
              <a:rPr kumimoji="1" lang="ja-JP" altLang="en-US"/>
              <a:t>スポーツナビのご紹介</a:t>
            </a:r>
            <a:endParaRPr kumimoji="1" lang="ja-JP" altLang="en-US" dirty="0"/>
          </a:p>
        </p:txBody>
      </p:sp>
      <p:sp>
        <p:nvSpPr>
          <p:cNvPr id="3" name="テキスト プレースホルダー 2">
            <a:extLst>
              <a:ext uri="{FF2B5EF4-FFF2-40B4-BE49-F238E27FC236}">
                <a16:creationId xmlns:a16="http://schemas.microsoft.com/office/drawing/2014/main" id="{4E898267-9CDA-D036-B18D-27F330663AF3}"/>
              </a:ext>
            </a:extLst>
          </p:cNvPr>
          <p:cNvSpPr>
            <a:spLocks noGrp="1"/>
          </p:cNvSpPr>
          <p:nvPr>
            <p:ph type="body" sz="quarter" idx="15"/>
          </p:nvPr>
        </p:nvSpPr>
        <p:spPr/>
        <p:txBody>
          <a:bodyPr>
            <a:normAutofit/>
          </a:bodyPr>
          <a:lstStyle/>
          <a:p>
            <a:pPr marL="0" indent="0">
              <a:buNone/>
            </a:pPr>
            <a:r>
              <a:rPr kumimoji="1" lang="ja-JP" altLang="en-US"/>
              <a:t>夏の甲子園の見どころ</a:t>
            </a:r>
            <a:endParaRPr kumimoji="1" lang="ja-JP" altLang="en-US" dirty="0"/>
          </a:p>
        </p:txBody>
      </p:sp>
      <p:sp>
        <p:nvSpPr>
          <p:cNvPr id="4" name="テキスト プレースホルダー 3">
            <a:extLst>
              <a:ext uri="{FF2B5EF4-FFF2-40B4-BE49-F238E27FC236}">
                <a16:creationId xmlns:a16="http://schemas.microsoft.com/office/drawing/2014/main" id="{602D939B-6F95-479A-D14B-2B24204DE801}"/>
              </a:ext>
            </a:extLst>
          </p:cNvPr>
          <p:cNvSpPr>
            <a:spLocks noGrp="1"/>
          </p:cNvSpPr>
          <p:nvPr>
            <p:ph type="body" sz="quarter" idx="16"/>
          </p:nvPr>
        </p:nvSpPr>
        <p:spPr/>
        <p:txBody>
          <a:bodyPr>
            <a:normAutofit/>
          </a:bodyPr>
          <a:lstStyle/>
          <a:p>
            <a:pPr marL="0" indent="0">
              <a:buNone/>
            </a:pPr>
            <a:r>
              <a:rPr lang="ja-JP" altLang="en-US"/>
              <a:t>バーチャル高校野球のご紹介</a:t>
            </a:r>
            <a:endParaRPr kumimoji="1" lang="ja-JP" altLang="en-US" dirty="0"/>
          </a:p>
        </p:txBody>
      </p:sp>
      <p:sp>
        <p:nvSpPr>
          <p:cNvPr id="5" name="テキスト プレースホルダー 3">
            <a:extLst>
              <a:ext uri="{FF2B5EF4-FFF2-40B4-BE49-F238E27FC236}">
                <a16:creationId xmlns:a16="http://schemas.microsoft.com/office/drawing/2014/main" id="{1EAF4A79-B7FB-6D8F-5204-ED873C37C248}"/>
              </a:ext>
            </a:extLst>
          </p:cNvPr>
          <p:cNvSpPr txBox="1">
            <a:spLocks/>
          </p:cNvSpPr>
          <p:nvPr/>
        </p:nvSpPr>
        <p:spPr>
          <a:xfrm>
            <a:off x="1848388" y="3891755"/>
            <a:ext cx="5414600" cy="360040"/>
          </a:xfrm>
          <a:prstGeom prst="rect">
            <a:avLst/>
          </a:prstGeom>
        </p:spPr>
        <p:txBody>
          <a:bodyPr>
            <a:norm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1800" b="1" kern="1200">
                <a:solidFill>
                  <a:srgbClr val="00003E"/>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indent="0">
              <a:buFont typeface="Arial" panose="020B0604020202020204" pitchFamily="34" charset="0"/>
              <a:buNone/>
            </a:pPr>
            <a:r>
              <a:rPr lang="ja-JP" altLang="en-US"/>
              <a:t>バーチャル高校野球</a:t>
            </a:r>
            <a:r>
              <a:rPr lang="en-US" altLang="ja-JP" dirty="0"/>
              <a:t>2025</a:t>
            </a:r>
            <a:r>
              <a:rPr lang="ja-JP" altLang="en-US"/>
              <a:t>広告メニューのご案内</a:t>
            </a:r>
            <a:endParaRPr lang="ja-JP" altLang="en-US" dirty="0"/>
          </a:p>
        </p:txBody>
      </p:sp>
    </p:spTree>
    <p:extLst>
      <p:ext uri="{BB962C8B-B14F-4D97-AF65-F5344CB8AC3E}">
        <p14:creationId xmlns:p14="http://schemas.microsoft.com/office/powerpoint/2010/main" val="1524681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29B59-C51F-56F0-5CAE-AB71543CDC34}"/>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0F0A696A-84D4-8F6C-824E-9C7519895C95}"/>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DCACB8F2-FCE9-05CA-C52B-6B72CD738605}"/>
              </a:ext>
            </a:extLst>
          </p:cNvPr>
          <p:cNvSpPr>
            <a:spLocks noGrp="1"/>
          </p:cNvSpPr>
          <p:nvPr>
            <p:ph type="body" sz="quarter" idx="10"/>
          </p:nvPr>
        </p:nvSpPr>
        <p:spPr/>
        <p:txBody>
          <a:bodyPr/>
          <a:lstStyle/>
          <a:p>
            <a:r>
              <a:rPr kumimoji="1" lang="ja-JP" altLang="en-US">
                <a:latin typeface="Meiryo" panose="020B0604030504040204" pitchFamily="34" charset="-128"/>
                <a:ea typeface="Meiryo" panose="020B0604030504040204" pitchFamily="34" charset="-128"/>
              </a:rPr>
              <a:t>広告商品メニュー</a:t>
            </a:r>
            <a:endParaRPr kumimoji="1" lang="ja-JP" altLang="en-US" dirty="0">
              <a:latin typeface="Meiryo" panose="020B0604030504040204" pitchFamily="34" charset="-128"/>
              <a:ea typeface="Meiryo" panose="020B0604030504040204" pitchFamily="34" charset="-128"/>
            </a:endParaRPr>
          </a:p>
        </p:txBody>
      </p:sp>
      <p:sp>
        <p:nvSpPr>
          <p:cNvPr id="23" name="正方形/長方形 22">
            <a:extLst>
              <a:ext uri="{FF2B5EF4-FFF2-40B4-BE49-F238E27FC236}">
                <a16:creationId xmlns:a16="http://schemas.microsoft.com/office/drawing/2014/main" id="{AB5F565D-E251-650E-F439-930AEB0E5B49}"/>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sz="2000" b="1">
                <a:solidFill>
                  <a:srgbClr val="00003E"/>
                </a:solidFill>
                <a:latin typeface="メイリオ" panose="020B0604030504040204" pitchFamily="50" charset="-128"/>
                <a:ea typeface="メイリオ" panose="020B0604030504040204" pitchFamily="50" charset="-128"/>
              </a:rPr>
              <a:t>ご予算に合わせてプランのご選択が可能</a:t>
            </a:r>
            <a:endParaRPr lang="ja-JP" altLang="en-US" sz="2000" b="1" dirty="0">
              <a:solidFill>
                <a:srgbClr val="00003E"/>
              </a:solidFill>
              <a:latin typeface="メイリオ" panose="020B0604030504040204" pitchFamily="50" charset="-128"/>
              <a:ea typeface="メイリオ" panose="020B0604030504040204" pitchFamily="50" charset="-128"/>
            </a:endParaRPr>
          </a:p>
        </p:txBody>
      </p:sp>
      <p:grpSp>
        <p:nvGrpSpPr>
          <p:cNvPr id="3" name="グループ化 2">
            <a:extLst>
              <a:ext uri="{FF2B5EF4-FFF2-40B4-BE49-F238E27FC236}">
                <a16:creationId xmlns:a16="http://schemas.microsoft.com/office/drawing/2014/main" id="{321DA6F5-F4A5-BCC0-0949-BDEFF9A2B701}"/>
              </a:ext>
            </a:extLst>
          </p:cNvPr>
          <p:cNvGrpSpPr/>
          <p:nvPr/>
        </p:nvGrpSpPr>
        <p:grpSpPr>
          <a:xfrm>
            <a:off x="1655171" y="2920092"/>
            <a:ext cx="8855085" cy="840600"/>
            <a:chOff x="527039" y="4148336"/>
            <a:chExt cx="5586707" cy="515200"/>
          </a:xfrm>
        </p:grpSpPr>
        <p:sp>
          <p:nvSpPr>
            <p:cNvPr id="4" name="正方形/長方形 3">
              <a:extLst>
                <a:ext uri="{FF2B5EF4-FFF2-40B4-BE49-F238E27FC236}">
                  <a16:creationId xmlns:a16="http://schemas.microsoft.com/office/drawing/2014/main" id="{79A1729A-C958-E165-62D6-F2ADB17886E1}"/>
                </a:ext>
              </a:extLst>
            </p:cNvPr>
            <p:cNvSpPr/>
            <p:nvPr/>
          </p:nvSpPr>
          <p:spPr bwMode="auto">
            <a:xfrm>
              <a:off x="1785913" y="4152978"/>
              <a:ext cx="94091" cy="509076"/>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06C3E310-F916-B9EC-F0B6-3579056F1E13}"/>
                </a:ext>
              </a:extLst>
            </p:cNvPr>
            <p:cNvSpPr/>
            <p:nvPr/>
          </p:nvSpPr>
          <p:spPr bwMode="auto">
            <a:xfrm>
              <a:off x="529226" y="4152978"/>
              <a:ext cx="1254260" cy="509076"/>
            </a:xfrm>
            <a:prstGeom prst="rect">
              <a:avLst/>
            </a:prstGeom>
            <a:solidFill>
              <a:schemeClr val="accent1">
                <a:lumMod val="90000"/>
                <a:alpha val="3001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7190C815-DA29-B607-94A6-DE2B11537364}"/>
                </a:ext>
              </a:extLst>
            </p:cNvPr>
            <p:cNvSpPr/>
            <p:nvPr/>
          </p:nvSpPr>
          <p:spPr bwMode="auto">
            <a:xfrm>
              <a:off x="527039" y="414833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grpSp>
      <p:grpSp>
        <p:nvGrpSpPr>
          <p:cNvPr id="24" name="グループ化 23">
            <a:extLst>
              <a:ext uri="{FF2B5EF4-FFF2-40B4-BE49-F238E27FC236}">
                <a16:creationId xmlns:a16="http://schemas.microsoft.com/office/drawing/2014/main" id="{A31D5F11-8095-FA71-90CD-D19F94D2E852}"/>
              </a:ext>
            </a:extLst>
          </p:cNvPr>
          <p:cNvGrpSpPr/>
          <p:nvPr/>
        </p:nvGrpSpPr>
        <p:grpSpPr>
          <a:xfrm>
            <a:off x="1655171" y="3838884"/>
            <a:ext cx="8855085" cy="840600"/>
            <a:chOff x="527039" y="4715776"/>
            <a:chExt cx="5586707" cy="515200"/>
          </a:xfrm>
        </p:grpSpPr>
        <p:sp>
          <p:nvSpPr>
            <p:cNvPr id="25" name="正方形/長方形 24">
              <a:extLst>
                <a:ext uri="{FF2B5EF4-FFF2-40B4-BE49-F238E27FC236}">
                  <a16:creationId xmlns:a16="http://schemas.microsoft.com/office/drawing/2014/main" id="{3632FB9F-BACC-DDEF-30A0-A5FEB56C0521}"/>
                </a:ext>
              </a:extLst>
            </p:cNvPr>
            <p:cNvSpPr/>
            <p:nvPr/>
          </p:nvSpPr>
          <p:spPr bwMode="auto">
            <a:xfrm>
              <a:off x="1785913" y="4720418"/>
              <a:ext cx="94089" cy="509076"/>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F7ABDB00-A8C2-1ECC-F043-9B88D7D12A6A}"/>
                </a:ext>
              </a:extLst>
            </p:cNvPr>
            <p:cNvSpPr/>
            <p:nvPr/>
          </p:nvSpPr>
          <p:spPr bwMode="auto">
            <a:xfrm>
              <a:off x="529226" y="4720418"/>
              <a:ext cx="1254260" cy="509076"/>
            </a:xfrm>
            <a:prstGeom prst="rect">
              <a:avLst/>
            </a:prstGeom>
            <a:solidFill>
              <a:srgbClr val="00003E">
                <a:alpha val="1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2CB89CBD-BE23-BECE-9387-8B937E1FC78B}"/>
                </a:ext>
              </a:extLst>
            </p:cNvPr>
            <p:cNvSpPr/>
            <p:nvPr/>
          </p:nvSpPr>
          <p:spPr bwMode="auto">
            <a:xfrm>
              <a:off x="527039" y="471577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grpSp>
      <p:sp>
        <p:nvSpPr>
          <p:cNvPr id="28" name="Rectangle 7">
            <a:extLst>
              <a:ext uri="{FF2B5EF4-FFF2-40B4-BE49-F238E27FC236}">
                <a16:creationId xmlns:a16="http://schemas.microsoft.com/office/drawing/2014/main" id="{36435D81-F11A-A857-E530-0DF93056A9D1}"/>
              </a:ext>
            </a:extLst>
          </p:cNvPr>
          <p:cNvSpPr>
            <a:spLocks noChangeArrowheads="1"/>
          </p:cNvSpPr>
          <p:nvPr/>
        </p:nvSpPr>
        <p:spPr bwMode="auto">
          <a:xfrm>
            <a:off x="3881117" y="3200149"/>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3,000,000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29" name="Rectangle 7">
            <a:extLst>
              <a:ext uri="{FF2B5EF4-FFF2-40B4-BE49-F238E27FC236}">
                <a16:creationId xmlns:a16="http://schemas.microsoft.com/office/drawing/2014/main" id="{1F2AA2C8-BBAC-B141-CCDE-5D359BF64217}"/>
              </a:ext>
            </a:extLst>
          </p:cNvPr>
          <p:cNvSpPr>
            <a:spLocks noChangeArrowheads="1"/>
          </p:cNvSpPr>
          <p:nvPr/>
        </p:nvSpPr>
        <p:spPr bwMode="auto">
          <a:xfrm>
            <a:off x="1718602" y="1963192"/>
            <a:ext cx="2615809" cy="253916"/>
          </a:xfrm>
          <a:prstGeom prst="rect">
            <a:avLst/>
          </a:prstGeom>
          <a:noFill/>
          <a:ln>
            <a:noFill/>
          </a:ln>
        </p:spPr>
        <p:txBody>
          <a:bodyPr wrap="square">
            <a:spAutoFit/>
          </a:bodyPr>
          <a:lstStyle/>
          <a:p>
            <a:pPr>
              <a:defRPr/>
            </a:pPr>
            <a:r>
              <a:rPr lang="ja-JP" altLang="en-US" sz="1050" b="1" dirty="0">
                <a:solidFill>
                  <a:schemeClr val="bg1"/>
                </a:solidFill>
                <a:latin typeface="+mn-ea"/>
                <a:cs typeface="メイリオ" pitchFamily="50" charset="-128"/>
              </a:rPr>
              <a:t>商品パッケージ料金</a:t>
            </a:r>
            <a:endParaRPr lang="en-US" altLang="ja-JP" sz="1000" b="1" dirty="0">
              <a:solidFill>
                <a:schemeClr val="bg1"/>
              </a:solidFill>
              <a:latin typeface="+mn-ea"/>
              <a:cs typeface="メイリオ" pitchFamily="50" charset="-128"/>
            </a:endParaRPr>
          </a:p>
        </p:txBody>
      </p:sp>
      <p:sp>
        <p:nvSpPr>
          <p:cNvPr id="30" name="Rectangle 7">
            <a:extLst>
              <a:ext uri="{FF2B5EF4-FFF2-40B4-BE49-F238E27FC236}">
                <a16:creationId xmlns:a16="http://schemas.microsoft.com/office/drawing/2014/main" id="{C05228D8-61B1-3FD6-1115-0C7AD6B44963}"/>
              </a:ext>
            </a:extLst>
          </p:cNvPr>
          <p:cNvSpPr>
            <a:spLocks noChangeArrowheads="1"/>
          </p:cNvSpPr>
          <p:nvPr/>
        </p:nvSpPr>
        <p:spPr bwMode="auto">
          <a:xfrm>
            <a:off x="3646674" y="4867706"/>
            <a:ext cx="8545326"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・掲載期間</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2025</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年</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5</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22</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 </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予定（休養日</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3</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日を含む）</a:t>
            </a:r>
          </a:p>
          <a:p>
            <a:pPr>
              <a:defRPr/>
            </a:pP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大会が終了した日付で掲載が終了となります。雨天順延など大会日程が延びた場合は</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23</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以降も掲載いたしますが、</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　料金</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に変更はございません。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・金額表示は、消費税を含みません。金額表示は、代理店手数料を含みます。</a:t>
            </a: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・再生回数は想定であり、これを保障するものではありません。</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・事前提案可否が必須になります。</a:t>
            </a:r>
          </a:p>
          <a:p>
            <a:pPr>
              <a:defRPr/>
            </a:pPr>
            <a:r>
              <a:rPr lang="ja-JP" altLang="en-US" sz="1050">
                <a:solidFill>
                  <a:schemeClr val="tx1">
                    <a:lumMod val="65000"/>
                    <a:lumOff val="35000"/>
                  </a:schemeClr>
                </a:solidFill>
                <a:latin typeface="メイリオ"/>
                <a:ea typeface="メイリオ"/>
                <a:cs typeface="メイリオ" pitchFamily="50" charset="-128"/>
              </a:rPr>
              <a:t>・朝日新聞社の広告審査基準、朝日放送テレビの放送基準に準拠した審査に加え、スポーツナビのプラットフォーム側の審査が必要です。</a:t>
            </a:r>
            <a:endParaRPr lang="en-US" altLang="ja-JP" sz="1050" dirty="0">
              <a:solidFill>
                <a:schemeClr val="tx1">
                  <a:lumMod val="65000"/>
                  <a:lumOff val="35000"/>
                </a:schemeClr>
              </a:solidFill>
              <a:latin typeface="メイリオ"/>
              <a:ea typeface="メイリオ"/>
              <a:cs typeface="メイリオ" pitchFamily="50" charset="-128"/>
            </a:endParaRPr>
          </a:p>
          <a:p>
            <a:pPr>
              <a:defRPr/>
            </a:pP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日本高校野球連盟および、朝日</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新聞社、</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LINE</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ヤフー</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の規定により、掲載業種に制限があります。 </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b="1">
                <a:solidFill>
                  <a:srgbClr val="00003E"/>
                </a:solidFill>
                <a:latin typeface="メイリオ"/>
                <a:ea typeface="メイリオ"/>
                <a:cs typeface="メイリオ" pitchFamily="50" charset="-128"/>
              </a:rPr>
              <a:t>お酒、たばこ、公営ギャンブル、パチンコ、貸金業、エステ系など、</a:t>
            </a:r>
            <a:r>
              <a:rPr lang="ja-JP" altLang="en-US" sz="1050" b="1">
                <a:solidFill>
                  <a:srgbClr val="00003E"/>
                </a:solidFill>
                <a:latin typeface="+mn-ea"/>
              </a:rPr>
              <a:t>高校野球になじまない業種・業態の企業・団体</a:t>
            </a:r>
            <a:endParaRPr lang="en-US" altLang="ja-JP" sz="1050" b="1" dirty="0">
              <a:solidFill>
                <a:srgbClr val="00003E"/>
              </a:solidFill>
              <a:latin typeface="+mn-ea"/>
            </a:endParaRPr>
          </a:p>
        </p:txBody>
      </p:sp>
      <p:sp>
        <p:nvSpPr>
          <p:cNvPr id="31" name="Rectangle 7">
            <a:extLst>
              <a:ext uri="{FF2B5EF4-FFF2-40B4-BE49-F238E27FC236}">
                <a16:creationId xmlns:a16="http://schemas.microsoft.com/office/drawing/2014/main" id="{C9B83117-1C8B-354E-C0A2-66A5C1D2AC6D}"/>
              </a:ext>
            </a:extLst>
          </p:cNvPr>
          <p:cNvSpPr>
            <a:spLocks noChangeArrowheads="1"/>
          </p:cNvSpPr>
          <p:nvPr/>
        </p:nvSpPr>
        <p:spPr bwMode="auto">
          <a:xfrm>
            <a:off x="3901956" y="4106699"/>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grpSp>
        <p:nvGrpSpPr>
          <p:cNvPr id="32" name="グループ化 31">
            <a:extLst>
              <a:ext uri="{FF2B5EF4-FFF2-40B4-BE49-F238E27FC236}">
                <a16:creationId xmlns:a16="http://schemas.microsoft.com/office/drawing/2014/main" id="{95665030-6902-5928-B5AB-740C2EBD7DB7}"/>
              </a:ext>
            </a:extLst>
          </p:cNvPr>
          <p:cNvGrpSpPr/>
          <p:nvPr/>
        </p:nvGrpSpPr>
        <p:grpSpPr>
          <a:xfrm>
            <a:off x="5356169" y="3051012"/>
            <a:ext cx="1487275" cy="845954"/>
            <a:chOff x="3085736" y="3924640"/>
            <a:chExt cx="1071243" cy="569001"/>
          </a:xfrm>
        </p:grpSpPr>
        <p:sp>
          <p:nvSpPr>
            <p:cNvPr id="33" name="正方形/長方形 32">
              <a:extLst>
                <a:ext uri="{FF2B5EF4-FFF2-40B4-BE49-F238E27FC236}">
                  <a16:creationId xmlns:a16="http://schemas.microsoft.com/office/drawing/2014/main" id="{90483297-014C-D549-51CE-D6BEA5621F0C}"/>
                </a:ext>
              </a:extLst>
            </p:cNvPr>
            <p:cNvSpPr/>
            <p:nvPr/>
          </p:nvSpPr>
          <p:spPr>
            <a:xfrm>
              <a:off x="3085736" y="4183118"/>
              <a:ext cx="981563" cy="31052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4" name="正方形/長方形 33">
              <a:extLst>
                <a:ext uri="{FF2B5EF4-FFF2-40B4-BE49-F238E27FC236}">
                  <a16:creationId xmlns:a16="http://schemas.microsoft.com/office/drawing/2014/main" id="{D6A6D909-3F6E-4763-546D-2283EFD49ADB}"/>
                </a:ext>
              </a:extLst>
            </p:cNvPr>
            <p:cNvSpPr/>
            <p:nvPr/>
          </p:nvSpPr>
          <p:spPr>
            <a:xfrm>
              <a:off x="3092416" y="3924640"/>
              <a:ext cx="981563" cy="186314"/>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5" name="右中かっこ 34">
              <a:extLst>
                <a:ext uri="{FF2B5EF4-FFF2-40B4-BE49-F238E27FC236}">
                  <a16:creationId xmlns:a16="http://schemas.microsoft.com/office/drawing/2014/main" id="{50B45181-9CB2-E687-BDE2-81CF7A2418DB}"/>
                </a:ext>
              </a:extLst>
            </p:cNvPr>
            <p:cNvSpPr/>
            <p:nvPr/>
          </p:nvSpPr>
          <p:spPr bwMode="auto">
            <a:xfrm>
              <a:off x="3995340" y="3990017"/>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grpSp>
        <p:nvGrpSpPr>
          <p:cNvPr id="36" name="グループ化 35">
            <a:extLst>
              <a:ext uri="{FF2B5EF4-FFF2-40B4-BE49-F238E27FC236}">
                <a16:creationId xmlns:a16="http://schemas.microsoft.com/office/drawing/2014/main" id="{08C20A88-7A7E-5242-1A15-C45908223B33}"/>
              </a:ext>
            </a:extLst>
          </p:cNvPr>
          <p:cNvGrpSpPr/>
          <p:nvPr/>
        </p:nvGrpSpPr>
        <p:grpSpPr>
          <a:xfrm>
            <a:off x="5363603" y="3974190"/>
            <a:ext cx="1478001" cy="818496"/>
            <a:chOff x="3092416" y="4540328"/>
            <a:chExt cx="1064563" cy="550531"/>
          </a:xfrm>
        </p:grpSpPr>
        <p:sp>
          <p:nvSpPr>
            <p:cNvPr id="37" name="正方形/長方形 36">
              <a:extLst>
                <a:ext uri="{FF2B5EF4-FFF2-40B4-BE49-F238E27FC236}">
                  <a16:creationId xmlns:a16="http://schemas.microsoft.com/office/drawing/2014/main" id="{0BFD7474-D5C5-548C-D5D4-DA00709040D9}"/>
                </a:ext>
              </a:extLst>
            </p:cNvPr>
            <p:cNvSpPr/>
            <p:nvPr/>
          </p:nvSpPr>
          <p:spPr>
            <a:xfrm>
              <a:off x="3092416" y="4780337"/>
              <a:ext cx="981563" cy="310522"/>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8" name="正方形/長方形 37">
              <a:extLst>
                <a:ext uri="{FF2B5EF4-FFF2-40B4-BE49-F238E27FC236}">
                  <a16:creationId xmlns:a16="http://schemas.microsoft.com/office/drawing/2014/main" id="{E4A3F436-D01A-620C-55F9-7D96524F0565}"/>
                </a:ext>
              </a:extLst>
            </p:cNvPr>
            <p:cNvSpPr/>
            <p:nvPr/>
          </p:nvSpPr>
          <p:spPr>
            <a:xfrm>
              <a:off x="3092416" y="4540328"/>
              <a:ext cx="981563" cy="18631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9" name="右中かっこ 38">
              <a:extLst>
                <a:ext uri="{FF2B5EF4-FFF2-40B4-BE49-F238E27FC236}">
                  <a16:creationId xmlns:a16="http://schemas.microsoft.com/office/drawing/2014/main" id="{0E472B71-86B0-AFE8-D17C-D1AFAC308294}"/>
                </a:ext>
              </a:extLst>
            </p:cNvPr>
            <p:cNvSpPr/>
            <p:nvPr/>
          </p:nvSpPr>
          <p:spPr bwMode="auto">
            <a:xfrm>
              <a:off x="3995340" y="4605705"/>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grpSp>
        <p:nvGrpSpPr>
          <p:cNvPr id="40" name="グループ化 39">
            <a:extLst>
              <a:ext uri="{FF2B5EF4-FFF2-40B4-BE49-F238E27FC236}">
                <a16:creationId xmlns:a16="http://schemas.microsoft.com/office/drawing/2014/main" id="{B565EC15-EDA5-4CBE-F8F1-6EA43E6258D5}"/>
              </a:ext>
            </a:extLst>
          </p:cNvPr>
          <p:cNvGrpSpPr/>
          <p:nvPr/>
        </p:nvGrpSpPr>
        <p:grpSpPr>
          <a:xfrm>
            <a:off x="1655171" y="2013128"/>
            <a:ext cx="8855085" cy="840600"/>
            <a:chOff x="527039" y="4148336"/>
            <a:chExt cx="5586707" cy="515200"/>
          </a:xfrm>
        </p:grpSpPr>
        <p:sp>
          <p:nvSpPr>
            <p:cNvPr id="41" name="正方形/長方形 40">
              <a:extLst>
                <a:ext uri="{FF2B5EF4-FFF2-40B4-BE49-F238E27FC236}">
                  <a16:creationId xmlns:a16="http://schemas.microsoft.com/office/drawing/2014/main" id="{DB6E1261-0A13-BFD9-BB83-200CB28B7724}"/>
                </a:ext>
              </a:extLst>
            </p:cNvPr>
            <p:cNvSpPr/>
            <p:nvPr/>
          </p:nvSpPr>
          <p:spPr bwMode="auto">
            <a:xfrm>
              <a:off x="1785913" y="4152978"/>
              <a:ext cx="94091" cy="509076"/>
            </a:xfrm>
            <a:prstGeom prst="rect">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solidFill>
                  <a:srgbClr val="00003E"/>
                </a:solidFill>
                <a:latin typeface="メイリオ" panose="020B0604030504040204" pitchFamily="50" charset="-128"/>
                <a:ea typeface="メイリオ" panose="020B0604030504040204" pitchFamily="50" charset="-128"/>
              </a:endParaRPr>
            </a:p>
          </p:txBody>
        </p:sp>
        <p:sp>
          <p:nvSpPr>
            <p:cNvPr id="42" name="正方形/長方形 41">
              <a:extLst>
                <a:ext uri="{FF2B5EF4-FFF2-40B4-BE49-F238E27FC236}">
                  <a16:creationId xmlns:a16="http://schemas.microsoft.com/office/drawing/2014/main" id="{81A03C11-65EB-31A5-8CEC-3E94AED9A996}"/>
                </a:ext>
              </a:extLst>
            </p:cNvPr>
            <p:cNvSpPr/>
            <p:nvPr/>
          </p:nvSpPr>
          <p:spPr bwMode="auto">
            <a:xfrm>
              <a:off x="529226" y="4152978"/>
              <a:ext cx="1254260" cy="509076"/>
            </a:xfrm>
            <a:prstGeom prst="rect">
              <a:avLst/>
            </a:prstGeom>
            <a:solidFill>
              <a:schemeClr val="accent1">
                <a:lumMod val="75000"/>
                <a:alpha val="50155"/>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solidFill>
                  <a:srgbClr val="00003E"/>
                </a:solidFill>
                <a:latin typeface="メイリオ" panose="020B0604030504040204" pitchFamily="50" charset="-128"/>
                <a:ea typeface="メイリオ" panose="020B0604030504040204" pitchFamily="50" charset="-128"/>
              </a:endParaRPr>
            </a:p>
          </p:txBody>
        </p:sp>
        <p:sp>
          <p:nvSpPr>
            <p:cNvPr id="43" name="正方形/長方形 42">
              <a:extLst>
                <a:ext uri="{FF2B5EF4-FFF2-40B4-BE49-F238E27FC236}">
                  <a16:creationId xmlns:a16="http://schemas.microsoft.com/office/drawing/2014/main" id="{17968F94-3133-A69D-431C-8D5C54855322}"/>
                </a:ext>
              </a:extLst>
            </p:cNvPr>
            <p:cNvSpPr/>
            <p:nvPr/>
          </p:nvSpPr>
          <p:spPr bwMode="auto">
            <a:xfrm>
              <a:off x="527039" y="414833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solidFill>
                  <a:srgbClr val="00003E"/>
                </a:solidFill>
                <a:latin typeface="メイリオ" panose="020B0604030504040204" pitchFamily="50" charset="-128"/>
                <a:ea typeface="メイリオ" panose="020B0604030504040204" pitchFamily="50" charset="-128"/>
              </a:endParaRPr>
            </a:p>
          </p:txBody>
        </p:sp>
      </p:grpSp>
      <p:sp>
        <p:nvSpPr>
          <p:cNvPr id="44" name="Rectangle 7">
            <a:extLst>
              <a:ext uri="{FF2B5EF4-FFF2-40B4-BE49-F238E27FC236}">
                <a16:creationId xmlns:a16="http://schemas.microsoft.com/office/drawing/2014/main" id="{3EB92F0D-94C2-1D67-6F42-9E9B5A8FBB5C}"/>
              </a:ext>
            </a:extLst>
          </p:cNvPr>
          <p:cNvSpPr>
            <a:spLocks noChangeArrowheads="1"/>
          </p:cNvSpPr>
          <p:nvPr/>
        </p:nvSpPr>
        <p:spPr bwMode="auto">
          <a:xfrm>
            <a:off x="3865179" y="2314720"/>
            <a:ext cx="22454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5,000,000</a:t>
            </a:r>
            <a:r>
              <a:rPr lang="ja-JP" altLang="en-US"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b="1"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45" name="Rectangle 7">
            <a:extLst>
              <a:ext uri="{FF2B5EF4-FFF2-40B4-BE49-F238E27FC236}">
                <a16:creationId xmlns:a16="http://schemas.microsoft.com/office/drawing/2014/main" id="{9458FB1F-96A7-9FF5-D889-A8C236AA9EEA}"/>
              </a:ext>
            </a:extLst>
          </p:cNvPr>
          <p:cNvSpPr>
            <a:spLocks noChangeArrowheads="1"/>
          </p:cNvSpPr>
          <p:nvPr/>
        </p:nvSpPr>
        <p:spPr bwMode="auto">
          <a:xfrm>
            <a:off x="1787273" y="2181111"/>
            <a:ext cx="1738850" cy="584775"/>
          </a:xfrm>
          <a:prstGeom prst="rect">
            <a:avLst/>
          </a:prstGeom>
          <a:noFill/>
          <a:ln>
            <a:noFill/>
          </a:ln>
        </p:spPr>
        <p:txBody>
          <a:bodyPr wrap="square">
            <a:spAutoFit/>
          </a:bodyPr>
          <a:lstStyle/>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500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46" name="正方形/長方形 45">
            <a:extLst>
              <a:ext uri="{FF2B5EF4-FFF2-40B4-BE49-F238E27FC236}">
                <a16:creationId xmlns:a16="http://schemas.microsoft.com/office/drawing/2014/main" id="{56FC43F3-F6ED-00B6-E327-71E05285D3EE}"/>
              </a:ext>
            </a:extLst>
          </p:cNvPr>
          <p:cNvSpPr/>
          <p:nvPr/>
        </p:nvSpPr>
        <p:spPr>
          <a:xfrm>
            <a:off x="6882069" y="2279757"/>
            <a:ext cx="3522658" cy="338554"/>
          </a:xfrm>
          <a:prstGeom prst="rect">
            <a:avLst/>
          </a:prstGeom>
        </p:spPr>
        <p:txBody>
          <a:bodyPr wrap="square">
            <a:spAutoFit/>
          </a:bodyPr>
          <a:lstStyle/>
          <a:p>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1,388,888</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3.6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grpSp>
        <p:nvGrpSpPr>
          <p:cNvPr id="47" name="グループ化 46">
            <a:extLst>
              <a:ext uri="{FF2B5EF4-FFF2-40B4-BE49-F238E27FC236}">
                <a16:creationId xmlns:a16="http://schemas.microsoft.com/office/drawing/2014/main" id="{D616F6AD-4915-4888-C454-95EDFB859116}"/>
              </a:ext>
            </a:extLst>
          </p:cNvPr>
          <p:cNvGrpSpPr/>
          <p:nvPr/>
        </p:nvGrpSpPr>
        <p:grpSpPr>
          <a:xfrm>
            <a:off x="5363603" y="2144078"/>
            <a:ext cx="1478001" cy="848230"/>
            <a:chOff x="3092416" y="3924640"/>
            <a:chExt cx="1064563" cy="570529"/>
          </a:xfrm>
        </p:grpSpPr>
        <p:sp>
          <p:nvSpPr>
            <p:cNvPr id="48" name="正方形/長方形 47">
              <a:extLst>
                <a:ext uri="{FF2B5EF4-FFF2-40B4-BE49-F238E27FC236}">
                  <a16:creationId xmlns:a16="http://schemas.microsoft.com/office/drawing/2014/main" id="{FD1E1B04-78C8-95EF-813C-F45E30ADA11E}"/>
                </a:ext>
              </a:extLst>
            </p:cNvPr>
            <p:cNvSpPr/>
            <p:nvPr/>
          </p:nvSpPr>
          <p:spPr>
            <a:xfrm>
              <a:off x="3092416" y="4184648"/>
              <a:ext cx="981563" cy="310521"/>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9" name="正方形/長方形 48">
              <a:extLst>
                <a:ext uri="{FF2B5EF4-FFF2-40B4-BE49-F238E27FC236}">
                  <a16:creationId xmlns:a16="http://schemas.microsoft.com/office/drawing/2014/main" id="{8D33DBCE-0352-500B-F4A4-02CAC1514D32}"/>
                </a:ext>
              </a:extLst>
            </p:cNvPr>
            <p:cNvSpPr/>
            <p:nvPr/>
          </p:nvSpPr>
          <p:spPr>
            <a:xfrm>
              <a:off x="3092416" y="3924640"/>
              <a:ext cx="981563" cy="18631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0" name="右中かっこ 49">
              <a:extLst>
                <a:ext uri="{FF2B5EF4-FFF2-40B4-BE49-F238E27FC236}">
                  <a16:creationId xmlns:a16="http://schemas.microsoft.com/office/drawing/2014/main" id="{73CC81E1-AF51-3EF6-5CA2-FC1019FEB1A9}"/>
                </a:ext>
              </a:extLst>
            </p:cNvPr>
            <p:cNvSpPr/>
            <p:nvPr/>
          </p:nvSpPr>
          <p:spPr bwMode="auto">
            <a:xfrm>
              <a:off x="3995340" y="3990017"/>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sp>
        <p:nvSpPr>
          <p:cNvPr id="51" name="Rectangle 7">
            <a:extLst>
              <a:ext uri="{FF2B5EF4-FFF2-40B4-BE49-F238E27FC236}">
                <a16:creationId xmlns:a16="http://schemas.microsoft.com/office/drawing/2014/main" id="{4A72E734-93B3-70E5-1044-EA7CDDC7A3F5}"/>
              </a:ext>
            </a:extLst>
          </p:cNvPr>
          <p:cNvSpPr>
            <a:spLocks noChangeArrowheads="1"/>
          </p:cNvSpPr>
          <p:nvPr/>
        </p:nvSpPr>
        <p:spPr bwMode="auto">
          <a:xfrm>
            <a:off x="1828165" y="3086858"/>
            <a:ext cx="1738850" cy="584775"/>
          </a:xfrm>
          <a:prstGeom prst="rect">
            <a:avLst/>
          </a:prstGeom>
          <a:noFill/>
          <a:ln>
            <a:noFill/>
          </a:ln>
        </p:spPr>
        <p:txBody>
          <a:bodyPr wrap="square">
            <a:spAutoFit/>
          </a:bodyPr>
          <a:lstStyle/>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300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52" name="Rectangle 7">
            <a:extLst>
              <a:ext uri="{FF2B5EF4-FFF2-40B4-BE49-F238E27FC236}">
                <a16:creationId xmlns:a16="http://schemas.microsoft.com/office/drawing/2014/main" id="{CE23F681-E486-2AF2-3EF6-2F40022DD74F}"/>
              </a:ext>
            </a:extLst>
          </p:cNvPr>
          <p:cNvSpPr>
            <a:spLocks noChangeArrowheads="1"/>
          </p:cNvSpPr>
          <p:nvPr/>
        </p:nvSpPr>
        <p:spPr bwMode="auto">
          <a:xfrm>
            <a:off x="1819309" y="3977486"/>
            <a:ext cx="1738850" cy="584775"/>
          </a:xfrm>
          <a:prstGeom prst="rect">
            <a:avLst/>
          </a:prstGeom>
          <a:noFill/>
          <a:ln>
            <a:noFill/>
          </a:ln>
        </p:spPr>
        <p:txBody>
          <a:bodyPr wrap="square">
            <a:spAutoFit/>
          </a:bodyPr>
          <a:lstStyle/>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rPr>
              <a:t>100</a:t>
            </a:r>
            <a:r>
              <a:rPr lang="ja-JP" altLang="en-US" sz="1600" b="1" dirty="0">
                <a:solidFill>
                  <a:srgbClr val="00003E"/>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rgbClr val="00003E"/>
              </a:solidFill>
              <a:latin typeface="メイリオ" panose="020B0604030504040204" pitchFamily="50" charset="-128"/>
              <a:ea typeface="メイリオ" panose="020B0604030504040204" pitchFamily="50" charset="-128"/>
              <a:cs typeface="メイリオ" pitchFamily="50" charset="-128"/>
            </a:endParaRPr>
          </a:p>
        </p:txBody>
      </p:sp>
      <p:sp>
        <p:nvSpPr>
          <p:cNvPr id="53" name="正方形/長方形 52">
            <a:extLst>
              <a:ext uri="{FF2B5EF4-FFF2-40B4-BE49-F238E27FC236}">
                <a16:creationId xmlns:a16="http://schemas.microsoft.com/office/drawing/2014/main" id="{F0C11303-3EE4-1FE1-3DE3-A1301DAB0E49}"/>
              </a:ext>
            </a:extLst>
          </p:cNvPr>
          <p:cNvSpPr/>
          <p:nvPr/>
        </p:nvSpPr>
        <p:spPr>
          <a:xfrm>
            <a:off x="6915521" y="3185200"/>
            <a:ext cx="3522658" cy="338554"/>
          </a:xfrm>
          <a:prstGeom prst="rect">
            <a:avLst/>
          </a:prstGeom>
        </p:spPr>
        <p:txBody>
          <a:bodyPr wrap="square">
            <a:spAutoFit/>
          </a:bodyPr>
          <a:lstStyle/>
          <a:p>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789,473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3.8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54" name="正方形/長方形 53">
            <a:extLst>
              <a:ext uri="{FF2B5EF4-FFF2-40B4-BE49-F238E27FC236}">
                <a16:creationId xmlns:a16="http://schemas.microsoft.com/office/drawing/2014/main" id="{B4E4A059-6D34-DD35-9242-FBCF6D6F2138}"/>
              </a:ext>
            </a:extLst>
          </p:cNvPr>
          <p:cNvSpPr/>
          <p:nvPr/>
        </p:nvSpPr>
        <p:spPr>
          <a:xfrm>
            <a:off x="6902516" y="4112587"/>
            <a:ext cx="3522658" cy="338554"/>
          </a:xfrm>
          <a:prstGeom prst="rect">
            <a:avLst/>
          </a:prstGeom>
        </p:spPr>
        <p:txBody>
          <a:bodyPr wrap="square">
            <a:spAutoFit/>
          </a:bodyPr>
          <a:lstStyle/>
          <a:p>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250,000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4.0 </a:t>
            </a:r>
            <a:r>
              <a:rPr lang="ja-JP" altLang="en-US"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rgbClr val="00003E"/>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55" name="正方形/長方形 54">
            <a:extLst>
              <a:ext uri="{FF2B5EF4-FFF2-40B4-BE49-F238E27FC236}">
                <a16:creationId xmlns:a16="http://schemas.microsoft.com/office/drawing/2014/main" id="{7710053F-AF9F-1A57-D518-C430CF357683}"/>
              </a:ext>
            </a:extLst>
          </p:cNvPr>
          <p:cNvSpPr/>
          <p:nvPr/>
        </p:nvSpPr>
        <p:spPr>
          <a:xfrm>
            <a:off x="1655898" y="4788008"/>
            <a:ext cx="1990775" cy="1357470"/>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rgbClr val="00003E"/>
                </a:solidFill>
                <a:latin typeface="メイリオ" panose="020B0604030504040204" pitchFamily="50" charset="-128"/>
                <a:ea typeface="メイリオ" panose="020B0604030504040204" pitchFamily="50" charset="-128"/>
              </a:rPr>
              <a:t>ご注意事項</a:t>
            </a:r>
            <a:endParaRPr kumimoji="1" lang="en-US" altLang="ja-JP" b="1" dirty="0">
              <a:solidFill>
                <a:srgbClr val="00003E"/>
              </a:solidFill>
              <a:latin typeface="メイリオ" panose="020B0604030504040204" pitchFamily="50" charset="-128"/>
              <a:ea typeface="メイリオ" panose="020B0604030504040204" pitchFamily="50" charset="-128"/>
            </a:endParaRPr>
          </a:p>
          <a:p>
            <a:pPr algn="ctr"/>
            <a:r>
              <a:rPr kumimoji="1" lang="en-US" altLang="ja-JP" sz="1000" b="1" dirty="0">
                <a:solidFill>
                  <a:srgbClr val="00003E"/>
                </a:solidFill>
                <a:latin typeface="メイリオ" panose="020B0604030504040204" pitchFamily="50" charset="-128"/>
                <a:ea typeface="メイリオ" panose="020B0604030504040204" pitchFamily="50" charset="-128"/>
              </a:rPr>
              <a:t>※</a:t>
            </a:r>
            <a:r>
              <a:rPr kumimoji="1" lang="ja-JP" altLang="en-US" sz="1000" b="1" dirty="0">
                <a:solidFill>
                  <a:srgbClr val="00003E"/>
                </a:solidFill>
                <a:latin typeface="メイリオ" panose="020B0604030504040204" pitchFamily="50" charset="-128"/>
                <a:ea typeface="メイリオ" panose="020B0604030504040204" pitchFamily="50" charset="-128"/>
              </a:rPr>
              <a:t>必ずお読みください</a:t>
            </a:r>
          </a:p>
        </p:txBody>
      </p:sp>
      <p:sp>
        <p:nvSpPr>
          <p:cNvPr id="56" name="正方形/長方形 55">
            <a:extLst>
              <a:ext uri="{FF2B5EF4-FFF2-40B4-BE49-F238E27FC236}">
                <a16:creationId xmlns:a16="http://schemas.microsoft.com/office/drawing/2014/main" id="{E6F21AE9-0AE8-A4A0-5D10-FC9225C8271D}"/>
              </a:ext>
            </a:extLst>
          </p:cNvPr>
          <p:cNvSpPr/>
          <p:nvPr/>
        </p:nvSpPr>
        <p:spPr>
          <a:xfrm>
            <a:off x="1655171" y="6296418"/>
            <a:ext cx="1990775" cy="421884"/>
          </a:xfrm>
          <a:prstGeom prst="rect">
            <a:avLst/>
          </a:prstGeom>
          <a:solidFill>
            <a:srgbClr val="00003E">
              <a:alpha val="20105"/>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掲載</a:t>
            </a:r>
            <a:r>
              <a:rPr kumimoji="1" lang="ja-JP" altLang="en-US" b="1">
                <a:solidFill>
                  <a:srgbClr val="00003E"/>
                </a:solidFill>
                <a:latin typeface="メイリオ"/>
                <a:ea typeface="メイリオ"/>
              </a:rPr>
              <a:t>制限</a:t>
            </a:r>
            <a:r>
              <a:rPr lang="ja-JP" altLang="en-US" b="1">
                <a:solidFill>
                  <a:srgbClr val="00003E"/>
                </a:solidFill>
                <a:latin typeface="メイリオ"/>
                <a:ea typeface="メイリオ"/>
              </a:rPr>
              <a:t>業種</a:t>
            </a:r>
            <a:endParaRPr lang="ja-JP" altLang="en-US" sz="1000" b="1" dirty="0">
              <a:solidFill>
                <a:srgbClr val="00003E"/>
              </a:solidFill>
              <a:latin typeface="メイリオ" panose="020B0604030504040204" pitchFamily="50" charset="-128"/>
              <a:ea typeface="メイリオ" panose="020B0604030504040204" pitchFamily="50" charset="-128"/>
            </a:endParaRPr>
          </a:p>
        </p:txBody>
      </p:sp>
      <p:pic>
        <p:nvPicPr>
          <p:cNvPr id="60" name="図プレースホルダー 59" descr="アイコン&#10;&#10;AI 生成コンテンツは誤りを含む可能性があります。">
            <a:extLst>
              <a:ext uri="{FF2B5EF4-FFF2-40B4-BE49-F238E27FC236}">
                <a16:creationId xmlns:a16="http://schemas.microsoft.com/office/drawing/2014/main" id="{8FF4A177-AF55-6232-3DAE-BD14EE6BFF18}"/>
              </a:ext>
            </a:extLst>
          </p:cNvPr>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1792831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FD3FC5-C88E-10D1-DBC7-67E10E5D4DE2}"/>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D113DCC-B992-6D10-E052-45BE88282124}"/>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A4FB6D07-6D87-37F5-75BA-89838CF79829}"/>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プリロール・ミッドロール広告枠</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199F40D5-2C7F-473A-1E43-F38711B1D318}"/>
              </a:ext>
            </a:extLst>
          </p:cNvPr>
          <p:cNvSpPr/>
          <p:nvPr/>
        </p:nvSpPr>
        <p:spPr>
          <a:xfrm>
            <a:off x="390609" y="5947897"/>
            <a:ext cx="11410783" cy="79514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numCol="2" spcCol="108000" rtlCol="0" anchor="ctr"/>
          <a:lstStyle/>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保証回数は</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のすべてを含む</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PC</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SP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APP</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の比率や掲載タイミング（プリ／ミッド）の指定はできません。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30</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秒素材はミッドロールのみで配信可能ですが、</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扱いとなります。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広告は全て非クリッカブルとなります。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 </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動画広告は自動／ミュート再生の仕様となる予定です。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プリロールも段積み配信になる可能性があります。</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Rectangle 7">
            <a:extLst>
              <a:ext uri="{FF2B5EF4-FFF2-40B4-BE49-F238E27FC236}">
                <a16:creationId xmlns:a16="http://schemas.microsoft.com/office/drawing/2014/main" id="{2090B88B-6FEF-527D-DE0E-26DFA672BA44}"/>
              </a:ext>
            </a:extLst>
          </p:cNvPr>
          <p:cNvSpPr>
            <a:spLocks noChangeArrowheads="1"/>
          </p:cNvSpPr>
          <p:nvPr/>
        </p:nvSpPr>
        <p:spPr bwMode="auto">
          <a:xfrm>
            <a:off x="1463509" y="4946875"/>
            <a:ext cx="2989545" cy="578882"/>
          </a:xfrm>
          <a:prstGeom prst="roundRect">
            <a:avLst/>
          </a:prstGeom>
          <a:solidFill>
            <a:srgbClr val="00003E"/>
          </a:solidFill>
          <a:ln>
            <a:noFill/>
          </a:ln>
        </p:spPr>
        <p:txBody>
          <a:bodyPr wrap="square" anchor="ctr">
            <a:spAutoFit/>
          </a:bodyPr>
          <a:lstStyle/>
          <a:p>
            <a:pPr>
              <a:defRPr/>
            </a:pPr>
            <a:r>
              <a:rPr lang="ja-JP" altLang="en-US" sz="1600" b="1" dirty="0">
                <a:solidFill>
                  <a:schemeClr val="bg1"/>
                </a:solidFill>
                <a:latin typeface="メイリオ" panose="020B0604030504040204" pitchFamily="50" charset="-128"/>
                <a:ea typeface="メイリオ" panose="020B0604030504040204" pitchFamily="50" charset="-128"/>
                <a:cs typeface="メイリオ" pitchFamily="50" charset="-128"/>
              </a:rPr>
              <a:t>想定完全再生率</a:t>
            </a:r>
            <a:r>
              <a:rPr lang="ja-JP" altLang="en-US" sz="2000" b="1" dirty="0">
                <a:solidFill>
                  <a:schemeClr val="bg1"/>
                </a:solidFill>
                <a:latin typeface="メイリオ" panose="020B0604030504040204" pitchFamily="50" charset="-128"/>
                <a:ea typeface="メイリオ" panose="020B0604030504040204" pitchFamily="50" charset="-128"/>
                <a:cs typeface="メイリオ" pitchFamily="50" charset="-128"/>
              </a:rPr>
              <a:t>　</a:t>
            </a:r>
            <a:r>
              <a:rPr lang="en-US" altLang="ja-JP" sz="2800" b="1" dirty="0">
                <a:solidFill>
                  <a:schemeClr val="bg1"/>
                </a:solidFill>
                <a:latin typeface="メイリオ" panose="020B0604030504040204" pitchFamily="50" charset="-128"/>
                <a:ea typeface="メイリオ" panose="020B0604030504040204" pitchFamily="50" charset="-128"/>
                <a:cs typeface="メイリオ" pitchFamily="50" charset="-128"/>
              </a:rPr>
              <a:t>80</a:t>
            </a:r>
            <a:r>
              <a:rPr lang="ja-JP" altLang="en-US" sz="2800" b="1" dirty="0">
                <a:solidFill>
                  <a:schemeClr val="bg1"/>
                </a:solidFill>
                <a:latin typeface="メイリオ" panose="020B0604030504040204" pitchFamily="50" charset="-128"/>
                <a:ea typeface="メイリオ" panose="020B0604030504040204" pitchFamily="50" charset="-128"/>
                <a:cs typeface="メイリオ" pitchFamily="50" charset="-128"/>
              </a:rPr>
              <a:t>％</a:t>
            </a:r>
            <a:endParaRPr lang="en-US" altLang="ja-JP" sz="2000"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sp>
        <p:nvSpPr>
          <p:cNvPr id="12" name="Rectangle 7">
            <a:extLst>
              <a:ext uri="{FF2B5EF4-FFF2-40B4-BE49-F238E27FC236}">
                <a16:creationId xmlns:a16="http://schemas.microsoft.com/office/drawing/2014/main" id="{21D25698-74A9-9743-37AD-F7B6569F58F7}"/>
              </a:ext>
            </a:extLst>
          </p:cNvPr>
          <p:cNvSpPr>
            <a:spLocks noChangeArrowheads="1"/>
          </p:cNvSpPr>
          <p:nvPr/>
        </p:nvSpPr>
        <p:spPr bwMode="auto">
          <a:xfrm>
            <a:off x="8611357" y="3342213"/>
            <a:ext cx="15681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ミッドロール広告</a:t>
            </a:r>
            <a:endParaRPr lang="en-US" altLang="ja-JP" sz="7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5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3" name="Rectangle 7">
            <a:extLst>
              <a:ext uri="{FF2B5EF4-FFF2-40B4-BE49-F238E27FC236}">
                <a16:creationId xmlns:a16="http://schemas.microsoft.com/office/drawing/2014/main" id="{3F1A7173-9F1A-E9FB-6567-9EEADBCDC8EF}"/>
              </a:ext>
            </a:extLst>
          </p:cNvPr>
          <p:cNvSpPr>
            <a:spLocks noChangeArrowheads="1"/>
          </p:cNvSpPr>
          <p:nvPr/>
        </p:nvSpPr>
        <p:spPr bwMode="auto">
          <a:xfrm>
            <a:off x="8574778" y="3564875"/>
            <a:ext cx="15753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14" name="Rectangle 7">
            <a:extLst>
              <a:ext uri="{FF2B5EF4-FFF2-40B4-BE49-F238E27FC236}">
                <a16:creationId xmlns:a16="http://schemas.microsoft.com/office/drawing/2014/main" id="{7F4FBA29-2B50-99ED-5699-13ED23652570}"/>
              </a:ext>
            </a:extLst>
          </p:cNvPr>
          <p:cNvSpPr>
            <a:spLocks noChangeArrowheads="1"/>
          </p:cNvSpPr>
          <p:nvPr/>
        </p:nvSpPr>
        <p:spPr bwMode="auto">
          <a:xfrm>
            <a:off x="9148753" y="4433363"/>
            <a:ext cx="10427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30</a:t>
            </a:r>
            <a:r>
              <a:rPr lang="ja-JP" altLang="en-US" sz="8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1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grpSp>
        <p:nvGrpSpPr>
          <p:cNvPr id="108" name="グループ化 107">
            <a:extLst>
              <a:ext uri="{FF2B5EF4-FFF2-40B4-BE49-F238E27FC236}">
                <a16:creationId xmlns:a16="http://schemas.microsoft.com/office/drawing/2014/main" id="{3B0B749D-911E-E4D1-E222-E8899D7A0794}"/>
              </a:ext>
            </a:extLst>
          </p:cNvPr>
          <p:cNvGrpSpPr/>
          <p:nvPr/>
        </p:nvGrpSpPr>
        <p:grpSpPr>
          <a:xfrm>
            <a:off x="7060646" y="2115025"/>
            <a:ext cx="2385533" cy="3171820"/>
            <a:chOff x="7060646" y="2115025"/>
            <a:chExt cx="2385533" cy="3171820"/>
          </a:xfrm>
        </p:grpSpPr>
        <p:sp>
          <p:nvSpPr>
            <p:cNvPr id="16" name="正方形/長方形 15">
              <a:extLst>
                <a:ext uri="{FF2B5EF4-FFF2-40B4-BE49-F238E27FC236}">
                  <a16:creationId xmlns:a16="http://schemas.microsoft.com/office/drawing/2014/main" id="{B9D65383-F671-06D5-A01F-DB6934336677}"/>
                </a:ext>
              </a:extLst>
            </p:cNvPr>
            <p:cNvSpPr/>
            <p:nvPr/>
          </p:nvSpPr>
          <p:spPr bwMode="auto">
            <a:xfrm>
              <a:off x="7288990" y="3461749"/>
              <a:ext cx="949654" cy="1166390"/>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nvGrpSpPr>
            <p:cNvPr id="17" name="グループ化 16">
              <a:extLst>
                <a:ext uri="{FF2B5EF4-FFF2-40B4-BE49-F238E27FC236}">
                  <a16:creationId xmlns:a16="http://schemas.microsoft.com/office/drawing/2014/main" id="{0D54B7DF-B72E-CC8E-C985-012FBA799CFF}"/>
                </a:ext>
              </a:extLst>
            </p:cNvPr>
            <p:cNvGrpSpPr/>
            <p:nvPr/>
          </p:nvGrpSpPr>
          <p:grpSpPr>
            <a:xfrm>
              <a:off x="7060646" y="2125659"/>
              <a:ext cx="177473" cy="3161186"/>
              <a:chOff x="8057444" y="2919838"/>
              <a:chExt cx="157352" cy="3674428"/>
            </a:xfrm>
          </p:grpSpPr>
          <p:pic>
            <p:nvPicPr>
              <p:cNvPr id="74" name="図 73">
                <a:extLst>
                  <a:ext uri="{FF2B5EF4-FFF2-40B4-BE49-F238E27FC236}">
                    <a16:creationId xmlns:a16="http://schemas.microsoft.com/office/drawing/2014/main" id="{1288F450-5F60-06BB-445A-B5FB2CF8A8D2}"/>
                  </a:ext>
                </a:extLst>
              </p:cNvPr>
              <p:cNvPicPr>
                <a:picLocks noChangeAspect="1"/>
              </p:cNvPicPr>
              <p:nvPr/>
            </p:nvPicPr>
            <p:blipFill rotWithShape="1">
              <a:blip r:embed="rId3"/>
              <a:srcRect r="9236"/>
              <a:stretch/>
            </p:blipFill>
            <p:spPr>
              <a:xfrm rot="5400000">
                <a:off x="7600604" y="5980074"/>
                <a:ext cx="1071033" cy="157351"/>
              </a:xfrm>
              <a:prstGeom prst="rect">
                <a:avLst/>
              </a:prstGeom>
            </p:spPr>
          </p:pic>
          <p:pic>
            <p:nvPicPr>
              <p:cNvPr id="75" name="図 74">
                <a:extLst>
                  <a:ext uri="{FF2B5EF4-FFF2-40B4-BE49-F238E27FC236}">
                    <a16:creationId xmlns:a16="http://schemas.microsoft.com/office/drawing/2014/main" id="{1E7ED0EB-01BF-DF48-8EDE-60D0631B82D2}"/>
                  </a:ext>
                </a:extLst>
              </p:cNvPr>
              <p:cNvPicPr>
                <a:picLocks noChangeAspect="1"/>
              </p:cNvPicPr>
              <p:nvPr/>
            </p:nvPicPr>
            <p:blipFill rotWithShape="1">
              <a:blip r:embed="rId3"/>
              <a:srcRect r="9236"/>
              <a:stretch/>
            </p:blipFill>
            <p:spPr>
              <a:xfrm rot="5400000">
                <a:off x="7600604" y="5686924"/>
                <a:ext cx="1071033" cy="157351"/>
              </a:xfrm>
              <a:prstGeom prst="rect">
                <a:avLst/>
              </a:prstGeom>
            </p:spPr>
          </p:pic>
          <p:pic>
            <p:nvPicPr>
              <p:cNvPr id="76" name="図 75">
                <a:extLst>
                  <a:ext uri="{FF2B5EF4-FFF2-40B4-BE49-F238E27FC236}">
                    <a16:creationId xmlns:a16="http://schemas.microsoft.com/office/drawing/2014/main" id="{E029B4A4-B52E-974D-C096-1897177A4B94}"/>
                  </a:ext>
                </a:extLst>
              </p:cNvPr>
              <p:cNvPicPr>
                <a:picLocks noChangeAspect="1"/>
              </p:cNvPicPr>
              <p:nvPr/>
            </p:nvPicPr>
            <p:blipFill>
              <a:blip r:embed="rId3"/>
              <a:stretch>
                <a:fillRect/>
              </a:stretch>
            </p:blipFill>
            <p:spPr>
              <a:xfrm rot="5400000">
                <a:off x="7546110" y="4591450"/>
                <a:ext cx="1180020" cy="157351"/>
              </a:xfrm>
              <a:prstGeom prst="rect">
                <a:avLst/>
              </a:prstGeom>
            </p:spPr>
          </p:pic>
          <p:pic>
            <p:nvPicPr>
              <p:cNvPr id="77" name="図 76">
                <a:extLst>
                  <a:ext uri="{FF2B5EF4-FFF2-40B4-BE49-F238E27FC236}">
                    <a16:creationId xmlns:a16="http://schemas.microsoft.com/office/drawing/2014/main" id="{618FC690-2255-B241-47E6-F1E8097E8AB2}"/>
                  </a:ext>
                </a:extLst>
              </p:cNvPr>
              <p:cNvPicPr>
                <a:picLocks noChangeAspect="1"/>
              </p:cNvPicPr>
              <p:nvPr/>
            </p:nvPicPr>
            <p:blipFill>
              <a:blip r:embed="rId3"/>
              <a:stretch>
                <a:fillRect/>
              </a:stretch>
            </p:blipFill>
            <p:spPr>
              <a:xfrm rot="5400000">
                <a:off x="7546110" y="3431172"/>
                <a:ext cx="1180020" cy="157351"/>
              </a:xfrm>
              <a:prstGeom prst="rect">
                <a:avLst/>
              </a:prstGeom>
            </p:spPr>
          </p:pic>
        </p:grpSp>
        <p:grpSp>
          <p:nvGrpSpPr>
            <p:cNvPr id="18" name="グループ化 17">
              <a:extLst>
                <a:ext uri="{FF2B5EF4-FFF2-40B4-BE49-F238E27FC236}">
                  <a16:creationId xmlns:a16="http://schemas.microsoft.com/office/drawing/2014/main" id="{1A8D1C81-0D0E-D350-B382-E4AC99854985}"/>
                </a:ext>
              </a:extLst>
            </p:cNvPr>
            <p:cNvGrpSpPr/>
            <p:nvPr/>
          </p:nvGrpSpPr>
          <p:grpSpPr>
            <a:xfrm>
              <a:off x="9268706" y="2115025"/>
              <a:ext cx="177473" cy="3161186"/>
              <a:chOff x="8057444" y="2919838"/>
              <a:chExt cx="157352" cy="3660404"/>
            </a:xfrm>
          </p:grpSpPr>
          <p:pic>
            <p:nvPicPr>
              <p:cNvPr id="70" name="図 69">
                <a:extLst>
                  <a:ext uri="{FF2B5EF4-FFF2-40B4-BE49-F238E27FC236}">
                    <a16:creationId xmlns:a16="http://schemas.microsoft.com/office/drawing/2014/main" id="{510069C6-62B4-6661-CCF1-56EF30362BDE}"/>
                  </a:ext>
                </a:extLst>
              </p:cNvPr>
              <p:cNvPicPr>
                <a:picLocks noChangeAspect="1"/>
              </p:cNvPicPr>
              <p:nvPr/>
            </p:nvPicPr>
            <p:blipFill rotWithShape="1">
              <a:blip r:embed="rId3"/>
              <a:srcRect r="9236"/>
              <a:stretch/>
            </p:blipFill>
            <p:spPr>
              <a:xfrm rot="5400000">
                <a:off x="7600604" y="5966050"/>
                <a:ext cx="1071033" cy="157351"/>
              </a:xfrm>
              <a:prstGeom prst="rect">
                <a:avLst/>
              </a:prstGeom>
            </p:spPr>
          </p:pic>
          <p:pic>
            <p:nvPicPr>
              <p:cNvPr id="71" name="図 70">
                <a:extLst>
                  <a:ext uri="{FF2B5EF4-FFF2-40B4-BE49-F238E27FC236}">
                    <a16:creationId xmlns:a16="http://schemas.microsoft.com/office/drawing/2014/main" id="{F94AE53F-1B9B-1CEC-8A5E-ED3BD4773BAE}"/>
                  </a:ext>
                </a:extLst>
              </p:cNvPr>
              <p:cNvPicPr>
                <a:picLocks noChangeAspect="1"/>
              </p:cNvPicPr>
              <p:nvPr/>
            </p:nvPicPr>
            <p:blipFill rotWithShape="1">
              <a:blip r:embed="rId3"/>
              <a:srcRect r="9236"/>
              <a:stretch/>
            </p:blipFill>
            <p:spPr>
              <a:xfrm rot="5400000">
                <a:off x="7600604" y="5686924"/>
                <a:ext cx="1071033" cy="157351"/>
              </a:xfrm>
              <a:prstGeom prst="rect">
                <a:avLst/>
              </a:prstGeom>
            </p:spPr>
          </p:pic>
          <p:pic>
            <p:nvPicPr>
              <p:cNvPr id="72" name="図 71">
                <a:extLst>
                  <a:ext uri="{FF2B5EF4-FFF2-40B4-BE49-F238E27FC236}">
                    <a16:creationId xmlns:a16="http://schemas.microsoft.com/office/drawing/2014/main" id="{4D8A6F05-5478-FD75-50FF-23F5BC16E926}"/>
                  </a:ext>
                </a:extLst>
              </p:cNvPr>
              <p:cNvPicPr>
                <a:picLocks noChangeAspect="1"/>
              </p:cNvPicPr>
              <p:nvPr/>
            </p:nvPicPr>
            <p:blipFill>
              <a:blip r:embed="rId3"/>
              <a:stretch>
                <a:fillRect/>
              </a:stretch>
            </p:blipFill>
            <p:spPr>
              <a:xfrm rot="5400000">
                <a:off x="7546110" y="4591450"/>
                <a:ext cx="1180020" cy="157351"/>
              </a:xfrm>
              <a:prstGeom prst="rect">
                <a:avLst/>
              </a:prstGeom>
            </p:spPr>
          </p:pic>
          <p:pic>
            <p:nvPicPr>
              <p:cNvPr id="73" name="図 72">
                <a:extLst>
                  <a:ext uri="{FF2B5EF4-FFF2-40B4-BE49-F238E27FC236}">
                    <a16:creationId xmlns:a16="http://schemas.microsoft.com/office/drawing/2014/main" id="{1F1B76DB-05FA-70CD-FE15-7C5B29CB5E80}"/>
                  </a:ext>
                </a:extLst>
              </p:cNvPr>
              <p:cNvPicPr>
                <a:picLocks noChangeAspect="1"/>
              </p:cNvPicPr>
              <p:nvPr/>
            </p:nvPicPr>
            <p:blipFill>
              <a:blip r:embed="rId3"/>
              <a:stretch>
                <a:fillRect/>
              </a:stretch>
            </p:blipFill>
            <p:spPr>
              <a:xfrm rot="5400000">
                <a:off x="7546110" y="3431172"/>
                <a:ext cx="1180020" cy="157351"/>
              </a:xfrm>
              <a:prstGeom prst="rect">
                <a:avLst/>
              </a:prstGeom>
            </p:spPr>
          </p:pic>
        </p:grpSp>
        <p:sp>
          <p:nvSpPr>
            <p:cNvPr id="19" name="正方形/長方形 18">
              <a:extLst>
                <a:ext uri="{FF2B5EF4-FFF2-40B4-BE49-F238E27FC236}">
                  <a16:creationId xmlns:a16="http://schemas.microsoft.com/office/drawing/2014/main" id="{68920E07-8FB0-7F19-FB77-1A72CCA96055}"/>
                </a:ext>
              </a:extLst>
            </p:cNvPr>
            <p:cNvSpPr/>
            <p:nvPr/>
          </p:nvSpPr>
          <p:spPr bwMode="auto">
            <a:xfrm>
              <a:off x="7288989" y="4692250"/>
              <a:ext cx="1942913" cy="583963"/>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0" name="Rectangle 7">
              <a:extLst>
                <a:ext uri="{FF2B5EF4-FFF2-40B4-BE49-F238E27FC236}">
                  <a16:creationId xmlns:a16="http://schemas.microsoft.com/office/drawing/2014/main" id="{CD83C1C1-F3F7-1E1D-3B0B-0DE76D0AC733}"/>
                </a:ext>
              </a:extLst>
            </p:cNvPr>
            <p:cNvSpPr>
              <a:spLocks noChangeArrowheads="1"/>
            </p:cNvSpPr>
            <p:nvPr/>
          </p:nvSpPr>
          <p:spPr bwMode="auto">
            <a:xfrm>
              <a:off x="7811955" y="2426569"/>
              <a:ext cx="9523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700" b="0"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900" b="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21" name="正方形/長方形 20">
              <a:extLst>
                <a:ext uri="{FF2B5EF4-FFF2-40B4-BE49-F238E27FC236}">
                  <a16:creationId xmlns:a16="http://schemas.microsoft.com/office/drawing/2014/main" id="{C42DA421-E320-DC3A-CBE2-9E56B0AAF1AE}"/>
                </a:ext>
              </a:extLst>
            </p:cNvPr>
            <p:cNvSpPr/>
            <p:nvPr/>
          </p:nvSpPr>
          <p:spPr bwMode="auto">
            <a:xfrm>
              <a:off x="7288990" y="2131834"/>
              <a:ext cx="1941723" cy="548989"/>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22" name="Rectangle 7">
              <a:extLst>
                <a:ext uri="{FF2B5EF4-FFF2-40B4-BE49-F238E27FC236}">
                  <a16:creationId xmlns:a16="http://schemas.microsoft.com/office/drawing/2014/main" id="{62D79E19-6290-517A-8556-698A7CB102B1}"/>
                </a:ext>
              </a:extLst>
            </p:cNvPr>
            <p:cNvSpPr>
              <a:spLocks noChangeArrowheads="1"/>
            </p:cNvSpPr>
            <p:nvPr/>
          </p:nvSpPr>
          <p:spPr bwMode="auto">
            <a:xfrm>
              <a:off x="7276420" y="2185889"/>
              <a:ext cx="116490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プリロール広告</a:t>
              </a:r>
              <a:endParaRPr lang="en-US" altLang="ja-JP" sz="1050" b="1"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9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7" name="Rectangle 7">
              <a:extLst>
                <a:ext uri="{FF2B5EF4-FFF2-40B4-BE49-F238E27FC236}">
                  <a16:creationId xmlns:a16="http://schemas.microsoft.com/office/drawing/2014/main" id="{3BCB900C-B3E5-D8D6-1CFC-9E41B944481F}"/>
                </a:ext>
              </a:extLst>
            </p:cNvPr>
            <p:cNvSpPr>
              <a:spLocks noChangeArrowheads="1"/>
            </p:cNvSpPr>
            <p:nvPr/>
          </p:nvSpPr>
          <p:spPr bwMode="auto">
            <a:xfrm>
              <a:off x="8628832" y="2412113"/>
              <a:ext cx="7145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8" name="Rectangle 7">
              <a:extLst>
                <a:ext uri="{FF2B5EF4-FFF2-40B4-BE49-F238E27FC236}">
                  <a16:creationId xmlns:a16="http://schemas.microsoft.com/office/drawing/2014/main" id="{73F779C0-99B5-04F9-288E-5BD613CDA97E}"/>
                </a:ext>
              </a:extLst>
            </p:cNvPr>
            <p:cNvSpPr>
              <a:spLocks noChangeArrowheads="1"/>
            </p:cNvSpPr>
            <p:nvPr/>
          </p:nvSpPr>
          <p:spPr bwMode="auto">
            <a:xfrm>
              <a:off x="7251124" y="3480819"/>
              <a:ext cx="10270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9" name="Rectangle 7">
              <a:extLst>
                <a:ext uri="{FF2B5EF4-FFF2-40B4-BE49-F238E27FC236}">
                  <a16:creationId xmlns:a16="http://schemas.microsoft.com/office/drawing/2014/main" id="{918A8384-B656-6A21-40DC-C68E83610E12}"/>
                </a:ext>
              </a:extLst>
            </p:cNvPr>
            <p:cNvSpPr>
              <a:spLocks noChangeArrowheads="1"/>
            </p:cNvSpPr>
            <p:nvPr/>
          </p:nvSpPr>
          <p:spPr bwMode="auto">
            <a:xfrm>
              <a:off x="7787265" y="3750953"/>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0" name="Rectangle 7">
              <a:extLst>
                <a:ext uri="{FF2B5EF4-FFF2-40B4-BE49-F238E27FC236}">
                  <a16:creationId xmlns:a16="http://schemas.microsoft.com/office/drawing/2014/main" id="{8F6FBCA1-34FE-C369-872B-2993E0F8D00A}"/>
                </a:ext>
              </a:extLst>
            </p:cNvPr>
            <p:cNvSpPr>
              <a:spLocks noChangeArrowheads="1"/>
            </p:cNvSpPr>
            <p:nvPr/>
          </p:nvSpPr>
          <p:spPr bwMode="auto">
            <a:xfrm>
              <a:off x="7806928" y="4350381"/>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1" name="Rectangle 7">
              <a:extLst>
                <a:ext uri="{FF2B5EF4-FFF2-40B4-BE49-F238E27FC236}">
                  <a16:creationId xmlns:a16="http://schemas.microsoft.com/office/drawing/2014/main" id="{6869C16C-A77F-D3D0-9775-A7AAAF673BDF}"/>
                </a:ext>
              </a:extLst>
            </p:cNvPr>
            <p:cNvSpPr>
              <a:spLocks noChangeArrowheads="1"/>
            </p:cNvSpPr>
            <p:nvPr/>
          </p:nvSpPr>
          <p:spPr bwMode="auto">
            <a:xfrm>
              <a:off x="7251124" y="4053131"/>
              <a:ext cx="10270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cxnSp>
          <p:nvCxnSpPr>
            <p:cNvPr id="62" name="直線コネクタ 61">
              <a:extLst>
                <a:ext uri="{FF2B5EF4-FFF2-40B4-BE49-F238E27FC236}">
                  <a16:creationId xmlns:a16="http://schemas.microsoft.com/office/drawing/2014/main" id="{ACF1D8A9-13B0-24DE-2424-A4AB6226F610}"/>
                </a:ext>
              </a:extLst>
            </p:cNvPr>
            <p:cNvCxnSpPr>
              <a:cxnSpLocks/>
              <a:endCxn id="67" idx="1"/>
            </p:cNvCxnSpPr>
            <p:nvPr/>
          </p:nvCxnSpPr>
          <p:spPr bwMode="auto">
            <a:xfrm flipV="1">
              <a:off x="7282632" y="4020969"/>
              <a:ext cx="952894" cy="5919"/>
            </a:xfrm>
            <a:prstGeom prst="line">
              <a:avLst/>
            </a:prstGeom>
            <a:solidFill>
              <a:schemeClr val="accent1"/>
            </a:solidFill>
            <a:ln w="38100" cap="flat" cmpd="sng" algn="ctr">
              <a:solidFill>
                <a:schemeClr val="bg1"/>
              </a:solidFill>
              <a:prstDash val="solid"/>
              <a:round/>
              <a:headEnd type="none" w="med" len="med"/>
              <a:tailEnd type="none" w="med" len="med"/>
            </a:ln>
            <a:effectLst/>
          </p:spPr>
        </p:cxnSp>
        <p:sp>
          <p:nvSpPr>
            <p:cNvPr id="63" name="正方形/長方形 62">
              <a:extLst>
                <a:ext uri="{FF2B5EF4-FFF2-40B4-BE49-F238E27FC236}">
                  <a16:creationId xmlns:a16="http://schemas.microsoft.com/office/drawing/2014/main" id="{DC55381A-6287-F795-D962-15E01890D21A}"/>
                </a:ext>
              </a:extLst>
            </p:cNvPr>
            <p:cNvSpPr/>
            <p:nvPr/>
          </p:nvSpPr>
          <p:spPr>
            <a:xfrm>
              <a:off x="7256699" y="3640194"/>
              <a:ext cx="476412" cy="246221"/>
            </a:xfrm>
            <a:prstGeom prst="rect">
              <a:avLst/>
            </a:prstGeom>
          </p:spPr>
          <p:txBody>
            <a:bodyPr wrap="none">
              <a:spAutoFit/>
            </a:bodyPr>
            <a:lstStyle/>
            <a:p>
              <a:pPr lvl="0">
                <a:defRPr/>
              </a:pPr>
              <a:r>
                <a:rPr lang="en-US" altLang="ja-JP" sz="1000" b="1" dirty="0">
                  <a:solidFill>
                    <a:srgbClr val="FFFFFF"/>
                  </a:solidFill>
                  <a:latin typeface="メイリオ" panose="020B0604030504040204" pitchFamily="50" charset="-128"/>
                  <a:ea typeface="メイリオ" panose="020B0604030504040204" pitchFamily="50" charset="-128"/>
                  <a:cs typeface="Meiryo UI" pitchFamily="50" charset="-128"/>
                </a:rPr>
                <a:t>1</a:t>
              </a:r>
              <a:r>
                <a:rPr lang="ja-JP" altLang="en-US" sz="8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8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4" name="正方形/長方形 63">
              <a:extLst>
                <a:ext uri="{FF2B5EF4-FFF2-40B4-BE49-F238E27FC236}">
                  <a16:creationId xmlns:a16="http://schemas.microsoft.com/office/drawing/2014/main" id="{26E9A11B-66D2-A614-9789-7D4944DFF4A5}"/>
                </a:ext>
              </a:extLst>
            </p:cNvPr>
            <p:cNvSpPr/>
            <p:nvPr/>
          </p:nvSpPr>
          <p:spPr>
            <a:xfrm>
              <a:off x="7256699" y="4206243"/>
              <a:ext cx="506870" cy="253916"/>
            </a:xfrm>
            <a:prstGeom prst="rect">
              <a:avLst/>
            </a:prstGeom>
          </p:spPr>
          <p:txBody>
            <a:bodyPr wrap="none">
              <a:spAutoFit/>
            </a:bodyPr>
            <a:lstStyle/>
            <a:p>
              <a:pPr lvl="0">
                <a:defRPr/>
              </a:pPr>
              <a:r>
                <a:rPr lang="en-US" altLang="ja-JP" sz="1050" b="1" dirty="0">
                  <a:solidFill>
                    <a:srgbClr val="FFFFFF"/>
                  </a:solidFill>
                  <a:latin typeface="メイリオ" panose="020B0604030504040204" pitchFamily="50" charset="-128"/>
                  <a:ea typeface="メイリオ" panose="020B0604030504040204" pitchFamily="50" charset="-128"/>
                  <a:cs typeface="Meiryo UI" pitchFamily="50" charset="-128"/>
                </a:rPr>
                <a:t>2</a:t>
              </a:r>
              <a:r>
                <a:rPr lang="ja-JP" altLang="en-US" sz="9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9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5" name="正方形/長方形 64">
              <a:extLst>
                <a:ext uri="{FF2B5EF4-FFF2-40B4-BE49-F238E27FC236}">
                  <a16:creationId xmlns:a16="http://schemas.microsoft.com/office/drawing/2014/main" id="{2571731B-A7AD-680D-BC0A-D023A2F1FDDE}"/>
                </a:ext>
              </a:extLst>
            </p:cNvPr>
            <p:cNvSpPr/>
            <p:nvPr/>
          </p:nvSpPr>
          <p:spPr bwMode="auto">
            <a:xfrm>
              <a:off x="8278148" y="3461749"/>
              <a:ext cx="953755" cy="1164811"/>
            </a:xfrm>
            <a:prstGeom prst="rect">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66" name="正方形/長方形 65">
              <a:extLst>
                <a:ext uri="{FF2B5EF4-FFF2-40B4-BE49-F238E27FC236}">
                  <a16:creationId xmlns:a16="http://schemas.microsoft.com/office/drawing/2014/main" id="{2653942E-1D8B-3243-5518-2F8DD245C9C2}"/>
                </a:ext>
              </a:extLst>
            </p:cNvPr>
            <p:cNvSpPr/>
            <p:nvPr/>
          </p:nvSpPr>
          <p:spPr>
            <a:xfrm>
              <a:off x="8212987" y="3591036"/>
              <a:ext cx="184732" cy="200055"/>
            </a:xfrm>
            <a:prstGeom prst="rect">
              <a:avLst/>
            </a:prstGeom>
          </p:spPr>
          <p:txBody>
            <a:bodyPr wrap="none">
              <a:spAutoFit/>
            </a:bodyPr>
            <a:lstStyle/>
            <a:p>
              <a:pPr lvl="0">
                <a:defRPr/>
              </a:pPr>
              <a:endParaRPr lang="en-US" altLang="ja-JP" sz="700"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67" name="Rectangle 7">
              <a:extLst>
                <a:ext uri="{FF2B5EF4-FFF2-40B4-BE49-F238E27FC236}">
                  <a16:creationId xmlns:a16="http://schemas.microsoft.com/office/drawing/2014/main" id="{C31319DB-8923-752E-479A-82C0E783233A}"/>
                </a:ext>
              </a:extLst>
            </p:cNvPr>
            <p:cNvSpPr>
              <a:spLocks noChangeArrowheads="1"/>
            </p:cNvSpPr>
            <p:nvPr/>
          </p:nvSpPr>
          <p:spPr bwMode="auto">
            <a:xfrm>
              <a:off x="8235526" y="3697803"/>
              <a:ext cx="10037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※30</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秒素材は、</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回の表示で</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秒を</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2</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つ分</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消化します。</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8" name="正方形/長方形 67">
              <a:extLst>
                <a:ext uri="{FF2B5EF4-FFF2-40B4-BE49-F238E27FC236}">
                  <a16:creationId xmlns:a16="http://schemas.microsoft.com/office/drawing/2014/main" id="{3278AF0F-AE03-9BDA-F74C-F3037B0438F0}"/>
                </a:ext>
              </a:extLst>
            </p:cNvPr>
            <p:cNvSpPr/>
            <p:nvPr/>
          </p:nvSpPr>
          <p:spPr bwMode="auto">
            <a:xfrm>
              <a:off x="7288990" y="2744935"/>
              <a:ext cx="1941723" cy="652702"/>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69" name="二等辺三角形 38">
              <a:extLst>
                <a:ext uri="{FF2B5EF4-FFF2-40B4-BE49-F238E27FC236}">
                  <a16:creationId xmlns:a16="http://schemas.microsoft.com/office/drawing/2014/main" id="{97EC23CE-5C1E-3941-7461-DF511DC921A0}"/>
                </a:ext>
              </a:extLst>
            </p:cNvPr>
            <p:cNvSpPr/>
            <p:nvPr/>
          </p:nvSpPr>
          <p:spPr bwMode="auto">
            <a:xfrm rot="10800000">
              <a:off x="8170633" y="2638285"/>
              <a:ext cx="178809" cy="158998"/>
            </a:xfrm>
            <a:prstGeom prst="triangle">
              <a:avLst/>
            </a:prstGeom>
            <a:solidFill>
              <a:srgbClr val="00003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grpSp>
        <p:nvGrpSpPr>
          <p:cNvPr id="78" name="グループ化 77">
            <a:extLst>
              <a:ext uri="{FF2B5EF4-FFF2-40B4-BE49-F238E27FC236}">
                <a16:creationId xmlns:a16="http://schemas.microsoft.com/office/drawing/2014/main" id="{B262AAB7-4AF9-B552-1947-68094B8913ED}"/>
              </a:ext>
            </a:extLst>
          </p:cNvPr>
          <p:cNvGrpSpPr/>
          <p:nvPr/>
        </p:nvGrpSpPr>
        <p:grpSpPr>
          <a:xfrm>
            <a:off x="1287989" y="2115025"/>
            <a:ext cx="4136695" cy="2765850"/>
            <a:chOff x="1133728" y="2572225"/>
            <a:chExt cx="4136695" cy="2765850"/>
          </a:xfrm>
        </p:grpSpPr>
        <p:grpSp>
          <p:nvGrpSpPr>
            <p:cNvPr id="79" name="グループ化 78">
              <a:extLst>
                <a:ext uri="{FF2B5EF4-FFF2-40B4-BE49-F238E27FC236}">
                  <a16:creationId xmlns:a16="http://schemas.microsoft.com/office/drawing/2014/main" id="{965A1324-54BC-3729-2D46-045C9971FDE5}"/>
                </a:ext>
              </a:extLst>
            </p:cNvPr>
            <p:cNvGrpSpPr/>
            <p:nvPr/>
          </p:nvGrpSpPr>
          <p:grpSpPr>
            <a:xfrm>
              <a:off x="1133728" y="2572225"/>
              <a:ext cx="4136695" cy="2765850"/>
              <a:chOff x="914400" y="2002066"/>
              <a:chExt cx="3476785" cy="2491118"/>
            </a:xfrm>
            <a:solidFill>
              <a:srgbClr val="212121"/>
            </a:solidFill>
          </p:grpSpPr>
          <p:sp>
            <p:nvSpPr>
              <p:cNvPr id="82" name="角丸四角形 86">
                <a:extLst>
                  <a:ext uri="{FF2B5EF4-FFF2-40B4-BE49-F238E27FC236}">
                    <a16:creationId xmlns:a16="http://schemas.microsoft.com/office/drawing/2014/main" id="{DB934F7C-C286-CCBC-21A7-241D6FDE1E9E}"/>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3" name="正方形/長方形 82">
                <a:extLst>
                  <a:ext uri="{FF2B5EF4-FFF2-40B4-BE49-F238E27FC236}">
                    <a16:creationId xmlns:a16="http://schemas.microsoft.com/office/drawing/2014/main" id="{A176A6EE-C4D8-DA71-A4D8-86AEA025AC33}"/>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4" name="台形 83">
                <a:extLst>
                  <a:ext uri="{FF2B5EF4-FFF2-40B4-BE49-F238E27FC236}">
                    <a16:creationId xmlns:a16="http://schemas.microsoft.com/office/drawing/2014/main" id="{614A072B-53B6-FFE7-82AF-708B91E1BEFF}"/>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85" name="正方形/長方形 84">
                <a:extLst>
                  <a:ext uri="{FF2B5EF4-FFF2-40B4-BE49-F238E27FC236}">
                    <a16:creationId xmlns:a16="http://schemas.microsoft.com/office/drawing/2014/main" id="{59B43A76-3F27-1857-3C6B-D7067AB4FAB2}"/>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80" name="Picture 2" descr="バーチャル高校野球">
              <a:extLst>
                <a:ext uri="{FF2B5EF4-FFF2-40B4-BE49-F238E27FC236}">
                  <a16:creationId xmlns:a16="http://schemas.microsoft.com/office/drawing/2014/main" id="{33B5EB01-3D6A-218F-B02E-F04B9208865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81" name="正方形/長方形 80">
              <a:extLst>
                <a:ext uri="{FF2B5EF4-FFF2-40B4-BE49-F238E27FC236}">
                  <a16:creationId xmlns:a16="http://schemas.microsoft.com/office/drawing/2014/main" id="{87EF51D5-55A3-E3C6-9610-109A507B0AE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動画</a:t>
              </a:r>
              <a:br>
                <a:rPr kumimoji="1" lang="en-US" altLang="ja-JP" b="1" dirty="0">
                  <a:latin typeface="メイリオ" panose="020B0604030504040204" pitchFamily="50" charset="-128"/>
                  <a:ea typeface="メイリオ" panose="020B0604030504040204" pitchFamily="50" charset="-128"/>
                </a:rPr>
              </a:br>
              <a:r>
                <a:rPr kumimoji="1" lang="en-US" altLang="ja-JP" b="1" dirty="0">
                  <a:latin typeface="メイリオ" panose="020B0604030504040204" pitchFamily="50" charset="-128"/>
                  <a:ea typeface="メイリオ" panose="020B0604030504040204" pitchFamily="50" charset="-128"/>
                </a:rPr>
                <a:t>CM</a:t>
              </a:r>
              <a:r>
                <a:rPr kumimoji="1" lang="ja-JP" altLang="en-US" b="1" dirty="0">
                  <a:latin typeface="メイリオ" panose="020B0604030504040204" pitchFamily="50" charset="-128"/>
                  <a:ea typeface="メイリオ" panose="020B0604030504040204" pitchFamily="50" charset="-128"/>
                </a:rPr>
                <a:t>枠</a:t>
              </a:r>
            </a:p>
          </p:txBody>
        </p:sp>
      </p:grpSp>
      <p:grpSp>
        <p:nvGrpSpPr>
          <p:cNvPr id="86" name="グループ化 85">
            <a:extLst>
              <a:ext uri="{FF2B5EF4-FFF2-40B4-BE49-F238E27FC236}">
                <a16:creationId xmlns:a16="http://schemas.microsoft.com/office/drawing/2014/main" id="{EEF75001-E893-3FCB-B919-BFF3ECA7E4F8}"/>
              </a:ext>
            </a:extLst>
          </p:cNvPr>
          <p:cNvGrpSpPr/>
          <p:nvPr/>
        </p:nvGrpSpPr>
        <p:grpSpPr>
          <a:xfrm>
            <a:off x="5025792" y="2998060"/>
            <a:ext cx="1048218" cy="1886382"/>
            <a:chOff x="5600773" y="3400425"/>
            <a:chExt cx="1153040" cy="2075020"/>
          </a:xfrm>
        </p:grpSpPr>
        <p:grpSp>
          <p:nvGrpSpPr>
            <p:cNvPr id="87" name="グループ化 86">
              <a:extLst>
                <a:ext uri="{FF2B5EF4-FFF2-40B4-BE49-F238E27FC236}">
                  <a16:creationId xmlns:a16="http://schemas.microsoft.com/office/drawing/2014/main" id="{4417C968-0153-859C-7B8A-3D47A488EEAC}"/>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91" name="グループ化 90">
                <a:extLst>
                  <a:ext uri="{FF2B5EF4-FFF2-40B4-BE49-F238E27FC236}">
                    <a16:creationId xmlns:a16="http://schemas.microsoft.com/office/drawing/2014/main" id="{61EC2AB7-C26F-4730-4435-90C566B1C250}"/>
                  </a:ext>
                </a:extLst>
              </p:cNvPr>
              <p:cNvGrpSpPr/>
              <p:nvPr/>
            </p:nvGrpSpPr>
            <p:grpSpPr>
              <a:xfrm>
                <a:off x="4995392" y="2944112"/>
                <a:ext cx="1395178" cy="2510774"/>
                <a:chOff x="6140451" y="2100334"/>
                <a:chExt cx="1925382" cy="3621016"/>
              </a:xfrm>
            </p:grpSpPr>
            <p:grpSp>
              <p:nvGrpSpPr>
                <p:cNvPr id="93" name="グループ化 92">
                  <a:extLst>
                    <a:ext uri="{FF2B5EF4-FFF2-40B4-BE49-F238E27FC236}">
                      <a16:creationId xmlns:a16="http://schemas.microsoft.com/office/drawing/2014/main" id="{10E4727F-D905-C435-5DC6-AD31AD29532A}"/>
                    </a:ext>
                  </a:extLst>
                </p:cNvPr>
                <p:cNvGrpSpPr/>
                <p:nvPr/>
              </p:nvGrpSpPr>
              <p:grpSpPr>
                <a:xfrm>
                  <a:off x="6140451" y="2100334"/>
                  <a:ext cx="1925382" cy="3621016"/>
                  <a:chOff x="6943469" y="2100334"/>
                  <a:chExt cx="1122363" cy="2054714"/>
                </a:xfrm>
              </p:grpSpPr>
              <p:sp>
                <p:nvSpPr>
                  <p:cNvPr id="96" name="角丸四角形 84">
                    <a:extLst>
                      <a:ext uri="{FF2B5EF4-FFF2-40B4-BE49-F238E27FC236}">
                        <a16:creationId xmlns:a16="http://schemas.microsoft.com/office/drawing/2014/main" id="{61E73231-62B5-F947-DB2D-8B06B0C89E5A}"/>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7" name="正方形/長方形 96">
                    <a:extLst>
                      <a:ext uri="{FF2B5EF4-FFF2-40B4-BE49-F238E27FC236}">
                        <a16:creationId xmlns:a16="http://schemas.microsoft.com/office/drawing/2014/main" id="{61A91B42-C485-0195-21C1-1DAFD66EE067}"/>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sp>
              <p:nvSpPr>
                <p:cNvPr id="94" name="角丸四角形 81">
                  <a:extLst>
                    <a:ext uri="{FF2B5EF4-FFF2-40B4-BE49-F238E27FC236}">
                      <a16:creationId xmlns:a16="http://schemas.microsoft.com/office/drawing/2014/main" id="{8F078B8A-FE96-6590-C921-AE84A777D364}"/>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5" name="角丸四角形 83">
                  <a:extLst>
                    <a:ext uri="{FF2B5EF4-FFF2-40B4-BE49-F238E27FC236}">
                      <a16:creationId xmlns:a16="http://schemas.microsoft.com/office/drawing/2014/main" id="{87DE4652-0B61-4441-8C6F-CCE1FCB9D9FE}"/>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92" name="図 91">
                <a:extLst>
                  <a:ext uri="{FF2B5EF4-FFF2-40B4-BE49-F238E27FC236}">
                    <a16:creationId xmlns:a16="http://schemas.microsoft.com/office/drawing/2014/main" id="{67C8DBFD-73BD-C8E4-1A00-4BBC3EEECC2B}"/>
                  </a:ext>
                </a:extLst>
              </p:cNvPr>
              <p:cNvPicPr>
                <a:picLocks noChangeAspect="1"/>
              </p:cNvPicPr>
              <p:nvPr/>
            </p:nvPicPr>
            <p:blipFill>
              <a:blip r:embed="rId5"/>
              <a:stretch>
                <a:fillRect/>
              </a:stretch>
            </p:blipFill>
            <p:spPr>
              <a:xfrm>
                <a:off x="5107853" y="3205144"/>
                <a:ext cx="1171378" cy="2091747"/>
              </a:xfrm>
              <a:prstGeom prst="rect">
                <a:avLst/>
              </a:prstGeom>
            </p:spPr>
          </p:pic>
        </p:grpSp>
        <p:grpSp>
          <p:nvGrpSpPr>
            <p:cNvPr id="88" name="グループ化 87">
              <a:extLst>
                <a:ext uri="{FF2B5EF4-FFF2-40B4-BE49-F238E27FC236}">
                  <a16:creationId xmlns:a16="http://schemas.microsoft.com/office/drawing/2014/main" id="{DEA9CA25-BA0C-2441-33D2-FB200F0EFA1F}"/>
                </a:ext>
              </a:extLst>
            </p:cNvPr>
            <p:cNvGrpSpPr/>
            <p:nvPr/>
          </p:nvGrpSpPr>
          <p:grpSpPr>
            <a:xfrm>
              <a:off x="5666632" y="4278922"/>
              <a:ext cx="992481" cy="703316"/>
              <a:chOff x="5905088" y="3352173"/>
              <a:chExt cx="1016404" cy="568839"/>
            </a:xfrm>
          </p:grpSpPr>
          <p:pic>
            <p:nvPicPr>
              <p:cNvPr id="89" name="Picture 4" descr="バーチャル高校野球">
                <a:extLst>
                  <a:ext uri="{FF2B5EF4-FFF2-40B4-BE49-F238E27FC236}">
                    <a16:creationId xmlns:a16="http://schemas.microsoft.com/office/drawing/2014/main" id="{8EBD7D71-38EA-7C20-EA60-BC0C6839E28E}"/>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90" name="正方形/長方形 89">
                <a:extLst>
                  <a:ext uri="{FF2B5EF4-FFF2-40B4-BE49-F238E27FC236}">
                    <a16:creationId xmlns:a16="http://schemas.microsoft.com/office/drawing/2014/main" id="{106FE192-ED96-BFD9-A7E5-5187BDE58ED3}"/>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動画</a:t>
                </a:r>
                <a:br>
                  <a:rPr kumimoji="1" lang="en-US" altLang="ja-JP" sz="1600" b="1" dirty="0">
                    <a:solidFill>
                      <a:schemeClr val="bg1"/>
                    </a:solidFill>
                    <a:latin typeface="メイリオ" panose="020B0604030504040204" pitchFamily="50" charset="-128"/>
                    <a:ea typeface="メイリオ" panose="020B0604030504040204" pitchFamily="50" charset="-128"/>
                  </a:rPr>
                </a:br>
                <a:r>
                  <a:rPr kumimoji="1" lang="en-US" altLang="ja-JP" sz="1600" b="1" dirty="0">
                    <a:solidFill>
                      <a:schemeClr val="bg1"/>
                    </a:solidFill>
                    <a:latin typeface="メイリオ" panose="020B0604030504040204" pitchFamily="50" charset="-128"/>
                    <a:ea typeface="メイリオ" panose="020B0604030504040204" pitchFamily="50" charset="-128"/>
                  </a:rPr>
                  <a:t>CM</a:t>
                </a:r>
                <a:r>
                  <a:rPr kumimoji="1" lang="ja-JP" altLang="en-US" sz="1600" b="1" dirty="0">
                    <a:solidFill>
                      <a:schemeClr val="bg1"/>
                    </a:solidFill>
                    <a:latin typeface="メイリオ" panose="020B0604030504040204" pitchFamily="50" charset="-128"/>
                    <a:ea typeface="メイリオ" panose="020B0604030504040204" pitchFamily="50" charset="-128"/>
                  </a:rPr>
                  <a:t>枠</a:t>
                </a:r>
              </a:p>
            </p:txBody>
          </p:sp>
        </p:grpSp>
      </p:grpSp>
      <p:sp>
        <p:nvSpPr>
          <p:cNvPr id="98" name="Rectangle 7">
            <a:extLst>
              <a:ext uri="{FF2B5EF4-FFF2-40B4-BE49-F238E27FC236}">
                <a16:creationId xmlns:a16="http://schemas.microsoft.com/office/drawing/2014/main" id="{338E99AE-712A-ED75-E9E8-0B68765F9813}"/>
              </a:ext>
            </a:extLst>
          </p:cNvPr>
          <p:cNvSpPr>
            <a:spLocks noChangeArrowheads="1"/>
          </p:cNvSpPr>
          <p:nvPr/>
        </p:nvSpPr>
        <p:spPr bwMode="auto">
          <a:xfrm>
            <a:off x="9753119" y="3681386"/>
            <a:ext cx="2108658" cy="613086"/>
          </a:xfrm>
          <a:prstGeom prst="roundRect">
            <a:avLst/>
          </a:prstGeom>
          <a:solidFill>
            <a:schemeClr val="bg1">
              <a:lumMod val="85000"/>
            </a:schemeClr>
          </a:solidFill>
          <a:ln>
            <a:noFill/>
          </a:ln>
        </p:spPr>
        <p:txBody>
          <a:bodyPr wrap="square" lIns="0" tIns="0" rIns="0" bIns="0" anchor="ctr">
            <a:noAutofit/>
          </a:bodyPr>
          <a:lstStyle/>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イニング間は</a:t>
            </a:r>
            <a:r>
              <a:rPr lang="en-US" altLang="ja-JP" sz="1050" b="1" dirty="0">
                <a:latin typeface="メイリオ" panose="020B0604030504040204" pitchFamily="50" charset="-128"/>
                <a:ea typeface="メイリオ" panose="020B0604030504040204" pitchFamily="50" charset="-128"/>
                <a:cs typeface="メイリオ" pitchFamily="50" charset="-128"/>
              </a:rPr>
              <a:t>30</a:t>
            </a:r>
            <a:r>
              <a:rPr lang="ja-JP" altLang="en-US" sz="1050" b="1" dirty="0">
                <a:latin typeface="メイリオ" panose="020B0604030504040204" pitchFamily="50" charset="-128"/>
                <a:ea typeface="メイリオ" panose="020B0604030504040204" pitchFamily="50" charset="-128"/>
                <a:cs typeface="メイリオ" pitchFamily="50" charset="-128"/>
              </a:rPr>
              <a:t>秒</a:t>
            </a: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試合間は</a:t>
            </a:r>
            <a:r>
              <a:rPr lang="en-US" altLang="ja-JP" sz="1050" b="1" dirty="0">
                <a:latin typeface="メイリオ" panose="020B0604030504040204" pitchFamily="50" charset="-128"/>
                <a:ea typeface="メイリオ" panose="020B0604030504040204" pitchFamily="50" charset="-128"/>
                <a:cs typeface="メイリオ" pitchFamily="50" charset="-128"/>
              </a:rPr>
              <a:t>60</a:t>
            </a:r>
            <a:r>
              <a:rPr lang="ja-JP" altLang="en-US" sz="1050" b="1" dirty="0">
                <a:latin typeface="メイリオ" panose="020B0604030504040204" pitchFamily="50" charset="-128"/>
                <a:ea typeface="メイリオ" panose="020B0604030504040204" pitchFamily="50" charset="-128"/>
                <a:cs typeface="メイリオ" pitchFamily="50" charset="-128"/>
              </a:rPr>
              <a:t>秒以上の場合もある</a:t>
            </a:r>
            <a:endParaRPr lang="en-US" altLang="ja-JP" sz="1050" b="1" dirty="0">
              <a:latin typeface="メイリオ" panose="020B0604030504040204" pitchFamily="50" charset="-128"/>
              <a:ea typeface="メイリオ" panose="020B0604030504040204" pitchFamily="50" charset="-128"/>
              <a:cs typeface="メイリオ" pitchFamily="50" charset="-128"/>
            </a:endParaRPr>
          </a:p>
        </p:txBody>
      </p:sp>
      <p:grpSp>
        <p:nvGrpSpPr>
          <p:cNvPr id="99" name="グループ化 98">
            <a:extLst>
              <a:ext uri="{FF2B5EF4-FFF2-40B4-BE49-F238E27FC236}">
                <a16:creationId xmlns:a16="http://schemas.microsoft.com/office/drawing/2014/main" id="{ACC9194F-C609-F90B-9F35-80B2D0F75310}"/>
              </a:ext>
            </a:extLst>
          </p:cNvPr>
          <p:cNvGrpSpPr/>
          <p:nvPr/>
        </p:nvGrpSpPr>
        <p:grpSpPr>
          <a:xfrm>
            <a:off x="186814" y="5736838"/>
            <a:ext cx="1515166" cy="307777"/>
            <a:chOff x="534642" y="5455725"/>
            <a:chExt cx="1515166" cy="307777"/>
          </a:xfrm>
          <a:noFill/>
        </p:grpSpPr>
        <p:sp>
          <p:nvSpPr>
            <p:cNvPr id="100" name="Rectangle 7">
              <a:extLst>
                <a:ext uri="{FF2B5EF4-FFF2-40B4-BE49-F238E27FC236}">
                  <a16:creationId xmlns:a16="http://schemas.microsoft.com/office/drawing/2014/main" id="{E56921F6-8DED-12CC-E13E-811081CBCC23}"/>
                </a:ext>
              </a:extLst>
            </p:cNvPr>
            <p:cNvSpPr>
              <a:spLocks noChangeArrowheads="1"/>
            </p:cNvSpPr>
            <p:nvPr/>
          </p:nvSpPr>
          <p:spPr bwMode="auto">
            <a:xfrm>
              <a:off x="534642" y="5455725"/>
              <a:ext cx="1515166"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defRPr/>
              </a:pPr>
              <a:r>
                <a:rPr lang="ja-JP" altLang="en-US" sz="1400" b="1" dirty="0">
                  <a:latin typeface="メイリオ" panose="020B0604030504040204" pitchFamily="50" charset="-128"/>
                  <a:ea typeface="メイリオ" panose="020B0604030504040204" pitchFamily="50" charset="-128"/>
                  <a:cs typeface="メイリオ" pitchFamily="50" charset="-128"/>
                </a:rPr>
                <a:t>　　  注意事項</a:t>
              </a:r>
              <a:endParaRPr lang="en-US" altLang="ja-JP" sz="1400" b="1" dirty="0">
                <a:latin typeface="メイリオ" panose="020B0604030504040204" pitchFamily="50" charset="-128"/>
                <a:ea typeface="メイリオ" panose="020B0604030504040204" pitchFamily="50" charset="-128"/>
                <a:cs typeface="メイリオ" pitchFamily="50" charset="-128"/>
              </a:endParaRPr>
            </a:p>
          </p:txBody>
        </p:sp>
        <p:pic>
          <p:nvPicPr>
            <p:cNvPr id="101" name="グラフィックス 100">
              <a:extLst>
                <a:ext uri="{FF2B5EF4-FFF2-40B4-BE49-F238E27FC236}">
                  <a16:creationId xmlns:a16="http://schemas.microsoft.com/office/drawing/2014/main" id="{C0328154-B3BF-4A07-C0B7-87DABDFCB653}"/>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4162" y="5475128"/>
              <a:ext cx="209979" cy="209979"/>
            </a:xfrm>
            <a:prstGeom prst="rect">
              <a:avLst/>
            </a:prstGeom>
          </p:spPr>
        </p:pic>
      </p:grpSp>
      <p:cxnSp>
        <p:nvCxnSpPr>
          <p:cNvPr id="102" name="直線コネクタ 101">
            <a:extLst>
              <a:ext uri="{FF2B5EF4-FFF2-40B4-BE49-F238E27FC236}">
                <a16:creationId xmlns:a16="http://schemas.microsoft.com/office/drawing/2014/main" id="{97446DBC-C1C1-05AD-C450-5FB9C38B34A2}"/>
              </a:ext>
            </a:extLst>
          </p:cNvPr>
          <p:cNvCxnSpPr>
            <a:cxnSpLocks/>
          </p:cNvCxnSpPr>
          <p:nvPr/>
        </p:nvCxnSpPr>
        <p:spPr>
          <a:xfrm flipH="1">
            <a:off x="570817" y="5583876"/>
            <a:ext cx="1108846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03" name="右大かっこ 102">
            <a:extLst>
              <a:ext uri="{FF2B5EF4-FFF2-40B4-BE49-F238E27FC236}">
                <a16:creationId xmlns:a16="http://schemas.microsoft.com/office/drawing/2014/main" id="{A2DF190F-CB30-3059-81C3-6AA373BD706B}"/>
              </a:ext>
            </a:extLst>
          </p:cNvPr>
          <p:cNvSpPr/>
          <p:nvPr/>
        </p:nvSpPr>
        <p:spPr>
          <a:xfrm>
            <a:off x="9475594" y="3461749"/>
            <a:ext cx="195111" cy="1164811"/>
          </a:xfrm>
          <a:prstGeom prst="rightBracket">
            <a:avLst>
              <a:gd name="adj"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104" name="テキスト ボックス 103">
            <a:extLst>
              <a:ext uri="{FF2B5EF4-FFF2-40B4-BE49-F238E27FC236}">
                <a16:creationId xmlns:a16="http://schemas.microsoft.com/office/drawing/2014/main" id="{D3D8BCE7-B9B1-A159-B814-0A2B34DF1739}"/>
              </a:ext>
            </a:extLst>
          </p:cNvPr>
          <p:cNvSpPr txBox="1"/>
          <p:nvPr/>
        </p:nvSpPr>
        <p:spPr>
          <a:xfrm>
            <a:off x="4423317" y="5263376"/>
            <a:ext cx="1672683" cy="230832"/>
          </a:xfrm>
          <a:prstGeom prst="rect">
            <a:avLst/>
          </a:prstGeom>
          <a:noFill/>
        </p:spPr>
        <p:txBody>
          <a:bodyPr wrap="square" rtlCol="0">
            <a:spAutoFit/>
          </a:bodyPr>
          <a:lstStyle/>
          <a:p>
            <a:pPr algn="l"/>
            <a:r>
              <a:rPr kumimoji="1" lang="en-US" altLang="ja-JP" sz="900" dirty="0">
                <a:solidFill>
                  <a:srgbClr val="00003E"/>
                </a:solidFill>
                <a:latin typeface="メイリオ" panose="020B0604030504040204" pitchFamily="50" charset="-128"/>
                <a:ea typeface="メイリオ" panose="020B0604030504040204" pitchFamily="50" charset="-128"/>
              </a:rPr>
              <a:t>※</a:t>
            </a:r>
            <a:r>
              <a:rPr kumimoji="1" lang="ja-JP" altLang="en-US" sz="900" dirty="0">
                <a:solidFill>
                  <a:srgbClr val="00003E"/>
                </a:solidFill>
                <a:latin typeface="メイリオ" panose="020B0604030504040204" pitchFamily="50" charset="-128"/>
                <a:ea typeface="メイリオ" panose="020B0604030504040204" pitchFamily="50" charset="-128"/>
              </a:rPr>
              <a:t>プリ・ミッドロール平均</a:t>
            </a:r>
          </a:p>
        </p:txBody>
      </p:sp>
      <p:sp>
        <p:nvSpPr>
          <p:cNvPr id="105" name="正方形/長方形 104">
            <a:extLst>
              <a:ext uri="{FF2B5EF4-FFF2-40B4-BE49-F238E27FC236}">
                <a16:creationId xmlns:a16="http://schemas.microsoft.com/office/drawing/2014/main" id="{E859AD20-DF2B-D80D-4C60-C0462B584BBF}"/>
              </a:ext>
            </a:extLst>
          </p:cNvPr>
          <p:cNvSpPr/>
          <p:nvPr/>
        </p:nvSpPr>
        <p:spPr>
          <a:xfrm>
            <a:off x="334962" y="1009745"/>
            <a:ext cx="11522076" cy="872472"/>
          </a:xfrm>
          <a:prstGeom prst="rect">
            <a:avLst/>
          </a:prstGeom>
          <a:solidFill>
            <a:srgbClr val="00003E">
              <a:alpha val="1963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スマホ、</a:t>
            </a:r>
            <a:r>
              <a:rPr kumimoji="1" lang="en-US" altLang="ja-JP" sz="2000" b="1" dirty="0">
                <a:solidFill>
                  <a:srgbClr val="00003E"/>
                </a:solidFill>
                <a:latin typeface="メイリオ" panose="020B0604030504040204" pitchFamily="50" charset="-128"/>
                <a:ea typeface="メイリオ" panose="020B0604030504040204" pitchFamily="50" charset="-128"/>
              </a:rPr>
              <a:t>PC</a:t>
            </a:r>
            <a:r>
              <a:rPr kumimoji="1" lang="ja-JP" altLang="en-US" sz="2000" b="1" dirty="0">
                <a:solidFill>
                  <a:srgbClr val="00003E"/>
                </a:solidFill>
                <a:latin typeface="メイリオ" panose="020B0604030504040204" pitchFamily="50" charset="-128"/>
                <a:ea typeface="メイリオ" panose="020B0604030504040204" pitchFamily="50" charset="-128"/>
              </a:rPr>
              <a:t>ともに各プラットフォーム上の注目度が高い面にライブ動画プレイヤーを表示</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プリロール、ミッドロール広告ともに離脱率が低く、高い広告完全再生率が見込まれる</a:t>
            </a:r>
          </a:p>
        </p:txBody>
      </p:sp>
      <p:sp>
        <p:nvSpPr>
          <p:cNvPr id="106" name="二等辺三角形 2056">
            <a:extLst>
              <a:ext uri="{FF2B5EF4-FFF2-40B4-BE49-F238E27FC236}">
                <a16:creationId xmlns:a16="http://schemas.microsoft.com/office/drawing/2014/main" id="{34916A8D-4F06-CB43-5EB9-6031ED15FAED}"/>
              </a:ext>
            </a:extLst>
          </p:cNvPr>
          <p:cNvSpPr/>
          <p:nvPr/>
        </p:nvSpPr>
        <p:spPr>
          <a:xfrm rot="2053633" flipH="1">
            <a:off x="1854051" y="4427068"/>
            <a:ext cx="157046" cy="653531"/>
          </a:xfrm>
          <a:prstGeom prst="triangle">
            <a:avLst>
              <a:gd name="adj"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pic>
        <p:nvPicPr>
          <p:cNvPr id="147" name="図プレースホルダー 146" descr="アイコン&#10;&#10;AI 生成コンテンツは誤りを含む可能性があります。">
            <a:extLst>
              <a:ext uri="{FF2B5EF4-FFF2-40B4-BE49-F238E27FC236}">
                <a16:creationId xmlns:a16="http://schemas.microsoft.com/office/drawing/2014/main" id="{1E6B0FCF-9B3E-13F4-43C4-45813E468DFF}"/>
              </a:ext>
            </a:extLst>
          </p:cNvPr>
          <p:cNvPicPr>
            <a:picLocks noGrp="1" noChangeAspect="1"/>
          </p:cNvPicPr>
          <p:nvPr>
            <p:ph type="pic" sz="quarter" idx="11"/>
          </p:nvPr>
        </p:nvPicPr>
        <p:blipFill>
          <a:blip r:embed="rId9">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698152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05A843-9AED-A8CF-1B24-8BF83BEE10FD}"/>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56ED2B92-12AC-C084-8787-D0A7B1F1132E}"/>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1C844367-5324-2C67-DDD4-E22B450368F0}"/>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お申し込み方法</a:t>
            </a:r>
            <a:endParaRPr lang="ja-JP" altLang="en-US" dirty="0">
              <a:latin typeface="メイリオ" panose="020B0604030504040204" pitchFamily="50" charset="-128"/>
              <a:ea typeface="メイリオ" panose="020B0604030504040204" pitchFamily="50" charset="-128"/>
            </a:endParaRPr>
          </a:p>
        </p:txBody>
      </p:sp>
      <p:sp>
        <p:nvSpPr>
          <p:cNvPr id="3" name="正方形/長方形 2">
            <a:extLst>
              <a:ext uri="{FF2B5EF4-FFF2-40B4-BE49-F238E27FC236}">
                <a16:creationId xmlns:a16="http://schemas.microsoft.com/office/drawing/2014/main" id="{78261CAC-5358-9AB8-7768-695864DDB602}"/>
              </a:ext>
            </a:extLst>
          </p:cNvPr>
          <p:cNvSpPr/>
          <p:nvPr/>
        </p:nvSpPr>
        <p:spPr>
          <a:xfrm>
            <a:off x="623394" y="4163194"/>
            <a:ext cx="11089179" cy="943443"/>
          </a:xfrm>
          <a:prstGeom prst="rect">
            <a:avLst/>
          </a:prstGeom>
          <a:solidFill>
            <a:srgbClr val="FFFFFF"/>
          </a:solidFill>
          <a:ln w="9525" cap="flat" cmpd="sng" algn="ctr">
            <a:solidFill>
              <a:srgbClr val="656565"/>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 name="正方形/長方形 3">
            <a:extLst>
              <a:ext uri="{FF2B5EF4-FFF2-40B4-BE49-F238E27FC236}">
                <a16:creationId xmlns:a16="http://schemas.microsoft.com/office/drawing/2014/main" id="{7CCBB966-647D-A725-EDEB-02F3BDFB2C4C}"/>
              </a:ext>
            </a:extLst>
          </p:cNvPr>
          <p:cNvSpPr/>
          <p:nvPr/>
        </p:nvSpPr>
        <p:spPr>
          <a:xfrm>
            <a:off x="623394" y="2900711"/>
            <a:ext cx="11089179" cy="943443"/>
          </a:xfrm>
          <a:prstGeom prst="rect">
            <a:avLst/>
          </a:prstGeom>
          <a:solidFill>
            <a:srgbClr val="FFFFFF"/>
          </a:solidFill>
          <a:ln w="9525" cap="flat" cmpd="sng" algn="ctr">
            <a:solidFill>
              <a:srgbClr val="00003E"/>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5" name="タイトル 2">
            <a:extLst>
              <a:ext uri="{FF2B5EF4-FFF2-40B4-BE49-F238E27FC236}">
                <a16:creationId xmlns:a16="http://schemas.microsoft.com/office/drawing/2014/main" id="{3C9A1849-096A-2AD9-69E7-548F7DB7977C}"/>
              </a:ext>
            </a:extLst>
          </p:cNvPr>
          <p:cNvSpPr txBox="1">
            <a:spLocks/>
          </p:cNvSpPr>
          <p:nvPr/>
        </p:nvSpPr>
        <p:spPr>
          <a:xfrm>
            <a:off x="8765282" y="258033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これ以降の</a:t>
            </a:r>
            <a:r>
              <a:rPr lang="ja-JP" altLang="en-US" sz="1100">
                <a:solidFill>
                  <a:srgbClr val="0D0D0D"/>
                </a:solidFill>
                <a:latin typeface="Meiryo" panose="020B0604030504040204" pitchFamily="34" charset="-128"/>
                <a:ea typeface="Meiryo" panose="020B0604030504040204" pitchFamily="34" charset="-128"/>
              </a:rPr>
              <a:t>キャンセルは不可</a:t>
            </a:r>
            <a:r>
              <a:rPr lang="ja-JP" altLang="en-US" sz="1100" dirty="0">
                <a:solidFill>
                  <a:srgbClr val="0D0D0D"/>
                </a:solidFill>
                <a:latin typeface="Meiryo" panose="020B0604030504040204" pitchFamily="34" charset="-128"/>
                <a:ea typeface="Meiryo" panose="020B0604030504040204" pitchFamily="34" charset="-128"/>
              </a:rPr>
              <a:t>となります</a:t>
            </a:r>
          </a:p>
        </p:txBody>
      </p:sp>
      <p:sp>
        <p:nvSpPr>
          <p:cNvPr id="7" name="ホームベース 58">
            <a:extLst>
              <a:ext uri="{FF2B5EF4-FFF2-40B4-BE49-F238E27FC236}">
                <a16:creationId xmlns:a16="http://schemas.microsoft.com/office/drawing/2014/main" id="{15426B9C-9A9C-5464-6A85-6B78BB3C09AC}"/>
              </a:ext>
            </a:extLst>
          </p:cNvPr>
          <p:cNvSpPr/>
          <p:nvPr/>
        </p:nvSpPr>
        <p:spPr>
          <a:xfrm>
            <a:off x="9607855" y="299376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請求書発行</a:t>
            </a:r>
          </a:p>
        </p:txBody>
      </p:sp>
      <p:sp>
        <p:nvSpPr>
          <p:cNvPr id="8" name="ホームベース 59">
            <a:extLst>
              <a:ext uri="{FF2B5EF4-FFF2-40B4-BE49-F238E27FC236}">
                <a16:creationId xmlns:a16="http://schemas.microsoft.com/office/drawing/2014/main" id="{382880A4-B345-2688-0E3B-CC0E66957628}"/>
              </a:ext>
            </a:extLst>
          </p:cNvPr>
          <p:cNvSpPr/>
          <p:nvPr/>
        </p:nvSpPr>
        <p:spPr>
          <a:xfrm>
            <a:off x="8247978" y="2993768"/>
            <a:ext cx="1844421"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納品・掲載</a:t>
            </a:r>
          </a:p>
        </p:txBody>
      </p:sp>
      <p:sp>
        <p:nvSpPr>
          <p:cNvPr id="15" name="ホームベース 60">
            <a:extLst>
              <a:ext uri="{FF2B5EF4-FFF2-40B4-BE49-F238E27FC236}">
                <a16:creationId xmlns:a16="http://schemas.microsoft.com/office/drawing/2014/main" id="{A5FC01B0-828F-9510-1068-28CA92FD85FB}"/>
              </a:ext>
            </a:extLst>
          </p:cNvPr>
          <p:cNvSpPr/>
          <p:nvPr/>
        </p:nvSpPr>
        <p:spPr>
          <a:xfrm>
            <a:off x="6609638" y="2993768"/>
            <a:ext cx="2117745" cy="756000"/>
          </a:xfrm>
          <a:prstGeom prst="homePlate">
            <a:avLst/>
          </a:prstGeom>
          <a:solidFill>
            <a:srgbClr val="00003E"/>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制作・掲載準備</a:t>
            </a:r>
          </a:p>
        </p:txBody>
      </p:sp>
      <p:sp>
        <p:nvSpPr>
          <p:cNvPr id="23" name="ホームベース 65">
            <a:extLst>
              <a:ext uri="{FF2B5EF4-FFF2-40B4-BE49-F238E27FC236}">
                <a16:creationId xmlns:a16="http://schemas.microsoft.com/office/drawing/2014/main" id="{FEE653C5-8A30-F531-443F-B3D60347F7C3}"/>
              </a:ext>
            </a:extLst>
          </p:cNvPr>
          <p:cNvSpPr/>
          <p:nvPr/>
        </p:nvSpPr>
        <p:spPr>
          <a:xfrm>
            <a:off x="9607855" y="424478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お支払い</a:t>
            </a:r>
          </a:p>
        </p:txBody>
      </p:sp>
      <p:sp>
        <p:nvSpPr>
          <p:cNvPr id="24" name="ホームベース 66">
            <a:extLst>
              <a:ext uri="{FF2B5EF4-FFF2-40B4-BE49-F238E27FC236}">
                <a16:creationId xmlns:a16="http://schemas.microsoft.com/office/drawing/2014/main" id="{CD9EFEBE-0329-E9BC-14DC-9F9AF85B5C68}"/>
              </a:ext>
            </a:extLst>
          </p:cNvPr>
          <p:cNvSpPr/>
          <p:nvPr/>
        </p:nvSpPr>
        <p:spPr>
          <a:xfrm>
            <a:off x="6609638" y="424478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確認・検収</a:t>
            </a:r>
          </a:p>
        </p:txBody>
      </p:sp>
      <p:sp>
        <p:nvSpPr>
          <p:cNvPr id="25" name="ホームベース 67">
            <a:extLst>
              <a:ext uri="{FF2B5EF4-FFF2-40B4-BE49-F238E27FC236}">
                <a16:creationId xmlns:a16="http://schemas.microsoft.com/office/drawing/2014/main" id="{3DF77CA0-FFC5-9ECE-979A-BDEF1453E60C}"/>
              </a:ext>
            </a:extLst>
          </p:cNvPr>
          <p:cNvSpPr/>
          <p:nvPr/>
        </p:nvSpPr>
        <p:spPr>
          <a:xfrm>
            <a:off x="5158733" y="424478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endParaRPr kumimoji="0" lang="en-US" altLang="ja-JP" sz="1100" b="1" kern="0" spc="100" dirty="0">
              <a:solidFill>
                <a:srgbClr val="FFFFFF"/>
              </a:solidFill>
              <a:latin typeface="Meiryo" panose="020B0604030504040204" pitchFamily="34" charset="-128"/>
            </a:endParaRP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受信</a:t>
            </a:r>
          </a:p>
        </p:txBody>
      </p:sp>
      <p:sp>
        <p:nvSpPr>
          <p:cNvPr id="26" name="ホームベース 68">
            <a:extLst>
              <a:ext uri="{FF2B5EF4-FFF2-40B4-BE49-F238E27FC236}">
                <a16:creationId xmlns:a16="http://schemas.microsoft.com/office/drawing/2014/main" id="{4B670D25-B166-4C35-9714-31671F0A4BCA}"/>
              </a:ext>
            </a:extLst>
          </p:cNvPr>
          <p:cNvSpPr/>
          <p:nvPr/>
        </p:nvSpPr>
        <p:spPr>
          <a:xfrm>
            <a:off x="3629869" y="424478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確認・承認</a:t>
            </a:r>
          </a:p>
        </p:txBody>
      </p:sp>
      <p:sp>
        <p:nvSpPr>
          <p:cNvPr id="27" name="ホームベース 69">
            <a:extLst>
              <a:ext uri="{FF2B5EF4-FFF2-40B4-BE49-F238E27FC236}">
                <a16:creationId xmlns:a16="http://schemas.microsoft.com/office/drawing/2014/main" id="{EEE6D915-94BB-A7CF-D88B-402848612B00}"/>
              </a:ext>
            </a:extLst>
          </p:cNvPr>
          <p:cNvSpPr/>
          <p:nvPr/>
        </p:nvSpPr>
        <p:spPr>
          <a:xfrm>
            <a:off x="2601421" y="424478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a:solidFill>
                  <a:srgbClr val="FFFFFF"/>
                </a:solidFill>
                <a:latin typeface="Meiryo" panose="020B0604030504040204" pitchFamily="34" charset="-128"/>
              </a:rPr>
              <a:t>確認・申し込み</a:t>
            </a:r>
          </a:p>
        </p:txBody>
      </p:sp>
      <p:cxnSp>
        <p:nvCxnSpPr>
          <p:cNvPr id="28" name="直線コネクタ 27">
            <a:extLst>
              <a:ext uri="{FF2B5EF4-FFF2-40B4-BE49-F238E27FC236}">
                <a16:creationId xmlns:a16="http://schemas.microsoft.com/office/drawing/2014/main" id="{91534139-AB3F-2AEB-1021-4B368F9516E7}"/>
              </a:ext>
            </a:extLst>
          </p:cNvPr>
          <p:cNvCxnSpPr>
            <a:cxnSpLocks/>
          </p:cNvCxnSpPr>
          <p:nvPr/>
        </p:nvCxnSpPr>
        <p:spPr>
          <a:xfrm>
            <a:off x="7085176" y="2784731"/>
            <a:ext cx="0" cy="2321906"/>
          </a:xfrm>
          <a:prstGeom prst="line">
            <a:avLst/>
          </a:prstGeom>
          <a:noFill/>
          <a:ln w="34925" cap="flat" cmpd="sng" algn="ctr">
            <a:solidFill>
              <a:srgbClr val="00003E"/>
            </a:solidFill>
            <a:prstDash val="sysDot"/>
          </a:ln>
          <a:effectLst>
            <a:glow rad="38651">
              <a:srgbClr val="FFFFFF"/>
            </a:glow>
          </a:effectLst>
        </p:spPr>
      </p:cxnSp>
      <p:grpSp>
        <p:nvGrpSpPr>
          <p:cNvPr id="29" name="グループ化 28">
            <a:extLst>
              <a:ext uri="{FF2B5EF4-FFF2-40B4-BE49-F238E27FC236}">
                <a16:creationId xmlns:a16="http://schemas.microsoft.com/office/drawing/2014/main" id="{2FD7DDD7-3C79-3DB1-B09F-DCE3985E034B}"/>
              </a:ext>
            </a:extLst>
          </p:cNvPr>
          <p:cNvGrpSpPr/>
          <p:nvPr/>
        </p:nvGrpSpPr>
        <p:grpSpPr>
          <a:xfrm>
            <a:off x="6838767" y="2304343"/>
            <a:ext cx="1876415" cy="469804"/>
            <a:chOff x="6757793" y="2283586"/>
            <a:chExt cx="1876415" cy="469804"/>
          </a:xfrm>
        </p:grpSpPr>
        <p:sp>
          <p:nvSpPr>
            <p:cNvPr id="30" name="テキスト ボックス 29">
              <a:extLst>
                <a:ext uri="{FF2B5EF4-FFF2-40B4-BE49-F238E27FC236}">
                  <a16:creationId xmlns:a16="http://schemas.microsoft.com/office/drawing/2014/main" id="{22AEAF26-1458-5129-FD10-0E78134D5A90}"/>
                </a:ext>
              </a:extLst>
            </p:cNvPr>
            <p:cNvSpPr txBox="1"/>
            <p:nvPr/>
          </p:nvSpPr>
          <p:spPr>
            <a:xfrm>
              <a:off x="6757793" y="2285390"/>
              <a:ext cx="1876415" cy="468000"/>
            </a:xfrm>
            <a:prstGeom prst="roundRect">
              <a:avLst>
                <a:gd name="adj" fmla="val 50000"/>
              </a:avLst>
            </a:prstGeom>
            <a:solidFill>
              <a:srgbClr val="FFFFFF"/>
            </a:solidFill>
            <a:ln w="25400">
              <a:solidFill>
                <a:srgbClr val="00003E"/>
              </a:solidFill>
            </a:ln>
          </p:spPr>
          <p:txBody>
            <a:bodyPr wrap="square" lIns="576000" tIns="36000" bIns="0" rtlCol="0" anchor="ctr">
              <a:noAutofit/>
            </a:bodyPr>
            <a:lstStyle/>
            <a:p>
              <a:pPr eaLnBrk="0" fontAlgn="base" hangingPunct="0">
                <a:spcBef>
                  <a:spcPct val="0"/>
                </a:spcBef>
                <a:spcAft>
                  <a:spcPct val="0"/>
                </a:spcAft>
                <a:defRPr/>
              </a:pPr>
              <a:r>
                <a:rPr kumimoji="0" lang="ja-JP" altLang="en-US" sz="1600" kern="0" dirty="0">
                  <a:solidFill>
                    <a:srgbClr val="00003E"/>
                  </a:solidFill>
                  <a:latin typeface="Meiryo" panose="020B0604030504040204" pitchFamily="34" charset="-128"/>
                </a:rPr>
                <a:t>契約成立</a:t>
              </a:r>
            </a:p>
          </p:txBody>
        </p:sp>
        <p:pic>
          <p:nvPicPr>
            <p:cNvPr id="31" name="グラフィックス 30" descr="バッジ: チェックマーク 1 単色塗りつぶし">
              <a:extLst>
                <a:ext uri="{FF2B5EF4-FFF2-40B4-BE49-F238E27FC236}">
                  <a16:creationId xmlns:a16="http://schemas.microsoft.com/office/drawing/2014/main" id="{4605CC02-3491-2960-3436-81F44C0D9A5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32" name="グループ化 31">
            <a:extLst>
              <a:ext uri="{FF2B5EF4-FFF2-40B4-BE49-F238E27FC236}">
                <a16:creationId xmlns:a16="http://schemas.microsoft.com/office/drawing/2014/main" id="{FAE301D5-CA2B-28CA-FC40-53352FF3C59E}"/>
              </a:ext>
            </a:extLst>
          </p:cNvPr>
          <p:cNvGrpSpPr/>
          <p:nvPr/>
        </p:nvGrpSpPr>
        <p:grpSpPr>
          <a:xfrm>
            <a:off x="497907" y="2713601"/>
            <a:ext cx="885476" cy="1130553"/>
            <a:chOff x="455043" y="2752415"/>
            <a:chExt cx="885476" cy="1130553"/>
          </a:xfrm>
          <a:solidFill>
            <a:srgbClr val="00003E"/>
          </a:solidFill>
        </p:grpSpPr>
        <p:sp>
          <p:nvSpPr>
            <p:cNvPr id="33" name="角丸四角形 75">
              <a:extLst>
                <a:ext uri="{FF2B5EF4-FFF2-40B4-BE49-F238E27FC236}">
                  <a16:creationId xmlns:a16="http://schemas.microsoft.com/office/drawing/2014/main" id="{3FA3EB28-F31C-B4C4-6809-7091EA1A100B}"/>
                </a:ext>
              </a:extLst>
            </p:cNvPr>
            <p:cNvSpPr/>
            <p:nvPr/>
          </p:nvSpPr>
          <p:spPr>
            <a:xfrm>
              <a:off x="455043" y="2752415"/>
              <a:ext cx="885476" cy="1036964"/>
            </a:xfrm>
            <a:prstGeom prst="roundRect">
              <a:avLst>
                <a:gd name="adj" fmla="val 2711"/>
              </a:avLst>
            </a:prstGeom>
            <a:grp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en-US" altLang="ja-JP" sz="1200" b="1" kern="0" dirty="0">
                  <a:solidFill>
                    <a:srgbClr val="FFFFFF"/>
                  </a:solidFill>
                  <a:latin typeface="Meiryo" panose="020B0604030504040204" pitchFamily="34" charset="-128"/>
                </a:rPr>
                <a:t>LINE</a:t>
              </a:r>
            </a:p>
            <a:p>
              <a:pPr algn="ctr" eaLnBrk="0" fontAlgn="base" hangingPunct="0">
                <a:spcBef>
                  <a:spcPct val="0"/>
                </a:spcBef>
                <a:spcAft>
                  <a:spcPct val="0"/>
                </a:spcAft>
                <a:defRPr/>
              </a:pPr>
              <a:r>
                <a:rPr kumimoji="0" lang="ja-JP" altLang="en-US" sz="1200" b="1" kern="0" dirty="0">
                  <a:solidFill>
                    <a:srgbClr val="FFFFFF"/>
                  </a:solidFill>
                  <a:latin typeface="Meiryo" panose="020B0604030504040204" pitchFamily="34" charset="-128"/>
                </a:rPr>
                <a:t>ヤフー</a:t>
              </a:r>
            </a:p>
          </p:txBody>
        </p:sp>
        <p:sp>
          <p:nvSpPr>
            <p:cNvPr id="34" name="直角三角形 33">
              <a:extLst>
                <a:ext uri="{FF2B5EF4-FFF2-40B4-BE49-F238E27FC236}">
                  <a16:creationId xmlns:a16="http://schemas.microsoft.com/office/drawing/2014/main" id="{CB540CE3-9B1A-BEFE-7125-EBF67A375649}"/>
                </a:ext>
              </a:extLst>
            </p:cNvPr>
            <p:cNvSpPr>
              <a:spLocks noChangeAspect="1"/>
            </p:cNvSpPr>
            <p:nvPr/>
          </p:nvSpPr>
          <p:spPr>
            <a:xfrm rot="10800000">
              <a:off x="462842" y="3779862"/>
              <a:ext cx="157590" cy="103106"/>
            </a:xfrm>
            <a:prstGeom prst="rtTriangle">
              <a:avLst/>
            </a:prstGeom>
            <a:grp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grpSp>
      <p:cxnSp>
        <p:nvCxnSpPr>
          <p:cNvPr id="35" name="直線コネクタ 34">
            <a:extLst>
              <a:ext uri="{FF2B5EF4-FFF2-40B4-BE49-F238E27FC236}">
                <a16:creationId xmlns:a16="http://schemas.microsoft.com/office/drawing/2014/main" id="{FB37A6E6-036B-1C84-33BB-D139AE27ECEC}"/>
              </a:ext>
            </a:extLst>
          </p:cNvPr>
          <p:cNvCxnSpPr>
            <a:cxnSpLocks/>
          </p:cNvCxnSpPr>
          <p:nvPr/>
        </p:nvCxnSpPr>
        <p:spPr>
          <a:xfrm>
            <a:off x="2683079" y="4877818"/>
            <a:ext cx="0" cy="519310"/>
          </a:xfrm>
          <a:prstGeom prst="line">
            <a:avLst/>
          </a:prstGeom>
          <a:noFill/>
          <a:ln w="9525" cap="flat" cmpd="sng" algn="ctr">
            <a:solidFill>
              <a:srgbClr val="0D0D0D"/>
            </a:solidFill>
            <a:prstDash val="solid"/>
          </a:ln>
          <a:effectLst/>
        </p:spPr>
      </p:cxnSp>
      <p:sp>
        <p:nvSpPr>
          <p:cNvPr id="36" name="円/楕円 78">
            <a:extLst>
              <a:ext uri="{FF2B5EF4-FFF2-40B4-BE49-F238E27FC236}">
                <a16:creationId xmlns:a16="http://schemas.microsoft.com/office/drawing/2014/main" id="{504F1AE4-5992-0425-4D3F-10C74E0BEFD3}"/>
              </a:ext>
            </a:extLst>
          </p:cNvPr>
          <p:cNvSpPr>
            <a:spLocks noChangeAspect="1"/>
          </p:cNvSpPr>
          <p:nvPr/>
        </p:nvSpPr>
        <p:spPr>
          <a:xfrm>
            <a:off x="2629079" y="482381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37" name="タイトル 2">
            <a:extLst>
              <a:ext uri="{FF2B5EF4-FFF2-40B4-BE49-F238E27FC236}">
                <a16:creationId xmlns:a16="http://schemas.microsoft.com/office/drawing/2014/main" id="{8E2217CF-4B91-996C-2C80-C23E3FA9575E}"/>
              </a:ext>
            </a:extLst>
          </p:cNvPr>
          <p:cNvSpPr txBox="1">
            <a:spLocks/>
          </p:cNvSpPr>
          <p:nvPr/>
        </p:nvSpPr>
        <p:spPr>
          <a:xfrm>
            <a:off x="2563321" y="5186505"/>
            <a:ext cx="2511489" cy="896658"/>
          </a:xfrm>
          <a:prstGeom prst="rect">
            <a:avLst/>
          </a:prstGeom>
          <a:solidFill>
            <a:srgbClr val="FFFFFF"/>
          </a:solidFill>
          <a:ln>
            <a:solidFill>
              <a:srgbClr val="656565"/>
            </a:solidFill>
          </a:ln>
        </p:spPr>
        <p:txBody>
          <a:bodyPr vert="horz" wrap="none" lIns="108000" tIns="72000" rIns="144000" bIns="72000" rtlCol="0" anchor="ctr">
            <a:no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a:lnSpc>
                <a:spcPct val="120000"/>
              </a:lnSpc>
              <a:defRPr/>
            </a:pPr>
            <a:r>
              <a:rPr lang="en-US" altLang="ja-JP" sz="1100" dirty="0">
                <a:solidFill>
                  <a:srgbClr val="0D0D0D"/>
                </a:solidFill>
                <a:latin typeface="Meiryo" panose="020B0604030504040204" pitchFamily="34" charset="-128"/>
                <a:ea typeface="Meiryo" panose="020B0604030504040204" pitchFamily="34" charset="-128"/>
              </a:rPr>
              <a:t>※</a:t>
            </a:r>
            <a:r>
              <a:rPr lang="ja-JP" altLang="en-US" sz="1100" dirty="0">
                <a:solidFill>
                  <a:srgbClr val="0D0D0D"/>
                </a:solidFill>
                <a:latin typeface="Meiryo" panose="020B0604030504040204" pitchFamily="34" charset="-128"/>
                <a:ea typeface="Meiryo" panose="020B0604030504040204" pitchFamily="34" charset="-128"/>
              </a:rPr>
              <a:t>以下をセットで確認いただきます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フォームに記載の申し込み内容</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商品資料</a:t>
            </a:r>
            <a:endParaRPr lang="en-US" altLang="ja-JP" sz="1100" dirty="0">
              <a:solidFill>
                <a:srgbClr val="0D0D0D"/>
              </a:solidFill>
              <a:latin typeface="Meiryo" panose="020B0604030504040204" pitchFamily="34" charset="-128"/>
              <a:ea typeface="Meiryo" panose="020B0604030504040204" pitchFamily="34" charset="-128"/>
            </a:endParaRPr>
          </a:p>
          <a:p>
            <a:pPr marL="207450" indent="-99450">
              <a:lnSpc>
                <a:spcPct val="120000"/>
              </a:lnSpc>
              <a:buFont typeface="Arial" panose="020B0604020202020204" pitchFamily="34" charset="0"/>
              <a:buChar char="•"/>
              <a:defRPr/>
            </a:pPr>
            <a:r>
              <a:rPr lang="ja-JP" altLang="en-US" sz="1100" dirty="0">
                <a:solidFill>
                  <a:srgbClr val="0D0D0D"/>
                </a:solidFill>
                <a:latin typeface="Meiryo" panose="020B0604030504040204" pitchFamily="34" charset="-128"/>
                <a:ea typeface="Meiryo" panose="020B0604030504040204" pitchFamily="34" charset="-128"/>
              </a:rPr>
              <a:t>該当する約款</a:t>
            </a:r>
          </a:p>
        </p:txBody>
      </p:sp>
      <p:grpSp>
        <p:nvGrpSpPr>
          <p:cNvPr id="38" name="グループ化 37">
            <a:extLst>
              <a:ext uri="{FF2B5EF4-FFF2-40B4-BE49-F238E27FC236}">
                <a16:creationId xmlns:a16="http://schemas.microsoft.com/office/drawing/2014/main" id="{76BE0EAA-75A0-E563-B144-D57C82761D6D}"/>
              </a:ext>
            </a:extLst>
          </p:cNvPr>
          <p:cNvGrpSpPr/>
          <p:nvPr/>
        </p:nvGrpSpPr>
        <p:grpSpPr>
          <a:xfrm>
            <a:off x="497907" y="3973751"/>
            <a:ext cx="885476" cy="1134053"/>
            <a:chOff x="455043" y="4012565"/>
            <a:chExt cx="885476" cy="1134053"/>
          </a:xfrm>
        </p:grpSpPr>
        <p:sp>
          <p:nvSpPr>
            <p:cNvPr id="39" name="直角三角形 38">
              <a:extLst>
                <a:ext uri="{FF2B5EF4-FFF2-40B4-BE49-F238E27FC236}">
                  <a16:creationId xmlns:a16="http://schemas.microsoft.com/office/drawing/2014/main" id="{7A48097F-14C7-B9A0-1DA0-A4400EE4B285}"/>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0" name="角丸四角形 82">
              <a:extLst>
                <a:ext uri="{FF2B5EF4-FFF2-40B4-BE49-F238E27FC236}">
                  <a16:creationId xmlns:a16="http://schemas.microsoft.com/office/drawing/2014/main" id="{1228E8D3-29E5-303B-B715-17C1ECAFD94C}"/>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r>
                <a:rPr kumimoji="0" lang="ja-JP" altLang="en-US" sz="1200" b="1" kern="0">
                  <a:solidFill>
                    <a:srgbClr val="FFFFFF"/>
                  </a:solidFill>
                  <a:latin typeface="Meiryo" panose="020B0604030504040204" pitchFamily="34" charset="-128"/>
                </a:rPr>
                <a:t>代理店様</a:t>
              </a:r>
              <a:endParaRPr kumimoji="0" lang="ja-JP" altLang="en-US" sz="1200" b="1" kern="0" dirty="0">
                <a:solidFill>
                  <a:srgbClr val="FFFFFF"/>
                </a:solidFill>
                <a:latin typeface="Meiryo" panose="020B0604030504040204" pitchFamily="34" charset="-128"/>
              </a:endParaRPr>
            </a:p>
          </p:txBody>
        </p:sp>
      </p:grpSp>
      <p:sp>
        <p:nvSpPr>
          <p:cNvPr id="41" name="直角三角形 40">
            <a:extLst>
              <a:ext uri="{FF2B5EF4-FFF2-40B4-BE49-F238E27FC236}">
                <a16:creationId xmlns:a16="http://schemas.microsoft.com/office/drawing/2014/main" id="{84C63102-CF9B-0DE7-D510-B9184944F4AD}"/>
              </a:ext>
            </a:extLst>
          </p:cNvPr>
          <p:cNvSpPr>
            <a:spLocks noChangeAspect="1"/>
          </p:cNvSpPr>
          <p:nvPr/>
        </p:nvSpPr>
        <p:spPr>
          <a:xfrm rot="10800000">
            <a:off x="1197343" y="274962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sp>
        <p:nvSpPr>
          <p:cNvPr id="42" name="直角三角形 41">
            <a:extLst>
              <a:ext uri="{FF2B5EF4-FFF2-40B4-BE49-F238E27FC236}">
                <a16:creationId xmlns:a16="http://schemas.microsoft.com/office/drawing/2014/main" id="{DD4045BF-6F8A-82BC-4376-4B00B428EB31}"/>
              </a:ext>
            </a:extLst>
          </p:cNvPr>
          <p:cNvSpPr>
            <a:spLocks noChangeAspect="1"/>
          </p:cNvSpPr>
          <p:nvPr/>
        </p:nvSpPr>
        <p:spPr>
          <a:xfrm rot="10800000">
            <a:off x="1197343" y="401118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0" fontAlgn="base" hangingPunct="0">
              <a:spcBef>
                <a:spcPct val="0"/>
              </a:spcBef>
              <a:spcAft>
                <a:spcPct val="0"/>
              </a:spcAft>
              <a:defRPr/>
            </a:pPr>
            <a:endParaRPr kumimoji="0" lang="ja-JP" altLang="en-US" kern="0" dirty="0">
              <a:solidFill>
                <a:srgbClr val="000000"/>
              </a:solidFill>
              <a:latin typeface="Meiryo" panose="020B0604030504040204" pitchFamily="34" charset="-128"/>
            </a:endParaRPr>
          </a:p>
        </p:txBody>
      </p:sp>
      <p:cxnSp>
        <p:nvCxnSpPr>
          <p:cNvPr id="43" name="直線コネクタ 42">
            <a:extLst>
              <a:ext uri="{FF2B5EF4-FFF2-40B4-BE49-F238E27FC236}">
                <a16:creationId xmlns:a16="http://schemas.microsoft.com/office/drawing/2014/main" id="{3412D118-B208-9B14-8B2A-08CC4B7917EA}"/>
              </a:ext>
            </a:extLst>
          </p:cNvPr>
          <p:cNvCxnSpPr/>
          <p:nvPr/>
        </p:nvCxnSpPr>
        <p:spPr>
          <a:xfrm>
            <a:off x="620432" y="3381186"/>
            <a:ext cx="576000" cy="0"/>
          </a:xfrm>
          <a:prstGeom prst="line">
            <a:avLst/>
          </a:prstGeom>
          <a:noFill/>
          <a:ln w="12700" cap="flat" cmpd="sng" algn="ctr">
            <a:solidFill>
              <a:srgbClr val="FFFFFF"/>
            </a:solidFill>
            <a:prstDash val="solid"/>
          </a:ln>
          <a:effectLst/>
        </p:spPr>
      </p:cxnSp>
      <p:sp>
        <p:nvSpPr>
          <p:cNvPr id="44" name="ホームベース 63">
            <a:extLst>
              <a:ext uri="{FF2B5EF4-FFF2-40B4-BE49-F238E27FC236}">
                <a16:creationId xmlns:a16="http://schemas.microsoft.com/office/drawing/2014/main" id="{5553C091-E43C-EC11-59B5-DCEF1AC70D3E}"/>
              </a:ext>
            </a:extLst>
          </p:cNvPr>
          <p:cNvSpPr/>
          <p:nvPr/>
        </p:nvSpPr>
        <p:spPr>
          <a:xfrm>
            <a:off x="4859169" y="3017073"/>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cxnSp>
        <p:nvCxnSpPr>
          <p:cNvPr id="45" name="直線コネクタ 44">
            <a:extLst>
              <a:ext uri="{FF2B5EF4-FFF2-40B4-BE49-F238E27FC236}">
                <a16:creationId xmlns:a16="http://schemas.microsoft.com/office/drawing/2014/main" id="{6D8DAB1D-BCB3-43A3-B6C8-7709969C6573}"/>
              </a:ext>
            </a:extLst>
          </p:cNvPr>
          <p:cNvCxnSpPr/>
          <p:nvPr/>
        </p:nvCxnSpPr>
        <p:spPr>
          <a:xfrm>
            <a:off x="597070" y="4656279"/>
            <a:ext cx="576000" cy="0"/>
          </a:xfrm>
          <a:prstGeom prst="line">
            <a:avLst/>
          </a:prstGeom>
          <a:noFill/>
          <a:ln w="12700" cap="flat" cmpd="sng" algn="ctr">
            <a:solidFill>
              <a:srgbClr val="FFFFFF"/>
            </a:solidFill>
            <a:prstDash val="solid"/>
          </a:ln>
          <a:effectLst/>
        </p:spPr>
      </p:cxnSp>
      <p:sp>
        <p:nvSpPr>
          <p:cNvPr id="46" name="ホームベース 61">
            <a:extLst>
              <a:ext uri="{FF2B5EF4-FFF2-40B4-BE49-F238E27FC236}">
                <a16:creationId xmlns:a16="http://schemas.microsoft.com/office/drawing/2014/main" id="{F4E3C906-8848-EB25-8947-4CB0E6148FD7}"/>
              </a:ext>
            </a:extLst>
          </p:cNvPr>
          <p:cNvSpPr/>
          <p:nvPr/>
        </p:nvSpPr>
        <p:spPr>
          <a:xfrm>
            <a:off x="5194558" y="3005561"/>
            <a:ext cx="1844474" cy="763862"/>
          </a:xfrm>
          <a:prstGeom prst="homePlate">
            <a:avLst/>
          </a:prstGeom>
          <a:solidFill>
            <a:srgbClr val="66668B"/>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承認メール</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送信</a:t>
            </a:r>
          </a:p>
        </p:txBody>
      </p:sp>
      <p:sp>
        <p:nvSpPr>
          <p:cNvPr id="47" name="ホームベース 63">
            <a:extLst>
              <a:ext uri="{FF2B5EF4-FFF2-40B4-BE49-F238E27FC236}">
                <a16:creationId xmlns:a16="http://schemas.microsoft.com/office/drawing/2014/main" id="{E416F750-73BB-D8DD-E76B-A3634A5E5659}"/>
              </a:ext>
            </a:extLst>
          </p:cNvPr>
          <p:cNvSpPr/>
          <p:nvPr/>
        </p:nvSpPr>
        <p:spPr>
          <a:xfrm>
            <a:off x="3641418" y="300949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48" name="ホームベース 62">
            <a:extLst>
              <a:ext uri="{FF2B5EF4-FFF2-40B4-BE49-F238E27FC236}">
                <a16:creationId xmlns:a16="http://schemas.microsoft.com/office/drawing/2014/main" id="{CE6DE7B7-698A-686A-1645-FD14450D2984}"/>
              </a:ext>
            </a:extLst>
          </p:cNvPr>
          <p:cNvSpPr/>
          <p:nvPr/>
        </p:nvSpPr>
        <p:spPr>
          <a:xfrm>
            <a:off x="3621373" y="3009556"/>
            <a:ext cx="2191977" cy="7560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申し込み内容</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確認</a:t>
            </a:r>
          </a:p>
        </p:txBody>
      </p:sp>
      <p:sp>
        <p:nvSpPr>
          <p:cNvPr id="49" name="ホームベース 63">
            <a:extLst>
              <a:ext uri="{FF2B5EF4-FFF2-40B4-BE49-F238E27FC236}">
                <a16:creationId xmlns:a16="http://schemas.microsoft.com/office/drawing/2014/main" id="{4F689C89-DB7D-4EA0-1BDE-F2F6BC674AE9}"/>
              </a:ext>
            </a:extLst>
          </p:cNvPr>
          <p:cNvSpPr/>
          <p:nvPr/>
        </p:nvSpPr>
        <p:spPr>
          <a:xfrm>
            <a:off x="2117592" y="299376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endParaRPr kumimoji="0" lang="ja-JP" altLang="en-US" sz="1100" b="1" kern="0" spc="100">
              <a:solidFill>
                <a:srgbClr val="FFFFFF"/>
              </a:solidFill>
              <a:latin typeface="Meiryo" panose="020B0604030504040204" pitchFamily="34" charset="-128"/>
            </a:endParaRPr>
          </a:p>
        </p:txBody>
      </p:sp>
      <p:sp>
        <p:nvSpPr>
          <p:cNvPr id="50" name="ホームベース 64">
            <a:extLst>
              <a:ext uri="{FF2B5EF4-FFF2-40B4-BE49-F238E27FC236}">
                <a16:creationId xmlns:a16="http://schemas.microsoft.com/office/drawing/2014/main" id="{A32443C2-1D61-B08E-377B-4C9B7E7857AD}"/>
              </a:ext>
            </a:extLst>
          </p:cNvPr>
          <p:cNvSpPr/>
          <p:nvPr/>
        </p:nvSpPr>
        <p:spPr>
          <a:xfrm>
            <a:off x="1415480" y="2993768"/>
            <a:ext cx="1734203" cy="759600"/>
          </a:xfrm>
          <a:prstGeom prst="homePlate">
            <a:avLst/>
          </a:prstGeom>
          <a:solidFill>
            <a:srgbClr val="00003E">
              <a:alpha val="60000"/>
            </a:srgbClr>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申し込みフォーム</a:t>
            </a:r>
          </a:p>
          <a:p>
            <a:pPr algn="ctr" eaLnBrk="0" fontAlgn="base" hangingPunct="0">
              <a:lnSpc>
                <a:spcPct val="120000"/>
              </a:lnSpc>
              <a:spcBef>
                <a:spcPct val="0"/>
              </a:spcBef>
              <a:spcAft>
                <a:spcPct val="0"/>
              </a:spcAft>
              <a:defRPr/>
            </a:pPr>
            <a:r>
              <a:rPr kumimoji="0" lang="ja-JP" altLang="en-US" sz="1100" b="1" kern="0" spc="100" dirty="0">
                <a:solidFill>
                  <a:srgbClr val="FFFFFF"/>
                </a:solidFill>
                <a:latin typeface="Meiryo" panose="020B0604030504040204" pitchFamily="34" charset="-128"/>
              </a:rPr>
              <a:t>ご連絡</a:t>
            </a:r>
          </a:p>
        </p:txBody>
      </p:sp>
      <p:sp>
        <p:nvSpPr>
          <p:cNvPr id="52" name="タイトル 2">
            <a:extLst>
              <a:ext uri="{FF2B5EF4-FFF2-40B4-BE49-F238E27FC236}">
                <a16:creationId xmlns:a16="http://schemas.microsoft.com/office/drawing/2014/main" id="{D52F3DBD-52DA-71BB-C0C2-0A08F770CD48}"/>
              </a:ext>
            </a:extLst>
          </p:cNvPr>
          <p:cNvSpPr txBox="1">
            <a:spLocks/>
          </p:cNvSpPr>
          <p:nvPr/>
        </p:nvSpPr>
        <p:spPr>
          <a:xfrm>
            <a:off x="479425" y="1044507"/>
            <a:ext cx="11167551" cy="764825"/>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沿ってお申し込みください。</a:t>
            </a:r>
            <a:b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b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詳細</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5"/>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5"/>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pic>
        <p:nvPicPr>
          <p:cNvPr id="56" name="図プレースホルダー 55" descr="アイコン&#10;&#10;AI 生成コンテンツは誤りを含む可能性があります。">
            <a:extLst>
              <a:ext uri="{FF2B5EF4-FFF2-40B4-BE49-F238E27FC236}">
                <a16:creationId xmlns:a16="http://schemas.microsoft.com/office/drawing/2014/main" id="{000C1B49-D7AE-0CBD-9934-A5AA599DF0FC}"/>
              </a:ext>
            </a:extLst>
          </p:cNvPr>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3377697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3FF12-ADB8-5F48-10F3-6BBCD66999F9}"/>
            </a:ext>
          </a:extLst>
        </p:cNvPr>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47B6FA2B-C238-45F6-27AC-C0E8E4121E30}"/>
              </a:ext>
            </a:extLst>
          </p:cNvPr>
          <p:cNvSpPr>
            <a:spLocks noGrp="1"/>
          </p:cNvSpPr>
          <p:nvPr>
            <p:ph type="body" sz="quarter" idx="12"/>
          </p:nvPr>
        </p:nvSpPr>
        <p:spPr>
          <a:xfrm>
            <a:off x="595670" y="81412"/>
            <a:ext cx="848927" cy="410840"/>
          </a:xfrm>
        </p:spPr>
        <p:txBody>
          <a:bodyPr/>
          <a:lstStyle/>
          <a:p>
            <a:pPr marL="0" indent="0" algn="ctr">
              <a:buNone/>
            </a:pPr>
            <a:r>
              <a:rPr lang="ja-JP" altLang="en-US" dirty="0"/>
              <a:t>広告商品情報</a:t>
            </a:r>
          </a:p>
        </p:txBody>
      </p:sp>
      <p:sp>
        <p:nvSpPr>
          <p:cNvPr id="2" name="テキスト プレースホルダー 1">
            <a:extLst>
              <a:ext uri="{FF2B5EF4-FFF2-40B4-BE49-F238E27FC236}">
                <a16:creationId xmlns:a16="http://schemas.microsoft.com/office/drawing/2014/main" id="{9D673A25-655A-65FE-6243-A6D457AB9F7A}"/>
              </a:ext>
            </a:extLst>
          </p:cNvPr>
          <p:cNvSpPr>
            <a:spLocks noGrp="1"/>
          </p:cNvSpPr>
          <p:nvPr>
            <p:ph type="body" sz="quarter" idx="10"/>
          </p:nvPr>
        </p:nvSpPr>
        <p:spPr/>
        <p:txBody>
          <a:bodyPr/>
          <a:lstStyle/>
          <a:p>
            <a:r>
              <a:rPr lang="ja-JP" altLang="en-US">
                <a:latin typeface="メイリオ" panose="020B0604030504040204" pitchFamily="50" charset="-128"/>
                <a:ea typeface="メイリオ" panose="020B0604030504040204" pitchFamily="50" charset="-128"/>
              </a:rPr>
              <a:t>申込・審査・入稿フロー</a:t>
            </a:r>
            <a:endParaRPr lang="ja-JP" altLang="en-US" dirty="0">
              <a:latin typeface="メイリオ" panose="020B0604030504040204" pitchFamily="50" charset="-128"/>
              <a:ea typeface="メイリオ" panose="020B0604030504040204" pitchFamily="50" charset="-128"/>
            </a:endParaRPr>
          </a:p>
        </p:txBody>
      </p:sp>
      <p:sp>
        <p:nvSpPr>
          <p:cNvPr id="10" name="正方形/長方形 9">
            <a:extLst>
              <a:ext uri="{FF2B5EF4-FFF2-40B4-BE49-F238E27FC236}">
                <a16:creationId xmlns:a16="http://schemas.microsoft.com/office/drawing/2014/main" id="{728C0E12-07E4-FF92-6575-6EAEF2BAAED5}"/>
              </a:ext>
            </a:extLst>
          </p:cNvPr>
          <p:cNvSpPr/>
          <p:nvPr/>
        </p:nvSpPr>
        <p:spPr>
          <a:xfrm>
            <a:off x="688587" y="976906"/>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a:solidFill>
                  <a:srgbClr val="00003E"/>
                </a:solidFill>
                <a:latin typeface="メイリオ"/>
                <a:ea typeface="メイリオ"/>
              </a:rPr>
              <a:t>申込</a:t>
            </a:r>
            <a:r>
              <a:rPr lang="ja-JP" altLang="en-US" b="1">
                <a:solidFill>
                  <a:srgbClr val="00003E"/>
                </a:solidFill>
                <a:latin typeface="メイリオ"/>
                <a:ea typeface="メイリオ"/>
              </a:rPr>
              <a:t>期限</a:t>
            </a:r>
            <a:endParaRPr kumimoji="1" lang="ja-JP" altLang="en-US" b="1">
              <a:solidFill>
                <a:srgbClr val="00003E"/>
              </a:solidFill>
              <a:latin typeface="メイリオ"/>
              <a:ea typeface="メイリオ"/>
            </a:endParaRPr>
          </a:p>
        </p:txBody>
      </p:sp>
      <p:sp>
        <p:nvSpPr>
          <p:cNvPr id="11" name="Rectangle 7">
            <a:extLst>
              <a:ext uri="{FF2B5EF4-FFF2-40B4-BE49-F238E27FC236}">
                <a16:creationId xmlns:a16="http://schemas.microsoft.com/office/drawing/2014/main" id="{D5AFE26D-5D63-1CA2-0FEB-AB77D1C765FA}"/>
              </a:ext>
            </a:extLst>
          </p:cNvPr>
          <p:cNvSpPr>
            <a:spLocks noChangeArrowheads="1"/>
          </p:cNvSpPr>
          <p:nvPr/>
        </p:nvSpPr>
        <p:spPr bwMode="auto">
          <a:xfrm>
            <a:off x="2725324" y="1046510"/>
            <a:ext cx="26560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a:solidFill>
                  <a:schemeClr val="tx1">
                    <a:lumMod val="65000"/>
                    <a:lumOff val="35000"/>
                  </a:schemeClr>
                </a:solidFill>
                <a:latin typeface="メイリオ"/>
                <a:ea typeface="メイリオ"/>
                <a:cs typeface="メイリオ" pitchFamily="50" charset="-128"/>
              </a:rPr>
              <a:t>2025</a:t>
            </a:r>
            <a:r>
              <a:rPr lang="ja-JP" altLang="en-US" sz="1600" b="1">
                <a:solidFill>
                  <a:schemeClr val="tx1">
                    <a:lumMod val="65000"/>
                    <a:lumOff val="35000"/>
                  </a:schemeClr>
                </a:solidFill>
                <a:latin typeface="メイリオ"/>
                <a:ea typeface="メイリオ"/>
                <a:cs typeface="メイリオ" pitchFamily="50" charset="-128"/>
              </a:rPr>
              <a:t>年</a:t>
            </a:r>
            <a:r>
              <a:rPr lang="en-US" altLang="ja-JP" sz="1600" b="1" dirty="0">
                <a:solidFill>
                  <a:schemeClr val="tx1">
                    <a:lumMod val="65000"/>
                    <a:lumOff val="35000"/>
                  </a:schemeClr>
                </a:solidFill>
                <a:latin typeface="メイリオ"/>
                <a:ea typeface="メイリオ"/>
                <a:cs typeface="メイリオ" pitchFamily="50" charset="-128"/>
              </a:rPr>
              <a:t>7</a:t>
            </a:r>
            <a:r>
              <a:rPr lang="ja-JP" altLang="en-US" sz="1600" b="1">
                <a:solidFill>
                  <a:schemeClr val="tx1">
                    <a:lumMod val="65000"/>
                    <a:lumOff val="35000"/>
                  </a:schemeClr>
                </a:solidFill>
                <a:latin typeface="メイリオ"/>
                <a:ea typeface="メイリオ"/>
                <a:cs typeface="メイリオ" pitchFamily="50" charset="-128"/>
              </a:rPr>
              <a:t>月1</a:t>
            </a:r>
            <a:r>
              <a:rPr lang="en-US" altLang="ja-JP" sz="1600" b="1" dirty="0">
                <a:solidFill>
                  <a:schemeClr val="tx1">
                    <a:lumMod val="65000"/>
                    <a:lumOff val="35000"/>
                  </a:schemeClr>
                </a:solidFill>
                <a:latin typeface="メイリオ"/>
                <a:ea typeface="メイリオ"/>
                <a:cs typeface="メイリオ" pitchFamily="50" charset="-128"/>
              </a:rPr>
              <a:t>6</a:t>
            </a:r>
            <a:r>
              <a:rPr lang="ja-JP" altLang="en-US" sz="1600" b="1">
                <a:solidFill>
                  <a:schemeClr val="tx1">
                    <a:lumMod val="65000"/>
                    <a:lumOff val="35000"/>
                  </a:schemeClr>
                </a:solidFill>
                <a:latin typeface="メイリオ"/>
                <a:ea typeface="メイリオ"/>
                <a:cs typeface="メイリオ" pitchFamily="50" charset="-128"/>
              </a:rPr>
              <a:t>日（水）</a:t>
            </a:r>
            <a:endParaRPr lang="en-US" altLang="ja-JP" sz="1600" b="1" dirty="0">
              <a:solidFill>
                <a:schemeClr val="tx1">
                  <a:lumMod val="65000"/>
                  <a:lumOff val="35000"/>
                </a:schemeClr>
              </a:solidFill>
              <a:latin typeface="メイリオ"/>
              <a:ea typeface="メイリオ"/>
              <a:cs typeface="メイリオ" pitchFamily="50" charset="-128"/>
            </a:endParaRPr>
          </a:p>
        </p:txBody>
      </p:sp>
      <p:sp>
        <p:nvSpPr>
          <p:cNvPr id="12" name="正方形/長方形 11">
            <a:extLst>
              <a:ext uri="{FF2B5EF4-FFF2-40B4-BE49-F238E27FC236}">
                <a16:creationId xmlns:a16="http://schemas.microsoft.com/office/drawing/2014/main" id="{D9B3A532-51E0-1D1E-2F5A-15016D4E4C5E}"/>
              </a:ext>
            </a:extLst>
          </p:cNvPr>
          <p:cNvSpPr/>
          <p:nvPr/>
        </p:nvSpPr>
        <p:spPr>
          <a:xfrm>
            <a:off x="2110190" y="2717899"/>
            <a:ext cx="747739" cy="3528692"/>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予</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型</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契</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約</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代</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理</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店</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cxnSp>
        <p:nvCxnSpPr>
          <p:cNvPr id="13" name="直線矢印コネクタ 12">
            <a:extLst>
              <a:ext uri="{FF2B5EF4-FFF2-40B4-BE49-F238E27FC236}">
                <a16:creationId xmlns:a16="http://schemas.microsoft.com/office/drawing/2014/main" id="{8FE923AA-AF1D-695D-CB70-8DF0A85727C3}"/>
              </a:ext>
            </a:extLst>
          </p:cNvPr>
          <p:cNvCxnSpPr>
            <a:cxnSpLocks/>
          </p:cNvCxnSpPr>
          <p:nvPr/>
        </p:nvCxnSpPr>
        <p:spPr>
          <a:xfrm>
            <a:off x="1434588" y="3044082"/>
            <a:ext cx="649684"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線矢印コネクタ 13">
            <a:extLst>
              <a:ext uri="{FF2B5EF4-FFF2-40B4-BE49-F238E27FC236}">
                <a16:creationId xmlns:a16="http://schemas.microsoft.com/office/drawing/2014/main" id="{1806CBF2-FEBF-762E-E314-25308C9BBD53}"/>
              </a:ext>
            </a:extLst>
          </p:cNvPr>
          <p:cNvCxnSpPr>
            <a:cxnSpLocks/>
          </p:cNvCxnSpPr>
          <p:nvPr/>
        </p:nvCxnSpPr>
        <p:spPr>
          <a:xfrm>
            <a:off x="2866470" y="307288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6" name="Rectangle 7">
            <a:extLst>
              <a:ext uri="{FF2B5EF4-FFF2-40B4-BE49-F238E27FC236}">
                <a16:creationId xmlns:a16="http://schemas.microsoft.com/office/drawing/2014/main" id="{E03DAABA-B4AE-F493-77BC-A140CDE19F4C}"/>
              </a:ext>
            </a:extLst>
          </p:cNvPr>
          <p:cNvSpPr>
            <a:spLocks noChangeArrowheads="1"/>
          </p:cNvSpPr>
          <p:nvPr/>
        </p:nvSpPr>
        <p:spPr bwMode="auto">
          <a:xfrm>
            <a:off x="2903082" y="2817856"/>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①提案可否確認</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17" name="直線矢印コネクタ 16">
            <a:extLst>
              <a:ext uri="{FF2B5EF4-FFF2-40B4-BE49-F238E27FC236}">
                <a16:creationId xmlns:a16="http://schemas.microsoft.com/office/drawing/2014/main" id="{72DACBFA-A223-3EA3-900A-A45591C6F75E}"/>
              </a:ext>
            </a:extLst>
          </p:cNvPr>
          <p:cNvCxnSpPr>
            <a:cxnSpLocks/>
          </p:cNvCxnSpPr>
          <p:nvPr/>
        </p:nvCxnSpPr>
        <p:spPr>
          <a:xfrm flipH="1">
            <a:off x="2847642" y="313212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7">
            <a:extLst>
              <a:ext uri="{FF2B5EF4-FFF2-40B4-BE49-F238E27FC236}">
                <a16:creationId xmlns:a16="http://schemas.microsoft.com/office/drawing/2014/main" id="{24C9F32A-5150-5287-9199-7DE5D586AD25}"/>
              </a:ext>
            </a:extLst>
          </p:cNvPr>
          <p:cNvSpPr>
            <a:spLocks noChangeArrowheads="1"/>
          </p:cNvSpPr>
          <p:nvPr/>
        </p:nvSpPr>
        <p:spPr bwMode="auto">
          <a:xfrm>
            <a:off x="5814157" y="2668883"/>
            <a:ext cx="6250843" cy="296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①提案可否確認</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弊社営業へ以下内容を連携ください。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クライアント名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訴求内容</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代理店名</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プラン</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補足（任意）</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③申込</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以下フォームよりお申込ください。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hlinkClick r:id="rId3">
                  <a:extLst>
                    <a:ext uri="{A12FA001-AC4F-418D-AE19-62706E023703}">
                      <ahyp:hlinkClr xmlns:ahyp="http://schemas.microsoft.com/office/drawing/2018/hyperlinkcolor" val="tx"/>
                    </a:ext>
                  </a:extLst>
                </a:hlinkClick>
              </a:rPr>
              <a:t>https://portal.yadui.business.yahoo.co.jp/agencyportal/888301/index.html</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⑤</a:t>
            </a:r>
            <a:r>
              <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LINE</a:t>
            </a:r>
            <a:r>
              <a:rPr lang="ja-JP" altLang="en-US" sz="1050" b="1">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ヤフー</a:t>
            </a: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以下審査フォームをご利用ください。備考に「商品名：バーチャル</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高校野球</a:t>
            </a:r>
            <a:r>
              <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rPr>
              <a:t>2025</a:t>
            </a:r>
            <a:r>
              <a:rPr lang="ja-JP" altLang="en-US" sz="1050">
                <a:solidFill>
                  <a:schemeClr val="tx1">
                    <a:lumMod val="65000"/>
                    <a:lumOff val="35000"/>
                  </a:schemeClr>
                </a:solidFill>
                <a:latin typeface="メイリオ" panose="020B0604030504040204" pitchFamily="50" charset="-128"/>
                <a:ea typeface="メイリオ" panose="020B0604030504040204" pitchFamily="50" charset="-128"/>
              </a:rPr>
              <a:t>」</a:t>
            </a:r>
            <a:r>
              <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rPr>
              <a:t>と記載ください。</a:t>
            </a:r>
            <a:endParaRPr lang="en-US" altLang="ja-JP" sz="1050" dirty="0">
              <a:solidFill>
                <a:schemeClr val="tx1">
                  <a:lumMod val="65000"/>
                  <a:lumOff val="35000"/>
                </a:schemeClr>
              </a:solidFill>
              <a:latin typeface="メイリオ" panose="020B0604030504040204" pitchFamily="50" charset="-128"/>
              <a:ea typeface="メイリオ" panose="020B0604030504040204" pitchFamily="50" charset="-128"/>
            </a:endParaRPr>
          </a:p>
          <a:p>
            <a:r>
              <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hlinkClick r:id="rId4">
                  <a:extLst>
                    <a:ext uri="{A12FA001-AC4F-418D-AE19-62706E023703}">
                      <ahyp:hlinkClr xmlns:ahyp="http://schemas.microsoft.com/office/drawing/2018/hyperlinkcolor" val="tx"/>
                    </a:ext>
                  </a:extLst>
                </a:hlinkClick>
              </a:rPr>
              <a:t>https://form-business.yahoo.co.jp/claris/enqueteForm?inquiry_type=ad_review</a:t>
            </a:r>
            <a:endPar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rPr>
              <a:t>⑦朝日新聞社の広告審査基準、朝日放送テレビの放送基準の審査</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r>
              <a:rPr lang="ja-JP" altLang="en-US" sz="1050">
                <a:solidFill>
                  <a:schemeClr val="tx1">
                    <a:lumMod val="65000"/>
                    <a:lumOff val="35000"/>
                  </a:schemeClr>
                </a:solidFill>
                <a:latin typeface="メイリオ"/>
                <a:ea typeface="メイリオ"/>
              </a:rPr>
              <a:t>弊社営業へお問合せください。</a:t>
            </a:r>
            <a:endParaRPr lang="ja-JP" altLang="en-US" sz="1050" dirty="0">
              <a:solidFill>
                <a:schemeClr val="tx1">
                  <a:lumMod val="65000"/>
                  <a:lumOff val="35000"/>
                </a:schemeClr>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altLang="en-US"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rPr>
              <a:t>⑨審査が完了した素材を入稿</a:t>
            </a:r>
            <a:endParaRPr lang="en-US" altLang="ja-JP" sz="105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sz="1100">
                <a:solidFill>
                  <a:schemeClr val="tx1">
                    <a:lumMod val="65000"/>
                    <a:lumOff val="35000"/>
                  </a:schemeClr>
                </a:solidFill>
                <a:latin typeface="Meiryo"/>
                <a:ea typeface="Meiryo"/>
              </a:rPr>
              <a:t>弊社営業へお問合せください。</a:t>
            </a:r>
            <a:endParaRPr lang="ja-JP">
              <a:solidFill>
                <a:schemeClr val="tx1">
                  <a:lumMod val="65000"/>
                  <a:lumOff val="35000"/>
                </a:schemeClr>
              </a:solidFill>
            </a:endParaRPr>
          </a:p>
        </p:txBody>
      </p:sp>
      <p:sp>
        <p:nvSpPr>
          <p:cNvPr id="19" name="正方形/長方形 18">
            <a:extLst>
              <a:ext uri="{FF2B5EF4-FFF2-40B4-BE49-F238E27FC236}">
                <a16:creationId xmlns:a16="http://schemas.microsoft.com/office/drawing/2014/main" id="{CA3600CA-1E7E-BD0A-C192-56BB2F44414E}"/>
              </a:ext>
            </a:extLst>
          </p:cNvPr>
          <p:cNvSpPr/>
          <p:nvPr/>
        </p:nvSpPr>
        <p:spPr>
          <a:xfrm>
            <a:off x="692301" y="2717899"/>
            <a:ext cx="741770" cy="1146330"/>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広</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告</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kumimoji="1" lang="ja-JP" altLang="en-US" b="1" dirty="0">
                <a:solidFill>
                  <a:schemeClr val="tx1">
                    <a:lumMod val="65000"/>
                    <a:lumOff val="35000"/>
                  </a:schemeClr>
                </a:solidFill>
                <a:latin typeface="メイリオ" panose="020B0604030504040204" pitchFamily="50" charset="-128"/>
                <a:ea typeface="メイリオ" panose="020B0604030504040204" pitchFamily="50" charset="-128"/>
              </a:rPr>
              <a:t>主</a:t>
            </a:r>
            <a:endParaRPr kumimoji="1" lang="en-US" altLang="ja-JP"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0" name="正方形/長方形 19">
            <a:extLst>
              <a:ext uri="{FF2B5EF4-FFF2-40B4-BE49-F238E27FC236}">
                <a16:creationId xmlns:a16="http://schemas.microsoft.com/office/drawing/2014/main" id="{5EF18F49-DC3B-FF7D-123A-1B81A8361848}"/>
              </a:ext>
            </a:extLst>
          </p:cNvPr>
          <p:cNvSpPr/>
          <p:nvPr/>
        </p:nvSpPr>
        <p:spPr>
          <a:xfrm>
            <a:off x="4274471" y="2731442"/>
            <a:ext cx="1357859" cy="1874646"/>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LINE</a:t>
            </a:r>
            <a:r>
              <a:rPr kumimoji="1" lang="ja-JP" altLang="en-US" sz="1200" b="1">
                <a:solidFill>
                  <a:schemeClr val="tx1">
                    <a:lumMod val="65000"/>
                    <a:lumOff val="35000"/>
                  </a:schemeClr>
                </a:solidFill>
                <a:latin typeface="メイリオ" panose="020B0604030504040204" pitchFamily="50" charset="-128"/>
                <a:ea typeface="メイリオ" panose="020B0604030504040204" pitchFamily="50" charset="-128"/>
              </a:rPr>
              <a:t>ヤフー</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1" name="正方形/長方形 20">
            <a:extLst>
              <a:ext uri="{FF2B5EF4-FFF2-40B4-BE49-F238E27FC236}">
                <a16:creationId xmlns:a16="http://schemas.microsoft.com/office/drawing/2014/main" id="{DA2EA99D-CA14-F824-A2E8-83F528E68FC4}"/>
              </a:ext>
            </a:extLst>
          </p:cNvPr>
          <p:cNvSpPr/>
          <p:nvPr/>
        </p:nvSpPr>
        <p:spPr>
          <a:xfrm>
            <a:off x="4293398" y="474932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a:solidFill>
                  <a:schemeClr val="tx1">
                    <a:lumMod val="65000"/>
                    <a:lumOff val="35000"/>
                  </a:schemeClr>
                </a:solidFill>
                <a:latin typeface="メイリオ"/>
                <a:ea typeface="メイリオ"/>
              </a:rPr>
              <a:t>朝日新聞</a:t>
            </a:r>
            <a:r>
              <a:rPr lang="ja-JP" altLang="en-US" sz="1200" b="1">
                <a:solidFill>
                  <a:schemeClr val="tx1">
                    <a:lumMod val="65000"/>
                    <a:lumOff val="35000"/>
                  </a:schemeClr>
                </a:solidFill>
                <a:latin typeface="メイリオ"/>
                <a:ea typeface="メイリオ"/>
              </a:rPr>
              <a:t>社</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朝日放送テレビ</a:t>
            </a:r>
            <a:endParaRPr kumimoji="1"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22" name="正方形/長方形 21">
            <a:extLst>
              <a:ext uri="{FF2B5EF4-FFF2-40B4-BE49-F238E27FC236}">
                <a16:creationId xmlns:a16="http://schemas.microsoft.com/office/drawing/2014/main" id="{8C33DA02-149D-23F5-2AF7-035E67458D78}"/>
              </a:ext>
            </a:extLst>
          </p:cNvPr>
          <p:cNvSpPr/>
          <p:nvPr/>
        </p:nvSpPr>
        <p:spPr>
          <a:xfrm>
            <a:off x="4293398" y="5547946"/>
            <a:ext cx="1357859" cy="698645"/>
          </a:xfrm>
          <a:prstGeom prst="rect">
            <a:avLst/>
          </a:prstGeom>
          <a:solidFill>
            <a:schemeClr val="bg1">
              <a:lumMod val="8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tx1">
                    <a:lumMod val="65000"/>
                    <a:lumOff val="35000"/>
                  </a:schemeClr>
                </a:solidFill>
                <a:latin typeface="メイリオ"/>
                <a:ea typeface="メイリオ"/>
              </a:rPr>
              <a:t>朝日放送テレビ</a:t>
            </a:r>
          </a:p>
          <a:p>
            <a:pPr algn="ctr"/>
            <a:r>
              <a:rPr lang="ja-JP" altLang="en-US" sz="1200" b="1">
                <a:solidFill>
                  <a:schemeClr val="tx1">
                    <a:lumMod val="65000"/>
                    <a:lumOff val="35000"/>
                  </a:schemeClr>
                </a:solidFill>
                <a:latin typeface="メイリオ"/>
                <a:ea typeface="メイリオ"/>
              </a:rPr>
              <a:t>デジアサ</a:t>
            </a:r>
            <a:endParaRPr lang="ja-JP" altLang="en-US" sz="1200" b="1" dirty="0">
              <a:solidFill>
                <a:schemeClr val="tx1">
                  <a:lumMod val="65000"/>
                  <a:lumOff val="35000"/>
                </a:schemeClr>
              </a:solidFill>
              <a:latin typeface="メイリオ"/>
              <a:ea typeface="メイリオ"/>
            </a:endParaRPr>
          </a:p>
        </p:txBody>
      </p:sp>
      <p:sp>
        <p:nvSpPr>
          <p:cNvPr id="52" name="Rectangle 7">
            <a:extLst>
              <a:ext uri="{FF2B5EF4-FFF2-40B4-BE49-F238E27FC236}">
                <a16:creationId xmlns:a16="http://schemas.microsoft.com/office/drawing/2014/main" id="{11089AC1-1E81-8EDA-8E7E-EAF608C59AB1}"/>
              </a:ext>
            </a:extLst>
          </p:cNvPr>
          <p:cNvSpPr>
            <a:spLocks noChangeArrowheads="1"/>
          </p:cNvSpPr>
          <p:nvPr/>
        </p:nvSpPr>
        <p:spPr bwMode="auto">
          <a:xfrm>
            <a:off x="3048113" y="315352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②可否結果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3" name="Rectangle 7">
            <a:extLst>
              <a:ext uri="{FF2B5EF4-FFF2-40B4-BE49-F238E27FC236}">
                <a16:creationId xmlns:a16="http://schemas.microsoft.com/office/drawing/2014/main" id="{27E4034A-D7DE-E808-D5D3-BC848ED3E295}"/>
              </a:ext>
            </a:extLst>
          </p:cNvPr>
          <p:cNvSpPr>
            <a:spLocks noChangeArrowheads="1"/>
          </p:cNvSpPr>
          <p:nvPr/>
        </p:nvSpPr>
        <p:spPr bwMode="auto">
          <a:xfrm>
            <a:off x="3107799" y="3512586"/>
            <a:ext cx="866288" cy="28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③申込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4" name="Rectangle 7">
            <a:extLst>
              <a:ext uri="{FF2B5EF4-FFF2-40B4-BE49-F238E27FC236}">
                <a16:creationId xmlns:a16="http://schemas.microsoft.com/office/drawing/2014/main" id="{78E6141D-712D-D2D3-6DD1-EDF2ADFB40EC}"/>
              </a:ext>
            </a:extLst>
          </p:cNvPr>
          <p:cNvSpPr>
            <a:spLocks noChangeArrowheads="1"/>
          </p:cNvSpPr>
          <p:nvPr/>
        </p:nvSpPr>
        <p:spPr bwMode="auto">
          <a:xfrm>
            <a:off x="2991439" y="3803809"/>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④申込受領</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5" name="Rectangle 7">
            <a:extLst>
              <a:ext uri="{FF2B5EF4-FFF2-40B4-BE49-F238E27FC236}">
                <a16:creationId xmlns:a16="http://schemas.microsoft.com/office/drawing/2014/main" id="{33809D01-189F-D49B-3CAA-10A9A3850F51}"/>
              </a:ext>
            </a:extLst>
          </p:cNvPr>
          <p:cNvSpPr>
            <a:spLocks noChangeArrowheads="1"/>
          </p:cNvSpPr>
          <p:nvPr/>
        </p:nvSpPr>
        <p:spPr bwMode="auto">
          <a:xfrm>
            <a:off x="2991440" y="412358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⑤審査依頼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6" name="Rectangle 7">
            <a:extLst>
              <a:ext uri="{FF2B5EF4-FFF2-40B4-BE49-F238E27FC236}">
                <a16:creationId xmlns:a16="http://schemas.microsoft.com/office/drawing/2014/main" id="{D883FA7D-3871-2F9F-9028-DA2330D2C02E}"/>
              </a:ext>
            </a:extLst>
          </p:cNvPr>
          <p:cNvSpPr>
            <a:spLocks noChangeArrowheads="1"/>
          </p:cNvSpPr>
          <p:nvPr/>
        </p:nvSpPr>
        <p:spPr bwMode="auto">
          <a:xfrm>
            <a:off x="2967314" y="4389193"/>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⑥審査結果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7" name="Rectangle 7">
            <a:extLst>
              <a:ext uri="{FF2B5EF4-FFF2-40B4-BE49-F238E27FC236}">
                <a16:creationId xmlns:a16="http://schemas.microsoft.com/office/drawing/2014/main" id="{F0ECC744-E07D-7C39-1C19-0D92DDAE34EF}"/>
              </a:ext>
            </a:extLst>
          </p:cNvPr>
          <p:cNvSpPr>
            <a:spLocks noChangeArrowheads="1"/>
          </p:cNvSpPr>
          <p:nvPr/>
        </p:nvSpPr>
        <p:spPr bwMode="auto">
          <a:xfrm>
            <a:off x="2984501" y="480899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⑦審査依頼</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8" name="Rectangle 7">
            <a:extLst>
              <a:ext uri="{FF2B5EF4-FFF2-40B4-BE49-F238E27FC236}">
                <a16:creationId xmlns:a16="http://schemas.microsoft.com/office/drawing/2014/main" id="{16FCEAE4-7C11-D450-F486-7B2E35F78DB1}"/>
              </a:ext>
            </a:extLst>
          </p:cNvPr>
          <p:cNvSpPr>
            <a:spLocks noChangeArrowheads="1"/>
          </p:cNvSpPr>
          <p:nvPr/>
        </p:nvSpPr>
        <p:spPr bwMode="auto">
          <a:xfrm>
            <a:off x="3016161" y="5123204"/>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⑧審査結果</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59" name="Rectangle 7">
            <a:extLst>
              <a:ext uri="{FF2B5EF4-FFF2-40B4-BE49-F238E27FC236}">
                <a16:creationId xmlns:a16="http://schemas.microsoft.com/office/drawing/2014/main" id="{C8ECE3FB-22C7-D6AE-E9CB-7938733ED1E0}"/>
              </a:ext>
            </a:extLst>
          </p:cNvPr>
          <p:cNvSpPr>
            <a:spLocks noChangeArrowheads="1"/>
          </p:cNvSpPr>
          <p:nvPr/>
        </p:nvSpPr>
        <p:spPr bwMode="auto">
          <a:xfrm>
            <a:off x="3151810" y="5616889"/>
            <a:ext cx="8590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⑨入稿</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sp>
        <p:nvSpPr>
          <p:cNvPr id="60" name="Rectangle 7">
            <a:extLst>
              <a:ext uri="{FF2B5EF4-FFF2-40B4-BE49-F238E27FC236}">
                <a16:creationId xmlns:a16="http://schemas.microsoft.com/office/drawing/2014/main" id="{38D52EA4-0F02-BEB2-AC71-91872DC60398}"/>
              </a:ext>
            </a:extLst>
          </p:cNvPr>
          <p:cNvSpPr>
            <a:spLocks noChangeArrowheads="1"/>
          </p:cNvSpPr>
          <p:nvPr/>
        </p:nvSpPr>
        <p:spPr bwMode="auto">
          <a:xfrm>
            <a:off x="3048797" y="594919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rPr>
              <a:t>⑩入稿完了</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cs typeface="メイリオ" pitchFamily="50" charset="-128"/>
            </a:endParaRPr>
          </a:p>
        </p:txBody>
      </p:sp>
      <p:cxnSp>
        <p:nvCxnSpPr>
          <p:cNvPr id="61" name="直線矢印コネクタ 60">
            <a:extLst>
              <a:ext uri="{FF2B5EF4-FFF2-40B4-BE49-F238E27FC236}">
                <a16:creationId xmlns:a16="http://schemas.microsoft.com/office/drawing/2014/main" id="{C415D938-2D15-909D-7CA5-01E38598661F}"/>
              </a:ext>
            </a:extLst>
          </p:cNvPr>
          <p:cNvCxnSpPr>
            <a:cxnSpLocks/>
          </p:cNvCxnSpPr>
          <p:nvPr/>
        </p:nvCxnSpPr>
        <p:spPr>
          <a:xfrm>
            <a:off x="2883134" y="373249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2" name="直線矢印コネクタ 61">
            <a:extLst>
              <a:ext uri="{FF2B5EF4-FFF2-40B4-BE49-F238E27FC236}">
                <a16:creationId xmlns:a16="http://schemas.microsoft.com/office/drawing/2014/main" id="{DEC55E1F-E557-1FAA-B7A7-662B161E3F94}"/>
              </a:ext>
            </a:extLst>
          </p:cNvPr>
          <p:cNvCxnSpPr>
            <a:cxnSpLocks/>
          </p:cNvCxnSpPr>
          <p:nvPr/>
        </p:nvCxnSpPr>
        <p:spPr>
          <a:xfrm flipH="1">
            <a:off x="2864306" y="379173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3" name="直線矢印コネクタ 62">
            <a:extLst>
              <a:ext uri="{FF2B5EF4-FFF2-40B4-BE49-F238E27FC236}">
                <a16:creationId xmlns:a16="http://schemas.microsoft.com/office/drawing/2014/main" id="{35CE4936-3895-9D36-02C3-3B860C2A0E64}"/>
              </a:ext>
            </a:extLst>
          </p:cNvPr>
          <p:cNvCxnSpPr>
            <a:cxnSpLocks/>
          </p:cNvCxnSpPr>
          <p:nvPr/>
        </p:nvCxnSpPr>
        <p:spPr>
          <a:xfrm>
            <a:off x="2842344" y="4327861"/>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4" name="直線矢印コネクタ 63">
            <a:extLst>
              <a:ext uri="{FF2B5EF4-FFF2-40B4-BE49-F238E27FC236}">
                <a16:creationId xmlns:a16="http://schemas.microsoft.com/office/drawing/2014/main" id="{3900474D-2DAD-81B3-ED69-F5E20162EBD9}"/>
              </a:ext>
            </a:extLst>
          </p:cNvPr>
          <p:cNvCxnSpPr>
            <a:cxnSpLocks/>
          </p:cNvCxnSpPr>
          <p:nvPr/>
        </p:nvCxnSpPr>
        <p:spPr>
          <a:xfrm flipH="1">
            <a:off x="2823516" y="4387100"/>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5" name="直線矢印コネクタ 64">
            <a:extLst>
              <a:ext uri="{FF2B5EF4-FFF2-40B4-BE49-F238E27FC236}">
                <a16:creationId xmlns:a16="http://schemas.microsoft.com/office/drawing/2014/main" id="{E47E9F19-C462-8775-A1C7-59AB5A174D41}"/>
              </a:ext>
            </a:extLst>
          </p:cNvPr>
          <p:cNvCxnSpPr>
            <a:cxnSpLocks/>
          </p:cNvCxnSpPr>
          <p:nvPr/>
        </p:nvCxnSpPr>
        <p:spPr>
          <a:xfrm>
            <a:off x="2859531" y="5030055"/>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6" name="直線矢印コネクタ 65">
            <a:extLst>
              <a:ext uri="{FF2B5EF4-FFF2-40B4-BE49-F238E27FC236}">
                <a16:creationId xmlns:a16="http://schemas.microsoft.com/office/drawing/2014/main" id="{A7AF82FF-D723-41C1-265C-940DA0144A1B}"/>
              </a:ext>
            </a:extLst>
          </p:cNvPr>
          <p:cNvCxnSpPr>
            <a:cxnSpLocks/>
          </p:cNvCxnSpPr>
          <p:nvPr/>
        </p:nvCxnSpPr>
        <p:spPr>
          <a:xfrm flipH="1">
            <a:off x="2840703" y="5089294"/>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7" name="直線矢印コネクタ 66">
            <a:extLst>
              <a:ext uri="{FF2B5EF4-FFF2-40B4-BE49-F238E27FC236}">
                <a16:creationId xmlns:a16="http://schemas.microsoft.com/office/drawing/2014/main" id="{78D63857-27D6-2F77-338A-C3BA050B3D96}"/>
              </a:ext>
            </a:extLst>
          </p:cNvPr>
          <p:cNvCxnSpPr>
            <a:cxnSpLocks/>
          </p:cNvCxnSpPr>
          <p:nvPr/>
        </p:nvCxnSpPr>
        <p:spPr>
          <a:xfrm>
            <a:off x="2891191" y="5854079"/>
            <a:ext cx="1395859" cy="0"/>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cxnSp>
        <p:nvCxnSpPr>
          <p:cNvPr id="68" name="直線矢印コネクタ 67">
            <a:extLst>
              <a:ext uri="{FF2B5EF4-FFF2-40B4-BE49-F238E27FC236}">
                <a16:creationId xmlns:a16="http://schemas.microsoft.com/office/drawing/2014/main" id="{9319FC29-56FD-E252-39FA-CB20ACF76631}"/>
              </a:ext>
            </a:extLst>
          </p:cNvPr>
          <p:cNvCxnSpPr>
            <a:cxnSpLocks/>
          </p:cNvCxnSpPr>
          <p:nvPr/>
        </p:nvCxnSpPr>
        <p:spPr>
          <a:xfrm flipH="1">
            <a:off x="2872363" y="5913318"/>
            <a:ext cx="1414687" cy="4001"/>
          </a:xfrm>
          <a:prstGeom prst="straightConnector1">
            <a:avLst/>
          </a:prstGeom>
          <a:ln>
            <a:solidFill>
              <a:srgbClr val="00003E"/>
            </a:solidFill>
            <a:tailEnd type="triangle"/>
          </a:ln>
        </p:spPr>
        <p:style>
          <a:lnRef idx="1">
            <a:schemeClr val="accent1"/>
          </a:lnRef>
          <a:fillRef idx="0">
            <a:schemeClr val="accent1"/>
          </a:fillRef>
          <a:effectRef idx="0">
            <a:schemeClr val="accent1"/>
          </a:effectRef>
          <a:fontRef idx="minor">
            <a:schemeClr val="tx1"/>
          </a:fontRef>
        </p:style>
      </p:cxnSp>
      <p:sp>
        <p:nvSpPr>
          <p:cNvPr id="69" name="正方形/長方形 68">
            <a:extLst>
              <a:ext uri="{FF2B5EF4-FFF2-40B4-BE49-F238E27FC236}">
                <a16:creationId xmlns:a16="http://schemas.microsoft.com/office/drawing/2014/main" id="{E6108BA4-B73D-64A7-C06B-E316E019C068}"/>
              </a:ext>
            </a:extLst>
          </p:cNvPr>
          <p:cNvSpPr/>
          <p:nvPr/>
        </p:nvSpPr>
        <p:spPr>
          <a:xfrm>
            <a:off x="688586" y="1496144"/>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審査期限</a:t>
            </a:r>
            <a:endParaRPr kumimoji="1" lang="ja-JP" altLang="en-US" b="1">
              <a:solidFill>
                <a:srgbClr val="00003E"/>
              </a:solidFill>
              <a:latin typeface="メイリオ"/>
              <a:ea typeface="メイリオ"/>
            </a:endParaRPr>
          </a:p>
        </p:txBody>
      </p:sp>
      <p:sp>
        <p:nvSpPr>
          <p:cNvPr id="70" name="正方形/長方形 69">
            <a:extLst>
              <a:ext uri="{FF2B5EF4-FFF2-40B4-BE49-F238E27FC236}">
                <a16:creationId xmlns:a16="http://schemas.microsoft.com/office/drawing/2014/main" id="{542A4765-6DFF-3012-56EC-5B94827F187F}"/>
              </a:ext>
            </a:extLst>
          </p:cNvPr>
          <p:cNvSpPr/>
          <p:nvPr/>
        </p:nvSpPr>
        <p:spPr>
          <a:xfrm>
            <a:off x="688585" y="2015382"/>
            <a:ext cx="1990775" cy="481684"/>
          </a:xfrm>
          <a:prstGeom prst="rect">
            <a:avLst/>
          </a:prstGeom>
          <a:solidFill>
            <a:srgbClr val="00003E">
              <a:alpha val="19683"/>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rgbClr val="00003E"/>
                </a:solidFill>
                <a:latin typeface="メイリオ"/>
                <a:ea typeface="メイリオ"/>
              </a:rPr>
              <a:t>入稿期限</a:t>
            </a:r>
            <a:endParaRPr kumimoji="1" lang="ja-JP" altLang="en-US" b="1">
              <a:solidFill>
                <a:srgbClr val="00003E"/>
              </a:solidFill>
              <a:latin typeface="メイリオ"/>
              <a:ea typeface="メイリオ"/>
            </a:endParaRPr>
          </a:p>
        </p:txBody>
      </p:sp>
      <p:sp>
        <p:nvSpPr>
          <p:cNvPr id="71" name="Rectangle 7">
            <a:extLst>
              <a:ext uri="{FF2B5EF4-FFF2-40B4-BE49-F238E27FC236}">
                <a16:creationId xmlns:a16="http://schemas.microsoft.com/office/drawing/2014/main" id="{A899168A-E459-A576-1A6E-84337D968FA9}"/>
              </a:ext>
            </a:extLst>
          </p:cNvPr>
          <p:cNvSpPr>
            <a:spLocks noChangeArrowheads="1"/>
          </p:cNvSpPr>
          <p:nvPr/>
        </p:nvSpPr>
        <p:spPr bwMode="auto">
          <a:xfrm>
            <a:off x="2873677" y="208498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sp>
        <p:nvSpPr>
          <p:cNvPr id="72" name="Rectangle 7">
            <a:extLst>
              <a:ext uri="{FF2B5EF4-FFF2-40B4-BE49-F238E27FC236}">
                <a16:creationId xmlns:a16="http://schemas.microsoft.com/office/drawing/2014/main" id="{AAB988B0-0978-1CBF-7296-EFC66F514FBE}"/>
              </a:ext>
            </a:extLst>
          </p:cNvPr>
          <p:cNvSpPr>
            <a:spLocks noChangeArrowheads="1"/>
          </p:cNvSpPr>
          <p:nvPr/>
        </p:nvSpPr>
        <p:spPr bwMode="auto">
          <a:xfrm>
            <a:off x="2860190" y="156574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tx1">
                    <a:lumMod val="65000"/>
                    <a:lumOff val="35000"/>
                  </a:schemeClr>
                </a:solidFill>
                <a:latin typeface="メイリオ"/>
                <a:ea typeface="メイリオ"/>
                <a:cs typeface="メイリオ" pitchFamily="50" charset="-128"/>
              </a:rPr>
              <a:t>お問合せください</a:t>
            </a:r>
          </a:p>
        </p:txBody>
      </p:sp>
      <p:pic>
        <p:nvPicPr>
          <p:cNvPr id="76" name="図プレースホルダー 75" descr="アイコン&#10;&#10;AI 生成コンテンツは誤りを含む可能性があります。">
            <a:extLst>
              <a:ext uri="{FF2B5EF4-FFF2-40B4-BE49-F238E27FC236}">
                <a16:creationId xmlns:a16="http://schemas.microsoft.com/office/drawing/2014/main" id="{404FE96B-311C-61B1-7136-8D10E89C3DE8}"/>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274766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掲載制限業種</a:t>
            </a:r>
            <a:endParaRPr lang="ja-JP" altLang="en-US" dirty="0"/>
          </a:p>
        </p:txBody>
      </p:sp>
      <p:graphicFrame>
        <p:nvGraphicFramePr>
          <p:cNvPr id="5" name="表 4">
            <a:extLst>
              <a:ext uri="{FF2B5EF4-FFF2-40B4-BE49-F238E27FC236}">
                <a16:creationId xmlns:a16="http://schemas.microsoft.com/office/drawing/2014/main" id="{847897E0-B417-2072-7A9E-72CE7526443D}"/>
              </a:ext>
            </a:extLst>
          </p:cNvPr>
          <p:cNvGraphicFramePr>
            <a:graphicFrameLocks noGrp="1"/>
          </p:cNvGraphicFramePr>
          <p:nvPr>
            <p:extLst>
              <p:ext uri="{D42A27DB-BD31-4B8C-83A1-F6EECF244321}">
                <p14:modId xmlns:p14="http://schemas.microsoft.com/office/powerpoint/2010/main" val="1075979442"/>
              </p:ext>
            </p:extLst>
          </p:nvPr>
        </p:nvGraphicFramePr>
        <p:xfrm>
          <a:off x="479426" y="1071136"/>
          <a:ext cx="4942238" cy="5506242"/>
        </p:xfrm>
        <a:graphic>
          <a:graphicData uri="http://schemas.openxmlformats.org/drawingml/2006/table">
            <a:tbl>
              <a:tblPr firstCol="1" bandRow="1"/>
              <a:tblGrid>
                <a:gridCol w="3898814">
                  <a:extLst>
                    <a:ext uri="{9D8B030D-6E8A-4147-A177-3AD203B41FA5}">
                      <a16:colId xmlns:a16="http://schemas.microsoft.com/office/drawing/2014/main" val="792911817"/>
                    </a:ext>
                  </a:extLst>
                </a:gridCol>
                <a:gridCol w="1043424">
                  <a:extLst>
                    <a:ext uri="{9D8B030D-6E8A-4147-A177-3AD203B41FA5}">
                      <a16:colId xmlns:a16="http://schemas.microsoft.com/office/drawing/2014/main" val="3057805663"/>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rgbClr val="00003E"/>
                          </a:solidFill>
                        </a:rPr>
                        <a:t>カテゴリー名</a:t>
                      </a:r>
                      <a:endParaRPr kumimoji="1" lang="ja-JP" altLang="en-US" sz="900" b="1" dirty="0">
                        <a:solidFill>
                          <a:srgbClr val="00003E"/>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a:t>
                      </a:r>
                      <a:endParaRPr kumimoji="1" lang="en-US" altLang="ja-JP" sz="800" b="1" kern="1200" dirty="0">
                        <a:solidFill>
                          <a:schemeClr val="bg1"/>
                        </a:solidFill>
                      </a:endParaRPr>
                    </a:p>
                    <a:p>
                      <a:pPr algn="ctr"/>
                      <a:r>
                        <a:rPr kumimoji="1" lang="ja-JP" altLang="en-US" sz="800" b="1" kern="1200" dirty="0">
                          <a:solidFill>
                            <a:schemeClr val="bg1"/>
                          </a:solidFill>
                        </a:rPr>
                        <a:t>バーチャル高校野球</a:t>
                      </a:r>
                      <a:endParaRPr kumimoji="1" lang="en-US" altLang="ja-JP" sz="800" b="1" kern="1200" dirty="0">
                        <a:solidFill>
                          <a:schemeClr val="bg1"/>
                        </a:solidFill>
                      </a:endParaRP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ja-JP" altLang="en-US" sz="800" b="1"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ja-JP" altLang="en-US" sz="800" b="1"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rgbClr val="00003E"/>
                          </a:solidFill>
                          <a:effectLst/>
                          <a:latin typeface="Meiryo"/>
                          <a:ea typeface="Meiryo"/>
                        </a:rPr>
                        <a:t>　</a:t>
                      </a: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rgbClr val="00003E"/>
                          </a:solidFill>
                          <a:effectLst/>
                          <a:latin typeface="Meiryo"/>
                          <a:ea typeface="Meiryo"/>
                        </a:rPr>
                        <a:t>×</a:t>
                      </a: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r>
                        <a:rPr lang="ja-JP" altLang="en-US" sz="80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endParaRPr lang="en-US" altLang="ja-JP"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rgbClr val="00003E"/>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rgbClr val="00003E"/>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00003E">
                        <a:alpha val="19930"/>
                      </a:srgbClr>
                    </a:solidFill>
                  </a:tcPr>
                </a:tc>
                <a:extLst>
                  <a:ext uri="{0D108BD9-81ED-4DB2-BD59-A6C34878D82A}">
                    <a16:rowId xmlns:a16="http://schemas.microsoft.com/office/drawing/2014/main" val="1740765094"/>
                  </a:ext>
                </a:extLst>
              </a:tr>
              <a:tr h="145196">
                <a:tc>
                  <a:txBody>
                    <a:bodyPr/>
                    <a:lstStyle/>
                    <a:p>
                      <a:pPr lvl="0" algn="l">
                        <a:buNone/>
                      </a:pPr>
                      <a:r>
                        <a:rPr lang="ja-JP" altLang="en-US" sz="800" b="0" u="none" strike="noStrike">
                          <a:solidFill>
                            <a:schemeClr val="bg1"/>
                          </a:solidFill>
                          <a:effectLst/>
                          <a:latin typeface="Meiryo"/>
                          <a:ea typeface="Meiryo"/>
                        </a:rPr>
                        <a:t>たばこ</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rgbClr val="00003E"/>
                          </a:solidFill>
                          <a:effectLst/>
                          <a:latin typeface="Meiryo"/>
                          <a:ea typeface="Meiryo"/>
                        </a:rPr>
                        <a:t>×</a:t>
                      </a:r>
                    </a:p>
                  </a:txBody>
                  <a:tcPr marL="6096" marR="6096" marT="6096"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rgbClr val="00003E">
                        <a:alpha val="19930"/>
                      </a:srgbClr>
                    </a:solidFill>
                  </a:tcPr>
                </a:tc>
                <a:extLst>
                  <a:ext uri="{0D108BD9-81ED-4DB2-BD59-A6C34878D82A}">
                    <a16:rowId xmlns:a16="http://schemas.microsoft.com/office/drawing/2014/main" val="1331110835"/>
                  </a:ext>
                </a:extLst>
              </a:tr>
              <a:tr h="145196">
                <a:tc>
                  <a:txBody>
                    <a:bodyPr/>
                    <a:lstStyle/>
                    <a:p>
                      <a:pPr lvl="0" algn="l">
                        <a:buNone/>
                      </a:pPr>
                      <a:r>
                        <a:rPr lang="ja-JP" altLang="en-US" sz="800" b="0" u="none" strike="noStrike">
                          <a:solidFill>
                            <a:schemeClr val="bg1"/>
                          </a:solidFill>
                          <a:effectLst/>
                          <a:latin typeface="Meiryo"/>
                          <a:ea typeface="Meiryo"/>
                        </a:rPr>
                        <a:t>ナイトワーク求人</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4">
                      <a:solidFill>
                        <a:srgbClr val="FFFFFF"/>
                      </a:solidFill>
                    </a:lnT>
                    <a:lnB w="12700">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rgbClr val="00003E"/>
                          </a:solidFill>
                          <a:effectLst/>
                          <a:latin typeface="Meiryo"/>
                          <a:ea typeface="Meiryo"/>
                        </a:rPr>
                        <a:t>×</a:t>
                      </a:r>
                    </a:p>
                  </a:txBody>
                  <a:tcPr marL="6095" marR="6095" marT="6095" marB="0" anchor="ctr">
                    <a:lnL w="3174">
                      <a:solidFill>
                        <a:srgbClr val="FFFFFF"/>
                      </a:solidFill>
                    </a:lnL>
                    <a:lnR w="12700">
                      <a:solidFill>
                        <a:srgbClr val="FFFFFF"/>
                      </a:solidFill>
                    </a:lnR>
                    <a:lnT w="3174">
                      <a:solidFill>
                        <a:srgbClr val="FFFFFF"/>
                      </a:solidFill>
                    </a:lnT>
                    <a:lnB w="12700">
                      <a:solidFill>
                        <a:srgbClr val="FFFFFF"/>
                      </a:solidFill>
                    </a:lnB>
                    <a:lnTlToBr w="0">
                      <a:noFill/>
                    </a:lnTlToBr>
                    <a:lnBlToTr w="0">
                      <a:noFill/>
                    </a:lnBlToTr>
                    <a:solidFill>
                      <a:srgbClr val="00003E">
                        <a:alpha val="19930"/>
                      </a:srgbClr>
                    </a:solidFill>
                  </a:tcPr>
                </a:tc>
                <a:extLst>
                  <a:ext uri="{0D108BD9-81ED-4DB2-BD59-A6C34878D82A}">
                    <a16:rowId xmlns:a16="http://schemas.microsoft.com/office/drawing/2014/main" val="1263774352"/>
                  </a:ext>
                </a:extLst>
              </a:tr>
            </a:tbl>
          </a:graphicData>
        </a:graphic>
      </p:graphicFrame>
      <p:sp>
        <p:nvSpPr>
          <p:cNvPr id="8" name="Rectangle 7">
            <a:extLst>
              <a:ext uri="{FF2B5EF4-FFF2-40B4-BE49-F238E27FC236}">
                <a16:creationId xmlns:a16="http://schemas.microsoft.com/office/drawing/2014/main" id="{13C9A997-7296-4A74-2DCF-12A2B335312E}"/>
              </a:ext>
            </a:extLst>
          </p:cNvPr>
          <p:cNvSpPr>
            <a:spLocks noChangeArrowheads="1"/>
          </p:cNvSpPr>
          <p:nvPr/>
        </p:nvSpPr>
        <p:spPr bwMode="auto">
          <a:xfrm>
            <a:off x="5814157" y="1866423"/>
            <a:ext cx="6250843"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sz="1050">
                <a:solidFill>
                  <a:schemeClr val="tx1">
                    <a:lumMod val="65000"/>
                    <a:lumOff val="35000"/>
                  </a:schemeClr>
                </a:solidFill>
                <a:latin typeface="Meiryo"/>
                <a:ea typeface="Meiryo"/>
                <a:cs typeface="+mn-lt"/>
              </a:rPr>
              <a:t>朝日新聞社、朝日放送テレビ株式会社</a:t>
            </a:r>
            <a:r>
              <a:rPr lang="ja-JP" altLang="en-US" sz="1050">
                <a:solidFill>
                  <a:schemeClr val="tx1">
                    <a:lumMod val="65000"/>
                    <a:lumOff val="35000"/>
                  </a:schemeClr>
                </a:solidFill>
                <a:latin typeface="Meiryo"/>
                <a:ea typeface="Meiryo"/>
                <a:cs typeface="+mn-lt"/>
              </a:rPr>
              <a:t>の</a:t>
            </a:r>
            <a:r>
              <a:rPr lang="ja-JP" sz="1050">
                <a:solidFill>
                  <a:schemeClr val="tx1">
                    <a:lumMod val="65000"/>
                    <a:lumOff val="35000"/>
                  </a:schemeClr>
                </a:solidFill>
                <a:latin typeface="Meiryo"/>
                <a:ea typeface="Meiryo"/>
                <a:cs typeface="+mn-lt"/>
              </a:rPr>
              <a:t>広告掲載基準</a:t>
            </a:r>
            <a:r>
              <a:rPr lang="ja-JP" altLang="en-US" sz="1050">
                <a:solidFill>
                  <a:schemeClr val="tx1">
                    <a:lumMod val="65000"/>
                    <a:lumOff val="35000"/>
                  </a:schemeClr>
                </a:solidFill>
                <a:latin typeface="Meiryo"/>
                <a:ea typeface="Meiryo"/>
                <a:cs typeface="+mn-lt"/>
              </a:rPr>
              <a:t>に則り</a:t>
            </a:r>
            <a:r>
              <a:rPr lang="ja-JP" sz="1050">
                <a:solidFill>
                  <a:schemeClr val="tx1">
                    <a:lumMod val="65000"/>
                    <a:lumOff val="35000"/>
                  </a:schemeClr>
                </a:solidFill>
                <a:latin typeface="Meiryo"/>
                <a:ea typeface="Meiryo"/>
                <a:cs typeface="+mn-lt"/>
              </a:rPr>
              <a:t>掲載不可となる場合があるため、</a:t>
            </a:r>
            <a:endParaRPr lang="ja-JP" altLang="en-US" sz="1050">
              <a:solidFill>
                <a:schemeClr val="tx1">
                  <a:lumMod val="65000"/>
                  <a:lumOff val="35000"/>
                </a:schemeClr>
              </a:solidFill>
              <a:latin typeface="Meiryo"/>
              <a:ea typeface="Meiryo"/>
              <a:cs typeface="+mn-lt"/>
            </a:endParaRPr>
          </a:p>
          <a:p>
            <a:pPr>
              <a:defRPr/>
            </a:pPr>
            <a:r>
              <a:rPr lang="ja-JP" sz="1050">
                <a:solidFill>
                  <a:schemeClr val="tx1">
                    <a:lumMod val="65000"/>
                    <a:lumOff val="35000"/>
                  </a:schemeClr>
                </a:solidFill>
                <a:latin typeface="Meiryo"/>
                <a:ea typeface="Meiryo"/>
                <a:cs typeface="+mn-lt"/>
              </a:rPr>
              <a:t>必</a:t>
            </a:r>
            <a:r>
              <a:rPr lang="ja-JP" altLang="en-US" sz="1050">
                <a:solidFill>
                  <a:schemeClr val="tx1">
                    <a:lumMod val="65000"/>
                    <a:lumOff val="35000"/>
                  </a:schemeClr>
                </a:solidFill>
                <a:latin typeface="Meiryo"/>
                <a:ea typeface="Meiryo"/>
                <a:cs typeface="+mn-lt"/>
              </a:rPr>
              <a:t>ず提案可否確認にてご確認ください。</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高校野球にそぐわない場合</a:t>
            </a:r>
            <a:r>
              <a:rPr lang="ja-JP" altLang="en-US" sz="1050">
                <a:solidFill>
                  <a:schemeClr val="tx1">
                    <a:lumMod val="65000"/>
                    <a:lumOff val="35000"/>
                  </a:schemeClr>
                </a:solidFill>
                <a:latin typeface="Meiryo"/>
                <a:ea typeface="Meiryo"/>
                <a:cs typeface="+mn-lt"/>
              </a:rPr>
              <a:t>など</a:t>
            </a:r>
            <a:r>
              <a:rPr lang="ja-JP" sz="1050">
                <a:solidFill>
                  <a:schemeClr val="tx1">
                    <a:lumMod val="65000"/>
                    <a:lumOff val="35000"/>
                  </a:schemeClr>
                </a:solidFill>
                <a:latin typeface="Meiryo"/>
                <a:ea typeface="Meiryo"/>
                <a:cs typeface="+mn-lt"/>
              </a:rPr>
              <a:t>も掲載</a:t>
            </a:r>
            <a:r>
              <a:rPr lang="ja-JP" altLang="en-US" sz="1050">
                <a:solidFill>
                  <a:schemeClr val="tx1">
                    <a:lumMod val="65000"/>
                    <a:lumOff val="35000"/>
                  </a:schemeClr>
                </a:solidFill>
                <a:latin typeface="Meiryo"/>
                <a:ea typeface="Meiryo"/>
                <a:cs typeface="+mn-lt"/>
              </a:rPr>
              <a:t>不可となる</a:t>
            </a:r>
            <a:r>
              <a:rPr lang="ja-JP" sz="1050">
                <a:solidFill>
                  <a:schemeClr val="tx1">
                    <a:lumMod val="65000"/>
                    <a:lumOff val="35000"/>
                  </a:schemeClr>
                </a:solidFill>
                <a:latin typeface="Meiryo"/>
                <a:ea typeface="Meiryo"/>
                <a:cs typeface="+mn-lt"/>
              </a:rPr>
              <a:t>場合が</a:t>
            </a:r>
            <a:r>
              <a:rPr lang="ja-JP" altLang="en-US" sz="1050">
                <a:solidFill>
                  <a:schemeClr val="tx1">
                    <a:lumMod val="65000"/>
                    <a:lumOff val="35000"/>
                  </a:schemeClr>
                </a:solidFill>
                <a:latin typeface="Meiryo"/>
                <a:ea typeface="Meiryo"/>
                <a:cs typeface="+mn-lt"/>
              </a:rPr>
              <a:t>ありま</a:t>
            </a:r>
            <a:r>
              <a:rPr lang="ja-JP" sz="1050">
                <a:solidFill>
                  <a:schemeClr val="tx1">
                    <a:lumMod val="65000"/>
                    <a:lumOff val="35000"/>
                  </a:schemeClr>
                </a:solidFill>
                <a:latin typeface="Meiryo"/>
                <a:ea typeface="Meiryo"/>
                <a:cs typeface="+mn-lt"/>
              </a:rPr>
              <a:t>す。</a:t>
            </a:r>
            <a:endParaRPr lang="ja-JP" sz="1050">
              <a:solidFill>
                <a:schemeClr val="tx1">
                  <a:lumMod val="65000"/>
                  <a:lumOff val="35000"/>
                </a:schemeClr>
              </a:solidFill>
              <a:latin typeface="Meiryo"/>
              <a:ea typeface="Meiryo"/>
              <a:cs typeface="Calibri"/>
            </a:endParaRPr>
          </a:p>
          <a:p>
            <a:pPr>
              <a:defRPr/>
            </a:pPr>
            <a:r>
              <a:rPr lang="ja-JP" sz="1050">
                <a:solidFill>
                  <a:schemeClr val="tx1">
                    <a:lumMod val="65000"/>
                    <a:lumOff val="35000"/>
                  </a:schemeClr>
                </a:solidFill>
                <a:latin typeface="Meiryo"/>
                <a:ea typeface="Meiryo"/>
                <a:cs typeface="+mn-lt"/>
              </a:rPr>
              <a:t>上記に加え、大会協賛社の都合により</a:t>
            </a:r>
            <a:r>
              <a:rPr lang="ja-JP" altLang="en-US" sz="1050">
                <a:solidFill>
                  <a:schemeClr val="tx1">
                    <a:lumMod val="65000"/>
                    <a:lumOff val="35000"/>
                  </a:schemeClr>
                </a:solidFill>
                <a:latin typeface="Meiryo"/>
                <a:ea typeface="Meiryo"/>
                <a:cs typeface="+mn-lt"/>
              </a:rPr>
              <a:t>、</a:t>
            </a:r>
            <a:r>
              <a:rPr lang="ja-JP" sz="1050">
                <a:solidFill>
                  <a:schemeClr val="tx1">
                    <a:lumMod val="65000"/>
                    <a:lumOff val="35000"/>
                  </a:schemeClr>
                </a:solidFill>
                <a:latin typeface="Meiryo"/>
                <a:ea typeface="Meiryo"/>
                <a:cs typeface="+mn-lt"/>
              </a:rPr>
              <a:t>一部業種は実施できない可能性があ</a:t>
            </a:r>
            <a:r>
              <a:rPr lang="ja-JP" altLang="en-US" sz="1050">
                <a:solidFill>
                  <a:schemeClr val="tx1">
                    <a:lumMod val="65000"/>
                    <a:lumOff val="35000"/>
                  </a:schemeClr>
                </a:solidFill>
                <a:latin typeface="Meiryo"/>
                <a:ea typeface="Meiryo"/>
                <a:cs typeface="+mn-lt"/>
              </a:rPr>
              <a:t>ります</a:t>
            </a:r>
            <a:r>
              <a:rPr lang="ja-JP" sz="1050">
                <a:solidFill>
                  <a:schemeClr val="tx1">
                    <a:lumMod val="65000"/>
                    <a:lumOff val="35000"/>
                  </a:schemeClr>
                </a:solidFill>
                <a:latin typeface="Meiryo"/>
                <a:ea typeface="Meiryo"/>
                <a:cs typeface="+mn-lt"/>
              </a:rPr>
              <a:t>。</a:t>
            </a:r>
            <a:br>
              <a:rPr lang="en-US" altLang="ja-JP" sz="1050" dirty="0">
                <a:solidFill>
                  <a:schemeClr val="tx1">
                    <a:lumMod val="65000"/>
                    <a:lumOff val="35000"/>
                  </a:schemeClr>
                </a:solidFill>
                <a:latin typeface="Meiryo"/>
                <a:ea typeface="Meiryo"/>
                <a:cs typeface="+mn-lt"/>
              </a:rPr>
            </a:br>
            <a:r>
              <a:rPr lang="ja-JP" altLang="en-US" sz="1050">
                <a:solidFill>
                  <a:schemeClr val="tx1">
                    <a:lumMod val="65000"/>
                    <a:lumOff val="35000"/>
                  </a:schemeClr>
                </a:solidFill>
                <a:latin typeface="Meiryo"/>
                <a:ea typeface="Meiryo"/>
                <a:cs typeface="+mn-lt"/>
              </a:rPr>
              <a:t>不動産業種は掲載不可となります。</a:t>
            </a:r>
            <a:endParaRPr lang="ja-JP" sz="1050">
              <a:solidFill>
                <a:schemeClr val="tx1">
                  <a:lumMod val="65000"/>
                  <a:lumOff val="35000"/>
                </a:schemeClr>
              </a:solidFill>
              <a:latin typeface="Meiryo"/>
              <a:ea typeface="Meiryo"/>
              <a:cs typeface="Calibri"/>
            </a:endParaRPr>
          </a:p>
        </p:txBody>
      </p:sp>
    </p:spTree>
    <p:extLst>
      <p:ext uri="{BB962C8B-B14F-4D97-AF65-F5344CB8AC3E}">
        <p14:creationId xmlns:p14="http://schemas.microsoft.com/office/powerpoint/2010/main" val="3110609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44AD1FD2-67A4-BC49-3811-05708DDACA60}"/>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C635152A-5674-BD19-B42B-844F21AA0A1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6486B363-8A60-7EB7-29F3-D45CCF22E2FB}"/>
              </a:ext>
            </a:extLst>
          </p:cNvPr>
          <p:cNvSpPr>
            <a:spLocks noGrp="1"/>
          </p:cNvSpPr>
          <p:nvPr>
            <p:ph type="body" sz="quarter" idx="10"/>
          </p:nvPr>
        </p:nvSpPr>
        <p:spPr/>
        <p:txBody>
          <a:bodyPr/>
          <a:lstStyle/>
          <a:p>
            <a:r>
              <a:rPr lang="ja-JP" altLang="en-US"/>
              <a:t>ロゴ掲載タイミングについての注意点</a:t>
            </a:r>
            <a:endParaRPr kumimoji="1" lang="ja-JP" altLang="en-US" dirty="0"/>
          </a:p>
        </p:txBody>
      </p:sp>
      <p:grpSp>
        <p:nvGrpSpPr>
          <p:cNvPr id="3" name="グループ化 2">
            <a:extLst>
              <a:ext uri="{FF2B5EF4-FFF2-40B4-BE49-F238E27FC236}">
                <a16:creationId xmlns:a16="http://schemas.microsoft.com/office/drawing/2014/main" id="{A8145E6C-4C19-049B-67B4-421B8D7DD170}"/>
              </a:ext>
            </a:extLst>
          </p:cNvPr>
          <p:cNvGrpSpPr/>
          <p:nvPr/>
        </p:nvGrpSpPr>
        <p:grpSpPr>
          <a:xfrm>
            <a:off x="9748639" y="2850630"/>
            <a:ext cx="1963936" cy="1543422"/>
            <a:chOff x="9792891" y="1777739"/>
            <a:chExt cx="1963936" cy="1543422"/>
          </a:xfrm>
        </p:grpSpPr>
        <p:sp>
          <p:nvSpPr>
            <p:cNvPr id="4" name="テキスト ボックス 3">
              <a:extLst>
                <a:ext uri="{FF2B5EF4-FFF2-40B4-BE49-F238E27FC236}">
                  <a16:creationId xmlns:a16="http://schemas.microsoft.com/office/drawing/2014/main" id="{D9576A5B-DFDB-012F-DE31-0FFF6E7A7B64}"/>
                </a:ext>
              </a:extLst>
            </p:cNvPr>
            <p:cNvSpPr txBox="1"/>
            <p:nvPr/>
          </p:nvSpPr>
          <p:spPr>
            <a:xfrm>
              <a:off x="9910859"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a:t>
              </a:r>
            </a:p>
          </p:txBody>
        </p:sp>
        <p:pic>
          <p:nvPicPr>
            <p:cNvPr id="5" name="図 4">
              <a:extLst>
                <a:ext uri="{FF2B5EF4-FFF2-40B4-BE49-F238E27FC236}">
                  <a16:creationId xmlns:a16="http://schemas.microsoft.com/office/drawing/2014/main" id="{65E31811-ED5D-AFBB-149B-B2CE8B4A30C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8950" t="17174" r="3044" b="3408"/>
            <a:stretch/>
          </p:blipFill>
          <p:spPr>
            <a:xfrm>
              <a:off x="9792891" y="1777739"/>
              <a:ext cx="1963936" cy="1189683"/>
            </a:xfrm>
            <a:prstGeom prst="rect">
              <a:avLst/>
            </a:prstGeom>
            <a:effectLst>
              <a:outerShdw blurRad="50800" dist="38100" dir="2700000" algn="tl" rotWithShape="0">
                <a:prstClr val="black">
                  <a:alpha val="40000"/>
                </a:prstClr>
              </a:outerShdw>
            </a:effectLst>
          </p:spPr>
        </p:pic>
      </p:grpSp>
      <p:grpSp>
        <p:nvGrpSpPr>
          <p:cNvPr id="6" name="グループ化 5">
            <a:extLst>
              <a:ext uri="{FF2B5EF4-FFF2-40B4-BE49-F238E27FC236}">
                <a16:creationId xmlns:a16="http://schemas.microsoft.com/office/drawing/2014/main" id="{9E31FA46-B71C-273A-FD5D-7648D1330450}"/>
              </a:ext>
            </a:extLst>
          </p:cNvPr>
          <p:cNvGrpSpPr/>
          <p:nvPr/>
        </p:nvGrpSpPr>
        <p:grpSpPr>
          <a:xfrm>
            <a:off x="2759493" y="2868279"/>
            <a:ext cx="1916304" cy="1525773"/>
            <a:chOff x="2857089" y="1795388"/>
            <a:chExt cx="1916304" cy="1525773"/>
          </a:xfrm>
        </p:grpSpPr>
        <p:sp>
          <p:nvSpPr>
            <p:cNvPr id="8" name="テキスト ボックス 7">
              <a:extLst>
                <a:ext uri="{FF2B5EF4-FFF2-40B4-BE49-F238E27FC236}">
                  <a16:creationId xmlns:a16="http://schemas.microsoft.com/office/drawing/2014/main" id="{FDA4D040-2E9F-7F6C-9558-B5B53F953A53}"/>
                </a:ext>
              </a:extLst>
            </p:cNvPr>
            <p:cNvSpPr txBox="1"/>
            <p:nvPr/>
          </p:nvSpPr>
          <p:spPr>
            <a:xfrm>
              <a:off x="2951241"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※15</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sp>
          <p:nvSpPr>
            <p:cNvPr id="11" name="正方形/長方形 10">
              <a:extLst>
                <a:ext uri="{FF2B5EF4-FFF2-40B4-BE49-F238E27FC236}">
                  <a16:creationId xmlns:a16="http://schemas.microsoft.com/office/drawing/2014/main" id="{12EC7953-EA77-E793-0CDA-E187AD46DF08}"/>
                </a:ext>
              </a:extLst>
            </p:cNvPr>
            <p:cNvSpPr/>
            <p:nvPr/>
          </p:nvSpPr>
          <p:spPr>
            <a:xfrm>
              <a:off x="2857089" y="1795388"/>
              <a:ext cx="1916304" cy="1154384"/>
            </a:xfrm>
            <a:prstGeom prst="rect">
              <a:avLst/>
            </a:prstGeom>
            <a:solidFill>
              <a:schemeClr val="accent1">
                <a:alpha val="36000"/>
              </a:schemeClr>
            </a:solidFill>
            <a:ln w="3810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プリロール</a:t>
              </a:r>
              <a:endParaRPr kumimoji="1" lang="en-US" altLang="ja-JP" b="1" dirty="0"/>
            </a:p>
            <a:p>
              <a:pPr algn="ctr"/>
              <a:r>
                <a:rPr kumimoji="1" lang="ja-JP" altLang="en-US" b="1" dirty="0"/>
                <a:t>動画</a:t>
              </a:r>
              <a:r>
                <a:rPr kumimoji="1" lang="en-US" altLang="ja-JP" b="1" dirty="0"/>
                <a:t>CM</a:t>
              </a:r>
              <a:r>
                <a:rPr kumimoji="1" lang="ja-JP" altLang="en-US" b="1" dirty="0"/>
                <a:t>枠</a:t>
              </a:r>
            </a:p>
          </p:txBody>
        </p:sp>
      </p:grpSp>
      <p:sp>
        <p:nvSpPr>
          <p:cNvPr id="12" name="テキスト ボックス 11">
            <a:extLst>
              <a:ext uri="{FF2B5EF4-FFF2-40B4-BE49-F238E27FC236}">
                <a16:creationId xmlns:a16="http://schemas.microsoft.com/office/drawing/2014/main" id="{2542BADC-1424-F22C-BBA8-1E1062F785D1}"/>
              </a:ext>
            </a:extLst>
          </p:cNvPr>
          <p:cNvSpPr txBox="1"/>
          <p:nvPr/>
        </p:nvSpPr>
        <p:spPr>
          <a:xfrm>
            <a:off x="-1" y="5240918"/>
            <a:ext cx="12192001" cy="732688"/>
          </a:xfrm>
          <a:prstGeom prst="rect">
            <a:avLst/>
          </a:prstGeom>
          <a:solidFill>
            <a:srgbClr val="00003E"/>
          </a:solidFill>
        </p:spPr>
        <p:txBody>
          <a:bodyPr wrap="square" lIns="1728000" anchor="ctr">
            <a:noAutofit/>
          </a:bodyPr>
          <a:lstStyle/>
          <a:p>
            <a:pPr>
              <a:lnSpc>
                <a:spcPct val="120000"/>
              </a:lnSpc>
              <a:buClr>
                <a:srgbClr val="C00000"/>
              </a:buClr>
            </a:pPr>
            <a:r>
              <a:rPr kumimoji="1" lang="en-US" altLang="ja-JP" b="1" dirty="0">
                <a:solidFill>
                  <a:schemeClr val="bg1"/>
                </a:solidFill>
                <a:latin typeface="メイリオ" panose="020B0604030504040204" pitchFamily="50" charset="-128"/>
                <a:ea typeface="メイリオ" panose="020B0604030504040204" pitchFamily="50" charset="-128"/>
              </a:rPr>
              <a:t>LINE</a:t>
            </a:r>
            <a:r>
              <a:rPr kumimoji="1" lang="ja-JP" altLang="en-US" b="1">
                <a:solidFill>
                  <a:schemeClr val="bg1"/>
                </a:solidFill>
                <a:latin typeface="メイリオ" panose="020B0604030504040204" pitchFamily="50" charset="-128"/>
                <a:ea typeface="メイリオ" panose="020B0604030504040204" pitchFamily="50" charset="-128"/>
              </a:rPr>
              <a:t>ヤフー</a:t>
            </a:r>
            <a:r>
              <a:rPr lang="ja-JP" altLang="en-US" b="1">
                <a:solidFill>
                  <a:schemeClr val="bg1"/>
                </a:solidFill>
                <a:latin typeface="メイリオ" panose="020B0604030504040204" pitchFamily="50" charset="-128"/>
                <a:ea typeface="メイリオ" panose="020B0604030504040204" pitchFamily="50" charset="-128"/>
              </a:rPr>
              <a:t>が</a:t>
            </a:r>
            <a:r>
              <a:rPr lang="ja-JP" altLang="en-US" b="1" dirty="0">
                <a:solidFill>
                  <a:schemeClr val="bg1"/>
                </a:solidFill>
                <a:latin typeface="メイリオ" panose="020B0604030504040204" pitchFamily="50" charset="-128"/>
                <a:ea typeface="メイリオ" panose="020B0604030504040204" pitchFamily="50" charset="-128"/>
              </a:rPr>
              <a:t>販売</a:t>
            </a:r>
            <a:r>
              <a:rPr lang="ja-JP" altLang="en-US" b="1">
                <a:solidFill>
                  <a:schemeClr val="bg1"/>
                </a:solidFill>
                <a:latin typeface="メイリオ" panose="020B0604030504040204" pitchFamily="50" charset="-128"/>
                <a:ea typeface="メイリオ" panose="020B0604030504040204" pitchFamily="50" charset="-128"/>
              </a:rPr>
              <a:t>するバーチャル高校野球の広告商品で</a:t>
            </a:r>
            <a:r>
              <a:rPr lang="ja-JP" altLang="en-US" b="1" dirty="0">
                <a:solidFill>
                  <a:schemeClr val="bg1"/>
                </a:solidFill>
                <a:latin typeface="メイリオ" panose="020B0604030504040204" pitchFamily="50" charset="-128"/>
                <a:ea typeface="メイリオ" panose="020B0604030504040204" pitchFamily="50" charset="-128"/>
              </a:rPr>
              <a:t>は</a:t>
            </a:r>
            <a:endParaRPr lang="en-US" altLang="ja-JP" b="1" dirty="0">
              <a:solidFill>
                <a:schemeClr val="bg1"/>
              </a:solidFill>
              <a:latin typeface="メイリオ" panose="020B0604030504040204" pitchFamily="50" charset="-128"/>
              <a:ea typeface="メイリオ" panose="020B0604030504040204" pitchFamily="50" charset="-128"/>
            </a:endParaRPr>
          </a:p>
          <a:p>
            <a:pPr>
              <a:lnSpc>
                <a:spcPct val="120000"/>
              </a:lnSpc>
              <a:buClr>
                <a:srgbClr val="C00000"/>
              </a:buClr>
            </a:pPr>
            <a:r>
              <a:rPr kumimoji="1" lang="ja-JP" altLang="en-US" b="1" dirty="0">
                <a:solidFill>
                  <a:schemeClr val="bg1"/>
                </a:solidFill>
                <a:latin typeface="メイリオ" panose="020B0604030504040204" pitchFamily="50" charset="-128"/>
                <a:ea typeface="メイリオ" panose="020B0604030504040204" pitchFamily="50" charset="-128"/>
              </a:rPr>
              <a:t>ロゴ動画及び「本日の配信予定」のオプション商品は販売いたしません</a:t>
            </a:r>
            <a:endParaRPr kumimoji="1" lang="en-US" altLang="ja-JP" b="1" dirty="0">
              <a:solidFill>
                <a:schemeClr val="bg1"/>
              </a:solidFill>
              <a:latin typeface="メイリオ" panose="020B0604030504040204" pitchFamily="50" charset="-128"/>
              <a:ea typeface="メイリオ" panose="020B0604030504040204" pitchFamily="50" charset="-128"/>
            </a:endParaRPr>
          </a:p>
        </p:txBody>
      </p:sp>
      <p:sp>
        <p:nvSpPr>
          <p:cNvPr id="13" name="二等辺三角形 40">
            <a:extLst>
              <a:ext uri="{FF2B5EF4-FFF2-40B4-BE49-F238E27FC236}">
                <a16:creationId xmlns:a16="http://schemas.microsoft.com/office/drawing/2014/main" id="{FE161C77-2AF7-78C0-0119-950AC1E85B2E}"/>
              </a:ext>
            </a:extLst>
          </p:cNvPr>
          <p:cNvSpPr/>
          <p:nvPr/>
        </p:nvSpPr>
        <p:spPr>
          <a:xfrm rot="5400000">
            <a:off x="2343680"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4" name="二等辺三角形 41">
            <a:extLst>
              <a:ext uri="{FF2B5EF4-FFF2-40B4-BE49-F238E27FC236}">
                <a16:creationId xmlns:a16="http://schemas.microsoft.com/office/drawing/2014/main" id="{5879AF22-816D-6C03-465C-114E7DB7C054}"/>
              </a:ext>
            </a:extLst>
          </p:cNvPr>
          <p:cNvSpPr/>
          <p:nvPr/>
        </p:nvSpPr>
        <p:spPr>
          <a:xfrm rot="5400000">
            <a:off x="4758451"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二等辺三角形 42">
            <a:extLst>
              <a:ext uri="{FF2B5EF4-FFF2-40B4-BE49-F238E27FC236}">
                <a16:creationId xmlns:a16="http://schemas.microsoft.com/office/drawing/2014/main" id="{D31D6663-5BD1-CD9D-C24C-56BAE1537932}"/>
              </a:ext>
            </a:extLst>
          </p:cNvPr>
          <p:cNvSpPr/>
          <p:nvPr/>
        </p:nvSpPr>
        <p:spPr>
          <a:xfrm rot="5400000">
            <a:off x="7045637"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二等辺三角形 43">
            <a:extLst>
              <a:ext uri="{FF2B5EF4-FFF2-40B4-BE49-F238E27FC236}">
                <a16:creationId xmlns:a16="http://schemas.microsoft.com/office/drawing/2014/main" id="{32D50812-E34A-4D47-0F68-D777C6EBB977}"/>
              </a:ext>
            </a:extLst>
          </p:cNvPr>
          <p:cNvSpPr/>
          <p:nvPr/>
        </p:nvSpPr>
        <p:spPr>
          <a:xfrm rot="5400000">
            <a:off x="9332823"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7" name="グループ化 16">
            <a:extLst>
              <a:ext uri="{FF2B5EF4-FFF2-40B4-BE49-F238E27FC236}">
                <a16:creationId xmlns:a16="http://schemas.microsoft.com/office/drawing/2014/main" id="{94C3664E-C06B-12E8-229C-D876943DF841}"/>
              </a:ext>
            </a:extLst>
          </p:cNvPr>
          <p:cNvGrpSpPr/>
          <p:nvPr/>
        </p:nvGrpSpPr>
        <p:grpSpPr>
          <a:xfrm>
            <a:off x="240228" y="2868279"/>
            <a:ext cx="2020798" cy="1154384"/>
            <a:chOff x="284480" y="1864838"/>
            <a:chExt cx="2020798" cy="1154384"/>
          </a:xfrm>
        </p:grpSpPr>
        <p:pic>
          <p:nvPicPr>
            <p:cNvPr id="18" name="図 17">
              <a:extLst>
                <a:ext uri="{FF2B5EF4-FFF2-40B4-BE49-F238E27FC236}">
                  <a16:creationId xmlns:a16="http://schemas.microsoft.com/office/drawing/2014/main" id="{89104F9A-1598-5D90-7945-FFDB2E98856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1121" t="29205" r="39453" b="30004"/>
            <a:stretch/>
          </p:blipFill>
          <p:spPr>
            <a:xfrm>
              <a:off x="284480" y="1864838"/>
              <a:ext cx="2020798" cy="115438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19" name="二等辺三角形 45">
              <a:extLst>
                <a:ext uri="{FF2B5EF4-FFF2-40B4-BE49-F238E27FC236}">
                  <a16:creationId xmlns:a16="http://schemas.microsoft.com/office/drawing/2014/main" id="{6B1F2328-D0E6-98C9-DBAD-2F80458189EB}"/>
                </a:ext>
              </a:extLst>
            </p:cNvPr>
            <p:cNvSpPr/>
            <p:nvPr/>
          </p:nvSpPr>
          <p:spPr>
            <a:xfrm rot="5400000">
              <a:off x="1164359" y="2194438"/>
              <a:ext cx="487779" cy="495184"/>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20" name="グループ化 19">
            <a:extLst>
              <a:ext uri="{FF2B5EF4-FFF2-40B4-BE49-F238E27FC236}">
                <a16:creationId xmlns:a16="http://schemas.microsoft.com/office/drawing/2014/main" id="{9DE02182-1238-1B9B-FA26-EAD4283890BC}"/>
              </a:ext>
            </a:extLst>
          </p:cNvPr>
          <p:cNvGrpSpPr/>
          <p:nvPr/>
        </p:nvGrpSpPr>
        <p:grpSpPr>
          <a:xfrm>
            <a:off x="5174264" y="2850630"/>
            <a:ext cx="1788719" cy="1543422"/>
            <a:chOff x="5253707" y="1777739"/>
            <a:chExt cx="1788719" cy="1543422"/>
          </a:xfrm>
        </p:grpSpPr>
        <p:sp>
          <p:nvSpPr>
            <p:cNvPr id="21" name="テキスト ボックス 20">
              <a:extLst>
                <a:ext uri="{FF2B5EF4-FFF2-40B4-BE49-F238E27FC236}">
                  <a16:creationId xmlns:a16="http://schemas.microsoft.com/office/drawing/2014/main" id="{CB337575-3518-227C-908C-49549E383DE8}"/>
                </a:ext>
              </a:extLst>
            </p:cNvPr>
            <p:cNvSpPr txBox="1"/>
            <p:nvPr/>
          </p:nvSpPr>
          <p:spPr>
            <a:xfrm>
              <a:off x="5284066" y="3059551"/>
              <a:ext cx="1728000" cy="261610"/>
            </a:xfrm>
            <a:prstGeom prst="homePlate">
              <a:avLst/>
            </a:prstGeom>
            <a:solidFill>
              <a:schemeClr val="bg1">
                <a:lumMod val="50000"/>
              </a:schemeClr>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bg1"/>
                  </a:solidFill>
                  <a:effectLst/>
                  <a:uLnTx/>
                  <a:uFillTx/>
                  <a:latin typeface="+mn-ea"/>
                  <a:cs typeface="+mn-cs"/>
                </a:rPr>
                <a:t>ロゴ動画　</a:t>
              </a: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pic>
          <p:nvPicPr>
            <p:cNvPr id="22" name="図 21">
              <a:extLst>
                <a:ext uri="{FF2B5EF4-FFF2-40B4-BE49-F238E27FC236}">
                  <a16:creationId xmlns:a16="http://schemas.microsoft.com/office/drawing/2014/main" id="{48847AFF-5135-A49D-64EF-EC99460DF6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53707" y="1777739"/>
              <a:ext cx="1788719" cy="1189683"/>
            </a:xfrm>
            <a:prstGeom prst="rect">
              <a:avLst/>
            </a:prstGeom>
            <a:effectLst>
              <a:outerShdw blurRad="50800" dist="38100" dir="2700000" algn="tl" rotWithShape="0">
                <a:prstClr val="black">
                  <a:alpha val="40000"/>
                </a:prstClr>
              </a:outerShdw>
            </a:effectLst>
          </p:spPr>
        </p:pic>
        <p:grpSp>
          <p:nvGrpSpPr>
            <p:cNvPr id="23" name="グループ化 22">
              <a:extLst>
                <a:ext uri="{FF2B5EF4-FFF2-40B4-BE49-F238E27FC236}">
                  <a16:creationId xmlns:a16="http://schemas.microsoft.com/office/drawing/2014/main" id="{143EAAE8-AE65-CBBD-301D-3BD95C82BFD2}"/>
                </a:ext>
              </a:extLst>
            </p:cNvPr>
            <p:cNvGrpSpPr/>
            <p:nvPr/>
          </p:nvGrpSpPr>
          <p:grpSpPr>
            <a:xfrm>
              <a:off x="5322798" y="2539160"/>
              <a:ext cx="1650536" cy="304916"/>
              <a:chOff x="5326796" y="2608610"/>
              <a:chExt cx="1650536" cy="304916"/>
            </a:xfrm>
          </p:grpSpPr>
          <p:sp>
            <p:nvSpPr>
              <p:cNvPr id="24" name="正方形/長方形 23">
                <a:extLst>
                  <a:ext uri="{FF2B5EF4-FFF2-40B4-BE49-F238E27FC236}">
                    <a16:creationId xmlns:a16="http://schemas.microsoft.com/office/drawing/2014/main" id="{EAE8B513-5CA6-6115-03A4-E8841D4C8A1E}"/>
                  </a:ext>
                </a:extLst>
              </p:cNvPr>
              <p:cNvSpPr/>
              <p:nvPr/>
            </p:nvSpPr>
            <p:spPr>
              <a:xfrm>
                <a:off x="5326796" y="2608610"/>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dirty="0">
                    <a:solidFill>
                      <a:schemeClr val="bg1"/>
                    </a:solidFill>
                  </a:rPr>
                  <a:t>ロゴ</a:t>
                </a:r>
              </a:p>
            </p:txBody>
          </p:sp>
          <p:sp>
            <p:nvSpPr>
              <p:cNvPr id="25" name="正方形/長方形 24">
                <a:extLst>
                  <a:ext uri="{FF2B5EF4-FFF2-40B4-BE49-F238E27FC236}">
                    <a16:creationId xmlns:a16="http://schemas.microsoft.com/office/drawing/2014/main" id="{0EBCC5A4-B18E-1976-7EF2-6894164EE00F}"/>
                  </a:ext>
                </a:extLst>
              </p:cNvPr>
              <p:cNvSpPr/>
              <p:nvPr/>
            </p:nvSpPr>
            <p:spPr>
              <a:xfrm>
                <a:off x="5931585" y="26098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sp>
            <p:nvSpPr>
              <p:cNvPr id="26" name="正方形/長方形 25">
                <a:extLst>
                  <a:ext uri="{FF2B5EF4-FFF2-40B4-BE49-F238E27FC236}">
                    <a16:creationId xmlns:a16="http://schemas.microsoft.com/office/drawing/2014/main" id="{25E9A5D5-42C8-7370-DC6F-DBD3F6D4FE74}"/>
                  </a:ext>
                </a:extLst>
              </p:cNvPr>
              <p:cNvSpPr/>
              <p:nvPr/>
            </p:nvSpPr>
            <p:spPr>
              <a:xfrm>
                <a:off x="6536374" y="26126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grpSp>
      </p:grpSp>
      <p:grpSp>
        <p:nvGrpSpPr>
          <p:cNvPr id="27" name="グループ化 26">
            <a:extLst>
              <a:ext uri="{FF2B5EF4-FFF2-40B4-BE49-F238E27FC236}">
                <a16:creationId xmlns:a16="http://schemas.microsoft.com/office/drawing/2014/main" id="{C6ABF5B9-7D69-C158-CAC2-F304A8B8D83A}"/>
              </a:ext>
            </a:extLst>
          </p:cNvPr>
          <p:cNvGrpSpPr/>
          <p:nvPr/>
        </p:nvGrpSpPr>
        <p:grpSpPr>
          <a:xfrm>
            <a:off x="7461450" y="2868201"/>
            <a:ext cx="1788719" cy="1525851"/>
            <a:chOff x="7589906" y="1795310"/>
            <a:chExt cx="1788719" cy="1525851"/>
          </a:xfrm>
        </p:grpSpPr>
        <p:sp>
          <p:nvSpPr>
            <p:cNvPr id="28" name="テキスト ボックス 27">
              <a:extLst>
                <a:ext uri="{FF2B5EF4-FFF2-40B4-BE49-F238E27FC236}">
                  <a16:creationId xmlns:a16="http://schemas.microsoft.com/office/drawing/2014/main" id="{7DA409D6-7941-CB85-E6AB-40446340D410}"/>
                </a:ext>
              </a:extLst>
            </p:cNvPr>
            <p:cNvSpPr txBox="1"/>
            <p:nvPr/>
          </p:nvSpPr>
          <p:spPr>
            <a:xfrm>
              <a:off x="7620265"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grpSp>
          <p:nvGrpSpPr>
            <p:cNvPr id="29" name="グループ化 28">
              <a:extLst>
                <a:ext uri="{FF2B5EF4-FFF2-40B4-BE49-F238E27FC236}">
                  <a16:creationId xmlns:a16="http://schemas.microsoft.com/office/drawing/2014/main" id="{909D92E2-DD08-7474-E75D-B01053A686C9}"/>
                </a:ext>
              </a:extLst>
            </p:cNvPr>
            <p:cNvGrpSpPr/>
            <p:nvPr/>
          </p:nvGrpSpPr>
          <p:grpSpPr>
            <a:xfrm>
              <a:off x="7589906" y="1795310"/>
              <a:ext cx="1788719" cy="1189683"/>
              <a:chOff x="8480790" y="3423643"/>
              <a:chExt cx="3485708" cy="2318357"/>
            </a:xfrm>
          </p:grpSpPr>
          <p:pic>
            <p:nvPicPr>
              <p:cNvPr id="30" name="図 29">
                <a:extLst>
                  <a:ext uri="{FF2B5EF4-FFF2-40B4-BE49-F238E27FC236}">
                    <a16:creationId xmlns:a16="http://schemas.microsoft.com/office/drawing/2014/main" id="{DE0DB143-00B8-C575-E7A2-2B722DF425C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0790" y="3423643"/>
                <a:ext cx="3485708" cy="2318357"/>
              </a:xfrm>
              <a:prstGeom prst="rect">
                <a:avLst/>
              </a:prstGeom>
              <a:effectLst>
                <a:outerShdw blurRad="50800" dist="38100" dir="2700000" algn="tl" rotWithShape="0">
                  <a:prstClr val="black">
                    <a:alpha val="40000"/>
                  </a:prstClr>
                </a:outerShdw>
              </a:effectLst>
            </p:spPr>
          </p:pic>
          <p:sp>
            <p:nvSpPr>
              <p:cNvPr id="31" name="テキスト ボックス 30">
                <a:extLst>
                  <a:ext uri="{FF2B5EF4-FFF2-40B4-BE49-F238E27FC236}">
                    <a16:creationId xmlns:a16="http://schemas.microsoft.com/office/drawing/2014/main" id="{FB6FDFF4-9FE6-B129-6B7B-D6E9ABB43FF1}"/>
                  </a:ext>
                </a:extLst>
              </p:cNvPr>
              <p:cNvSpPr txBox="1"/>
              <p:nvPr/>
            </p:nvSpPr>
            <p:spPr>
              <a:xfrm>
                <a:off x="8482865" y="3765232"/>
                <a:ext cx="3481559" cy="1773696"/>
              </a:xfrm>
              <a:prstGeom prst="rect">
                <a:avLst/>
              </a:prstGeom>
              <a:solidFill>
                <a:schemeClr val="bg1">
                  <a:alpha val="34000"/>
                </a:schemeClr>
              </a:solidFill>
            </p:spPr>
            <p:txBody>
              <a:bodyPr wrap="square" rtlCol="0">
                <a:spAutoFit/>
              </a:bodyPr>
              <a:lstStyle/>
              <a:p>
                <a:pPr algn="ctr">
                  <a:lnSpc>
                    <a:spcPct val="150000"/>
                  </a:lnSpc>
                </a:pPr>
                <a:r>
                  <a:rPr kumimoji="1" lang="ja-JP" altLang="en-US" sz="600" b="1" dirty="0"/>
                  <a:t>本日の配信予定</a:t>
                </a:r>
                <a:endParaRPr kumimoji="1" lang="en-US" altLang="ja-JP" sz="600" b="1" dirty="0"/>
              </a:p>
              <a:p>
                <a:pPr algn="ctr">
                  <a:lnSpc>
                    <a:spcPct val="150000"/>
                  </a:lnSpc>
                </a:pPr>
                <a:endParaRPr lang="en-US" altLang="ja-JP" sz="600" b="1" dirty="0"/>
              </a:p>
              <a:p>
                <a:pPr algn="ctr">
                  <a:lnSpc>
                    <a:spcPct val="150000"/>
                  </a:lnSpc>
                </a:pPr>
                <a:endParaRPr kumimoji="1" lang="en-US" altLang="ja-JP" sz="600" b="1" dirty="0"/>
              </a:p>
              <a:p>
                <a:pPr algn="ctr">
                  <a:lnSpc>
                    <a:spcPct val="150000"/>
                  </a:lnSpc>
                </a:pPr>
                <a:r>
                  <a:rPr lang="ja-JP" altLang="en-US" sz="600" b="1" dirty="0"/>
                  <a:t>第一試合 </a:t>
                </a:r>
                <a:r>
                  <a:rPr lang="en-US" altLang="ja-JP" sz="600" b="1" dirty="0"/>
                  <a:t>09:30~ </a:t>
                </a:r>
                <a:r>
                  <a:rPr lang="ja-JP" altLang="en-US" sz="600" b="1" dirty="0"/>
                  <a:t>国学院久我山</a:t>
                </a:r>
                <a:r>
                  <a:rPr lang="en-US" altLang="ja-JP" sz="600" b="1" dirty="0"/>
                  <a:t>VS</a:t>
                </a:r>
                <a:r>
                  <a:rPr lang="ja-JP" altLang="en-US" sz="600" b="1" dirty="0"/>
                  <a:t>大阪桐蔭</a:t>
                </a:r>
                <a:endParaRPr lang="en-US" altLang="ja-JP" sz="600" b="1" dirty="0"/>
              </a:p>
              <a:p>
                <a:pPr algn="ctr">
                  <a:lnSpc>
                    <a:spcPct val="150000"/>
                  </a:lnSpc>
                </a:pPr>
                <a:r>
                  <a:rPr kumimoji="1" lang="ja-JP" altLang="en-US" sz="600" b="1" dirty="0"/>
                  <a:t>第二試合 </a:t>
                </a:r>
                <a:r>
                  <a:rPr kumimoji="1" lang="en-US" altLang="ja-JP" sz="600" b="1" dirty="0"/>
                  <a:t>12:00</a:t>
                </a:r>
                <a:r>
                  <a:rPr lang="en-US" altLang="ja-JP" sz="600" b="1" dirty="0"/>
                  <a:t>~</a:t>
                </a:r>
                <a:r>
                  <a:rPr lang="ja-JP" altLang="en-US" sz="600" b="1" dirty="0"/>
                  <a:t> 星稜</a:t>
                </a:r>
                <a:r>
                  <a:rPr lang="en-US" altLang="ja-JP" sz="600" b="1" dirty="0"/>
                  <a:t>VS</a:t>
                </a:r>
                <a:r>
                  <a:rPr lang="ja-JP" altLang="en-US" sz="600" b="1" dirty="0"/>
                  <a:t>明徳義塾</a:t>
                </a:r>
                <a:endParaRPr lang="en-US" altLang="ja-JP" sz="600" b="1" dirty="0"/>
              </a:p>
              <a:p>
                <a:pPr algn="ctr">
                  <a:lnSpc>
                    <a:spcPct val="150000"/>
                  </a:lnSpc>
                </a:pPr>
                <a:r>
                  <a:rPr kumimoji="1" lang="ja-JP" altLang="en-US" sz="600" b="1" dirty="0"/>
                  <a:t>第三試合 </a:t>
                </a:r>
                <a:r>
                  <a:rPr kumimoji="1" lang="en-US" altLang="ja-JP" sz="600" b="1" dirty="0"/>
                  <a:t>14:30~ </a:t>
                </a:r>
                <a:r>
                  <a:rPr kumimoji="1" lang="ja-JP" altLang="en-US" sz="600" b="1" dirty="0"/>
                  <a:t>光星学院</a:t>
                </a:r>
                <a:r>
                  <a:rPr kumimoji="1" lang="en-US" altLang="ja-JP" sz="600" b="1" dirty="0"/>
                  <a:t>VS</a:t>
                </a:r>
                <a:r>
                  <a:rPr kumimoji="1" lang="ja-JP" altLang="en-US" sz="600" b="1" dirty="0"/>
                  <a:t>智辯和歌山</a:t>
                </a:r>
              </a:p>
            </p:txBody>
          </p:sp>
          <p:pic>
            <p:nvPicPr>
              <p:cNvPr id="32" name="図 31">
                <a:extLst>
                  <a:ext uri="{FF2B5EF4-FFF2-40B4-BE49-F238E27FC236}">
                    <a16:creationId xmlns:a16="http://schemas.microsoft.com/office/drawing/2014/main" id="{ABD206EF-8820-5EEF-7D7F-AD408A4B53D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810900" y="4138998"/>
                <a:ext cx="825488" cy="326034"/>
              </a:xfrm>
              <a:prstGeom prst="rect">
                <a:avLst/>
              </a:prstGeom>
            </p:spPr>
          </p:pic>
          <p:cxnSp>
            <p:nvCxnSpPr>
              <p:cNvPr id="33" name="直線コネクタ 32">
                <a:extLst>
                  <a:ext uri="{FF2B5EF4-FFF2-40B4-BE49-F238E27FC236}">
                    <a16:creationId xmlns:a16="http://schemas.microsoft.com/office/drawing/2014/main" id="{D03581D2-07BB-4E81-0AA6-B32B5A6CFE73}"/>
                  </a:ext>
                </a:extLst>
              </p:cNvPr>
              <p:cNvCxnSpPr>
                <a:cxnSpLocks/>
              </p:cNvCxnSpPr>
              <p:nvPr/>
            </p:nvCxnSpPr>
            <p:spPr>
              <a:xfrm>
                <a:off x="8950528" y="4599044"/>
                <a:ext cx="25462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34" name="テキスト ボックス 33">
            <a:extLst>
              <a:ext uri="{FF2B5EF4-FFF2-40B4-BE49-F238E27FC236}">
                <a16:creationId xmlns:a16="http://schemas.microsoft.com/office/drawing/2014/main" id="{C017B1B3-4569-1F3B-5F63-A8ECE5625AF5}"/>
              </a:ext>
            </a:extLst>
          </p:cNvPr>
          <p:cNvSpPr txBox="1"/>
          <p:nvPr/>
        </p:nvSpPr>
        <p:spPr>
          <a:xfrm>
            <a:off x="386627" y="4125063"/>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中継前</a:t>
            </a:r>
          </a:p>
        </p:txBody>
      </p:sp>
      <p:sp>
        <p:nvSpPr>
          <p:cNvPr id="35" name="正方形/長方形 34">
            <a:extLst>
              <a:ext uri="{FF2B5EF4-FFF2-40B4-BE49-F238E27FC236}">
                <a16:creationId xmlns:a16="http://schemas.microsoft.com/office/drawing/2014/main" id="{B940D197-4A42-7DD3-1047-70A3ECA41C39}"/>
              </a:ext>
            </a:extLst>
          </p:cNvPr>
          <p:cNvSpPr/>
          <p:nvPr/>
        </p:nvSpPr>
        <p:spPr>
          <a:xfrm>
            <a:off x="7898877" y="2998316"/>
            <a:ext cx="948229" cy="456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テキスト ボックス 35">
            <a:extLst>
              <a:ext uri="{FF2B5EF4-FFF2-40B4-BE49-F238E27FC236}">
                <a16:creationId xmlns:a16="http://schemas.microsoft.com/office/drawing/2014/main" id="{B887EBD2-F03A-A2AA-244B-1646C12262DD}"/>
              </a:ext>
            </a:extLst>
          </p:cNvPr>
          <p:cNvSpPr txBox="1"/>
          <p:nvPr/>
        </p:nvSpPr>
        <p:spPr>
          <a:xfrm>
            <a:off x="2777576" y="2556610"/>
            <a:ext cx="1897552" cy="369332"/>
          </a:xfrm>
          <a:prstGeom prst="rect">
            <a:avLst/>
          </a:prstGeom>
          <a:noFill/>
        </p:spPr>
        <p:txBody>
          <a:bodyPr wrap="square" rtlCol="0">
            <a:spAutoFit/>
          </a:bodyPr>
          <a:lstStyle/>
          <a:p>
            <a:pPr algn="ctr"/>
            <a:r>
              <a:rPr lang="ja-JP" altLang="en-US" b="1" dirty="0">
                <a:solidFill>
                  <a:srgbClr val="C00000"/>
                </a:solidFill>
              </a:rPr>
              <a:t>購入可</a:t>
            </a:r>
            <a:endParaRPr kumimoji="1" lang="ja-JP" altLang="en-US" b="1" dirty="0">
              <a:solidFill>
                <a:srgbClr val="C00000"/>
              </a:solidFill>
            </a:endParaRPr>
          </a:p>
        </p:txBody>
      </p:sp>
      <p:sp>
        <p:nvSpPr>
          <p:cNvPr id="37" name="正方形/長方形 36">
            <a:extLst>
              <a:ext uri="{FF2B5EF4-FFF2-40B4-BE49-F238E27FC236}">
                <a16:creationId xmlns:a16="http://schemas.microsoft.com/office/drawing/2014/main" id="{69376A5F-6378-8E23-03EA-0ECBD20F6F40}"/>
              </a:ext>
            </a:extLst>
          </p:cNvPr>
          <p:cNvSpPr/>
          <p:nvPr/>
        </p:nvSpPr>
        <p:spPr>
          <a:xfrm>
            <a:off x="334962" y="1009745"/>
            <a:ext cx="11522076" cy="872472"/>
          </a:xfrm>
          <a:prstGeom prst="rect">
            <a:avLst/>
          </a:prstGeom>
          <a:solidFill>
            <a:srgbClr val="00003E">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プリロール動画広告配信後、</a:t>
            </a:r>
            <a:r>
              <a:rPr kumimoji="1" lang="en-US" altLang="ja-JP" sz="2000" b="1" dirty="0">
                <a:solidFill>
                  <a:srgbClr val="00003E"/>
                </a:solidFill>
                <a:latin typeface="メイリオ" panose="020B0604030504040204" pitchFamily="50" charset="-128"/>
                <a:ea typeface="メイリオ" panose="020B0604030504040204" pitchFamily="50" charset="-128"/>
              </a:rPr>
              <a:t>LIVE</a:t>
            </a:r>
            <a:r>
              <a:rPr kumimoji="1" lang="ja-JP" altLang="en-US" sz="2000" b="1" dirty="0">
                <a:solidFill>
                  <a:srgbClr val="00003E"/>
                </a:solidFill>
                <a:latin typeface="メイリオ" panose="020B0604030504040204" pitchFamily="50" charset="-128"/>
                <a:ea typeface="メイリオ" panose="020B0604030504040204" pitchFamily="50" charset="-128"/>
              </a:rPr>
              <a:t>中継前に</a:t>
            </a:r>
          </a:p>
          <a:p>
            <a:pPr algn="ctr"/>
            <a:r>
              <a:rPr kumimoji="1" lang="ja-JP" altLang="en-US" sz="2000" b="1" dirty="0">
                <a:solidFill>
                  <a:srgbClr val="00003E"/>
                </a:solidFill>
                <a:latin typeface="メイリオ" panose="020B0604030504040204" pitchFamily="50" charset="-128"/>
                <a:ea typeface="メイリオ" panose="020B0604030504040204" pitchFamily="50" charset="-128"/>
              </a:rPr>
              <a:t>ロゴ動画と「本日の配信予定」動画に他社様のロゴが掲出されることがあります</a:t>
            </a:r>
          </a:p>
        </p:txBody>
      </p:sp>
    </p:spTree>
    <p:extLst>
      <p:ext uri="{BB962C8B-B14F-4D97-AF65-F5344CB8AC3E}">
        <p14:creationId xmlns:p14="http://schemas.microsoft.com/office/powerpoint/2010/main" val="39201104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509B23-A708-8C11-196B-BBC09C73B055}"/>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83AB33CF-15B7-719D-54F9-F328838EADCD}"/>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0ED41A6D-6F18-6719-FDC2-EC9298EED4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AD702567-05B9-4C09-412F-7C9F6A1DF583}"/>
              </a:ext>
            </a:extLst>
          </p:cNvPr>
          <p:cNvSpPr>
            <a:spLocks noGrp="1"/>
          </p:cNvSpPr>
          <p:nvPr>
            <p:ph type="body" sz="quarter" idx="10"/>
          </p:nvPr>
        </p:nvSpPr>
        <p:spPr/>
        <p:txBody>
          <a:bodyPr/>
          <a:lstStyle/>
          <a:p>
            <a:r>
              <a:rPr lang="ja-JP" altLang="en-US"/>
              <a:t>レギュレーション</a:t>
            </a:r>
            <a:endParaRPr kumimoji="1" lang="ja-JP" altLang="en-US" dirty="0"/>
          </a:p>
        </p:txBody>
      </p:sp>
      <p:graphicFrame>
        <p:nvGraphicFramePr>
          <p:cNvPr id="10" name="表 9">
            <a:extLst>
              <a:ext uri="{FF2B5EF4-FFF2-40B4-BE49-F238E27FC236}">
                <a16:creationId xmlns:a16="http://schemas.microsoft.com/office/drawing/2014/main" id="{061949E9-EE3F-BB28-3D89-62A7B0A99086}"/>
              </a:ext>
            </a:extLst>
          </p:cNvPr>
          <p:cNvGraphicFramePr>
            <a:graphicFrameLocks noGrp="1"/>
          </p:cNvGraphicFramePr>
          <p:nvPr>
            <p:extLst>
              <p:ext uri="{D42A27DB-BD31-4B8C-83A1-F6EECF244321}">
                <p14:modId xmlns:p14="http://schemas.microsoft.com/office/powerpoint/2010/main" val="2354239961"/>
              </p:ext>
            </p:extLst>
          </p:nvPr>
        </p:nvGraphicFramePr>
        <p:xfrm>
          <a:off x="334593" y="1313553"/>
          <a:ext cx="11485230" cy="4238429"/>
        </p:xfrm>
        <a:graphic>
          <a:graphicData uri="http://schemas.openxmlformats.org/drawingml/2006/table">
            <a:tbl>
              <a:tblPr>
                <a:tableStyleId>{5C22544A-7EE6-4342-B048-85BDC9FD1C3A}</a:tableStyleId>
              </a:tblPr>
              <a:tblGrid>
                <a:gridCol w="1098207">
                  <a:extLst>
                    <a:ext uri="{9D8B030D-6E8A-4147-A177-3AD203B41FA5}">
                      <a16:colId xmlns:a16="http://schemas.microsoft.com/office/drawing/2014/main" val="20000"/>
                    </a:ext>
                  </a:extLst>
                </a:gridCol>
                <a:gridCol w="2849986">
                  <a:extLst>
                    <a:ext uri="{9D8B030D-6E8A-4147-A177-3AD203B41FA5}">
                      <a16:colId xmlns:a16="http://schemas.microsoft.com/office/drawing/2014/main" val="20001"/>
                    </a:ext>
                  </a:extLst>
                </a:gridCol>
                <a:gridCol w="7537037">
                  <a:extLst>
                    <a:ext uri="{9D8B030D-6E8A-4147-A177-3AD203B41FA5}">
                      <a16:colId xmlns:a16="http://schemas.microsoft.com/office/drawing/2014/main" val="20002"/>
                    </a:ext>
                  </a:extLst>
                </a:gridCol>
              </a:tblGrid>
              <a:tr h="259971">
                <a:tc gridSpan="2">
                  <a:txBody>
                    <a:bodyPr/>
                    <a:lstStyle/>
                    <a:p>
                      <a:pPr algn="ctr"/>
                      <a:r>
                        <a:rPr kumimoji="0" lang="ja-JP" altLang="en-US" sz="1300" b="1" dirty="0">
                          <a:solidFill>
                            <a:schemeClr val="bg1"/>
                          </a:solidFill>
                          <a:latin typeface="+mn-ea"/>
                          <a:ea typeface="+mn-ea"/>
                        </a:rPr>
                        <a:t>掲載方法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ローテーション</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259971">
                <a:tc gridSpan="2">
                  <a:txBody>
                    <a:bodyPr/>
                    <a:lstStyle/>
                    <a:p>
                      <a:pPr algn="ctr"/>
                      <a:r>
                        <a:rPr kumimoji="0" lang="ja-JP" altLang="en-US" sz="1300" b="1" dirty="0">
                          <a:solidFill>
                            <a:schemeClr val="bg1"/>
                          </a:solidFill>
                          <a:latin typeface="+mn-ea"/>
                          <a:ea typeface="+mn-ea"/>
                        </a:rPr>
                        <a:t>映像表示方法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プログレッシブ</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1"/>
                  </a:ext>
                </a:extLst>
              </a:tr>
              <a:tr h="259971">
                <a:tc rowSpan="9">
                  <a:txBody>
                    <a:bodyPr/>
                    <a:lstStyle/>
                    <a:p>
                      <a:pPr algn="ctr"/>
                      <a:r>
                        <a:rPr kumimoji="0" lang="ja-JP" altLang="en-US" sz="1300" b="1" dirty="0">
                          <a:solidFill>
                            <a:schemeClr val="bg1"/>
                          </a:solidFill>
                          <a:latin typeface="+mn-ea"/>
                          <a:ea typeface="+mn-ea"/>
                        </a:rPr>
                        <a:t>原稿規定</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a:txBody>
                    <a:bodyPr/>
                    <a:lstStyle/>
                    <a:p>
                      <a:pPr algn="ctr"/>
                      <a:r>
                        <a:rPr kumimoji="0" lang="ja-JP" altLang="en-US" sz="1300" b="1" dirty="0">
                          <a:solidFill>
                            <a:schemeClr val="bg1"/>
                          </a:solidFill>
                          <a:latin typeface="+mn-ea"/>
                          <a:ea typeface="+mn-ea"/>
                        </a:rPr>
                        <a:t>サイズ</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左右</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1280×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天地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720pix</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以上</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2"/>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画角</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16</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9</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3"/>
                  </a:ext>
                </a:extLst>
              </a:tr>
              <a:tr h="441727">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ファイル形式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推奨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テープ搬入など、お持ちの原稿でご相談ください</a:t>
                      </a:r>
                      <a:endParaRPr kumimoji="0" lang="ja-JP" altLang="en-US" sz="11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4"/>
                  </a:ext>
                </a:extLst>
              </a:tr>
              <a:tr h="4125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コーデック</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tabLst>
                          <a:tab pos="447675" algn="l"/>
                        </a:tabLst>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Mp4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－映像：</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H264</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音声：</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AAC</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5"/>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容量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規定なし</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6"/>
                  </a:ext>
                </a:extLst>
              </a:tr>
              <a:tr h="412550">
                <a:tc vMerge="1">
                  <a:txBody>
                    <a:bodyPr/>
                    <a:lstStyle/>
                    <a:p>
                      <a:endParaRPr kumimoji="1" lang="ja-JP" altLang="en-US"/>
                    </a:p>
                  </a:txBody>
                  <a:tcPr/>
                </a:tc>
                <a:tc>
                  <a:txBody>
                    <a:bodyPr/>
                    <a:lstStyle/>
                    <a:p>
                      <a:pPr algn="ctr"/>
                      <a:r>
                        <a:rPr kumimoji="0" lang="ja-JP" altLang="en-US" sz="1300" b="1" dirty="0">
                          <a:solidFill>
                            <a:schemeClr val="bg1"/>
                          </a:solidFill>
                          <a:latin typeface="+mn-ea"/>
                          <a:ea typeface="+mn-ea"/>
                        </a:rPr>
                        <a:t>フレームレート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29.97 fps </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または</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 fps</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413691000"/>
                  </a:ext>
                </a:extLst>
              </a:tr>
              <a:tr h="281926">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秒数</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15</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秒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※30</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秒の場合には</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2imp</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で換算致します。　</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7"/>
                  </a:ext>
                </a:extLst>
              </a:tr>
              <a:tr h="5938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ビットレート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2</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5Mbps</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 以内</a:t>
                      </a: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 </a:t>
                      </a:r>
                      <a:r>
                        <a:rPr kumimoji="0" lang="en-US" altLang="ja-JP" sz="1000" b="1" dirty="0">
                          <a:solidFill>
                            <a:schemeClr val="tx1">
                              <a:lumMod val="65000"/>
                              <a:lumOff val="35000"/>
                            </a:schemeClr>
                          </a:solidFill>
                          <a:latin typeface="メイリオ" panose="020B0604030504040204" pitchFamily="50" charset="-128"/>
                          <a:ea typeface="メイリオ" panose="020B0604030504040204" pitchFamily="50" charset="-128"/>
                        </a:rPr>
                        <a:t>※</a:t>
                      </a:r>
                      <a:r>
                        <a:rPr kumimoji="0" lang="ja-JP" altLang="en-US" sz="1000" b="1" dirty="0">
                          <a:solidFill>
                            <a:schemeClr val="tx1">
                              <a:lumMod val="65000"/>
                              <a:lumOff val="35000"/>
                            </a:schemeClr>
                          </a:solidFill>
                          <a:latin typeface="メイリオ" panose="020B0604030504040204" pitchFamily="50" charset="-128"/>
                          <a:ea typeface="メイリオ" panose="020B0604030504040204" pitchFamily="50" charset="-128"/>
                        </a:rPr>
                        <a:t>配信レートとは異なります。また高画質もお受けできますが、表示はユーザーの通信環境に影響を受けるため、保証はできません。ご了承ください。</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8"/>
                  </a:ext>
                </a:extLst>
              </a:tr>
              <a:tr h="412550">
                <a:tc vMerge="1">
                  <a:txBody>
                    <a:bodyPr/>
                    <a:lstStyle/>
                    <a:p>
                      <a:pPr algn="ctr"/>
                      <a:endParaRPr kumimoji="0" lang="ja-JP" altLang="en-US" sz="900">
                        <a:solidFill>
                          <a:schemeClr val="bg1"/>
                        </a:solidFill>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ctr"/>
                      <a:r>
                        <a:rPr kumimoji="0" lang="ja-JP" altLang="en-US" sz="1300" b="1" dirty="0">
                          <a:solidFill>
                            <a:schemeClr val="bg1"/>
                          </a:solidFill>
                          <a:latin typeface="+mn-ea"/>
                          <a:ea typeface="+mn-ea"/>
                        </a:rPr>
                        <a:t>ラウドネス</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alpha val="21000"/>
                      </a:srgbClr>
                    </a:solidFill>
                  </a:tcPr>
                </a:tc>
                <a:tc>
                  <a:txBody>
                    <a:bodyPr/>
                    <a:lstStyle/>
                    <a:p>
                      <a:pPr>
                        <a:lnSpc>
                          <a:spcPct val="120000"/>
                        </a:lnSpc>
                      </a:pP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平均ラウドネス値の目標　</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-24LKFS</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r>
                        <a:rPr lang="en-US"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1db</a:t>
                      </a:r>
                      <a:r>
                        <a:rPr lang="ja-JP" altLang="ja-JP" sz="1300" b="1" dirty="0">
                          <a:solidFill>
                            <a:schemeClr val="tx1">
                              <a:lumMod val="65000"/>
                              <a:lumOff val="35000"/>
                            </a:schemeClr>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endPar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805955188"/>
                  </a:ext>
                </a:extLst>
              </a:tr>
              <a:tr h="259971">
                <a:tc gridSpan="2">
                  <a:txBody>
                    <a:bodyPr/>
                    <a:lstStyle/>
                    <a:p>
                      <a:pPr algn="ctr"/>
                      <a:r>
                        <a:rPr kumimoji="0" lang="ja-JP" altLang="en-US" sz="1300" b="1" dirty="0">
                          <a:solidFill>
                            <a:schemeClr val="bg1"/>
                          </a:solidFill>
                          <a:latin typeface="+mn-ea"/>
                          <a:ea typeface="+mn-ea"/>
                        </a:rPr>
                        <a:t>入稿期限</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00003E"/>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en-US" altLang="ja-JP" sz="1300" b="1" dirty="0">
                          <a:solidFill>
                            <a:schemeClr val="tx1">
                              <a:lumMod val="65000"/>
                              <a:lumOff val="35000"/>
                            </a:schemeClr>
                          </a:solidFill>
                          <a:latin typeface="メイリオ" panose="020B0604030504040204" pitchFamily="50" charset="-128"/>
                          <a:ea typeface="メイリオ" panose="020B0604030504040204" pitchFamily="50" charset="-128"/>
                        </a:rPr>
                        <a:t>10</a:t>
                      </a:r>
                      <a:r>
                        <a:rPr kumimoji="0" lang="ja-JP" altLang="en-US" sz="1300" b="1" dirty="0">
                          <a:solidFill>
                            <a:schemeClr val="tx1">
                              <a:lumMod val="65000"/>
                              <a:lumOff val="35000"/>
                            </a:schemeClr>
                          </a:solidFill>
                          <a:latin typeface="メイリオ" panose="020B0604030504040204" pitchFamily="50" charset="-128"/>
                          <a:ea typeface="メイリオ" panose="020B0604030504040204" pitchFamily="50" charset="-128"/>
                        </a:rPr>
                        <a:t>営業日前</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9"/>
                  </a:ext>
                </a:extLst>
              </a:tr>
            </a:tbl>
          </a:graphicData>
        </a:graphic>
      </p:graphicFrame>
      <p:grpSp>
        <p:nvGrpSpPr>
          <p:cNvPr id="38" name="グループ化 37">
            <a:extLst>
              <a:ext uri="{FF2B5EF4-FFF2-40B4-BE49-F238E27FC236}">
                <a16:creationId xmlns:a16="http://schemas.microsoft.com/office/drawing/2014/main" id="{E55F5F31-C1C2-116D-14B7-AC2A0101E7B6}"/>
              </a:ext>
            </a:extLst>
          </p:cNvPr>
          <p:cNvGrpSpPr/>
          <p:nvPr/>
        </p:nvGrpSpPr>
        <p:grpSpPr>
          <a:xfrm>
            <a:off x="334594" y="804560"/>
            <a:ext cx="4192581" cy="475556"/>
            <a:chOff x="1864494" y="2501926"/>
            <a:chExt cx="4611839" cy="475556"/>
          </a:xfrm>
        </p:grpSpPr>
        <p:sp>
          <p:nvSpPr>
            <p:cNvPr id="39" name="テキスト ボックス 38">
              <a:extLst>
                <a:ext uri="{FF2B5EF4-FFF2-40B4-BE49-F238E27FC236}">
                  <a16:creationId xmlns:a16="http://schemas.microsoft.com/office/drawing/2014/main" id="{B3C6B8C5-298E-AD73-8899-A03B93B0CC1F}"/>
                </a:ext>
              </a:extLst>
            </p:cNvPr>
            <p:cNvSpPr txBox="1"/>
            <p:nvPr/>
          </p:nvSpPr>
          <p:spPr>
            <a:xfrm>
              <a:off x="1902909" y="2572136"/>
              <a:ext cx="4573424" cy="369332"/>
            </a:xfrm>
            <a:prstGeom prst="rect">
              <a:avLst/>
            </a:prstGeom>
            <a:noFill/>
          </p:spPr>
          <p:txBody>
            <a:bodyPr wrap="square" rtlCol="0" anchor="ctr">
              <a:spAutoFit/>
            </a:bodyPr>
            <a:lstStyle/>
            <a:p>
              <a:pPr algn="ctr"/>
              <a:r>
                <a:rPr lang="ja-JP" altLang="en-US" b="1" dirty="0">
                  <a:solidFill>
                    <a:srgbClr val="00003E"/>
                  </a:solidFill>
                  <a:latin typeface="メイリオ" panose="020B0604030504040204" pitchFamily="50" charset="-128"/>
                  <a:ea typeface="メイリオ" panose="020B0604030504040204" pitchFamily="50" charset="-128"/>
                </a:rPr>
                <a:t>動画ＣＭ広告枠レギュレーション</a:t>
              </a:r>
            </a:p>
          </p:txBody>
        </p:sp>
        <p:pic>
          <p:nvPicPr>
            <p:cNvPr id="40" name="図 39">
              <a:extLst>
                <a:ext uri="{FF2B5EF4-FFF2-40B4-BE49-F238E27FC236}">
                  <a16:creationId xmlns:a16="http://schemas.microsoft.com/office/drawing/2014/main" id="{9AC9E65B-5FB3-BFD7-5148-5B2DB58365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494" y="2501926"/>
              <a:ext cx="475556" cy="475556"/>
            </a:xfrm>
            <a:prstGeom prst="rect">
              <a:avLst/>
            </a:prstGeom>
          </p:spPr>
        </p:pic>
      </p:grpSp>
    </p:spTree>
    <p:extLst>
      <p:ext uri="{BB962C8B-B14F-4D97-AF65-F5344CB8AC3E}">
        <p14:creationId xmlns:p14="http://schemas.microsoft.com/office/powerpoint/2010/main" val="1603796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F2907F-A3B6-D7EB-D4E1-763DA1C2246B}"/>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AD7BD789-55C5-EF05-09D1-E4C7C8129F77}"/>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8C7C800C-117B-4347-16C8-0076D11A7BB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1C5F5DF1-F93D-FC35-45C1-C34DB0BF5CCE}"/>
              </a:ext>
            </a:extLst>
          </p:cNvPr>
          <p:cNvSpPr>
            <a:spLocks noGrp="1"/>
          </p:cNvSpPr>
          <p:nvPr>
            <p:ph type="body" sz="quarter" idx="10"/>
          </p:nvPr>
        </p:nvSpPr>
        <p:spPr/>
        <p:txBody>
          <a:bodyPr/>
          <a:lstStyle/>
          <a:p>
            <a:r>
              <a:rPr lang="en-US" altLang="ja-JP" dirty="0"/>
              <a:t>Q&amp;A</a:t>
            </a:r>
            <a:endParaRPr kumimoji="1" lang="ja-JP" altLang="en-US" dirty="0"/>
          </a:p>
        </p:txBody>
      </p:sp>
      <p:sp>
        <p:nvSpPr>
          <p:cNvPr id="3" name="正方形/長方形 2">
            <a:extLst>
              <a:ext uri="{FF2B5EF4-FFF2-40B4-BE49-F238E27FC236}">
                <a16:creationId xmlns:a16="http://schemas.microsoft.com/office/drawing/2014/main" id="{3A37242B-5E20-C717-989A-1CEAA79E9701}"/>
              </a:ext>
            </a:extLst>
          </p:cNvPr>
          <p:cNvSpPr/>
          <p:nvPr/>
        </p:nvSpPr>
        <p:spPr>
          <a:xfrm>
            <a:off x="4839306" y="85909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4</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種までとなります。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4" name="正方形/長方形 3">
            <a:extLst>
              <a:ext uri="{FF2B5EF4-FFF2-40B4-BE49-F238E27FC236}">
                <a16:creationId xmlns:a16="http://schemas.microsoft.com/office/drawing/2014/main" id="{7175ECBB-D239-1F9A-094C-03C6CB0DBE82}"/>
              </a:ext>
            </a:extLst>
          </p:cNvPr>
          <p:cNvSpPr/>
          <p:nvPr/>
        </p:nvSpPr>
        <p:spPr>
          <a:xfrm>
            <a:off x="4839306" y="142739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ミッドロール</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・ポストロール枠に</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限り、</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秒素材は対応可能です。</a:t>
            </a:r>
            <a:b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b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15</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30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秒以外の素材は原則未対応です。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5" name="正方形/長方形 4">
            <a:extLst>
              <a:ext uri="{FF2B5EF4-FFF2-40B4-BE49-F238E27FC236}">
                <a16:creationId xmlns:a16="http://schemas.microsoft.com/office/drawing/2014/main" id="{40F3A9DB-E2A9-4DC0-F896-D3632099DB08}"/>
              </a:ext>
            </a:extLst>
          </p:cNvPr>
          <p:cNvSpPr/>
          <p:nvPr/>
        </p:nvSpPr>
        <p:spPr>
          <a:xfrm>
            <a:off x="4839306" y="199570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非クリッカブルとなります。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6F53304F-66B3-2CA5-A4C2-C485BFF2088D}"/>
              </a:ext>
            </a:extLst>
          </p:cNvPr>
          <p:cNvSpPr/>
          <p:nvPr/>
        </p:nvSpPr>
        <p:spPr>
          <a:xfrm>
            <a:off x="4839306" y="256400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デモグラによるターゲティングはできません。</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8" name="正方形/長方形 7">
            <a:extLst>
              <a:ext uri="{FF2B5EF4-FFF2-40B4-BE49-F238E27FC236}">
                <a16:creationId xmlns:a16="http://schemas.microsoft.com/office/drawing/2014/main" id="{BA2D8BE9-409A-3C14-0508-DA040B5F233F}"/>
              </a:ext>
            </a:extLst>
          </p:cNvPr>
          <p:cNvSpPr/>
          <p:nvPr/>
        </p:nvSpPr>
        <p:spPr>
          <a:xfrm>
            <a:off x="4839306" y="313231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原則不可ですが、要相談となります。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EDA57358-9E75-DE8D-BDC7-0FCCC52A8358}"/>
              </a:ext>
            </a:extLst>
          </p:cNvPr>
          <p:cNvSpPr/>
          <p:nvPr/>
        </p:nvSpPr>
        <p:spPr>
          <a:xfrm>
            <a:off x="4839306" y="370061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初期ミュート／自動再生の予定ですが、今後変更になる可能性もございます。</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7E740CDA-869F-C291-C937-E5B895ED5AD6}"/>
              </a:ext>
            </a:extLst>
          </p:cNvPr>
          <p:cNvSpPr/>
          <p:nvPr/>
        </p:nvSpPr>
        <p:spPr>
          <a:xfrm>
            <a:off x="4839306" y="426892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プリロール、ミッドロールを合算して</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平均</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80</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％となります。</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a:t>
            </a:r>
          </a:p>
        </p:txBody>
      </p:sp>
      <p:sp>
        <p:nvSpPr>
          <p:cNvPr id="13" name="正方形/長方形 12">
            <a:extLst>
              <a:ext uri="{FF2B5EF4-FFF2-40B4-BE49-F238E27FC236}">
                <a16:creationId xmlns:a16="http://schemas.microsoft.com/office/drawing/2014/main" id="{0F7B85CE-96E8-DE82-5D17-4E5CA7BEF9E1}"/>
              </a:ext>
            </a:extLst>
          </p:cNvPr>
          <p:cNvSpPr/>
          <p:nvPr/>
        </p:nvSpPr>
        <p:spPr>
          <a:xfrm>
            <a:off x="4839306" y="483722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はい、広告素材別、デバイス別の</a:t>
            </a:r>
            <a:r>
              <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rPr>
              <a:t>imp</a:t>
            </a: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数</a:t>
            </a:r>
            <a:r>
              <a:rPr lang="ja-JP" altLang="ja-JP" sz="1200" b="1" dirty="0">
                <a:solidFill>
                  <a:schemeClr val="tx1">
                    <a:lumMod val="65000"/>
                    <a:lumOff val="35000"/>
                  </a:schemeClr>
                </a:solidFill>
                <a:latin typeface="メイリオ" panose="020B0604030504040204" pitchFamily="50" charset="-128"/>
                <a:ea typeface="メイリオ" panose="020B0604030504040204" pitchFamily="50" charset="-128"/>
              </a:rPr>
              <a:t>・視聴完了率をお出しします。​</a:t>
            </a:r>
          </a:p>
        </p:txBody>
      </p:sp>
      <p:sp>
        <p:nvSpPr>
          <p:cNvPr id="14" name="正方形/長方形 13">
            <a:extLst>
              <a:ext uri="{FF2B5EF4-FFF2-40B4-BE49-F238E27FC236}">
                <a16:creationId xmlns:a16="http://schemas.microsoft.com/office/drawing/2014/main" id="{91E5A632-DB1A-302C-5E31-AB64ADDE3ED0}"/>
              </a:ext>
            </a:extLst>
          </p:cNvPr>
          <p:cNvSpPr/>
          <p:nvPr/>
        </p:nvSpPr>
        <p:spPr>
          <a:xfrm>
            <a:off x="4839306" y="540553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en-US" sz="1200" b="1" dirty="0">
                <a:solidFill>
                  <a:schemeClr val="tx1">
                    <a:lumMod val="65000"/>
                    <a:lumOff val="35000"/>
                  </a:schemeClr>
                </a:solidFill>
                <a:latin typeface="メイリオ" panose="020B0604030504040204" pitchFamily="50" charset="-128"/>
                <a:ea typeface="メイリオ" panose="020B0604030504040204" pitchFamily="50" charset="-128"/>
              </a:rPr>
              <a:t>お問い合わせください。</a:t>
            </a:r>
            <a:endParaRPr lang="en-US" altLang="ja-JP" sz="1200" b="1" dirty="0">
              <a:solidFill>
                <a:schemeClr val="tx1">
                  <a:lumMod val="65000"/>
                  <a:lumOff val="35000"/>
                </a:schemeClr>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8551DF23-7495-3022-8918-1AEC22367B20}"/>
              </a:ext>
            </a:extLst>
          </p:cNvPr>
          <p:cNvSpPr/>
          <p:nvPr/>
        </p:nvSpPr>
        <p:spPr>
          <a:xfrm>
            <a:off x="252066" y="860489"/>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 | </a:t>
            </a:r>
            <a:r>
              <a:rPr kumimoji="1" lang="ja-JP" altLang="en-US" sz="1200" b="1" dirty="0">
                <a:solidFill>
                  <a:srgbClr val="00003E"/>
                </a:solidFill>
                <a:latin typeface="メイリオ" panose="020B0604030504040204" pitchFamily="50" charset="-128"/>
                <a:ea typeface="メイリオ" panose="020B0604030504040204" pitchFamily="50" charset="-128"/>
              </a:rPr>
              <a:t>広告素材は何種類まで入稿可能ですか？​</a:t>
            </a:r>
          </a:p>
        </p:txBody>
      </p:sp>
      <p:sp>
        <p:nvSpPr>
          <p:cNvPr id="16" name="正方形/長方形 15">
            <a:extLst>
              <a:ext uri="{FF2B5EF4-FFF2-40B4-BE49-F238E27FC236}">
                <a16:creationId xmlns:a16="http://schemas.microsoft.com/office/drawing/2014/main" id="{268148B0-564A-B6DA-EFB4-8AB5256EF3D9}"/>
              </a:ext>
            </a:extLst>
          </p:cNvPr>
          <p:cNvSpPr/>
          <p:nvPr/>
        </p:nvSpPr>
        <p:spPr>
          <a:xfrm>
            <a:off x="252066" y="1429120"/>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Q2 | 15</a:t>
            </a:r>
            <a:r>
              <a:rPr kumimoji="1" lang="ja-JP" altLang="en-US" sz="1200" b="1" dirty="0">
                <a:solidFill>
                  <a:srgbClr val="00003E"/>
                </a:solidFill>
                <a:latin typeface="メイリオ" panose="020B0604030504040204" pitchFamily="50" charset="-128"/>
                <a:ea typeface="メイリオ" panose="020B0604030504040204" pitchFamily="50" charset="-128"/>
              </a:rPr>
              <a:t>秒以外の</a:t>
            </a:r>
            <a:r>
              <a:rPr kumimoji="1" lang="en-US" altLang="ja-JP" sz="1200" b="1" dirty="0">
                <a:solidFill>
                  <a:srgbClr val="00003E"/>
                </a:solidFill>
                <a:latin typeface="メイリオ" panose="020B0604030504040204" pitchFamily="50" charset="-128"/>
                <a:ea typeface="メイリオ" panose="020B0604030504040204" pitchFamily="50" charset="-128"/>
              </a:rPr>
              <a:t>CM</a:t>
            </a:r>
            <a:r>
              <a:rPr kumimoji="1" lang="ja-JP" altLang="en-US" sz="1200" b="1" dirty="0">
                <a:solidFill>
                  <a:srgbClr val="00003E"/>
                </a:solidFill>
                <a:latin typeface="メイリオ" panose="020B0604030504040204" pitchFamily="50" charset="-128"/>
                <a:ea typeface="メイリオ" panose="020B0604030504040204" pitchFamily="50" charset="-128"/>
              </a:rPr>
              <a:t>素材は流せますか？</a:t>
            </a:r>
          </a:p>
        </p:txBody>
      </p:sp>
      <p:sp>
        <p:nvSpPr>
          <p:cNvPr id="17" name="正方形/長方形 16">
            <a:extLst>
              <a:ext uri="{FF2B5EF4-FFF2-40B4-BE49-F238E27FC236}">
                <a16:creationId xmlns:a16="http://schemas.microsoft.com/office/drawing/2014/main" id="{BEA907DE-A954-B49F-2C46-EA2B8946DAF6}"/>
              </a:ext>
            </a:extLst>
          </p:cNvPr>
          <p:cNvSpPr/>
          <p:nvPr/>
        </p:nvSpPr>
        <p:spPr>
          <a:xfrm>
            <a:off x="252066" y="1997751"/>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US" altLang="ja-JP" sz="1200" b="1" dirty="0">
                <a:solidFill>
                  <a:srgbClr val="00003E"/>
                </a:solidFill>
                <a:latin typeface="メイリオ" panose="020B0604030504040204" pitchFamily="50" charset="-128"/>
                <a:ea typeface="メイリオ" panose="020B0604030504040204" pitchFamily="50" charset="-128"/>
              </a:rPr>
              <a:t>Q3 | </a:t>
            </a:r>
            <a:r>
              <a:rPr lang="ja-JP" altLang="en-US" sz="1200" b="1" dirty="0">
                <a:solidFill>
                  <a:srgbClr val="00003E"/>
                </a:solidFill>
                <a:latin typeface="メイリオ" panose="020B0604030504040204" pitchFamily="50" charset="-128"/>
                <a:ea typeface="メイリオ" panose="020B0604030504040204" pitchFamily="50" charset="-128"/>
              </a:rPr>
              <a:t>インストリーム動画はクリッカブルですか？​	</a:t>
            </a:r>
          </a:p>
        </p:txBody>
      </p:sp>
      <p:sp>
        <p:nvSpPr>
          <p:cNvPr id="18" name="正方形/長方形 17">
            <a:extLst>
              <a:ext uri="{FF2B5EF4-FFF2-40B4-BE49-F238E27FC236}">
                <a16:creationId xmlns:a16="http://schemas.microsoft.com/office/drawing/2014/main" id="{5D2C859F-CEBB-6560-BF9D-19013E31FB64}"/>
              </a:ext>
            </a:extLst>
          </p:cNvPr>
          <p:cNvSpPr/>
          <p:nvPr/>
        </p:nvSpPr>
        <p:spPr>
          <a:xfrm>
            <a:off x="252066" y="2566382"/>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Q4 | </a:t>
            </a:r>
            <a:r>
              <a:rPr kumimoji="1" lang="ja-JP" altLang="en-US" sz="1200" b="1" dirty="0">
                <a:solidFill>
                  <a:srgbClr val="00003E"/>
                </a:solidFill>
                <a:latin typeface="メイリオ" panose="020B0604030504040204" pitchFamily="50" charset="-128"/>
                <a:ea typeface="メイリオ" panose="020B0604030504040204" pitchFamily="50" charset="-128"/>
              </a:rPr>
              <a:t>ターゲティングはできますか？​</a:t>
            </a:r>
          </a:p>
        </p:txBody>
      </p:sp>
      <p:sp>
        <p:nvSpPr>
          <p:cNvPr id="19" name="正方形/長方形 18">
            <a:extLst>
              <a:ext uri="{FF2B5EF4-FFF2-40B4-BE49-F238E27FC236}">
                <a16:creationId xmlns:a16="http://schemas.microsoft.com/office/drawing/2014/main" id="{82E40499-FF8F-0D0F-1312-BAC8A12A460C}"/>
              </a:ext>
            </a:extLst>
          </p:cNvPr>
          <p:cNvSpPr/>
          <p:nvPr/>
        </p:nvSpPr>
        <p:spPr>
          <a:xfrm>
            <a:off x="252066" y="3135013"/>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Q5 | </a:t>
            </a:r>
            <a:r>
              <a:rPr kumimoji="1" lang="ja-JP" altLang="en-US" sz="1200" b="1" dirty="0">
                <a:solidFill>
                  <a:srgbClr val="00003E"/>
                </a:solidFill>
                <a:latin typeface="メイリオ" panose="020B0604030504040204" pitchFamily="50" charset="-128"/>
                <a:ea typeface="メイリオ" panose="020B0604030504040204" pitchFamily="50" charset="-128"/>
              </a:rPr>
              <a:t>エリアターゲティングはできますか？</a:t>
            </a:r>
          </a:p>
        </p:txBody>
      </p:sp>
      <p:sp>
        <p:nvSpPr>
          <p:cNvPr id="20" name="正方形/長方形 19">
            <a:extLst>
              <a:ext uri="{FF2B5EF4-FFF2-40B4-BE49-F238E27FC236}">
                <a16:creationId xmlns:a16="http://schemas.microsoft.com/office/drawing/2014/main" id="{103559CA-5B16-9D0A-9BDD-6E4CAEB18056}"/>
              </a:ext>
            </a:extLst>
          </p:cNvPr>
          <p:cNvSpPr/>
          <p:nvPr/>
        </p:nvSpPr>
        <p:spPr>
          <a:xfrm>
            <a:off x="252066" y="3703644"/>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Q6 | </a:t>
            </a:r>
            <a:r>
              <a:rPr kumimoji="1" lang="ja-JP" altLang="en-US" sz="1200" b="1" dirty="0">
                <a:solidFill>
                  <a:srgbClr val="00003E"/>
                </a:solidFill>
                <a:latin typeface="メイリオ" panose="020B0604030504040204" pitchFamily="50" charset="-128"/>
                <a:ea typeface="メイリオ" panose="020B0604030504040204" pitchFamily="50" charset="-128"/>
              </a:rPr>
              <a:t>インストリーム動画は初期ミュート設定でしょうか？</a:t>
            </a:r>
          </a:p>
        </p:txBody>
      </p:sp>
      <p:sp>
        <p:nvSpPr>
          <p:cNvPr id="21" name="正方形/長方形 20">
            <a:extLst>
              <a:ext uri="{FF2B5EF4-FFF2-40B4-BE49-F238E27FC236}">
                <a16:creationId xmlns:a16="http://schemas.microsoft.com/office/drawing/2014/main" id="{F21CB274-BCF9-B3E2-2726-C42B31F86278}"/>
              </a:ext>
            </a:extLst>
          </p:cNvPr>
          <p:cNvSpPr/>
          <p:nvPr/>
        </p:nvSpPr>
        <p:spPr>
          <a:xfrm>
            <a:off x="252066" y="4272275"/>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Q7 | </a:t>
            </a:r>
            <a:r>
              <a:rPr kumimoji="1" lang="ja-JP" altLang="en-US" sz="1200" b="1" dirty="0">
                <a:solidFill>
                  <a:srgbClr val="00003E"/>
                </a:solidFill>
                <a:latin typeface="メイリオ" panose="020B0604030504040204" pitchFamily="50" charset="-128"/>
                <a:ea typeface="メイリオ" panose="020B0604030504040204" pitchFamily="50" charset="-128"/>
              </a:rPr>
              <a:t>動画完視聴率はどの程度でしょうか？​</a:t>
            </a:r>
          </a:p>
        </p:txBody>
      </p:sp>
      <p:sp>
        <p:nvSpPr>
          <p:cNvPr id="22" name="正方形/長方形 21">
            <a:extLst>
              <a:ext uri="{FF2B5EF4-FFF2-40B4-BE49-F238E27FC236}">
                <a16:creationId xmlns:a16="http://schemas.microsoft.com/office/drawing/2014/main" id="{0B899F4F-0A19-C293-1AFA-B25591832C51}"/>
              </a:ext>
            </a:extLst>
          </p:cNvPr>
          <p:cNvSpPr/>
          <p:nvPr/>
        </p:nvSpPr>
        <p:spPr>
          <a:xfrm>
            <a:off x="252066" y="4840906"/>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Q8 | </a:t>
            </a:r>
            <a:r>
              <a:rPr kumimoji="1" lang="ja-JP" altLang="en-US" sz="1200" b="1" dirty="0">
                <a:solidFill>
                  <a:srgbClr val="00003E"/>
                </a:solidFill>
                <a:latin typeface="メイリオ" panose="020B0604030504040204" pitchFamily="50" charset="-128"/>
                <a:ea typeface="メイリオ" panose="020B0604030504040204" pitchFamily="50" charset="-128"/>
              </a:rPr>
              <a:t>レポートは出ますか？​</a:t>
            </a:r>
          </a:p>
        </p:txBody>
      </p:sp>
      <p:sp>
        <p:nvSpPr>
          <p:cNvPr id="23" name="正方形/長方形 22">
            <a:extLst>
              <a:ext uri="{FF2B5EF4-FFF2-40B4-BE49-F238E27FC236}">
                <a16:creationId xmlns:a16="http://schemas.microsoft.com/office/drawing/2014/main" id="{FE190ABD-1F89-24AA-DA30-6E592A22F5F0}"/>
              </a:ext>
            </a:extLst>
          </p:cNvPr>
          <p:cNvSpPr/>
          <p:nvPr/>
        </p:nvSpPr>
        <p:spPr>
          <a:xfrm>
            <a:off x="252066" y="5409537"/>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Q9 | </a:t>
            </a:r>
            <a:r>
              <a:rPr kumimoji="1" lang="ja-JP" altLang="en-US" sz="1200" b="1" dirty="0">
                <a:solidFill>
                  <a:srgbClr val="00003E"/>
                </a:solidFill>
                <a:latin typeface="メイリオ" panose="020B0604030504040204" pitchFamily="50" charset="-128"/>
                <a:ea typeface="メイリオ" panose="020B0604030504040204" pitchFamily="50" charset="-128"/>
              </a:rPr>
              <a:t>計測タグは設置できますか？​</a:t>
            </a:r>
          </a:p>
        </p:txBody>
      </p:sp>
      <p:sp>
        <p:nvSpPr>
          <p:cNvPr id="33" name="正方形/長方形 32">
            <a:extLst>
              <a:ext uri="{FF2B5EF4-FFF2-40B4-BE49-F238E27FC236}">
                <a16:creationId xmlns:a16="http://schemas.microsoft.com/office/drawing/2014/main" id="{AE7EE506-2A91-557F-A14B-81E4B5B72F22}"/>
              </a:ext>
            </a:extLst>
          </p:cNvPr>
          <p:cNvSpPr/>
          <p:nvPr/>
        </p:nvSpPr>
        <p:spPr>
          <a:xfrm>
            <a:off x="4839306" y="5973835"/>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45720" rIns="91440" bIns="45720" rtlCol="0" anchor="ctr"/>
          <a:lstStyle/>
          <a:p>
            <a:pPr defTabSz="685634"/>
            <a:r>
              <a:rPr lang="ja-JP" sz="1200" b="1">
                <a:solidFill>
                  <a:schemeClr val="tx1">
                    <a:lumMod val="65000"/>
                    <a:lumOff val="35000"/>
                  </a:schemeClr>
                </a:solidFill>
                <a:latin typeface="Meiryo"/>
                <a:ea typeface="Meiryo"/>
              </a:rPr>
              <a:t>お問い合わせください。</a:t>
            </a:r>
            <a:endParaRPr lang="ja-JP" sz="1200">
              <a:solidFill>
                <a:schemeClr val="tx1">
                  <a:lumMod val="65000"/>
                  <a:lumOff val="35000"/>
                </a:schemeClr>
              </a:solidFill>
              <a:latin typeface="Meiryo"/>
              <a:ea typeface="Meiryo"/>
            </a:endParaRPr>
          </a:p>
        </p:txBody>
      </p:sp>
      <p:sp>
        <p:nvSpPr>
          <p:cNvPr id="34" name="正方形/長方形 33">
            <a:extLst>
              <a:ext uri="{FF2B5EF4-FFF2-40B4-BE49-F238E27FC236}">
                <a16:creationId xmlns:a16="http://schemas.microsoft.com/office/drawing/2014/main" id="{315AC5F0-3157-9ACC-321D-035FFCEFA928}"/>
              </a:ext>
            </a:extLst>
          </p:cNvPr>
          <p:cNvSpPr/>
          <p:nvPr/>
        </p:nvSpPr>
        <p:spPr>
          <a:xfrm>
            <a:off x="252066" y="5978168"/>
            <a:ext cx="4587240" cy="523220"/>
          </a:xfrm>
          <a:prstGeom prst="rect">
            <a:avLst/>
          </a:prstGeom>
          <a:solidFill>
            <a:srgbClr val="00003E">
              <a:alpha val="2023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rgbClr val="00003E"/>
                </a:solidFill>
                <a:latin typeface="メイリオ" panose="020B0604030504040204" pitchFamily="50" charset="-128"/>
                <a:ea typeface="メイリオ" panose="020B0604030504040204" pitchFamily="50" charset="-128"/>
              </a:rPr>
              <a:t>Q10 | FQ</a:t>
            </a:r>
            <a:r>
              <a:rPr kumimoji="1" lang="ja-JP" altLang="en-US" sz="1200" b="1" dirty="0">
                <a:solidFill>
                  <a:srgbClr val="00003E"/>
                </a:solidFill>
                <a:latin typeface="メイリオ" panose="020B0604030504040204" pitchFamily="50" charset="-128"/>
                <a:ea typeface="メイリオ" panose="020B0604030504040204" pitchFamily="50" charset="-128"/>
              </a:rPr>
              <a:t>コントロールはできますか？​</a:t>
            </a:r>
          </a:p>
        </p:txBody>
      </p:sp>
    </p:spTree>
    <p:extLst>
      <p:ext uri="{BB962C8B-B14F-4D97-AF65-F5344CB8AC3E}">
        <p14:creationId xmlns:p14="http://schemas.microsoft.com/office/powerpoint/2010/main" val="35567356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F425AD-6E92-BE42-B49C-66F6BE557F31}"/>
            </a:ext>
          </a:extLst>
        </p:cNvPr>
        <p:cNvGrpSpPr/>
        <p:nvPr/>
      </p:nvGrpSpPr>
      <p:grpSpPr>
        <a:xfrm>
          <a:off x="0" y="0"/>
          <a:ext cx="0" cy="0"/>
          <a:chOff x="0" y="0"/>
          <a:chExt cx="0" cy="0"/>
        </a:xfrm>
      </p:grpSpPr>
      <p:sp>
        <p:nvSpPr>
          <p:cNvPr id="7" name="テキスト プレースホルダー 6">
            <a:extLst>
              <a:ext uri="{FF2B5EF4-FFF2-40B4-BE49-F238E27FC236}">
                <a16:creationId xmlns:a16="http://schemas.microsoft.com/office/drawing/2014/main" id="{5C99C13D-0CAB-4030-49C1-EF88DB5F8042}"/>
              </a:ext>
            </a:extLst>
          </p:cNvPr>
          <p:cNvSpPr>
            <a:spLocks noGrp="1"/>
          </p:cNvSpPr>
          <p:nvPr>
            <p:ph type="body" sz="quarter" idx="12"/>
          </p:nvPr>
        </p:nvSpPr>
        <p:spPr/>
        <p:txBody>
          <a:bodyPr/>
          <a:lstStyle/>
          <a:p>
            <a:pPr marL="0" indent="0">
              <a:buNone/>
            </a:pPr>
            <a:r>
              <a:rPr lang="ja-JP" altLang="en-US"/>
              <a:t>その他・注意事項</a:t>
            </a:r>
          </a:p>
        </p:txBody>
      </p:sp>
      <p:pic>
        <p:nvPicPr>
          <p:cNvPr id="9" name="図プレースホルダー 8" descr="アイコン&#10;&#10;自動的に生成された説明">
            <a:extLst>
              <a:ext uri="{FF2B5EF4-FFF2-40B4-BE49-F238E27FC236}">
                <a16:creationId xmlns:a16="http://schemas.microsoft.com/office/drawing/2014/main" id="{1292A67C-5069-0255-0F76-B4B59CDBFCD5}"/>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a:stretch/>
        </p:blipFill>
        <p:spPr/>
      </p:pic>
      <p:sp>
        <p:nvSpPr>
          <p:cNvPr id="2" name="テキスト プレースホルダー 1">
            <a:extLst>
              <a:ext uri="{FF2B5EF4-FFF2-40B4-BE49-F238E27FC236}">
                <a16:creationId xmlns:a16="http://schemas.microsoft.com/office/drawing/2014/main" id="{7D369ADC-C11B-3AA2-7DB9-D7725818B1BB}"/>
              </a:ext>
            </a:extLst>
          </p:cNvPr>
          <p:cNvSpPr>
            <a:spLocks noGrp="1"/>
          </p:cNvSpPr>
          <p:nvPr>
            <p:ph type="body" sz="quarter" idx="10"/>
          </p:nvPr>
        </p:nvSpPr>
        <p:spPr/>
        <p:txBody>
          <a:bodyPr/>
          <a:lstStyle/>
          <a:p>
            <a:r>
              <a:rPr lang="ja-JP" altLang="en-US"/>
              <a:t>免責事項</a:t>
            </a:r>
            <a:endParaRPr kumimoji="1" lang="ja-JP" altLang="en-US" dirty="0"/>
          </a:p>
        </p:txBody>
      </p:sp>
      <p:sp>
        <p:nvSpPr>
          <p:cNvPr id="3" name="Rectangle 46">
            <a:extLst>
              <a:ext uri="{FF2B5EF4-FFF2-40B4-BE49-F238E27FC236}">
                <a16:creationId xmlns:a16="http://schemas.microsoft.com/office/drawing/2014/main" id="{CA7C64CC-65D7-2925-C6C7-F798A3D312A9}"/>
              </a:ext>
            </a:extLst>
          </p:cNvPr>
          <p:cNvSpPr>
            <a:spLocks noChangeArrowheads="1"/>
          </p:cNvSpPr>
          <p:nvPr/>
        </p:nvSpPr>
        <p:spPr bwMode="auto">
          <a:xfrm>
            <a:off x="334962" y="1052736"/>
            <a:ext cx="11593685" cy="41549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91440" tIns="45720" rIns="91440" bIns="45720" anchor="t">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eaLnBrk="1" hangingPunct="1">
              <a:spcBef>
                <a:spcPct val="0"/>
              </a:spcBef>
              <a:buFontTx/>
              <a:buNone/>
            </a:pPr>
            <a:r>
              <a:rPr lang="ja-JP" altLang="en-US" sz="1200" dirty="0">
                <a:solidFill>
                  <a:srgbClr val="595959"/>
                </a:solidFill>
                <a:latin typeface="+mn-ea"/>
                <a:ea typeface="+mn-ea"/>
              </a:rPr>
              <a:t>■掲載不具合について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・広告掲載に関わるすべての不具合に</a:t>
            </a:r>
            <a:r>
              <a:rPr lang="ja-JP" altLang="en-US" sz="1200">
                <a:solidFill>
                  <a:srgbClr val="595959"/>
                </a:solidFill>
                <a:latin typeface="+mn-ea"/>
                <a:ea typeface="+mn-ea"/>
              </a:rPr>
              <a:t>ついて、</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は一切の責任を負いません。</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例</a:t>
            </a:r>
            <a:r>
              <a:rPr lang="ja-JP" altLang="en-US" sz="1200" dirty="0">
                <a:solidFill>
                  <a:srgbClr val="595959"/>
                </a:solidFill>
                <a:latin typeface="+mn-ea"/>
                <a:ea typeface="+mn-ea"/>
              </a:rPr>
              <a:t>）</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表示</a:t>
            </a:r>
            <a:r>
              <a:rPr lang="ja-JP" altLang="en-US" sz="1200" dirty="0">
                <a:solidFill>
                  <a:srgbClr val="595959"/>
                </a:solidFill>
                <a:latin typeface="+mn-ea"/>
                <a:ea typeface="+mn-ea"/>
              </a:rPr>
              <a:t>が崩れて掲載される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されるはずがない箇所に掲載される</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掲載</a:t>
            </a:r>
            <a:r>
              <a:rPr lang="ja-JP" altLang="en-US" sz="1200" dirty="0">
                <a:solidFill>
                  <a:srgbClr val="595959"/>
                </a:solidFill>
                <a:latin typeface="+mn-ea"/>
                <a:ea typeface="+mn-ea"/>
              </a:rPr>
              <a:t>期間が異なる</a:t>
            </a:r>
            <a:endParaRPr lang="en-US" altLang="ja-JP" sz="1200" dirty="0">
              <a:solidFill>
                <a:srgbClr val="595959"/>
              </a:solidFill>
              <a:latin typeface="+mn-ea"/>
              <a:ea typeface="+mn-ea"/>
            </a:endParaRPr>
          </a:p>
          <a:p>
            <a:pPr eaLnBrk="1" hangingPunct="1">
              <a:spcBef>
                <a:spcPct val="0"/>
              </a:spcBef>
              <a:buNone/>
            </a:pPr>
            <a:r>
              <a:rPr lang="ja-JP" altLang="en-US" sz="1200">
                <a:solidFill>
                  <a:srgbClr val="595959"/>
                </a:solidFill>
                <a:latin typeface="+mn-ea"/>
                <a:ea typeface="+mn-ea"/>
              </a:rPr>
              <a:t>　インストリーム</a:t>
            </a:r>
            <a:r>
              <a:rPr lang="ja-JP" altLang="en-US" sz="1200" dirty="0">
                <a:solidFill>
                  <a:srgbClr val="595959"/>
                </a:solidFill>
                <a:latin typeface="+mn-ea"/>
                <a:ea typeface="+mn-ea"/>
              </a:rPr>
              <a:t>広告が保証回数に満たない</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異なる</a:t>
            </a:r>
            <a:r>
              <a:rPr lang="ja-JP" altLang="en-US" sz="1200" dirty="0">
                <a:solidFill>
                  <a:srgbClr val="595959"/>
                </a:solidFill>
                <a:latin typeface="+mn-ea"/>
                <a:ea typeface="+mn-ea"/>
              </a:rPr>
              <a:t>クリエイティブが掲載される、などすべての掲載不具合</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■掲載ページについて</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・ページの内容・構成は、予告なく変更になる場合や、災害時、通信障害時、他プロモーション時等、特別編成になる場合があります。</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また、それらに伴いページ内での掲載箇所が変更になる場合があります。あらかじめご了承ください。</a:t>
            </a:r>
            <a:endParaRPr lang="en-US" altLang="ja-JP" sz="1200" dirty="0">
              <a:solidFill>
                <a:srgbClr val="595959"/>
              </a:solidFill>
              <a:latin typeface="+mn-ea"/>
              <a:ea typeface="+mn-ea"/>
            </a:endParaRPr>
          </a:p>
          <a:p>
            <a:pPr eaLnBrk="1" hangingPunct="1">
              <a:spcBef>
                <a:spcPct val="0"/>
              </a:spcBef>
              <a:buNone/>
            </a:pPr>
            <a:r>
              <a:rPr kumimoji="0" lang="ja-JP" altLang="en-US" sz="1200" kern="0" dirty="0">
                <a:solidFill>
                  <a:srgbClr val="595959"/>
                </a:solidFill>
                <a:latin typeface="+mn-ea"/>
                <a:ea typeface="+mn-ea"/>
              </a:rPr>
              <a:t>・一部、広告掲載対象外となるページがあります。</a:t>
            </a:r>
            <a:endParaRPr lang="en-US" altLang="ja-JP" sz="1200" dirty="0">
              <a:solidFill>
                <a:srgbClr val="595959"/>
              </a:solidFill>
              <a:latin typeface="+mn-ea"/>
              <a:ea typeface="+mn-ea"/>
            </a:endParaRPr>
          </a:p>
          <a:p>
            <a:pPr eaLnBrk="1" hangingPunct="1">
              <a:spcBef>
                <a:spcPct val="0"/>
              </a:spcBef>
              <a:buFontTx/>
              <a:buNone/>
            </a:pP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・停電・通信回線の事故・天災等の不可抗力、通信事業者の不履行、インターネットインフラその他サーバー等のシステム上の不具合、緊急メンテナンスの発生など</a:t>
            </a:r>
          </a:p>
          <a:p>
            <a:pPr eaLnBrk="1" hangingPunct="1">
              <a:spcBef>
                <a:spcPct val="0"/>
              </a:spcBef>
              <a:buFontTx/>
              <a:buNone/>
            </a:pPr>
            <a:r>
              <a:rPr lang="ja-JP" altLang="en-US" sz="1200">
                <a:solidFill>
                  <a:srgbClr val="595959"/>
                </a:solidFill>
                <a:latin typeface="+mn-ea"/>
                <a:ea typeface="+mn-ea"/>
              </a:rPr>
              <a:t>　</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の責に帰すべき事由以外の原因により、企画ページの全部または一部を掲載できなかった</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はその責を問われないものとし、</a:t>
            </a:r>
            <a:r>
              <a:rPr lang="ja-JP" altLang="en-US" sz="1200">
                <a:solidFill>
                  <a:srgbClr val="595959"/>
                </a:solidFill>
                <a:latin typeface="+mn-ea"/>
                <a:ea typeface="+mn-ea"/>
              </a:rPr>
              <a:t>当該履行</a:t>
            </a:r>
            <a:endParaRPr lang="en-US" altLang="ja-JP" sz="1200" dirty="0">
              <a:solidFill>
                <a:srgbClr val="595959"/>
              </a:solidFill>
              <a:latin typeface="+mn-ea"/>
              <a:ea typeface="+mn-ea"/>
            </a:endParaRPr>
          </a:p>
          <a:p>
            <a:pPr eaLnBrk="1" hangingPunct="1">
              <a:spcBef>
                <a:spcPct val="0"/>
              </a:spcBef>
              <a:buFontTx/>
              <a:buNone/>
            </a:pPr>
            <a:r>
              <a:rPr lang="ja-JP" altLang="en-US" sz="1200">
                <a:solidFill>
                  <a:srgbClr val="595959"/>
                </a:solidFill>
                <a:latin typeface="+mn-ea"/>
                <a:ea typeface="+mn-ea"/>
              </a:rPr>
              <a:t>　に</a:t>
            </a:r>
            <a:r>
              <a:rPr lang="ja-JP" altLang="en-US" sz="1200" dirty="0">
                <a:solidFill>
                  <a:srgbClr val="595959"/>
                </a:solidFill>
                <a:latin typeface="+mn-ea"/>
                <a:ea typeface="+mn-ea"/>
              </a:rPr>
              <a:t>ついて</a:t>
            </a:r>
            <a:r>
              <a:rPr lang="ja-JP" altLang="en-US" sz="1200">
                <a:solidFill>
                  <a:srgbClr val="595959"/>
                </a:solidFill>
                <a:latin typeface="+mn-ea"/>
                <a:ea typeface="+mn-ea"/>
              </a:rPr>
              <a:t>は、当該</a:t>
            </a:r>
            <a:r>
              <a:rPr lang="ja-JP" altLang="en-US" sz="1200" dirty="0">
                <a:solidFill>
                  <a:srgbClr val="595959"/>
                </a:solidFill>
                <a:latin typeface="+mn-ea"/>
                <a:ea typeface="+mn-ea"/>
              </a:rPr>
              <a:t>原因の影響とみなされる範囲まで義務を免除されるものとします。</a:t>
            </a:r>
            <a:r>
              <a:rPr lang="ja-JP" altLang="en-US" sz="1200">
                <a:solidFill>
                  <a:srgbClr val="595959"/>
                </a:solidFill>
                <a:latin typeface="+mn-ea"/>
                <a:ea typeface="+mn-ea"/>
              </a:rPr>
              <a:t>ただし、</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の故意または重過失による場合はこの限りではありません。</a:t>
            </a:r>
            <a:endParaRPr lang="en-US" altLang="ja-JP" sz="1200" dirty="0">
              <a:solidFill>
                <a:srgbClr val="595959"/>
              </a:solidFill>
              <a:latin typeface="+mn-ea"/>
              <a:ea typeface="+mn-ea"/>
            </a:endParaRPr>
          </a:p>
          <a:p>
            <a:pPr eaLnBrk="1" hangingPunct="1">
              <a:spcBef>
                <a:spcPct val="0"/>
              </a:spcBef>
              <a:buFontTx/>
              <a:buNone/>
            </a:pPr>
            <a:r>
              <a:rPr lang="ja-JP" altLang="en-US" sz="1200" dirty="0">
                <a:solidFill>
                  <a:srgbClr val="595959"/>
                </a:solidFill>
                <a:latin typeface="+mn-ea"/>
                <a:ea typeface="+mn-ea"/>
              </a:rPr>
              <a:t>　なお、この</a:t>
            </a:r>
            <a:r>
              <a:rPr lang="ja-JP" altLang="en-US" sz="1200">
                <a:solidFill>
                  <a:srgbClr val="595959"/>
                </a:solidFill>
                <a:latin typeface="+mn-ea"/>
                <a:ea typeface="+mn-ea"/>
              </a:rPr>
              <a:t>場合、</a:t>
            </a:r>
            <a:r>
              <a:rPr lang="en-US" altLang="ja-JP" sz="1200" dirty="0">
                <a:solidFill>
                  <a:srgbClr val="595959"/>
                </a:solidFill>
                <a:latin typeface="+mn-ea"/>
                <a:ea typeface="+mn-ea"/>
              </a:rPr>
              <a:t>LINE</a:t>
            </a:r>
            <a:r>
              <a:rPr lang="ja-JP" altLang="en-US" sz="1200">
                <a:solidFill>
                  <a:srgbClr val="595959"/>
                </a:solidFill>
                <a:latin typeface="+mn-ea"/>
                <a:ea typeface="+mn-ea"/>
              </a:rPr>
              <a:t>ヤフー</a:t>
            </a:r>
            <a:r>
              <a:rPr lang="ja-JP" altLang="en-US" sz="1200" dirty="0">
                <a:solidFill>
                  <a:srgbClr val="595959"/>
                </a:solidFill>
                <a:latin typeface="+mn-ea"/>
                <a:ea typeface="+mn-ea"/>
              </a:rPr>
              <a:t>が制作または掲載を行わなかった部分については、代理店の広告料金の支払債務は生じないものとします。</a:t>
            </a:r>
            <a:endParaRPr lang="en-US" altLang="ja-JP" sz="1200" dirty="0">
              <a:solidFill>
                <a:srgbClr val="595959"/>
              </a:solidFill>
              <a:latin typeface="+mn-ea"/>
              <a:ea typeface="+mn-ea"/>
            </a:endParaRPr>
          </a:p>
          <a:p>
            <a:pPr eaLnBrk="1" hangingPunct="1">
              <a:spcBef>
                <a:spcPct val="0"/>
              </a:spcBef>
              <a:buFontTx/>
              <a:buNone/>
            </a:pPr>
            <a:endParaRPr kumimoji="0" lang="en-US" altLang="ja-JP" sz="1200" kern="0" dirty="0">
              <a:solidFill>
                <a:srgbClr val="595959"/>
              </a:solidFill>
              <a:latin typeface="+mn-ea"/>
              <a:ea typeface="+mn-ea"/>
            </a:endParaRPr>
          </a:p>
          <a:p>
            <a:pPr marL="0" lvl="0" indent="0" eaLnBrk="1" hangingPunct="1">
              <a:spcBef>
                <a:spcPts val="0"/>
              </a:spcBef>
              <a:buNone/>
              <a:defRPr/>
            </a:pPr>
            <a:r>
              <a:rPr kumimoji="0" lang="ja-JP" altLang="en-US" sz="1200" kern="0" dirty="0">
                <a:solidFill>
                  <a:srgbClr val="595959"/>
                </a:solidFill>
                <a:latin typeface="+mn-ea"/>
                <a:ea typeface="+mn-ea"/>
              </a:rPr>
              <a:t>■レポートについて</a:t>
            </a:r>
            <a:endParaRPr kumimoji="0" lang="en-US" altLang="ja-JP" sz="1200" kern="0" dirty="0">
              <a:solidFill>
                <a:srgbClr val="595959"/>
              </a:solidFill>
              <a:latin typeface="+mn-ea"/>
              <a:ea typeface="+mn-ea"/>
            </a:endParaRPr>
          </a:p>
          <a:p>
            <a:pPr marL="0" lvl="0" indent="0" eaLnBrk="1" hangingPunct="1">
              <a:spcBef>
                <a:spcPts val="0"/>
              </a:spcBef>
              <a:buNone/>
              <a:defRPr/>
            </a:pPr>
            <a:r>
              <a:rPr lang="ja-JP" altLang="en-US" sz="1200" dirty="0">
                <a:solidFill>
                  <a:srgbClr val="595959"/>
                </a:solidFill>
                <a:latin typeface="+mn-ea"/>
                <a:ea typeface="+mn-ea"/>
              </a:rPr>
              <a:t>掲載終了後、レポート作成に</a:t>
            </a:r>
            <a:r>
              <a:rPr lang="en-US" altLang="ja-JP" sz="1200" dirty="0">
                <a:solidFill>
                  <a:srgbClr val="595959"/>
                </a:solidFill>
                <a:latin typeface="+mn-ea"/>
                <a:ea typeface="+mn-ea"/>
              </a:rPr>
              <a:t>2</a:t>
            </a:r>
            <a:r>
              <a:rPr lang="ja-JP" altLang="en-US" sz="1200" dirty="0">
                <a:solidFill>
                  <a:srgbClr val="595959"/>
                </a:solidFill>
                <a:latin typeface="+mn-ea"/>
                <a:ea typeface="+mn-ea"/>
              </a:rPr>
              <a:t>週間程度お時間をいただいております。案件の状況により前後する可能性があります。</a:t>
            </a:r>
            <a:endParaRPr lang="en-US" altLang="ja-JP" sz="1200" dirty="0">
              <a:solidFill>
                <a:srgbClr val="595959"/>
              </a:solidFill>
              <a:latin typeface="+mn-ea"/>
              <a:ea typeface="+mn-ea"/>
            </a:endParaRPr>
          </a:p>
        </p:txBody>
      </p:sp>
    </p:spTree>
    <p:extLst>
      <p:ext uri="{BB962C8B-B14F-4D97-AF65-F5344CB8AC3E}">
        <p14:creationId xmlns:p14="http://schemas.microsoft.com/office/powerpoint/2010/main" val="12738294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4AC8062C-802B-96DC-186A-AC78BCB52F30}"/>
              </a:ext>
            </a:extLst>
          </p:cNvPr>
          <p:cNvSpPr txBox="1"/>
          <p:nvPr/>
        </p:nvSpPr>
        <p:spPr>
          <a:xfrm>
            <a:off x="4314839" y="42554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rgbClr val="0D0D0D"/>
                </a:solidFill>
                <a:latin typeface="Meiryo" panose="020B0604030504040204" pitchFamily="34" charset="-128"/>
                <a:ea typeface="Meiryo" panose="020B0604030504040204" pitchFamily="34" charset="-128"/>
              </a:rPr>
              <a:t>Yahoo!</a:t>
            </a:r>
            <a:r>
              <a:rPr lang="ja-JP" altLang="en-US" sz="1200" b="0" i="0">
                <a:solidFill>
                  <a:srgbClr val="0D0D0D"/>
                </a:solidFill>
                <a:latin typeface="Meiryo" panose="020B0604030504040204" pitchFamily="34" charset="-128"/>
                <a:ea typeface="Meiryo" panose="020B0604030504040204" pitchFamily="34" charset="-128"/>
              </a:rPr>
              <a:t>広告</a:t>
            </a:r>
            <a:r>
              <a:rPr lang="en-US" altLang="ja-JP" sz="1200" b="0" i="0">
                <a:solidFill>
                  <a:srgbClr val="0D0D0D"/>
                </a:solidFill>
                <a:latin typeface="Meiryo" panose="020B0604030504040204" pitchFamily="34" charset="-128"/>
                <a:ea typeface="Meiryo" panose="020B0604030504040204" pitchFamily="34" charset="-128"/>
              </a:rPr>
              <a:t> </a:t>
            </a:r>
            <a:r>
              <a:rPr lang="ja-JP" altLang="en-US" sz="1200" b="0" i="0">
                <a:solidFill>
                  <a:srgbClr val="0D0D0D"/>
                </a:solidFill>
                <a:latin typeface="Meiryo" panose="020B0604030504040204" pitchFamily="34" charset="-128"/>
                <a:ea typeface="Meiryo" panose="020B0604030504040204" pitchFamily="34" charset="-128"/>
              </a:rPr>
              <a:t>ウェブサイト</a:t>
            </a:r>
            <a:br>
              <a:rPr lang="en-US" altLang="ja-JP" sz="1200">
                <a:solidFill>
                  <a:srgbClr val="0D0D0D"/>
                </a:solidFill>
                <a:latin typeface="Meiryo" panose="020B0604030504040204" pitchFamily="34" charset="-128"/>
                <a:ea typeface="Meiryo" panose="020B0604030504040204" pitchFamily="34" charset="-128"/>
              </a:rPr>
            </a:br>
            <a:r>
              <a:rPr lang="en-US" altLang="ja-JP" sz="1200" b="0" i="0">
                <a:solidFill>
                  <a:srgbClr val="0D0D0D"/>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rgbClr val="0D0D0D"/>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a:extLst>
              <a:ext uri="{FF2B5EF4-FFF2-40B4-BE49-F238E27FC236}">
                <a16:creationId xmlns:a16="http://schemas.microsoft.com/office/drawing/2014/main" id="{B6FE4066-78C9-CD7F-B02E-4FE5E8C72AB7}"/>
              </a:ext>
            </a:extLst>
          </p:cNvPr>
          <p:cNvSpPr txBox="1"/>
          <p:nvPr/>
        </p:nvSpPr>
        <p:spPr>
          <a:xfrm>
            <a:off x="479425" y="1089025"/>
            <a:ext cx="11233150" cy="1437317"/>
          </a:xfrm>
          <a:prstGeom prst="rect">
            <a:avLst/>
          </a:prstGeom>
          <a:noFill/>
        </p:spPr>
        <p:txBody>
          <a:bodyPr wrap="square" rtlCol="0">
            <a:spAutoFit/>
          </a:bodyPr>
          <a:lstStyle/>
          <a:p>
            <a:pPr algn="ctr">
              <a:lnSpc>
                <a:spcPct val="120000"/>
              </a:lnSpc>
            </a:pPr>
            <a:r>
              <a:rPr kumimoji="1" lang="ja-JP" altLang="en-US" dirty="0">
                <a:solidFill>
                  <a:schemeClr val="tx1">
                    <a:lumMod val="65000"/>
                    <a:lumOff val="35000"/>
                  </a:schemeClr>
                </a:solidFill>
                <a:latin typeface="Meiryo" panose="020B0604030504040204" pitchFamily="34" charset="-128"/>
                <a:ea typeface="Meiryo" panose="020B0604030504040204" pitchFamily="34" charset="-128"/>
              </a:rPr>
              <a:t>スポーツ情報</a:t>
            </a:r>
            <a:r>
              <a:rPr kumimoji="1" lang="ja-JP" altLang="en-US" b="1" dirty="0">
                <a:solidFill>
                  <a:schemeClr val="accent1">
                    <a:lumMod val="90000"/>
                    <a:lumOff val="10000"/>
                  </a:schemeClr>
                </a:solidFill>
                <a:latin typeface="Meiryo" panose="020B0604030504040204" pitchFamily="34" charset="-128"/>
                <a:ea typeface="Meiryo" panose="020B0604030504040204" pitchFamily="34" charset="-128"/>
              </a:rPr>
              <a:t>圧倒的</a:t>
            </a:r>
            <a:r>
              <a:rPr kumimoji="1" lang="en-US" altLang="ja-JP" b="1" dirty="0">
                <a:solidFill>
                  <a:schemeClr val="accent1">
                    <a:lumMod val="90000"/>
                    <a:lumOff val="10000"/>
                  </a:schemeClr>
                </a:solidFill>
                <a:latin typeface="Meiryo" panose="020B0604030504040204" pitchFamily="34" charset="-128"/>
                <a:ea typeface="Meiryo" panose="020B0604030504040204" pitchFamily="34" charset="-128"/>
                <a:cs typeface="Segoe UI" panose="020B0502040204020203" pitchFamily="34" charset="0"/>
              </a:rPr>
              <a:t>No.1</a:t>
            </a:r>
          </a:p>
          <a:p>
            <a:pPr algn="ctr">
              <a:lnSpc>
                <a:spcPct val="120000"/>
              </a:lnSpc>
            </a:pPr>
            <a:r>
              <a:rPr lang="ja-JP" altLang="en-US" sz="2800" b="1" dirty="0">
                <a:solidFill>
                  <a:schemeClr val="accent1">
                    <a:lumMod val="90000"/>
                    <a:lumOff val="10000"/>
                  </a:schemeClr>
                </a:solidFill>
              </a:rPr>
              <a:t>スポーツナビ</a:t>
            </a:r>
            <a:r>
              <a:rPr lang="ja-JP" altLang="en-US" dirty="0">
                <a:solidFill>
                  <a:schemeClr val="tx1">
                    <a:lumMod val="65000"/>
                    <a:lumOff val="35000"/>
                  </a:schemeClr>
                </a:solidFill>
              </a:rPr>
              <a:t>で</a:t>
            </a:r>
            <a:endParaRPr lang="en-US" altLang="ja-JP" dirty="0">
              <a:solidFill>
                <a:schemeClr val="tx1">
                  <a:lumMod val="65000"/>
                  <a:lumOff val="35000"/>
                </a:schemeClr>
              </a:solidFill>
            </a:endParaRPr>
          </a:p>
          <a:p>
            <a:pPr algn="ctr">
              <a:lnSpc>
                <a:spcPct val="120000"/>
              </a:lnSpc>
            </a:pPr>
            <a:r>
              <a:rPr kumimoji="1" lang="ja-JP" altLang="en-US" sz="2800" b="1" dirty="0">
                <a:solidFill>
                  <a:schemeClr val="accent1">
                    <a:lumMod val="90000"/>
                    <a:lumOff val="10000"/>
                  </a:schemeClr>
                </a:solidFill>
                <a:latin typeface="メイリオ" panose="020B0604030504040204" pitchFamily="50" charset="-128"/>
                <a:ea typeface="メイリオ" panose="020B0604030504040204" pitchFamily="50" charset="-128"/>
              </a:rPr>
              <a:t>バーチャル高校</a:t>
            </a:r>
            <a:r>
              <a:rPr kumimoji="1" lang="ja-JP" altLang="en-US" sz="2800" b="1">
                <a:solidFill>
                  <a:schemeClr val="accent1">
                    <a:lumMod val="90000"/>
                    <a:lumOff val="10000"/>
                  </a:schemeClr>
                </a:solidFill>
                <a:latin typeface="メイリオ" panose="020B0604030504040204" pitchFamily="50" charset="-128"/>
                <a:ea typeface="メイリオ" panose="020B0604030504040204" pitchFamily="50" charset="-128"/>
              </a:rPr>
              <a:t>野球</a:t>
            </a:r>
            <a:r>
              <a:rPr kumimoji="1" lang="en-US" altLang="ja-JP" sz="2800" b="1" dirty="0">
                <a:solidFill>
                  <a:schemeClr val="accent1">
                    <a:lumMod val="90000"/>
                    <a:lumOff val="10000"/>
                  </a:schemeClr>
                </a:solidFill>
                <a:latin typeface="メイリオ" panose="020B0604030504040204" pitchFamily="50" charset="-128"/>
                <a:ea typeface="メイリオ" panose="020B0604030504040204" pitchFamily="50" charset="-128"/>
              </a:rPr>
              <a:t>2025</a:t>
            </a:r>
            <a:r>
              <a:rPr lang="ja-JP" altLang="en-US">
                <a:solidFill>
                  <a:schemeClr val="tx1">
                    <a:lumMod val="65000"/>
                    <a:lumOff val="35000"/>
                  </a:schemeClr>
                </a:solidFill>
              </a:rPr>
              <a:t>を</a:t>
            </a:r>
            <a:r>
              <a:rPr lang="ja-JP" altLang="en-US" dirty="0">
                <a:solidFill>
                  <a:schemeClr val="tx1">
                    <a:lumMod val="65000"/>
                    <a:lumOff val="35000"/>
                  </a:schemeClr>
                </a:solidFill>
              </a:rPr>
              <a:t>実施いたします</a:t>
            </a:r>
            <a:endParaRPr lang="en-US" altLang="ja-JP" sz="2800" dirty="0">
              <a:solidFill>
                <a:schemeClr val="tx1">
                  <a:lumMod val="65000"/>
                  <a:lumOff val="35000"/>
                </a:schemeClr>
              </a:solidFill>
            </a:endParaRPr>
          </a:p>
        </p:txBody>
      </p:sp>
      <p:sp>
        <p:nvSpPr>
          <p:cNvPr id="7" name="テキスト プレースホルダー 1">
            <a:extLst>
              <a:ext uri="{FF2B5EF4-FFF2-40B4-BE49-F238E27FC236}">
                <a16:creationId xmlns:a16="http://schemas.microsoft.com/office/drawing/2014/main" id="{6199C4BC-AE71-6FDC-8481-975130541CE0}"/>
              </a:ext>
            </a:extLst>
          </p:cNvPr>
          <p:cNvSpPr txBox="1">
            <a:spLocks/>
          </p:cNvSpPr>
          <p:nvPr/>
        </p:nvSpPr>
        <p:spPr>
          <a:xfrm>
            <a:off x="479425" y="252000"/>
            <a:ext cx="8640911" cy="335028"/>
          </a:xfrm>
        </p:spPr>
        <p:txBody>
          <a:bodyPr/>
          <a:lstStyle>
            <a:defPPr>
              <a:defRPr lang="ja-JP"/>
            </a:defPPr>
            <a:lvl1pPr marL="0" algn="l" defTabSz="914400" rtl="0" eaLnBrk="1" fontAlgn="auto" latinLnBrk="0" hangingPunct="1">
              <a:spcBef>
                <a:spcPts val="0"/>
              </a:spcBef>
              <a:spcAft>
                <a:spcPts val="0"/>
              </a:spcAft>
              <a:defRPr kumimoji="1" sz="1800" kern="1200">
                <a:solidFill>
                  <a:schemeClr val="bg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a:t>バーチャル高校野球</a:t>
            </a:r>
            <a:r>
              <a:rPr lang="en-US" altLang="ja-JP"/>
              <a:t>2024</a:t>
            </a:r>
            <a:r>
              <a:rPr lang="ja-JP" altLang="en-US"/>
              <a:t>　</a:t>
            </a:r>
            <a:endParaRPr lang="ja-JP" altLang="en-US" dirty="0"/>
          </a:p>
        </p:txBody>
      </p:sp>
      <p:sp>
        <p:nvSpPr>
          <p:cNvPr id="8" name="二等辺三角形 4">
            <a:extLst>
              <a:ext uri="{FF2B5EF4-FFF2-40B4-BE49-F238E27FC236}">
                <a16:creationId xmlns:a16="http://schemas.microsoft.com/office/drawing/2014/main" id="{33228E4E-B229-A5D8-5BE5-F6C9828ACA93}"/>
              </a:ext>
            </a:extLst>
          </p:cNvPr>
          <p:cNvSpPr/>
          <p:nvPr/>
        </p:nvSpPr>
        <p:spPr>
          <a:xfrm rot="8107110">
            <a:off x="894074" y="5285330"/>
            <a:ext cx="107326" cy="33773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9" name="グループ化 8">
            <a:extLst>
              <a:ext uri="{FF2B5EF4-FFF2-40B4-BE49-F238E27FC236}">
                <a16:creationId xmlns:a16="http://schemas.microsoft.com/office/drawing/2014/main" id="{F04EBE04-A0AD-B01C-F44D-65793D4769F3}"/>
              </a:ext>
            </a:extLst>
          </p:cNvPr>
          <p:cNvGrpSpPr/>
          <p:nvPr/>
        </p:nvGrpSpPr>
        <p:grpSpPr>
          <a:xfrm>
            <a:off x="900156" y="3053077"/>
            <a:ext cx="4009054" cy="2699708"/>
            <a:chOff x="1133728" y="2572225"/>
            <a:chExt cx="4136695" cy="2765850"/>
          </a:xfrm>
        </p:grpSpPr>
        <p:grpSp>
          <p:nvGrpSpPr>
            <p:cNvPr id="10" name="グループ化 9">
              <a:extLst>
                <a:ext uri="{FF2B5EF4-FFF2-40B4-BE49-F238E27FC236}">
                  <a16:creationId xmlns:a16="http://schemas.microsoft.com/office/drawing/2014/main" id="{9F2A9170-64B1-B85D-8AC2-B9DF1C329939}"/>
                </a:ext>
              </a:extLst>
            </p:cNvPr>
            <p:cNvGrpSpPr/>
            <p:nvPr/>
          </p:nvGrpSpPr>
          <p:grpSpPr>
            <a:xfrm>
              <a:off x="1133728" y="2572225"/>
              <a:ext cx="4136695" cy="2765850"/>
              <a:chOff x="914400" y="2002066"/>
              <a:chExt cx="3476785" cy="2491118"/>
            </a:xfrm>
            <a:solidFill>
              <a:srgbClr val="212121"/>
            </a:solidFill>
          </p:grpSpPr>
          <p:sp>
            <p:nvSpPr>
              <p:cNvPr id="13" name="角丸四角形 86">
                <a:extLst>
                  <a:ext uri="{FF2B5EF4-FFF2-40B4-BE49-F238E27FC236}">
                    <a16:creationId xmlns:a16="http://schemas.microsoft.com/office/drawing/2014/main" id="{A006BA6F-8A6C-C76B-D4B3-487A1B72BD25}"/>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4" name="正方形/長方形 13">
                <a:extLst>
                  <a:ext uri="{FF2B5EF4-FFF2-40B4-BE49-F238E27FC236}">
                    <a16:creationId xmlns:a16="http://schemas.microsoft.com/office/drawing/2014/main" id="{9066AD9D-0D9F-2054-8A14-B44C0CAEC6F2}"/>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5" name="台形 14">
                <a:extLst>
                  <a:ext uri="{FF2B5EF4-FFF2-40B4-BE49-F238E27FC236}">
                    <a16:creationId xmlns:a16="http://schemas.microsoft.com/office/drawing/2014/main" id="{A8BFAB64-7DAB-741B-6221-BC43CA1C5DD6}"/>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6" name="正方形/長方形 15">
                <a:extLst>
                  <a:ext uri="{FF2B5EF4-FFF2-40B4-BE49-F238E27FC236}">
                    <a16:creationId xmlns:a16="http://schemas.microsoft.com/office/drawing/2014/main" id="{5DEF7DD7-8A2A-7F16-8294-33C584BE2077}"/>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11" name="Picture 2" descr="バーチャル高校野球">
              <a:extLst>
                <a:ext uri="{FF2B5EF4-FFF2-40B4-BE49-F238E27FC236}">
                  <a16:creationId xmlns:a16="http://schemas.microsoft.com/office/drawing/2014/main" id="{DA86AC9D-220B-878B-CD98-D57DA0D5645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12" name="正方形/長方形 11">
              <a:extLst>
                <a:ext uri="{FF2B5EF4-FFF2-40B4-BE49-F238E27FC236}">
                  <a16:creationId xmlns:a16="http://schemas.microsoft.com/office/drawing/2014/main" id="{0A12B51F-0318-10AD-C1A5-51C2C636A815}"/>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動画</a:t>
              </a:r>
              <a:br>
                <a:rPr kumimoji="1" lang="en-US" altLang="ja-JP" b="1" dirty="0"/>
              </a:br>
              <a:r>
                <a:rPr kumimoji="1" lang="en-US" altLang="ja-JP" b="1" dirty="0"/>
                <a:t>CM</a:t>
              </a:r>
              <a:r>
                <a:rPr kumimoji="1" lang="ja-JP" altLang="en-US" b="1" dirty="0"/>
                <a:t>枠</a:t>
              </a:r>
            </a:p>
          </p:txBody>
        </p:sp>
      </p:grpSp>
      <p:grpSp>
        <p:nvGrpSpPr>
          <p:cNvPr id="17" name="グループ化 16">
            <a:extLst>
              <a:ext uri="{FF2B5EF4-FFF2-40B4-BE49-F238E27FC236}">
                <a16:creationId xmlns:a16="http://schemas.microsoft.com/office/drawing/2014/main" id="{334554A6-848E-6E0C-D1AC-BA9F2920F219}"/>
              </a:ext>
            </a:extLst>
          </p:cNvPr>
          <p:cNvGrpSpPr/>
          <p:nvPr/>
        </p:nvGrpSpPr>
        <p:grpSpPr>
          <a:xfrm>
            <a:off x="4448367" y="4281464"/>
            <a:ext cx="1188866" cy="1976460"/>
            <a:chOff x="5600773" y="3400425"/>
            <a:chExt cx="1153040" cy="2075020"/>
          </a:xfrm>
        </p:grpSpPr>
        <p:grpSp>
          <p:nvGrpSpPr>
            <p:cNvPr id="18" name="グループ化 17">
              <a:extLst>
                <a:ext uri="{FF2B5EF4-FFF2-40B4-BE49-F238E27FC236}">
                  <a16:creationId xmlns:a16="http://schemas.microsoft.com/office/drawing/2014/main" id="{9C0D68C8-D91A-78F8-F016-9950DCA6EA85}"/>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22" name="グループ化 21">
                <a:extLst>
                  <a:ext uri="{FF2B5EF4-FFF2-40B4-BE49-F238E27FC236}">
                    <a16:creationId xmlns:a16="http://schemas.microsoft.com/office/drawing/2014/main" id="{C8606459-C77D-C4A7-8B91-9ABE7F23F786}"/>
                  </a:ext>
                </a:extLst>
              </p:cNvPr>
              <p:cNvGrpSpPr/>
              <p:nvPr/>
            </p:nvGrpSpPr>
            <p:grpSpPr>
              <a:xfrm>
                <a:off x="4995392" y="2944112"/>
                <a:ext cx="1395178" cy="2510774"/>
                <a:chOff x="6140451" y="2100334"/>
                <a:chExt cx="1925382" cy="3621016"/>
              </a:xfrm>
            </p:grpSpPr>
            <p:grpSp>
              <p:nvGrpSpPr>
                <p:cNvPr id="24" name="グループ化 23">
                  <a:extLst>
                    <a:ext uri="{FF2B5EF4-FFF2-40B4-BE49-F238E27FC236}">
                      <a16:creationId xmlns:a16="http://schemas.microsoft.com/office/drawing/2014/main" id="{327B01B2-7761-3604-98A3-79DA59CFB7AF}"/>
                    </a:ext>
                  </a:extLst>
                </p:cNvPr>
                <p:cNvGrpSpPr/>
                <p:nvPr/>
              </p:nvGrpSpPr>
              <p:grpSpPr>
                <a:xfrm>
                  <a:off x="6140451" y="2100334"/>
                  <a:ext cx="1925382" cy="3621016"/>
                  <a:chOff x="6943469" y="2100334"/>
                  <a:chExt cx="1122363" cy="2054714"/>
                </a:xfrm>
              </p:grpSpPr>
              <p:sp>
                <p:nvSpPr>
                  <p:cNvPr id="27" name="角丸四角形 84">
                    <a:extLst>
                      <a:ext uri="{FF2B5EF4-FFF2-40B4-BE49-F238E27FC236}">
                        <a16:creationId xmlns:a16="http://schemas.microsoft.com/office/drawing/2014/main" id="{87980CDF-5773-A96E-3661-B4FDEB1B3067}"/>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8" name="正方形/長方形 27">
                    <a:extLst>
                      <a:ext uri="{FF2B5EF4-FFF2-40B4-BE49-F238E27FC236}">
                        <a16:creationId xmlns:a16="http://schemas.microsoft.com/office/drawing/2014/main" id="{E4CB580B-2AFF-6E84-1D8F-A97D84D60748}"/>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sp>
              <p:nvSpPr>
                <p:cNvPr id="25" name="角丸四角形 81">
                  <a:extLst>
                    <a:ext uri="{FF2B5EF4-FFF2-40B4-BE49-F238E27FC236}">
                      <a16:creationId xmlns:a16="http://schemas.microsoft.com/office/drawing/2014/main" id="{A53A4F30-FFBD-1EA5-162C-BEA3B52B9C0A}"/>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6" name="角丸四角形 83">
                  <a:extLst>
                    <a:ext uri="{FF2B5EF4-FFF2-40B4-BE49-F238E27FC236}">
                      <a16:creationId xmlns:a16="http://schemas.microsoft.com/office/drawing/2014/main" id="{CCECB247-8D71-6805-480A-78E42190BC31}"/>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23" name="図 22">
                <a:extLst>
                  <a:ext uri="{FF2B5EF4-FFF2-40B4-BE49-F238E27FC236}">
                    <a16:creationId xmlns:a16="http://schemas.microsoft.com/office/drawing/2014/main" id="{77BCA01B-E37D-82FA-FF24-6F7BCC2C5E60}"/>
                  </a:ext>
                </a:extLst>
              </p:cNvPr>
              <p:cNvPicPr>
                <a:picLocks noChangeAspect="1"/>
              </p:cNvPicPr>
              <p:nvPr/>
            </p:nvPicPr>
            <p:blipFill>
              <a:blip r:embed="rId3"/>
              <a:stretch>
                <a:fillRect/>
              </a:stretch>
            </p:blipFill>
            <p:spPr>
              <a:xfrm>
                <a:off x="5107853" y="3205144"/>
                <a:ext cx="1171378" cy="2091747"/>
              </a:xfrm>
              <a:prstGeom prst="rect">
                <a:avLst/>
              </a:prstGeom>
            </p:spPr>
          </p:pic>
        </p:grpSp>
        <p:grpSp>
          <p:nvGrpSpPr>
            <p:cNvPr id="19" name="グループ化 18">
              <a:extLst>
                <a:ext uri="{FF2B5EF4-FFF2-40B4-BE49-F238E27FC236}">
                  <a16:creationId xmlns:a16="http://schemas.microsoft.com/office/drawing/2014/main" id="{8F642326-08F4-A082-B577-B05A368782FE}"/>
                </a:ext>
              </a:extLst>
            </p:cNvPr>
            <p:cNvGrpSpPr/>
            <p:nvPr/>
          </p:nvGrpSpPr>
          <p:grpSpPr>
            <a:xfrm>
              <a:off x="5666633" y="4278922"/>
              <a:ext cx="992481" cy="703316"/>
              <a:chOff x="5905089" y="3352173"/>
              <a:chExt cx="1016404" cy="568839"/>
            </a:xfrm>
          </p:grpSpPr>
          <p:pic>
            <p:nvPicPr>
              <p:cNvPr id="20" name="Picture 4" descr="バーチャル高校野球">
                <a:extLst>
                  <a:ext uri="{FF2B5EF4-FFF2-40B4-BE49-F238E27FC236}">
                    <a16:creationId xmlns:a16="http://schemas.microsoft.com/office/drawing/2014/main" id="{BA9C99A3-79EE-BA2B-A051-30D9A690C993}"/>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21" name="正方形/長方形 20">
                <a:extLst>
                  <a:ext uri="{FF2B5EF4-FFF2-40B4-BE49-F238E27FC236}">
                    <a16:creationId xmlns:a16="http://schemas.microsoft.com/office/drawing/2014/main" id="{E61570A6-3FAF-4864-D4CF-84EC3C574A3E}"/>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動画</a:t>
                </a:r>
                <a:br>
                  <a:rPr kumimoji="1" lang="en-US" altLang="ja-JP" sz="1600" b="1" dirty="0">
                    <a:solidFill>
                      <a:schemeClr val="bg1"/>
                    </a:solidFill>
                  </a:rPr>
                </a:br>
                <a:r>
                  <a:rPr kumimoji="1" lang="en-US" altLang="ja-JP" sz="1600" b="1" dirty="0">
                    <a:solidFill>
                      <a:schemeClr val="bg1"/>
                    </a:solidFill>
                  </a:rPr>
                  <a:t>CM</a:t>
                </a:r>
                <a:r>
                  <a:rPr kumimoji="1" lang="ja-JP" altLang="en-US" sz="1600" b="1" dirty="0">
                    <a:solidFill>
                      <a:schemeClr val="bg1"/>
                    </a:solidFill>
                  </a:rPr>
                  <a:t>枠</a:t>
                </a:r>
              </a:p>
            </p:txBody>
          </p:sp>
        </p:grpSp>
      </p:grpSp>
      <p:cxnSp>
        <p:nvCxnSpPr>
          <p:cNvPr id="29" name="直線コネクタ 28">
            <a:extLst>
              <a:ext uri="{FF2B5EF4-FFF2-40B4-BE49-F238E27FC236}">
                <a16:creationId xmlns:a16="http://schemas.microsoft.com/office/drawing/2014/main" id="{DEC431BD-98B5-676A-E95F-2721A2EB8AD3}"/>
              </a:ext>
            </a:extLst>
          </p:cNvPr>
          <p:cNvCxnSpPr>
            <a:cxnSpLocks/>
          </p:cNvCxnSpPr>
          <p:nvPr/>
        </p:nvCxnSpPr>
        <p:spPr>
          <a:xfrm>
            <a:off x="4593480"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446F43EB-0697-FCEA-411D-A493ECF404EB}"/>
              </a:ext>
            </a:extLst>
          </p:cNvPr>
          <p:cNvCxnSpPr>
            <a:cxnSpLocks/>
          </p:cNvCxnSpPr>
          <p:nvPr/>
        </p:nvCxnSpPr>
        <p:spPr>
          <a:xfrm flipH="1">
            <a:off x="7460018" y="1184280"/>
            <a:ext cx="111500" cy="190957"/>
          </a:xfrm>
          <a:prstGeom prst="line">
            <a:avLst/>
          </a:prstGeom>
          <a:ln w="15875" cap="rnd">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1" name="表 18">
            <a:extLst>
              <a:ext uri="{FF2B5EF4-FFF2-40B4-BE49-F238E27FC236}">
                <a16:creationId xmlns:a16="http://schemas.microsoft.com/office/drawing/2014/main" id="{CE76CA56-A49D-042A-B726-E361120A81C0}"/>
              </a:ext>
            </a:extLst>
          </p:cNvPr>
          <p:cNvGraphicFramePr>
            <a:graphicFrameLocks noGrp="1"/>
          </p:cNvGraphicFramePr>
          <p:nvPr>
            <p:extLst>
              <p:ext uri="{D42A27DB-BD31-4B8C-83A1-F6EECF244321}">
                <p14:modId xmlns:p14="http://schemas.microsoft.com/office/powerpoint/2010/main" val="651853391"/>
              </p:ext>
            </p:extLst>
          </p:nvPr>
        </p:nvGraphicFramePr>
        <p:xfrm>
          <a:off x="6096000" y="3884212"/>
          <a:ext cx="5616575" cy="2077641"/>
        </p:xfrm>
        <a:graphic>
          <a:graphicData uri="http://schemas.openxmlformats.org/drawingml/2006/table">
            <a:tbl>
              <a:tblPr bandRow="1">
                <a:tableStyleId>{93296810-A885-4BE3-A3E7-6D5BEEA58F35}</a:tableStyleId>
              </a:tblPr>
              <a:tblGrid>
                <a:gridCol w="2047305">
                  <a:extLst>
                    <a:ext uri="{9D8B030D-6E8A-4147-A177-3AD203B41FA5}">
                      <a16:colId xmlns:a16="http://schemas.microsoft.com/office/drawing/2014/main" val="693818872"/>
                    </a:ext>
                  </a:extLst>
                </a:gridCol>
                <a:gridCol w="3569270">
                  <a:extLst>
                    <a:ext uri="{9D8B030D-6E8A-4147-A177-3AD203B41FA5}">
                      <a16:colId xmlns:a16="http://schemas.microsoft.com/office/drawing/2014/main" val="2667932252"/>
                    </a:ext>
                  </a:extLst>
                </a:gridCol>
              </a:tblGrid>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正式名称</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第</a:t>
                      </a:r>
                      <a:r>
                        <a:rPr kumimoji="1" lang="en-US" altLang="zh-CN" sz="1600" b="0" i="0" dirty="0">
                          <a:solidFill>
                            <a:schemeClr val="tx1">
                              <a:lumMod val="65000"/>
                              <a:lumOff val="35000"/>
                            </a:schemeClr>
                          </a:solidFill>
                          <a:latin typeface="Meiryo" panose="020B0604030504040204" pitchFamily="34" charset="-128"/>
                          <a:ea typeface="Meiryo" panose="020B0604030504040204" pitchFamily="34" charset="-128"/>
                        </a:rPr>
                        <a:t>107</a:t>
                      </a: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回全国高等学校</a:t>
                      </a:r>
                      <a:endParaRPr kumimoji="1" lang="en-US" altLang="zh-CN" sz="1600" b="0" i="0" dirty="0">
                        <a:solidFill>
                          <a:schemeClr val="tx1">
                            <a:lumMod val="65000"/>
                            <a:lumOff val="35000"/>
                          </a:schemeClr>
                        </a:solidFill>
                        <a:latin typeface="Meiryo" panose="020B0604030504040204" pitchFamily="34" charset="-128"/>
                        <a:ea typeface="Meiryo" panose="020B0604030504040204" pitchFamily="34" charset="-128"/>
                      </a:endParaRPr>
                    </a:p>
                    <a:p>
                      <a:pPr algn="ctr"/>
                      <a:r>
                        <a:rPr kumimoji="1" lang="zh-CN" altLang="en-US" sz="1600" b="0" i="0" dirty="0">
                          <a:solidFill>
                            <a:schemeClr val="tx1">
                              <a:lumMod val="65000"/>
                              <a:lumOff val="35000"/>
                            </a:schemeClr>
                          </a:solidFill>
                          <a:latin typeface="Meiryo" panose="020B0604030504040204" pitchFamily="34" charset="-128"/>
                          <a:ea typeface="Meiryo" panose="020B0604030504040204" pitchFamily="34" charset="-128"/>
                        </a:rPr>
                        <a:t>野球選手権記念大会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77745396"/>
                  </a:ext>
                </a:extLst>
              </a:tr>
              <a:tr h="499507">
                <a:tc>
                  <a:txBody>
                    <a:bodyPr/>
                    <a:lstStyle/>
                    <a:p>
                      <a:pPr algn="ctr"/>
                      <a:r>
                        <a:rPr kumimoji="1" lang="zh-CN" altLang="en-US" sz="1400" b="0" i="0" dirty="0">
                          <a:solidFill>
                            <a:schemeClr val="bg1"/>
                          </a:solidFill>
                          <a:latin typeface="Meiryo" panose="020B0604030504040204" pitchFamily="34" charset="-128"/>
                          <a:ea typeface="Meiryo" panose="020B0604030504040204" pitchFamily="34" charset="-128"/>
                        </a:rPr>
                        <a:t>本大会実施日程</a:t>
                      </a:r>
                      <a:endParaRPr kumimoji="1" lang="ja-JP" altLang="en-US" sz="1400" b="0" i="0" dirty="0">
                        <a:solidFill>
                          <a:schemeClr val="bg1"/>
                        </a:solidFill>
                        <a:latin typeface="Meiryo" panose="020B0604030504040204" pitchFamily="34" charset="-128"/>
                        <a:ea typeface="Meiryo" panose="020B0604030504040204" pitchFamily="34" charset="-128"/>
                      </a:endParaRP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2025</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年</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8</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5</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日</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8</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月</a:t>
                      </a:r>
                      <a:r>
                        <a:rPr kumimoji="1" lang="en-US" altLang="ja-JP" sz="1600" b="0" i="0" dirty="0">
                          <a:solidFill>
                            <a:schemeClr val="tx1">
                              <a:lumMod val="65000"/>
                              <a:lumOff val="35000"/>
                            </a:schemeClr>
                          </a:solidFill>
                          <a:latin typeface="Meiryo" panose="020B0604030504040204" pitchFamily="34" charset="-128"/>
                          <a:ea typeface="Meiryo" panose="020B0604030504040204" pitchFamily="34" charset="-128"/>
                        </a:rPr>
                        <a:t>22</a:t>
                      </a:r>
                      <a:r>
                        <a:rPr kumimoji="1" lang="ja-JP" altLang="en-US" sz="1600" b="0" i="0">
                          <a:solidFill>
                            <a:schemeClr val="tx1">
                              <a:lumMod val="65000"/>
                              <a:lumOff val="35000"/>
                            </a:schemeClr>
                          </a:solidFill>
                          <a:latin typeface="Meiryo" panose="020B0604030504040204" pitchFamily="34" charset="-128"/>
                          <a:ea typeface="Meiryo" panose="020B0604030504040204" pitchFamily="34" charset="-128"/>
                        </a:rPr>
                        <a:t>日</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予定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812588993"/>
                  </a:ext>
                </a:extLst>
              </a:tr>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特集コンテンツ</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試合速報や日程など</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844986400"/>
                  </a:ext>
                </a:extLst>
              </a:tr>
              <a:tr h="499507">
                <a:tc>
                  <a:txBody>
                    <a:bodyPr/>
                    <a:lstStyle/>
                    <a:p>
                      <a:pPr algn="ctr"/>
                      <a:r>
                        <a:rPr kumimoji="1" lang="ja-JP" altLang="en-US" sz="1400" b="0" i="0">
                          <a:solidFill>
                            <a:schemeClr val="bg1"/>
                          </a:solidFill>
                          <a:latin typeface="Meiryo" panose="020B0604030504040204" pitchFamily="34" charset="-128"/>
                          <a:ea typeface="Meiryo" panose="020B0604030504040204" pitchFamily="34" charset="-128"/>
                        </a:rPr>
                        <a:t>デバイス</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tx1">
                        <a:lumMod val="50000"/>
                        <a:lumOff val="50000"/>
                      </a:schemeClr>
                    </a:solidFill>
                  </a:tcPr>
                </a:tc>
                <a:tc>
                  <a:txBody>
                    <a:bodyPr/>
                    <a:lstStyle/>
                    <a:p>
                      <a:pPr algn="ct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スポーツナビ</a:t>
                      </a:r>
                      <a:r>
                        <a:rPr kumimoji="1" lang="en" altLang="ja-JP" sz="1600" b="0" i="0" dirty="0">
                          <a:solidFill>
                            <a:schemeClr val="tx1">
                              <a:lumMod val="65000"/>
                              <a:lumOff val="35000"/>
                            </a:schemeClr>
                          </a:solidFill>
                          <a:latin typeface="Meiryo" panose="020B0604030504040204" pitchFamily="34" charset="-128"/>
                          <a:ea typeface="Meiryo" panose="020B0604030504040204" pitchFamily="34" charset="-128"/>
                        </a:rPr>
                        <a:t>PC / </a:t>
                      </a:r>
                      <a:r>
                        <a:rPr kumimoji="1" lang="ja-JP" altLang="en-US" sz="1600" b="0" i="0" dirty="0">
                          <a:solidFill>
                            <a:schemeClr val="tx1">
                              <a:lumMod val="65000"/>
                              <a:lumOff val="35000"/>
                            </a:schemeClr>
                          </a:solidFill>
                          <a:latin typeface="Meiryo" panose="020B0604030504040204" pitchFamily="34" charset="-128"/>
                          <a:ea typeface="Meiryo" panose="020B0604030504040204" pitchFamily="34" charset="-128"/>
                        </a:rPr>
                        <a:t>スマートフォン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5">
                        <a:lumMod val="20000"/>
                        <a:lumOff val="80000"/>
                      </a:schemeClr>
                    </a:solidFill>
                  </a:tcPr>
                </a:tc>
                <a:extLst>
                  <a:ext uri="{0D108BD9-81ED-4DB2-BD59-A6C34878D82A}">
                    <a16:rowId xmlns:a16="http://schemas.microsoft.com/office/drawing/2014/main" val="691224631"/>
                  </a:ext>
                </a:extLst>
              </a:tr>
            </a:tbl>
          </a:graphicData>
        </a:graphic>
      </p:graphicFrame>
      <p:sp>
        <p:nvSpPr>
          <p:cNvPr id="32" name="角丸四角形 18">
            <a:extLst>
              <a:ext uri="{FF2B5EF4-FFF2-40B4-BE49-F238E27FC236}">
                <a16:creationId xmlns:a16="http://schemas.microsoft.com/office/drawing/2014/main" id="{02C11943-B778-AAB9-827C-7A3AB5C3C50A}"/>
              </a:ext>
            </a:extLst>
          </p:cNvPr>
          <p:cNvSpPr>
            <a:spLocks noChangeAspect="1"/>
          </p:cNvSpPr>
          <p:nvPr/>
        </p:nvSpPr>
        <p:spPr>
          <a:xfrm>
            <a:off x="6096000" y="2788478"/>
            <a:ext cx="5616575" cy="892935"/>
          </a:xfrm>
          <a:prstGeom prst="roundRect">
            <a:avLst>
              <a:gd name="adj" fmla="val 50000"/>
            </a:avLst>
          </a:prstGeom>
          <a:solidFill>
            <a:srgbClr val="00003E">
              <a:alpha val="20057"/>
            </a:srgbClr>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全国の高校球児たちにとってアツい夏の戦いを</a:t>
            </a:r>
          </a:p>
          <a:p>
            <a:pPr algn="ctr">
              <a:lnSpc>
                <a:spcPct val="120000"/>
              </a:lnSpc>
            </a:pPr>
            <a:r>
              <a:rPr kumimoji="1" lang="en-US" altLang="ja-JP" sz="1600" b="1" dirty="0">
                <a:solidFill>
                  <a:schemeClr val="accent1">
                    <a:lumMod val="90000"/>
                    <a:lumOff val="10000"/>
                  </a:schemeClr>
                </a:solidFill>
                <a:latin typeface="Meiryo" panose="020B0604030504040204" pitchFamily="34" charset="-128"/>
                <a:ea typeface="Meiryo" panose="020B0604030504040204" pitchFamily="34" charset="-128"/>
              </a:rPr>
              <a:t>LIVE</a:t>
            </a:r>
            <a:r>
              <a:rPr kumimoji="1" lang="ja-JP" altLang="en-US" sz="1600" b="1" dirty="0">
                <a:solidFill>
                  <a:schemeClr val="accent1">
                    <a:lumMod val="90000"/>
                    <a:lumOff val="10000"/>
                  </a:schemeClr>
                </a:solidFill>
                <a:latin typeface="Meiryo" panose="020B0604030504040204" pitchFamily="34" charset="-128"/>
                <a:ea typeface="Meiryo" panose="020B0604030504040204" pitchFamily="34" charset="-128"/>
              </a:rPr>
              <a:t>配信で視聴可能</a:t>
            </a:r>
          </a:p>
        </p:txBody>
      </p:sp>
    </p:spTree>
    <p:extLst>
      <p:ext uri="{BB962C8B-B14F-4D97-AF65-F5344CB8AC3E}">
        <p14:creationId xmlns:p14="http://schemas.microsoft.com/office/powerpoint/2010/main" val="2839753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スポーツナビのご紹介</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a:t>01</a:t>
            </a:r>
            <a:endParaRPr kumimoji="1" lang="ja-JP" altLang="en-US"/>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31" name="図プレースホルダー 30" descr="時計 が含まれている画像&#10;&#10;AI 生成コンテンツは誤りを含む可能性があります。">
            <a:extLst>
              <a:ext uri="{FF2B5EF4-FFF2-40B4-BE49-F238E27FC236}">
                <a16:creationId xmlns:a16="http://schemas.microsoft.com/office/drawing/2014/main" id="{CEB9CD81-54B5-3548-EFC3-F6B06056C5D8}"/>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97" b="3323"/>
          <a:stretch>
            <a:fillRect/>
          </a:stretch>
        </p:blipFill>
        <p:spPr>
          <a:xfrm>
            <a:off x="5468281" y="2955701"/>
            <a:ext cx="1586282" cy="1687131"/>
          </a:xfrm>
        </p:spPr>
      </p:pic>
    </p:spTree>
    <p:extLst>
      <p:ext uri="{BB962C8B-B14F-4D97-AF65-F5344CB8AC3E}">
        <p14:creationId xmlns:p14="http://schemas.microsoft.com/office/powerpoint/2010/main" val="6704195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D5B8E5-1821-C59C-F10C-9E39D074DC67}"/>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65435C3B-86A2-58C9-F3F3-7FB06F2F5790}"/>
              </a:ext>
            </a:extLst>
          </p:cNvPr>
          <p:cNvSpPr>
            <a:spLocks noGrp="1" noChangeArrowheads="1"/>
          </p:cNvSpPr>
          <p:nvPr>
            <p:ph type="ctrTitle"/>
          </p:nvPr>
        </p:nvSpPr>
        <p:spPr bwMode="auto">
          <a:xfrm>
            <a:off x="587375" y="582613"/>
            <a:ext cx="11014075" cy="5651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noProof="0" dirty="0"/>
              <a:t>スポーツナビとは</a:t>
            </a:r>
            <a:endParaRPr lang="ja-JP" altLang="en-US" dirty="0"/>
          </a:p>
        </p:txBody>
      </p:sp>
      <p:sp>
        <p:nvSpPr>
          <p:cNvPr id="4" name="テキスト プレースホルダー 3">
            <a:extLst>
              <a:ext uri="{FF2B5EF4-FFF2-40B4-BE49-F238E27FC236}">
                <a16:creationId xmlns:a16="http://schemas.microsoft.com/office/drawing/2014/main" id="{34333A67-5BA3-0A3A-2A2E-7F2FBF7F339B}"/>
              </a:ext>
            </a:extLst>
          </p:cNvPr>
          <p:cNvSpPr>
            <a:spLocks noGrp="1"/>
          </p:cNvSpPr>
          <p:nvPr>
            <p:ph type="body" sz="quarter" idx="10"/>
          </p:nvPr>
        </p:nvSpPr>
        <p:spPr>
          <a:xfrm>
            <a:off x="587374" y="1098189"/>
            <a:ext cx="11014609" cy="792088"/>
          </a:xfrm>
        </p:spPr>
        <p:txBody>
          <a:bodyPr/>
          <a:lstStyle/>
          <a:p>
            <a:pPr lvl="0"/>
            <a:r>
              <a:rPr lang="en-US" altLang="ja-JP" noProof="0" dirty="0"/>
              <a:t>20</a:t>
            </a:r>
            <a:r>
              <a:rPr lang="ja-JP" altLang="en-US" noProof="0" dirty="0"/>
              <a:t>競技以上の最新情報や試合速報、ライブ配信等を提供する</a:t>
            </a:r>
            <a:r>
              <a:rPr lang="ja-JP" altLang="en-US" b="1" noProof="0" dirty="0">
                <a:solidFill>
                  <a:schemeClr val="accent4"/>
                </a:solidFill>
              </a:rPr>
              <a:t>日本最大級のスポーツ総合サイト</a:t>
            </a:r>
            <a:r>
              <a:rPr lang="ja-JP" altLang="en-US" noProof="0" dirty="0"/>
              <a:t>です。</a:t>
            </a:r>
            <a:endParaRPr lang="en-US" altLang="ja-JP" noProof="0" dirty="0"/>
          </a:p>
        </p:txBody>
      </p:sp>
      <p:sp>
        <p:nvSpPr>
          <p:cNvPr id="39" name="テキスト ボックス 38">
            <a:extLst>
              <a:ext uri="{FF2B5EF4-FFF2-40B4-BE49-F238E27FC236}">
                <a16:creationId xmlns:a16="http://schemas.microsoft.com/office/drawing/2014/main" id="{08CD25C4-4E9C-1DA0-97FF-4B4FA81961E4}"/>
              </a:ext>
            </a:extLst>
          </p:cNvPr>
          <p:cNvSpPr txBox="1"/>
          <p:nvPr/>
        </p:nvSpPr>
        <p:spPr>
          <a:xfrm>
            <a:off x="923845" y="6152697"/>
            <a:ext cx="1535677" cy="138499"/>
          </a:xfrm>
          <a:prstGeom prst="rect">
            <a:avLst/>
          </a:prstGeom>
          <a:noFill/>
        </p:spPr>
        <p:txBody>
          <a:bodyPr wrap="none" lIns="0" tIns="0" rIns="0" bIns="0">
            <a:spAutoFit/>
          </a:bodyPr>
          <a:lstStyle/>
          <a:p>
            <a:pPr algn="ctr"/>
            <a:r>
              <a:rPr lang="ja-JP" altLang="en-US" sz="900" dirty="0">
                <a:latin typeface="Meiryo" panose="020B0604030504040204" pitchFamily="34" charset="-128"/>
                <a:ea typeface="Meiryo" panose="020B0604030504040204" pitchFamily="34" charset="-128"/>
                <a:hlinkClick r:id="rId3"/>
              </a:rPr>
              <a:t>https://sports.yahoo.co.jp/</a:t>
            </a:r>
            <a:endParaRPr lang="ja-JP" altLang="en-US" sz="900" dirty="0">
              <a:latin typeface="Meiryo" panose="020B0604030504040204" pitchFamily="34" charset="-128"/>
              <a:ea typeface="Meiryo" panose="020B0604030504040204" pitchFamily="34" charset="-128"/>
            </a:endParaRPr>
          </a:p>
        </p:txBody>
      </p:sp>
      <p:graphicFrame>
        <p:nvGraphicFramePr>
          <p:cNvPr id="49" name="表 48">
            <a:extLst>
              <a:ext uri="{FF2B5EF4-FFF2-40B4-BE49-F238E27FC236}">
                <a16:creationId xmlns:a16="http://schemas.microsoft.com/office/drawing/2014/main" id="{B5ED9C04-92DE-A608-FCD0-228099BECB31}"/>
              </a:ext>
            </a:extLst>
          </p:cNvPr>
          <p:cNvGraphicFramePr>
            <a:graphicFrameLocks noGrp="1"/>
          </p:cNvGraphicFramePr>
          <p:nvPr/>
        </p:nvGraphicFramePr>
        <p:xfrm>
          <a:off x="3362084" y="1739615"/>
          <a:ext cx="8261678" cy="4114800"/>
        </p:xfrm>
        <a:graphic>
          <a:graphicData uri="http://schemas.openxmlformats.org/drawingml/2006/table">
            <a:tbl>
              <a:tblPr>
                <a:tableStyleId>{5C22544A-7EE6-4342-B048-85BDC9FD1C3A}</a:tableStyleId>
              </a:tblPr>
              <a:tblGrid>
                <a:gridCol w="1709678">
                  <a:extLst>
                    <a:ext uri="{9D8B030D-6E8A-4147-A177-3AD203B41FA5}">
                      <a16:colId xmlns:a16="http://schemas.microsoft.com/office/drawing/2014/main" val="1610001250"/>
                    </a:ext>
                  </a:extLst>
                </a:gridCol>
                <a:gridCol w="3276000">
                  <a:extLst>
                    <a:ext uri="{9D8B030D-6E8A-4147-A177-3AD203B41FA5}">
                      <a16:colId xmlns:a16="http://schemas.microsoft.com/office/drawing/2014/main" val="3345709733"/>
                    </a:ext>
                  </a:extLst>
                </a:gridCol>
                <a:gridCol w="3276000">
                  <a:extLst>
                    <a:ext uri="{9D8B030D-6E8A-4147-A177-3AD203B41FA5}">
                      <a16:colId xmlns:a16="http://schemas.microsoft.com/office/drawing/2014/main" val="1406377223"/>
                    </a:ext>
                  </a:extLst>
                </a:gridCol>
              </a:tblGrid>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PV</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algn="ctr">
                        <a:lnSpc>
                          <a:spcPct val="130000"/>
                        </a:lnSpc>
                      </a:pPr>
                      <a:r>
                        <a:rPr kumimoji="1" lang="en-US" altLang="ja-JP" sz="3200" b="1" dirty="0">
                          <a:solidFill>
                            <a:schemeClr val="accent4"/>
                          </a:solidFill>
                          <a:latin typeface="Meiryo" panose="020B0604030504040204" pitchFamily="34" charset="-128"/>
                          <a:ea typeface="Meiryo" panose="020B0604030504040204" pitchFamily="34" charset="-128"/>
                        </a:rPr>
                        <a:t>56.7</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200" b="0" baseline="5000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a:t>
                      </a:r>
                      <a:r>
                        <a:rPr kumimoji="1" lang="ja-JP" altLang="en-US" sz="2000" b="1" dirty="0">
                          <a:solidFill>
                            <a:schemeClr val="accent4"/>
                          </a:solidFill>
                          <a:latin typeface="Meiryo" panose="020B0604030504040204" pitchFamily="34" charset="-128"/>
                          <a:ea typeface="Meiryo" panose="020B0604030504040204" pitchFamily="34" charset="-128"/>
                        </a:rPr>
                        <a:t>億</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PV</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268612253"/>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月間</a:t>
                      </a:r>
                      <a:r>
                        <a:rPr kumimoji="1" lang="en-US" altLang="ja-JP" sz="1400" b="1" i="0" dirty="0">
                          <a:solidFill>
                            <a:schemeClr val="bg1"/>
                          </a:solidFill>
                          <a:latin typeface="Meiryo" panose="020B0604030504040204" pitchFamily="34" charset="-128"/>
                          <a:ea typeface="Meiryo" panose="020B0604030504040204" pitchFamily="34" charset="-128"/>
                        </a:rPr>
                        <a:t>UB</a:t>
                      </a:r>
                      <a:r>
                        <a:rPr kumimoji="1" lang="ja-JP" altLang="en-US" sz="1400" b="1" i="0">
                          <a:solidFill>
                            <a:schemeClr val="bg1"/>
                          </a:solidFill>
                          <a:latin typeface="Meiryo" panose="020B0604030504040204" pitchFamily="34" charset="-128"/>
                          <a:ea typeface="Meiryo" panose="020B0604030504040204" pitchFamily="34" charset="-128"/>
                        </a:rPr>
                        <a:t>数</a:t>
                      </a:r>
                    </a:p>
                  </a:txBody>
                  <a:tcPr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4,100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1,380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UU</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※2</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2994710445"/>
                  </a:ext>
                </a:extLst>
              </a:tr>
              <a:tr h="1371600">
                <a:tc>
                  <a:txBody>
                    <a:bodyPr/>
                    <a:lstStyle/>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アプリ</a:t>
                      </a:r>
                    </a:p>
                    <a:p>
                      <a:pPr algn="ctr">
                        <a:lnSpc>
                          <a:spcPct val="130000"/>
                        </a:lnSpc>
                      </a:pPr>
                      <a:r>
                        <a:rPr kumimoji="1" lang="ja-JP" altLang="en-US" sz="1400" b="1" i="0">
                          <a:solidFill>
                            <a:schemeClr val="bg1"/>
                          </a:solidFill>
                          <a:latin typeface="Meiryo" panose="020B0604030504040204" pitchFamily="34" charset="-128"/>
                          <a:ea typeface="Meiryo" panose="020B0604030504040204" pitchFamily="34" charset="-128"/>
                        </a:rPr>
                        <a:t>ダウンロード数</a:t>
                      </a:r>
                    </a:p>
                  </a:txBody>
                  <a:tcPr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1,100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latin typeface="Meiryo" panose="020B0604030504040204" pitchFamily="34" charset="-128"/>
                        <a:ea typeface="Meiryo" panose="020B0604030504040204" pitchFamily="34" charset="-128"/>
                      </a:endParaRPr>
                    </a:p>
                  </a:txBody>
                  <a:tcPr marL="900000" marR="0" marT="180000" marB="0" anchor="ctr">
                    <a:lnL w="12700" cmpd="sng">
                      <a:noFill/>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tc>
                  <a:txBody>
                    <a:bodyPr/>
                    <a:lstStyle/>
                    <a:p>
                      <a:pPr marL="0" marR="0" indent="0" algn="ctr" defTabSz="914400" rtl="0" eaLnBrk="1" fontAlgn="auto" latinLnBrk="0" hangingPunct="1">
                        <a:lnSpc>
                          <a:spcPct val="130000"/>
                        </a:lnSpc>
                        <a:spcBef>
                          <a:spcPts val="0"/>
                        </a:spcBef>
                        <a:spcAft>
                          <a:spcPts val="0"/>
                        </a:spcAft>
                        <a:buClrTx/>
                        <a:buSzTx/>
                        <a:buFontTx/>
                        <a:buNone/>
                        <a:tabLst/>
                        <a:defRPr/>
                      </a:pPr>
                      <a:r>
                        <a:rPr kumimoji="1" lang="en-US" altLang="ja-JP" sz="3200" b="1" dirty="0">
                          <a:solidFill>
                            <a:schemeClr val="accent4"/>
                          </a:solidFill>
                          <a:latin typeface="Meiryo" panose="020B0604030504040204" pitchFamily="34" charset="-128"/>
                          <a:ea typeface="Meiryo" panose="020B0604030504040204" pitchFamily="34" charset="-128"/>
                        </a:rPr>
                        <a:t>1,300</a:t>
                      </a:r>
                      <a:r>
                        <a:rPr kumimoji="1" lang="ja-JP" altLang="en-US" sz="2000" b="1" dirty="0">
                          <a:solidFill>
                            <a:schemeClr val="accent4"/>
                          </a:solidFill>
                          <a:latin typeface="Meiryo" panose="020B0604030504040204" pitchFamily="34" charset="-128"/>
                          <a:ea typeface="Meiryo" panose="020B0604030504040204" pitchFamily="34" charset="-128"/>
                        </a:rPr>
                        <a:t>万</a:t>
                      </a:r>
                      <a:r>
                        <a:rPr kumimoji="1" lang="en-US" altLang="ja-JP" sz="2000" b="1" dirty="0">
                          <a:solidFill>
                            <a:schemeClr val="accent4"/>
                          </a:solidFill>
                          <a:latin typeface="Meiryo" panose="020B0604030504040204" pitchFamily="34" charset="-128"/>
                          <a:ea typeface="Meiryo" panose="020B0604030504040204" pitchFamily="34" charset="-128"/>
                        </a:rPr>
                        <a:t> </a:t>
                      </a:r>
                      <a:r>
                        <a:rPr kumimoji="1" lang="en-US" altLang="ja-JP" sz="1600" b="1" dirty="0">
                          <a:solidFill>
                            <a:schemeClr val="tx2"/>
                          </a:solidFill>
                          <a:latin typeface="Meiryo" panose="020B0604030504040204" pitchFamily="34" charset="-128"/>
                          <a:ea typeface="Meiryo" panose="020B0604030504040204" pitchFamily="34" charset="-128"/>
                        </a:rPr>
                        <a:t>DL</a:t>
                      </a:r>
                      <a:r>
                        <a:rPr kumimoji="1" lang="en-US" altLang="ja-JP" sz="1050" b="1" baseline="30000" dirty="0">
                          <a:latin typeface="Meiryo" panose="020B0604030504040204" pitchFamily="34" charset="-128"/>
                          <a:ea typeface="Meiryo" panose="020B0604030504040204" pitchFamily="34" charset="-128"/>
                        </a:rPr>
                        <a:t> </a:t>
                      </a:r>
                      <a:r>
                        <a:rPr kumimoji="1" lang="en-US" altLang="ja-JP" sz="1200" b="0" baseline="50000" dirty="0">
                          <a:latin typeface="Meiryo" panose="020B0604030504040204" pitchFamily="34" charset="-128"/>
                          <a:ea typeface="Meiryo" panose="020B0604030504040204" pitchFamily="34" charset="-128"/>
                        </a:rPr>
                        <a:t>※3</a:t>
                      </a:r>
                      <a:endParaRPr kumimoji="1" lang="ja-JP" altLang="en-US" sz="1800" b="0" dirty="0">
                        <a:solidFill>
                          <a:schemeClr val="tx2"/>
                        </a:solidFill>
                        <a:latin typeface="Meiryo" panose="020B0604030504040204" pitchFamily="34" charset="-128"/>
                        <a:ea typeface="Meiryo" panose="020B0604030504040204" pitchFamily="34" charset="-128"/>
                      </a:endParaRPr>
                    </a:p>
                  </a:txBody>
                  <a:tcPr marL="900000" marR="0" marT="180000" marB="0" anchor="ctr">
                    <a:lnL w="12700" cap="flat" cmpd="sng" algn="ctr">
                      <a:solidFill>
                        <a:schemeClr val="bg1"/>
                      </a:solidFill>
                      <a:prstDash val="solid"/>
                      <a:round/>
                      <a:headEnd type="none" w="med" len="med"/>
                      <a:tailEnd type="none" w="med" len="med"/>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F2F2F5"/>
                    </a:solidFill>
                  </a:tcPr>
                </a:tc>
                <a:extLst>
                  <a:ext uri="{0D108BD9-81ED-4DB2-BD59-A6C34878D82A}">
                    <a16:rowId xmlns:a16="http://schemas.microsoft.com/office/drawing/2014/main" val="3333962735"/>
                  </a:ext>
                </a:extLst>
              </a:tr>
            </a:tbl>
          </a:graphicData>
        </a:graphic>
      </p:graphicFrame>
      <p:grpSp>
        <p:nvGrpSpPr>
          <p:cNvPr id="59" name="グループ化 58">
            <a:extLst>
              <a:ext uri="{FF2B5EF4-FFF2-40B4-BE49-F238E27FC236}">
                <a16:creationId xmlns:a16="http://schemas.microsoft.com/office/drawing/2014/main" id="{38554E66-63B2-35A4-952F-075BA96E0E19}"/>
              </a:ext>
            </a:extLst>
          </p:cNvPr>
          <p:cNvGrpSpPr>
            <a:grpSpLocks noChangeAspect="1"/>
          </p:cNvGrpSpPr>
          <p:nvPr/>
        </p:nvGrpSpPr>
        <p:grpSpPr>
          <a:xfrm>
            <a:off x="8570628" y="2068032"/>
            <a:ext cx="684000" cy="684000"/>
            <a:chOff x="9120351" y="1969093"/>
            <a:chExt cx="878448" cy="878448"/>
          </a:xfrm>
        </p:grpSpPr>
        <p:sp>
          <p:nvSpPr>
            <p:cNvPr id="56" name="円/楕円 55">
              <a:extLst>
                <a:ext uri="{FF2B5EF4-FFF2-40B4-BE49-F238E27FC236}">
                  <a16:creationId xmlns:a16="http://schemas.microsoft.com/office/drawing/2014/main" id="{C63D8275-6B75-9E30-65FA-A392EF62CB72}"/>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51" name="図 50">
              <a:extLst>
                <a:ext uri="{FF2B5EF4-FFF2-40B4-BE49-F238E27FC236}">
                  <a16:creationId xmlns:a16="http://schemas.microsoft.com/office/drawing/2014/main" id="{E47C3DB6-DF98-08BF-E9D3-B2C3D25EEB54}"/>
                </a:ext>
              </a:extLst>
            </p:cNvPr>
            <p:cNvPicPr>
              <a:picLocks noChangeAspect="1"/>
            </p:cNvPicPr>
            <p:nvPr/>
          </p:nvPicPr>
          <p:blipFill>
            <a:blip r:embed="rId4"/>
            <a:srcRect/>
            <a:stretch/>
          </p:blipFill>
          <p:spPr>
            <a:xfrm>
              <a:off x="9301384" y="2204142"/>
              <a:ext cx="516381" cy="462341"/>
            </a:xfrm>
            <a:prstGeom prst="rect">
              <a:avLst/>
            </a:prstGeom>
          </p:spPr>
        </p:pic>
      </p:grpSp>
      <p:pic>
        <p:nvPicPr>
          <p:cNvPr id="13313" name="図 13312" descr="ロゴ, 会社名&#10;&#10;自動的に生成された説明">
            <a:extLst>
              <a:ext uri="{FF2B5EF4-FFF2-40B4-BE49-F238E27FC236}">
                <a16:creationId xmlns:a16="http://schemas.microsoft.com/office/drawing/2014/main" id="{E6B89DF1-B664-5097-2B42-31F9608E84FB}"/>
              </a:ext>
            </a:extLst>
          </p:cNvPr>
          <p:cNvPicPr>
            <a:picLocks noChangeAspect="1"/>
          </p:cNvPicPr>
          <p:nvPr/>
        </p:nvPicPr>
        <p:blipFill>
          <a:blip r:embed="rId5"/>
          <a:stretch>
            <a:fillRect/>
          </a:stretch>
        </p:blipFill>
        <p:spPr>
          <a:xfrm>
            <a:off x="8594045" y="4869373"/>
            <a:ext cx="637166" cy="637166"/>
          </a:xfrm>
          <a:prstGeom prst="rect">
            <a:avLst/>
          </a:prstGeom>
        </p:spPr>
      </p:pic>
      <p:pic>
        <p:nvPicPr>
          <p:cNvPr id="13316" name="図 13315" descr="ロゴ&#10;&#10;自動的に生成された説明">
            <a:extLst>
              <a:ext uri="{FF2B5EF4-FFF2-40B4-BE49-F238E27FC236}">
                <a16:creationId xmlns:a16="http://schemas.microsoft.com/office/drawing/2014/main" id="{B2170B3A-798A-E6A5-82E3-49E41B157E73}"/>
              </a:ext>
            </a:extLst>
          </p:cNvPr>
          <p:cNvPicPr>
            <a:picLocks noChangeAspect="1"/>
          </p:cNvPicPr>
          <p:nvPr/>
        </p:nvPicPr>
        <p:blipFill rotWithShape="1">
          <a:blip r:embed="rId6"/>
          <a:srcRect/>
          <a:stretch/>
        </p:blipFill>
        <p:spPr>
          <a:xfrm>
            <a:off x="5319939" y="4869373"/>
            <a:ext cx="637166" cy="637166"/>
          </a:xfrm>
          <a:prstGeom prst="roundRect">
            <a:avLst>
              <a:gd name="adj" fmla="val 9921"/>
            </a:avLst>
          </a:prstGeom>
        </p:spPr>
      </p:pic>
      <p:sp>
        <p:nvSpPr>
          <p:cNvPr id="13325" name="角丸四角形 13324">
            <a:extLst>
              <a:ext uri="{FF2B5EF4-FFF2-40B4-BE49-F238E27FC236}">
                <a16:creationId xmlns:a16="http://schemas.microsoft.com/office/drawing/2014/main" id="{2272B4D8-B668-666A-C0EE-149DF4DC38CF}"/>
              </a:ext>
            </a:extLst>
          </p:cNvPr>
          <p:cNvSpPr/>
          <p:nvPr/>
        </p:nvSpPr>
        <p:spPr>
          <a:xfrm>
            <a:off x="6126805"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13329" name="グループ化 13328">
            <a:extLst>
              <a:ext uri="{FF2B5EF4-FFF2-40B4-BE49-F238E27FC236}">
                <a16:creationId xmlns:a16="http://schemas.microsoft.com/office/drawing/2014/main" id="{3377D0C6-3523-8B8E-450A-FE4BBD0C9675}"/>
              </a:ext>
            </a:extLst>
          </p:cNvPr>
          <p:cNvGrpSpPr>
            <a:grpSpLocks noChangeAspect="1"/>
          </p:cNvGrpSpPr>
          <p:nvPr/>
        </p:nvGrpSpPr>
        <p:grpSpPr>
          <a:xfrm>
            <a:off x="5293116" y="2068032"/>
            <a:ext cx="684000" cy="684000"/>
            <a:chOff x="5691351" y="1969093"/>
            <a:chExt cx="878448" cy="878448"/>
          </a:xfrm>
        </p:grpSpPr>
        <p:sp>
          <p:nvSpPr>
            <p:cNvPr id="13330" name="円/楕円 13329">
              <a:extLst>
                <a:ext uri="{FF2B5EF4-FFF2-40B4-BE49-F238E27FC236}">
                  <a16:creationId xmlns:a16="http://schemas.microsoft.com/office/drawing/2014/main" id="{2B3F8B64-79DB-05D1-3D56-3160274925E5}"/>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1" name="図 13330">
              <a:extLst>
                <a:ext uri="{FF2B5EF4-FFF2-40B4-BE49-F238E27FC236}">
                  <a16:creationId xmlns:a16="http://schemas.microsoft.com/office/drawing/2014/main" id="{A0C020A1-3828-237A-B8BB-2EAB15A4D89B}"/>
                </a:ext>
              </a:extLst>
            </p:cNvPr>
            <p:cNvPicPr>
              <a:picLocks noChangeAspect="1"/>
            </p:cNvPicPr>
            <p:nvPr/>
          </p:nvPicPr>
          <p:blipFill>
            <a:blip r:embed="rId7"/>
            <a:stretch>
              <a:fillRect/>
            </a:stretch>
          </p:blipFill>
          <p:spPr>
            <a:xfrm>
              <a:off x="5968756" y="2129100"/>
              <a:ext cx="323639" cy="558435"/>
            </a:xfrm>
            <a:prstGeom prst="rect">
              <a:avLst/>
            </a:prstGeom>
          </p:spPr>
        </p:pic>
      </p:grpSp>
      <p:grpSp>
        <p:nvGrpSpPr>
          <p:cNvPr id="13337" name="グループ化 13336">
            <a:extLst>
              <a:ext uri="{FF2B5EF4-FFF2-40B4-BE49-F238E27FC236}">
                <a16:creationId xmlns:a16="http://schemas.microsoft.com/office/drawing/2014/main" id="{DF78AB16-09DC-2351-D638-C9FAFB87B500}"/>
              </a:ext>
            </a:extLst>
          </p:cNvPr>
          <p:cNvGrpSpPr>
            <a:grpSpLocks noChangeAspect="1"/>
          </p:cNvGrpSpPr>
          <p:nvPr/>
        </p:nvGrpSpPr>
        <p:grpSpPr>
          <a:xfrm>
            <a:off x="5293116" y="3468702"/>
            <a:ext cx="684000" cy="684000"/>
            <a:chOff x="5691351" y="1969093"/>
            <a:chExt cx="878448" cy="878448"/>
          </a:xfrm>
        </p:grpSpPr>
        <p:sp>
          <p:nvSpPr>
            <p:cNvPr id="13338" name="円/楕円 13337">
              <a:extLst>
                <a:ext uri="{FF2B5EF4-FFF2-40B4-BE49-F238E27FC236}">
                  <a16:creationId xmlns:a16="http://schemas.microsoft.com/office/drawing/2014/main" id="{BCABECC3-D24E-8BF6-8571-5105211E7B48}"/>
                </a:ext>
              </a:extLst>
            </p:cNvPr>
            <p:cNvSpPr/>
            <p:nvPr/>
          </p:nvSpPr>
          <p:spPr>
            <a:xfrm>
              <a:off x="5691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13339" name="図 13338">
              <a:extLst>
                <a:ext uri="{FF2B5EF4-FFF2-40B4-BE49-F238E27FC236}">
                  <a16:creationId xmlns:a16="http://schemas.microsoft.com/office/drawing/2014/main" id="{527C4827-DAB8-0238-A689-159517DD1EA9}"/>
                </a:ext>
              </a:extLst>
            </p:cNvPr>
            <p:cNvPicPr>
              <a:picLocks noChangeAspect="1"/>
            </p:cNvPicPr>
            <p:nvPr/>
          </p:nvPicPr>
          <p:blipFill>
            <a:blip r:embed="rId7"/>
            <a:stretch>
              <a:fillRect/>
            </a:stretch>
          </p:blipFill>
          <p:spPr>
            <a:xfrm>
              <a:off x="5968756" y="2129100"/>
              <a:ext cx="323639" cy="558435"/>
            </a:xfrm>
            <a:prstGeom prst="rect">
              <a:avLst/>
            </a:prstGeom>
          </p:spPr>
        </p:pic>
      </p:grpSp>
      <p:sp>
        <p:nvSpPr>
          <p:cNvPr id="13340" name="角丸四角形 13339">
            <a:extLst>
              <a:ext uri="{FF2B5EF4-FFF2-40B4-BE49-F238E27FC236}">
                <a16:creationId xmlns:a16="http://schemas.microsoft.com/office/drawing/2014/main" id="{1B09C9D6-1C2B-2EDB-0B3F-8D9A134D3761}"/>
              </a:ext>
            </a:extLst>
          </p:cNvPr>
          <p:cNvSpPr/>
          <p:nvPr/>
        </p:nvSpPr>
        <p:spPr>
          <a:xfrm>
            <a:off x="9425592" y="2012162"/>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1" name="角丸四角形 13340">
            <a:extLst>
              <a:ext uri="{FF2B5EF4-FFF2-40B4-BE49-F238E27FC236}">
                <a16:creationId xmlns:a16="http://schemas.microsoft.com/office/drawing/2014/main" id="{BC48DEA7-371A-94B4-98AE-DA8E6A158017}"/>
              </a:ext>
            </a:extLst>
          </p:cNvPr>
          <p:cNvSpPr/>
          <p:nvPr/>
        </p:nvSpPr>
        <p:spPr>
          <a:xfrm>
            <a:off x="6126805"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スマートフォン</a:t>
            </a:r>
            <a:r>
              <a:rPr lang="en-US" altLang="ja-JP" sz="800" b="1" baseline="30000" dirty="0">
                <a:solidFill>
                  <a:schemeClr val="tx1">
                    <a:lumMod val="75000"/>
                    <a:lumOff val="25000"/>
                  </a:schemeClr>
                </a:solidFill>
                <a:latin typeface="Meiryo" panose="020B0604030504040204" pitchFamily="34" charset="-128"/>
                <a:ea typeface="Meiryo" panose="020B0604030504040204" pitchFamily="34" charset="-128"/>
              </a:rPr>
              <a:t>※1</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2" name="角丸四角形 13341">
            <a:extLst>
              <a:ext uri="{FF2B5EF4-FFF2-40B4-BE49-F238E27FC236}">
                <a16:creationId xmlns:a16="http://schemas.microsoft.com/office/drawing/2014/main" id="{803F6B84-CCD1-5427-A450-97BE2F2EF440}"/>
              </a:ext>
            </a:extLst>
          </p:cNvPr>
          <p:cNvSpPr/>
          <p:nvPr/>
        </p:nvSpPr>
        <p:spPr>
          <a:xfrm>
            <a:off x="9425592" y="34082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パソコン</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3" name="角丸四角形 13342">
            <a:extLst>
              <a:ext uri="{FF2B5EF4-FFF2-40B4-BE49-F238E27FC236}">
                <a16:creationId xmlns:a16="http://schemas.microsoft.com/office/drawing/2014/main" id="{A2B0CC6E-D2E7-BD26-7EC1-6F85C41AC6F3}"/>
              </a:ext>
            </a:extLst>
          </p:cNvPr>
          <p:cNvSpPr/>
          <p:nvPr/>
        </p:nvSpPr>
        <p:spPr>
          <a:xfrm>
            <a:off x="6126805"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スポーツナビアプリ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sp>
        <p:nvSpPr>
          <p:cNvPr id="13344" name="角丸四角形 13343">
            <a:extLst>
              <a:ext uri="{FF2B5EF4-FFF2-40B4-BE49-F238E27FC236}">
                <a16:creationId xmlns:a16="http://schemas.microsoft.com/office/drawing/2014/main" id="{100674A7-ECB3-5B3B-AEB4-D760CAD6CDC3}"/>
              </a:ext>
            </a:extLst>
          </p:cNvPr>
          <p:cNvSpPr/>
          <p:nvPr/>
        </p:nvSpPr>
        <p:spPr>
          <a:xfrm>
            <a:off x="9425592" y="4797008"/>
            <a:ext cx="1928723" cy="216000"/>
          </a:xfrm>
          <a:prstGeom prst="roundRect">
            <a:avLst>
              <a:gd name="adj" fmla="val 50000"/>
            </a:avLst>
          </a:prstGeom>
          <a:solidFill>
            <a:schemeClr val="bg1"/>
          </a:solidFill>
          <a:ln w="12700">
            <a:noFill/>
          </a:ln>
          <a:effectLst/>
        </p:spPr>
        <p:style>
          <a:lnRef idx="2">
            <a:schemeClr val="accent1">
              <a:shade val="15000"/>
            </a:schemeClr>
          </a:lnRef>
          <a:fillRef idx="1">
            <a:schemeClr val="accent1"/>
          </a:fillRef>
          <a:effectRef idx="0">
            <a:schemeClr val="accent1"/>
          </a:effectRef>
          <a:fontRef idx="minor">
            <a:schemeClr val="lt1"/>
          </a:fontRef>
        </p:style>
        <p:txBody>
          <a:bodyPr lIns="0" tIns="36000" rIns="0" bIns="0"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lang="ja-JP" altLang="en-US" sz="800" b="1">
                <a:solidFill>
                  <a:schemeClr val="tx1">
                    <a:lumMod val="75000"/>
                    <a:lumOff val="25000"/>
                  </a:schemeClr>
                </a:solidFill>
                <a:latin typeface="Meiryo" panose="020B0604030504040204" pitchFamily="34" charset="-128"/>
                <a:ea typeface="Meiryo" panose="020B0604030504040204" pitchFamily="34" charset="-128"/>
              </a:rPr>
              <a:t>野球速報アプリ</a:t>
            </a:r>
            <a:endParaRPr kumimoji="1" lang="ja-JP" altLang="en-US" sz="800" b="1" i="0" u="none" strike="noStrike" kern="1200" cap="none" normalizeH="0" baseline="30000" noProof="0">
              <a:ln>
                <a:noFill/>
              </a:ln>
              <a:solidFill>
                <a:schemeClr val="tx1">
                  <a:lumMod val="75000"/>
                  <a:lumOff val="25000"/>
                </a:schemeClr>
              </a:solidFill>
              <a:effectLst/>
              <a:uLnTx/>
              <a:uFillTx/>
              <a:latin typeface="Meiryo" panose="020B0604030504040204" pitchFamily="34" charset="-128"/>
              <a:ea typeface="Meiryo" panose="020B0604030504040204" pitchFamily="34" charset="-128"/>
              <a:cs typeface="+mn-cs"/>
            </a:endParaRPr>
          </a:p>
        </p:txBody>
      </p:sp>
      <p:grpSp>
        <p:nvGrpSpPr>
          <p:cNvPr id="5" name="グループ化 4">
            <a:extLst>
              <a:ext uri="{FF2B5EF4-FFF2-40B4-BE49-F238E27FC236}">
                <a16:creationId xmlns:a16="http://schemas.microsoft.com/office/drawing/2014/main" id="{A1B24A09-94C1-CE48-BAF4-A1E4A8017AA4}"/>
              </a:ext>
            </a:extLst>
          </p:cNvPr>
          <p:cNvGrpSpPr>
            <a:grpSpLocks noChangeAspect="1"/>
          </p:cNvGrpSpPr>
          <p:nvPr/>
        </p:nvGrpSpPr>
        <p:grpSpPr>
          <a:xfrm>
            <a:off x="8570628" y="3468702"/>
            <a:ext cx="684000" cy="684000"/>
            <a:chOff x="9120351" y="1969093"/>
            <a:chExt cx="878448" cy="878448"/>
          </a:xfrm>
        </p:grpSpPr>
        <p:sp>
          <p:nvSpPr>
            <p:cNvPr id="6" name="円/楕円 5">
              <a:extLst>
                <a:ext uri="{FF2B5EF4-FFF2-40B4-BE49-F238E27FC236}">
                  <a16:creationId xmlns:a16="http://schemas.microsoft.com/office/drawing/2014/main" id="{3168C452-58F7-09F3-8A8D-4589855CCC30}"/>
                </a:ext>
              </a:extLst>
            </p:cNvPr>
            <p:cNvSpPr/>
            <p:nvPr/>
          </p:nvSpPr>
          <p:spPr>
            <a:xfrm>
              <a:off x="9120351" y="1969093"/>
              <a:ext cx="878448" cy="878448"/>
            </a:xfrm>
            <a:prstGeom prst="ellipse">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kumimoji="1" lang="ja-JP" altLang="en-US" sz="1000" b="1" spc="150">
                <a:solidFill>
                  <a:schemeClr val="bg1"/>
                </a:solidFill>
                <a:latin typeface="Meiryo" panose="020B0604030504040204" pitchFamily="34" charset="-128"/>
                <a:ea typeface="Meiryo" panose="020B0604030504040204" pitchFamily="34" charset="-128"/>
              </a:endParaRPr>
            </a:p>
          </p:txBody>
        </p:sp>
        <p:pic>
          <p:nvPicPr>
            <p:cNvPr id="7" name="図 6">
              <a:extLst>
                <a:ext uri="{FF2B5EF4-FFF2-40B4-BE49-F238E27FC236}">
                  <a16:creationId xmlns:a16="http://schemas.microsoft.com/office/drawing/2014/main" id="{635C419D-A4CA-BE41-6945-6D9A74CCB5A4}"/>
                </a:ext>
              </a:extLst>
            </p:cNvPr>
            <p:cNvPicPr>
              <a:picLocks noChangeAspect="1"/>
            </p:cNvPicPr>
            <p:nvPr/>
          </p:nvPicPr>
          <p:blipFill>
            <a:blip r:embed="rId4"/>
            <a:srcRect/>
            <a:stretch/>
          </p:blipFill>
          <p:spPr>
            <a:xfrm>
              <a:off x="9301384" y="2204142"/>
              <a:ext cx="516381" cy="462341"/>
            </a:xfrm>
            <a:prstGeom prst="rect">
              <a:avLst/>
            </a:prstGeom>
          </p:spPr>
        </p:pic>
      </p:grpSp>
      <p:pic>
        <p:nvPicPr>
          <p:cNvPr id="8" name="図 7" descr="グラフィカル ユーザー インターフェイス, アプリケーション&#10;&#10;自動的に生成された説明">
            <a:extLst>
              <a:ext uri="{FF2B5EF4-FFF2-40B4-BE49-F238E27FC236}">
                <a16:creationId xmlns:a16="http://schemas.microsoft.com/office/drawing/2014/main" id="{C5C25299-5F5F-D794-2AFD-B72203B2C5F2}"/>
              </a:ext>
            </a:extLst>
          </p:cNvPr>
          <p:cNvPicPr>
            <a:picLocks noChangeAspect="1"/>
          </p:cNvPicPr>
          <p:nvPr/>
        </p:nvPicPr>
        <p:blipFill>
          <a:blip r:embed="rId8"/>
          <a:stretch>
            <a:fillRect/>
          </a:stretch>
        </p:blipFill>
        <p:spPr>
          <a:xfrm>
            <a:off x="635933" y="1611084"/>
            <a:ext cx="2354010" cy="4442477"/>
          </a:xfrm>
          <a:prstGeom prst="rect">
            <a:avLst/>
          </a:prstGeom>
          <a:effectLst>
            <a:outerShdw blurRad="317500" dist="101600" dir="2700000" algn="tl" rotWithShape="0">
              <a:prstClr val="black">
                <a:alpha val="40000"/>
              </a:prstClr>
            </a:outerShdw>
          </a:effectLst>
        </p:spPr>
      </p:pic>
      <p:sp>
        <p:nvSpPr>
          <p:cNvPr id="2" name="テキスト プレースホルダー 4">
            <a:extLst>
              <a:ext uri="{FF2B5EF4-FFF2-40B4-BE49-F238E27FC236}">
                <a16:creationId xmlns:a16="http://schemas.microsoft.com/office/drawing/2014/main" id="{431E0ABB-531D-432A-CA84-42A9BDD64ABD}"/>
              </a:ext>
            </a:extLst>
          </p:cNvPr>
          <p:cNvSpPr txBox="1">
            <a:spLocks/>
          </p:cNvSpPr>
          <p:nvPr/>
        </p:nvSpPr>
        <p:spPr bwMode="auto">
          <a:xfrm>
            <a:off x="3362084" y="5874274"/>
            <a:ext cx="8507335" cy="553998"/>
          </a:xfrm>
          <a:prstGeom prst="rect">
            <a:avLst/>
          </a:prstGeom>
          <a:ln>
            <a:miter lim="800000"/>
            <a:headEnd/>
            <a:tailEnd/>
          </a:ln>
        </p:spPr>
        <p:txBody>
          <a:bodyPr wrap="squar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ウェブとアプリを含む</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 </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月平均）</a:t>
            </a:r>
            <a:endParaRPr lang="en-US" altLang="ja-JP" sz="900" dirty="0">
              <a:solidFill>
                <a:schemeClr val="tx1">
                  <a:lumMod val="50000"/>
                  <a:lumOff val="50000"/>
                </a:schemeClr>
              </a:solidFill>
              <a:latin typeface="Meiryo" panose="020B0604030504040204" pitchFamily="34" charset="-128"/>
              <a:ea typeface="Meiryo" panose="020B0604030504040204" pitchFamily="34" charset="-128"/>
            </a:endParaRPr>
          </a:p>
          <a:p>
            <a:pPr lvl="0" algn="l">
              <a:defRPr/>
            </a:pP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プロ野球シーズン期平均：月間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PV</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74.4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14.5</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億、月間</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UB</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スマートフォン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4,610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パソコン </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1,560</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万</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11</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p>
          <a:p>
            <a:pPr lvl="0" algn="l">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 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LINE</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ヤフー自社調査（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2024</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3</a:t>
            </a:r>
            <a:r>
              <a:rPr lang="ja-JP" altLang="en-US" sz="900" dirty="0">
                <a:solidFill>
                  <a:schemeClr val="tx1">
                    <a:lumMod val="50000"/>
                    <a:lumOff val="50000"/>
                  </a:schemeClr>
                </a:solidFill>
                <a:latin typeface="Meiryo" panose="020B0604030504040204" pitchFamily="34" charset="-128"/>
                <a:ea typeface="Meiryo" panose="020B0604030504040204" pitchFamily="34" charset="-128"/>
              </a:rPr>
              <a:t>月）</a:t>
            </a:r>
          </a:p>
        </p:txBody>
      </p:sp>
    </p:spTree>
    <p:extLst>
      <p:ext uri="{BB962C8B-B14F-4D97-AF65-F5344CB8AC3E}">
        <p14:creationId xmlns:p14="http://schemas.microsoft.com/office/powerpoint/2010/main" val="4184575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1820BB-9372-B699-BB40-991FE66EB712}"/>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C64B938-9BCE-4FB8-F8D1-65347EB81BD9}"/>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en-US" altLang="ja-JP" dirty="0"/>
              <a:t>No.1</a:t>
            </a:r>
            <a:r>
              <a:rPr lang="ja-JP" altLang="en-US" dirty="0"/>
              <a:t>スポーツメディア</a:t>
            </a:r>
          </a:p>
        </p:txBody>
      </p:sp>
      <p:sp>
        <p:nvSpPr>
          <p:cNvPr id="4" name="テキスト プレースホルダー 3">
            <a:extLst>
              <a:ext uri="{FF2B5EF4-FFF2-40B4-BE49-F238E27FC236}">
                <a16:creationId xmlns:a16="http://schemas.microsoft.com/office/drawing/2014/main" id="{C4A98356-9FD9-3B25-E04D-4CE115024F73}"/>
              </a:ext>
            </a:extLst>
          </p:cNvPr>
          <p:cNvSpPr>
            <a:spLocks noGrp="1"/>
          </p:cNvSpPr>
          <p:nvPr>
            <p:ph type="body" sz="quarter" idx="10"/>
          </p:nvPr>
        </p:nvSpPr>
        <p:spPr>
          <a:xfrm>
            <a:off x="587374" y="1098189"/>
            <a:ext cx="11014609" cy="792088"/>
          </a:xfrm>
        </p:spPr>
        <p:txBody>
          <a:bodyPr/>
          <a:lstStyle/>
          <a:p>
            <a:pPr lvl="0"/>
            <a:r>
              <a:rPr lang="ja-JP" altLang="en-US" noProof="0" dirty="0"/>
              <a:t>スポーツ情報を頻繁に利用するユーザーが</a:t>
            </a:r>
            <a:r>
              <a:rPr lang="ja-JP" altLang="en-US" dirty="0"/>
              <a:t>、スポーツ情報を取得する</a:t>
            </a:r>
            <a:r>
              <a:rPr lang="ja-JP" altLang="en-US" noProof="0" dirty="0"/>
              <a:t>際に</a:t>
            </a:r>
            <a:r>
              <a:rPr lang="ja-JP" altLang="en-US" b="1" noProof="0" dirty="0">
                <a:solidFill>
                  <a:schemeClr val="accent4"/>
                </a:solidFill>
              </a:rPr>
              <a:t>一番目に思いつくメディア</a:t>
            </a:r>
            <a:r>
              <a:rPr lang="ja-JP" altLang="en-US" noProof="0" dirty="0"/>
              <a:t>として、</a:t>
            </a:r>
            <a:r>
              <a:rPr lang="ja-JP" altLang="en-US" b="1" noProof="0" dirty="0">
                <a:solidFill>
                  <a:schemeClr val="accent4"/>
                </a:solidFill>
              </a:rPr>
              <a:t>スポーツナビが</a:t>
            </a:r>
            <a:r>
              <a:rPr lang="ja-JP" altLang="en-US" b="1" noProof="0">
                <a:solidFill>
                  <a:schemeClr val="accent4"/>
                </a:solidFill>
              </a:rPr>
              <a:t>トップ</a:t>
            </a:r>
            <a:r>
              <a:rPr lang="ja-JP" altLang="en-US" noProof="0"/>
              <a:t>。</a:t>
            </a:r>
            <a:endParaRPr lang="en-US" altLang="ja-JP" noProof="0" dirty="0"/>
          </a:p>
          <a:p>
            <a:pPr lvl="0"/>
            <a:r>
              <a:rPr lang="en-US" altLang="ja-JP" b="1" noProof="0" dirty="0">
                <a:solidFill>
                  <a:schemeClr val="accent4"/>
                </a:solidFill>
              </a:rPr>
              <a:t>Yahoo! JAPAN</a:t>
            </a:r>
            <a:r>
              <a:rPr lang="ja-JP" altLang="en-US" b="1" noProof="0">
                <a:solidFill>
                  <a:schemeClr val="accent4"/>
                </a:solidFill>
              </a:rPr>
              <a:t>と</a:t>
            </a:r>
            <a:r>
              <a:rPr lang="ja-JP" altLang="en-US" b="1" noProof="0" dirty="0">
                <a:solidFill>
                  <a:schemeClr val="accent4"/>
                </a:solidFill>
              </a:rPr>
              <a:t>合わせると圧倒的</a:t>
            </a:r>
            <a:r>
              <a:rPr lang="en-US" altLang="ja-JP" b="1" noProof="0" dirty="0">
                <a:solidFill>
                  <a:schemeClr val="accent4"/>
                </a:solidFill>
              </a:rPr>
              <a:t>No.</a:t>
            </a:r>
            <a:r>
              <a:rPr lang="en-US" altLang="ja-JP" b="1" dirty="0">
                <a:solidFill>
                  <a:schemeClr val="accent4"/>
                </a:solidFill>
              </a:rPr>
              <a:t>1</a:t>
            </a:r>
            <a:r>
              <a:rPr lang="ja-JP" altLang="en-US" dirty="0"/>
              <a:t>。</a:t>
            </a:r>
            <a:endParaRPr lang="en-US" altLang="ja-JP" dirty="0"/>
          </a:p>
        </p:txBody>
      </p:sp>
      <p:graphicFrame>
        <p:nvGraphicFramePr>
          <p:cNvPr id="36" name="グラフ 35">
            <a:extLst>
              <a:ext uri="{FF2B5EF4-FFF2-40B4-BE49-F238E27FC236}">
                <a16:creationId xmlns:a16="http://schemas.microsoft.com/office/drawing/2014/main" id="{FCFBFDB1-D726-1660-C0ED-78A92E5DC517}"/>
              </a:ext>
            </a:extLst>
          </p:cNvPr>
          <p:cNvGraphicFramePr/>
          <p:nvPr/>
        </p:nvGraphicFramePr>
        <p:xfrm>
          <a:off x="129383" y="1994400"/>
          <a:ext cx="11349982" cy="4255364"/>
        </p:xfrm>
        <a:graphic>
          <a:graphicData uri="http://schemas.openxmlformats.org/drawingml/2006/chart">
            <c:chart xmlns:c="http://schemas.openxmlformats.org/drawingml/2006/chart" xmlns:r="http://schemas.openxmlformats.org/officeDocument/2006/relationships" r:id="rId3"/>
          </a:graphicData>
        </a:graphic>
      </p:graphicFrame>
      <p:sp>
        <p:nvSpPr>
          <p:cNvPr id="42" name="正方形/長方形 41">
            <a:extLst>
              <a:ext uri="{FF2B5EF4-FFF2-40B4-BE49-F238E27FC236}">
                <a16:creationId xmlns:a16="http://schemas.microsoft.com/office/drawing/2014/main" id="{E39D587D-D0F5-5179-668D-0D56044AC36F}"/>
              </a:ext>
            </a:extLst>
          </p:cNvPr>
          <p:cNvSpPr/>
          <p:nvPr/>
        </p:nvSpPr>
        <p:spPr>
          <a:xfrm>
            <a:off x="1077556" y="3864423"/>
            <a:ext cx="745397" cy="37439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4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11.3</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正方形/長方形 43">
            <a:extLst>
              <a:ext uri="{FF2B5EF4-FFF2-40B4-BE49-F238E27FC236}">
                <a16:creationId xmlns:a16="http://schemas.microsoft.com/office/drawing/2014/main" id="{63A0415B-53B7-7EA9-8C6C-481821056899}"/>
              </a:ext>
            </a:extLst>
          </p:cNvPr>
          <p:cNvSpPr/>
          <p:nvPr/>
        </p:nvSpPr>
        <p:spPr>
          <a:xfrm>
            <a:off x="2249143" y="4161161"/>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9.8</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正方形/長方形 44">
            <a:extLst>
              <a:ext uri="{FF2B5EF4-FFF2-40B4-BE49-F238E27FC236}">
                <a16:creationId xmlns:a16="http://schemas.microsoft.com/office/drawing/2014/main" id="{990CB130-DF99-09CB-F9E6-1A3248DA6C8B}"/>
              </a:ext>
            </a:extLst>
          </p:cNvPr>
          <p:cNvSpPr/>
          <p:nvPr/>
        </p:nvSpPr>
        <p:spPr>
          <a:xfrm>
            <a:off x="3304341" y="4328184"/>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8.8</a:t>
            </a:r>
            <a:r>
              <a:rPr kumimoji="0" lang="en-US" altLang="ja-JP" sz="1200" b="1" i="0" u="none" strike="noStrike" kern="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6" name="正方形/長方形 45">
            <a:extLst>
              <a:ext uri="{FF2B5EF4-FFF2-40B4-BE49-F238E27FC236}">
                <a16:creationId xmlns:a16="http://schemas.microsoft.com/office/drawing/2014/main" id="{997F1C6C-5C48-4C4C-C50D-BACC3B5FA985}"/>
              </a:ext>
            </a:extLst>
          </p:cNvPr>
          <p:cNvSpPr/>
          <p:nvPr/>
        </p:nvSpPr>
        <p:spPr>
          <a:xfrm>
            <a:off x="4358589" y="4413013"/>
            <a:ext cx="496931"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8.4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7" name="正方形/長方形 46">
            <a:extLst>
              <a:ext uri="{FF2B5EF4-FFF2-40B4-BE49-F238E27FC236}">
                <a16:creationId xmlns:a16="http://schemas.microsoft.com/office/drawing/2014/main" id="{5D87BB8B-E155-6B7A-4E4F-9F9C7725F95E}"/>
              </a:ext>
            </a:extLst>
          </p:cNvPr>
          <p:cNvSpPr/>
          <p:nvPr/>
        </p:nvSpPr>
        <p:spPr>
          <a:xfrm>
            <a:off x="5414346"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8" name="正方形/長方形 47">
            <a:extLst>
              <a:ext uri="{FF2B5EF4-FFF2-40B4-BE49-F238E27FC236}">
                <a16:creationId xmlns:a16="http://schemas.microsoft.com/office/drawing/2014/main" id="{C615BCAF-1FC3-0AEB-612E-4C2F1309B756}"/>
              </a:ext>
            </a:extLst>
          </p:cNvPr>
          <p:cNvSpPr/>
          <p:nvPr/>
        </p:nvSpPr>
        <p:spPr>
          <a:xfrm>
            <a:off x="6456068" y="4975113"/>
            <a:ext cx="496932" cy="312008"/>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20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4</a:t>
            </a:r>
            <a:r>
              <a:rPr kumimoji="0" lang="en-US" altLang="ja-JP" sz="20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0" lang="en-US" altLang="ja-JP" sz="120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20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正方形/長方形 48">
            <a:extLst>
              <a:ext uri="{FF2B5EF4-FFF2-40B4-BE49-F238E27FC236}">
                <a16:creationId xmlns:a16="http://schemas.microsoft.com/office/drawing/2014/main" id="{A65B335D-6A30-FA89-9A78-C58AB4FCE505}"/>
              </a:ext>
            </a:extLst>
          </p:cNvPr>
          <p:cNvSpPr/>
          <p:nvPr/>
        </p:nvSpPr>
        <p:spPr>
          <a:xfrm>
            <a:off x="7498332"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2" name="正方形/長方形 51">
            <a:extLst>
              <a:ext uri="{FF2B5EF4-FFF2-40B4-BE49-F238E27FC236}">
                <a16:creationId xmlns:a16="http://schemas.microsoft.com/office/drawing/2014/main" id="{D6A0C4DC-D350-F39D-C066-8318AC242B68}"/>
              </a:ext>
            </a:extLst>
          </p:cNvPr>
          <p:cNvSpPr/>
          <p:nvPr/>
        </p:nvSpPr>
        <p:spPr>
          <a:xfrm>
            <a:off x="8540053" y="5211965"/>
            <a:ext cx="42639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1.1</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3" name="正方形/長方形 52">
            <a:extLst>
              <a:ext uri="{FF2B5EF4-FFF2-40B4-BE49-F238E27FC236}">
                <a16:creationId xmlns:a16="http://schemas.microsoft.com/office/drawing/2014/main" id="{6CEE2F58-259E-A5FD-4FC7-AE00183804CA}"/>
              </a:ext>
            </a:extLst>
          </p:cNvPr>
          <p:cNvSpPr/>
          <p:nvPr/>
        </p:nvSpPr>
        <p:spPr>
          <a:xfrm>
            <a:off x="9620059" y="5375258"/>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0.6</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4" name="正方形/長方形 53">
            <a:extLst>
              <a:ext uri="{FF2B5EF4-FFF2-40B4-BE49-F238E27FC236}">
                <a16:creationId xmlns:a16="http://schemas.microsoft.com/office/drawing/2014/main" id="{20D7F1AF-1A72-88FC-E92B-2436BACDB661}"/>
              </a:ext>
            </a:extLst>
          </p:cNvPr>
          <p:cNvSpPr/>
          <p:nvPr/>
        </p:nvSpPr>
        <p:spPr>
          <a:xfrm>
            <a:off x="10661781" y="5397457"/>
            <a:ext cx="410369" cy="249620"/>
          </a:xfrm>
          <a:prstGeom prst="rect">
            <a:avLst/>
          </a:prstGeom>
          <a:noFill/>
          <a:ln w="9525" cap="flat" cmpd="sng" algn="ctr">
            <a:noFill/>
            <a:prstDash val="solid"/>
          </a:ln>
          <a:effectLst/>
        </p:spPr>
        <p:txBody>
          <a:bodyPr rot="0" spcFirstLastPara="0" vert="horz" wrap="none" lIns="0" tIns="0" rIns="0" bIns="0" numCol="1" spcCol="0" rtlCol="0" fromWordArt="0" anchor="ctr" anchorCtr="0" forceAA="0" compatLnSpc="1">
            <a:prstTxWarp prst="textNoShape">
              <a:avLst/>
            </a:prstTxWarp>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en-US" altLang="ja-JP" sz="1600" b="1" kern="0" dirty="0">
                <a:solidFill>
                  <a:schemeClr val="tx1">
                    <a:lumMod val="50000"/>
                    <a:lumOff val="50000"/>
                  </a:schemeClr>
                </a:solidFill>
                <a:latin typeface="Segoe UI" panose="020B0502040204020203" pitchFamily="34" charset="0"/>
                <a:ea typeface="Meiryo" panose="020B0604030504040204" pitchFamily="34" charset="-128"/>
                <a:cs typeface="Segoe UI" panose="020B0502040204020203" pitchFamily="34" charset="0"/>
              </a:rPr>
              <a:t>0.5</a:t>
            </a:r>
            <a:r>
              <a:rPr kumimoji="0" lang="en-US" altLang="ja-JP" sz="1050" b="1" i="0" u="none" strike="noStrike" kern="0" cap="none" spc="0" normalizeH="0" baseline="0" noProof="0" dirty="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0" lang="ja-JP" altLang="en-US" sz="1050" b="1" i="0" u="none" strike="noStrike" kern="0" cap="none" spc="0" normalizeH="0" baseline="0" noProof="0">
              <a:ln>
                <a:noFill/>
              </a:ln>
              <a:solidFill>
                <a:schemeClr val="tx1">
                  <a:lumMod val="50000"/>
                  <a:lumOff val="50000"/>
                </a:schemeClr>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2" name="テキスト ボックス 1">
            <a:extLst>
              <a:ext uri="{FF2B5EF4-FFF2-40B4-BE49-F238E27FC236}">
                <a16:creationId xmlns:a16="http://schemas.microsoft.com/office/drawing/2014/main" id="{B2211087-7208-2F44-BCAC-73681C9E4752}"/>
              </a:ext>
            </a:extLst>
          </p:cNvPr>
          <p:cNvSpPr txBox="1"/>
          <p:nvPr/>
        </p:nvSpPr>
        <p:spPr>
          <a:xfrm>
            <a:off x="872553" y="5855307"/>
            <a:ext cx="1130349" cy="221018"/>
          </a:xfrm>
          <a:prstGeom prst="rect">
            <a:avLst/>
          </a:prstGeom>
          <a:solidFill>
            <a:schemeClr val="bg1"/>
          </a:solidFill>
        </p:spPr>
        <p:txBody>
          <a:bodyPr wrap="square" lIns="0" tIns="36000" rIns="0" bIns="0" rtlCol="0" anchor="t">
            <a:spAutoFit/>
          </a:bodyPr>
          <a:lstStyle/>
          <a:p>
            <a:pPr algn="ctr"/>
            <a:r>
              <a:rPr kumimoji="1" lang="ja-JP" altLang="en-US" sz="1200" b="1">
                <a:solidFill>
                  <a:schemeClr val="accent3"/>
                </a:solidFill>
                <a:latin typeface="Meiryo" panose="020B0604030504040204" pitchFamily="34" charset="-128"/>
                <a:ea typeface="Meiryo" panose="020B0604030504040204" pitchFamily="34" charset="-128"/>
              </a:rPr>
              <a:t>スポーツナビ</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3" name="テキスト ボックス 2">
            <a:extLst>
              <a:ext uri="{FF2B5EF4-FFF2-40B4-BE49-F238E27FC236}">
                <a16:creationId xmlns:a16="http://schemas.microsoft.com/office/drawing/2014/main" id="{E99B99C3-FEF5-1779-924A-52B2EA1E80CB}"/>
              </a:ext>
            </a:extLst>
          </p:cNvPr>
          <p:cNvSpPr txBox="1"/>
          <p:nvPr/>
        </p:nvSpPr>
        <p:spPr>
          <a:xfrm>
            <a:off x="2987631" y="5855307"/>
            <a:ext cx="1130349" cy="221018"/>
          </a:xfrm>
          <a:prstGeom prst="rect">
            <a:avLst/>
          </a:prstGeom>
          <a:solidFill>
            <a:schemeClr val="bg1"/>
          </a:solidFill>
        </p:spPr>
        <p:txBody>
          <a:bodyPr wrap="square" lIns="0" tIns="36000" rIns="0" bIns="0" rtlCol="0" anchor="t">
            <a:spAutoFit/>
          </a:bodyPr>
          <a:lstStyle/>
          <a:p>
            <a:pPr algn="ctr"/>
            <a:r>
              <a:rPr kumimoji="1" lang="en-US" altLang="ja-JP" sz="1200" b="1" dirty="0">
                <a:solidFill>
                  <a:schemeClr val="accent3"/>
                </a:solidFill>
                <a:latin typeface="Meiryo" panose="020B0604030504040204" pitchFamily="34" charset="-128"/>
                <a:ea typeface="Meiryo" panose="020B0604030504040204" pitchFamily="34" charset="-128"/>
              </a:rPr>
              <a:t>Yahoo! JAPAN</a:t>
            </a:r>
            <a:endParaRPr kumimoji="1" lang="ja-JP" altLang="en-US" sz="1200" b="1" dirty="0">
              <a:solidFill>
                <a:schemeClr val="accent3"/>
              </a:solidFill>
              <a:latin typeface="Meiryo" panose="020B0604030504040204" pitchFamily="34" charset="-128"/>
              <a:ea typeface="Meiryo" panose="020B0604030504040204" pitchFamily="34" charset="-128"/>
            </a:endParaRPr>
          </a:p>
        </p:txBody>
      </p:sp>
      <p:sp>
        <p:nvSpPr>
          <p:cNvPr id="6" name="テキスト ボックス 5">
            <a:extLst>
              <a:ext uri="{FF2B5EF4-FFF2-40B4-BE49-F238E27FC236}">
                <a16:creationId xmlns:a16="http://schemas.microsoft.com/office/drawing/2014/main" id="{34C9E2E3-8BB2-0A69-A1F2-6B2C2CD63E47}"/>
              </a:ext>
            </a:extLst>
          </p:cNvPr>
          <p:cNvSpPr txBox="1"/>
          <p:nvPr/>
        </p:nvSpPr>
        <p:spPr>
          <a:xfrm>
            <a:off x="4219459" y="6013528"/>
            <a:ext cx="721688" cy="282573"/>
          </a:xfrm>
          <a:prstGeom prst="rect">
            <a:avLst/>
          </a:prstGeom>
          <a:solidFill>
            <a:schemeClr val="bg1"/>
          </a:solidFill>
        </p:spPr>
        <p:txBody>
          <a:bodyPr wrap="square" lIns="0" tIns="36000" rIns="0" bIns="0" rtlCol="0" anchor="t">
            <a:spAutoFit/>
          </a:bodyPr>
          <a:lstStyle/>
          <a:p>
            <a:pPr marL="108000" indent="-457200"/>
            <a:r>
              <a:rPr kumimoji="1" lang="en-US" altLang="ja-JP" sz="800" dirty="0">
                <a:solidFill>
                  <a:schemeClr val="tx1">
                    <a:lumMod val="95000"/>
                    <a:lumOff val="5000"/>
                  </a:schemeClr>
                </a:solidFill>
                <a:latin typeface="Meiryo" panose="020B0604030504040204" pitchFamily="34" charset="-128"/>
                <a:ea typeface="Meiryo" panose="020B0604030504040204" pitchFamily="34" charset="-128"/>
              </a:rPr>
              <a:t>※</a:t>
            </a:r>
            <a:r>
              <a:rPr kumimoji="1" lang="ja-JP" altLang="en-US" sz="800">
                <a:solidFill>
                  <a:schemeClr val="tx1">
                    <a:lumMod val="95000"/>
                    <a:lumOff val="5000"/>
                  </a:schemeClr>
                </a:solidFill>
                <a:latin typeface="Meiryo" panose="020B0604030504040204" pitchFamily="34" charset="-128"/>
                <a:ea typeface="Meiryo" panose="020B0604030504040204" pitchFamily="34" charset="-128"/>
              </a:rPr>
              <a:t>地方の民放局は除く</a:t>
            </a:r>
            <a:endParaRPr kumimoji="1" lang="ja-JP" altLang="en-US" sz="800" dirty="0">
              <a:solidFill>
                <a:schemeClr val="tx1">
                  <a:lumMod val="95000"/>
                  <a:lumOff val="5000"/>
                </a:schemeClr>
              </a:solidFill>
              <a:latin typeface="Meiryo" panose="020B0604030504040204" pitchFamily="34" charset="-128"/>
              <a:ea typeface="Meiryo" panose="020B0604030504040204" pitchFamily="34" charset="-128"/>
            </a:endParaRPr>
          </a:p>
        </p:txBody>
      </p:sp>
      <p:sp>
        <p:nvSpPr>
          <p:cNvPr id="7" name="テキスト プレースホルダー 4">
            <a:extLst>
              <a:ext uri="{FF2B5EF4-FFF2-40B4-BE49-F238E27FC236}">
                <a16:creationId xmlns:a16="http://schemas.microsoft.com/office/drawing/2014/main" id="{F656C9D4-57E8-DE1A-0883-81A4EC05BDBA}"/>
              </a:ext>
            </a:extLst>
          </p:cNvPr>
          <p:cNvSpPr txBox="1">
            <a:spLocks/>
          </p:cNvSpPr>
          <p:nvPr/>
        </p:nvSpPr>
        <p:spPr bwMode="auto">
          <a:xfrm>
            <a:off x="5573738" y="6296101"/>
            <a:ext cx="6073779" cy="138499"/>
          </a:xfrm>
          <a:prstGeom prst="rect">
            <a:avLst/>
          </a:prstGeom>
          <a:ln>
            <a:miter lim="800000"/>
            <a:headEnd/>
            <a:tailEnd/>
          </a:ln>
        </p:spPr>
        <p:txBody>
          <a:bodyPr wrap="none" lIns="0" tIns="0" rIns="0" bIns="0" anchor="ctr">
            <a:spAutoFit/>
          </a:bodyP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r">
              <a:defRPr/>
            </a:pP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a:t>
            </a:r>
            <a:r>
              <a:rPr lang="ja-JP" altLang="en-US" sz="90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Yahoo! JAPAN</a:t>
            </a:r>
            <a:r>
              <a:rPr lang="ja-JP" altLang="en-US" sz="900">
                <a:solidFill>
                  <a:schemeClr val="tx1">
                    <a:lumMod val="50000"/>
                    <a:lumOff val="50000"/>
                  </a:schemeClr>
                </a:solidFill>
                <a:latin typeface="Meiryo" panose="020B0604030504040204" pitchFamily="34" charset="-128"/>
                <a:ea typeface="Meiryo" panose="020B0604030504040204" pitchFamily="34" charset="-128"/>
              </a:rPr>
              <a:t>自社調査（</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2022</a:t>
            </a:r>
            <a:r>
              <a:rPr lang="ja-JP" altLang="en-US" sz="900">
                <a:solidFill>
                  <a:schemeClr val="tx1">
                    <a:lumMod val="50000"/>
                    <a:lumOff val="50000"/>
                  </a:schemeClr>
                </a:solidFill>
                <a:latin typeface="Meiryo" panose="020B0604030504040204" pitchFamily="34" charset="-128"/>
                <a:ea typeface="Meiryo" panose="020B0604030504040204" pitchFamily="34" charset="-128"/>
              </a:rPr>
              <a:t>年</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9</a:t>
            </a:r>
            <a:r>
              <a:rPr lang="ja-JP" altLang="en-US" sz="900">
                <a:solidFill>
                  <a:schemeClr val="tx1">
                    <a:lumMod val="50000"/>
                    <a:lumOff val="50000"/>
                  </a:schemeClr>
                </a:solidFill>
                <a:latin typeface="Meiryo" panose="020B0604030504040204" pitchFamily="34" charset="-128"/>
                <a:ea typeface="Meiryo" panose="020B0604030504040204" pitchFamily="34" charset="-128"/>
              </a:rPr>
              <a:t>月）週</a:t>
            </a:r>
            <a:r>
              <a:rPr lang="en-US" altLang="ja-JP" sz="900" dirty="0">
                <a:solidFill>
                  <a:schemeClr val="tx1">
                    <a:lumMod val="50000"/>
                    <a:lumOff val="50000"/>
                  </a:schemeClr>
                </a:solidFill>
                <a:latin typeface="Meiryo" panose="020B0604030504040204" pitchFamily="34" charset="-128"/>
                <a:ea typeface="Meiryo" panose="020B0604030504040204" pitchFamily="34" charset="-128"/>
              </a:rPr>
              <a:t>1</a:t>
            </a:r>
            <a:r>
              <a:rPr lang="ja-JP" altLang="en-US" sz="900">
                <a:solidFill>
                  <a:schemeClr val="tx1">
                    <a:lumMod val="50000"/>
                    <a:lumOff val="50000"/>
                  </a:schemeClr>
                </a:solidFill>
                <a:latin typeface="Meiryo" panose="020B0604030504040204" pitchFamily="34" charset="-128"/>
                <a:ea typeface="Meiryo" panose="020B0604030504040204" pitchFamily="34" charset="-128"/>
              </a:rPr>
              <a:t>日以上スポーツ情報取得者におけるトップマインドシェア（％）</a:t>
            </a:r>
          </a:p>
        </p:txBody>
      </p:sp>
    </p:spTree>
    <p:extLst>
      <p:ext uri="{BB962C8B-B14F-4D97-AF65-F5344CB8AC3E}">
        <p14:creationId xmlns:p14="http://schemas.microsoft.com/office/powerpoint/2010/main" val="20367346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DC8C42-6CFE-9360-D993-9DD7C6F74C2E}"/>
            </a:ext>
          </a:extLst>
        </p:cNvPr>
        <p:cNvGrpSpPr/>
        <p:nvPr/>
      </p:nvGrpSpPr>
      <p:grpSpPr>
        <a:xfrm>
          <a:off x="0" y="0"/>
          <a:ext cx="0" cy="0"/>
          <a:chOff x="0" y="0"/>
          <a:chExt cx="0" cy="0"/>
        </a:xfrm>
      </p:grpSpPr>
      <p:sp>
        <p:nvSpPr>
          <p:cNvPr id="13314" name="タイトル 2">
            <a:extLst>
              <a:ext uri="{FF2B5EF4-FFF2-40B4-BE49-F238E27FC236}">
                <a16:creationId xmlns:a16="http://schemas.microsoft.com/office/drawing/2014/main" id="{D96D1E5B-0256-F369-09E0-FF71359CDE76}"/>
              </a:ext>
            </a:extLst>
          </p:cNvPr>
          <p:cNvSpPr>
            <a:spLocks noGrp="1" noChangeArrowheads="1"/>
          </p:cNvSpPr>
          <p:nvPr>
            <p:ph type="ctrTitle"/>
          </p:nvPr>
        </p:nvSpPr>
        <p:spPr bwMode="auto">
          <a:xfrm>
            <a:off x="587376" y="583184"/>
            <a:ext cx="11014607" cy="5642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numCol="1" anchorCtr="0" compatLnSpc="1">
            <a:prstTxWarp prst="textNoShape">
              <a:avLst/>
            </a:prstTxWarp>
          </a:bodyPr>
          <a:lstStyle/>
          <a:p>
            <a:r>
              <a:rPr lang="ja-JP" altLang="en-US" dirty="0"/>
              <a:t>ユーザー属性（性年代）</a:t>
            </a:r>
          </a:p>
        </p:txBody>
      </p:sp>
      <p:sp>
        <p:nvSpPr>
          <p:cNvPr id="4" name="テキスト プレースホルダー 3">
            <a:extLst>
              <a:ext uri="{FF2B5EF4-FFF2-40B4-BE49-F238E27FC236}">
                <a16:creationId xmlns:a16="http://schemas.microsoft.com/office/drawing/2014/main" id="{A2AB3ADF-239D-6163-E4B3-D226FDDE6B52}"/>
              </a:ext>
            </a:extLst>
          </p:cNvPr>
          <p:cNvSpPr>
            <a:spLocks noGrp="1"/>
          </p:cNvSpPr>
          <p:nvPr>
            <p:ph type="body" sz="quarter" idx="10"/>
          </p:nvPr>
        </p:nvSpPr>
        <p:spPr>
          <a:xfrm>
            <a:off x="587374" y="1098189"/>
            <a:ext cx="11014609" cy="792088"/>
          </a:xfrm>
        </p:spPr>
        <p:txBody>
          <a:bodyPr/>
          <a:lstStyle/>
          <a:p>
            <a:r>
              <a:rPr lang="ja-JP" altLang="en-US" dirty="0"/>
              <a:t>男性の割合が高く、</a:t>
            </a:r>
            <a:r>
              <a:rPr lang="en-US" altLang="ja-JP" dirty="0"/>
              <a:t>40</a:t>
            </a:r>
            <a:r>
              <a:rPr lang="ja-JP" altLang="en-US" dirty="0"/>
              <a:t>代から</a:t>
            </a:r>
            <a:r>
              <a:rPr lang="en-US" altLang="ja-JP" dirty="0"/>
              <a:t>60</a:t>
            </a:r>
            <a:r>
              <a:rPr lang="ja-JP" altLang="en-US" dirty="0"/>
              <a:t>代中心。スマートフォンは</a:t>
            </a:r>
            <a:r>
              <a:rPr lang="en-US" altLang="ja-JP" dirty="0"/>
              <a:t>20</a:t>
            </a:r>
            <a:r>
              <a:rPr lang="ja-JP" altLang="en-US" dirty="0"/>
              <a:t>代</a:t>
            </a:r>
            <a:r>
              <a:rPr lang="en-US" altLang="ja-JP" dirty="0"/>
              <a:t>30</a:t>
            </a:r>
            <a:r>
              <a:rPr lang="ja-JP" altLang="en-US" dirty="0"/>
              <a:t>代のユーザーも数多く利用しています。</a:t>
            </a:r>
          </a:p>
        </p:txBody>
      </p:sp>
      <p:sp>
        <p:nvSpPr>
          <p:cNvPr id="14" name="正方形/長方形 13">
            <a:extLst>
              <a:ext uri="{FF2B5EF4-FFF2-40B4-BE49-F238E27FC236}">
                <a16:creationId xmlns:a16="http://schemas.microsoft.com/office/drawing/2014/main" id="{95E3BB4E-A090-3CDA-56A5-E155E834A8F9}"/>
              </a:ext>
            </a:extLst>
          </p:cNvPr>
          <p:cNvSpPr/>
          <p:nvPr/>
        </p:nvSpPr>
        <p:spPr>
          <a:xfrm>
            <a:off x="2722487" y="6291851"/>
            <a:ext cx="8856592" cy="382412"/>
          </a:xfrm>
          <a:prstGeom prst="rect">
            <a:avLst/>
          </a:prstGeom>
        </p:spPr>
        <p:txBody>
          <a:bodyPr wrap="none" lIns="0" tIns="0" rIns="0" bIns="0">
            <a:spAutoFit/>
          </a:bodyPr>
          <a:lstStyle/>
          <a:p>
            <a:pPr defTabSz="1131757">
              <a:lnSpc>
                <a:spcPct val="120000"/>
              </a:lnSpc>
              <a:defRPr/>
            </a:pP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出典：「</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rPr>
              <a:t>NetView</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Custom Data Feed</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」を元に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Yahoo! JAPAN</a:t>
            </a:r>
            <a:r>
              <a:rPr lang="ja-JP" altLang="en-US" sz="700" dirty="0">
                <a:solidFill>
                  <a:schemeClr val="tx1">
                    <a:lumMod val="50000"/>
                    <a:lumOff val="50000"/>
                  </a:schemeClr>
                </a:solidFill>
                <a:latin typeface="Meiryo" panose="020B0604030504040204" pitchFamily="34" charset="-128"/>
                <a:ea typeface="Meiryo" panose="020B0604030504040204" pitchFamily="34" charset="-128"/>
              </a:rPr>
              <a:t>が独自に</a:t>
            </a:r>
            <a:r>
              <a:rPr lang="ja-JP" altLang="en-US" sz="700">
                <a:solidFill>
                  <a:schemeClr val="tx1">
                    <a:lumMod val="50000"/>
                    <a:lumOff val="50000"/>
                  </a:schemeClr>
                </a:solidFill>
                <a:latin typeface="Meiryo" panose="020B0604030504040204" pitchFamily="34" charset="-128"/>
                <a:ea typeface="Meiryo" panose="020B0604030504040204" pitchFamily="34" charset="-128"/>
              </a:rPr>
              <a:t>作成。</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a:solidFill>
                  <a:schemeClr val="tx1">
                    <a:lumMod val="50000"/>
                    <a:lumOff val="50000"/>
                  </a:schemeClr>
                </a:solidFill>
                <a:latin typeface="Meiryo" panose="020B0604030504040204" pitchFamily="34" charset="-128"/>
                <a:ea typeface="Meiryo" panose="020B0604030504040204" pitchFamily="34" charset="-128"/>
              </a:rPr>
              <a:t>小数点以下を四捨五入しているため、合計しても必ずしも</a:t>
            </a:r>
            <a:r>
              <a:rPr lang="en-US" altLang="ja-JP" sz="700" dirty="0">
                <a:solidFill>
                  <a:schemeClr val="tx1">
                    <a:lumMod val="50000"/>
                    <a:lumOff val="50000"/>
                  </a:schemeClr>
                </a:solidFill>
                <a:latin typeface="Meiryo" panose="020B0604030504040204" pitchFamily="34" charset="-128"/>
                <a:ea typeface="Meiryo" panose="020B0604030504040204" pitchFamily="34" charset="-128"/>
              </a:rPr>
              <a:t>100</a:t>
            </a:r>
            <a:r>
              <a:rPr lang="ja-JP" altLang="en-US" sz="700">
                <a:solidFill>
                  <a:schemeClr val="tx1">
                    <a:lumMod val="50000"/>
                    <a:lumOff val="50000"/>
                  </a:schemeClr>
                </a:solidFill>
                <a:latin typeface="Meiryo" panose="020B0604030504040204" pitchFamily="34" charset="-128"/>
                <a:ea typeface="Meiryo" panose="020B0604030504040204" pitchFamily="34" charset="-128"/>
              </a:rPr>
              <a:t>とはならない場合がある。</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Mobile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スマートフォン からのアクセス（アプリの利用を含む）。</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a:p>
            <a:pPr defTabSz="1131757">
              <a:lnSpc>
                <a:spcPct val="120000"/>
              </a:lnSpc>
              <a:defRPr/>
            </a:pP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　出典：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Nielsen </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NetView</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」家庭・職場からのパソコンによるアクセス（重複を含まない） </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インターネットアプリの利用を含まない）。</a:t>
            </a:r>
            <a:r>
              <a:rPr lang="en-US" altLang="ja-JP" sz="700" dirty="0" err="1">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Sportsnavi</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（チャネルレベル）。</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10</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2024</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年</a:t>
            </a:r>
            <a:r>
              <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3</a:t>
            </a:r>
            <a:r>
              <a:rPr lang="ja-JP" altLang="en-US"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月　利用者</a:t>
            </a:r>
            <a:r>
              <a:rPr lang="ja-JP" altLang="en-US" sz="70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rPr>
              <a:t>平均。</a:t>
            </a:r>
            <a:endParaRPr lang="en-US" altLang="ja-JP" sz="700" dirty="0">
              <a:solidFill>
                <a:schemeClr val="tx1">
                  <a:lumMod val="50000"/>
                  <a:lumOff val="50000"/>
                </a:schemeClr>
              </a:solidFill>
              <a:latin typeface="Meiryo" panose="020B0604030504040204" pitchFamily="34" charset="-128"/>
              <a:ea typeface="Meiryo" panose="020B0604030504040204" pitchFamily="34" charset="-128"/>
              <a:cs typeface="メイリオ" panose="020B0604030504040204" pitchFamily="50" charset="-128"/>
            </a:endParaRPr>
          </a:p>
        </p:txBody>
      </p:sp>
      <p:sp>
        <p:nvSpPr>
          <p:cNvPr id="46" name="角丸四角形 45">
            <a:extLst>
              <a:ext uri="{FF2B5EF4-FFF2-40B4-BE49-F238E27FC236}">
                <a16:creationId xmlns:a16="http://schemas.microsoft.com/office/drawing/2014/main" id="{FBA72803-82C3-B848-9DBA-8FC9871E8ECF}"/>
              </a:ext>
            </a:extLst>
          </p:cNvPr>
          <p:cNvSpPr/>
          <p:nvPr/>
        </p:nvSpPr>
        <p:spPr>
          <a:xfrm>
            <a:off x="609552" y="1667876"/>
            <a:ext cx="5143148"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スマートフォン</a:t>
            </a:r>
            <a:r>
              <a:rPr kumimoji="1" lang="en-US" altLang="ja-JP" sz="1600" b="1" baseline="30000" dirty="0">
                <a:solidFill>
                  <a:schemeClr val="accent1"/>
                </a:solidFill>
                <a:latin typeface="Meiryo" panose="020B0604030504040204" pitchFamily="34" charset="-128"/>
                <a:ea typeface="Meiryo" panose="020B0604030504040204" pitchFamily="34" charset="-128"/>
              </a:rPr>
              <a:t>※1 </a:t>
            </a:r>
          </a:p>
        </p:txBody>
      </p:sp>
      <p:sp>
        <p:nvSpPr>
          <p:cNvPr id="47" name="角丸四角形 46">
            <a:extLst>
              <a:ext uri="{FF2B5EF4-FFF2-40B4-BE49-F238E27FC236}">
                <a16:creationId xmlns:a16="http://schemas.microsoft.com/office/drawing/2014/main" id="{851FF4FA-0FCB-F996-A0FC-80D4513E0480}"/>
              </a:ext>
            </a:extLst>
          </p:cNvPr>
          <p:cNvSpPr/>
          <p:nvPr/>
        </p:nvSpPr>
        <p:spPr>
          <a:xfrm>
            <a:off x="6461475" y="1667876"/>
            <a:ext cx="5143149" cy="381000"/>
          </a:xfrm>
          <a:prstGeom prst="roundRect">
            <a:avLst>
              <a:gd name="adj" fmla="val 50000"/>
            </a:avLst>
          </a:prstGeom>
          <a:solidFill>
            <a:schemeClr val="bg1"/>
          </a:solidFill>
          <a:ln w="3175">
            <a:solidFill>
              <a:schemeClr val="accent1"/>
            </a:solidFill>
          </a:ln>
          <a:effectLst>
            <a:outerShdw dist="25400" dir="2700000" algn="tl" rotWithShape="0">
              <a:schemeClr val="accent1">
                <a:alpha val="4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wrap="none" lIns="0" tIns="36000" rIns="0" bIns="0" rtlCol="0" anchor="ctr">
            <a:noAutofit/>
          </a:bodyPr>
          <a:lstStyle/>
          <a:p>
            <a:pPr algn="ctr">
              <a:lnSpc>
                <a:spcPct val="120000"/>
              </a:lnSpc>
            </a:pPr>
            <a:r>
              <a:rPr kumimoji="1" lang="ja-JP" altLang="en-US" sz="1600" b="1">
                <a:solidFill>
                  <a:schemeClr val="accent1"/>
                </a:solidFill>
                <a:latin typeface="Meiryo" panose="020B0604030504040204" pitchFamily="34" charset="-128"/>
                <a:ea typeface="Meiryo" panose="020B0604030504040204" pitchFamily="34" charset="-128"/>
              </a:rPr>
              <a:t>パソコン</a:t>
            </a:r>
            <a:r>
              <a:rPr kumimoji="1" lang="en-US" altLang="ja-JP" sz="1600" b="1" baseline="30000" dirty="0">
                <a:solidFill>
                  <a:schemeClr val="accent1"/>
                </a:solidFill>
                <a:latin typeface="Meiryo" panose="020B0604030504040204" pitchFamily="34" charset="-128"/>
                <a:ea typeface="Meiryo" panose="020B0604030504040204" pitchFamily="34" charset="-128"/>
              </a:rPr>
              <a:t>※2 </a:t>
            </a:r>
          </a:p>
        </p:txBody>
      </p:sp>
      <p:grpSp>
        <p:nvGrpSpPr>
          <p:cNvPr id="13336" name="グループ化 13335">
            <a:extLst>
              <a:ext uri="{FF2B5EF4-FFF2-40B4-BE49-F238E27FC236}">
                <a16:creationId xmlns:a16="http://schemas.microsoft.com/office/drawing/2014/main" id="{23CEDB26-9C7B-4F53-611D-CA6D00C478DA}"/>
              </a:ext>
            </a:extLst>
          </p:cNvPr>
          <p:cNvGrpSpPr/>
          <p:nvPr/>
        </p:nvGrpSpPr>
        <p:grpSpPr>
          <a:xfrm>
            <a:off x="1617666" y="2137177"/>
            <a:ext cx="3128400" cy="2609838"/>
            <a:chOff x="1614195" y="2241652"/>
            <a:chExt cx="3288901" cy="2743735"/>
          </a:xfrm>
        </p:grpSpPr>
        <p:graphicFrame>
          <p:nvGraphicFramePr>
            <p:cNvPr id="11" name="グラフ 10">
              <a:extLst>
                <a:ext uri="{FF2B5EF4-FFF2-40B4-BE49-F238E27FC236}">
                  <a16:creationId xmlns:a16="http://schemas.microsoft.com/office/drawing/2014/main" id="{37D82880-F4C8-E543-086F-640E35E6F7AE}"/>
                </a:ext>
              </a:extLst>
            </p:cNvPr>
            <p:cNvGraphicFramePr/>
            <p:nvPr/>
          </p:nvGraphicFramePr>
          <p:xfrm>
            <a:off x="1614195" y="2241652"/>
            <a:ext cx="3288901" cy="2743735"/>
          </p:xfrm>
          <a:graphic>
            <a:graphicData uri="http://schemas.openxmlformats.org/drawingml/2006/chart">
              <c:chart xmlns:c="http://schemas.openxmlformats.org/drawingml/2006/chart" xmlns:r="http://schemas.openxmlformats.org/officeDocument/2006/relationships" r:id="rId3"/>
            </a:graphicData>
          </a:graphic>
        </p:graphicFrame>
        <p:sp>
          <p:nvSpPr>
            <p:cNvPr id="12" name="テキスト ボックス 11">
              <a:extLst>
                <a:ext uri="{FF2B5EF4-FFF2-40B4-BE49-F238E27FC236}">
                  <a16:creationId xmlns:a16="http://schemas.microsoft.com/office/drawing/2014/main" id="{D1F0BCD9-DD8D-5CCC-5051-BA2C41CACCCA}"/>
                </a:ext>
              </a:extLst>
            </p:cNvPr>
            <p:cNvSpPr txBox="1"/>
            <p:nvPr/>
          </p:nvSpPr>
          <p:spPr>
            <a:xfrm>
              <a:off x="3684156" y="3607183"/>
              <a:ext cx="55107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endPar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66</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4" name="テキスト ボックス 43">
              <a:extLst>
                <a:ext uri="{FF2B5EF4-FFF2-40B4-BE49-F238E27FC236}">
                  <a16:creationId xmlns:a16="http://schemas.microsoft.com/office/drawing/2014/main" id="{215A4989-9FEA-FA02-DAE0-D7F997F44156}"/>
                </a:ext>
              </a:extLst>
            </p:cNvPr>
            <p:cNvSpPr txBox="1"/>
            <p:nvPr/>
          </p:nvSpPr>
          <p:spPr>
            <a:xfrm>
              <a:off x="2217883" y="3061224"/>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23" name="グループ化 13322">
            <a:extLst>
              <a:ext uri="{FF2B5EF4-FFF2-40B4-BE49-F238E27FC236}">
                <a16:creationId xmlns:a16="http://schemas.microsoft.com/office/drawing/2014/main" id="{0F6AAD6C-04BF-5095-80F6-D57CC1F7816D}"/>
              </a:ext>
            </a:extLst>
          </p:cNvPr>
          <p:cNvGrpSpPr/>
          <p:nvPr/>
        </p:nvGrpSpPr>
        <p:grpSpPr>
          <a:xfrm>
            <a:off x="-68152" y="4183483"/>
            <a:ext cx="3171600" cy="2145411"/>
            <a:chOff x="3193457" y="4276730"/>
            <a:chExt cx="3171600" cy="2145411"/>
          </a:xfrm>
        </p:grpSpPr>
        <p:grpSp>
          <p:nvGrpSpPr>
            <p:cNvPr id="13324" name="グループ化 13323">
              <a:extLst>
                <a:ext uri="{FF2B5EF4-FFF2-40B4-BE49-F238E27FC236}">
                  <a16:creationId xmlns:a16="http://schemas.microsoft.com/office/drawing/2014/main" id="{600DDB85-8616-95F6-5917-5BB10AED656F}"/>
                </a:ext>
              </a:extLst>
            </p:cNvPr>
            <p:cNvGrpSpPr/>
            <p:nvPr/>
          </p:nvGrpSpPr>
          <p:grpSpPr>
            <a:xfrm>
              <a:off x="3193457" y="4276730"/>
              <a:ext cx="3171600" cy="2145411"/>
              <a:chOff x="704947" y="4052494"/>
              <a:chExt cx="3171600" cy="2145411"/>
            </a:xfrm>
          </p:grpSpPr>
          <p:graphicFrame>
            <p:nvGraphicFramePr>
              <p:cNvPr id="13327" name="グラフ 13326">
                <a:extLst>
                  <a:ext uri="{FF2B5EF4-FFF2-40B4-BE49-F238E27FC236}">
                    <a16:creationId xmlns:a16="http://schemas.microsoft.com/office/drawing/2014/main" id="{4C96E3E4-EB01-351F-1AE3-CBDBED7DD714}"/>
                  </a:ext>
                </a:extLst>
              </p:cNvPr>
              <p:cNvGraphicFramePr>
                <a:graphicFrameLocks noChangeAspect="1"/>
              </p:cNvGraphicFramePr>
              <p:nvPr/>
            </p:nvGraphicFramePr>
            <p:xfrm>
              <a:off x="704947" y="4083505"/>
              <a:ext cx="3171600" cy="2114400"/>
            </p:xfrm>
            <a:graphic>
              <a:graphicData uri="http://schemas.openxmlformats.org/drawingml/2006/chart">
                <c:chart xmlns:c="http://schemas.openxmlformats.org/drawingml/2006/chart" xmlns:r="http://schemas.openxmlformats.org/officeDocument/2006/relationships" r:id="rId4"/>
              </a:graphicData>
            </a:graphic>
          </p:graphicFrame>
          <p:sp>
            <p:nvSpPr>
              <p:cNvPr id="13328" name="テキスト ボックス 13327">
                <a:extLst>
                  <a:ext uri="{FF2B5EF4-FFF2-40B4-BE49-F238E27FC236}">
                    <a16:creationId xmlns:a16="http://schemas.microsoft.com/office/drawing/2014/main" id="{47180FE2-19E7-3F84-94C0-7F2CA081CD4D}"/>
                  </a:ext>
                </a:extLst>
              </p:cNvPr>
              <p:cNvSpPr txBox="1"/>
              <p:nvPr/>
            </p:nvSpPr>
            <p:spPr>
              <a:xfrm flipH="1">
                <a:off x="16115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29" name="テキスト ボックス 13328">
                <a:extLst>
                  <a:ext uri="{FF2B5EF4-FFF2-40B4-BE49-F238E27FC236}">
                    <a16:creationId xmlns:a16="http://schemas.microsoft.com/office/drawing/2014/main" id="{0E0F4096-9141-1271-2D7D-4110A2905C2E}"/>
                  </a:ext>
                </a:extLst>
              </p:cNvPr>
              <p:cNvSpPr txBox="1"/>
              <p:nvPr/>
            </p:nvSpPr>
            <p:spPr>
              <a:xfrm>
                <a:off x="2646781" y="456015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11</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1" name="テキスト ボックス 13330">
                <a:extLst>
                  <a:ext uri="{FF2B5EF4-FFF2-40B4-BE49-F238E27FC236}">
                    <a16:creationId xmlns:a16="http://schemas.microsoft.com/office/drawing/2014/main" id="{D8576C64-6070-D382-3C35-ED52BC147D76}"/>
                  </a:ext>
                </a:extLst>
              </p:cNvPr>
              <p:cNvSpPr txBox="1"/>
              <p:nvPr/>
            </p:nvSpPr>
            <p:spPr>
              <a:xfrm>
                <a:off x="2723668" y="50713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2" name="テキスト ボックス 13331">
                <a:extLst>
                  <a:ext uri="{FF2B5EF4-FFF2-40B4-BE49-F238E27FC236}">
                    <a16:creationId xmlns:a16="http://schemas.microsoft.com/office/drawing/2014/main" id="{41AA5FE7-2E93-1268-662C-180671A06569}"/>
                  </a:ext>
                </a:extLst>
              </p:cNvPr>
              <p:cNvSpPr txBox="1"/>
              <p:nvPr/>
            </p:nvSpPr>
            <p:spPr>
              <a:xfrm>
                <a:off x="2359291" y="553648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3" name="テキスト ボックス 13332">
                <a:extLst>
                  <a:ext uri="{FF2B5EF4-FFF2-40B4-BE49-F238E27FC236}">
                    <a16:creationId xmlns:a16="http://schemas.microsoft.com/office/drawing/2014/main" id="{D4930DA5-8A28-684A-B297-B08617E0DA3F}"/>
                  </a:ext>
                </a:extLst>
              </p:cNvPr>
              <p:cNvSpPr txBox="1"/>
              <p:nvPr/>
            </p:nvSpPr>
            <p:spPr>
              <a:xfrm>
                <a:off x="1700984" y="4992095"/>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47</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4" name="テキスト ボックス 13333">
                <a:extLst>
                  <a:ext uri="{FF2B5EF4-FFF2-40B4-BE49-F238E27FC236}">
                    <a16:creationId xmlns:a16="http://schemas.microsoft.com/office/drawing/2014/main" id="{EBE95CF5-1A69-072B-2199-DBB977ED19B4}"/>
                  </a:ext>
                </a:extLst>
              </p:cNvPr>
              <p:cNvSpPr txBox="1"/>
              <p:nvPr/>
            </p:nvSpPr>
            <p:spPr>
              <a:xfrm>
                <a:off x="2738149" y="4169184"/>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6</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25" name="フリーフォーム 13324">
              <a:extLst>
                <a:ext uri="{FF2B5EF4-FFF2-40B4-BE49-F238E27FC236}">
                  <a16:creationId xmlns:a16="http://schemas.microsoft.com/office/drawing/2014/main" id="{70C368C9-6BC3-24EE-20CC-455E491A5BAD}"/>
                </a:ext>
              </a:extLst>
            </p:cNvPr>
            <p:cNvSpPr/>
            <p:nvPr/>
          </p:nvSpPr>
          <p:spPr>
            <a:xfrm>
              <a:off x="45928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26" name="フリーフォーム 13325">
              <a:extLst>
                <a:ext uri="{FF2B5EF4-FFF2-40B4-BE49-F238E27FC236}">
                  <a16:creationId xmlns:a16="http://schemas.microsoft.com/office/drawing/2014/main" id="{F0923943-55D7-4CFE-A691-280E509C1255}"/>
                </a:ext>
              </a:extLst>
            </p:cNvPr>
            <p:cNvSpPr/>
            <p:nvPr/>
          </p:nvSpPr>
          <p:spPr>
            <a:xfrm flipH="1">
              <a:off x="4955874" y="4462383"/>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pSp>
        <p:nvGrpSpPr>
          <p:cNvPr id="6" name="グループ化 5">
            <a:extLst>
              <a:ext uri="{FF2B5EF4-FFF2-40B4-BE49-F238E27FC236}">
                <a16:creationId xmlns:a16="http://schemas.microsoft.com/office/drawing/2014/main" id="{6DAF8650-FBB0-36B6-3365-5601F1CBC678}"/>
              </a:ext>
            </a:extLst>
          </p:cNvPr>
          <p:cNvGrpSpPr/>
          <p:nvPr/>
        </p:nvGrpSpPr>
        <p:grpSpPr>
          <a:xfrm>
            <a:off x="3263825" y="4183483"/>
            <a:ext cx="3171018" cy="2145023"/>
            <a:chOff x="3193457" y="4276730"/>
            <a:chExt cx="3171018" cy="2145023"/>
          </a:xfrm>
        </p:grpSpPr>
        <p:grpSp>
          <p:nvGrpSpPr>
            <p:cNvPr id="7" name="グループ化 6">
              <a:extLst>
                <a:ext uri="{FF2B5EF4-FFF2-40B4-BE49-F238E27FC236}">
                  <a16:creationId xmlns:a16="http://schemas.microsoft.com/office/drawing/2014/main" id="{60677329-EF6E-257F-941E-DF0046C237ED}"/>
                </a:ext>
              </a:extLst>
            </p:cNvPr>
            <p:cNvGrpSpPr/>
            <p:nvPr/>
          </p:nvGrpSpPr>
          <p:grpSpPr>
            <a:xfrm>
              <a:off x="3193457" y="4276730"/>
              <a:ext cx="3171018" cy="2145023"/>
              <a:chOff x="704947" y="4052494"/>
              <a:chExt cx="3171018" cy="2145023"/>
            </a:xfrm>
          </p:grpSpPr>
          <p:graphicFrame>
            <p:nvGraphicFramePr>
              <p:cNvPr id="10" name="グラフ 9">
                <a:extLst>
                  <a:ext uri="{FF2B5EF4-FFF2-40B4-BE49-F238E27FC236}">
                    <a16:creationId xmlns:a16="http://schemas.microsoft.com/office/drawing/2014/main" id="{39023D29-55B4-4B8D-7019-10074D25A5F5}"/>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5"/>
              </a:graphicData>
            </a:graphic>
          </p:graphicFrame>
          <p:sp>
            <p:nvSpPr>
              <p:cNvPr id="43" name="テキスト ボックス 42">
                <a:extLst>
                  <a:ext uri="{FF2B5EF4-FFF2-40B4-BE49-F238E27FC236}">
                    <a16:creationId xmlns:a16="http://schemas.microsoft.com/office/drawing/2014/main" id="{9E965AB1-E463-6321-F4A0-5A5568544EC2}"/>
                  </a:ext>
                </a:extLst>
              </p:cNvPr>
              <p:cNvSpPr txBox="1"/>
              <p:nvPr/>
            </p:nvSpPr>
            <p:spPr>
              <a:xfrm>
                <a:off x="2596858"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1</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5" name="テキスト ボックス 44">
                <a:extLst>
                  <a:ext uri="{FF2B5EF4-FFF2-40B4-BE49-F238E27FC236}">
                    <a16:creationId xmlns:a16="http://schemas.microsoft.com/office/drawing/2014/main" id="{B5B10A14-79A0-0454-9098-FC1F046F9F4E}"/>
                  </a:ext>
                </a:extLst>
              </p:cNvPr>
              <p:cNvSpPr txBox="1"/>
              <p:nvPr/>
            </p:nvSpPr>
            <p:spPr>
              <a:xfrm>
                <a:off x="2745264" y="486905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14</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49" name="テキスト ボックス 48">
                <a:extLst>
                  <a:ext uri="{FF2B5EF4-FFF2-40B4-BE49-F238E27FC236}">
                    <a16:creationId xmlns:a16="http://schemas.microsoft.com/office/drawing/2014/main" id="{6DE74F3A-BCFF-7FA1-1122-46ABF8E695FC}"/>
                  </a:ext>
                </a:extLst>
              </p:cNvPr>
              <p:cNvSpPr txBox="1"/>
              <p:nvPr/>
            </p:nvSpPr>
            <p:spPr>
              <a:xfrm>
                <a:off x="2573314" y="542887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18</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59" name="テキスト ボックス 58">
                <a:extLst>
                  <a:ext uri="{FF2B5EF4-FFF2-40B4-BE49-F238E27FC236}">
                    <a16:creationId xmlns:a16="http://schemas.microsoft.com/office/drawing/2014/main" id="{C59037BE-75E9-9654-8A99-CBE17FAA7B5E}"/>
                  </a:ext>
                </a:extLst>
              </p:cNvPr>
              <p:cNvSpPr txBox="1"/>
              <p:nvPr/>
            </p:nvSpPr>
            <p:spPr>
              <a:xfrm>
                <a:off x="1891147" y="5527106"/>
                <a:ext cx="325164" cy="307777"/>
              </a:xfrm>
              <a:prstGeom prst="rect">
                <a:avLst/>
              </a:prstGeom>
              <a:noFill/>
              <a:ln w="19050">
                <a:noFill/>
              </a:ln>
            </p:spPr>
            <p:txBody>
              <a:bodyPr wrap="squar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0" name="テキスト ボックス 59">
                <a:extLst>
                  <a:ext uri="{FF2B5EF4-FFF2-40B4-BE49-F238E27FC236}">
                    <a16:creationId xmlns:a16="http://schemas.microsoft.com/office/drawing/2014/main" id="{66D53A7A-EAE8-50FC-7F1B-96A6BCA88523}"/>
                  </a:ext>
                </a:extLst>
              </p:cNvPr>
              <p:cNvSpPr txBox="1"/>
              <p:nvPr/>
            </p:nvSpPr>
            <p:spPr>
              <a:xfrm>
                <a:off x="1692638" y="478811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33</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1" name="テキスト ボックス 60">
                <a:extLst>
                  <a:ext uri="{FF2B5EF4-FFF2-40B4-BE49-F238E27FC236}">
                    <a16:creationId xmlns:a16="http://schemas.microsoft.com/office/drawing/2014/main" id="{D6FE176A-D709-585A-39AD-FA598303E83D}"/>
                  </a:ext>
                </a:extLst>
              </p:cNvPr>
              <p:cNvSpPr txBox="1"/>
              <p:nvPr/>
            </p:nvSpPr>
            <p:spPr>
              <a:xfrm>
                <a:off x="2407068" y="448332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chemeClr val="bg1"/>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13</a:t>
                </a:r>
                <a:r>
                  <a:rPr kumimoji="1" lang="en-US" altLang="ja-JP" sz="6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bg1"/>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8" name="フリーフォーム 7">
              <a:extLst>
                <a:ext uri="{FF2B5EF4-FFF2-40B4-BE49-F238E27FC236}">
                  <a16:creationId xmlns:a16="http://schemas.microsoft.com/office/drawing/2014/main" id="{1CA92400-9A52-D970-6AC3-E59558DACF70}"/>
                </a:ext>
              </a:extLst>
            </p:cNvPr>
            <p:cNvSpPr/>
            <p:nvPr/>
          </p:nvSpPr>
          <p:spPr>
            <a:xfrm flipH="1">
              <a:off x="4800304"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pic>
        <p:nvPicPr>
          <p:cNvPr id="13335" name="図 13334">
            <a:extLst>
              <a:ext uri="{FF2B5EF4-FFF2-40B4-BE49-F238E27FC236}">
                <a16:creationId xmlns:a16="http://schemas.microsoft.com/office/drawing/2014/main" id="{F381786E-244C-D3B1-E66E-2581F18D62C4}"/>
              </a:ext>
            </a:extLst>
          </p:cNvPr>
          <p:cNvPicPr>
            <a:picLocks noChangeAspect="1"/>
          </p:cNvPicPr>
          <p:nvPr/>
        </p:nvPicPr>
        <p:blipFill>
          <a:blip r:embed="rId6"/>
          <a:stretch>
            <a:fillRect/>
          </a:stretch>
        </p:blipFill>
        <p:spPr>
          <a:xfrm>
            <a:off x="3025572" y="3197748"/>
            <a:ext cx="288000" cy="496941"/>
          </a:xfrm>
          <a:prstGeom prst="rect">
            <a:avLst/>
          </a:prstGeom>
        </p:spPr>
      </p:pic>
      <p:grpSp>
        <p:nvGrpSpPr>
          <p:cNvPr id="54" name="グループ化 53">
            <a:extLst>
              <a:ext uri="{FF2B5EF4-FFF2-40B4-BE49-F238E27FC236}">
                <a16:creationId xmlns:a16="http://schemas.microsoft.com/office/drawing/2014/main" id="{BE183E9B-E865-4C32-076E-0918DA0886D5}"/>
              </a:ext>
            </a:extLst>
          </p:cNvPr>
          <p:cNvGrpSpPr/>
          <p:nvPr/>
        </p:nvGrpSpPr>
        <p:grpSpPr>
          <a:xfrm>
            <a:off x="7468849" y="2135941"/>
            <a:ext cx="3128400" cy="2611074"/>
            <a:chOff x="1614197" y="2161350"/>
            <a:chExt cx="3288901" cy="2745034"/>
          </a:xfrm>
        </p:grpSpPr>
        <p:graphicFrame>
          <p:nvGraphicFramePr>
            <p:cNvPr id="55" name="グラフ 54">
              <a:extLst>
                <a:ext uri="{FF2B5EF4-FFF2-40B4-BE49-F238E27FC236}">
                  <a16:creationId xmlns:a16="http://schemas.microsoft.com/office/drawing/2014/main" id="{F06A92AA-4338-1714-C823-ABD763E66ED0}"/>
                </a:ext>
              </a:extLst>
            </p:cNvPr>
            <p:cNvGraphicFramePr>
              <a:graphicFrameLocks noChangeAspect="1"/>
            </p:cNvGraphicFramePr>
            <p:nvPr/>
          </p:nvGraphicFramePr>
          <p:xfrm>
            <a:off x="1614197" y="2161350"/>
            <a:ext cx="3288901" cy="2745034"/>
          </p:xfrm>
          <a:graphic>
            <a:graphicData uri="http://schemas.openxmlformats.org/drawingml/2006/chart">
              <c:chart xmlns:c="http://schemas.openxmlformats.org/drawingml/2006/chart" xmlns:r="http://schemas.openxmlformats.org/officeDocument/2006/relationships" r:id="rId7"/>
            </a:graphicData>
          </a:graphic>
        </p:graphicFrame>
        <p:sp>
          <p:nvSpPr>
            <p:cNvPr id="56" name="テキスト ボックス 55">
              <a:extLst>
                <a:ext uri="{FF2B5EF4-FFF2-40B4-BE49-F238E27FC236}">
                  <a16:creationId xmlns:a16="http://schemas.microsoft.com/office/drawing/2014/main" id="{940C5E42-2000-F00D-AF03-DDE0BAD9AA33}"/>
                </a:ext>
              </a:extLst>
            </p:cNvPr>
            <p:cNvSpPr txBox="1"/>
            <p:nvPr/>
          </p:nvSpPr>
          <p:spPr>
            <a:xfrm>
              <a:off x="3416300" y="3940702"/>
              <a:ext cx="551074"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t>男性</a:t>
              </a:r>
              <a:br>
                <a:rPr kumimoji="1" lang="en-US" altLang="ja-JP" sz="1400" b="1" i="0" u="none" strike="noStrike" kern="1200" cap="none" spc="0" normalizeH="0" baseline="0" noProof="0" dirty="0">
                  <a:ln>
                    <a:noFill/>
                  </a:ln>
                  <a:solidFill>
                    <a:srgbClr val="00003E"/>
                  </a:solidFill>
                  <a:effectLst>
                    <a:glow rad="139700">
                      <a:srgbClr val="FFFFFF"/>
                    </a:glow>
                  </a:effectLst>
                  <a:uLnTx/>
                  <a:uFillTx/>
                  <a:latin typeface="Meiryo" panose="020B0604030504040204" pitchFamily="34" charset="-128"/>
                  <a:ea typeface="Meiryo" panose="020B0604030504040204" pitchFamily="34" charset="-128"/>
                  <a:cs typeface="+mn-cs"/>
                </a:rPr>
              </a:br>
              <a:r>
                <a:rPr kumimoji="1" lang="en-US" altLang="ja-JP" sz="29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81</a:t>
              </a:r>
              <a:r>
                <a:rPr kumimoji="1" lang="en-US" altLang="ja-JP" sz="2000" b="1"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 </a:t>
              </a:r>
              <a:r>
                <a:rPr kumimoji="1" lang="en-US" altLang="ja-JP"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150" normalizeH="0" baseline="0" noProof="0" dirty="0">
                <a:ln>
                  <a:noFill/>
                </a:ln>
                <a:solidFill>
                  <a:srgbClr val="00003E"/>
                </a:solidFill>
                <a:effectLst>
                  <a:glow rad="139700">
                    <a:srgbClr val="FFFFFF"/>
                  </a:glow>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63" name="テキスト ボックス 62">
              <a:extLst>
                <a:ext uri="{FF2B5EF4-FFF2-40B4-BE49-F238E27FC236}">
                  <a16:creationId xmlns:a16="http://schemas.microsoft.com/office/drawing/2014/main" id="{8369F1D8-BDF5-9159-FB73-428435F130D0}"/>
                </a:ext>
              </a:extLst>
            </p:cNvPr>
            <p:cNvSpPr txBox="1"/>
            <p:nvPr/>
          </p:nvSpPr>
          <p:spPr>
            <a:xfrm>
              <a:off x="2505208" y="2568182"/>
              <a:ext cx="557815" cy="626102"/>
            </a:xfrm>
            <a:prstGeom prst="rect">
              <a:avLst/>
            </a:prstGeom>
            <a:noFill/>
          </p:spPr>
          <p:txBody>
            <a:bodyPr wrap="none" lIns="0" tIns="0" rIns="0" bIns="0" rtlCol="0">
              <a:spAutoFit/>
            </a:bodyPr>
            <a:lstStyle/>
            <a:p>
              <a:pPr marL="0" marR="0" lvl="0" indent="0" algn="ctr" defTabSz="914400" rtl="0" eaLnBrk="1" fontAlgn="auto" latinLnBrk="0" hangingPunct="1">
                <a:lnSpc>
                  <a:spcPct val="90000"/>
                </a:lnSpc>
                <a:spcBef>
                  <a:spcPts val="0"/>
                </a:spcBef>
                <a:spcAft>
                  <a:spcPts val="0"/>
                </a:spcAft>
                <a:buClrTx/>
                <a:buSzTx/>
                <a:buFontTx/>
                <a:buNone/>
                <a:tabLst/>
                <a:defRPr/>
              </a:pPr>
              <a:r>
                <a:rPr kumimoji="1" lang="ja-JP" altLang="en-US" sz="1400" b="1" i="0" u="none" strike="noStrike" kern="1200" cap="none" spc="0" normalizeH="0" baseline="0" noProof="0">
                  <a:ln>
                    <a:noFill/>
                  </a:ln>
                  <a:solidFill>
                    <a:srgbClr val="FFFFFF"/>
                  </a:solidFill>
                  <a:effectLst/>
                  <a:uLnTx/>
                  <a:uFillTx/>
                  <a:latin typeface="Meiryo" panose="020B0604030504040204" pitchFamily="34" charset="-128"/>
                  <a:ea typeface="Meiryo" panose="020B0604030504040204" pitchFamily="34" charset="-128"/>
                  <a:cs typeface="+mn-cs"/>
                </a:rPr>
                <a:t>女性</a:t>
              </a:r>
            </a:p>
            <a:p>
              <a:pPr marL="0" marR="0" lvl="0" indent="0" algn="ctr" defTabSz="457200" rtl="0" eaLnBrk="1" fontAlgn="auto" latinLnBrk="0" hangingPunct="1">
                <a:lnSpc>
                  <a:spcPct val="90000"/>
                </a:lnSpc>
                <a:spcBef>
                  <a:spcPts val="0"/>
                </a:spcBef>
                <a:spcAft>
                  <a:spcPts val="0"/>
                </a:spcAft>
                <a:buClrTx/>
                <a:buSzTx/>
                <a:buFontTx/>
                <a:buNone/>
                <a:tabLst/>
                <a:defRPr/>
              </a:pPr>
              <a:r>
                <a:rPr kumimoji="1" lang="en-US" altLang="ja-JP" sz="2900" b="1"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grpSp>
        <p:nvGrpSpPr>
          <p:cNvPr id="13316" name="グループ化 13315">
            <a:extLst>
              <a:ext uri="{FF2B5EF4-FFF2-40B4-BE49-F238E27FC236}">
                <a16:creationId xmlns:a16="http://schemas.microsoft.com/office/drawing/2014/main" id="{ECF76164-6257-D60E-7DAA-9F9ED676487E}"/>
              </a:ext>
            </a:extLst>
          </p:cNvPr>
          <p:cNvGrpSpPr/>
          <p:nvPr/>
        </p:nvGrpSpPr>
        <p:grpSpPr>
          <a:xfrm>
            <a:off x="5784008" y="4183483"/>
            <a:ext cx="3171018" cy="2145023"/>
            <a:chOff x="3193457" y="4276730"/>
            <a:chExt cx="3171018" cy="2145023"/>
          </a:xfrm>
        </p:grpSpPr>
        <p:grpSp>
          <p:nvGrpSpPr>
            <p:cNvPr id="13317" name="グループ化 13316">
              <a:extLst>
                <a:ext uri="{FF2B5EF4-FFF2-40B4-BE49-F238E27FC236}">
                  <a16:creationId xmlns:a16="http://schemas.microsoft.com/office/drawing/2014/main" id="{18A1D23C-7545-2156-1D62-ED635273F577}"/>
                </a:ext>
              </a:extLst>
            </p:cNvPr>
            <p:cNvGrpSpPr/>
            <p:nvPr/>
          </p:nvGrpSpPr>
          <p:grpSpPr>
            <a:xfrm>
              <a:off x="3193457" y="4276730"/>
              <a:ext cx="3171018" cy="2145023"/>
              <a:chOff x="704947" y="4052494"/>
              <a:chExt cx="3171018" cy="2145023"/>
            </a:xfrm>
          </p:grpSpPr>
          <p:graphicFrame>
            <p:nvGraphicFramePr>
              <p:cNvPr id="13321" name="グラフ 13320">
                <a:extLst>
                  <a:ext uri="{FF2B5EF4-FFF2-40B4-BE49-F238E27FC236}">
                    <a16:creationId xmlns:a16="http://schemas.microsoft.com/office/drawing/2014/main" id="{D08C446A-12EE-1AAA-72A7-7CE5CF02407F}"/>
                  </a:ext>
                </a:extLst>
              </p:cNvPr>
              <p:cNvGraphicFramePr>
                <a:graphicFrameLocks noChangeAspect="1"/>
              </p:cNvGraphicFramePr>
              <p:nvPr/>
            </p:nvGraphicFramePr>
            <p:xfrm>
              <a:off x="704947" y="4083505"/>
              <a:ext cx="3171018" cy="2114012"/>
            </p:xfrm>
            <a:graphic>
              <a:graphicData uri="http://schemas.openxmlformats.org/drawingml/2006/chart">
                <c:chart xmlns:c="http://schemas.openxmlformats.org/drawingml/2006/chart" xmlns:r="http://schemas.openxmlformats.org/officeDocument/2006/relationships" r:id="rId8"/>
              </a:graphicData>
            </a:graphic>
          </p:graphicFrame>
          <p:sp>
            <p:nvSpPr>
              <p:cNvPr id="13322" name="テキスト ボックス 13321">
                <a:extLst>
                  <a:ext uri="{FF2B5EF4-FFF2-40B4-BE49-F238E27FC236}">
                    <a16:creationId xmlns:a16="http://schemas.microsoft.com/office/drawing/2014/main" id="{A5093C48-6D6D-9BEF-4783-49A1D00E9420}"/>
                  </a:ext>
                </a:extLst>
              </p:cNvPr>
              <p:cNvSpPr txBox="1"/>
              <p:nvPr/>
            </p:nvSpPr>
            <p:spPr>
              <a:xfrm flipH="1">
                <a:off x="1670790" y="4052494"/>
                <a:ext cx="476091" cy="153888"/>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10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 </a:t>
                </a: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8" name="テキスト ボックス 13337">
                <a:extLst>
                  <a:ext uri="{FF2B5EF4-FFF2-40B4-BE49-F238E27FC236}">
                    <a16:creationId xmlns:a16="http://schemas.microsoft.com/office/drawing/2014/main" id="{CA49BF2E-3F9D-C047-4C9A-8CF2608B450F}"/>
                  </a:ext>
                </a:extLst>
              </p:cNvPr>
              <p:cNvSpPr txBox="1"/>
              <p:nvPr/>
            </p:nvSpPr>
            <p:spPr>
              <a:xfrm>
                <a:off x="2696682" y="5094766"/>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19</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39" name="テキスト ボックス 13338">
                <a:extLst>
                  <a:ext uri="{FF2B5EF4-FFF2-40B4-BE49-F238E27FC236}">
                    <a16:creationId xmlns:a16="http://schemas.microsoft.com/office/drawing/2014/main" id="{8491CC7C-8676-246E-074D-6A5FAB2F0140}"/>
                  </a:ext>
                </a:extLst>
              </p:cNvPr>
              <p:cNvSpPr txBox="1"/>
              <p:nvPr/>
            </p:nvSpPr>
            <p:spPr>
              <a:xfrm>
                <a:off x="2124443" y="5531949"/>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27</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0" name="テキスト ボックス 13339">
                <a:extLst>
                  <a:ext uri="{FF2B5EF4-FFF2-40B4-BE49-F238E27FC236}">
                    <a16:creationId xmlns:a16="http://schemas.microsoft.com/office/drawing/2014/main" id="{65B2537F-9AB7-E445-C3A3-F8AA4A4720DD}"/>
                  </a:ext>
                </a:extLst>
              </p:cNvPr>
              <p:cNvSpPr txBox="1"/>
              <p:nvPr/>
            </p:nvSpPr>
            <p:spPr>
              <a:xfrm>
                <a:off x="1669980" y="4830568"/>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36</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1" name="テキスト ボックス 13340">
                <a:extLst>
                  <a:ext uri="{FF2B5EF4-FFF2-40B4-BE49-F238E27FC236}">
                    <a16:creationId xmlns:a16="http://schemas.microsoft.com/office/drawing/2014/main" id="{4BD3C285-8219-88E7-720E-A2E06D33216C}"/>
                  </a:ext>
                </a:extLst>
              </p:cNvPr>
              <p:cNvSpPr txBox="1"/>
              <p:nvPr/>
            </p:nvSpPr>
            <p:spPr>
              <a:xfrm>
                <a:off x="2879861" y="4213328"/>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20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6" name="テキスト ボックス 13355">
                <a:extLst>
                  <a:ext uri="{FF2B5EF4-FFF2-40B4-BE49-F238E27FC236}">
                    <a16:creationId xmlns:a16="http://schemas.microsoft.com/office/drawing/2014/main" id="{2D1C8978-2053-839E-C9B1-D9ECF9B2767B}"/>
                  </a:ext>
                </a:extLst>
              </p:cNvPr>
              <p:cNvSpPr txBox="1"/>
              <p:nvPr/>
            </p:nvSpPr>
            <p:spPr>
              <a:xfrm>
                <a:off x="3225850" y="4509891"/>
                <a:ext cx="476091" cy="153888"/>
              </a:xfrm>
              <a:prstGeom prst="rect">
                <a:avLst/>
              </a:prstGeom>
              <a:solidFill>
                <a:schemeClr val="bg1"/>
              </a:solid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chemeClr val="tx2"/>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 </a:t>
                </a:r>
                <a:r>
                  <a:rPr kumimoji="1" lang="en-US" altLang="ja-JP"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7</a:t>
                </a:r>
                <a:r>
                  <a:rPr kumimoji="1" lang="en-US" altLang="ja-JP" sz="6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chemeClr val="tx2"/>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sp>
          <p:nvSpPr>
            <p:cNvPr id="13318" name="フリーフォーム 13317">
              <a:extLst>
                <a:ext uri="{FF2B5EF4-FFF2-40B4-BE49-F238E27FC236}">
                  <a16:creationId xmlns:a16="http://schemas.microsoft.com/office/drawing/2014/main" id="{0FD4AC8E-B83E-01A9-4F18-D2D5C2C8555B}"/>
                </a:ext>
              </a:extLst>
            </p:cNvPr>
            <p:cNvSpPr/>
            <p:nvPr/>
          </p:nvSpPr>
          <p:spPr>
            <a:xfrm>
              <a:off x="4652033" y="4348528"/>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19" name="フリーフォーム 13318">
              <a:extLst>
                <a:ext uri="{FF2B5EF4-FFF2-40B4-BE49-F238E27FC236}">
                  <a16:creationId xmlns:a16="http://schemas.microsoft.com/office/drawing/2014/main" id="{6C00AEB8-FC59-1C95-B585-33A1EBD9017E}"/>
                </a:ext>
              </a:extLst>
            </p:cNvPr>
            <p:cNvSpPr/>
            <p:nvPr/>
          </p:nvSpPr>
          <p:spPr>
            <a:xfrm flipH="1">
              <a:off x="5097586" y="4506527"/>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sp>
          <p:nvSpPr>
            <p:cNvPr id="13357" name="フリーフォーム 13356">
              <a:extLst>
                <a:ext uri="{FF2B5EF4-FFF2-40B4-BE49-F238E27FC236}">
                  <a16:creationId xmlns:a16="http://schemas.microsoft.com/office/drawing/2014/main" id="{8448983C-E665-774D-9B2E-59406AF2FA6B}"/>
                </a:ext>
              </a:extLst>
            </p:cNvPr>
            <p:cNvSpPr/>
            <p:nvPr/>
          </p:nvSpPr>
          <p:spPr>
            <a:xfrm flipH="1">
              <a:off x="5443575" y="4803090"/>
              <a:ext cx="254968" cy="136225"/>
            </a:xfrm>
            <a:custGeom>
              <a:avLst/>
              <a:gdLst>
                <a:gd name="connsiteX0" fmla="*/ 0 w 603848"/>
                <a:gd name="connsiteY0" fmla="*/ 0 h 155275"/>
                <a:gd name="connsiteX1" fmla="*/ 448573 w 603848"/>
                <a:gd name="connsiteY1" fmla="*/ 0 h 155275"/>
                <a:gd name="connsiteX2" fmla="*/ 603848 w 603848"/>
                <a:gd name="connsiteY2" fmla="*/ 155275 h 155275"/>
                <a:gd name="connsiteX0" fmla="*/ 0 w 726070"/>
                <a:gd name="connsiteY0" fmla="*/ 0 h 155275"/>
                <a:gd name="connsiteX1" fmla="*/ 570795 w 726070"/>
                <a:gd name="connsiteY1" fmla="*/ 0 h 155275"/>
                <a:gd name="connsiteX2" fmla="*/ 726070 w 726070"/>
                <a:gd name="connsiteY2" fmla="*/ 155275 h 155275"/>
                <a:gd name="connsiteX0" fmla="*/ 0 w 786395"/>
                <a:gd name="connsiteY0" fmla="*/ 0 h 155275"/>
                <a:gd name="connsiteX1" fmla="*/ 631120 w 786395"/>
                <a:gd name="connsiteY1" fmla="*/ 0 h 155275"/>
                <a:gd name="connsiteX2" fmla="*/ 786395 w 786395"/>
                <a:gd name="connsiteY2" fmla="*/ 155275 h 155275"/>
                <a:gd name="connsiteX0" fmla="*/ 0 w 764170"/>
                <a:gd name="connsiteY0" fmla="*/ 0 h 174325"/>
                <a:gd name="connsiteX1" fmla="*/ 631120 w 764170"/>
                <a:gd name="connsiteY1" fmla="*/ 0 h 174325"/>
                <a:gd name="connsiteX2" fmla="*/ 764170 w 764170"/>
                <a:gd name="connsiteY2" fmla="*/ 174325 h 174325"/>
                <a:gd name="connsiteX0" fmla="*/ 0 w 760995"/>
                <a:gd name="connsiteY0" fmla="*/ 0 h 129875"/>
                <a:gd name="connsiteX1" fmla="*/ 631120 w 760995"/>
                <a:gd name="connsiteY1" fmla="*/ 0 h 129875"/>
                <a:gd name="connsiteX2" fmla="*/ 760995 w 760995"/>
                <a:gd name="connsiteY2" fmla="*/ 129875 h 129875"/>
                <a:gd name="connsiteX0" fmla="*/ 0 w 808620"/>
                <a:gd name="connsiteY0" fmla="*/ 3175 h 129875"/>
                <a:gd name="connsiteX1" fmla="*/ 678745 w 808620"/>
                <a:gd name="connsiteY1" fmla="*/ 0 h 129875"/>
                <a:gd name="connsiteX2" fmla="*/ 808620 w 808620"/>
                <a:gd name="connsiteY2" fmla="*/ 129875 h 129875"/>
                <a:gd name="connsiteX0" fmla="*/ 0 w 821320"/>
                <a:gd name="connsiteY0" fmla="*/ 0 h 129875"/>
                <a:gd name="connsiteX1" fmla="*/ 691445 w 821320"/>
                <a:gd name="connsiteY1" fmla="*/ 0 h 129875"/>
                <a:gd name="connsiteX2" fmla="*/ 821320 w 821320"/>
                <a:gd name="connsiteY2" fmla="*/ 129875 h 129875"/>
                <a:gd name="connsiteX0" fmla="*/ 0 w 745120"/>
                <a:gd name="connsiteY0" fmla="*/ 0 h 56850"/>
                <a:gd name="connsiteX1" fmla="*/ 691445 w 745120"/>
                <a:gd name="connsiteY1" fmla="*/ 0 h 56850"/>
                <a:gd name="connsiteX2" fmla="*/ 745120 w 745120"/>
                <a:gd name="connsiteY2" fmla="*/ 56850 h 56850"/>
                <a:gd name="connsiteX0" fmla="*/ 0 w 808620"/>
                <a:gd name="connsiteY0" fmla="*/ 0 h 136225"/>
                <a:gd name="connsiteX1" fmla="*/ 691445 w 808620"/>
                <a:gd name="connsiteY1" fmla="*/ 0 h 136225"/>
                <a:gd name="connsiteX2" fmla="*/ 808620 w 808620"/>
                <a:gd name="connsiteY2" fmla="*/ 136225 h 136225"/>
                <a:gd name="connsiteX0" fmla="*/ 0 w 992770"/>
                <a:gd name="connsiteY0" fmla="*/ 0 h 136225"/>
                <a:gd name="connsiteX1" fmla="*/ 875595 w 992770"/>
                <a:gd name="connsiteY1" fmla="*/ 0 h 136225"/>
                <a:gd name="connsiteX2" fmla="*/ 992770 w 992770"/>
                <a:gd name="connsiteY2" fmla="*/ 136225 h 136225"/>
                <a:gd name="connsiteX0" fmla="*/ 0 w 334547"/>
                <a:gd name="connsiteY0" fmla="*/ 0 h 136225"/>
                <a:gd name="connsiteX1" fmla="*/ 217372 w 334547"/>
                <a:gd name="connsiteY1" fmla="*/ 0 h 136225"/>
                <a:gd name="connsiteX2" fmla="*/ 334547 w 334547"/>
                <a:gd name="connsiteY2" fmla="*/ 136225 h 136225"/>
              </a:gdLst>
              <a:ahLst/>
              <a:cxnLst>
                <a:cxn ang="0">
                  <a:pos x="connsiteX0" y="connsiteY0"/>
                </a:cxn>
                <a:cxn ang="0">
                  <a:pos x="connsiteX1" y="connsiteY1"/>
                </a:cxn>
                <a:cxn ang="0">
                  <a:pos x="connsiteX2" y="connsiteY2"/>
                </a:cxn>
              </a:cxnLst>
              <a:rect l="l" t="t" r="r" b="b"/>
              <a:pathLst>
                <a:path w="334547" h="136225">
                  <a:moveTo>
                    <a:pt x="0" y="0"/>
                  </a:moveTo>
                  <a:lnTo>
                    <a:pt x="217372" y="0"/>
                  </a:lnTo>
                  <a:lnTo>
                    <a:pt x="334547" y="136225"/>
                  </a:lnTo>
                </a:path>
              </a:pathLst>
            </a:custGeom>
            <a:noFill/>
            <a:ln w="9525" cap="rnd" cmpd="sng" algn="ctr">
              <a:solidFill>
                <a:schemeClr val="accent1"/>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rgbClr val="FFFFFF"/>
                </a:solidFill>
                <a:effectLst/>
                <a:uLnTx/>
                <a:uFillTx/>
                <a:latin typeface="メイリオ"/>
                <a:ea typeface="メイリオ"/>
                <a:cs typeface="+mn-cs"/>
              </a:endParaRPr>
            </a:p>
          </p:txBody>
        </p:sp>
      </p:grpSp>
      <p:graphicFrame>
        <p:nvGraphicFramePr>
          <p:cNvPr id="13345" name="グラフ 13344">
            <a:extLst>
              <a:ext uri="{FF2B5EF4-FFF2-40B4-BE49-F238E27FC236}">
                <a16:creationId xmlns:a16="http://schemas.microsoft.com/office/drawing/2014/main" id="{15F1F14D-32FE-3BC5-1D35-8DEBB4D9527B}"/>
              </a:ext>
            </a:extLst>
          </p:cNvPr>
          <p:cNvGraphicFramePr>
            <a:graphicFrameLocks noChangeAspect="1"/>
          </p:cNvGraphicFramePr>
          <p:nvPr/>
        </p:nvGraphicFramePr>
        <p:xfrm>
          <a:off x="9103793" y="4214494"/>
          <a:ext cx="3171018" cy="2114012"/>
        </p:xfrm>
        <a:graphic>
          <a:graphicData uri="http://schemas.openxmlformats.org/drawingml/2006/chart">
            <c:chart xmlns:c="http://schemas.openxmlformats.org/drawingml/2006/chart" xmlns:r="http://schemas.openxmlformats.org/officeDocument/2006/relationships" r:id="rId9"/>
          </a:graphicData>
        </a:graphic>
      </p:graphicFrame>
      <p:sp>
        <p:nvSpPr>
          <p:cNvPr id="13347" name="テキスト ボックス 13346">
            <a:extLst>
              <a:ext uri="{FF2B5EF4-FFF2-40B4-BE49-F238E27FC236}">
                <a16:creationId xmlns:a16="http://schemas.microsoft.com/office/drawing/2014/main" id="{58A7A8B4-01CA-96BA-B909-4C76CE797A61}"/>
              </a:ext>
            </a:extLst>
          </p:cNvPr>
          <p:cNvSpPr txBox="1"/>
          <p:nvPr/>
        </p:nvSpPr>
        <p:spPr>
          <a:xfrm>
            <a:off x="11016200" y="473704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30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15</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8" name="テキスト ボックス 13347">
            <a:extLst>
              <a:ext uri="{FF2B5EF4-FFF2-40B4-BE49-F238E27FC236}">
                <a16:creationId xmlns:a16="http://schemas.microsoft.com/office/drawing/2014/main" id="{EBAA5471-2D65-D301-1A74-B8A73EE9A67B}"/>
              </a:ext>
            </a:extLst>
          </p:cNvPr>
          <p:cNvSpPr txBox="1"/>
          <p:nvPr/>
        </p:nvSpPr>
        <p:spPr>
          <a:xfrm>
            <a:off x="11059677" y="5371352"/>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40</a:t>
            </a:r>
            <a:r>
              <a:rPr kumimoji="1" lang="ja-JP" altLang="en-US"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FFFFFF"/>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20</a:t>
            </a:r>
            <a:r>
              <a:rPr kumimoji="1" lang="en-US" altLang="ja-JP" sz="6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FFFFFF"/>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49" name="テキスト ボックス 13348">
            <a:extLst>
              <a:ext uri="{FF2B5EF4-FFF2-40B4-BE49-F238E27FC236}">
                <a16:creationId xmlns:a16="http://schemas.microsoft.com/office/drawing/2014/main" id="{1A60416C-A579-5000-E8A7-D110C3DE3CC7}"/>
              </a:ext>
            </a:extLst>
          </p:cNvPr>
          <p:cNvSpPr txBox="1"/>
          <p:nvPr/>
        </p:nvSpPr>
        <p:spPr>
          <a:xfrm>
            <a:off x="10416043" y="5665380"/>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50</a:t>
            </a:r>
            <a:r>
              <a:rPr kumimoji="1" lang="ja-JP" altLang="en-US"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24</a:t>
            </a:r>
            <a:r>
              <a:rPr kumimoji="1" lang="en-US" altLang="ja-JP" sz="6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sp>
        <p:nvSpPr>
          <p:cNvPr id="13350" name="テキスト ボックス 13349">
            <a:extLst>
              <a:ext uri="{FF2B5EF4-FFF2-40B4-BE49-F238E27FC236}">
                <a16:creationId xmlns:a16="http://schemas.microsoft.com/office/drawing/2014/main" id="{69874DF5-9401-9D28-3940-EF6085044B61}"/>
              </a:ext>
            </a:extLst>
          </p:cNvPr>
          <p:cNvSpPr txBox="1"/>
          <p:nvPr/>
        </p:nvSpPr>
        <p:spPr>
          <a:xfrm>
            <a:off x="10090748" y="4902037"/>
            <a:ext cx="301365" cy="307777"/>
          </a:xfrm>
          <a:prstGeom prst="rect">
            <a:avLst/>
          </a:prstGeom>
          <a:noFill/>
          <a:ln w="19050">
            <a:noFill/>
          </a:ln>
        </p:spPr>
        <p:txBody>
          <a:bodyPr wrap="none" lIns="0" tIns="0" rIns="0" bIns="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rPr>
              <a:t>60</a:t>
            </a:r>
            <a:r>
              <a:rPr kumimoji="1" lang="ja-JP" altLang="en-US" sz="1000" b="1" i="0" u="none" strike="noStrike" kern="1200" cap="none" spc="0" normalizeH="0" baseline="0" noProof="0">
                <a:ln>
                  <a:noFill/>
                </a:ln>
                <a:solidFill>
                  <a:srgbClr val="00003E"/>
                </a:solidFill>
                <a:effectLst/>
                <a:uLnTx/>
                <a:uFillTx/>
                <a:latin typeface="Meiryo" panose="020B0604030504040204" pitchFamily="34" charset="-128"/>
                <a:ea typeface="Meiryo" panose="020B0604030504040204" pitchFamily="34" charset="-128"/>
                <a:cs typeface="+mn-cs"/>
              </a:rPr>
              <a:t>代</a:t>
            </a:r>
            <a:endParaRPr kumimoji="1" lang="en-US" altLang="ja-JP" sz="800" b="1" i="0" u="none" strike="noStrike" kern="1200" cap="none" spc="0" normalizeH="0" baseline="0" noProof="0" dirty="0">
              <a:ln>
                <a:noFill/>
              </a:ln>
              <a:solidFill>
                <a:srgbClr val="00003E"/>
              </a:solidFill>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34</a:t>
            </a:r>
            <a:r>
              <a:rPr kumimoji="1" lang="ja-JP" altLang="en-US" sz="600" b="0" i="0" u="none" strike="noStrike" kern="1200" cap="none" spc="0" normalizeH="0" baseline="0" noProof="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rPr>
              <a:t>％</a:t>
            </a:r>
            <a:endParaRPr kumimoji="1" lang="ja-JP" altLang="en-US" sz="1000" b="0" i="0" u="none" strike="noStrike" kern="1200" cap="none" spc="0" normalizeH="0" baseline="0" noProof="0" dirty="0">
              <a:ln>
                <a:noFill/>
              </a:ln>
              <a:solidFill>
                <a:srgbClr val="00003E"/>
              </a:solidFill>
              <a:effectLst/>
              <a:uLnTx/>
              <a:uFillTx/>
              <a:latin typeface="Segoe UI" panose="020B0502040204020203" pitchFamily="34" charset="0"/>
              <a:ea typeface="Meiryo" panose="020B0604030504040204" pitchFamily="34" charset="-128"/>
              <a:cs typeface="Segoe UI" panose="020B0502040204020203" pitchFamily="34" charset="0"/>
            </a:endParaRPr>
          </a:p>
        </p:txBody>
      </p:sp>
      <p:grpSp>
        <p:nvGrpSpPr>
          <p:cNvPr id="9" name="グループ化 8">
            <a:extLst>
              <a:ext uri="{FF2B5EF4-FFF2-40B4-BE49-F238E27FC236}">
                <a16:creationId xmlns:a16="http://schemas.microsoft.com/office/drawing/2014/main" id="{BDA6A059-B912-B81B-AB20-B8F3B1BCBCB9}"/>
              </a:ext>
            </a:extLst>
          </p:cNvPr>
          <p:cNvGrpSpPr/>
          <p:nvPr/>
        </p:nvGrpSpPr>
        <p:grpSpPr>
          <a:xfrm>
            <a:off x="4122508" y="2392714"/>
            <a:ext cx="1445609" cy="1751007"/>
            <a:chOff x="4167616" y="2392714"/>
            <a:chExt cx="1445609" cy="1751007"/>
          </a:xfrm>
        </p:grpSpPr>
        <p:pic>
          <p:nvPicPr>
            <p:cNvPr id="48" name="図 47">
              <a:extLst>
                <a:ext uri="{FF2B5EF4-FFF2-40B4-BE49-F238E27FC236}">
                  <a16:creationId xmlns:a16="http://schemas.microsoft.com/office/drawing/2014/main" id="{F520D53D-C6DD-2E20-0351-ACF01F10004E}"/>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3" name="角丸四角形 2">
              <a:extLst>
                <a:ext uri="{FF2B5EF4-FFF2-40B4-BE49-F238E27FC236}">
                  <a16:creationId xmlns:a16="http://schemas.microsoft.com/office/drawing/2014/main" id="{D4E1C8FF-14E5-BAE4-E02F-87EC88170448}"/>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3" name="グループ化 12">
            <a:extLst>
              <a:ext uri="{FF2B5EF4-FFF2-40B4-BE49-F238E27FC236}">
                <a16:creationId xmlns:a16="http://schemas.microsoft.com/office/drawing/2014/main" id="{118B81E5-2483-781A-DD5B-4645B5F94FB8}"/>
              </a:ext>
            </a:extLst>
          </p:cNvPr>
          <p:cNvGrpSpPr/>
          <p:nvPr/>
        </p:nvGrpSpPr>
        <p:grpSpPr>
          <a:xfrm>
            <a:off x="801489" y="2392714"/>
            <a:ext cx="1445609" cy="1751007"/>
            <a:chOff x="786231" y="2392714"/>
            <a:chExt cx="1445609" cy="1751007"/>
          </a:xfrm>
        </p:grpSpPr>
        <p:pic>
          <p:nvPicPr>
            <p:cNvPr id="13366" name="図 13365">
              <a:extLst>
                <a:ext uri="{FF2B5EF4-FFF2-40B4-BE49-F238E27FC236}">
                  <a16:creationId xmlns:a16="http://schemas.microsoft.com/office/drawing/2014/main" id="{D2D20D58-6791-911C-3E16-0DBC0A6F4873}"/>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5" name="角丸四角形 4">
              <a:extLst>
                <a:ext uri="{FF2B5EF4-FFF2-40B4-BE49-F238E27FC236}">
                  <a16:creationId xmlns:a16="http://schemas.microsoft.com/office/drawing/2014/main" id="{357C9910-1F77-D4AA-5E5D-4ED62E39D61B}"/>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grpSp>
        <p:nvGrpSpPr>
          <p:cNvPr id="15" name="グループ化 14">
            <a:extLst>
              <a:ext uri="{FF2B5EF4-FFF2-40B4-BE49-F238E27FC236}">
                <a16:creationId xmlns:a16="http://schemas.microsoft.com/office/drawing/2014/main" id="{972C90EE-AA74-2699-7BA1-1C1D456FEDC1}"/>
              </a:ext>
            </a:extLst>
          </p:cNvPr>
          <p:cNvGrpSpPr/>
          <p:nvPr/>
        </p:nvGrpSpPr>
        <p:grpSpPr>
          <a:xfrm>
            <a:off x="9966497" y="2392714"/>
            <a:ext cx="1445609" cy="1751007"/>
            <a:chOff x="4167616" y="2392714"/>
            <a:chExt cx="1445609" cy="1751007"/>
          </a:xfrm>
        </p:grpSpPr>
        <p:pic>
          <p:nvPicPr>
            <p:cNvPr id="16" name="図 15">
              <a:extLst>
                <a:ext uri="{FF2B5EF4-FFF2-40B4-BE49-F238E27FC236}">
                  <a16:creationId xmlns:a16="http://schemas.microsoft.com/office/drawing/2014/main" id="{CC019EAE-2DDB-F373-AEF6-F2D32C1D2D07}"/>
                </a:ext>
              </a:extLst>
            </p:cNvPr>
            <p:cNvPicPr>
              <a:picLocks noChangeAspect="1"/>
            </p:cNvPicPr>
            <p:nvPr/>
          </p:nvPicPr>
          <p:blipFill rotWithShape="1">
            <a:blip r:embed="rId10"/>
            <a:srcRect b="59754"/>
            <a:stretch/>
          </p:blipFill>
          <p:spPr>
            <a:xfrm>
              <a:off x="4413197" y="2780701"/>
              <a:ext cx="954446" cy="1363020"/>
            </a:xfrm>
            <a:prstGeom prst="rect">
              <a:avLst/>
            </a:prstGeom>
          </p:spPr>
        </p:pic>
        <p:sp>
          <p:nvSpPr>
            <p:cNvPr id="17" name="角丸四角形 16">
              <a:extLst>
                <a:ext uri="{FF2B5EF4-FFF2-40B4-BE49-F238E27FC236}">
                  <a16:creationId xmlns:a16="http://schemas.microsoft.com/office/drawing/2014/main" id="{1B9176D6-68FE-19DA-E02C-83C5B932DB24}"/>
                </a:ext>
              </a:extLst>
            </p:cNvPr>
            <p:cNvSpPr/>
            <p:nvPr/>
          </p:nvSpPr>
          <p:spPr>
            <a:xfrm>
              <a:off x="4167616"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男性</a:t>
              </a:r>
            </a:p>
          </p:txBody>
        </p:sp>
      </p:grpSp>
      <p:grpSp>
        <p:nvGrpSpPr>
          <p:cNvPr id="18" name="グループ化 17">
            <a:extLst>
              <a:ext uri="{FF2B5EF4-FFF2-40B4-BE49-F238E27FC236}">
                <a16:creationId xmlns:a16="http://schemas.microsoft.com/office/drawing/2014/main" id="{DA7D52B8-F033-0A9D-028B-1A73C9B0757F}"/>
              </a:ext>
            </a:extLst>
          </p:cNvPr>
          <p:cNvGrpSpPr/>
          <p:nvPr/>
        </p:nvGrpSpPr>
        <p:grpSpPr>
          <a:xfrm>
            <a:off x="6647759" y="2392714"/>
            <a:ext cx="1445609" cy="1751007"/>
            <a:chOff x="786231" y="2392714"/>
            <a:chExt cx="1445609" cy="1751007"/>
          </a:xfrm>
        </p:grpSpPr>
        <p:pic>
          <p:nvPicPr>
            <p:cNvPr id="19" name="図 18">
              <a:extLst>
                <a:ext uri="{FF2B5EF4-FFF2-40B4-BE49-F238E27FC236}">
                  <a16:creationId xmlns:a16="http://schemas.microsoft.com/office/drawing/2014/main" id="{A55BA136-AA9A-EE11-0219-A7C8948A56FB}"/>
                </a:ext>
              </a:extLst>
            </p:cNvPr>
            <p:cNvPicPr>
              <a:picLocks noChangeAspect="1"/>
            </p:cNvPicPr>
            <p:nvPr/>
          </p:nvPicPr>
          <p:blipFill rotWithShape="1">
            <a:blip r:embed="rId11"/>
            <a:srcRect t="-1" b="59195"/>
            <a:stretch/>
          </p:blipFill>
          <p:spPr>
            <a:xfrm>
              <a:off x="1036103" y="2803425"/>
              <a:ext cx="945864" cy="1340296"/>
            </a:xfrm>
            <a:prstGeom prst="rect">
              <a:avLst/>
            </a:prstGeom>
          </p:spPr>
        </p:pic>
        <p:sp>
          <p:nvSpPr>
            <p:cNvPr id="20" name="角丸四角形 19">
              <a:extLst>
                <a:ext uri="{FF2B5EF4-FFF2-40B4-BE49-F238E27FC236}">
                  <a16:creationId xmlns:a16="http://schemas.microsoft.com/office/drawing/2014/main" id="{554E5B01-8C5E-1D3E-E6C7-68DF0254B6E4}"/>
                </a:ext>
              </a:extLst>
            </p:cNvPr>
            <p:cNvSpPr/>
            <p:nvPr/>
          </p:nvSpPr>
          <p:spPr>
            <a:xfrm>
              <a:off x="786231" y="2392714"/>
              <a:ext cx="1445609" cy="238038"/>
            </a:xfrm>
            <a:prstGeom prst="roundRect">
              <a:avLst>
                <a:gd name="adj" fmla="val 50000"/>
              </a:avLst>
            </a:prstGeom>
            <a:solidFill>
              <a:srgbClr val="CCCCD8"/>
            </a:solidFill>
            <a:ln w="19050">
              <a:noFill/>
            </a:ln>
            <a:effectLst/>
          </p:spPr>
          <p:style>
            <a:lnRef idx="2">
              <a:schemeClr val="accent1">
                <a:shade val="15000"/>
              </a:schemeClr>
            </a:lnRef>
            <a:fillRef idx="1">
              <a:schemeClr val="accent1"/>
            </a:fillRef>
            <a:effectRef idx="0">
              <a:schemeClr val="accent1"/>
            </a:effectRef>
            <a:fontRef idx="minor">
              <a:schemeClr val="lt1"/>
            </a:fontRef>
          </p:style>
          <p:txBody>
            <a:bodyPr wrap="none" lIns="0" tIns="18000" rIns="0" bIns="0" rtlCol="0" anchor="ctr">
              <a:noAutofit/>
            </a:bodyPr>
            <a:lstStyle/>
            <a:p>
              <a:pPr algn="ctr">
                <a:lnSpc>
                  <a:spcPct val="120000"/>
                </a:lnSpc>
              </a:pPr>
              <a:r>
                <a:rPr kumimoji="1" lang="ja-JP" altLang="en-US" sz="1200" b="1" spc="300">
                  <a:solidFill>
                    <a:schemeClr val="tx2"/>
                  </a:solidFill>
                  <a:latin typeface="Meiryo" panose="020B0604030504040204" pitchFamily="34" charset="-128"/>
                  <a:ea typeface="Meiryo" panose="020B0604030504040204" pitchFamily="34" charset="-128"/>
                </a:rPr>
                <a:t>女性</a:t>
              </a:r>
            </a:p>
          </p:txBody>
        </p:sp>
      </p:grpSp>
      <p:pic>
        <p:nvPicPr>
          <p:cNvPr id="13315" name="図 13314">
            <a:extLst>
              <a:ext uri="{FF2B5EF4-FFF2-40B4-BE49-F238E27FC236}">
                <a16:creationId xmlns:a16="http://schemas.microsoft.com/office/drawing/2014/main" id="{3DDA1B01-354C-82E0-C2F3-5B5E70DAE88C}"/>
              </a:ext>
            </a:extLst>
          </p:cNvPr>
          <p:cNvPicPr>
            <a:picLocks noChangeAspect="1"/>
          </p:cNvPicPr>
          <p:nvPr/>
        </p:nvPicPr>
        <p:blipFill>
          <a:blip r:embed="rId12"/>
          <a:srcRect/>
          <a:stretch/>
        </p:blipFill>
        <p:spPr>
          <a:xfrm>
            <a:off x="8799049" y="3262150"/>
            <a:ext cx="468000" cy="419025"/>
          </a:xfrm>
          <a:prstGeom prst="rect">
            <a:avLst/>
          </a:prstGeom>
        </p:spPr>
      </p:pic>
    </p:spTree>
    <p:extLst>
      <p:ext uri="{BB962C8B-B14F-4D97-AF65-F5344CB8AC3E}">
        <p14:creationId xmlns:p14="http://schemas.microsoft.com/office/powerpoint/2010/main" val="11555932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7AE3B12E-4FD2-DE63-3E76-1C9DD351EB3A}"/>
              </a:ext>
            </a:extLst>
          </p:cNvPr>
          <p:cNvSpPr>
            <a:spLocks noGrp="1"/>
          </p:cNvSpPr>
          <p:nvPr>
            <p:ph type="body" sz="quarter" idx="19"/>
          </p:nvPr>
        </p:nvSpPr>
        <p:spPr/>
        <p:txBody>
          <a:bodyPr/>
          <a:lstStyle/>
          <a:p>
            <a:r>
              <a:rPr kumimoji="1" lang="ja-JP" altLang="en-US"/>
              <a:t>夏の甲子園の</a:t>
            </a:r>
            <a:endParaRPr kumimoji="1" lang="en-US" altLang="ja-JP" dirty="0"/>
          </a:p>
          <a:p>
            <a:r>
              <a:rPr lang="ja-JP" altLang="en-US"/>
              <a:t>見どころ</a:t>
            </a:r>
            <a:endParaRPr kumimoji="1" lang="ja-JP" altLang="en-US" dirty="0"/>
          </a:p>
        </p:txBody>
      </p:sp>
      <p:sp>
        <p:nvSpPr>
          <p:cNvPr id="5" name="テキスト プレースホルダー 4">
            <a:extLst>
              <a:ext uri="{FF2B5EF4-FFF2-40B4-BE49-F238E27FC236}">
                <a16:creationId xmlns:a16="http://schemas.microsoft.com/office/drawing/2014/main" id="{00267D85-0E80-479C-9AB0-9230C12E3B70}"/>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2" name="フッター プレースホルダー 1">
            <a:extLst>
              <a:ext uri="{FF2B5EF4-FFF2-40B4-BE49-F238E27FC236}">
                <a16:creationId xmlns:a16="http://schemas.microsoft.com/office/drawing/2014/main" id="{16C40ABE-1BE6-107C-13AD-D714B148CB2C}"/>
              </a:ext>
            </a:extLst>
          </p:cNvPr>
          <p:cNvSpPr>
            <a:spLocks noGrp="1"/>
          </p:cNvSpPr>
          <p:nvPr>
            <p:ph type="ftr" sz="quarter" idx="4294967295"/>
          </p:nvPr>
        </p:nvSpPr>
        <p:spPr>
          <a:xfrm>
            <a:off x="0" y="0"/>
            <a:ext cx="0" cy="0"/>
          </a:xfrm>
        </p:spPr>
        <p:txBody>
          <a:bodyPr/>
          <a:lstStyle/>
          <a:p>
            <a:pPr>
              <a:defRPr/>
            </a:pPr>
            <a:r>
              <a:rPr lang="en" altLang="ja-JP" sz="800">
                <a:solidFill>
                  <a:schemeClr val="accent2"/>
                </a:solidFill>
              </a:rPr>
              <a:t>.</a:t>
            </a:r>
          </a:p>
        </p:txBody>
      </p:sp>
      <p:pic>
        <p:nvPicPr>
          <p:cNvPr id="9" name="図プレースホルダー 8">
            <a:extLst>
              <a:ext uri="{FF2B5EF4-FFF2-40B4-BE49-F238E27FC236}">
                <a16:creationId xmlns:a16="http://schemas.microsoft.com/office/drawing/2014/main" id="{4EF713E3-7F28-C6F4-3F11-88B3B9286F64}"/>
              </a:ext>
            </a:extLst>
          </p:cNvPr>
          <p:cNvPicPr>
            <a:picLocks noGrp="1" noChangeAspect="1"/>
          </p:cNvPicPr>
          <p:nvPr>
            <p:ph type="pic" sz="quarter" idx="15"/>
          </p:nvPr>
        </p:nvPicPr>
        <p:blipFill>
          <a:blip r:embed="rId2">
            <a:extLst>
              <a:ext uri="{96DAC541-7B7A-43D3-8B79-37D633B846F1}">
                <asvg:svgBlip xmlns:asvg="http://schemas.microsoft.com/office/drawing/2016/SVG/main" r:embed="rId3"/>
              </a:ext>
            </a:extLst>
          </a:blip>
          <a:srcRect t="390" b="-2282"/>
          <a:stretch>
            <a:fillRect/>
          </a:stretch>
        </p:blipFill>
        <p:spPr>
          <a:xfrm>
            <a:off x="5453521" y="2991120"/>
            <a:ext cx="1523767" cy="1569617"/>
          </a:xfrm>
        </p:spPr>
      </p:pic>
    </p:spTree>
    <p:extLst>
      <p:ext uri="{BB962C8B-B14F-4D97-AF65-F5344CB8AC3E}">
        <p14:creationId xmlns:p14="http://schemas.microsoft.com/office/powerpoint/2010/main" val="2365505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プレースホルダー 5">
            <a:extLst>
              <a:ext uri="{FF2B5EF4-FFF2-40B4-BE49-F238E27FC236}">
                <a16:creationId xmlns:a16="http://schemas.microsoft.com/office/drawing/2014/main" id="{AD28E2B0-2954-21B5-946F-8F46E02BC6BC}"/>
              </a:ext>
            </a:extLst>
          </p:cNvPr>
          <p:cNvSpPr>
            <a:spLocks noGrp="1"/>
          </p:cNvSpPr>
          <p:nvPr>
            <p:ph type="body" sz="quarter" idx="12"/>
          </p:nvPr>
        </p:nvSpPr>
        <p:spPr>
          <a:xfrm>
            <a:off x="595671" y="81412"/>
            <a:ext cx="498782" cy="410840"/>
          </a:xfrm>
        </p:spPr>
        <p:txBody>
          <a:bodyPr/>
          <a:lstStyle/>
          <a:p>
            <a:pPr marL="0" indent="0" algn="ctr">
              <a:buNone/>
            </a:pPr>
            <a:r>
              <a:rPr lang="ja-JP" altLang="en-US"/>
              <a:t>概要</a:t>
            </a:r>
          </a:p>
        </p:txBody>
      </p:sp>
      <p:sp>
        <p:nvSpPr>
          <p:cNvPr id="2" name="テキスト プレースホルダー 1">
            <a:extLst>
              <a:ext uri="{FF2B5EF4-FFF2-40B4-BE49-F238E27FC236}">
                <a16:creationId xmlns:a16="http://schemas.microsoft.com/office/drawing/2014/main" id="{C755DDC7-1962-58DA-7155-F708E48B2473}"/>
              </a:ext>
            </a:extLst>
          </p:cNvPr>
          <p:cNvSpPr>
            <a:spLocks noGrp="1"/>
          </p:cNvSpPr>
          <p:nvPr>
            <p:ph type="body" sz="quarter" idx="10"/>
          </p:nvPr>
        </p:nvSpPr>
        <p:spPr/>
        <p:txBody>
          <a:bodyPr/>
          <a:lstStyle/>
          <a:p>
            <a:r>
              <a:rPr lang="ja-JP" altLang="en-US"/>
              <a:t>夏の甲子園の見どころ</a:t>
            </a:r>
            <a:endParaRPr kumimoji="1" lang="ja-JP" altLang="en-US" dirty="0">
              <a:latin typeface="Meiryo" panose="020B0604030504040204" pitchFamily="34" charset="-128"/>
              <a:ea typeface="Meiryo" panose="020B0604030504040204" pitchFamily="34" charset="-128"/>
            </a:endParaRPr>
          </a:p>
        </p:txBody>
      </p:sp>
      <p:sp>
        <p:nvSpPr>
          <p:cNvPr id="40" name="Template">
            <a:extLst>
              <a:ext uri="{FF2B5EF4-FFF2-40B4-BE49-F238E27FC236}">
                <a16:creationId xmlns:a16="http://schemas.microsoft.com/office/drawing/2014/main" id="{E51DF6F8-86CA-0E6F-11FF-46D442FB567A}"/>
              </a:ext>
            </a:extLst>
          </p:cNvPr>
          <p:cNvSpPr txBox="1"/>
          <p:nvPr/>
        </p:nvSpPr>
        <p:spPr>
          <a:xfrm>
            <a:off x="10159617" y="6953306"/>
            <a:ext cx="65" cy="138499"/>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wrap="none" lIns="0" tIns="0" rIns="0" bIns="0" anchor="t" anchorCtr="0">
            <a:spAutoFit/>
          </a:bodyPr>
          <a:lstStyle>
            <a:defPPr>
              <a:defRPr lang="ja-JP"/>
            </a:defPPr>
            <a:lvl1pPr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1pPr>
            <a:lvl2pPr marL="4572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2pPr>
            <a:lvl3pPr marL="9144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3pPr>
            <a:lvl4pPr marL="13716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4pPr>
            <a:lvl5pPr marL="1828800" algn="l" rtl="0" eaLnBrk="0" fontAlgn="base" hangingPunct="0">
              <a:spcBef>
                <a:spcPct val="0"/>
              </a:spcBef>
              <a:spcAft>
                <a:spcPct val="0"/>
              </a:spcAft>
              <a:defRPr kumimoji="1" kern="1200">
                <a:solidFill>
                  <a:schemeClr val="tx1"/>
                </a:solidFill>
                <a:latin typeface="Calibri" panose="020F0502020204030204" pitchFamily="34" charset="0"/>
                <a:ea typeface="メイリオ" panose="020B0604030504040204" pitchFamily="34" charset="-128"/>
                <a:cs typeface="+mn-cs"/>
              </a:defRPr>
            </a:lvl5pPr>
            <a:lvl6pPr marL="22860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6pPr>
            <a:lvl7pPr marL="27432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7pPr>
            <a:lvl8pPr marL="32004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8pPr>
            <a:lvl9pPr marL="3657600" algn="l" defTabSz="914400" rtl="0" eaLnBrk="1" latinLnBrk="0" hangingPunct="1">
              <a:defRPr kumimoji="1" kern="1200">
                <a:solidFill>
                  <a:schemeClr val="tx1"/>
                </a:solidFill>
                <a:latin typeface="Calibri" panose="020F0502020204030204" pitchFamily="34" charset="0"/>
                <a:ea typeface="メイリオ" panose="020B0604030504040204" pitchFamily="34" charset="-128"/>
                <a:cs typeface="+mn-cs"/>
              </a:defRPr>
            </a:lvl9pPr>
          </a:lstStyle>
          <a:p>
            <a:endParaRPr sz="900" dirty="0">
              <a:solidFill>
                <a:schemeClr val="tx2">
                  <a:lumMod val="10000"/>
                </a:schemeClr>
              </a:solidFill>
              <a:latin typeface="LINE Seed JP_OTF Regular" panose="02020500000000000000" pitchFamily="18" charset="-128"/>
              <a:ea typeface="LINE Seed JP_OTF Regular" panose="02020500000000000000" pitchFamily="18" charset="-128"/>
            </a:endParaRPr>
          </a:p>
        </p:txBody>
      </p:sp>
      <p:pic>
        <p:nvPicPr>
          <p:cNvPr id="13" name="図プレースホルダー 12">
            <a:extLst>
              <a:ext uri="{FF2B5EF4-FFF2-40B4-BE49-F238E27FC236}">
                <a16:creationId xmlns:a16="http://schemas.microsoft.com/office/drawing/2014/main" id="{C0CE9ACE-00EB-4A6E-8699-0B9C6AF0EB30}"/>
              </a:ext>
            </a:extLst>
          </p:cNvPr>
          <p:cNvPicPr>
            <a:picLocks noGrp="1" noChangeAspect="1"/>
          </p:cNvPicPr>
          <p:nvPr>
            <p:ph type="pic" sz="quarter" idx="11"/>
          </p:nvPr>
        </p:nvPicPr>
        <p:blipFill>
          <a:blip r:embed="rId3">
            <a:extLst>
              <a:ext uri="{96DAC541-7B7A-43D3-8B79-37D633B846F1}">
                <asvg:svgBlip xmlns:asvg="http://schemas.microsoft.com/office/drawing/2016/SVG/main" r:embed="rId4"/>
              </a:ext>
            </a:extLst>
          </a:blip>
          <a:srcRect t="476" b="476"/>
          <a:stretch>
            <a:fillRect/>
          </a:stretch>
        </p:blipFill>
        <p:spPr/>
      </p:pic>
      <p:pic>
        <p:nvPicPr>
          <p:cNvPr id="14" name="図 13" descr="アイコン&#10;&#10;自動的に生成された説明">
            <a:extLst>
              <a:ext uri="{FF2B5EF4-FFF2-40B4-BE49-F238E27FC236}">
                <a16:creationId xmlns:a16="http://schemas.microsoft.com/office/drawing/2014/main" id="{45BC5E91-4D9E-1C52-72C9-F5AEDEAC3B13}"/>
              </a:ext>
            </a:extLst>
          </p:cNvPr>
          <p:cNvPicPr>
            <a:picLocks noChangeAspect="1"/>
          </p:cNvPicPr>
          <p:nvPr/>
        </p:nvPicPr>
        <p:blipFill>
          <a:blip r:embed="rId5"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a:off x="1363965" y="3295313"/>
            <a:ext cx="1566964" cy="1688812"/>
          </a:xfrm>
          <a:prstGeom prst="rect">
            <a:avLst/>
          </a:prstGeom>
          <a:solidFill>
            <a:schemeClr val="bg1"/>
          </a:solidFill>
        </p:spPr>
      </p:pic>
      <p:sp>
        <p:nvSpPr>
          <p:cNvPr id="15" name="テキスト ボックス 14">
            <a:extLst>
              <a:ext uri="{FF2B5EF4-FFF2-40B4-BE49-F238E27FC236}">
                <a16:creationId xmlns:a16="http://schemas.microsoft.com/office/drawing/2014/main" id="{7B54C199-9770-752A-728A-72957D4BF248}"/>
              </a:ext>
            </a:extLst>
          </p:cNvPr>
          <p:cNvSpPr txBox="1"/>
          <p:nvPr/>
        </p:nvSpPr>
        <p:spPr>
          <a:xfrm>
            <a:off x="430164"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 </a:t>
            </a:r>
            <a:r>
              <a:rPr kumimoji="1" lang="en-US" altLang="ja-JP" sz="1500" b="1" dirty="0">
                <a:solidFill>
                  <a:srgbClr val="00003E"/>
                </a:solidFill>
                <a:latin typeface="メイリオ" panose="020B0604030504040204" pitchFamily="50" charset="-128"/>
                <a:ea typeface="メイリオ" panose="020B0604030504040204" pitchFamily="50" charset="-128"/>
              </a:rPr>
              <a:t>6</a:t>
            </a:r>
            <a:r>
              <a:rPr kumimoji="1" lang="ja-JP" altLang="en-US" sz="1500" b="1" dirty="0">
                <a:solidFill>
                  <a:srgbClr val="00003E"/>
                </a:solidFill>
                <a:latin typeface="メイリオ" panose="020B0604030504040204" pitchFamily="50" charset="-128"/>
                <a:ea typeface="メイリオ" panose="020B0604030504040204" pitchFamily="50" charset="-128"/>
              </a:rPr>
              <a:t>月中旬から行われる各都道府県</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大会（地区大会）を勝ち抜いた</a:t>
            </a:r>
            <a:endParaRPr kumimoji="1" lang="en-US" altLang="ja-JP" sz="1500" b="1"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全国</a:t>
            </a:r>
            <a:r>
              <a:rPr kumimoji="1" lang="en-US" altLang="ja-JP" sz="1500" b="1" dirty="0">
                <a:solidFill>
                  <a:srgbClr val="00003E"/>
                </a:solidFill>
                <a:latin typeface="メイリオ" panose="020B0604030504040204" pitchFamily="50" charset="-128"/>
                <a:ea typeface="メイリオ" panose="020B0604030504040204" pitchFamily="50" charset="-128"/>
              </a:rPr>
              <a:t>49</a:t>
            </a:r>
            <a:r>
              <a:rPr kumimoji="1" lang="ja-JP" altLang="en-US" sz="1500" b="1" dirty="0">
                <a:solidFill>
                  <a:srgbClr val="00003E"/>
                </a:solidFill>
                <a:latin typeface="メイリオ" panose="020B0604030504040204" pitchFamily="50" charset="-128"/>
                <a:ea typeface="メイリオ" panose="020B0604030504040204" pitchFamily="50" charset="-128"/>
              </a:rPr>
              <a:t>校のみが出場できる</a:t>
            </a:r>
            <a:endParaRPr lang="en-US" altLang="ja-JP" sz="1500" b="1" dirty="0">
              <a:solidFill>
                <a:srgbClr val="00003E"/>
              </a:solidFill>
              <a:latin typeface="メイリオ" panose="020B0604030504040204" pitchFamily="50" charset="-128"/>
              <a:ea typeface="メイリオ" panose="020B0604030504040204" pitchFamily="50" charset="-128"/>
            </a:endParaRPr>
          </a:p>
        </p:txBody>
      </p:sp>
      <p:sp>
        <p:nvSpPr>
          <p:cNvPr id="16" name="テキスト ボックス 15">
            <a:extLst>
              <a:ext uri="{FF2B5EF4-FFF2-40B4-BE49-F238E27FC236}">
                <a16:creationId xmlns:a16="http://schemas.microsoft.com/office/drawing/2014/main" id="{D1880E3B-C23E-F43C-43AF-855581382249}"/>
              </a:ext>
            </a:extLst>
          </p:cNvPr>
          <p:cNvSpPr txBox="1"/>
          <p:nvPr/>
        </p:nvSpPr>
        <p:spPr>
          <a:xfrm>
            <a:off x="4308648" y="5423785"/>
            <a:ext cx="3574704" cy="751809"/>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全国の高校球児にとって</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憧れの舞台</a:t>
            </a:r>
          </a:p>
        </p:txBody>
      </p:sp>
      <p:sp>
        <p:nvSpPr>
          <p:cNvPr id="17" name="テキスト ボックス 16">
            <a:extLst>
              <a:ext uri="{FF2B5EF4-FFF2-40B4-BE49-F238E27FC236}">
                <a16:creationId xmlns:a16="http://schemas.microsoft.com/office/drawing/2014/main" id="{1149FCF3-D453-EEFF-0075-861EBEFFA17E}"/>
              </a:ext>
            </a:extLst>
          </p:cNvPr>
          <p:cNvSpPr txBox="1"/>
          <p:nvPr/>
        </p:nvSpPr>
        <p:spPr>
          <a:xfrm>
            <a:off x="8188096" y="5423785"/>
            <a:ext cx="3574704" cy="1098058"/>
          </a:xfrm>
          <a:prstGeom prst="rect">
            <a:avLst/>
          </a:prstGeom>
          <a:noFill/>
        </p:spPr>
        <p:txBody>
          <a:bodyPr wrap="square" rtlCol="0">
            <a:spAutoFit/>
          </a:bodyPr>
          <a:lstStyle/>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出場する球児だけでなく</a:t>
            </a:r>
            <a:br>
              <a:rPr kumimoji="1" lang="en-US" altLang="ja-JP" sz="1500" b="1" dirty="0">
                <a:solidFill>
                  <a:srgbClr val="00003E"/>
                </a:solidFill>
                <a:latin typeface="メイリオ" panose="020B0604030504040204" pitchFamily="50" charset="-128"/>
                <a:ea typeface="メイリオ" panose="020B0604030504040204" pitchFamily="50" charset="-128"/>
              </a:rPr>
            </a:br>
            <a:r>
              <a:rPr kumimoji="1" lang="ja-JP" altLang="en-US" sz="1500" b="1" dirty="0">
                <a:solidFill>
                  <a:srgbClr val="00003E"/>
                </a:solidFill>
                <a:latin typeface="メイリオ" panose="020B0604030504040204" pitchFamily="50" charset="-128"/>
                <a:ea typeface="メイリオ" panose="020B0604030504040204" pitchFamily="50" charset="-128"/>
              </a:rPr>
              <a:t>彼らの全身全霊のプレーによって</a:t>
            </a:r>
          </a:p>
          <a:p>
            <a:pPr algn="ctr">
              <a:lnSpc>
                <a:spcPct val="150000"/>
              </a:lnSpc>
            </a:pPr>
            <a:r>
              <a:rPr kumimoji="1" lang="ja-JP" altLang="en-US" sz="1500" b="1" dirty="0">
                <a:solidFill>
                  <a:srgbClr val="00003E"/>
                </a:solidFill>
                <a:latin typeface="メイリオ" panose="020B0604030504040204" pitchFamily="50" charset="-128"/>
                <a:ea typeface="メイリオ" panose="020B0604030504040204" pitchFamily="50" charset="-128"/>
              </a:rPr>
              <a:t>見るもの全ての人に感動をもたらす</a:t>
            </a:r>
          </a:p>
        </p:txBody>
      </p:sp>
      <p:sp>
        <p:nvSpPr>
          <p:cNvPr id="20" name="テキスト ボックス 19">
            <a:extLst>
              <a:ext uri="{FF2B5EF4-FFF2-40B4-BE49-F238E27FC236}">
                <a16:creationId xmlns:a16="http://schemas.microsoft.com/office/drawing/2014/main" id="{47F8B5E3-8FC6-393E-26FB-886E82670239}"/>
              </a:ext>
            </a:extLst>
          </p:cNvPr>
          <p:cNvSpPr txBox="1"/>
          <p:nvPr/>
        </p:nvSpPr>
        <p:spPr>
          <a:xfrm>
            <a:off x="430164" y="2069056"/>
            <a:ext cx="3574704" cy="879343"/>
          </a:xfrm>
          <a:prstGeom prst="rect">
            <a:avLst/>
          </a:prstGeom>
          <a:noFill/>
        </p:spPr>
        <p:txBody>
          <a:bodyPr wrap="square" rtlCol="0">
            <a:spAutoFit/>
          </a:bodyPr>
          <a:lstStyle/>
          <a:p>
            <a:pPr algn="ctr">
              <a:lnSpc>
                <a:spcPct val="150000"/>
              </a:lnSpc>
            </a:pPr>
            <a:r>
              <a:rPr kumimoji="1" lang="en-US" altLang="ja-JP" sz="1600" dirty="0">
                <a:solidFill>
                  <a:srgbClr val="00003E"/>
                </a:solidFill>
              </a:rPr>
              <a:t> </a:t>
            </a:r>
            <a:r>
              <a:rPr kumimoji="1" lang="ja-JP" altLang="en-US" sz="1600" dirty="0">
                <a:solidFill>
                  <a:srgbClr val="00003E"/>
                </a:solidFill>
                <a:latin typeface="メイリオ" panose="020B0604030504040204" pitchFamily="50" charset="-128"/>
                <a:ea typeface="メイリオ" panose="020B0604030504040204" pitchFamily="50" charset="-128"/>
              </a:rPr>
              <a:t>全国</a:t>
            </a:r>
            <a:r>
              <a:rPr kumimoji="1" lang="en-US" altLang="ja-JP" sz="1600" dirty="0">
                <a:solidFill>
                  <a:srgbClr val="00003E"/>
                </a:solidFill>
                <a:latin typeface="メイリオ" panose="020B0604030504040204" pitchFamily="50" charset="-128"/>
                <a:ea typeface="メイリオ" panose="020B0604030504040204" pitchFamily="50" charset="-128"/>
              </a:rPr>
              <a:t>49</a:t>
            </a:r>
            <a:r>
              <a:rPr kumimoji="1" lang="ja-JP" altLang="en-US" sz="1600" dirty="0">
                <a:solidFill>
                  <a:srgbClr val="00003E"/>
                </a:solidFill>
                <a:latin typeface="メイリオ" panose="020B0604030504040204" pitchFamily="50" charset="-128"/>
                <a:ea typeface="メイリオ" panose="020B0604030504040204" pitchFamily="50" charset="-128"/>
              </a:rPr>
              <a:t>校のみが出場できる</a:t>
            </a:r>
            <a:br>
              <a:rPr kumimoji="1" lang="en-US" altLang="ja-JP" b="1" dirty="0">
                <a:solidFill>
                  <a:srgbClr val="00003E"/>
                </a:solidFill>
                <a:latin typeface="メイリオ" panose="020B0604030504040204" pitchFamily="50" charset="-128"/>
                <a:ea typeface="メイリオ" panose="020B0604030504040204" pitchFamily="50" charset="-128"/>
              </a:rPr>
            </a:br>
            <a:r>
              <a:rPr lang="ja-JP" altLang="en-US" sz="2000" b="1" dirty="0">
                <a:solidFill>
                  <a:srgbClr val="00003E"/>
                </a:solidFill>
                <a:latin typeface="メイリオ" panose="020B0604030504040204" pitchFamily="50" charset="-128"/>
                <a:ea typeface="メイリオ" panose="020B0604030504040204" pitchFamily="50" charset="-128"/>
              </a:rPr>
              <a:t>トーナメント形式の全国大会</a:t>
            </a:r>
            <a:endParaRPr lang="en-US" altLang="ja-JP" b="1" dirty="0">
              <a:solidFill>
                <a:srgbClr val="00003E"/>
              </a:solidFill>
              <a:latin typeface="メイリオ" panose="020B0604030504040204" pitchFamily="50" charset="-128"/>
              <a:ea typeface="メイリオ" panose="020B0604030504040204" pitchFamily="50" charset="-128"/>
            </a:endParaRPr>
          </a:p>
        </p:txBody>
      </p:sp>
      <p:sp>
        <p:nvSpPr>
          <p:cNvPr id="23" name="テキスト ボックス 22">
            <a:extLst>
              <a:ext uri="{FF2B5EF4-FFF2-40B4-BE49-F238E27FC236}">
                <a16:creationId xmlns:a16="http://schemas.microsoft.com/office/drawing/2014/main" id="{C3BC8714-F839-7534-298B-4909683967CC}"/>
              </a:ext>
            </a:extLst>
          </p:cNvPr>
          <p:cNvSpPr txBox="1"/>
          <p:nvPr/>
        </p:nvSpPr>
        <p:spPr>
          <a:xfrm>
            <a:off x="4473063" y="2069056"/>
            <a:ext cx="3249731" cy="884858"/>
          </a:xfrm>
          <a:prstGeom prst="rect">
            <a:avLst/>
          </a:prstGeom>
          <a:noFill/>
        </p:spPr>
        <p:txBody>
          <a:bodyPr wrap="square" rtlCol="0">
            <a:spAutoFit/>
          </a:bodyPr>
          <a:lstStyle/>
          <a:p>
            <a:pPr algn="ctr">
              <a:lnSpc>
                <a:spcPct val="150000"/>
              </a:lnSpc>
            </a:pPr>
            <a:r>
              <a:rPr kumimoji="1" lang="ja-JP" altLang="en-US" sz="1600" dirty="0">
                <a:solidFill>
                  <a:srgbClr val="00003E"/>
                </a:solidFill>
                <a:latin typeface="メイリオ" panose="020B0604030504040204" pitchFamily="50" charset="-128"/>
                <a:ea typeface="メイリオ" panose="020B0604030504040204" pitchFamily="50" charset="-128"/>
              </a:rPr>
              <a:t>その年の</a:t>
            </a:r>
            <a:endParaRPr kumimoji="1" lang="en-US" altLang="ja-JP" sz="1600" dirty="0">
              <a:solidFill>
                <a:srgbClr val="00003E"/>
              </a:solidFill>
              <a:latin typeface="メイリオ" panose="020B0604030504040204" pitchFamily="50" charset="-128"/>
              <a:ea typeface="メイリオ" panose="020B0604030504040204" pitchFamily="50" charset="-128"/>
            </a:endParaRPr>
          </a:p>
          <a:p>
            <a:pPr algn="ctr">
              <a:lnSpc>
                <a:spcPct val="150000"/>
              </a:lnSpc>
            </a:pPr>
            <a:r>
              <a:rPr kumimoji="1" lang="ja-JP" altLang="en-US" sz="2000" b="1" dirty="0">
                <a:solidFill>
                  <a:srgbClr val="00003E"/>
                </a:solidFill>
                <a:latin typeface="メイリオ" panose="020B0604030504040204" pitchFamily="50" charset="-128"/>
                <a:ea typeface="メイリオ" panose="020B0604030504040204" pitchFamily="50" charset="-128"/>
              </a:rPr>
              <a:t>頂点を決める大会</a:t>
            </a:r>
          </a:p>
        </p:txBody>
      </p:sp>
      <p:sp>
        <p:nvSpPr>
          <p:cNvPr id="24" name="テキスト ボックス 23">
            <a:extLst>
              <a:ext uri="{FF2B5EF4-FFF2-40B4-BE49-F238E27FC236}">
                <a16:creationId xmlns:a16="http://schemas.microsoft.com/office/drawing/2014/main" id="{F60897D4-B638-1C53-F326-2E700B9743E1}"/>
              </a:ext>
            </a:extLst>
          </p:cNvPr>
          <p:cNvSpPr txBox="1"/>
          <p:nvPr/>
        </p:nvSpPr>
        <p:spPr>
          <a:xfrm>
            <a:off x="8190024" y="2069055"/>
            <a:ext cx="3574704" cy="879343"/>
          </a:xfrm>
          <a:prstGeom prst="rect">
            <a:avLst/>
          </a:prstGeom>
          <a:noFill/>
        </p:spPr>
        <p:txBody>
          <a:bodyPr wrap="square" rtlCol="0">
            <a:spAutoFit/>
          </a:bodyPr>
          <a:lstStyle/>
          <a:p>
            <a:pPr algn="ctr">
              <a:lnSpc>
                <a:spcPct val="150000"/>
              </a:lnSpc>
            </a:pPr>
            <a:r>
              <a:rPr kumimoji="1" lang="ja-JP" altLang="en-US" sz="1600" dirty="0">
                <a:solidFill>
                  <a:srgbClr val="00003E"/>
                </a:solidFill>
                <a:latin typeface="メイリオ" panose="020B0604030504040204" pitchFamily="50" charset="-128"/>
                <a:ea typeface="メイリオ" panose="020B0604030504040204" pitchFamily="50" charset="-128"/>
              </a:rPr>
              <a:t>アマチュアスポーツにおける</a:t>
            </a:r>
          </a:p>
          <a:p>
            <a:pPr algn="ctr">
              <a:lnSpc>
                <a:spcPct val="150000"/>
              </a:lnSpc>
            </a:pPr>
            <a:r>
              <a:rPr kumimoji="1" lang="ja-JP" altLang="en-US" sz="2000" b="1" dirty="0">
                <a:solidFill>
                  <a:srgbClr val="00003E"/>
                </a:solidFill>
                <a:latin typeface="メイリオ" panose="020B0604030504040204" pitchFamily="50" charset="-128"/>
                <a:ea typeface="メイリオ" panose="020B0604030504040204" pitchFamily="50" charset="-128"/>
              </a:rPr>
              <a:t>人気</a:t>
            </a:r>
            <a:r>
              <a:rPr kumimoji="1" lang="en-US" altLang="ja-JP" sz="2000" b="1" dirty="0">
                <a:solidFill>
                  <a:srgbClr val="00003E"/>
                </a:solidFill>
                <a:latin typeface="メイリオ" panose="020B0604030504040204" pitchFamily="50" charset="-128"/>
                <a:ea typeface="メイリオ" panose="020B0604030504040204" pitchFamily="50" charset="-128"/>
              </a:rPr>
              <a:t>No.1</a:t>
            </a:r>
            <a:r>
              <a:rPr kumimoji="1" lang="ja-JP" altLang="en-US" sz="2000" b="1" dirty="0">
                <a:solidFill>
                  <a:srgbClr val="00003E"/>
                </a:solidFill>
                <a:latin typeface="メイリオ" panose="020B0604030504040204" pitchFamily="50" charset="-128"/>
                <a:ea typeface="メイリオ" panose="020B0604030504040204" pitchFamily="50" charset="-128"/>
              </a:rPr>
              <a:t>のメガコンテンツ</a:t>
            </a:r>
          </a:p>
        </p:txBody>
      </p:sp>
      <p:pic>
        <p:nvPicPr>
          <p:cNvPr id="25" name="グラフィックス 24">
            <a:extLst>
              <a:ext uri="{FF2B5EF4-FFF2-40B4-BE49-F238E27FC236}">
                <a16:creationId xmlns:a16="http://schemas.microsoft.com/office/drawing/2014/main" id="{33E768FF-99A5-AECA-D4C7-7FF8D3B2BDB7}"/>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73610" y="3320185"/>
            <a:ext cx="1709289" cy="1709289"/>
          </a:xfrm>
          <a:prstGeom prst="rect">
            <a:avLst/>
          </a:prstGeom>
        </p:spPr>
      </p:pic>
      <p:pic>
        <p:nvPicPr>
          <p:cNvPr id="27" name="グラフィックス 26">
            <a:extLst>
              <a:ext uri="{FF2B5EF4-FFF2-40B4-BE49-F238E27FC236}">
                <a16:creationId xmlns:a16="http://schemas.microsoft.com/office/drawing/2014/main" id="{9FB870D1-611F-D064-85B7-ABFA4BF0422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840658" y="2923544"/>
            <a:ext cx="2502570" cy="2502570"/>
          </a:xfrm>
          <a:prstGeom prst="rect">
            <a:avLst/>
          </a:prstGeom>
        </p:spPr>
      </p:pic>
      <p:cxnSp>
        <p:nvCxnSpPr>
          <p:cNvPr id="28" name="直線コネクタ 27">
            <a:extLst>
              <a:ext uri="{FF2B5EF4-FFF2-40B4-BE49-F238E27FC236}">
                <a16:creationId xmlns:a16="http://schemas.microsoft.com/office/drawing/2014/main" id="{66460682-A059-65BD-B4B9-1336532C8C28}"/>
              </a:ext>
            </a:extLst>
          </p:cNvPr>
          <p:cNvCxnSpPr>
            <a:cxnSpLocks/>
          </p:cNvCxnSpPr>
          <p:nvPr/>
        </p:nvCxnSpPr>
        <p:spPr>
          <a:xfrm>
            <a:off x="699647"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9" name="直線コネクタ 28">
            <a:extLst>
              <a:ext uri="{FF2B5EF4-FFF2-40B4-BE49-F238E27FC236}">
                <a16:creationId xmlns:a16="http://schemas.microsoft.com/office/drawing/2014/main" id="{B409A233-5664-9A2E-EBDC-E80877DCB78F}"/>
              </a:ext>
            </a:extLst>
          </p:cNvPr>
          <p:cNvCxnSpPr>
            <a:cxnSpLocks/>
          </p:cNvCxnSpPr>
          <p:nvPr/>
        </p:nvCxnSpPr>
        <p:spPr>
          <a:xfrm>
            <a:off x="4665905"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0" name="直線コネクタ 29">
            <a:extLst>
              <a:ext uri="{FF2B5EF4-FFF2-40B4-BE49-F238E27FC236}">
                <a16:creationId xmlns:a16="http://schemas.microsoft.com/office/drawing/2014/main" id="{214C878C-D0C7-A9C9-F226-857D3BFB960D}"/>
              </a:ext>
            </a:extLst>
          </p:cNvPr>
          <p:cNvCxnSpPr>
            <a:cxnSpLocks/>
          </p:cNvCxnSpPr>
          <p:nvPr/>
        </p:nvCxnSpPr>
        <p:spPr>
          <a:xfrm>
            <a:off x="8632163"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1" name="図 30">
            <a:extLst>
              <a:ext uri="{FF2B5EF4-FFF2-40B4-BE49-F238E27FC236}">
                <a16:creationId xmlns:a16="http://schemas.microsoft.com/office/drawing/2014/main" id="{DC0776D5-6884-8AB2-F0FB-39721FBA96F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2266" y="5449386"/>
            <a:ext cx="393022" cy="393022"/>
          </a:xfrm>
          <a:prstGeom prst="rect">
            <a:avLst/>
          </a:prstGeom>
          <a:ln>
            <a:noFill/>
          </a:ln>
        </p:spPr>
      </p:pic>
      <p:pic>
        <p:nvPicPr>
          <p:cNvPr id="32" name="図 31">
            <a:extLst>
              <a:ext uri="{FF2B5EF4-FFF2-40B4-BE49-F238E27FC236}">
                <a16:creationId xmlns:a16="http://schemas.microsoft.com/office/drawing/2014/main" id="{710B339A-A277-AA54-15D8-EF05F3AC001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655081" y="5449386"/>
            <a:ext cx="393022" cy="393022"/>
          </a:xfrm>
          <a:prstGeom prst="rect">
            <a:avLst/>
          </a:prstGeom>
        </p:spPr>
      </p:pic>
      <p:pic>
        <p:nvPicPr>
          <p:cNvPr id="33" name="図 32">
            <a:extLst>
              <a:ext uri="{FF2B5EF4-FFF2-40B4-BE49-F238E27FC236}">
                <a16:creationId xmlns:a16="http://schemas.microsoft.com/office/drawing/2014/main" id="{F6949762-CE0D-CD74-D322-6EAD366FF38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523139" y="5449386"/>
            <a:ext cx="393022" cy="393022"/>
          </a:xfrm>
          <a:prstGeom prst="rect">
            <a:avLst/>
          </a:prstGeom>
        </p:spPr>
      </p:pic>
      <p:sp>
        <p:nvSpPr>
          <p:cNvPr id="34" name="正方形/長方形 33">
            <a:extLst>
              <a:ext uri="{FF2B5EF4-FFF2-40B4-BE49-F238E27FC236}">
                <a16:creationId xmlns:a16="http://schemas.microsoft.com/office/drawing/2014/main" id="{F79F2C6E-77E4-313E-B1A1-3F129B10C89B}"/>
              </a:ext>
            </a:extLst>
          </p:cNvPr>
          <p:cNvSpPr/>
          <p:nvPr/>
        </p:nvSpPr>
        <p:spPr>
          <a:xfrm>
            <a:off x="334962" y="1009745"/>
            <a:ext cx="11522076" cy="872472"/>
          </a:xfrm>
          <a:prstGeom prst="rect">
            <a:avLst/>
          </a:prstGeom>
          <a:solidFill>
            <a:srgbClr val="00003E">
              <a:alpha val="204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rgbClr val="00003E"/>
                </a:solidFill>
                <a:latin typeface="メイリオ" panose="020B0604030504040204" pitchFamily="50" charset="-128"/>
                <a:ea typeface="メイリオ" panose="020B0604030504040204" pitchFamily="50" charset="-128"/>
              </a:rPr>
              <a:t>「全国高等学校野球選手権大会」＝ 通称“夏の甲子園”</a:t>
            </a:r>
          </a:p>
        </p:txBody>
      </p:sp>
    </p:spTree>
    <p:extLst>
      <p:ext uri="{BB962C8B-B14F-4D97-AF65-F5344CB8AC3E}">
        <p14:creationId xmlns:p14="http://schemas.microsoft.com/office/powerpoint/2010/main" val="39845347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5459</TotalTime>
  <Words>3317</Words>
  <Application>Microsoft Macintosh PowerPoint</Application>
  <PresentationFormat>ワイド画面</PresentationFormat>
  <Paragraphs>574</Paragraphs>
  <Slides>29</Slides>
  <Notes>18</Notes>
  <HiddenSlides>0</HiddenSlides>
  <MMClips>0</MMClips>
  <ScaleCrop>false</ScaleCrop>
  <HeadingPairs>
    <vt:vector size="8" baseType="variant">
      <vt:variant>
        <vt:lpstr>使用されているフォント</vt:lpstr>
      </vt:variant>
      <vt:variant>
        <vt:i4>7</vt:i4>
      </vt:variant>
      <vt:variant>
        <vt:lpstr>テーマ</vt:lpstr>
      </vt:variant>
      <vt:variant>
        <vt:i4>1</vt:i4>
      </vt:variant>
      <vt:variant>
        <vt:lpstr>埋め込まれた OLE サーバー</vt:lpstr>
      </vt:variant>
      <vt:variant>
        <vt:i4>1</vt:i4>
      </vt:variant>
      <vt:variant>
        <vt:lpstr>スライド タイトル</vt:lpstr>
      </vt:variant>
      <vt:variant>
        <vt:i4>29</vt:i4>
      </vt:variant>
    </vt:vector>
  </HeadingPairs>
  <TitlesOfParts>
    <vt:vector size="38" baseType="lpstr">
      <vt:lpstr>LINE Seed JP_OTF Regular</vt:lpstr>
      <vt:lpstr>メイリオ</vt:lpstr>
      <vt:lpstr>メイリオ</vt:lpstr>
      <vt:lpstr>メイリオ 本文</vt:lpstr>
      <vt:lpstr>Arial</vt:lpstr>
      <vt:lpstr>Calibri</vt:lpstr>
      <vt:lpstr>Segoe UI</vt:lpstr>
      <vt:lpstr>MSCレイアウト（広告主・代理店限定）</vt:lpstr>
      <vt:lpstr>think-cell スライド</vt:lpstr>
      <vt:lpstr>PowerPoint プレゼンテーション</vt:lpstr>
      <vt:lpstr>PowerPoint プレゼンテーション</vt:lpstr>
      <vt:lpstr>PowerPoint プレゼンテーション</vt:lpstr>
      <vt:lpstr>PowerPoint プレゼンテーション</vt:lpstr>
      <vt:lpstr>スポーツナビとは</vt:lpstr>
      <vt:lpstr>No.1スポーツメディア</vt:lpstr>
      <vt:lpstr>ユーザー属性（性年代）</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378</cp:revision>
  <dcterms:created xsi:type="dcterms:W3CDTF">2020-02-26T07:28:11Z</dcterms:created>
  <dcterms:modified xsi:type="dcterms:W3CDTF">2025-05-26T05:36:27Z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2025-05-23T06:12:04Z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5f0f64ad-872e-453e-a14b-7d0963c229e4</vt:lpwstr>
  </property>
  <property fmtid="{D5CDD505-2E9C-101B-9397-08002B2CF9AE}" pid="8" name="MSIP_Label_defa4170-0d19-0005-0004-bc88714345d2_ContentBits">
    <vt:lpwstr>0</vt:lpwstr>
  </property>
  <property fmtid="{D5CDD505-2E9C-101B-9397-08002B2CF9AE}" pid="9" name="MSIP_Label_defa4170-0d19-0005-0004-bc88714345d2_Tag">
    <vt:lpwstr>50, 3, 0, 1</vt:lpwstr>
  </property>
</Properties>
</file>